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2" r:id="rId7"/>
    <p:sldId id="261"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7" r:id="rId21"/>
    <p:sldId id="276" r:id="rId22"/>
    <p:sldId id="275" r:id="rId23"/>
    <p:sldId id="278" r:id="rId24"/>
    <p:sldId id="279" r:id="rId25"/>
    <p:sldId id="295"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Lst>
  <p:sldSz cx="12192000" cy="6858000"/>
  <p:notesSz cx="6858000" cy="9144000"/>
  <p:custDataLst>
    <p:tags r:id="rId42"/>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4" autoAdjust="0"/>
    <p:restoredTop sz="94660"/>
  </p:normalViewPr>
  <p:slideViewPr>
    <p:cSldViewPr snapToGrid="0">
      <p:cViewPr varScale="1">
        <p:scale>
          <a:sx n="79" d="100"/>
          <a:sy n="79" d="100"/>
        </p:scale>
        <p:origin x="773" y="123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gs" Target="tags/tag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31ED6B-1628-4F13-BFFF-54BE524B559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B2A8332-AB77-4AA6-9283-4C74F9DAB63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5F8EEE7-78AA-439B-A58A-D019D1321EDB}"/>
              </a:ext>
            </a:extLst>
          </p:cNvPr>
          <p:cNvSpPr>
            <a:spLocks noGrp="1"/>
          </p:cNvSpPr>
          <p:nvPr>
            <p:ph type="dt" sz="half" idx="10"/>
          </p:nvPr>
        </p:nvSpPr>
        <p:spPr/>
        <p:txBody>
          <a:bodyPr/>
          <a:lstStyle/>
          <a:p>
            <a:fld id="{AE12CCFA-F579-4259-BA45-3C836522548B}" type="datetimeFigureOut">
              <a:rPr lang="en-US" smtClean="0"/>
              <a:t>11/8/2023</a:t>
            </a:fld>
            <a:endParaRPr lang="en-US"/>
          </a:p>
        </p:txBody>
      </p:sp>
      <p:sp>
        <p:nvSpPr>
          <p:cNvPr id="5" name="Footer Placeholder 4">
            <a:extLst>
              <a:ext uri="{FF2B5EF4-FFF2-40B4-BE49-F238E27FC236}">
                <a16:creationId xmlns:a16="http://schemas.microsoft.com/office/drawing/2014/main" id="{9E2F4623-CA25-442C-9587-7051763F132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6C68748-BCA6-488A-A7D4-3FE915891D56}"/>
              </a:ext>
            </a:extLst>
          </p:cNvPr>
          <p:cNvSpPr>
            <a:spLocks noGrp="1"/>
          </p:cNvSpPr>
          <p:nvPr>
            <p:ph type="sldNum" sz="quarter" idx="12"/>
          </p:nvPr>
        </p:nvSpPr>
        <p:spPr/>
        <p:txBody>
          <a:bodyPr/>
          <a:lstStyle/>
          <a:p>
            <a:fld id="{C8E25767-247B-456D-A5C5-368F5824E576}" type="slidenum">
              <a:rPr lang="en-US" smtClean="0"/>
              <a:t>‹#›</a:t>
            </a:fld>
            <a:endParaRPr lang="en-US"/>
          </a:p>
        </p:txBody>
      </p:sp>
    </p:spTree>
    <p:extLst>
      <p:ext uri="{BB962C8B-B14F-4D97-AF65-F5344CB8AC3E}">
        <p14:creationId xmlns:p14="http://schemas.microsoft.com/office/powerpoint/2010/main" val="31264018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B71A0F-D593-4C6E-9784-4A9CAC16E9F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7C7A8BB-7B1A-4C33-ABBF-AFDF1328CD0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E633B7E-85AA-41A7-A259-DF81BD8916B5}"/>
              </a:ext>
            </a:extLst>
          </p:cNvPr>
          <p:cNvSpPr>
            <a:spLocks noGrp="1"/>
          </p:cNvSpPr>
          <p:nvPr>
            <p:ph type="dt" sz="half" idx="10"/>
          </p:nvPr>
        </p:nvSpPr>
        <p:spPr/>
        <p:txBody>
          <a:bodyPr/>
          <a:lstStyle/>
          <a:p>
            <a:fld id="{AE12CCFA-F579-4259-BA45-3C836522548B}" type="datetimeFigureOut">
              <a:rPr lang="en-US" smtClean="0"/>
              <a:t>11/8/2023</a:t>
            </a:fld>
            <a:endParaRPr lang="en-US"/>
          </a:p>
        </p:txBody>
      </p:sp>
      <p:sp>
        <p:nvSpPr>
          <p:cNvPr id="5" name="Footer Placeholder 4">
            <a:extLst>
              <a:ext uri="{FF2B5EF4-FFF2-40B4-BE49-F238E27FC236}">
                <a16:creationId xmlns:a16="http://schemas.microsoft.com/office/drawing/2014/main" id="{22A9646A-CC63-4962-A50C-5984A07F870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7E27A04-57DE-42E4-821A-B222F79A1735}"/>
              </a:ext>
            </a:extLst>
          </p:cNvPr>
          <p:cNvSpPr>
            <a:spLocks noGrp="1"/>
          </p:cNvSpPr>
          <p:nvPr>
            <p:ph type="sldNum" sz="quarter" idx="12"/>
          </p:nvPr>
        </p:nvSpPr>
        <p:spPr/>
        <p:txBody>
          <a:bodyPr/>
          <a:lstStyle/>
          <a:p>
            <a:fld id="{C8E25767-247B-456D-A5C5-368F5824E576}" type="slidenum">
              <a:rPr lang="en-US" smtClean="0"/>
              <a:t>‹#›</a:t>
            </a:fld>
            <a:endParaRPr lang="en-US"/>
          </a:p>
        </p:txBody>
      </p:sp>
    </p:spTree>
    <p:extLst>
      <p:ext uri="{BB962C8B-B14F-4D97-AF65-F5344CB8AC3E}">
        <p14:creationId xmlns:p14="http://schemas.microsoft.com/office/powerpoint/2010/main" val="21215287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8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B71A0F-D593-4C6E-9784-4A9CAC16E9F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7C7A8BB-7B1A-4C33-ABBF-AFDF1328CD0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E633B7E-85AA-41A7-A259-DF81BD8916B5}"/>
              </a:ext>
            </a:extLst>
          </p:cNvPr>
          <p:cNvSpPr>
            <a:spLocks noGrp="1"/>
          </p:cNvSpPr>
          <p:nvPr>
            <p:ph type="dt" sz="half" idx="10"/>
          </p:nvPr>
        </p:nvSpPr>
        <p:spPr/>
        <p:txBody>
          <a:bodyPr/>
          <a:lstStyle/>
          <a:p>
            <a:fld id="{AE12CCFA-F579-4259-BA45-3C836522548B}" type="datetimeFigureOut">
              <a:rPr lang="en-US" smtClean="0"/>
              <a:t>11/8/2023</a:t>
            </a:fld>
            <a:endParaRPr lang="en-US"/>
          </a:p>
        </p:txBody>
      </p:sp>
      <p:sp>
        <p:nvSpPr>
          <p:cNvPr id="5" name="Footer Placeholder 4">
            <a:extLst>
              <a:ext uri="{FF2B5EF4-FFF2-40B4-BE49-F238E27FC236}">
                <a16:creationId xmlns:a16="http://schemas.microsoft.com/office/drawing/2014/main" id="{22A9646A-CC63-4962-A50C-5984A07F870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7E27A04-57DE-42E4-821A-B222F79A1735}"/>
              </a:ext>
            </a:extLst>
          </p:cNvPr>
          <p:cNvSpPr>
            <a:spLocks noGrp="1"/>
          </p:cNvSpPr>
          <p:nvPr>
            <p:ph type="sldNum" sz="quarter" idx="12"/>
          </p:nvPr>
        </p:nvSpPr>
        <p:spPr/>
        <p:txBody>
          <a:bodyPr/>
          <a:lstStyle/>
          <a:p>
            <a:fld id="{C8E25767-247B-456D-A5C5-368F5824E576}" type="slidenum">
              <a:rPr lang="en-US" smtClean="0"/>
              <a:t>‹#›</a:t>
            </a:fld>
            <a:endParaRPr lang="en-US"/>
          </a:p>
        </p:txBody>
      </p:sp>
    </p:spTree>
    <p:extLst>
      <p:ext uri="{BB962C8B-B14F-4D97-AF65-F5344CB8AC3E}">
        <p14:creationId xmlns:p14="http://schemas.microsoft.com/office/powerpoint/2010/main" val="38352139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7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B71A0F-D593-4C6E-9784-4A9CAC16E9F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7C7A8BB-7B1A-4C33-ABBF-AFDF1328CD0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E633B7E-85AA-41A7-A259-DF81BD8916B5}"/>
              </a:ext>
            </a:extLst>
          </p:cNvPr>
          <p:cNvSpPr>
            <a:spLocks noGrp="1"/>
          </p:cNvSpPr>
          <p:nvPr>
            <p:ph type="dt" sz="half" idx="10"/>
          </p:nvPr>
        </p:nvSpPr>
        <p:spPr/>
        <p:txBody>
          <a:bodyPr/>
          <a:lstStyle/>
          <a:p>
            <a:fld id="{AE12CCFA-F579-4259-BA45-3C836522548B}" type="datetimeFigureOut">
              <a:rPr lang="en-US" smtClean="0"/>
              <a:t>11/8/2023</a:t>
            </a:fld>
            <a:endParaRPr lang="en-US"/>
          </a:p>
        </p:txBody>
      </p:sp>
      <p:sp>
        <p:nvSpPr>
          <p:cNvPr id="5" name="Footer Placeholder 4">
            <a:extLst>
              <a:ext uri="{FF2B5EF4-FFF2-40B4-BE49-F238E27FC236}">
                <a16:creationId xmlns:a16="http://schemas.microsoft.com/office/drawing/2014/main" id="{22A9646A-CC63-4962-A50C-5984A07F870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7E27A04-57DE-42E4-821A-B222F79A1735}"/>
              </a:ext>
            </a:extLst>
          </p:cNvPr>
          <p:cNvSpPr>
            <a:spLocks noGrp="1"/>
          </p:cNvSpPr>
          <p:nvPr>
            <p:ph type="sldNum" sz="quarter" idx="12"/>
          </p:nvPr>
        </p:nvSpPr>
        <p:spPr/>
        <p:txBody>
          <a:bodyPr/>
          <a:lstStyle/>
          <a:p>
            <a:fld id="{C8E25767-247B-456D-A5C5-368F5824E576}" type="slidenum">
              <a:rPr lang="en-US" smtClean="0"/>
              <a:t>‹#›</a:t>
            </a:fld>
            <a:endParaRPr lang="en-US"/>
          </a:p>
        </p:txBody>
      </p:sp>
    </p:spTree>
    <p:extLst>
      <p:ext uri="{BB962C8B-B14F-4D97-AF65-F5344CB8AC3E}">
        <p14:creationId xmlns:p14="http://schemas.microsoft.com/office/powerpoint/2010/main" val="15010299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6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B71A0F-D593-4C6E-9784-4A9CAC16E9F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7C7A8BB-7B1A-4C33-ABBF-AFDF1328CD0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E633B7E-85AA-41A7-A259-DF81BD8916B5}"/>
              </a:ext>
            </a:extLst>
          </p:cNvPr>
          <p:cNvSpPr>
            <a:spLocks noGrp="1"/>
          </p:cNvSpPr>
          <p:nvPr>
            <p:ph type="dt" sz="half" idx="10"/>
          </p:nvPr>
        </p:nvSpPr>
        <p:spPr/>
        <p:txBody>
          <a:bodyPr/>
          <a:lstStyle/>
          <a:p>
            <a:fld id="{AE12CCFA-F579-4259-BA45-3C836522548B}" type="datetimeFigureOut">
              <a:rPr lang="en-US" smtClean="0"/>
              <a:t>11/8/2023</a:t>
            </a:fld>
            <a:endParaRPr lang="en-US"/>
          </a:p>
        </p:txBody>
      </p:sp>
      <p:sp>
        <p:nvSpPr>
          <p:cNvPr id="5" name="Footer Placeholder 4">
            <a:extLst>
              <a:ext uri="{FF2B5EF4-FFF2-40B4-BE49-F238E27FC236}">
                <a16:creationId xmlns:a16="http://schemas.microsoft.com/office/drawing/2014/main" id="{22A9646A-CC63-4962-A50C-5984A07F870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7E27A04-57DE-42E4-821A-B222F79A1735}"/>
              </a:ext>
            </a:extLst>
          </p:cNvPr>
          <p:cNvSpPr>
            <a:spLocks noGrp="1"/>
          </p:cNvSpPr>
          <p:nvPr>
            <p:ph type="sldNum" sz="quarter" idx="12"/>
          </p:nvPr>
        </p:nvSpPr>
        <p:spPr/>
        <p:txBody>
          <a:bodyPr/>
          <a:lstStyle/>
          <a:p>
            <a:fld id="{C8E25767-247B-456D-A5C5-368F5824E576}" type="slidenum">
              <a:rPr lang="en-US" smtClean="0"/>
              <a:t>‹#›</a:t>
            </a:fld>
            <a:endParaRPr lang="en-US"/>
          </a:p>
        </p:txBody>
      </p:sp>
    </p:spTree>
    <p:extLst>
      <p:ext uri="{BB962C8B-B14F-4D97-AF65-F5344CB8AC3E}">
        <p14:creationId xmlns:p14="http://schemas.microsoft.com/office/powerpoint/2010/main" val="34043003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5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B71A0F-D593-4C6E-9784-4A9CAC16E9F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7C7A8BB-7B1A-4C33-ABBF-AFDF1328CD0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E633B7E-85AA-41A7-A259-DF81BD8916B5}"/>
              </a:ext>
            </a:extLst>
          </p:cNvPr>
          <p:cNvSpPr>
            <a:spLocks noGrp="1"/>
          </p:cNvSpPr>
          <p:nvPr>
            <p:ph type="dt" sz="half" idx="10"/>
          </p:nvPr>
        </p:nvSpPr>
        <p:spPr/>
        <p:txBody>
          <a:bodyPr/>
          <a:lstStyle/>
          <a:p>
            <a:fld id="{AE12CCFA-F579-4259-BA45-3C836522548B}" type="datetimeFigureOut">
              <a:rPr lang="en-US" smtClean="0"/>
              <a:t>11/8/2023</a:t>
            </a:fld>
            <a:endParaRPr lang="en-US"/>
          </a:p>
        </p:txBody>
      </p:sp>
      <p:sp>
        <p:nvSpPr>
          <p:cNvPr id="5" name="Footer Placeholder 4">
            <a:extLst>
              <a:ext uri="{FF2B5EF4-FFF2-40B4-BE49-F238E27FC236}">
                <a16:creationId xmlns:a16="http://schemas.microsoft.com/office/drawing/2014/main" id="{22A9646A-CC63-4962-A50C-5984A07F870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7E27A04-57DE-42E4-821A-B222F79A1735}"/>
              </a:ext>
            </a:extLst>
          </p:cNvPr>
          <p:cNvSpPr>
            <a:spLocks noGrp="1"/>
          </p:cNvSpPr>
          <p:nvPr>
            <p:ph type="sldNum" sz="quarter" idx="12"/>
          </p:nvPr>
        </p:nvSpPr>
        <p:spPr/>
        <p:txBody>
          <a:bodyPr/>
          <a:lstStyle/>
          <a:p>
            <a:fld id="{C8E25767-247B-456D-A5C5-368F5824E576}" type="slidenum">
              <a:rPr lang="en-US" smtClean="0"/>
              <a:t>‹#›</a:t>
            </a:fld>
            <a:endParaRPr lang="en-US"/>
          </a:p>
        </p:txBody>
      </p:sp>
    </p:spTree>
    <p:extLst>
      <p:ext uri="{BB962C8B-B14F-4D97-AF65-F5344CB8AC3E}">
        <p14:creationId xmlns:p14="http://schemas.microsoft.com/office/powerpoint/2010/main" val="28997016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4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B71A0F-D593-4C6E-9784-4A9CAC16E9F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7C7A8BB-7B1A-4C33-ABBF-AFDF1328CD0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E633B7E-85AA-41A7-A259-DF81BD8916B5}"/>
              </a:ext>
            </a:extLst>
          </p:cNvPr>
          <p:cNvSpPr>
            <a:spLocks noGrp="1"/>
          </p:cNvSpPr>
          <p:nvPr>
            <p:ph type="dt" sz="half" idx="10"/>
          </p:nvPr>
        </p:nvSpPr>
        <p:spPr/>
        <p:txBody>
          <a:bodyPr/>
          <a:lstStyle/>
          <a:p>
            <a:fld id="{AE12CCFA-F579-4259-BA45-3C836522548B}" type="datetimeFigureOut">
              <a:rPr lang="en-US" smtClean="0"/>
              <a:t>11/8/2023</a:t>
            </a:fld>
            <a:endParaRPr lang="en-US"/>
          </a:p>
        </p:txBody>
      </p:sp>
      <p:sp>
        <p:nvSpPr>
          <p:cNvPr id="5" name="Footer Placeholder 4">
            <a:extLst>
              <a:ext uri="{FF2B5EF4-FFF2-40B4-BE49-F238E27FC236}">
                <a16:creationId xmlns:a16="http://schemas.microsoft.com/office/drawing/2014/main" id="{22A9646A-CC63-4962-A50C-5984A07F870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7E27A04-57DE-42E4-821A-B222F79A1735}"/>
              </a:ext>
            </a:extLst>
          </p:cNvPr>
          <p:cNvSpPr>
            <a:spLocks noGrp="1"/>
          </p:cNvSpPr>
          <p:nvPr>
            <p:ph type="sldNum" sz="quarter" idx="12"/>
          </p:nvPr>
        </p:nvSpPr>
        <p:spPr/>
        <p:txBody>
          <a:bodyPr/>
          <a:lstStyle/>
          <a:p>
            <a:fld id="{C8E25767-247B-456D-A5C5-368F5824E576}" type="slidenum">
              <a:rPr lang="en-US" smtClean="0"/>
              <a:t>‹#›</a:t>
            </a:fld>
            <a:endParaRPr lang="en-US"/>
          </a:p>
        </p:txBody>
      </p:sp>
    </p:spTree>
    <p:extLst>
      <p:ext uri="{BB962C8B-B14F-4D97-AF65-F5344CB8AC3E}">
        <p14:creationId xmlns:p14="http://schemas.microsoft.com/office/powerpoint/2010/main" val="1312094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3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B71A0F-D593-4C6E-9784-4A9CAC16E9F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7C7A8BB-7B1A-4C33-ABBF-AFDF1328CD0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E633B7E-85AA-41A7-A259-DF81BD8916B5}"/>
              </a:ext>
            </a:extLst>
          </p:cNvPr>
          <p:cNvSpPr>
            <a:spLocks noGrp="1"/>
          </p:cNvSpPr>
          <p:nvPr>
            <p:ph type="dt" sz="half" idx="10"/>
          </p:nvPr>
        </p:nvSpPr>
        <p:spPr/>
        <p:txBody>
          <a:bodyPr/>
          <a:lstStyle/>
          <a:p>
            <a:fld id="{AE12CCFA-F579-4259-BA45-3C836522548B}" type="datetimeFigureOut">
              <a:rPr lang="en-US" smtClean="0"/>
              <a:t>11/8/2023</a:t>
            </a:fld>
            <a:endParaRPr lang="en-US"/>
          </a:p>
        </p:txBody>
      </p:sp>
      <p:sp>
        <p:nvSpPr>
          <p:cNvPr id="5" name="Footer Placeholder 4">
            <a:extLst>
              <a:ext uri="{FF2B5EF4-FFF2-40B4-BE49-F238E27FC236}">
                <a16:creationId xmlns:a16="http://schemas.microsoft.com/office/drawing/2014/main" id="{22A9646A-CC63-4962-A50C-5984A07F870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7E27A04-57DE-42E4-821A-B222F79A1735}"/>
              </a:ext>
            </a:extLst>
          </p:cNvPr>
          <p:cNvSpPr>
            <a:spLocks noGrp="1"/>
          </p:cNvSpPr>
          <p:nvPr>
            <p:ph type="sldNum" sz="quarter" idx="12"/>
          </p:nvPr>
        </p:nvSpPr>
        <p:spPr/>
        <p:txBody>
          <a:bodyPr/>
          <a:lstStyle/>
          <a:p>
            <a:fld id="{C8E25767-247B-456D-A5C5-368F5824E576}" type="slidenum">
              <a:rPr lang="en-US" smtClean="0"/>
              <a:t>‹#›</a:t>
            </a:fld>
            <a:endParaRPr lang="en-US"/>
          </a:p>
        </p:txBody>
      </p:sp>
    </p:spTree>
    <p:extLst>
      <p:ext uri="{BB962C8B-B14F-4D97-AF65-F5344CB8AC3E}">
        <p14:creationId xmlns:p14="http://schemas.microsoft.com/office/powerpoint/2010/main" val="5799784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B71A0F-D593-4C6E-9784-4A9CAC16E9F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7C7A8BB-7B1A-4C33-ABBF-AFDF1328CD0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E633B7E-85AA-41A7-A259-DF81BD8916B5}"/>
              </a:ext>
            </a:extLst>
          </p:cNvPr>
          <p:cNvSpPr>
            <a:spLocks noGrp="1"/>
          </p:cNvSpPr>
          <p:nvPr>
            <p:ph type="dt" sz="half" idx="10"/>
          </p:nvPr>
        </p:nvSpPr>
        <p:spPr/>
        <p:txBody>
          <a:bodyPr/>
          <a:lstStyle/>
          <a:p>
            <a:fld id="{AE12CCFA-F579-4259-BA45-3C836522548B}" type="datetimeFigureOut">
              <a:rPr lang="en-US" smtClean="0"/>
              <a:t>11/8/2023</a:t>
            </a:fld>
            <a:endParaRPr lang="en-US"/>
          </a:p>
        </p:txBody>
      </p:sp>
      <p:sp>
        <p:nvSpPr>
          <p:cNvPr id="5" name="Footer Placeholder 4">
            <a:extLst>
              <a:ext uri="{FF2B5EF4-FFF2-40B4-BE49-F238E27FC236}">
                <a16:creationId xmlns:a16="http://schemas.microsoft.com/office/drawing/2014/main" id="{22A9646A-CC63-4962-A50C-5984A07F870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7E27A04-57DE-42E4-821A-B222F79A1735}"/>
              </a:ext>
            </a:extLst>
          </p:cNvPr>
          <p:cNvSpPr>
            <a:spLocks noGrp="1"/>
          </p:cNvSpPr>
          <p:nvPr>
            <p:ph type="sldNum" sz="quarter" idx="12"/>
          </p:nvPr>
        </p:nvSpPr>
        <p:spPr/>
        <p:txBody>
          <a:bodyPr/>
          <a:lstStyle/>
          <a:p>
            <a:fld id="{C8E25767-247B-456D-A5C5-368F5824E576}" type="slidenum">
              <a:rPr lang="en-US" smtClean="0"/>
              <a:t>‹#›</a:t>
            </a:fld>
            <a:endParaRPr lang="en-US"/>
          </a:p>
        </p:txBody>
      </p:sp>
    </p:spTree>
    <p:extLst>
      <p:ext uri="{BB962C8B-B14F-4D97-AF65-F5344CB8AC3E}">
        <p14:creationId xmlns:p14="http://schemas.microsoft.com/office/powerpoint/2010/main" val="39014605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B71A0F-D593-4C6E-9784-4A9CAC16E9F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7C7A8BB-7B1A-4C33-ABBF-AFDF1328CD0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E633B7E-85AA-41A7-A259-DF81BD8916B5}"/>
              </a:ext>
            </a:extLst>
          </p:cNvPr>
          <p:cNvSpPr>
            <a:spLocks noGrp="1"/>
          </p:cNvSpPr>
          <p:nvPr>
            <p:ph type="dt" sz="half" idx="10"/>
          </p:nvPr>
        </p:nvSpPr>
        <p:spPr/>
        <p:txBody>
          <a:bodyPr/>
          <a:lstStyle/>
          <a:p>
            <a:fld id="{AE12CCFA-F579-4259-BA45-3C836522548B}" type="datetimeFigureOut">
              <a:rPr lang="en-US" smtClean="0"/>
              <a:t>11/8/2023</a:t>
            </a:fld>
            <a:endParaRPr lang="en-US"/>
          </a:p>
        </p:txBody>
      </p:sp>
      <p:sp>
        <p:nvSpPr>
          <p:cNvPr id="5" name="Footer Placeholder 4">
            <a:extLst>
              <a:ext uri="{FF2B5EF4-FFF2-40B4-BE49-F238E27FC236}">
                <a16:creationId xmlns:a16="http://schemas.microsoft.com/office/drawing/2014/main" id="{22A9646A-CC63-4962-A50C-5984A07F870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7E27A04-57DE-42E4-821A-B222F79A1735}"/>
              </a:ext>
            </a:extLst>
          </p:cNvPr>
          <p:cNvSpPr>
            <a:spLocks noGrp="1"/>
          </p:cNvSpPr>
          <p:nvPr>
            <p:ph type="sldNum" sz="quarter" idx="12"/>
          </p:nvPr>
        </p:nvSpPr>
        <p:spPr/>
        <p:txBody>
          <a:bodyPr/>
          <a:lstStyle/>
          <a:p>
            <a:fld id="{C8E25767-247B-456D-A5C5-368F5824E576}" type="slidenum">
              <a:rPr lang="en-US" smtClean="0"/>
              <a:t>‹#›</a:t>
            </a:fld>
            <a:endParaRPr lang="en-US"/>
          </a:p>
        </p:txBody>
      </p:sp>
    </p:spTree>
    <p:extLst>
      <p:ext uri="{BB962C8B-B14F-4D97-AF65-F5344CB8AC3E}">
        <p14:creationId xmlns:p14="http://schemas.microsoft.com/office/powerpoint/2010/main" val="10269549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ED9CBF-8FC6-4670-8A26-B3488D6F268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CEF9E76-335D-4433-8715-B407E65B84A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6142DBD-4D43-49A1-B2BB-63193C9D8106}"/>
              </a:ext>
            </a:extLst>
          </p:cNvPr>
          <p:cNvSpPr>
            <a:spLocks noGrp="1"/>
          </p:cNvSpPr>
          <p:nvPr>
            <p:ph type="dt" sz="half" idx="10"/>
          </p:nvPr>
        </p:nvSpPr>
        <p:spPr/>
        <p:txBody>
          <a:bodyPr/>
          <a:lstStyle/>
          <a:p>
            <a:fld id="{AE12CCFA-F579-4259-BA45-3C836522548B}" type="datetimeFigureOut">
              <a:rPr lang="en-US" smtClean="0"/>
              <a:t>11/8/2023</a:t>
            </a:fld>
            <a:endParaRPr lang="en-US"/>
          </a:p>
        </p:txBody>
      </p:sp>
      <p:sp>
        <p:nvSpPr>
          <p:cNvPr id="5" name="Footer Placeholder 4">
            <a:extLst>
              <a:ext uri="{FF2B5EF4-FFF2-40B4-BE49-F238E27FC236}">
                <a16:creationId xmlns:a16="http://schemas.microsoft.com/office/drawing/2014/main" id="{FF579C82-F1E1-4620-8538-46F50833602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5568358-4BB1-449E-A0C0-58887C88A128}"/>
              </a:ext>
            </a:extLst>
          </p:cNvPr>
          <p:cNvSpPr>
            <a:spLocks noGrp="1"/>
          </p:cNvSpPr>
          <p:nvPr>
            <p:ph type="sldNum" sz="quarter" idx="12"/>
          </p:nvPr>
        </p:nvSpPr>
        <p:spPr/>
        <p:txBody>
          <a:bodyPr/>
          <a:lstStyle/>
          <a:p>
            <a:fld id="{C8E25767-247B-456D-A5C5-368F5824E576}" type="slidenum">
              <a:rPr lang="en-US" smtClean="0"/>
              <a:t>‹#›</a:t>
            </a:fld>
            <a:endParaRPr lang="en-US"/>
          </a:p>
        </p:txBody>
      </p:sp>
    </p:spTree>
    <p:extLst>
      <p:ext uri="{BB962C8B-B14F-4D97-AF65-F5344CB8AC3E}">
        <p14:creationId xmlns:p14="http://schemas.microsoft.com/office/powerpoint/2010/main" val="37682338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0A491E-B646-452C-B7A1-D66FF6CC777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EC48C8B-7CAA-4DEB-8E58-4D9367CA82B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9590162-0F07-4D4C-9778-85039F122AE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C1F91CD-5E2C-4905-B8F4-0F1E11962505}"/>
              </a:ext>
            </a:extLst>
          </p:cNvPr>
          <p:cNvSpPr>
            <a:spLocks noGrp="1"/>
          </p:cNvSpPr>
          <p:nvPr>
            <p:ph type="dt" sz="half" idx="10"/>
          </p:nvPr>
        </p:nvSpPr>
        <p:spPr/>
        <p:txBody>
          <a:bodyPr/>
          <a:lstStyle/>
          <a:p>
            <a:fld id="{AE12CCFA-F579-4259-BA45-3C836522548B}" type="datetimeFigureOut">
              <a:rPr lang="en-US" smtClean="0"/>
              <a:t>11/8/2023</a:t>
            </a:fld>
            <a:endParaRPr lang="en-US"/>
          </a:p>
        </p:txBody>
      </p:sp>
      <p:sp>
        <p:nvSpPr>
          <p:cNvPr id="6" name="Footer Placeholder 5">
            <a:extLst>
              <a:ext uri="{FF2B5EF4-FFF2-40B4-BE49-F238E27FC236}">
                <a16:creationId xmlns:a16="http://schemas.microsoft.com/office/drawing/2014/main" id="{FE14A8A3-6E8E-4752-B419-8746D5C9E01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9CC6CB6-27F0-46C7-BCCC-20D5475BD728}"/>
              </a:ext>
            </a:extLst>
          </p:cNvPr>
          <p:cNvSpPr>
            <a:spLocks noGrp="1"/>
          </p:cNvSpPr>
          <p:nvPr>
            <p:ph type="sldNum" sz="quarter" idx="12"/>
          </p:nvPr>
        </p:nvSpPr>
        <p:spPr/>
        <p:txBody>
          <a:bodyPr/>
          <a:lstStyle/>
          <a:p>
            <a:fld id="{C8E25767-247B-456D-A5C5-368F5824E576}" type="slidenum">
              <a:rPr lang="en-US" smtClean="0"/>
              <a:t>‹#›</a:t>
            </a:fld>
            <a:endParaRPr lang="en-US"/>
          </a:p>
        </p:txBody>
      </p:sp>
    </p:spTree>
    <p:extLst>
      <p:ext uri="{BB962C8B-B14F-4D97-AF65-F5344CB8AC3E}">
        <p14:creationId xmlns:p14="http://schemas.microsoft.com/office/powerpoint/2010/main" val="320913831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AC08C6-A6A1-4965-ACB8-24E6DEC9F05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35C4F09-C9C0-41B6-AC8E-C0CC8C14601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FE9A206-EF5B-45C7-86DC-5872126AB7E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4C2455A-C616-4D44-B88E-FB2B0E0D15E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B6D6592-3E1C-4735-8A84-64B72496014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D441D59-6891-4E31-BA0F-C9392440AE8F}"/>
              </a:ext>
            </a:extLst>
          </p:cNvPr>
          <p:cNvSpPr>
            <a:spLocks noGrp="1"/>
          </p:cNvSpPr>
          <p:nvPr>
            <p:ph type="dt" sz="half" idx="10"/>
          </p:nvPr>
        </p:nvSpPr>
        <p:spPr/>
        <p:txBody>
          <a:bodyPr/>
          <a:lstStyle/>
          <a:p>
            <a:fld id="{AE12CCFA-F579-4259-BA45-3C836522548B}" type="datetimeFigureOut">
              <a:rPr lang="en-US" smtClean="0"/>
              <a:t>11/8/2023</a:t>
            </a:fld>
            <a:endParaRPr lang="en-US"/>
          </a:p>
        </p:txBody>
      </p:sp>
      <p:sp>
        <p:nvSpPr>
          <p:cNvPr id="8" name="Footer Placeholder 7">
            <a:extLst>
              <a:ext uri="{FF2B5EF4-FFF2-40B4-BE49-F238E27FC236}">
                <a16:creationId xmlns:a16="http://schemas.microsoft.com/office/drawing/2014/main" id="{D6358C36-F2D1-4492-AD57-06BB5CC3758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AD50071-D109-4679-B02E-E6F9B384D02C}"/>
              </a:ext>
            </a:extLst>
          </p:cNvPr>
          <p:cNvSpPr>
            <a:spLocks noGrp="1"/>
          </p:cNvSpPr>
          <p:nvPr>
            <p:ph type="sldNum" sz="quarter" idx="12"/>
          </p:nvPr>
        </p:nvSpPr>
        <p:spPr/>
        <p:txBody>
          <a:bodyPr/>
          <a:lstStyle/>
          <a:p>
            <a:fld id="{C8E25767-247B-456D-A5C5-368F5824E576}" type="slidenum">
              <a:rPr lang="en-US" smtClean="0"/>
              <a:t>‹#›</a:t>
            </a:fld>
            <a:endParaRPr lang="en-US"/>
          </a:p>
        </p:txBody>
      </p:sp>
    </p:spTree>
    <p:extLst>
      <p:ext uri="{BB962C8B-B14F-4D97-AF65-F5344CB8AC3E}">
        <p14:creationId xmlns:p14="http://schemas.microsoft.com/office/powerpoint/2010/main" val="384928447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522739-55FC-4684-93DD-FACE9FAF49B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7FF160B-8B18-4554-890F-18FE21345722}"/>
              </a:ext>
            </a:extLst>
          </p:cNvPr>
          <p:cNvSpPr>
            <a:spLocks noGrp="1"/>
          </p:cNvSpPr>
          <p:nvPr>
            <p:ph type="dt" sz="half" idx="10"/>
          </p:nvPr>
        </p:nvSpPr>
        <p:spPr/>
        <p:txBody>
          <a:bodyPr/>
          <a:lstStyle/>
          <a:p>
            <a:fld id="{AE12CCFA-F579-4259-BA45-3C836522548B}" type="datetimeFigureOut">
              <a:rPr lang="en-US" smtClean="0"/>
              <a:t>11/8/2023</a:t>
            </a:fld>
            <a:endParaRPr lang="en-US"/>
          </a:p>
        </p:txBody>
      </p:sp>
      <p:sp>
        <p:nvSpPr>
          <p:cNvPr id="4" name="Footer Placeholder 3">
            <a:extLst>
              <a:ext uri="{FF2B5EF4-FFF2-40B4-BE49-F238E27FC236}">
                <a16:creationId xmlns:a16="http://schemas.microsoft.com/office/drawing/2014/main" id="{107FCF41-184C-450B-A1F3-C14CE20F7B6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D3C6E8E-2B69-4406-A27C-6BF63D5882A2}"/>
              </a:ext>
            </a:extLst>
          </p:cNvPr>
          <p:cNvSpPr>
            <a:spLocks noGrp="1"/>
          </p:cNvSpPr>
          <p:nvPr>
            <p:ph type="sldNum" sz="quarter" idx="12"/>
          </p:nvPr>
        </p:nvSpPr>
        <p:spPr/>
        <p:txBody>
          <a:bodyPr/>
          <a:lstStyle/>
          <a:p>
            <a:fld id="{C8E25767-247B-456D-A5C5-368F5824E576}" type="slidenum">
              <a:rPr lang="en-US" smtClean="0"/>
              <a:t>‹#›</a:t>
            </a:fld>
            <a:endParaRPr lang="en-US"/>
          </a:p>
        </p:txBody>
      </p:sp>
    </p:spTree>
    <p:extLst>
      <p:ext uri="{BB962C8B-B14F-4D97-AF65-F5344CB8AC3E}">
        <p14:creationId xmlns:p14="http://schemas.microsoft.com/office/powerpoint/2010/main" val="178726158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BADBE05-50F1-4732-8502-0C74048D5689}"/>
              </a:ext>
            </a:extLst>
          </p:cNvPr>
          <p:cNvSpPr>
            <a:spLocks noGrp="1"/>
          </p:cNvSpPr>
          <p:nvPr>
            <p:ph type="dt" sz="half" idx="10"/>
          </p:nvPr>
        </p:nvSpPr>
        <p:spPr/>
        <p:txBody>
          <a:bodyPr/>
          <a:lstStyle/>
          <a:p>
            <a:fld id="{AE12CCFA-F579-4259-BA45-3C836522548B}" type="datetimeFigureOut">
              <a:rPr lang="en-US" smtClean="0"/>
              <a:t>11/8/2023</a:t>
            </a:fld>
            <a:endParaRPr lang="en-US"/>
          </a:p>
        </p:txBody>
      </p:sp>
      <p:sp>
        <p:nvSpPr>
          <p:cNvPr id="3" name="Footer Placeholder 2">
            <a:extLst>
              <a:ext uri="{FF2B5EF4-FFF2-40B4-BE49-F238E27FC236}">
                <a16:creationId xmlns:a16="http://schemas.microsoft.com/office/drawing/2014/main" id="{0BB559E9-DC05-4482-94C6-31492863029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0F82B41-C015-4B46-B5B3-AB48189704C7}"/>
              </a:ext>
            </a:extLst>
          </p:cNvPr>
          <p:cNvSpPr>
            <a:spLocks noGrp="1"/>
          </p:cNvSpPr>
          <p:nvPr>
            <p:ph type="sldNum" sz="quarter" idx="12"/>
          </p:nvPr>
        </p:nvSpPr>
        <p:spPr/>
        <p:txBody>
          <a:bodyPr/>
          <a:lstStyle/>
          <a:p>
            <a:fld id="{C8E25767-247B-456D-A5C5-368F5824E576}" type="slidenum">
              <a:rPr lang="en-US" smtClean="0"/>
              <a:t>‹#›</a:t>
            </a:fld>
            <a:endParaRPr lang="en-US"/>
          </a:p>
        </p:txBody>
      </p:sp>
    </p:spTree>
    <p:extLst>
      <p:ext uri="{BB962C8B-B14F-4D97-AF65-F5344CB8AC3E}">
        <p14:creationId xmlns:p14="http://schemas.microsoft.com/office/powerpoint/2010/main" val="402164086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697C54-C3E9-4F6C-BAB7-B6A9E4026B2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28AF0C7-60C6-4E23-B48E-577023A15D5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521E591-8FCD-4A1D-9E8D-81C6BA0D093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C320551-4596-4BBC-ADFF-5789D7C530BD}"/>
              </a:ext>
            </a:extLst>
          </p:cNvPr>
          <p:cNvSpPr>
            <a:spLocks noGrp="1"/>
          </p:cNvSpPr>
          <p:nvPr>
            <p:ph type="dt" sz="half" idx="10"/>
          </p:nvPr>
        </p:nvSpPr>
        <p:spPr/>
        <p:txBody>
          <a:bodyPr/>
          <a:lstStyle/>
          <a:p>
            <a:fld id="{AE12CCFA-F579-4259-BA45-3C836522548B}" type="datetimeFigureOut">
              <a:rPr lang="en-US" smtClean="0"/>
              <a:t>11/8/2023</a:t>
            </a:fld>
            <a:endParaRPr lang="en-US"/>
          </a:p>
        </p:txBody>
      </p:sp>
      <p:sp>
        <p:nvSpPr>
          <p:cNvPr id="6" name="Footer Placeholder 5">
            <a:extLst>
              <a:ext uri="{FF2B5EF4-FFF2-40B4-BE49-F238E27FC236}">
                <a16:creationId xmlns:a16="http://schemas.microsoft.com/office/drawing/2014/main" id="{AB101AB5-AC22-4AC1-B45E-F1CBCA6C2BA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02B4789-CF99-409C-B4B6-E4C546FB24C1}"/>
              </a:ext>
            </a:extLst>
          </p:cNvPr>
          <p:cNvSpPr>
            <a:spLocks noGrp="1"/>
          </p:cNvSpPr>
          <p:nvPr>
            <p:ph type="sldNum" sz="quarter" idx="12"/>
          </p:nvPr>
        </p:nvSpPr>
        <p:spPr/>
        <p:txBody>
          <a:bodyPr/>
          <a:lstStyle/>
          <a:p>
            <a:fld id="{C8E25767-247B-456D-A5C5-368F5824E576}" type="slidenum">
              <a:rPr lang="en-US" smtClean="0"/>
              <a:t>‹#›</a:t>
            </a:fld>
            <a:endParaRPr lang="en-US"/>
          </a:p>
        </p:txBody>
      </p:sp>
    </p:spTree>
    <p:extLst>
      <p:ext uri="{BB962C8B-B14F-4D97-AF65-F5344CB8AC3E}">
        <p14:creationId xmlns:p14="http://schemas.microsoft.com/office/powerpoint/2010/main" val="299753457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71BD3F-A41C-461B-9B3B-2CC0707436C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ADC5642-872D-49A7-8D48-E89A76DB4B4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E5B565E-730D-489F-AEC9-68943960B0F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F9F5EAB-5228-4DB3-BB17-55A91F3CB39C}"/>
              </a:ext>
            </a:extLst>
          </p:cNvPr>
          <p:cNvSpPr>
            <a:spLocks noGrp="1"/>
          </p:cNvSpPr>
          <p:nvPr>
            <p:ph type="dt" sz="half" idx="10"/>
          </p:nvPr>
        </p:nvSpPr>
        <p:spPr/>
        <p:txBody>
          <a:bodyPr/>
          <a:lstStyle/>
          <a:p>
            <a:fld id="{AE12CCFA-F579-4259-BA45-3C836522548B}" type="datetimeFigureOut">
              <a:rPr lang="en-US" smtClean="0"/>
              <a:t>11/8/2023</a:t>
            </a:fld>
            <a:endParaRPr lang="en-US"/>
          </a:p>
        </p:txBody>
      </p:sp>
      <p:sp>
        <p:nvSpPr>
          <p:cNvPr id="6" name="Footer Placeholder 5">
            <a:extLst>
              <a:ext uri="{FF2B5EF4-FFF2-40B4-BE49-F238E27FC236}">
                <a16:creationId xmlns:a16="http://schemas.microsoft.com/office/drawing/2014/main" id="{2D344344-C952-4002-BDCF-B95BF8DD525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FFDE94C-3619-454A-AF01-8F11469FE477}"/>
              </a:ext>
            </a:extLst>
          </p:cNvPr>
          <p:cNvSpPr>
            <a:spLocks noGrp="1"/>
          </p:cNvSpPr>
          <p:nvPr>
            <p:ph type="sldNum" sz="quarter" idx="12"/>
          </p:nvPr>
        </p:nvSpPr>
        <p:spPr/>
        <p:txBody>
          <a:bodyPr/>
          <a:lstStyle/>
          <a:p>
            <a:fld id="{C8E25767-247B-456D-A5C5-368F5824E576}" type="slidenum">
              <a:rPr lang="en-US" smtClean="0"/>
              <a:t>‹#›</a:t>
            </a:fld>
            <a:endParaRPr lang="en-US"/>
          </a:p>
        </p:txBody>
      </p:sp>
    </p:spTree>
    <p:extLst>
      <p:ext uri="{BB962C8B-B14F-4D97-AF65-F5344CB8AC3E}">
        <p14:creationId xmlns:p14="http://schemas.microsoft.com/office/powerpoint/2010/main" val="134936446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2DFC05-5336-4F65-BCC3-087D45B3154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13B0DF8-0B5D-4AA1-BB1F-85092598F9B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2F1DB27-11A7-4A77-B4FC-436837E2A1C8}"/>
              </a:ext>
            </a:extLst>
          </p:cNvPr>
          <p:cNvSpPr>
            <a:spLocks noGrp="1"/>
          </p:cNvSpPr>
          <p:nvPr>
            <p:ph type="dt" sz="half" idx="10"/>
          </p:nvPr>
        </p:nvSpPr>
        <p:spPr/>
        <p:txBody>
          <a:bodyPr/>
          <a:lstStyle/>
          <a:p>
            <a:fld id="{AE12CCFA-F579-4259-BA45-3C836522548B}" type="datetimeFigureOut">
              <a:rPr lang="en-US" smtClean="0"/>
              <a:t>11/8/2023</a:t>
            </a:fld>
            <a:endParaRPr lang="en-US"/>
          </a:p>
        </p:txBody>
      </p:sp>
      <p:sp>
        <p:nvSpPr>
          <p:cNvPr id="5" name="Footer Placeholder 4">
            <a:extLst>
              <a:ext uri="{FF2B5EF4-FFF2-40B4-BE49-F238E27FC236}">
                <a16:creationId xmlns:a16="http://schemas.microsoft.com/office/drawing/2014/main" id="{74163109-FB8E-4D72-9687-5CECCE631C8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DE5DEA5-BF48-4C72-875E-C04DDB0AFDB9}"/>
              </a:ext>
            </a:extLst>
          </p:cNvPr>
          <p:cNvSpPr>
            <a:spLocks noGrp="1"/>
          </p:cNvSpPr>
          <p:nvPr>
            <p:ph type="sldNum" sz="quarter" idx="12"/>
          </p:nvPr>
        </p:nvSpPr>
        <p:spPr/>
        <p:txBody>
          <a:bodyPr/>
          <a:lstStyle/>
          <a:p>
            <a:fld id="{C8E25767-247B-456D-A5C5-368F5824E576}" type="slidenum">
              <a:rPr lang="en-US" smtClean="0"/>
              <a:t>‹#›</a:t>
            </a:fld>
            <a:endParaRPr lang="en-US"/>
          </a:p>
        </p:txBody>
      </p:sp>
    </p:spTree>
    <p:extLst>
      <p:ext uri="{BB962C8B-B14F-4D97-AF65-F5344CB8AC3E}">
        <p14:creationId xmlns:p14="http://schemas.microsoft.com/office/powerpoint/2010/main" val="79645826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BC05286-45FD-4C4F-8729-E5997518D8C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523DDEF-2DC5-4B24-90B0-8DE6F5114FC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AC5BA39-E6A2-4BC5-A3CA-AF8B4E4C552B}"/>
              </a:ext>
            </a:extLst>
          </p:cNvPr>
          <p:cNvSpPr>
            <a:spLocks noGrp="1"/>
          </p:cNvSpPr>
          <p:nvPr>
            <p:ph type="dt" sz="half" idx="10"/>
          </p:nvPr>
        </p:nvSpPr>
        <p:spPr/>
        <p:txBody>
          <a:bodyPr/>
          <a:lstStyle/>
          <a:p>
            <a:fld id="{AE12CCFA-F579-4259-BA45-3C836522548B}" type="datetimeFigureOut">
              <a:rPr lang="en-US" smtClean="0"/>
              <a:t>11/8/2023</a:t>
            </a:fld>
            <a:endParaRPr lang="en-US"/>
          </a:p>
        </p:txBody>
      </p:sp>
      <p:sp>
        <p:nvSpPr>
          <p:cNvPr id="5" name="Footer Placeholder 4">
            <a:extLst>
              <a:ext uri="{FF2B5EF4-FFF2-40B4-BE49-F238E27FC236}">
                <a16:creationId xmlns:a16="http://schemas.microsoft.com/office/drawing/2014/main" id="{2265CD67-D947-4E24-8FAC-74320C6177F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06AA439-9415-4E9C-840D-1067701872F9}"/>
              </a:ext>
            </a:extLst>
          </p:cNvPr>
          <p:cNvSpPr>
            <a:spLocks noGrp="1"/>
          </p:cNvSpPr>
          <p:nvPr>
            <p:ph type="sldNum" sz="quarter" idx="12"/>
          </p:nvPr>
        </p:nvSpPr>
        <p:spPr/>
        <p:txBody>
          <a:bodyPr/>
          <a:lstStyle/>
          <a:p>
            <a:fld id="{C8E25767-247B-456D-A5C5-368F5824E576}" type="slidenum">
              <a:rPr lang="en-US" smtClean="0"/>
              <a:t>‹#›</a:t>
            </a:fld>
            <a:endParaRPr lang="en-US"/>
          </a:p>
        </p:txBody>
      </p:sp>
    </p:spTree>
    <p:extLst>
      <p:ext uri="{BB962C8B-B14F-4D97-AF65-F5344CB8AC3E}">
        <p14:creationId xmlns:p14="http://schemas.microsoft.com/office/powerpoint/2010/main" val="21493794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992783C-9659-41F7-A877-0B0DDD12253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F3F10B3-1C9B-4C00-8DE6-9951B90E620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9C3ADBA-039C-4674-B5B3-5FF88999809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E12CCFA-F579-4259-BA45-3C836522548B}" type="datetimeFigureOut">
              <a:rPr lang="en-US" smtClean="0"/>
              <a:t>11/8/2023</a:t>
            </a:fld>
            <a:endParaRPr lang="en-US"/>
          </a:p>
        </p:txBody>
      </p:sp>
      <p:sp>
        <p:nvSpPr>
          <p:cNvPr id="5" name="Footer Placeholder 4">
            <a:extLst>
              <a:ext uri="{FF2B5EF4-FFF2-40B4-BE49-F238E27FC236}">
                <a16:creationId xmlns:a16="http://schemas.microsoft.com/office/drawing/2014/main" id="{368374DA-1B7D-420A-8D6A-C11EF729539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45669BB-5840-4E31-AB72-B7A3B525F15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E25767-247B-456D-A5C5-368F5824E576}" type="slidenum">
              <a:rPr lang="en-US" smtClean="0"/>
              <a:t>‹#›</a:t>
            </a:fld>
            <a:endParaRPr lang="en-US"/>
          </a:p>
        </p:txBody>
      </p:sp>
    </p:spTree>
    <p:extLst>
      <p:ext uri="{BB962C8B-B14F-4D97-AF65-F5344CB8AC3E}">
        <p14:creationId xmlns:p14="http://schemas.microsoft.com/office/powerpoint/2010/main" val="386021055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7" r:id="rId3"/>
    <p:sldLayoutId id="2147483666" r:id="rId4"/>
    <p:sldLayoutId id="2147483665" r:id="rId5"/>
    <p:sldLayoutId id="2147483664" r:id="rId6"/>
    <p:sldLayoutId id="2147483663" r:id="rId7"/>
    <p:sldLayoutId id="2147483662" r:id="rId8"/>
    <p:sldLayoutId id="2147483661" r:id="rId9"/>
    <p:sldLayoutId id="2147483660" r:id="rId10"/>
    <p:sldLayoutId id="2147483651" r:id="rId11"/>
    <p:sldLayoutId id="2147483652" r:id="rId12"/>
    <p:sldLayoutId id="2147483653" r:id="rId13"/>
    <p:sldLayoutId id="2147483654" r:id="rId14"/>
    <p:sldLayoutId id="2147483655" r:id="rId15"/>
    <p:sldLayoutId id="2147483656" r:id="rId16"/>
    <p:sldLayoutId id="2147483657" r:id="rId17"/>
    <p:sldLayoutId id="2147483658" r:id="rId18"/>
    <p:sldLayoutId id="2147483659" r:id="rId1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1.pn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12.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3.mp4"/><Relationship Id="rId1" Type="http://schemas.microsoft.com/office/2007/relationships/media" Target="../media/media3.mp4"/><Relationship Id="rId4" Type="http://schemas.openxmlformats.org/officeDocument/2006/relationships/image" Target="../media/image13.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D84A18C7-D3A1-45AA-AE36-9EC265C4F7DD}"/>
              </a:ext>
            </a:extLst>
          </p:cNvPr>
          <p:cNvSpPr>
            <a:spLocks noGrp="1"/>
          </p:cNvSpPr>
          <p:nvPr>
            <p:ph type="subTitle" idx="1"/>
          </p:nvPr>
        </p:nvSpPr>
        <p:spPr/>
        <p:txBody>
          <a:bodyPr/>
          <a:lstStyle/>
          <a:p>
            <a:endParaRPr lang="en-US"/>
          </a:p>
        </p:txBody>
      </p:sp>
      <p:pic>
        <p:nvPicPr>
          <p:cNvPr id="1026" name="Picture 2" descr="Bisakah Awam Membagi Komuni ? Prodiakon Namanya - Komsoskam">
            <a:extLst>
              <a:ext uri="{FF2B5EF4-FFF2-40B4-BE49-F238E27FC236}">
                <a16:creationId xmlns:a16="http://schemas.microsoft.com/office/drawing/2014/main" id="{8C2EACBD-8DDD-4F30-A7EC-76E4D30E744A}"/>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sharpenSoften amount="-62000"/>
                    </a14:imgEffect>
                    <a14:imgEffect>
                      <a14:colorTemperature colorTemp="6400"/>
                    </a14:imgEffect>
                    <a14:imgEffect>
                      <a14:brightnessContrast bright="-14000" contrast="-21000"/>
                    </a14:imgEffect>
                  </a14:imgLayer>
                </a14:imgProps>
              </a:ext>
              <a:ext uri="{28A0092B-C50C-407E-A947-70E740481C1C}">
                <a14:useLocalDpi xmlns:a14="http://schemas.microsoft.com/office/drawing/2010/main" val="0"/>
              </a:ext>
            </a:extLst>
          </a:blip>
          <a:srcRect/>
          <a:stretch>
            <a:fillRect/>
          </a:stretch>
        </p:blipFill>
        <p:spPr bwMode="auto">
          <a:xfrm>
            <a:off x="-390349" y="-179032"/>
            <a:ext cx="12972697" cy="7216063"/>
          </a:xfrm>
          <a:prstGeom prst="rect">
            <a:avLst/>
          </a:prstGeom>
          <a:effectLst>
            <a:glow rad="1384300">
              <a:schemeClr val="accent1">
                <a:alpha val="0"/>
              </a:schemeClr>
            </a:glow>
            <a:outerShdw dist="50800" dir="5400000" sx="200000" sy="200000" algn="ctr" rotWithShape="0">
              <a:srgbClr val="000000">
                <a:alpha val="6000"/>
              </a:srgbClr>
            </a:outerShdw>
            <a:reflection stA="0" endPos="65000" dist="50800" dir="5400000" sy="-100000" algn="bl" rotWithShape="0"/>
            <a:softEdge rad="965200"/>
          </a:effectLst>
          <a:extLst>
            <a:ext uri="{909E8E84-426E-40DD-AFC4-6F175D3DCCD1}">
              <a14:hiddenFill xmlns:a14="http://schemas.microsoft.com/office/drawing/2010/main">
                <a:solidFill>
                  <a:srgbClr val="FFFFFF"/>
                </a:solidFill>
              </a14:hiddenFill>
            </a:ext>
          </a:extLst>
        </p:spPr>
      </p:pic>
      <p:sp>
        <p:nvSpPr>
          <p:cNvPr id="7" name="Title 1">
            <a:extLst>
              <a:ext uri="{FF2B5EF4-FFF2-40B4-BE49-F238E27FC236}">
                <a16:creationId xmlns:a16="http://schemas.microsoft.com/office/drawing/2014/main" id="{DE0BB0AA-DF19-4BAD-A9BC-92589D3E9825}"/>
              </a:ext>
            </a:extLst>
          </p:cNvPr>
          <p:cNvSpPr>
            <a:spLocks noGrp="1"/>
          </p:cNvSpPr>
          <p:nvPr>
            <p:ph type="ctrTitle"/>
          </p:nvPr>
        </p:nvSpPr>
        <p:spPr>
          <a:xfrm>
            <a:off x="1147863" y="865542"/>
            <a:ext cx="9896272" cy="3138352"/>
          </a:xfrm>
        </p:spPr>
        <p:txBody>
          <a:bodyPr>
            <a:noAutofit/>
          </a:bodyPr>
          <a:lstStyle/>
          <a:p>
            <a:r>
              <a:rPr lang="en-US" sz="6600" b="1">
                <a:solidFill>
                  <a:schemeClr val="bg1"/>
                </a:solidFill>
                <a:effectLst>
                  <a:outerShdw blurRad="38100" dist="38100" dir="2700000" algn="tl">
                    <a:srgbClr val="000000">
                      <a:alpha val="43137"/>
                    </a:srgbClr>
                  </a:outerShdw>
                </a:effectLst>
                <a:latin typeface="Berlin Sans FB Demi" panose="020E0802020502020306" pitchFamily="34" charset="0"/>
              </a:rPr>
              <a:t>KOMPENDIUM TENTANG PRODIAKON</a:t>
            </a:r>
          </a:p>
        </p:txBody>
      </p:sp>
    </p:spTree>
    <p:extLst>
      <p:ext uri="{BB962C8B-B14F-4D97-AF65-F5344CB8AC3E}">
        <p14:creationId xmlns:p14="http://schemas.microsoft.com/office/powerpoint/2010/main" val="24177618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F9E423-EB87-4C95-B0FC-326BA51D3B35}"/>
              </a:ext>
            </a:extLst>
          </p:cNvPr>
          <p:cNvSpPr>
            <a:spLocks noGrp="1"/>
          </p:cNvSpPr>
          <p:nvPr>
            <p:ph type="title"/>
          </p:nvPr>
        </p:nvSpPr>
        <p:spPr>
          <a:xfrm>
            <a:off x="903515" y="141190"/>
            <a:ext cx="10515600" cy="1062459"/>
          </a:xfrm>
        </p:spPr>
        <p:txBody>
          <a:bodyPr>
            <a:normAutofit/>
          </a:bodyPr>
          <a:lstStyle/>
          <a:p>
            <a:pPr algn="ctr"/>
            <a:r>
              <a:rPr lang="en-US" sz="2400" u="sng">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PENGERTIAN DAN SEJARAH PRODIAKON</a:t>
            </a:r>
          </a:p>
        </p:txBody>
      </p:sp>
      <p:sp>
        <p:nvSpPr>
          <p:cNvPr id="3" name="Content Placeholder 2">
            <a:extLst>
              <a:ext uri="{FF2B5EF4-FFF2-40B4-BE49-F238E27FC236}">
                <a16:creationId xmlns:a16="http://schemas.microsoft.com/office/drawing/2014/main" id="{21E745B0-AFE0-441B-A6BF-B485021EBFD0}"/>
              </a:ext>
            </a:extLst>
          </p:cNvPr>
          <p:cNvSpPr>
            <a:spLocks noGrp="1"/>
          </p:cNvSpPr>
          <p:nvPr>
            <p:ph idx="1"/>
          </p:nvPr>
        </p:nvSpPr>
        <p:spPr>
          <a:xfrm>
            <a:off x="2483496" y="1252403"/>
            <a:ext cx="8097418" cy="1220463"/>
          </a:xfrm>
        </p:spPr>
        <p:txBody>
          <a:bodyPr>
            <a:normAutofit fontScale="55000" lnSpcReduction="20000"/>
          </a:bodyPr>
          <a:lstStyle/>
          <a:p>
            <a:pPr algn="just"/>
            <a:r>
              <a:rPr lang="en-US" sz="2900" b="1">
                <a:latin typeface="Times New Roman" panose="02020603050405020304" pitchFamily="18" charset="0"/>
                <a:cs typeface="Times New Roman" panose="02020603050405020304" pitchFamily="18" charset="0"/>
              </a:rPr>
              <a:t>PRODIAKON </a:t>
            </a:r>
            <a:r>
              <a:rPr lang="en-US" sz="2900">
                <a:latin typeface="Times New Roman" panose="02020603050405020304" pitchFamily="18" charset="0"/>
                <a:cs typeface="Times New Roman" panose="02020603050405020304" pitchFamily="18" charset="0"/>
              </a:rPr>
              <a:t> adalah petugas ibadat – kaum awam yang diangkat oleh uskup melalui surat keputusan atau surat tugas untuk tempat tertentu dan jangka waktu tertentu serta tugas tertentu.</a:t>
            </a:r>
          </a:p>
          <a:p>
            <a:pPr algn="just"/>
            <a:r>
              <a:rPr lang="en-US" sz="2900">
                <a:latin typeface="Times New Roman" panose="02020603050405020304" pitchFamily="18" charset="0"/>
                <a:cs typeface="Times New Roman" panose="02020603050405020304" pitchFamily="18" charset="0"/>
              </a:rPr>
              <a:t>Prodiakon tidak memiliki hak untuk menjadi prodiakon atau bertugas di gereja katolik lain dalam rangka pelayanan pembagian komuni meskipun dalam keuskupan yg sama </a:t>
            </a:r>
          </a:p>
        </p:txBody>
      </p:sp>
      <p:pic>
        <p:nvPicPr>
          <p:cNvPr id="2050" name="Picture 2" descr="PAROKI SANTO LUKAS SUNTER ::">
            <a:extLst>
              <a:ext uri="{FF2B5EF4-FFF2-40B4-BE49-F238E27FC236}">
                <a16:creationId xmlns:a16="http://schemas.microsoft.com/office/drawing/2014/main" id="{45D243BC-41DA-44BB-83D5-86CA4B024F5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9591" t="5353" r="16947"/>
          <a:stretch/>
        </p:blipFill>
        <p:spPr bwMode="auto">
          <a:xfrm>
            <a:off x="1317169" y="1203649"/>
            <a:ext cx="1101013" cy="1325563"/>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8A7698EF-202F-4D23-BC20-6A8B929A05F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41128" y="2760261"/>
            <a:ext cx="2322545" cy="1741909"/>
          </a:xfrm>
          <a:prstGeom prst="rect">
            <a:avLst/>
          </a:prstGeom>
        </p:spPr>
      </p:pic>
      <p:sp>
        <p:nvSpPr>
          <p:cNvPr id="10" name="Rectangle 9">
            <a:extLst>
              <a:ext uri="{FF2B5EF4-FFF2-40B4-BE49-F238E27FC236}">
                <a16:creationId xmlns:a16="http://schemas.microsoft.com/office/drawing/2014/main" id="{2F600BA2-9975-4653-9DCC-0E6A9645B818}"/>
              </a:ext>
            </a:extLst>
          </p:cNvPr>
          <p:cNvSpPr/>
          <p:nvPr/>
        </p:nvSpPr>
        <p:spPr>
          <a:xfrm>
            <a:off x="1099455" y="3064456"/>
            <a:ext cx="6599851" cy="1062459"/>
          </a:xfrm>
          <a:prstGeom prst="rect">
            <a:avLst/>
          </a:prstGeom>
          <a:noFill/>
          <a:ln>
            <a:noFill/>
          </a:ln>
        </p:spPr>
        <p:style>
          <a:lnRef idx="0">
            <a:scrgbClr r="0" g="0" b="0"/>
          </a:lnRef>
          <a:fillRef idx="0">
            <a:scrgbClr r="0" g="0" b="0"/>
          </a:fillRef>
          <a:effectRef idx="0">
            <a:scrgbClr r="0" g="0" b="0"/>
          </a:effectRef>
          <a:fontRef idx="minor">
            <a:schemeClr val="dk1"/>
          </a:fontRef>
        </p:style>
        <p:txBody>
          <a:bodyPr rtlCol="0" anchor="ctr"/>
          <a:lstStyle/>
          <a:p>
            <a:pPr algn="just"/>
            <a:r>
              <a:rPr lang="en-US" sz="1400" b="1">
                <a:latin typeface="Times New Roman" panose="02020603050405020304" pitchFamily="18" charset="0"/>
                <a:cs typeface="Times New Roman" panose="02020603050405020304" pitchFamily="18" charset="0"/>
              </a:rPr>
              <a:t>TUGAS PRODIAKON : </a:t>
            </a:r>
            <a:r>
              <a:rPr lang="en-US" sz="1400">
                <a:latin typeface="Times New Roman" panose="02020603050405020304" pitchFamily="18" charset="0"/>
                <a:cs typeface="Times New Roman" panose="02020603050405020304" pitchFamily="18" charset="0"/>
              </a:rPr>
              <a:t>Membantu penerimaan komuni, mengirim komuni untuk orang sakit, serta memimpin ibadat sabda atau ibadat nonsacramental serta memungkinkan memberikan homili  dengan catatan </a:t>
            </a:r>
            <a:r>
              <a:rPr lang="en-US" sz="1400" b="1">
                <a:latin typeface="Times New Roman" panose="02020603050405020304" pitchFamily="18" charset="0"/>
                <a:cs typeface="Times New Roman" panose="02020603050405020304" pitchFamily="18" charset="0"/>
              </a:rPr>
              <a:t>TIDAK MEMBERIKAN BERKAT. Prodiakon </a:t>
            </a:r>
            <a:r>
              <a:rPr lang="en-US" sz="1400">
                <a:latin typeface="Times New Roman" panose="02020603050405020304" pitchFamily="18" charset="0"/>
                <a:cs typeface="Times New Roman" panose="02020603050405020304" pitchFamily="18" charset="0"/>
              </a:rPr>
              <a:t>juga dapat mendapat tugas tambahan sesuai arahan </a:t>
            </a:r>
            <a:r>
              <a:rPr lang="en-US" sz="1400" b="1">
                <a:latin typeface="Times New Roman" panose="02020603050405020304" pitchFamily="18" charset="0"/>
                <a:cs typeface="Times New Roman" panose="02020603050405020304" pitchFamily="18" charset="0"/>
              </a:rPr>
              <a:t>USKUP</a:t>
            </a:r>
            <a:r>
              <a:rPr lang="en-US" sz="1400">
                <a:latin typeface="Times New Roman" panose="02020603050405020304" pitchFamily="18" charset="0"/>
                <a:cs typeface="Times New Roman" panose="02020603050405020304" pitchFamily="18" charset="0"/>
              </a:rPr>
              <a:t>  </a:t>
            </a:r>
          </a:p>
        </p:txBody>
      </p:sp>
      <p:sp>
        <p:nvSpPr>
          <p:cNvPr id="13" name="Rectangle 12">
            <a:extLst>
              <a:ext uri="{FF2B5EF4-FFF2-40B4-BE49-F238E27FC236}">
                <a16:creationId xmlns:a16="http://schemas.microsoft.com/office/drawing/2014/main" id="{425BE861-0842-4F0B-BFE9-2FE295687C2F}"/>
              </a:ext>
            </a:extLst>
          </p:cNvPr>
          <p:cNvSpPr/>
          <p:nvPr/>
        </p:nvSpPr>
        <p:spPr>
          <a:xfrm>
            <a:off x="1317169" y="4982547"/>
            <a:ext cx="9702284" cy="1436914"/>
          </a:xfrm>
          <a:prstGeom prst="rect">
            <a:avLst/>
          </a:prstGeom>
          <a:noFill/>
          <a:ln>
            <a:noFill/>
          </a:ln>
        </p:spPr>
        <p:style>
          <a:lnRef idx="0">
            <a:scrgbClr r="0" g="0" b="0"/>
          </a:lnRef>
          <a:fillRef idx="0">
            <a:scrgbClr r="0" g="0" b="0"/>
          </a:fillRef>
          <a:effectRef idx="0">
            <a:scrgbClr r="0" g="0" b="0"/>
          </a:effectRef>
          <a:fontRef idx="minor">
            <a:schemeClr val="dk1"/>
          </a:fontRef>
        </p:style>
        <p:txBody>
          <a:bodyPr rtlCol="0" anchor="ctr"/>
          <a:lstStyle/>
          <a:p>
            <a:pPr algn="ctr"/>
            <a:endParaRPr lang="en-US"/>
          </a:p>
        </p:txBody>
      </p:sp>
      <p:sp>
        <p:nvSpPr>
          <p:cNvPr id="14" name="Rectangle 13">
            <a:extLst>
              <a:ext uri="{FF2B5EF4-FFF2-40B4-BE49-F238E27FC236}">
                <a16:creationId xmlns:a16="http://schemas.microsoft.com/office/drawing/2014/main" id="{B9AE860E-C3A0-4DAC-8AE4-A0E53D255880}"/>
              </a:ext>
            </a:extLst>
          </p:cNvPr>
          <p:cNvSpPr/>
          <p:nvPr/>
        </p:nvSpPr>
        <p:spPr>
          <a:xfrm>
            <a:off x="-451761" y="4746254"/>
            <a:ext cx="9702284" cy="1062459"/>
          </a:xfrm>
          <a:prstGeom prst="rect">
            <a:avLst/>
          </a:prstGeom>
          <a:noFill/>
          <a:ln>
            <a:noFill/>
          </a:ln>
        </p:spPr>
        <p:style>
          <a:lnRef idx="0">
            <a:scrgbClr r="0" g="0" b="0"/>
          </a:lnRef>
          <a:fillRef idx="0">
            <a:scrgbClr r="0" g="0" b="0"/>
          </a:fillRef>
          <a:effectRef idx="0">
            <a:scrgbClr r="0" g="0" b="0"/>
          </a:effectRef>
          <a:fontRef idx="minor">
            <a:schemeClr val="dk1"/>
          </a:fontRef>
        </p:style>
        <p:txBody>
          <a:bodyPr rtlCol="0" anchor="ctr"/>
          <a:lstStyle/>
          <a:p>
            <a:pPr algn="ctr"/>
            <a:r>
              <a:rPr lang="en-US">
                <a:latin typeface="Times New Roman" panose="02020603050405020304" pitchFamily="18" charset="0"/>
                <a:cs typeface="Times New Roman" panose="02020603050405020304" pitchFamily="18" charset="0"/>
              </a:rPr>
              <a:t>Istilah Prodiakon Umum Digunakan Di Keuskupan Indonesia</a:t>
            </a:r>
          </a:p>
          <a:p>
            <a:pPr algn="ctr"/>
            <a:r>
              <a:rPr lang="en-US">
                <a:latin typeface="Times New Roman" panose="02020603050405020304" pitchFamily="18" charset="0"/>
                <a:cs typeface="Times New Roman" panose="02020603050405020304" pitchFamily="18" charset="0"/>
              </a:rPr>
              <a:t>Asisten Imam, Asisten Pastoral Ataupun PLB  </a:t>
            </a:r>
          </a:p>
        </p:txBody>
      </p:sp>
      <p:sp>
        <p:nvSpPr>
          <p:cNvPr id="15" name="Rectangle 14">
            <a:extLst>
              <a:ext uri="{FF2B5EF4-FFF2-40B4-BE49-F238E27FC236}">
                <a16:creationId xmlns:a16="http://schemas.microsoft.com/office/drawing/2014/main" id="{76C54674-7800-4348-AB12-8F3BABA94039}"/>
              </a:ext>
            </a:extLst>
          </p:cNvPr>
          <p:cNvSpPr/>
          <p:nvPr/>
        </p:nvSpPr>
        <p:spPr>
          <a:xfrm>
            <a:off x="361558" y="5470714"/>
            <a:ext cx="8075647" cy="896965"/>
          </a:xfrm>
          <a:prstGeom prst="rect">
            <a:avLst/>
          </a:prstGeom>
          <a:noFill/>
          <a:ln>
            <a:noFill/>
          </a:ln>
        </p:spPr>
        <p:style>
          <a:lnRef idx="0">
            <a:scrgbClr r="0" g="0" b="0"/>
          </a:lnRef>
          <a:fillRef idx="0">
            <a:scrgbClr r="0" g="0" b="0"/>
          </a:fillRef>
          <a:effectRef idx="0">
            <a:scrgbClr r="0" g="0" b="0"/>
          </a:effectRef>
          <a:fontRef idx="minor">
            <a:schemeClr val="dk1"/>
          </a:fontRef>
        </p:style>
        <p:txBody>
          <a:bodyPr rtlCol="0" anchor="ctr"/>
          <a:lstStyle/>
          <a:p>
            <a:pPr algn="ctr"/>
            <a:r>
              <a:rPr lang="en-US">
                <a:latin typeface="Times New Roman" panose="02020603050405020304" pitchFamily="18" charset="0"/>
                <a:cs typeface="Times New Roman" panose="02020603050405020304" pitchFamily="18" charset="0"/>
              </a:rPr>
              <a:t>Pro : Demi, Untuk Kepentingan,selaku Bagaikan </a:t>
            </a:r>
          </a:p>
          <a:p>
            <a:pPr algn="ctr"/>
            <a:r>
              <a:rPr lang="en-US">
                <a:latin typeface="Times New Roman" panose="02020603050405020304" pitchFamily="18" charset="0"/>
                <a:cs typeface="Times New Roman" panose="02020603050405020304" pitchFamily="18" charset="0"/>
              </a:rPr>
              <a:t>Diakon : Diakones : Diakonen  = Melayani, Membuat Pelayanan Atau Mengurusi </a:t>
            </a:r>
          </a:p>
        </p:txBody>
      </p:sp>
    </p:spTree>
    <p:extLst>
      <p:ext uri="{BB962C8B-B14F-4D97-AF65-F5344CB8AC3E}">
        <p14:creationId xmlns:p14="http://schemas.microsoft.com/office/powerpoint/2010/main" val="36413142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2050"/>
                                        </p:tgtEl>
                                        <p:attrNameLst>
                                          <p:attrName>style.visibility</p:attrName>
                                        </p:attrNameLst>
                                      </p:cBhvr>
                                      <p:to>
                                        <p:strVal val="visible"/>
                                      </p:to>
                                    </p:set>
                                    <p:animEffect transition="in" filter="fade">
                                      <p:cBhvr>
                                        <p:cTn id="14" dur="500"/>
                                        <p:tgtEl>
                                          <p:spTgt spid="2050"/>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fade">
                                      <p:cBhvr>
                                        <p:cTn id="17" dur="500"/>
                                        <p:tgtEl>
                                          <p:spTgt spid="3">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1" end="1"/>
                                            </p:txEl>
                                          </p:spTgt>
                                        </p:tgtEl>
                                        <p:attrNameLst>
                                          <p:attrName>style.visibility</p:attrName>
                                        </p:attrNameLst>
                                      </p:cBhvr>
                                      <p:to>
                                        <p:strVal val="visible"/>
                                      </p:to>
                                    </p:set>
                                    <p:animEffect transition="in" filter="fade">
                                      <p:cBhvr>
                                        <p:cTn id="22" dur="500"/>
                                        <p:tgtEl>
                                          <p:spTgt spid="3">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wipe(down)">
                                      <p:cBhvr>
                                        <p:cTn id="27" dur="500"/>
                                        <p:tgtEl>
                                          <p:spTgt spid="9"/>
                                        </p:tgtEl>
                                      </p:cBhvr>
                                    </p:animEffect>
                                  </p:childTnLst>
                                </p:cTn>
                              </p:par>
                              <p:par>
                                <p:cTn id="28" presetID="22" presetClass="entr" presetSubtype="4" fill="hold" grpId="0" nodeType="with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wipe(down)">
                                      <p:cBhvr>
                                        <p:cTn id="30" dur="500"/>
                                        <p:tgtEl>
                                          <p:spTgt spid="10"/>
                                        </p:tgtEl>
                                      </p:cBhvr>
                                    </p:animEffect>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fade">
                                      <p:cBhvr>
                                        <p:cTn id="35" dur="1000"/>
                                        <p:tgtEl>
                                          <p:spTgt spid="14"/>
                                        </p:tgtEl>
                                      </p:cBhvr>
                                    </p:animEffect>
                                    <p:anim calcmode="lin" valueType="num">
                                      <p:cBhvr>
                                        <p:cTn id="36" dur="1000" fill="hold"/>
                                        <p:tgtEl>
                                          <p:spTgt spid="14"/>
                                        </p:tgtEl>
                                        <p:attrNameLst>
                                          <p:attrName>ppt_x</p:attrName>
                                        </p:attrNameLst>
                                      </p:cBhvr>
                                      <p:tavLst>
                                        <p:tav tm="0">
                                          <p:val>
                                            <p:strVal val="#ppt_x"/>
                                          </p:val>
                                        </p:tav>
                                        <p:tav tm="100000">
                                          <p:val>
                                            <p:strVal val="#ppt_x"/>
                                          </p:val>
                                        </p:tav>
                                      </p:tavLst>
                                    </p:anim>
                                    <p:anim calcmode="lin" valueType="num">
                                      <p:cBhvr>
                                        <p:cTn id="37" dur="1000" fill="hold"/>
                                        <p:tgtEl>
                                          <p:spTgt spid="14"/>
                                        </p:tgtEl>
                                        <p:attrNameLst>
                                          <p:attrName>ppt_y</p:attrName>
                                        </p:attrNameLst>
                                      </p:cBhvr>
                                      <p:tavLst>
                                        <p:tav tm="0">
                                          <p:val>
                                            <p:strVal val="#ppt_y+.1"/>
                                          </p:val>
                                        </p:tav>
                                        <p:tav tm="100000">
                                          <p:val>
                                            <p:strVal val="#ppt_y"/>
                                          </p:val>
                                        </p:tav>
                                      </p:tavLst>
                                    </p:anim>
                                  </p:childTnLst>
                                </p:cTn>
                              </p:par>
                              <p:par>
                                <p:cTn id="38" presetID="42" presetClass="entr" presetSubtype="0" fill="hold" grpId="0" nodeType="withEffect">
                                  <p:stCondLst>
                                    <p:cond delay="0"/>
                                  </p:stCondLst>
                                  <p:childTnLst>
                                    <p:set>
                                      <p:cBhvr>
                                        <p:cTn id="39" dur="1" fill="hold">
                                          <p:stCondLst>
                                            <p:cond delay="0"/>
                                          </p:stCondLst>
                                        </p:cTn>
                                        <p:tgtEl>
                                          <p:spTgt spid="15"/>
                                        </p:tgtEl>
                                        <p:attrNameLst>
                                          <p:attrName>style.visibility</p:attrName>
                                        </p:attrNameLst>
                                      </p:cBhvr>
                                      <p:to>
                                        <p:strVal val="visible"/>
                                      </p:to>
                                    </p:set>
                                    <p:animEffect transition="in" filter="fade">
                                      <p:cBhvr>
                                        <p:cTn id="40" dur="1000"/>
                                        <p:tgtEl>
                                          <p:spTgt spid="15"/>
                                        </p:tgtEl>
                                      </p:cBhvr>
                                    </p:animEffect>
                                    <p:anim calcmode="lin" valueType="num">
                                      <p:cBhvr>
                                        <p:cTn id="41" dur="1000" fill="hold"/>
                                        <p:tgtEl>
                                          <p:spTgt spid="15"/>
                                        </p:tgtEl>
                                        <p:attrNameLst>
                                          <p:attrName>ppt_x</p:attrName>
                                        </p:attrNameLst>
                                      </p:cBhvr>
                                      <p:tavLst>
                                        <p:tav tm="0">
                                          <p:val>
                                            <p:strVal val="#ppt_x"/>
                                          </p:val>
                                        </p:tav>
                                        <p:tav tm="100000">
                                          <p:val>
                                            <p:strVal val="#ppt_x"/>
                                          </p:val>
                                        </p:tav>
                                      </p:tavLst>
                                    </p:anim>
                                    <p:anim calcmode="lin" valueType="num">
                                      <p:cBhvr>
                                        <p:cTn id="42"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10" grpId="0"/>
      <p:bldP spid="14" grpId="0"/>
      <p:bldP spid="1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DC9A0A-B066-4D0D-AF24-CBAFDA4E95D9}"/>
              </a:ext>
            </a:extLst>
          </p:cNvPr>
          <p:cNvSpPr>
            <a:spLocks noGrp="1"/>
          </p:cNvSpPr>
          <p:nvPr>
            <p:ph type="title"/>
          </p:nvPr>
        </p:nvSpPr>
        <p:spPr>
          <a:xfrm>
            <a:off x="772496" y="858586"/>
            <a:ext cx="6234404" cy="766957"/>
          </a:xfrm>
        </p:spPr>
        <p:txBody>
          <a:bodyPr>
            <a:normAutofit/>
          </a:bodyPr>
          <a:lstStyle/>
          <a:p>
            <a:r>
              <a:rPr lang="en-US" sz="1600" b="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SEJARAH ISTILAH PRODIAKON </a:t>
            </a:r>
          </a:p>
        </p:txBody>
      </p:sp>
      <p:graphicFrame>
        <p:nvGraphicFramePr>
          <p:cNvPr id="14" name="Table 14">
            <a:extLst>
              <a:ext uri="{FF2B5EF4-FFF2-40B4-BE49-F238E27FC236}">
                <a16:creationId xmlns:a16="http://schemas.microsoft.com/office/drawing/2014/main" id="{27DD6D58-21EE-46EA-872C-D4B6F7DAC9B9}"/>
              </a:ext>
            </a:extLst>
          </p:cNvPr>
          <p:cNvGraphicFramePr>
            <a:graphicFrameLocks noGrp="1"/>
          </p:cNvGraphicFramePr>
          <p:nvPr>
            <p:ph idx="1"/>
            <p:extLst>
              <p:ext uri="{D42A27DB-BD31-4B8C-83A1-F6EECF244321}">
                <p14:modId xmlns:p14="http://schemas.microsoft.com/office/powerpoint/2010/main" val="2803936407"/>
              </p:ext>
            </p:extLst>
          </p:nvPr>
        </p:nvGraphicFramePr>
        <p:xfrm>
          <a:off x="1006151" y="3781376"/>
          <a:ext cx="5257800" cy="2133600"/>
        </p:xfrm>
        <a:graphic>
          <a:graphicData uri="http://schemas.openxmlformats.org/drawingml/2006/table">
            <a:tbl>
              <a:tblPr firstRow="1" bandRow="1">
                <a:tableStyleId>{2D5ABB26-0587-4C30-8999-92F81FD0307C}</a:tableStyleId>
              </a:tblPr>
              <a:tblGrid>
                <a:gridCol w="5257800">
                  <a:extLst>
                    <a:ext uri="{9D8B030D-6E8A-4147-A177-3AD203B41FA5}">
                      <a16:colId xmlns:a16="http://schemas.microsoft.com/office/drawing/2014/main" val="4170685868"/>
                    </a:ext>
                  </a:extLst>
                </a:gridCol>
              </a:tblGrid>
              <a:tr h="214382">
                <a:tc>
                  <a:txBody>
                    <a:bodyPr/>
                    <a:lstStyle/>
                    <a:p>
                      <a:r>
                        <a:rPr lang="en-US" sz="1400">
                          <a:latin typeface="Times New Roman" panose="02020603050405020304" pitchFamily="18" charset="0"/>
                          <a:cs typeface="Times New Roman" panose="02020603050405020304" pitchFamily="18" charset="0"/>
                        </a:rPr>
                        <a:t>Diakon (Tahbisan)</a:t>
                      </a:r>
                    </a:p>
                  </a:txBody>
                  <a:tcP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59051964"/>
                  </a:ext>
                </a:extLst>
              </a:tr>
              <a:tr h="214382">
                <a:tc>
                  <a:txBody>
                    <a:bodyPr/>
                    <a:lstStyle/>
                    <a:p>
                      <a:r>
                        <a:rPr lang="en-US" sz="1400">
                          <a:latin typeface="Times New Roman" panose="02020603050405020304" pitchFamily="18" charset="0"/>
                          <a:cs typeface="Times New Roman" panose="02020603050405020304" pitchFamily="18" charset="0"/>
                        </a:rPr>
                        <a:t>Ditahbiskan </a:t>
                      </a:r>
                    </a:p>
                  </a:txBody>
                  <a:tcPr>
                    <a:lnL>
                      <a:noFill/>
                    </a:lnL>
                    <a:lnR>
                      <a:noFill/>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tcPr>
                </a:tc>
                <a:extLst>
                  <a:ext uri="{0D108BD9-81ED-4DB2-BD59-A6C34878D82A}">
                    <a16:rowId xmlns:a16="http://schemas.microsoft.com/office/drawing/2014/main" val="2986186561"/>
                  </a:ext>
                </a:extLst>
              </a:tr>
              <a:tr h="214382">
                <a:tc>
                  <a:txBody>
                    <a:bodyPr/>
                    <a:lstStyle/>
                    <a:p>
                      <a:r>
                        <a:rPr lang="en-US" sz="1400">
                          <a:latin typeface="Times New Roman" panose="02020603050405020304" pitchFamily="18" charset="0"/>
                          <a:cs typeface="Times New Roman" panose="02020603050405020304" pitchFamily="18" charset="0"/>
                        </a:rPr>
                        <a:t>Klerus dan Herarki</a:t>
                      </a:r>
                    </a:p>
                  </a:txBody>
                  <a:tcP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347145131"/>
                  </a:ext>
                </a:extLst>
              </a:tr>
              <a:tr h="214382">
                <a:tc>
                  <a:txBody>
                    <a:bodyPr/>
                    <a:lstStyle/>
                    <a:p>
                      <a:r>
                        <a:rPr lang="en-US" sz="1400">
                          <a:latin typeface="Times New Roman" panose="02020603050405020304" pitchFamily="18" charset="0"/>
                          <a:cs typeface="Times New Roman" panose="02020603050405020304" pitchFamily="18" charset="0"/>
                        </a:rPr>
                        <a:t>Menerima Materai Imamat Tingkat Terendah</a:t>
                      </a:r>
                    </a:p>
                  </a:txBody>
                  <a:tcP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81088332"/>
                  </a:ext>
                </a:extLst>
              </a:tr>
              <a:tr h="214382">
                <a:tc>
                  <a:txBody>
                    <a:bodyPr/>
                    <a:lstStyle/>
                    <a:p>
                      <a:r>
                        <a:rPr lang="en-US" sz="1400">
                          <a:latin typeface="Times New Roman" panose="02020603050405020304" pitchFamily="18" charset="0"/>
                          <a:cs typeface="Times New Roman" panose="02020603050405020304" pitchFamily="18" charset="0"/>
                        </a:rPr>
                        <a:t>Jabatan Berlaku Tetap </a:t>
                      </a:r>
                    </a:p>
                  </a:txBody>
                  <a:tcP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526086189"/>
                  </a:ext>
                </a:extLst>
              </a:tr>
              <a:tr h="214382">
                <a:tc>
                  <a:txBody>
                    <a:bodyPr/>
                    <a:lstStyle/>
                    <a:p>
                      <a:r>
                        <a:rPr lang="en-US" sz="1400">
                          <a:latin typeface="Times New Roman" panose="02020603050405020304" pitchFamily="18" charset="0"/>
                          <a:cs typeface="Times New Roman" panose="02020603050405020304" pitchFamily="18" charset="0"/>
                        </a:rPr>
                        <a:t>Wilayah Pelayanan Luas </a:t>
                      </a:r>
                    </a:p>
                  </a:txBody>
                  <a:tcP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7605516"/>
                  </a:ext>
                </a:extLst>
              </a:tr>
              <a:tr h="214382">
                <a:tc>
                  <a:txBody>
                    <a:bodyPr/>
                    <a:lstStyle/>
                    <a:p>
                      <a:r>
                        <a:rPr lang="en-US" sz="1400">
                          <a:latin typeface="Times New Roman" panose="02020603050405020304" pitchFamily="18" charset="0"/>
                          <a:cs typeface="Times New Roman" panose="02020603050405020304" pitchFamily="18" charset="0"/>
                        </a:rPr>
                        <a:t>Tugas Tugas Yang Lebih Luas </a:t>
                      </a:r>
                    </a:p>
                  </a:txBody>
                  <a:tcPr>
                    <a:lnL>
                      <a:noFill/>
                    </a:lnL>
                    <a:lnR>
                      <a:noFill/>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738840622"/>
                  </a:ext>
                </a:extLst>
              </a:tr>
            </a:tbl>
          </a:graphicData>
        </a:graphic>
      </p:graphicFrame>
      <p:cxnSp>
        <p:nvCxnSpPr>
          <p:cNvPr id="5" name="Straight Connector 4">
            <a:extLst>
              <a:ext uri="{FF2B5EF4-FFF2-40B4-BE49-F238E27FC236}">
                <a16:creationId xmlns:a16="http://schemas.microsoft.com/office/drawing/2014/main" id="{45469D29-ACB3-4C3A-A971-25923191D7A0}"/>
              </a:ext>
            </a:extLst>
          </p:cNvPr>
          <p:cNvCxnSpPr>
            <a:cxnSpLocks/>
          </p:cNvCxnSpPr>
          <p:nvPr/>
        </p:nvCxnSpPr>
        <p:spPr>
          <a:xfrm flipH="1">
            <a:off x="4123353" y="475860"/>
            <a:ext cx="1231641" cy="738043"/>
          </a:xfrm>
          <a:prstGeom prst="line">
            <a:avLst/>
          </a:prstGeom>
        </p:spPr>
        <p:style>
          <a:lnRef idx="1">
            <a:schemeClr val="dk1"/>
          </a:lnRef>
          <a:fillRef idx="0">
            <a:schemeClr val="dk1"/>
          </a:fillRef>
          <a:effectRef idx="0">
            <a:schemeClr val="dk1"/>
          </a:effectRef>
          <a:fontRef idx="minor">
            <a:schemeClr val="tx1"/>
          </a:fontRef>
        </p:style>
      </p:cxnSp>
      <p:cxnSp>
        <p:nvCxnSpPr>
          <p:cNvPr id="6" name="Straight Connector 5">
            <a:extLst>
              <a:ext uri="{FF2B5EF4-FFF2-40B4-BE49-F238E27FC236}">
                <a16:creationId xmlns:a16="http://schemas.microsoft.com/office/drawing/2014/main" id="{8E616FDB-04AA-4DA5-B9C6-666CF5AEB39E}"/>
              </a:ext>
            </a:extLst>
          </p:cNvPr>
          <p:cNvCxnSpPr>
            <a:cxnSpLocks/>
          </p:cNvCxnSpPr>
          <p:nvPr/>
        </p:nvCxnSpPr>
        <p:spPr>
          <a:xfrm flipH="1" flipV="1">
            <a:off x="4123353" y="1213903"/>
            <a:ext cx="1303952" cy="714424"/>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48BC70DF-E1A8-47CC-B5B4-BA7B230F321F}"/>
              </a:ext>
            </a:extLst>
          </p:cNvPr>
          <p:cNvCxnSpPr/>
          <p:nvPr/>
        </p:nvCxnSpPr>
        <p:spPr>
          <a:xfrm>
            <a:off x="4123353" y="1213903"/>
            <a:ext cx="1876231" cy="0"/>
          </a:xfrm>
          <a:prstGeom prst="line">
            <a:avLst/>
          </a:prstGeom>
        </p:spPr>
        <p:style>
          <a:lnRef idx="1">
            <a:schemeClr val="dk1"/>
          </a:lnRef>
          <a:fillRef idx="0">
            <a:schemeClr val="dk1"/>
          </a:fillRef>
          <a:effectRef idx="0">
            <a:schemeClr val="dk1"/>
          </a:effectRef>
          <a:fontRef idx="minor">
            <a:schemeClr val="tx1"/>
          </a:fontRef>
        </p:style>
      </p:cxnSp>
      <p:sp>
        <p:nvSpPr>
          <p:cNvPr id="10" name="Rectangle 9">
            <a:extLst>
              <a:ext uri="{FF2B5EF4-FFF2-40B4-BE49-F238E27FC236}">
                <a16:creationId xmlns:a16="http://schemas.microsoft.com/office/drawing/2014/main" id="{D7952669-8217-448F-B866-2D470B4DA5E8}"/>
              </a:ext>
            </a:extLst>
          </p:cNvPr>
          <p:cNvSpPr/>
          <p:nvPr/>
        </p:nvSpPr>
        <p:spPr>
          <a:xfrm>
            <a:off x="5061468" y="1013443"/>
            <a:ext cx="3890865" cy="326475"/>
          </a:xfrm>
          <a:prstGeom prst="rect">
            <a:avLst/>
          </a:prstGeom>
          <a:noFill/>
          <a:ln>
            <a:noFill/>
          </a:ln>
        </p:spPr>
        <p:style>
          <a:lnRef idx="0">
            <a:scrgbClr r="0" g="0" b="0"/>
          </a:lnRef>
          <a:fillRef idx="0">
            <a:scrgbClr r="0" g="0" b="0"/>
          </a:fillRef>
          <a:effectRef idx="0">
            <a:scrgbClr r="0" g="0" b="0"/>
          </a:effectRef>
          <a:fontRef idx="minor">
            <a:schemeClr val="dk1"/>
          </a:fontRef>
        </p:style>
        <p:txBody>
          <a:bodyPr rtlCol="0" anchor="ctr"/>
          <a:lstStyle/>
          <a:p>
            <a:pPr algn="ctr"/>
            <a:r>
              <a:rPr lang="en-US" sz="1600" b="1">
                <a:latin typeface="Times New Roman" panose="02020603050405020304" pitchFamily="18" charset="0"/>
                <a:cs typeface="Times New Roman" panose="02020603050405020304" pitchFamily="18" charset="0"/>
              </a:rPr>
              <a:t>1983</a:t>
            </a:r>
            <a:r>
              <a:rPr lang="en-US" sz="1600">
                <a:latin typeface="Times New Roman" panose="02020603050405020304" pitchFamily="18" charset="0"/>
                <a:cs typeface="Times New Roman" panose="02020603050405020304" pitchFamily="18" charset="0"/>
              </a:rPr>
              <a:t> Diakon Paroki  </a:t>
            </a:r>
          </a:p>
        </p:txBody>
      </p:sp>
      <p:sp>
        <p:nvSpPr>
          <p:cNvPr id="11" name="Rectangle 10">
            <a:extLst>
              <a:ext uri="{FF2B5EF4-FFF2-40B4-BE49-F238E27FC236}">
                <a16:creationId xmlns:a16="http://schemas.microsoft.com/office/drawing/2014/main" id="{21D5ECBB-1ED3-4391-BC1B-0ADA9211871D}"/>
              </a:ext>
            </a:extLst>
          </p:cNvPr>
          <p:cNvSpPr/>
          <p:nvPr/>
        </p:nvSpPr>
        <p:spPr>
          <a:xfrm>
            <a:off x="4161453" y="271963"/>
            <a:ext cx="4310743" cy="376914"/>
          </a:xfrm>
          <a:prstGeom prst="rect">
            <a:avLst/>
          </a:prstGeom>
          <a:noFill/>
          <a:ln>
            <a:noFill/>
          </a:ln>
        </p:spPr>
        <p:style>
          <a:lnRef idx="0">
            <a:scrgbClr r="0" g="0" b="0"/>
          </a:lnRef>
          <a:fillRef idx="0">
            <a:scrgbClr r="0" g="0" b="0"/>
          </a:fillRef>
          <a:effectRef idx="0">
            <a:scrgbClr r="0" g="0" b="0"/>
          </a:effectRef>
          <a:fontRef idx="minor">
            <a:schemeClr val="dk1"/>
          </a:fontRef>
        </p:style>
        <p:txBody>
          <a:bodyPr rtlCol="0" anchor="ctr"/>
          <a:lstStyle/>
          <a:p>
            <a:pPr algn="ctr"/>
            <a:r>
              <a:rPr lang="en-US" sz="1500" b="1">
                <a:latin typeface="Times New Roman" panose="02020603050405020304" pitchFamily="18" charset="0"/>
                <a:cs typeface="Times New Roman" panose="02020603050405020304" pitchFamily="18" charset="0"/>
              </a:rPr>
              <a:t>1966</a:t>
            </a:r>
            <a:r>
              <a:rPr lang="en-US" sz="1500">
                <a:latin typeface="Times New Roman" panose="02020603050405020304" pitchFamily="18" charset="0"/>
                <a:cs typeface="Times New Roman" panose="02020603050405020304" pitchFamily="18" charset="0"/>
              </a:rPr>
              <a:t> DIAKON AWAM </a:t>
            </a:r>
          </a:p>
        </p:txBody>
      </p:sp>
      <p:sp>
        <p:nvSpPr>
          <p:cNvPr id="12" name="Rectangle 11">
            <a:extLst>
              <a:ext uri="{FF2B5EF4-FFF2-40B4-BE49-F238E27FC236}">
                <a16:creationId xmlns:a16="http://schemas.microsoft.com/office/drawing/2014/main" id="{7A667B7C-BB6F-4429-8F85-656AF8EEDEBF}"/>
              </a:ext>
            </a:extLst>
          </p:cNvPr>
          <p:cNvSpPr/>
          <p:nvPr/>
        </p:nvSpPr>
        <p:spPr>
          <a:xfrm>
            <a:off x="4551394" y="1625544"/>
            <a:ext cx="8220269" cy="494522"/>
          </a:xfrm>
          <a:prstGeom prst="rect">
            <a:avLst/>
          </a:prstGeom>
          <a:noFill/>
          <a:ln>
            <a:noFill/>
          </a:ln>
        </p:spPr>
        <p:style>
          <a:lnRef idx="0">
            <a:scrgbClr r="0" g="0" b="0"/>
          </a:lnRef>
          <a:fillRef idx="0">
            <a:scrgbClr r="0" g="0" b="0"/>
          </a:fillRef>
          <a:effectRef idx="0">
            <a:scrgbClr r="0" g="0" b="0"/>
          </a:effectRef>
          <a:fontRef idx="minor">
            <a:schemeClr val="dk1"/>
          </a:fontRef>
        </p:style>
        <p:txBody>
          <a:bodyPr rtlCol="0" anchor="ctr"/>
          <a:lstStyle/>
          <a:p>
            <a:pPr algn="ctr"/>
            <a:r>
              <a:rPr lang="en-US" sz="1500" b="1">
                <a:latin typeface="Times New Roman" panose="02020603050405020304" pitchFamily="18" charset="0"/>
                <a:cs typeface="Times New Roman" panose="02020603050405020304" pitchFamily="18" charset="0"/>
              </a:rPr>
              <a:t>1985</a:t>
            </a:r>
            <a:r>
              <a:rPr lang="en-US" sz="1500">
                <a:latin typeface="Times New Roman" panose="02020603050405020304" pitchFamily="18" charset="0"/>
                <a:cs typeface="Times New Roman" panose="02020603050405020304" pitchFamily="18" charset="0"/>
              </a:rPr>
              <a:t> Mgr. J. Darmaatmadja USKUP KAS Mempopulerkan istilah </a:t>
            </a:r>
            <a:r>
              <a:rPr lang="en-US" sz="1500" b="1">
                <a:latin typeface="Times New Roman" panose="02020603050405020304" pitchFamily="18" charset="0"/>
                <a:cs typeface="Times New Roman" panose="02020603050405020304" pitchFamily="18" charset="0"/>
              </a:rPr>
              <a:t>PRODIAKON</a:t>
            </a:r>
            <a:r>
              <a:rPr lang="en-US" sz="1500">
                <a:latin typeface="Times New Roman" panose="02020603050405020304" pitchFamily="18" charset="0"/>
                <a:cs typeface="Times New Roman" panose="02020603050405020304" pitchFamily="18" charset="0"/>
              </a:rPr>
              <a:t> </a:t>
            </a:r>
          </a:p>
        </p:txBody>
      </p:sp>
      <p:sp>
        <p:nvSpPr>
          <p:cNvPr id="16" name="Rectangle 15">
            <a:extLst>
              <a:ext uri="{FF2B5EF4-FFF2-40B4-BE49-F238E27FC236}">
                <a16:creationId xmlns:a16="http://schemas.microsoft.com/office/drawing/2014/main" id="{9F1F56B3-E831-42CC-9207-B86C836791A4}"/>
              </a:ext>
            </a:extLst>
          </p:cNvPr>
          <p:cNvSpPr/>
          <p:nvPr/>
        </p:nvSpPr>
        <p:spPr>
          <a:xfrm>
            <a:off x="2978798" y="3066952"/>
            <a:ext cx="6234404" cy="407488"/>
          </a:xfrm>
          <a:prstGeom prst="rect">
            <a:avLst/>
          </a:prstGeom>
          <a:noFill/>
          <a:ln>
            <a:noFill/>
          </a:ln>
        </p:spPr>
        <p:style>
          <a:lnRef idx="0">
            <a:scrgbClr r="0" g="0" b="0"/>
          </a:lnRef>
          <a:fillRef idx="0">
            <a:scrgbClr r="0" g="0" b="0"/>
          </a:fillRef>
          <a:effectRef idx="0">
            <a:scrgbClr r="0" g="0" b="0"/>
          </a:effectRef>
          <a:fontRef idx="minor">
            <a:schemeClr val="dk1"/>
          </a:fontRef>
        </p:style>
        <p:txBody>
          <a:bodyPr rtlCol="0" anchor="ctr"/>
          <a:lstStyle/>
          <a:p>
            <a:pPr algn="ctr"/>
            <a:r>
              <a:rPr lang="en-US" b="1" u="sng">
                <a:effectLst>
                  <a:outerShdw blurRad="38100" dist="38100" dir="2700000" algn="tl">
                    <a:srgbClr val="000000">
                      <a:alpha val="43137"/>
                    </a:srgbClr>
                  </a:outerShdw>
                </a:effectLst>
              </a:rPr>
              <a:t>Perbedaan Diakon dan Prodiakon </a:t>
            </a:r>
          </a:p>
        </p:txBody>
      </p:sp>
      <p:pic>
        <p:nvPicPr>
          <p:cNvPr id="22" name="Picture 21">
            <a:extLst>
              <a:ext uri="{FF2B5EF4-FFF2-40B4-BE49-F238E27FC236}">
                <a16:creationId xmlns:a16="http://schemas.microsoft.com/office/drawing/2014/main" id="{23A2BAEF-40C2-4FFF-950D-7ADCC80E4E9F}"/>
              </a:ext>
            </a:extLst>
          </p:cNvPr>
          <p:cNvPicPr>
            <a:picLocks noChangeAspect="1"/>
          </p:cNvPicPr>
          <p:nvPr/>
        </p:nvPicPr>
        <p:blipFill rotWithShape="1">
          <a:blip r:embed="rId2">
            <a:extLst>
              <a:ext uri="{28A0092B-C50C-407E-A947-70E740481C1C}">
                <a14:useLocalDpi xmlns:a14="http://schemas.microsoft.com/office/drawing/2010/main" val="0"/>
              </a:ext>
            </a:extLst>
          </a:blip>
          <a:srcRect r="1268" b="8442"/>
          <a:stretch/>
        </p:blipFill>
        <p:spPr>
          <a:xfrm>
            <a:off x="186921" y="93297"/>
            <a:ext cx="1420043" cy="1316863"/>
          </a:xfrm>
          <a:prstGeom prst="rect">
            <a:avLst/>
          </a:prstGeom>
        </p:spPr>
      </p:pic>
      <p:pic>
        <p:nvPicPr>
          <p:cNvPr id="3074" name="Picture 2" descr="Apa itu Diakon, Apa Perbedaannya dengan Imam? - Pen@ Katolik">
            <a:extLst>
              <a:ext uri="{FF2B5EF4-FFF2-40B4-BE49-F238E27FC236}">
                <a16:creationId xmlns:a16="http://schemas.microsoft.com/office/drawing/2014/main" id="{7ED4DA6F-424B-48FD-84B5-4A662811F00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52745" y="2175449"/>
            <a:ext cx="2146235" cy="1407367"/>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10 ORANG PRODIAKON DILANTIK PADA PERAYAAN HUT KE-82 PAROKI HKY PALASARI –  Keuskupan Denpasar">
            <a:extLst>
              <a:ext uri="{FF2B5EF4-FFF2-40B4-BE49-F238E27FC236}">
                <a16:creationId xmlns:a16="http://schemas.microsoft.com/office/drawing/2014/main" id="{BDB76426-A399-4FE8-901C-28C2381D127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10745" y="2201324"/>
            <a:ext cx="2146235" cy="1397334"/>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23" name="Table 22">
            <a:extLst>
              <a:ext uri="{FF2B5EF4-FFF2-40B4-BE49-F238E27FC236}">
                <a16:creationId xmlns:a16="http://schemas.microsoft.com/office/drawing/2014/main" id="{2839835D-4D90-4309-8AFB-4372AAF809B4}"/>
              </a:ext>
            </a:extLst>
          </p:cNvPr>
          <p:cNvGraphicFramePr>
            <a:graphicFrameLocks noGrp="1"/>
          </p:cNvGraphicFramePr>
          <p:nvPr>
            <p:extLst>
              <p:ext uri="{D42A27DB-BD31-4B8C-83A1-F6EECF244321}">
                <p14:modId xmlns:p14="http://schemas.microsoft.com/office/powerpoint/2010/main" val="4174763929"/>
              </p:ext>
            </p:extLst>
          </p:nvPr>
        </p:nvGraphicFramePr>
        <p:xfrm>
          <a:off x="6254523" y="3781376"/>
          <a:ext cx="5257800" cy="2133600"/>
        </p:xfrm>
        <a:graphic>
          <a:graphicData uri="http://schemas.openxmlformats.org/drawingml/2006/table">
            <a:tbl>
              <a:tblPr firstRow="1" bandRow="1">
                <a:tableStyleId>{2D5ABB26-0587-4C30-8999-92F81FD0307C}</a:tableStyleId>
              </a:tblPr>
              <a:tblGrid>
                <a:gridCol w="5257800">
                  <a:extLst>
                    <a:ext uri="{9D8B030D-6E8A-4147-A177-3AD203B41FA5}">
                      <a16:colId xmlns:a16="http://schemas.microsoft.com/office/drawing/2014/main" val="1999338403"/>
                    </a:ext>
                  </a:extLst>
                </a:gridCol>
              </a:tblGrid>
              <a:tr h="214382">
                <a:tc>
                  <a:txBody>
                    <a:bodyPr/>
                    <a:lstStyle/>
                    <a:p>
                      <a:r>
                        <a:rPr lang="en-US" sz="1400">
                          <a:latin typeface="Times New Roman" panose="02020603050405020304" pitchFamily="18" charset="0"/>
                          <a:cs typeface="Times New Roman" panose="02020603050405020304" pitchFamily="18" charset="0"/>
                        </a:rPr>
                        <a:t>Prodiakon Paroki </a:t>
                      </a:r>
                    </a:p>
                  </a:txBody>
                  <a:tcP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429931086"/>
                  </a:ext>
                </a:extLst>
              </a:tr>
              <a:tr h="214382">
                <a:tc>
                  <a:txBody>
                    <a:bodyPr/>
                    <a:lstStyle/>
                    <a:p>
                      <a:r>
                        <a:rPr lang="en-US" sz="1400">
                          <a:latin typeface="Times New Roman" panose="02020603050405020304" pitchFamily="18" charset="0"/>
                          <a:cs typeface="Times New Roman" panose="02020603050405020304" pitchFamily="18" charset="0"/>
                        </a:rPr>
                        <a:t>Dilantik </a:t>
                      </a:r>
                    </a:p>
                  </a:txBody>
                  <a:tcPr>
                    <a:lnL>
                      <a:noFill/>
                    </a:lnL>
                    <a:lnR>
                      <a:noFill/>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tcPr>
                </a:tc>
                <a:extLst>
                  <a:ext uri="{0D108BD9-81ED-4DB2-BD59-A6C34878D82A}">
                    <a16:rowId xmlns:a16="http://schemas.microsoft.com/office/drawing/2014/main" val="1702630629"/>
                  </a:ext>
                </a:extLst>
              </a:tr>
              <a:tr h="214382">
                <a:tc>
                  <a:txBody>
                    <a:bodyPr/>
                    <a:lstStyle/>
                    <a:p>
                      <a:r>
                        <a:rPr lang="en-US" sz="1400">
                          <a:latin typeface="Times New Roman" panose="02020603050405020304" pitchFamily="18" charset="0"/>
                          <a:cs typeface="Times New Roman" panose="02020603050405020304" pitchFamily="18" charset="0"/>
                        </a:rPr>
                        <a:t>Kaum Awam </a:t>
                      </a:r>
                    </a:p>
                  </a:txBody>
                  <a:tcP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182972560"/>
                  </a:ext>
                </a:extLst>
              </a:tr>
              <a:tr h="214382">
                <a:tc>
                  <a:txBody>
                    <a:bodyPr/>
                    <a:lstStyle/>
                    <a:p>
                      <a:r>
                        <a:rPr lang="en-US" sz="1400">
                          <a:latin typeface="Times New Roman" panose="02020603050405020304" pitchFamily="18" charset="0"/>
                          <a:cs typeface="Times New Roman" panose="02020603050405020304" pitchFamily="18" charset="0"/>
                        </a:rPr>
                        <a:t>Tidak Menerima Materai Imamat</a:t>
                      </a:r>
                    </a:p>
                  </a:txBody>
                  <a:tcP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643105050"/>
                  </a:ext>
                </a:extLst>
              </a:tr>
              <a:tr h="214382">
                <a:tc>
                  <a:txBody>
                    <a:bodyPr/>
                    <a:lstStyle/>
                    <a:p>
                      <a:r>
                        <a:rPr lang="en-US" sz="1400">
                          <a:latin typeface="Times New Roman" panose="02020603050405020304" pitchFamily="18" charset="0"/>
                          <a:cs typeface="Times New Roman" panose="02020603050405020304" pitchFamily="18" charset="0"/>
                        </a:rPr>
                        <a:t>Berlaku Jangka waktu tertentu (3 Tahun)</a:t>
                      </a:r>
                    </a:p>
                  </a:txBody>
                  <a:tcP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701971371"/>
                  </a:ext>
                </a:extLst>
              </a:tr>
              <a:tr h="214382">
                <a:tc>
                  <a:txBody>
                    <a:bodyPr/>
                    <a:lstStyle/>
                    <a:p>
                      <a:r>
                        <a:rPr lang="en-US" sz="1400">
                          <a:latin typeface="Times New Roman" panose="02020603050405020304" pitchFamily="18" charset="0"/>
                          <a:cs typeface="Times New Roman" panose="02020603050405020304" pitchFamily="18" charset="0"/>
                        </a:rPr>
                        <a:t>Wilayah pelayanan hanya parokinya sendiri</a:t>
                      </a:r>
                    </a:p>
                  </a:txBody>
                  <a:tcP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481465254"/>
                  </a:ext>
                </a:extLst>
              </a:tr>
              <a:tr h="214382">
                <a:tc>
                  <a:txBody>
                    <a:bodyPr/>
                    <a:lstStyle/>
                    <a:p>
                      <a:r>
                        <a:rPr lang="en-US" sz="1400">
                          <a:latin typeface="Times New Roman" panose="02020603050405020304" pitchFamily="18" charset="0"/>
                          <a:cs typeface="Times New Roman" panose="02020603050405020304" pitchFamily="18" charset="0"/>
                        </a:rPr>
                        <a:t>Tugas tugas sesuai dengan penugasan uskup dan pastor paroki</a:t>
                      </a:r>
                    </a:p>
                  </a:txBody>
                  <a:tcPr>
                    <a:lnL>
                      <a:noFill/>
                    </a:lnL>
                    <a:lnR>
                      <a:noFill/>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059218220"/>
                  </a:ext>
                </a:extLst>
              </a:tr>
            </a:tbl>
          </a:graphicData>
        </a:graphic>
      </p:graphicFrame>
    </p:spTree>
    <p:extLst>
      <p:ext uri="{BB962C8B-B14F-4D97-AF65-F5344CB8AC3E}">
        <p14:creationId xmlns:p14="http://schemas.microsoft.com/office/powerpoint/2010/main" val="38421538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barn(inVertical)">
                                      <p:cBhvr>
                                        <p:cTn id="7" dur="500"/>
                                        <p:tgtEl>
                                          <p:spTgt spid="22"/>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inVertical)">
                                      <p:cBhvr>
                                        <p:cTn id="10" dur="5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barn(inVertical)">
                                      <p:cBhvr>
                                        <p:cTn id="15" dur="500"/>
                                        <p:tgtEl>
                                          <p:spTgt spid="5"/>
                                        </p:tgtEl>
                                      </p:cBhvr>
                                    </p:animEffect>
                                  </p:childTnLst>
                                </p:cTn>
                              </p:par>
                              <p:par>
                                <p:cTn id="16" presetID="16" presetClass="entr" presetSubtype="21" fill="hold" grpId="0" nodeType="with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barn(inVertical)">
                                      <p:cBhvr>
                                        <p:cTn id="18" dur="500"/>
                                        <p:tgtEl>
                                          <p:spTgt spid="11"/>
                                        </p:tgtEl>
                                      </p:cBhvr>
                                    </p:animEffect>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nodeType="click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barn(inVertical)">
                                      <p:cBhvr>
                                        <p:cTn id="23" dur="500"/>
                                        <p:tgtEl>
                                          <p:spTgt spid="9"/>
                                        </p:tgtEl>
                                      </p:cBhvr>
                                    </p:animEffect>
                                  </p:childTnLst>
                                </p:cTn>
                              </p:par>
                              <p:par>
                                <p:cTn id="24" presetID="16" presetClass="entr" presetSubtype="21" fill="hold" grpId="0" nodeType="with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barn(inVertical)">
                                      <p:cBhvr>
                                        <p:cTn id="26" dur="500"/>
                                        <p:tgtEl>
                                          <p:spTgt spid="10"/>
                                        </p:tgtEl>
                                      </p:cBhvr>
                                    </p:animEffect>
                                  </p:childTnLst>
                                </p:cTn>
                              </p:par>
                            </p:childTnLst>
                          </p:cTn>
                        </p:par>
                      </p:childTnLst>
                    </p:cTn>
                  </p:par>
                  <p:par>
                    <p:cTn id="27" fill="hold">
                      <p:stCondLst>
                        <p:cond delay="indefinite"/>
                      </p:stCondLst>
                      <p:childTnLst>
                        <p:par>
                          <p:cTn id="28" fill="hold">
                            <p:stCondLst>
                              <p:cond delay="0"/>
                            </p:stCondLst>
                            <p:childTnLst>
                              <p:par>
                                <p:cTn id="29" presetID="16" presetClass="entr" presetSubtype="21" fill="hold" nodeType="click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barn(inVertical)">
                                      <p:cBhvr>
                                        <p:cTn id="31" dur="500"/>
                                        <p:tgtEl>
                                          <p:spTgt spid="6"/>
                                        </p:tgtEl>
                                      </p:cBhvr>
                                    </p:animEffect>
                                  </p:childTnLst>
                                </p:cTn>
                              </p:par>
                              <p:par>
                                <p:cTn id="32" presetID="16" presetClass="entr" presetSubtype="21" fill="hold" grpId="0" nodeType="with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barn(inVertical)">
                                      <p:cBhvr>
                                        <p:cTn id="34" dur="500"/>
                                        <p:tgtEl>
                                          <p:spTgt spid="12"/>
                                        </p:tgtEl>
                                      </p:cBhvr>
                                    </p:animEffect>
                                  </p:childTnLst>
                                </p:cTn>
                              </p:par>
                            </p:childTnLst>
                          </p:cTn>
                        </p:par>
                      </p:childTnLst>
                    </p:cTn>
                  </p:par>
                  <p:par>
                    <p:cTn id="35" fill="hold">
                      <p:stCondLst>
                        <p:cond delay="indefinite"/>
                      </p:stCondLst>
                      <p:childTnLst>
                        <p:par>
                          <p:cTn id="36" fill="hold">
                            <p:stCondLst>
                              <p:cond delay="0"/>
                            </p:stCondLst>
                            <p:childTnLst>
                              <p:par>
                                <p:cTn id="37" presetID="16" presetClass="entr" presetSubtype="21" fill="hold" grpId="0" nodeType="clickEffect">
                                  <p:stCondLst>
                                    <p:cond delay="0"/>
                                  </p:stCondLst>
                                  <p:childTnLst>
                                    <p:set>
                                      <p:cBhvr>
                                        <p:cTn id="38" dur="1" fill="hold">
                                          <p:stCondLst>
                                            <p:cond delay="0"/>
                                          </p:stCondLst>
                                        </p:cTn>
                                        <p:tgtEl>
                                          <p:spTgt spid="16"/>
                                        </p:tgtEl>
                                        <p:attrNameLst>
                                          <p:attrName>style.visibility</p:attrName>
                                        </p:attrNameLst>
                                      </p:cBhvr>
                                      <p:to>
                                        <p:strVal val="visible"/>
                                      </p:to>
                                    </p:set>
                                    <p:animEffect transition="in" filter="barn(inVertical)">
                                      <p:cBhvr>
                                        <p:cTn id="39" dur="500"/>
                                        <p:tgtEl>
                                          <p:spTgt spid="16"/>
                                        </p:tgtEl>
                                      </p:cBhvr>
                                    </p:animEffect>
                                  </p:childTnLst>
                                </p:cTn>
                              </p:par>
                            </p:childTnLst>
                          </p:cTn>
                        </p:par>
                      </p:childTnLst>
                    </p:cTn>
                  </p:par>
                  <p:par>
                    <p:cTn id="40" fill="hold">
                      <p:stCondLst>
                        <p:cond delay="indefinite"/>
                      </p:stCondLst>
                      <p:childTnLst>
                        <p:par>
                          <p:cTn id="41" fill="hold">
                            <p:stCondLst>
                              <p:cond delay="0"/>
                            </p:stCondLst>
                            <p:childTnLst>
                              <p:par>
                                <p:cTn id="42" presetID="16" presetClass="entr" presetSubtype="21" fill="hold" nodeType="clickEffect">
                                  <p:stCondLst>
                                    <p:cond delay="0"/>
                                  </p:stCondLst>
                                  <p:childTnLst>
                                    <p:set>
                                      <p:cBhvr>
                                        <p:cTn id="43" dur="1" fill="hold">
                                          <p:stCondLst>
                                            <p:cond delay="0"/>
                                          </p:stCondLst>
                                        </p:cTn>
                                        <p:tgtEl>
                                          <p:spTgt spid="14"/>
                                        </p:tgtEl>
                                        <p:attrNameLst>
                                          <p:attrName>style.visibility</p:attrName>
                                        </p:attrNameLst>
                                      </p:cBhvr>
                                      <p:to>
                                        <p:strVal val="visible"/>
                                      </p:to>
                                    </p:set>
                                    <p:animEffect transition="in" filter="barn(inVertical)">
                                      <p:cBhvr>
                                        <p:cTn id="44" dur="500"/>
                                        <p:tgtEl>
                                          <p:spTgt spid="14"/>
                                        </p:tgtEl>
                                      </p:cBhvr>
                                    </p:animEffect>
                                  </p:childTnLst>
                                </p:cTn>
                              </p:par>
                              <p:par>
                                <p:cTn id="45" presetID="16" presetClass="entr" presetSubtype="21" fill="hold" nodeType="withEffect">
                                  <p:stCondLst>
                                    <p:cond delay="0"/>
                                  </p:stCondLst>
                                  <p:childTnLst>
                                    <p:set>
                                      <p:cBhvr>
                                        <p:cTn id="46" dur="1" fill="hold">
                                          <p:stCondLst>
                                            <p:cond delay="0"/>
                                          </p:stCondLst>
                                        </p:cTn>
                                        <p:tgtEl>
                                          <p:spTgt spid="3074"/>
                                        </p:tgtEl>
                                        <p:attrNameLst>
                                          <p:attrName>style.visibility</p:attrName>
                                        </p:attrNameLst>
                                      </p:cBhvr>
                                      <p:to>
                                        <p:strVal val="visible"/>
                                      </p:to>
                                    </p:set>
                                    <p:animEffect transition="in" filter="barn(inVertical)">
                                      <p:cBhvr>
                                        <p:cTn id="47" dur="500"/>
                                        <p:tgtEl>
                                          <p:spTgt spid="3074"/>
                                        </p:tgtEl>
                                      </p:cBhvr>
                                    </p:animEffect>
                                  </p:childTnLst>
                                </p:cTn>
                              </p:par>
                            </p:childTnLst>
                          </p:cTn>
                        </p:par>
                      </p:childTnLst>
                    </p:cTn>
                  </p:par>
                  <p:par>
                    <p:cTn id="48" fill="hold">
                      <p:stCondLst>
                        <p:cond delay="indefinite"/>
                      </p:stCondLst>
                      <p:childTnLst>
                        <p:par>
                          <p:cTn id="49" fill="hold">
                            <p:stCondLst>
                              <p:cond delay="0"/>
                            </p:stCondLst>
                            <p:childTnLst>
                              <p:par>
                                <p:cTn id="50" presetID="16" presetClass="entr" presetSubtype="21" fill="hold" nodeType="clickEffect">
                                  <p:stCondLst>
                                    <p:cond delay="0"/>
                                  </p:stCondLst>
                                  <p:childTnLst>
                                    <p:set>
                                      <p:cBhvr>
                                        <p:cTn id="51" dur="1" fill="hold">
                                          <p:stCondLst>
                                            <p:cond delay="0"/>
                                          </p:stCondLst>
                                        </p:cTn>
                                        <p:tgtEl>
                                          <p:spTgt spid="23"/>
                                        </p:tgtEl>
                                        <p:attrNameLst>
                                          <p:attrName>style.visibility</p:attrName>
                                        </p:attrNameLst>
                                      </p:cBhvr>
                                      <p:to>
                                        <p:strVal val="visible"/>
                                      </p:to>
                                    </p:set>
                                    <p:animEffect transition="in" filter="barn(inVertical)">
                                      <p:cBhvr>
                                        <p:cTn id="52" dur="500"/>
                                        <p:tgtEl>
                                          <p:spTgt spid="23"/>
                                        </p:tgtEl>
                                      </p:cBhvr>
                                    </p:animEffect>
                                  </p:childTnLst>
                                </p:cTn>
                              </p:par>
                              <p:par>
                                <p:cTn id="53" presetID="16" presetClass="entr" presetSubtype="21" fill="hold" nodeType="withEffect">
                                  <p:stCondLst>
                                    <p:cond delay="0"/>
                                  </p:stCondLst>
                                  <p:childTnLst>
                                    <p:set>
                                      <p:cBhvr>
                                        <p:cTn id="54" dur="1" fill="hold">
                                          <p:stCondLst>
                                            <p:cond delay="0"/>
                                          </p:stCondLst>
                                        </p:cTn>
                                        <p:tgtEl>
                                          <p:spTgt spid="3076"/>
                                        </p:tgtEl>
                                        <p:attrNameLst>
                                          <p:attrName>style.visibility</p:attrName>
                                        </p:attrNameLst>
                                      </p:cBhvr>
                                      <p:to>
                                        <p:strVal val="visible"/>
                                      </p:to>
                                    </p:set>
                                    <p:animEffect transition="in" filter="barn(inVertical)">
                                      <p:cBhvr>
                                        <p:cTn id="55" dur="500"/>
                                        <p:tgtEl>
                                          <p:spTgt spid="30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0" grpId="0"/>
      <p:bldP spid="11" grpId="0"/>
      <p:bldP spid="12" grpId="0"/>
      <p:bldP spid="1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E265C-02DC-4D46-AA6C-A6649B49D4BA}"/>
              </a:ext>
            </a:extLst>
          </p:cNvPr>
          <p:cNvSpPr>
            <a:spLocks noGrp="1"/>
          </p:cNvSpPr>
          <p:nvPr>
            <p:ph type="title"/>
          </p:nvPr>
        </p:nvSpPr>
        <p:spPr>
          <a:xfrm>
            <a:off x="932283" y="-82114"/>
            <a:ext cx="10515600" cy="1325563"/>
          </a:xfrm>
        </p:spPr>
        <p:txBody>
          <a:bodyPr>
            <a:normAutofit/>
          </a:bodyPr>
          <a:lstStyle/>
          <a:p>
            <a:pPr algn="ctr"/>
            <a:r>
              <a:rPr lang="en-US" sz="2800" b="1" u="sng">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PERAN KAUM AWAM DALAM LITURGI GEREJA</a:t>
            </a:r>
          </a:p>
        </p:txBody>
      </p:sp>
      <p:sp>
        <p:nvSpPr>
          <p:cNvPr id="3" name="Content Placeholder 2">
            <a:extLst>
              <a:ext uri="{FF2B5EF4-FFF2-40B4-BE49-F238E27FC236}">
                <a16:creationId xmlns:a16="http://schemas.microsoft.com/office/drawing/2014/main" id="{57BAD32A-C226-42DB-A7C0-8F2C8AD2CA75}"/>
              </a:ext>
            </a:extLst>
          </p:cNvPr>
          <p:cNvSpPr>
            <a:spLocks noGrp="1"/>
          </p:cNvSpPr>
          <p:nvPr>
            <p:ph idx="1"/>
          </p:nvPr>
        </p:nvSpPr>
        <p:spPr>
          <a:xfrm>
            <a:off x="838200" y="1131122"/>
            <a:ext cx="10515600" cy="908244"/>
          </a:xfrm>
        </p:spPr>
        <p:txBody>
          <a:bodyPr>
            <a:normAutofit/>
          </a:bodyPr>
          <a:lstStyle/>
          <a:p>
            <a:pPr algn="just"/>
            <a:r>
              <a:rPr lang="en-US" sz="1800">
                <a:latin typeface="Times New Roman" panose="02020603050405020304" pitchFamily="18" charset="0"/>
                <a:cs typeface="Times New Roman" panose="02020603050405020304" pitchFamily="18" charset="0"/>
              </a:rPr>
              <a:t>Keterlibatan kaum awam dalam liturgi gereja diprakarsai dengan adanya Konsili Vatikan II  yang  melahirkan </a:t>
            </a:r>
            <a:r>
              <a:rPr lang="en-US" sz="1800" b="1" i="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Sacrosantum Concilium </a:t>
            </a:r>
            <a:r>
              <a:rPr lang="en-US" sz="1800">
                <a:latin typeface="Times New Roman" panose="02020603050405020304" pitchFamily="18" charset="0"/>
                <a:cs typeface="Times New Roman" panose="02020603050405020304" pitchFamily="18" charset="0"/>
              </a:rPr>
              <a:t>yang mengajarkan pokok pembaruan Gereja termasuk peran serta dan partisipasi </a:t>
            </a:r>
            <a:r>
              <a:rPr lang="en-US" sz="1800" b="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kaum awam </a:t>
            </a:r>
            <a:r>
              <a:rPr lang="en-US" sz="1800">
                <a:latin typeface="Times New Roman" panose="02020603050405020304" pitchFamily="18" charset="0"/>
                <a:cs typeface="Times New Roman" panose="02020603050405020304" pitchFamily="18" charset="0"/>
              </a:rPr>
              <a:t>yang diakui gereja. Adanya </a:t>
            </a:r>
            <a:r>
              <a:rPr lang="en-US" sz="1800" b="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Prodiakon paroki </a:t>
            </a:r>
            <a:r>
              <a:rPr lang="en-US" sz="1800">
                <a:latin typeface="Times New Roman" panose="02020603050405020304" pitchFamily="18" charset="0"/>
                <a:cs typeface="Times New Roman" panose="02020603050405020304" pitchFamily="18" charset="0"/>
              </a:rPr>
              <a:t>juga didorong oleh ajakan </a:t>
            </a:r>
            <a:r>
              <a:rPr lang="en-US" sz="1800" b="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Konsili Vatikan II</a:t>
            </a:r>
          </a:p>
        </p:txBody>
      </p:sp>
      <p:sp>
        <p:nvSpPr>
          <p:cNvPr id="4" name="Rectangle 3">
            <a:extLst>
              <a:ext uri="{FF2B5EF4-FFF2-40B4-BE49-F238E27FC236}">
                <a16:creationId xmlns:a16="http://schemas.microsoft.com/office/drawing/2014/main" id="{BFD670B6-906E-47CE-BE86-C16D500AB432}"/>
              </a:ext>
            </a:extLst>
          </p:cNvPr>
          <p:cNvSpPr/>
          <p:nvPr/>
        </p:nvSpPr>
        <p:spPr>
          <a:xfrm>
            <a:off x="838199" y="1720218"/>
            <a:ext cx="10703767" cy="2239347"/>
          </a:xfrm>
          <a:prstGeom prst="rect">
            <a:avLst/>
          </a:prstGeom>
          <a:noFill/>
          <a:ln>
            <a:noFill/>
          </a:ln>
        </p:spPr>
        <p:style>
          <a:lnRef idx="0">
            <a:scrgbClr r="0" g="0" b="0"/>
          </a:lnRef>
          <a:fillRef idx="0">
            <a:scrgbClr r="0" g="0" b="0"/>
          </a:fillRef>
          <a:effectRef idx="0">
            <a:scrgbClr r="0" g="0" b="0"/>
          </a:effectRef>
          <a:fontRef idx="minor">
            <a:schemeClr val="dk1"/>
          </a:fontRef>
        </p:style>
        <p:txBody>
          <a:bodyPr rtlCol="0" anchor="ctr"/>
          <a:lstStyle/>
          <a:p>
            <a:pPr marL="285750" indent="-285750" algn="just">
              <a:buFont typeface="Arial" panose="020B0604020202020204" pitchFamily="34" charset="0"/>
              <a:buChar char="•"/>
            </a:pPr>
            <a:r>
              <a:rPr lang="en-US">
                <a:latin typeface="Times New Roman" panose="02020603050405020304" pitchFamily="18" charset="0"/>
                <a:cs typeface="Times New Roman" panose="02020603050405020304" pitchFamily="18" charset="0"/>
              </a:rPr>
              <a:t>Partisipasi kaum awam dalam memabntu penerimaan komuni sekarang menjadi salah satu tugas Prodiakon</a:t>
            </a:r>
          </a:p>
          <a:p>
            <a:pPr marL="285750" indent="-285750" algn="just">
              <a:buFont typeface="Arial" panose="020B0604020202020204" pitchFamily="34" charset="0"/>
              <a:buChar char="•"/>
            </a:pPr>
            <a:r>
              <a:rPr lang="en-US">
                <a:latin typeface="Times New Roman" panose="02020603050405020304" pitchFamily="18" charset="0"/>
                <a:cs typeface="Times New Roman" panose="02020603050405020304" pitchFamily="18" charset="0"/>
              </a:rPr>
              <a:t>Tahun 1969 Takhta suci mengeluarkan instruksi </a:t>
            </a:r>
            <a:r>
              <a:rPr lang="en-US" b="1" i="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Fidei custos </a:t>
            </a:r>
            <a:r>
              <a:rPr lang="en-US">
                <a:latin typeface="Times New Roman" panose="02020603050405020304" pitchFamily="18" charset="0"/>
                <a:cs typeface="Times New Roman" panose="02020603050405020304" pitchFamily="18" charset="0"/>
              </a:rPr>
              <a:t>yang mengizinkan </a:t>
            </a:r>
            <a:r>
              <a:rPr lang="en-US" b="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Kaum Awam</a:t>
            </a:r>
            <a:r>
              <a:rPr lang="en-US">
                <a:latin typeface="Times New Roman" panose="02020603050405020304" pitchFamily="18" charset="0"/>
                <a:cs typeface="Times New Roman" panose="02020603050405020304" pitchFamily="18" charset="0"/>
              </a:rPr>
              <a:t>, baik </a:t>
            </a:r>
            <a:r>
              <a:rPr lang="en-US" b="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laki laki </a:t>
            </a:r>
            <a:r>
              <a:rPr lang="en-US">
                <a:latin typeface="Times New Roman" panose="02020603050405020304" pitchFamily="18" charset="0"/>
                <a:cs typeface="Times New Roman" panose="02020603050405020304" pitchFamily="18" charset="0"/>
              </a:rPr>
              <a:t>dan </a:t>
            </a:r>
            <a:r>
              <a:rPr lang="en-US" b="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perempuan</a:t>
            </a:r>
            <a:r>
              <a:rPr lang="en-US">
                <a:latin typeface="Times New Roman" panose="02020603050405020304" pitchFamily="18" charset="0"/>
                <a:cs typeface="Times New Roman" panose="02020603050405020304" pitchFamily="18" charset="0"/>
              </a:rPr>
              <a:t> membantu penerimaan komuni dan kembali ditegaskan melalui instruksi </a:t>
            </a:r>
            <a:r>
              <a:rPr lang="en-US" b="1" i="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Immenase caritas</a:t>
            </a:r>
            <a:r>
              <a:rPr lang="en-US">
                <a:latin typeface="Times New Roman" panose="02020603050405020304" pitchFamily="18" charset="0"/>
                <a:cs typeface="Times New Roman" panose="02020603050405020304" pitchFamily="18" charset="0"/>
              </a:rPr>
              <a:t> dari Kongregasi ibadat dan tata tertib sakramen pada tahun 1973</a:t>
            </a:r>
          </a:p>
          <a:p>
            <a:pPr marL="285750" indent="-285750" algn="just">
              <a:buFont typeface="Arial" panose="020B0604020202020204" pitchFamily="34" charset="0"/>
              <a:buChar char="•"/>
            </a:pPr>
            <a:r>
              <a:rPr lang="en-US">
                <a:latin typeface="Times New Roman" panose="02020603050405020304" pitchFamily="18" charset="0"/>
                <a:cs typeface="Times New Roman" panose="02020603050405020304" pitchFamily="18" charset="0"/>
              </a:rPr>
              <a:t>Instruksi </a:t>
            </a:r>
            <a:r>
              <a:rPr lang="en-US" b="1" i="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Rademptionis sacramentum </a:t>
            </a:r>
            <a:r>
              <a:rPr lang="en-US">
                <a:latin typeface="Times New Roman" panose="02020603050405020304" pitchFamily="18" charset="0"/>
                <a:cs typeface="Times New Roman" panose="02020603050405020304" pitchFamily="18" charset="0"/>
              </a:rPr>
              <a:t>tahun 2004 menegaskan bahawa kaum awam diperkenanakan untuk  menjadi </a:t>
            </a:r>
            <a:r>
              <a:rPr lang="en-US" b="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pelayan tak lazim </a:t>
            </a:r>
            <a:r>
              <a:rPr lang="en-US">
                <a:latin typeface="Times New Roman" panose="02020603050405020304" pitchFamily="18" charset="0"/>
                <a:cs typeface="Times New Roman" panose="02020603050405020304" pitchFamily="18" charset="0"/>
              </a:rPr>
              <a:t>untuk </a:t>
            </a:r>
            <a:r>
              <a:rPr lang="en-US" b="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Komuni Suci </a:t>
            </a:r>
          </a:p>
        </p:txBody>
      </p:sp>
      <p:sp>
        <p:nvSpPr>
          <p:cNvPr id="5" name="Rectangle 4">
            <a:extLst>
              <a:ext uri="{FF2B5EF4-FFF2-40B4-BE49-F238E27FC236}">
                <a16:creationId xmlns:a16="http://schemas.microsoft.com/office/drawing/2014/main" id="{0C1F2153-7BFE-41C7-AF56-2ED54E63FC1D}"/>
              </a:ext>
            </a:extLst>
          </p:cNvPr>
          <p:cNvSpPr/>
          <p:nvPr/>
        </p:nvSpPr>
        <p:spPr>
          <a:xfrm>
            <a:off x="1334277" y="3824568"/>
            <a:ext cx="9935547" cy="994067"/>
          </a:xfrm>
          <a:prstGeom prst="rect">
            <a:avLst/>
          </a:prstGeom>
          <a:noFill/>
          <a:ln>
            <a:noFill/>
          </a:ln>
        </p:spPr>
        <p:style>
          <a:lnRef idx="0">
            <a:scrgbClr r="0" g="0" b="0"/>
          </a:lnRef>
          <a:fillRef idx="0">
            <a:scrgbClr r="0" g="0" b="0"/>
          </a:fillRef>
          <a:effectRef idx="0">
            <a:scrgbClr r="0" g="0" b="0"/>
          </a:effectRef>
          <a:fontRef idx="minor">
            <a:schemeClr val="dk1"/>
          </a:fontRef>
        </p:style>
        <p:txBody>
          <a:bodyPr rtlCol="0" anchor="ctr"/>
          <a:lstStyle/>
          <a:p>
            <a:pPr algn="ctr"/>
            <a:r>
              <a:rPr lang="en-US" b="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Pembagian Komuni suci oleh pelayan tak lazim atau kaum awam dapat ditugaskan jika pelayan tertahbis terbatas, izin ini juga berlaku untuk Biarawati dan calon Imam </a:t>
            </a:r>
          </a:p>
        </p:txBody>
      </p:sp>
      <p:pic>
        <p:nvPicPr>
          <p:cNvPr id="4100" name="Picture 4" descr="Awam Menerimakan Komuni? | St Paulus Pangkalan Brandan">
            <a:extLst>
              <a:ext uri="{FF2B5EF4-FFF2-40B4-BE49-F238E27FC236}">
                <a16:creationId xmlns:a16="http://schemas.microsoft.com/office/drawing/2014/main" id="{7596388F-6312-4FAC-A246-2C3BB02D157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52449" y="4818635"/>
            <a:ext cx="1880604" cy="1460867"/>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Saya ingin menjadi biarawati Katolik, apakah menjadi seorang biarawati  boleh bekerja seperti bekerja di kantor atau sebagai pelukis? - Quora">
            <a:extLst>
              <a:ext uri="{FF2B5EF4-FFF2-40B4-BE49-F238E27FC236}">
                <a16:creationId xmlns:a16="http://schemas.microsoft.com/office/drawing/2014/main" id="{CF3DAD49-92E8-494C-A151-77F4EBBF46E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29131" y="4818634"/>
            <a:ext cx="1772817" cy="1460867"/>
          </a:xfrm>
          <a:prstGeom prst="rect">
            <a:avLst/>
          </a:prstGeom>
          <a:noFill/>
          <a:extLst>
            <a:ext uri="{909E8E84-426E-40DD-AFC4-6F175D3DCCD1}">
              <a14:hiddenFill xmlns:a14="http://schemas.microsoft.com/office/drawing/2010/main">
                <a:solidFill>
                  <a:srgbClr val="FFFFFF"/>
                </a:solidFill>
              </a14:hiddenFill>
            </a:ext>
          </a:extLst>
        </p:spPr>
      </p:pic>
      <p:pic>
        <p:nvPicPr>
          <p:cNvPr id="4104" name="Picture 8" descr="Lahir dari Ibu yang Muslim, Yunus Mario Pilih Jadi Calon Imam Katolik -  Pos-kupang.com">
            <a:extLst>
              <a:ext uri="{FF2B5EF4-FFF2-40B4-BE49-F238E27FC236}">
                <a16:creationId xmlns:a16="http://schemas.microsoft.com/office/drawing/2014/main" id="{3631C8AE-AEA7-4279-B87B-D314546D4A0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24715" y="4807640"/>
            <a:ext cx="1880605" cy="14608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325357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ipe(down)">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4">
                                            <p:txEl>
                                              <p:pRg st="0" end="0"/>
                                            </p:txEl>
                                          </p:spTgt>
                                        </p:tgtEl>
                                        <p:attrNameLst>
                                          <p:attrName>style.visibility</p:attrName>
                                        </p:attrNameLst>
                                      </p:cBhvr>
                                      <p:to>
                                        <p:strVal val="visible"/>
                                      </p:to>
                                    </p:set>
                                    <p:animEffect transition="in" filter="wipe(down)">
                                      <p:cBhvr>
                                        <p:cTn id="17" dur="500"/>
                                        <p:tgtEl>
                                          <p:spTgt spid="4">
                                            <p:txEl>
                                              <p:pRg st="0" end="0"/>
                                            </p:txEl>
                                          </p:spTgt>
                                        </p:tgtEl>
                                      </p:cBhvr>
                                    </p:animEffect>
                                  </p:childTnLst>
                                </p:cTn>
                              </p:par>
                              <p:par>
                                <p:cTn id="18" presetID="22" presetClass="entr" presetSubtype="4" fill="hold" nodeType="withEffect">
                                  <p:stCondLst>
                                    <p:cond delay="0"/>
                                  </p:stCondLst>
                                  <p:childTnLst>
                                    <p:set>
                                      <p:cBhvr>
                                        <p:cTn id="19" dur="1" fill="hold">
                                          <p:stCondLst>
                                            <p:cond delay="0"/>
                                          </p:stCondLst>
                                        </p:cTn>
                                        <p:tgtEl>
                                          <p:spTgt spid="4">
                                            <p:txEl>
                                              <p:pRg st="1" end="1"/>
                                            </p:txEl>
                                          </p:spTgt>
                                        </p:tgtEl>
                                        <p:attrNameLst>
                                          <p:attrName>style.visibility</p:attrName>
                                        </p:attrNameLst>
                                      </p:cBhvr>
                                      <p:to>
                                        <p:strVal val="visible"/>
                                      </p:to>
                                    </p:set>
                                    <p:animEffect transition="in" filter="wipe(down)">
                                      <p:cBhvr>
                                        <p:cTn id="20" dur="500"/>
                                        <p:tgtEl>
                                          <p:spTgt spid="4">
                                            <p:txEl>
                                              <p:pRg st="1" end="1"/>
                                            </p:txEl>
                                          </p:spTgt>
                                        </p:tgtEl>
                                      </p:cBhvr>
                                    </p:animEffect>
                                  </p:childTnLst>
                                </p:cTn>
                              </p:par>
                              <p:par>
                                <p:cTn id="21" presetID="22" presetClass="entr" presetSubtype="4" fill="hold" nodeType="withEffect">
                                  <p:stCondLst>
                                    <p:cond delay="0"/>
                                  </p:stCondLst>
                                  <p:childTnLst>
                                    <p:set>
                                      <p:cBhvr>
                                        <p:cTn id="22" dur="1" fill="hold">
                                          <p:stCondLst>
                                            <p:cond delay="0"/>
                                          </p:stCondLst>
                                        </p:cTn>
                                        <p:tgtEl>
                                          <p:spTgt spid="4">
                                            <p:txEl>
                                              <p:pRg st="2" end="2"/>
                                            </p:txEl>
                                          </p:spTgt>
                                        </p:tgtEl>
                                        <p:attrNameLst>
                                          <p:attrName>style.visibility</p:attrName>
                                        </p:attrNameLst>
                                      </p:cBhvr>
                                      <p:to>
                                        <p:strVal val="visible"/>
                                      </p:to>
                                    </p:set>
                                    <p:animEffect transition="in" filter="wipe(down)">
                                      <p:cBhvr>
                                        <p:cTn id="23" dur="500"/>
                                        <p:tgtEl>
                                          <p:spTgt spid="4">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6" presetClass="entr" presetSubtype="21" fill="hold" grpId="0" nodeType="click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barn(inVertical)">
                                      <p:cBhvr>
                                        <p:cTn id="28" dur="500"/>
                                        <p:tgtEl>
                                          <p:spTgt spid="5"/>
                                        </p:tgtEl>
                                      </p:cBhvr>
                                    </p:animEffect>
                                  </p:childTnLst>
                                </p:cTn>
                              </p:par>
                              <p:par>
                                <p:cTn id="29" presetID="16" presetClass="entr" presetSubtype="21" fill="hold" nodeType="withEffect">
                                  <p:stCondLst>
                                    <p:cond delay="0"/>
                                  </p:stCondLst>
                                  <p:childTnLst>
                                    <p:set>
                                      <p:cBhvr>
                                        <p:cTn id="30" dur="1" fill="hold">
                                          <p:stCondLst>
                                            <p:cond delay="0"/>
                                          </p:stCondLst>
                                        </p:cTn>
                                        <p:tgtEl>
                                          <p:spTgt spid="4100"/>
                                        </p:tgtEl>
                                        <p:attrNameLst>
                                          <p:attrName>style.visibility</p:attrName>
                                        </p:attrNameLst>
                                      </p:cBhvr>
                                      <p:to>
                                        <p:strVal val="visible"/>
                                      </p:to>
                                    </p:set>
                                    <p:animEffect transition="in" filter="barn(inVertical)">
                                      <p:cBhvr>
                                        <p:cTn id="31" dur="500"/>
                                        <p:tgtEl>
                                          <p:spTgt spid="4100"/>
                                        </p:tgtEl>
                                      </p:cBhvr>
                                    </p:animEffect>
                                  </p:childTnLst>
                                </p:cTn>
                              </p:par>
                              <p:par>
                                <p:cTn id="32" presetID="16" presetClass="entr" presetSubtype="21" fill="hold" nodeType="withEffect">
                                  <p:stCondLst>
                                    <p:cond delay="0"/>
                                  </p:stCondLst>
                                  <p:childTnLst>
                                    <p:set>
                                      <p:cBhvr>
                                        <p:cTn id="33" dur="1" fill="hold">
                                          <p:stCondLst>
                                            <p:cond delay="0"/>
                                          </p:stCondLst>
                                        </p:cTn>
                                        <p:tgtEl>
                                          <p:spTgt spid="4102"/>
                                        </p:tgtEl>
                                        <p:attrNameLst>
                                          <p:attrName>style.visibility</p:attrName>
                                        </p:attrNameLst>
                                      </p:cBhvr>
                                      <p:to>
                                        <p:strVal val="visible"/>
                                      </p:to>
                                    </p:set>
                                    <p:animEffect transition="in" filter="barn(inVertical)">
                                      <p:cBhvr>
                                        <p:cTn id="34" dur="500"/>
                                        <p:tgtEl>
                                          <p:spTgt spid="4102"/>
                                        </p:tgtEl>
                                      </p:cBhvr>
                                    </p:animEffect>
                                  </p:childTnLst>
                                </p:cTn>
                              </p:par>
                              <p:par>
                                <p:cTn id="35" presetID="16" presetClass="entr" presetSubtype="21" fill="hold" nodeType="withEffect">
                                  <p:stCondLst>
                                    <p:cond delay="0"/>
                                  </p:stCondLst>
                                  <p:childTnLst>
                                    <p:set>
                                      <p:cBhvr>
                                        <p:cTn id="36" dur="1" fill="hold">
                                          <p:stCondLst>
                                            <p:cond delay="0"/>
                                          </p:stCondLst>
                                        </p:cTn>
                                        <p:tgtEl>
                                          <p:spTgt spid="4104"/>
                                        </p:tgtEl>
                                        <p:attrNameLst>
                                          <p:attrName>style.visibility</p:attrName>
                                        </p:attrNameLst>
                                      </p:cBhvr>
                                      <p:to>
                                        <p:strVal val="visible"/>
                                      </p:to>
                                    </p:set>
                                    <p:animEffect transition="in" filter="barn(inVertical)">
                                      <p:cBhvr>
                                        <p:cTn id="37" dur="500"/>
                                        <p:tgtEl>
                                          <p:spTgt spid="41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E8302C-2ECE-4BBF-9610-544F299F8BBA}"/>
              </a:ext>
            </a:extLst>
          </p:cNvPr>
          <p:cNvSpPr>
            <a:spLocks noGrp="1"/>
          </p:cNvSpPr>
          <p:nvPr>
            <p:ph type="title"/>
          </p:nvPr>
        </p:nvSpPr>
        <p:spPr/>
        <p:txBody>
          <a:bodyPr>
            <a:normAutofit/>
          </a:bodyPr>
          <a:lstStyle/>
          <a:p>
            <a:pPr algn="ctr"/>
            <a:r>
              <a:rPr lang="en-US" sz="2400" b="1" u="sng">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Tiga Dasar Teologis Peran Kaum Awam Dalam Liturgi Gereja</a:t>
            </a:r>
          </a:p>
        </p:txBody>
      </p:sp>
      <p:sp>
        <p:nvSpPr>
          <p:cNvPr id="3" name="Content Placeholder 2">
            <a:extLst>
              <a:ext uri="{FF2B5EF4-FFF2-40B4-BE49-F238E27FC236}">
                <a16:creationId xmlns:a16="http://schemas.microsoft.com/office/drawing/2014/main" id="{003B6BCD-8006-4E04-9A9A-AC881510D4D7}"/>
              </a:ext>
            </a:extLst>
          </p:cNvPr>
          <p:cNvSpPr>
            <a:spLocks noGrp="1"/>
          </p:cNvSpPr>
          <p:nvPr>
            <p:ph idx="1"/>
          </p:nvPr>
        </p:nvSpPr>
        <p:spPr>
          <a:xfrm>
            <a:off x="838200" y="1511559"/>
            <a:ext cx="10515600" cy="4665404"/>
          </a:xfrm>
        </p:spPr>
        <p:txBody>
          <a:bodyPr>
            <a:normAutofit/>
          </a:bodyPr>
          <a:lstStyle/>
          <a:p>
            <a:pPr marL="514350" indent="-514350">
              <a:buFont typeface="+mj-lt"/>
              <a:buAutoNum type="arabicPeriod"/>
            </a:pPr>
            <a:r>
              <a:rPr lang="en-US" sz="2400">
                <a:latin typeface="Times New Roman" panose="02020603050405020304" pitchFamily="18" charset="0"/>
                <a:cs typeface="Times New Roman" panose="02020603050405020304" pitchFamily="18" charset="0"/>
              </a:rPr>
              <a:t>Peran kaum awam dalam tugas Gereja termasuk bidang liturgi merupakan pelaksanaan </a:t>
            </a:r>
            <a:r>
              <a:rPr lang="en-US" sz="2400" b="1" i="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imamat kaum umum </a:t>
            </a:r>
          </a:p>
          <a:p>
            <a:pPr marL="514350" indent="-514350">
              <a:buFont typeface="+mj-lt"/>
              <a:buAutoNum type="arabicPeriod"/>
            </a:pPr>
            <a:r>
              <a:rPr lang="en-US" sz="2400">
                <a:latin typeface="Times New Roman" panose="02020603050405020304" pitchFamily="18" charset="0"/>
                <a:cs typeface="Times New Roman" panose="02020603050405020304" pitchFamily="18" charset="0"/>
              </a:rPr>
              <a:t>Peran serta kaum awam dalam bidang liturgi dituntut oleh </a:t>
            </a:r>
            <a:r>
              <a:rPr lang="en-US" sz="2400" b="1" i="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Hakikat Liturgi itu sendiri </a:t>
            </a:r>
          </a:p>
          <a:p>
            <a:pPr marL="514350" indent="-514350">
              <a:buFont typeface="+mj-lt"/>
              <a:buAutoNum type="arabicPeriod"/>
            </a:pPr>
            <a:r>
              <a:rPr lang="en-US" sz="2400">
                <a:latin typeface="Times New Roman" panose="02020603050405020304" pitchFamily="18" charset="0"/>
                <a:cs typeface="Times New Roman" panose="02020603050405020304" pitchFamily="18" charset="0"/>
              </a:rPr>
              <a:t>Peran serta kaum awam dalam bidang liturgi juga dituntut oleh </a:t>
            </a:r>
            <a:r>
              <a:rPr lang="en-US" sz="2400" b="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Makna liturgi sendiri</a:t>
            </a:r>
            <a:r>
              <a:rPr lang="en-US" sz="2400">
                <a:latin typeface="Times New Roman" panose="02020603050405020304" pitchFamily="18" charset="0"/>
                <a:cs typeface="Times New Roman" panose="02020603050405020304" pitchFamily="18" charset="0"/>
              </a:rPr>
              <a:t> sebagai </a:t>
            </a:r>
            <a:r>
              <a:rPr lang="en-US" sz="2400" b="1" i="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Perayaan Seluruh Gereja </a:t>
            </a:r>
          </a:p>
          <a:p>
            <a:endParaRPr lang="en-US" sz="2400">
              <a:latin typeface="Times New Roman" panose="02020603050405020304" pitchFamily="18" charset="0"/>
              <a:cs typeface="Times New Roman" panose="02020603050405020304" pitchFamily="18" charset="0"/>
            </a:endParaRPr>
          </a:p>
          <a:p>
            <a:pPr marL="0" indent="0" algn="ctr">
              <a:buNone/>
            </a:pPr>
            <a:r>
              <a:rPr lang="en-US" sz="2400" b="1" i="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‘’Pada perayaan perayaan liturgi, setiap anggota, entah pelayan (pemimpin) entah umat, hendaknya dalam menunaikan tugas hanya menjalankan dan melakukan seutuhnya, apa yang menjadi perannya menurut hakikat perayaan serta kaidah liturgi’’</a:t>
            </a:r>
          </a:p>
        </p:txBody>
      </p:sp>
    </p:spTree>
    <p:extLst>
      <p:ext uri="{BB962C8B-B14F-4D97-AF65-F5344CB8AC3E}">
        <p14:creationId xmlns:p14="http://schemas.microsoft.com/office/powerpoint/2010/main" val="40930422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arn(inVertic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arn(inVertical)">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arn(inVertical)">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arn(inVertical)">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1C9F2B-B6E2-446A-842A-EF897C42AA85}"/>
              </a:ext>
            </a:extLst>
          </p:cNvPr>
          <p:cNvSpPr>
            <a:spLocks noGrp="1"/>
          </p:cNvSpPr>
          <p:nvPr>
            <p:ph type="title"/>
          </p:nvPr>
        </p:nvSpPr>
        <p:spPr/>
        <p:txBody>
          <a:bodyPr>
            <a:normAutofit/>
          </a:bodyPr>
          <a:lstStyle/>
          <a:p>
            <a:pPr algn="ctr"/>
            <a:r>
              <a:rPr lang="en-US" sz="3600" b="1" u="sng">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SYARAT DAN TUGAS PRODIAKON PAROKI </a:t>
            </a:r>
            <a:endParaRPr lang="en-US" sz="3600"/>
          </a:p>
        </p:txBody>
      </p:sp>
      <p:sp>
        <p:nvSpPr>
          <p:cNvPr id="3" name="Content Placeholder 2">
            <a:extLst>
              <a:ext uri="{FF2B5EF4-FFF2-40B4-BE49-F238E27FC236}">
                <a16:creationId xmlns:a16="http://schemas.microsoft.com/office/drawing/2014/main" id="{5728B72C-B10D-4398-BDC9-6511DC9B7235}"/>
              </a:ext>
            </a:extLst>
          </p:cNvPr>
          <p:cNvSpPr>
            <a:spLocks noGrp="1"/>
          </p:cNvSpPr>
          <p:nvPr>
            <p:ph idx="1"/>
          </p:nvPr>
        </p:nvSpPr>
        <p:spPr>
          <a:xfrm>
            <a:off x="903514" y="3862874"/>
            <a:ext cx="10515600" cy="1595632"/>
          </a:xfrm>
        </p:spPr>
        <p:txBody>
          <a:bodyPr/>
          <a:lstStyle/>
          <a:p>
            <a:r>
              <a:rPr lang="en-US">
                <a:latin typeface="Times New Roman" panose="02020603050405020304" pitchFamily="18" charset="0"/>
                <a:cs typeface="Times New Roman" panose="02020603050405020304" pitchFamily="18" charset="0"/>
              </a:rPr>
              <a:t>Memiliki nama baik sebagai pribadi ataupun keluarga </a:t>
            </a:r>
          </a:p>
          <a:p>
            <a:r>
              <a:rPr lang="en-US">
                <a:latin typeface="Times New Roman" panose="02020603050405020304" pitchFamily="18" charset="0"/>
                <a:cs typeface="Times New Roman" panose="02020603050405020304" pitchFamily="18" charset="0"/>
              </a:rPr>
              <a:t>Diterima umat </a:t>
            </a:r>
          </a:p>
          <a:p>
            <a:r>
              <a:rPr lang="en-US">
                <a:latin typeface="Times New Roman" panose="02020603050405020304" pitchFamily="18" charset="0"/>
                <a:cs typeface="Times New Roman" panose="02020603050405020304" pitchFamily="18" charset="0"/>
              </a:rPr>
              <a:t>Memiliki penampilan yang layak </a:t>
            </a:r>
          </a:p>
        </p:txBody>
      </p:sp>
      <p:sp>
        <p:nvSpPr>
          <p:cNvPr id="4" name="Rectangle 3">
            <a:extLst>
              <a:ext uri="{FF2B5EF4-FFF2-40B4-BE49-F238E27FC236}">
                <a16:creationId xmlns:a16="http://schemas.microsoft.com/office/drawing/2014/main" id="{8989C7ED-CC1C-45D2-9B56-614D8A088BAA}"/>
              </a:ext>
            </a:extLst>
          </p:cNvPr>
          <p:cNvSpPr/>
          <p:nvPr/>
        </p:nvSpPr>
        <p:spPr>
          <a:xfrm>
            <a:off x="2864498" y="1550729"/>
            <a:ext cx="6074229" cy="625151"/>
          </a:xfrm>
          <a:prstGeom prst="rect">
            <a:avLst/>
          </a:prstGeom>
          <a:noFill/>
          <a:ln>
            <a:noFill/>
          </a:ln>
        </p:spPr>
        <p:style>
          <a:lnRef idx="0">
            <a:scrgbClr r="0" g="0" b="0"/>
          </a:lnRef>
          <a:fillRef idx="0">
            <a:scrgbClr r="0" g="0" b="0"/>
          </a:fillRef>
          <a:effectRef idx="0">
            <a:scrgbClr r="0" g="0" b="0"/>
          </a:effectRef>
          <a:fontRef idx="minor">
            <a:schemeClr val="dk1"/>
          </a:fontRef>
        </p:style>
        <p:txBody>
          <a:bodyPr rtlCol="0" anchor="ctr"/>
          <a:lstStyle/>
          <a:p>
            <a:pPr algn="ctr"/>
            <a:r>
              <a:rPr lang="en-US" sz="2400" b="1" u="sng">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Syarat untuk menjadi prodiakon </a:t>
            </a:r>
          </a:p>
        </p:txBody>
      </p:sp>
      <p:sp>
        <p:nvSpPr>
          <p:cNvPr id="5" name="Rectangle 4">
            <a:extLst>
              <a:ext uri="{FF2B5EF4-FFF2-40B4-BE49-F238E27FC236}">
                <a16:creationId xmlns:a16="http://schemas.microsoft.com/office/drawing/2014/main" id="{04BC358D-2992-4EF5-B865-EDB47FEF39E6}"/>
              </a:ext>
            </a:extLst>
          </p:cNvPr>
          <p:cNvSpPr/>
          <p:nvPr/>
        </p:nvSpPr>
        <p:spPr>
          <a:xfrm>
            <a:off x="1015481" y="2090058"/>
            <a:ext cx="10161037" cy="1772816"/>
          </a:xfrm>
          <a:prstGeom prst="rect">
            <a:avLst/>
          </a:prstGeom>
          <a:noFill/>
          <a:ln>
            <a:noFill/>
          </a:ln>
        </p:spPr>
        <p:style>
          <a:lnRef idx="0">
            <a:scrgbClr r="0" g="0" b="0"/>
          </a:lnRef>
          <a:fillRef idx="0">
            <a:scrgbClr r="0" g="0" b="0"/>
          </a:fillRef>
          <a:effectRef idx="0">
            <a:scrgbClr r="0" g="0" b="0"/>
          </a:effectRef>
          <a:fontRef idx="minor">
            <a:schemeClr val="dk1"/>
          </a:fontRef>
        </p:style>
        <p:txBody>
          <a:bodyPr rtlCol="0" anchor="ctr"/>
          <a:lstStyle/>
          <a:p>
            <a:pPr algn="just"/>
            <a:r>
              <a:rPr lang="en-US">
                <a:latin typeface="Times New Roman" panose="02020603050405020304" pitchFamily="18" charset="0"/>
                <a:cs typeface="Times New Roman" panose="02020603050405020304" pitchFamily="18" charset="0"/>
              </a:rPr>
              <a:t>Tugas pelayanan prodiakon adalah sebuah panggilan, yakni panggilan dari Tuhan, namun Tuhan memanggil para prodiakon melalui proses yang sangat manusiawi, termasuk dipilih oleh umat dan diusulkan oleh pastor paroki kepada uskup dan akhirnya uskup menagngkat para prodiakon paroki dalam suatu surat keputusan, adapun </a:t>
            </a:r>
            <a:r>
              <a:rPr lang="en-US" b="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3 syarat pokok menjadi prodiakon </a:t>
            </a:r>
          </a:p>
        </p:txBody>
      </p:sp>
    </p:spTree>
    <p:extLst>
      <p:ext uri="{BB962C8B-B14F-4D97-AF65-F5344CB8AC3E}">
        <p14:creationId xmlns:p14="http://schemas.microsoft.com/office/powerpoint/2010/main" val="34326392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nodeType="clickEffect">
                                  <p:stCondLst>
                                    <p:cond delay="0"/>
                                  </p:stCondLst>
                                  <p:childTnLst>
                                    <p:set>
                                      <p:cBhvr>
                                        <p:cTn id="13" dur="1" fill="hold">
                                          <p:stCondLst>
                                            <p:cond delay="0"/>
                                          </p:stCondLst>
                                        </p:cTn>
                                        <p:tgtEl>
                                          <p:spTgt spid="4">
                                            <p:txEl>
                                              <p:pRg st="0" end="0"/>
                                            </p:txEl>
                                          </p:spTgt>
                                        </p:tgtEl>
                                        <p:attrNameLst>
                                          <p:attrName>style.visibility</p:attrName>
                                        </p:attrNameLst>
                                      </p:cBhvr>
                                      <p:to>
                                        <p:strVal val="visible"/>
                                      </p:to>
                                    </p:set>
                                    <p:animEffect transition="in" filter="barn(inVertical)">
                                      <p:cBhvr>
                                        <p:cTn id="14" dur="500"/>
                                        <p:tgtEl>
                                          <p:spTgt spid="4">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nodeType="clickEffect">
                                  <p:stCondLst>
                                    <p:cond delay="0"/>
                                  </p:stCondLst>
                                  <p:childTnLst>
                                    <p:set>
                                      <p:cBhvr>
                                        <p:cTn id="18" dur="1" fill="hold">
                                          <p:stCondLst>
                                            <p:cond delay="0"/>
                                          </p:stCondLst>
                                        </p:cTn>
                                        <p:tgtEl>
                                          <p:spTgt spid="5">
                                            <p:txEl>
                                              <p:pRg st="0" end="0"/>
                                            </p:txEl>
                                          </p:spTgt>
                                        </p:tgtEl>
                                        <p:attrNameLst>
                                          <p:attrName>style.visibility</p:attrName>
                                        </p:attrNameLst>
                                      </p:cBhvr>
                                      <p:to>
                                        <p:strVal val="visible"/>
                                      </p:to>
                                    </p:set>
                                    <p:animEffect transition="in" filter="barn(inVertical)">
                                      <p:cBhvr>
                                        <p:cTn id="19" dur="500"/>
                                        <p:tgtEl>
                                          <p:spTgt spid="5">
                                            <p:txEl>
                                              <p:pRg st="0" end="0"/>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nodeType="clickEffect">
                                  <p:stCondLst>
                                    <p:cond delay="0"/>
                                  </p:stCondLst>
                                  <p:childTnLst>
                                    <p:set>
                                      <p:cBhvr>
                                        <p:cTn id="23" dur="1" fill="hold">
                                          <p:stCondLst>
                                            <p:cond delay="0"/>
                                          </p:stCondLst>
                                        </p:cTn>
                                        <p:tgtEl>
                                          <p:spTgt spid="3">
                                            <p:txEl>
                                              <p:pRg st="0" end="0"/>
                                            </p:txEl>
                                          </p:spTgt>
                                        </p:tgtEl>
                                        <p:attrNameLst>
                                          <p:attrName>style.visibility</p:attrName>
                                        </p:attrNameLst>
                                      </p:cBhvr>
                                      <p:to>
                                        <p:strVal val="visible"/>
                                      </p:to>
                                    </p:set>
                                    <p:animEffect transition="in" filter="wipe(down)">
                                      <p:cBhvr>
                                        <p:cTn id="24" dur="500"/>
                                        <p:tgtEl>
                                          <p:spTgt spid="3">
                                            <p:txEl>
                                              <p:pRg st="0" end="0"/>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4" fill="hold" nodeType="clickEffect">
                                  <p:stCondLst>
                                    <p:cond delay="0"/>
                                  </p:stCondLst>
                                  <p:childTnLst>
                                    <p:set>
                                      <p:cBhvr>
                                        <p:cTn id="28" dur="1" fill="hold">
                                          <p:stCondLst>
                                            <p:cond delay="0"/>
                                          </p:stCondLst>
                                        </p:cTn>
                                        <p:tgtEl>
                                          <p:spTgt spid="3">
                                            <p:txEl>
                                              <p:pRg st="1" end="1"/>
                                            </p:txEl>
                                          </p:spTgt>
                                        </p:tgtEl>
                                        <p:attrNameLst>
                                          <p:attrName>style.visibility</p:attrName>
                                        </p:attrNameLst>
                                      </p:cBhvr>
                                      <p:to>
                                        <p:strVal val="visible"/>
                                      </p:to>
                                    </p:set>
                                    <p:animEffect transition="in" filter="wipe(down)">
                                      <p:cBhvr>
                                        <p:cTn id="29" dur="500"/>
                                        <p:tgtEl>
                                          <p:spTgt spid="3">
                                            <p:txEl>
                                              <p:pRg st="1" end="1"/>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4" fill="hold" nodeType="clickEffect">
                                  <p:stCondLst>
                                    <p:cond delay="0"/>
                                  </p:stCondLst>
                                  <p:childTnLst>
                                    <p:set>
                                      <p:cBhvr>
                                        <p:cTn id="33" dur="1" fill="hold">
                                          <p:stCondLst>
                                            <p:cond delay="0"/>
                                          </p:stCondLst>
                                        </p:cTn>
                                        <p:tgtEl>
                                          <p:spTgt spid="3">
                                            <p:txEl>
                                              <p:pRg st="2" end="2"/>
                                            </p:txEl>
                                          </p:spTgt>
                                        </p:tgtEl>
                                        <p:attrNameLst>
                                          <p:attrName>style.visibility</p:attrName>
                                        </p:attrNameLst>
                                      </p:cBhvr>
                                      <p:to>
                                        <p:strVal val="visible"/>
                                      </p:to>
                                    </p:set>
                                    <p:animEffect transition="in" filter="wipe(down)">
                                      <p:cBhvr>
                                        <p:cTn id="34"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F17EF9-09DD-49AA-BFDA-522794B2A1D8}"/>
              </a:ext>
            </a:extLst>
          </p:cNvPr>
          <p:cNvSpPr>
            <a:spLocks noGrp="1"/>
          </p:cNvSpPr>
          <p:nvPr>
            <p:ph type="title"/>
          </p:nvPr>
        </p:nvSpPr>
        <p:spPr/>
        <p:txBody>
          <a:bodyPr>
            <a:normAutofit/>
          </a:bodyPr>
          <a:lstStyle/>
          <a:p>
            <a:pPr algn="ctr"/>
            <a:r>
              <a:rPr lang="en-US" sz="2800" b="1" u="sng">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TUGAS TUGAS RESMI PRODIAKON </a:t>
            </a:r>
          </a:p>
        </p:txBody>
      </p:sp>
      <p:sp>
        <p:nvSpPr>
          <p:cNvPr id="3" name="Content Placeholder 2">
            <a:extLst>
              <a:ext uri="{FF2B5EF4-FFF2-40B4-BE49-F238E27FC236}">
                <a16:creationId xmlns:a16="http://schemas.microsoft.com/office/drawing/2014/main" id="{579B8197-5B12-4E28-B318-FFAC6665B9EE}"/>
              </a:ext>
            </a:extLst>
          </p:cNvPr>
          <p:cNvSpPr>
            <a:spLocks noGrp="1"/>
          </p:cNvSpPr>
          <p:nvPr>
            <p:ph idx="1"/>
          </p:nvPr>
        </p:nvSpPr>
        <p:spPr/>
        <p:txBody>
          <a:bodyPr/>
          <a:lstStyle/>
          <a:p>
            <a:pPr marL="0" indent="0">
              <a:buNone/>
            </a:pPr>
            <a:r>
              <a:rPr lang="en-US" b="1">
                <a:latin typeface="Times New Roman" panose="02020603050405020304" pitchFamily="18" charset="0"/>
                <a:cs typeface="Times New Roman" panose="02020603050405020304" pitchFamily="18" charset="0"/>
              </a:rPr>
              <a:t>Membantu menerimakan komuni </a:t>
            </a:r>
          </a:p>
          <a:p>
            <a:pPr marL="0" indent="0">
              <a:buNone/>
            </a:pPr>
            <a:r>
              <a:rPr lang="en-US">
                <a:latin typeface="Times New Roman" panose="02020603050405020304" pitchFamily="18" charset="0"/>
                <a:cs typeface="Times New Roman" panose="02020603050405020304" pitchFamily="18" charset="0"/>
              </a:rPr>
              <a:t>Didalam perayaan ekaristi </a:t>
            </a:r>
          </a:p>
          <a:p>
            <a:pPr marL="0" indent="0">
              <a:buNone/>
            </a:pPr>
            <a:r>
              <a:rPr lang="en-US">
                <a:latin typeface="Times New Roman" panose="02020603050405020304" pitchFamily="18" charset="0"/>
                <a:cs typeface="Times New Roman" panose="02020603050405020304" pitchFamily="18" charset="0"/>
              </a:rPr>
              <a:t>Diluar perayaan ekaristi, entah dalam suatu ibadat sabda, perayaan sabda hari minggu, entah mengirim komuni kepada orang sakit ataupun dipenjara. </a:t>
            </a:r>
          </a:p>
          <a:p>
            <a:pPr marL="0" indent="0">
              <a:buNone/>
            </a:pPr>
            <a:r>
              <a:rPr lang="en-US" b="1">
                <a:latin typeface="Times New Roman" panose="02020603050405020304" pitchFamily="18" charset="0"/>
                <a:cs typeface="Times New Roman" panose="02020603050405020304" pitchFamily="18" charset="0"/>
              </a:rPr>
              <a:t>Melaksanakan tugas yang diberikan oleh pastor paroki</a:t>
            </a:r>
          </a:p>
          <a:p>
            <a:pPr marL="0" indent="0">
              <a:buNone/>
            </a:pPr>
            <a:r>
              <a:rPr lang="en-US">
                <a:latin typeface="Times New Roman" panose="02020603050405020304" pitchFamily="18" charset="0"/>
                <a:cs typeface="Times New Roman" panose="02020603050405020304" pitchFamily="18" charset="0"/>
              </a:rPr>
              <a:t>Memimpin ibadat sabda, memberikan homily (saat ibadat sabda tersebut), memimpin upacara pemakaman, serta memimpin dia yntuk berbagai ujud dan keperluan lingkungan. </a:t>
            </a:r>
          </a:p>
          <a:p>
            <a:pPr marL="0" indent="0">
              <a:buNone/>
            </a:pPr>
            <a:endParaRPr lang="en-US"/>
          </a:p>
          <a:p>
            <a:pPr marL="514350" indent="-514350">
              <a:buFont typeface="+mj-lt"/>
              <a:buAutoNum type="alphaUcPeriod"/>
            </a:pPr>
            <a:endParaRPr lang="en-US"/>
          </a:p>
        </p:txBody>
      </p:sp>
    </p:spTree>
    <p:extLst>
      <p:ext uri="{BB962C8B-B14F-4D97-AF65-F5344CB8AC3E}">
        <p14:creationId xmlns:p14="http://schemas.microsoft.com/office/powerpoint/2010/main" val="7228513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ipe(down)">
                                      <p:cBhvr>
                                        <p:cTn id="12" dur="500"/>
                                        <p:tgtEl>
                                          <p:spTgt spid="3">
                                            <p:txEl>
                                              <p:pRg st="0" end="0"/>
                                            </p:txEl>
                                          </p:spTgt>
                                        </p:tgtEl>
                                      </p:cBhvr>
                                    </p:animEffect>
                                  </p:childTnLst>
                                </p:cTn>
                              </p:par>
                              <p:par>
                                <p:cTn id="13" presetID="22" presetClass="entr" presetSubtype="4" fill="hold" nodeType="with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wipe(down)">
                                      <p:cBhvr>
                                        <p:cTn id="15" dur="500"/>
                                        <p:tgtEl>
                                          <p:spTgt spid="3">
                                            <p:txEl>
                                              <p:pRg st="1" end="1"/>
                                            </p:txEl>
                                          </p:spTgt>
                                        </p:tgtEl>
                                      </p:cBhvr>
                                    </p:animEffect>
                                  </p:childTnLst>
                                </p:cTn>
                              </p:par>
                              <p:par>
                                <p:cTn id="16" presetID="22" presetClass="entr" presetSubtype="4" fill="hold" nodeType="with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animEffect transition="in" filter="wipe(down)">
                                      <p:cBhvr>
                                        <p:cTn id="18" dur="500"/>
                                        <p:tgtEl>
                                          <p:spTgt spid="3">
                                            <p:txEl>
                                              <p:pRg st="2" end="2"/>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Effect transition="in" filter="wipe(down)">
                                      <p:cBhvr>
                                        <p:cTn id="23" dur="500"/>
                                        <p:tgtEl>
                                          <p:spTgt spid="3">
                                            <p:txEl>
                                              <p:pRg st="3" end="3"/>
                                            </p:txEl>
                                          </p:spTgt>
                                        </p:tgtEl>
                                      </p:cBhvr>
                                    </p:animEffect>
                                  </p:childTnLst>
                                </p:cTn>
                              </p:par>
                              <p:par>
                                <p:cTn id="24" presetID="22" presetClass="entr" presetSubtype="4" fill="hold" nodeType="withEffect">
                                  <p:stCondLst>
                                    <p:cond delay="0"/>
                                  </p:stCondLst>
                                  <p:childTnLst>
                                    <p:set>
                                      <p:cBhvr>
                                        <p:cTn id="25" dur="1" fill="hold">
                                          <p:stCondLst>
                                            <p:cond delay="0"/>
                                          </p:stCondLst>
                                        </p:cTn>
                                        <p:tgtEl>
                                          <p:spTgt spid="3">
                                            <p:txEl>
                                              <p:pRg st="4" end="4"/>
                                            </p:txEl>
                                          </p:spTgt>
                                        </p:tgtEl>
                                        <p:attrNameLst>
                                          <p:attrName>style.visibility</p:attrName>
                                        </p:attrNameLst>
                                      </p:cBhvr>
                                      <p:to>
                                        <p:strVal val="visible"/>
                                      </p:to>
                                    </p:set>
                                    <p:animEffect transition="in" filter="wipe(down)">
                                      <p:cBhvr>
                                        <p:cTn id="26"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A3AF34-E0BB-4BF2-8B16-B69288454F58}"/>
              </a:ext>
            </a:extLst>
          </p:cNvPr>
          <p:cNvSpPr>
            <a:spLocks noGrp="1"/>
          </p:cNvSpPr>
          <p:nvPr>
            <p:ph type="title"/>
          </p:nvPr>
        </p:nvSpPr>
        <p:spPr>
          <a:xfrm>
            <a:off x="838200" y="2567150"/>
            <a:ext cx="10814222" cy="1325563"/>
          </a:xfrm>
        </p:spPr>
        <p:txBody>
          <a:bodyPr>
            <a:noAutofit/>
          </a:bodyPr>
          <a:lstStyle/>
          <a:p>
            <a:r>
              <a:rPr lang="en-US" sz="4000" b="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Mungkinkah ada tugas tambahan untuk prodiakon?</a:t>
            </a:r>
          </a:p>
        </p:txBody>
      </p:sp>
    </p:spTree>
    <p:extLst>
      <p:ext uri="{BB962C8B-B14F-4D97-AF65-F5344CB8AC3E}">
        <p14:creationId xmlns:p14="http://schemas.microsoft.com/office/powerpoint/2010/main" val="3546882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45F928-E7E1-4DE7-AEF7-B13A916982B5}"/>
              </a:ext>
            </a:extLst>
          </p:cNvPr>
          <p:cNvSpPr>
            <a:spLocks noGrp="1"/>
          </p:cNvSpPr>
          <p:nvPr>
            <p:ph type="title"/>
          </p:nvPr>
        </p:nvSpPr>
        <p:spPr/>
        <p:txBody>
          <a:bodyPr/>
          <a:lstStyle/>
          <a:p>
            <a:pPr algn="ctr"/>
            <a:r>
              <a:rPr lang="en-US" b="1" u="sng">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Wewenang Prodiakon Paroki</a:t>
            </a:r>
          </a:p>
        </p:txBody>
      </p:sp>
      <p:sp>
        <p:nvSpPr>
          <p:cNvPr id="3" name="Content Placeholder 2">
            <a:extLst>
              <a:ext uri="{FF2B5EF4-FFF2-40B4-BE49-F238E27FC236}">
                <a16:creationId xmlns:a16="http://schemas.microsoft.com/office/drawing/2014/main" id="{DABFF90B-E0ED-4576-A3D9-447A9C2B1A5A}"/>
              </a:ext>
            </a:extLst>
          </p:cNvPr>
          <p:cNvSpPr>
            <a:spLocks noGrp="1"/>
          </p:cNvSpPr>
          <p:nvPr>
            <p:ph idx="1"/>
          </p:nvPr>
        </p:nvSpPr>
        <p:spPr/>
        <p:txBody>
          <a:bodyPr/>
          <a:lstStyle/>
          <a:p>
            <a:pPr algn="just"/>
            <a:r>
              <a:rPr lang="en-US">
                <a:latin typeface="Times New Roman" panose="02020603050405020304" pitchFamily="18" charset="0"/>
                <a:cs typeface="Times New Roman" panose="02020603050405020304" pitchFamily="18" charset="0"/>
              </a:rPr>
              <a:t>Prodiakon dapat menjalankan tugas tugas prodiakon diseluruh wilayah dari paroki dimana ia diangkat. Untuk ikut bertugas di wilayah paroki lain prodiakon memerlukan izin dari pastor paroki setempat. </a:t>
            </a:r>
          </a:p>
          <a:p>
            <a:pPr algn="just"/>
            <a:r>
              <a:rPr lang="en-US">
                <a:latin typeface="Times New Roman" panose="02020603050405020304" pitchFamily="18" charset="0"/>
                <a:cs typeface="Times New Roman" panose="02020603050405020304" pitchFamily="18" charset="0"/>
              </a:rPr>
              <a:t>Prodiakon dapat memberi homily dalam ibadat sbda yang ia pimpin atau dipimpin oleh orang lain, sejauh dalam surat keputusan disebutkan adanya tugas ini.</a:t>
            </a:r>
          </a:p>
          <a:p>
            <a:pPr algn="just"/>
            <a:r>
              <a:rPr lang="en-US">
                <a:latin typeface="Times New Roman" panose="02020603050405020304" pitchFamily="18" charset="0"/>
                <a:cs typeface="Times New Roman" panose="02020603050405020304" pitchFamily="18" charset="0"/>
              </a:rPr>
              <a:t>Prodiakon dapat memimpin berbagai ibadat dan doa yang memang dapat dilaksanakan oleh pemimpin kaum awam, seperti ibadat sabda di lingkungan, ibadat ibadat sakramentali dan devosional, diseluruh wilayah paroki darimana ia diangkat </a:t>
            </a:r>
          </a:p>
        </p:txBody>
      </p:sp>
    </p:spTree>
    <p:extLst>
      <p:ext uri="{BB962C8B-B14F-4D97-AF65-F5344CB8AC3E}">
        <p14:creationId xmlns:p14="http://schemas.microsoft.com/office/powerpoint/2010/main" val="4429707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66E78E-BE58-4078-BA36-818377170311}"/>
              </a:ext>
            </a:extLst>
          </p:cNvPr>
          <p:cNvSpPr>
            <a:spLocks noGrp="1"/>
          </p:cNvSpPr>
          <p:nvPr>
            <p:ph type="title"/>
          </p:nvPr>
        </p:nvSpPr>
        <p:spPr/>
        <p:txBody>
          <a:bodyPr/>
          <a:lstStyle/>
          <a:p>
            <a:pPr algn="ctr"/>
            <a:r>
              <a:rPr lang="en-US" b="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Profil Prodiakon yang baik </a:t>
            </a:r>
          </a:p>
        </p:txBody>
      </p:sp>
      <p:sp>
        <p:nvSpPr>
          <p:cNvPr id="3" name="Content Placeholder 2">
            <a:extLst>
              <a:ext uri="{FF2B5EF4-FFF2-40B4-BE49-F238E27FC236}">
                <a16:creationId xmlns:a16="http://schemas.microsoft.com/office/drawing/2014/main" id="{B8A70549-2826-455D-A5C2-3F2394567DD0}"/>
              </a:ext>
            </a:extLst>
          </p:cNvPr>
          <p:cNvSpPr>
            <a:spLocks noGrp="1"/>
          </p:cNvSpPr>
          <p:nvPr>
            <p:ph idx="1"/>
          </p:nvPr>
        </p:nvSpPr>
        <p:spPr/>
        <p:txBody>
          <a:bodyPr/>
          <a:lstStyle/>
          <a:p>
            <a:r>
              <a:rPr lang="en-US">
                <a:latin typeface="Times New Roman" panose="02020603050405020304" pitchFamily="18" charset="0"/>
                <a:cs typeface="Times New Roman" panose="02020603050405020304" pitchFamily="18" charset="0"/>
              </a:rPr>
              <a:t>Prodiakon perlu memiliki hidup iman yang baik dan sehat </a:t>
            </a:r>
          </a:p>
          <a:p>
            <a:r>
              <a:rPr lang="en-US">
                <a:latin typeface="Times New Roman" panose="02020603050405020304" pitchFamily="18" charset="0"/>
                <a:cs typeface="Times New Roman" panose="02020603050405020304" pitchFamily="18" charset="0"/>
              </a:rPr>
              <a:t>Prodiakon perlu memiliki kepribadian yang sehat, dewasa dan kehidupan afeksi-emosi yang seimbang </a:t>
            </a:r>
          </a:p>
          <a:p>
            <a:r>
              <a:rPr lang="en-US">
                <a:latin typeface="Times New Roman" panose="02020603050405020304" pitchFamily="18" charset="0"/>
                <a:cs typeface="Times New Roman" panose="02020603050405020304" pitchFamily="18" charset="0"/>
              </a:rPr>
              <a:t>Prodiakon perlu memiliki pengetahuan dan keterampilan liturgis dan peribadatan yang memadai </a:t>
            </a:r>
          </a:p>
          <a:p>
            <a:r>
              <a:rPr lang="en-US">
                <a:latin typeface="Times New Roman" panose="02020603050405020304" pitchFamily="18" charset="0"/>
                <a:cs typeface="Times New Roman" panose="02020603050405020304" pitchFamily="18" charset="0"/>
              </a:rPr>
              <a:t>Prodiakon perlu memiliki semangat kerja yang baik, dedikasi, dan disiplin yang tinggi</a:t>
            </a:r>
          </a:p>
          <a:p>
            <a:r>
              <a:rPr lang="en-US">
                <a:latin typeface="Times New Roman" panose="02020603050405020304" pitchFamily="18" charset="0"/>
                <a:cs typeface="Times New Roman" panose="02020603050405020304" pitchFamily="18" charset="0"/>
              </a:rPr>
              <a:t>Prodiakon tetap mencintai panggilanya sebagai kaum awam dan mencintai keluarganya </a:t>
            </a:r>
          </a:p>
          <a:p>
            <a:endParaRPr lang="en-US"/>
          </a:p>
        </p:txBody>
      </p:sp>
    </p:spTree>
    <p:extLst>
      <p:ext uri="{BB962C8B-B14F-4D97-AF65-F5344CB8AC3E}">
        <p14:creationId xmlns:p14="http://schemas.microsoft.com/office/powerpoint/2010/main" val="36173912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arn(inVertic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arn(inVertical)">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arn(inVertical)">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barn(inVertical)">
                                      <p:cBhvr>
                                        <p:cTn id="27" dur="5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barn(inVertical)">
                                      <p:cBhvr>
                                        <p:cTn id="3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6AC668-3DB9-4A8E-AB86-848E803D6B30}"/>
              </a:ext>
            </a:extLst>
          </p:cNvPr>
          <p:cNvSpPr>
            <a:spLocks noGrp="1"/>
          </p:cNvSpPr>
          <p:nvPr>
            <p:ph type="title"/>
          </p:nvPr>
        </p:nvSpPr>
        <p:spPr/>
        <p:txBody>
          <a:bodyPr/>
          <a:lstStyle/>
          <a:p>
            <a:pPr algn="ctr"/>
            <a:r>
              <a:rPr lang="en-US" b="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Spiritualitas Hidup Prodiakon </a:t>
            </a:r>
          </a:p>
        </p:txBody>
      </p:sp>
      <p:sp>
        <p:nvSpPr>
          <p:cNvPr id="3" name="Content Placeholder 2">
            <a:extLst>
              <a:ext uri="{FF2B5EF4-FFF2-40B4-BE49-F238E27FC236}">
                <a16:creationId xmlns:a16="http://schemas.microsoft.com/office/drawing/2014/main" id="{552FABFA-BEF2-4EAE-911F-8DF5788765BD}"/>
              </a:ext>
            </a:extLst>
          </p:cNvPr>
          <p:cNvSpPr>
            <a:spLocks noGrp="1"/>
          </p:cNvSpPr>
          <p:nvPr>
            <p:ph idx="1"/>
          </p:nvPr>
        </p:nvSpPr>
        <p:spPr/>
        <p:txBody>
          <a:bodyPr/>
          <a:lstStyle/>
          <a:p>
            <a:r>
              <a:rPr lang="en-US"/>
              <a:t>Tugas Prodiakon Merupakan Sebagai Panggilan Hidup </a:t>
            </a:r>
          </a:p>
          <a:p>
            <a:r>
              <a:rPr lang="en-US"/>
              <a:t>Selalu Ambil Bagian dalam Karya Pengudusan Umat Oleh Allah</a:t>
            </a:r>
          </a:p>
          <a:p>
            <a:r>
              <a:rPr lang="en-US"/>
              <a:t>Menjalani Tugas pelayanan prodiakon sebagai persembahan hidup</a:t>
            </a:r>
          </a:p>
          <a:p>
            <a:r>
              <a:rPr lang="en-US"/>
              <a:t>Menghidupi semangat doa yang mendalam dan teratur </a:t>
            </a:r>
          </a:p>
          <a:p>
            <a:r>
              <a:rPr lang="en-US"/>
              <a:t>Giat ber-Perayaan Ekaristi, mendengarkan Sabda Allah dan berdevosi </a:t>
            </a:r>
          </a:p>
          <a:p>
            <a:r>
              <a:rPr lang="en-US"/>
              <a:t>Hidup berbagi dan peduli, khususnya pada mereka yang miskin dan lemah</a:t>
            </a:r>
          </a:p>
          <a:p>
            <a:r>
              <a:rPr lang="en-US"/>
              <a:t>Memiliki semangat untuk belajar terus </a:t>
            </a:r>
          </a:p>
          <a:p>
            <a:endParaRPr lang="en-US"/>
          </a:p>
        </p:txBody>
      </p:sp>
    </p:spTree>
    <p:extLst>
      <p:ext uri="{BB962C8B-B14F-4D97-AF65-F5344CB8AC3E}">
        <p14:creationId xmlns:p14="http://schemas.microsoft.com/office/powerpoint/2010/main" val="3805585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arn(inVertic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arn(inVertical)">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arn(inVertical)">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barn(inVertical)">
                                      <p:cBhvr>
                                        <p:cTn id="27" dur="5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barn(inVertical)">
                                      <p:cBhvr>
                                        <p:cTn id="32" dur="500"/>
                                        <p:tgtEl>
                                          <p:spTgt spid="3">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Effect transition="in" filter="barn(inVertical)">
                                      <p:cBhvr>
                                        <p:cTn id="37" dur="500"/>
                                        <p:tgtEl>
                                          <p:spTgt spid="3">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Effect transition="in" filter="barn(inVertical)">
                                      <p:cBhvr>
                                        <p:cTn id="42"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DFA976-9B8C-414C-B18E-9A6526041A46}"/>
              </a:ext>
            </a:extLst>
          </p:cNvPr>
          <p:cNvSpPr>
            <a:spLocks noGrp="1"/>
          </p:cNvSpPr>
          <p:nvPr>
            <p:ph type="title"/>
          </p:nvPr>
        </p:nvSpPr>
        <p:spPr/>
        <p:txBody>
          <a:bodyPr/>
          <a:lstStyle/>
          <a:p>
            <a:pPr algn="ctr"/>
            <a:r>
              <a:rPr lang="en-US" b="1" u="sng">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Paham Dasar Liturgi Bagi Prodiakon </a:t>
            </a:r>
          </a:p>
        </p:txBody>
      </p:sp>
      <p:sp>
        <p:nvSpPr>
          <p:cNvPr id="3" name="Content Placeholder 2">
            <a:extLst>
              <a:ext uri="{FF2B5EF4-FFF2-40B4-BE49-F238E27FC236}">
                <a16:creationId xmlns:a16="http://schemas.microsoft.com/office/drawing/2014/main" id="{9BF5EA2D-AB47-454F-967D-86A9586BE104}"/>
              </a:ext>
            </a:extLst>
          </p:cNvPr>
          <p:cNvSpPr>
            <a:spLocks noGrp="1"/>
          </p:cNvSpPr>
          <p:nvPr>
            <p:ph idx="1"/>
          </p:nvPr>
        </p:nvSpPr>
        <p:spPr>
          <a:xfrm>
            <a:off x="838200" y="1825625"/>
            <a:ext cx="10515600" cy="4351338"/>
          </a:xfrm>
        </p:spPr>
        <p:txBody>
          <a:bodyPr>
            <a:normAutofit fontScale="85000" lnSpcReduction="10000"/>
          </a:bodyPr>
          <a:lstStyle/>
          <a:p>
            <a:pPr algn="just"/>
            <a:r>
              <a:rPr lang="en-US">
                <a:latin typeface="Times New Roman" panose="02020603050405020304" pitchFamily="18" charset="0"/>
                <a:cs typeface="Times New Roman" panose="02020603050405020304" pitchFamily="18" charset="0"/>
              </a:rPr>
              <a:t>Liturgi berasal dari kata Yunani. Kata </a:t>
            </a:r>
            <a:r>
              <a:rPr lang="en-US" b="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leitourgia</a:t>
            </a:r>
            <a:r>
              <a:rPr lang="en-US">
                <a:latin typeface="Times New Roman" panose="02020603050405020304" pitchFamily="18" charset="0"/>
                <a:cs typeface="Times New Roman" panose="02020603050405020304" pitchFamily="18" charset="0"/>
              </a:rPr>
              <a:t>. Kata </a:t>
            </a:r>
            <a:r>
              <a:rPr lang="en-US" b="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leitourgia</a:t>
            </a:r>
            <a:r>
              <a:rPr lang="en-US">
                <a:latin typeface="Times New Roman" panose="02020603050405020304" pitchFamily="18" charset="0"/>
                <a:cs typeface="Times New Roman" panose="02020603050405020304" pitchFamily="18" charset="0"/>
              </a:rPr>
              <a:t> terbentuk dari akar kata </a:t>
            </a:r>
            <a:r>
              <a:rPr lang="en-US" b="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ergon</a:t>
            </a:r>
            <a:r>
              <a:rPr lang="en-US">
                <a:latin typeface="Times New Roman" panose="02020603050405020304" pitchFamily="18" charset="0"/>
                <a:cs typeface="Times New Roman" panose="02020603050405020304" pitchFamily="18" charset="0"/>
              </a:rPr>
              <a:t>, yang berarti </a:t>
            </a:r>
            <a:r>
              <a:rPr lang="en-US" b="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karya</a:t>
            </a:r>
            <a:r>
              <a:rPr lang="en-US">
                <a:latin typeface="Times New Roman" panose="02020603050405020304" pitchFamily="18" charset="0"/>
                <a:cs typeface="Times New Roman" panose="02020603050405020304" pitchFamily="18" charset="0"/>
              </a:rPr>
              <a:t> dan </a:t>
            </a:r>
            <a:r>
              <a:rPr lang="en-US" b="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leutos</a:t>
            </a:r>
            <a:r>
              <a:rPr lang="en-US">
                <a:latin typeface="Times New Roman" panose="02020603050405020304" pitchFamily="18" charset="0"/>
                <a:cs typeface="Times New Roman" panose="02020603050405020304" pitchFamily="18" charset="0"/>
              </a:rPr>
              <a:t> yang merupakan kata sifat untuk kata </a:t>
            </a:r>
            <a:r>
              <a:rPr lang="en-US" b="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benda</a:t>
            </a:r>
            <a:r>
              <a:rPr lang="en-US">
                <a:latin typeface="Times New Roman" panose="02020603050405020304" pitchFamily="18" charset="0"/>
                <a:cs typeface="Times New Roman" panose="02020603050405020304" pitchFamily="18" charset="0"/>
              </a:rPr>
              <a:t> laos (=bangsa). Dalam masyarakat Yunani kuno menunjuk makna </a:t>
            </a:r>
            <a:r>
              <a:rPr lang="en-US" b="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kerja bakti </a:t>
            </a:r>
            <a:r>
              <a:rPr lang="en-US">
                <a:latin typeface="Times New Roman" panose="02020603050405020304" pitchFamily="18" charset="0"/>
                <a:cs typeface="Times New Roman" panose="02020603050405020304" pitchFamily="18" charset="0"/>
              </a:rPr>
              <a:t>atau </a:t>
            </a:r>
            <a:r>
              <a:rPr lang="en-US" b="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kerja pelayanan yang tidak dibayar</a:t>
            </a:r>
            <a:r>
              <a:rPr lang="en-US">
                <a:latin typeface="Times New Roman" panose="02020603050405020304" pitchFamily="18" charset="0"/>
                <a:cs typeface="Times New Roman" panose="02020603050405020304" pitchFamily="18" charset="0"/>
              </a:rPr>
              <a:t>. Abad ke 2 sM makna </a:t>
            </a:r>
            <a:r>
              <a:rPr lang="en-US" b="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leitourgia</a:t>
            </a:r>
            <a:r>
              <a:rPr lang="en-US">
                <a:latin typeface="Times New Roman" panose="02020603050405020304" pitchFamily="18" charset="0"/>
                <a:cs typeface="Times New Roman" panose="02020603050405020304" pitchFamily="18" charset="0"/>
              </a:rPr>
              <a:t> memperoloeh makna </a:t>
            </a:r>
            <a:r>
              <a:rPr lang="en-US" b="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religious atau kultis yakni pelayan ibadat</a:t>
            </a:r>
            <a:r>
              <a:rPr lang="en-US">
                <a:latin typeface="Times New Roman" panose="02020603050405020304" pitchFamily="18" charset="0"/>
                <a:cs typeface="Times New Roman" panose="02020603050405020304" pitchFamily="18" charset="0"/>
              </a:rPr>
              <a:t>.</a:t>
            </a:r>
          </a:p>
          <a:p>
            <a:pPr algn="just"/>
            <a:r>
              <a:rPr lang="en-US">
                <a:latin typeface="Times New Roman" panose="02020603050405020304" pitchFamily="18" charset="0"/>
                <a:cs typeface="Times New Roman" panose="02020603050405020304" pitchFamily="18" charset="0"/>
              </a:rPr>
              <a:t>Berdasarkan konsili vatikan II, liturgi tidak hanya dimengerti sebagai sekedar peraturan peraturan, rubrik, petunjuk ritual, tata urutan ibadat saja </a:t>
            </a:r>
            <a:r>
              <a:rPr lang="en-US" b="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liturgi </a:t>
            </a:r>
            <a:r>
              <a:rPr lang="en-US">
                <a:latin typeface="Times New Roman" panose="02020603050405020304" pitchFamily="18" charset="0"/>
                <a:cs typeface="Times New Roman" panose="02020603050405020304" pitchFamily="18" charset="0"/>
              </a:rPr>
              <a:t>dapat dipahami secara lebih luas dan mendalam yakni sebagai </a:t>
            </a:r>
            <a:r>
              <a:rPr lang="en-US" b="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perayaan iman seluruh Gereja akan misteri karya penyelamatan Allah yang terlaksana melalui Yesus Kristus dalam Roh Kudus</a:t>
            </a:r>
            <a:r>
              <a:rPr lang="en-US">
                <a:latin typeface="Times New Roman" panose="02020603050405020304" pitchFamily="18" charset="0"/>
                <a:cs typeface="Times New Roman" panose="02020603050405020304" pitchFamily="18" charset="0"/>
              </a:rPr>
              <a:t>, dalam Liturgi kita merayakan karya penebusan Yesus Kristus yang menguduskan kita umat-Nya. Sekaligus juga dalam liturgi kita menyampaikan tanggapan atas karya pengudusan Allah melalui pujian dan pemuliaan serta permohonan kepada Allah. </a:t>
            </a:r>
          </a:p>
        </p:txBody>
      </p:sp>
    </p:spTree>
    <p:extLst>
      <p:ext uri="{BB962C8B-B14F-4D97-AF65-F5344CB8AC3E}">
        <p14:creationId xmlns:p14="http://schemas.microsoft.com/office/powerpoint/2010/main" val="7950081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arn(inVertic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arn(inVertical)">
                                      <p:cBhvr>
                                        <p:cTn id="1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761518-7CA3-4745-B0A7-6A8300427938}"/>
              </a:ext>
            </a:extLst>
          </p:cNvPr>
          <p:cNvSpPr>
            <a:spLocks noGrp="1"/>
          </p:cNvSpPr>
          <p:nvPr>
            <p:ph type="title"/>
          </p:nvPr>
        </p:nvSpPr>
        <p:spPr/>
        <p:txBody>
          <a:bodyPr/>
          <a:lstStyle/>
          <a:p>
            <a:r>
              <a:rPr lang="en-US" b="1" u="sng">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Pengertian Ibadat </a:t>
            </a:r>
          </a:p>
        </p:txBody>
      </p:sp>
      <p:sp>
        <p:nvSpPr>
          <p:cNvPr id="3" name="Content Placeholder 2">
            <a:extLst>
              <a:ext uri="{FF2B5EF4-FFF2-40B4-BE49-F238E27FC236}">
                <a16:creationId xmlns:a16="http://schemas.microsoft.com/office/drawing/2014/main" id="{29B6C845-D737-45A2-BFFE-B03BD29029CF}"/>
              </a:ext>
            </a:extLst>
          </p:cNvPr>
          <p:cNvSpPr>
            <a:spLocks noGrp="1"/>
          </p:cNvSpPr>
          <p:nvPr>
            <p:ph idx="1"/>
          </p:nvPr>
        </p:nvSpPr>
        <p:spPr>
          <a:xfrm>
            <a:off x="838200" y="1825625"/>
            <a:ext cx="10515600" cy="3537207"/>
          </a:xfrm>
        </p:spPr>
        <p:txBody>
          <a:bodyPr>
            <a:noAutofit/>
          </a:bodyPr>
          <a:lstStyle/>
          <a:p>
            <a:pPr algn="just"/>
            <a:r>
              <a:rPr lang="en-US" sz="2000">
                <a:latin typeface="Times New Roman" panose="02020603050405020304" pitchFamily="18" charset="0"/>
                <a:cs typeface="Times New Roman" panose="02020603050405020304" pitchFamily="18" charset="0"/>
              </a:rPr>
              <a:t>Kata ibadat aslinya berasal dari Bahasa arab (‘ibaadat-un), kata ibadat mengandung makna sebagai tindakan manusia yangb menyatakan bakti atau pengabdian kepada Allah dan segala macam tindakan, yang tidak dapat dibatasi pada tindakan sembahyang atau doa saja, tetapi semua perbuatan yang dimaksudkan untuk mengabdi Allah. </a:t>
            </a:r>
          </a:p>
          <a:p>
            <a:pPr algn="just"/>
            <a:r>
              <a:rPr lang="en-US" sz="2000">
                <a:latin typeface="Times New Roman" panose="02020603050405020304" pitchFamily="18" charset="0"/>
                <a:cs typeface="Times New Roman" panose="02020603050405020304" pitchFamily="18" charset="0"/>
              </a:rPr>
              <a:t>Dalam tradisi kristiani lebih menunjuk pada tanggapan manusia atas kasih Allah yang telah dianugerahkan kepada kita. Artinya jika kita melukakan ibadat, entah berdoa entah bertindak karitatif (berbuat kasih) kepada sesame, itu bukan untuk mendapat pahala ataupun ganjaran surge, melainkan sebagai bentuk ungkapan puji syukur dan terimakasih kita kepada Allah yang telah lebih dahulu mengasihi dan menyelamatkan kita. </a:t>
            </a:r>
          </a:p>
          <a:p>
            <a:pPr algn="just"/>
            <a:r>
              <a:rPr lang="en-US" sz="2000">
                <a:latin typeface="Times New Roman" panose="02020603050405020304" pitchFamily="18" charset="0"/>
                <a:cs typeface="Times New Roman" panose="02020603050405020304" pitchFamily="18" charset="0"/>
              </a:rPr>
              <a:t>Oleh karena itu  meski menggunakan kata ibadat dalam khazanah hidup beragama, tetapi ada sesuatu amat mendasar menurut segi isinya dari pengertian umum. Bagi kita ibadat menunjuk ungkapan tindakan untuk menanggapi kasih karunia Allah. Itulah tindakan untuk memuliakan Allah yantg mengkuduskan dan menyelaatkan kita </a:t>
            </a:r>
          </a:p>
        </p:txBody>
      </p:sp>
    </p:spTree>
    <p:extLst>
      <p:ext uri="{BB962C8B-B14F-4D97-AF65-F5344CB8AC3E}">
        <p14:creationId xmlns:p14="http://schemas.microsoft.com/office/powerpoint/2010/main" val="41288312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arn(inVertic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arn(inVertical)">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arn(inVertical)">
                                      <p:cBhvr>
                                        <p:cTn id="2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A4099D-D47C-44BD-9AA8-F83CA571CF61}"/>
              </a:ext>
            </a:extLst>
          </p:cNvPr>
          <p:cNvSpPr>
            <a:spLocks noGrp="1"/>
          </p:cNvSpPr>
          <p:nvPr>
            <p:ph type="title"/>
          </p:nvPr>
        </p:nvSpPr>
        <p:spPr>
          <a:xfrm>
            <a:off x="838200" y="0"/>
            <a:ext cx="10515600" cy="1325563"/>
          </a:xfrm>
        </p:spPr>
        <p:txBody>
          <a:bodyPr/>
          <a:lstStyle/>
          <a:p>
            <a:r>
              <a:rPr lang="en-US" b="1" u="sng">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Bedanya Istilah Ibadat dan Liturgi </a:t>
            </a:r>
          </a:p>
        </p:txBody>
      </p:sp>
      <p:sp>
        <p:nvSpPr>
          <p:cNvPr id="3" name="Content Placeholder 2">
            <a:extLst>
              <a:ext uri="{FF2B5EF4-FFF2-40B4-BE49-F238E27FC236}">
                <a16:creationId xmlns:a16="http://schemas.microsoft.com/office/drawing/2014/main" id="{97ADB37F-39C2-4B9B-9CBC-F8965C285190}"/>
              </a:ext>
            </a:extLst>
          </p:cNvPr>
          <p:cNvSpPr>
            <a:spLocks noGrp="1"/>
          </p:cNvSpPr>
          <p:nvPr>
            <p:ph idx="1"/>
          </p:nvPr>
        </p:nvSpPr>
        <p:spPr>
          <a:xfrm>
            <a:off x="751703" y="1325563"/>
            <a:ext cx="10727724" cy="4902242"/>
          </a:xfrm>
        </p:spPr>
        <p:txBody>
          <a:bodyPr>
            <a:normAutofit fontScale="92500" lnSpcReduction="20000"/>
          </a:bodyPr>
          <a:lstStyle/>
          <a:p>
            <a:pPr algn="just"/>
            <a:r>
              <a:rPr lang="en-US">
                <a:latin typeface="Times New Roman" panose="02020603050405020304" pitchFamily="18" charset="0"/>
                <a:cs typeface="Times New Roman" panose="02020603050405020304" pitchFamily="18" charset="0"/>
              </a:rPr>
              <a:t>Menurut segi Bahasa pada umumnya, sebagaimana dijelaskan bahwa ibadat mencakup tindakan ungkapan iman (doa) dan sekaligus juga perwujudan iman. Sementara itu liturgi memang hanya dimaksudkan sebagau tindakan untuk mengungkapkan iman. Artinya, liturgi itu berhubungan dengan doa yang menyatakan iman dan hubungan kita dengan Allah </a:t>
            </a:r>
          </a:p>
          <a:p>
            <a:pPr algn="just"/>
            <a:r>
              <a:rPr lang="en-US">
                <a:latin typeface="Times New Roman" panose="02020603050405020304" pitchFamily="18" charset="0"/>
                <a:cs typeface="Times New Roman" panose="02020603050405020304" pitchFamily="18" charset="0"/>
              </a:rPr>
              <a:t>Ditinjau dari segi teologis yakni isi peristiwa yang terjadi didalammnya pengertian liturgi jauh lebih luas dibandingkan ibadat, liturgi mencakup komunikasi 2 arah sekaligus saling terkait yakni Allah mengkuduskan dan menyelamatkan manusia dan sekaligus manusia menanggapi pengudusan Allah dengan memuliakan Dia. Hal ini merupakan dua unsur yang tak terpisahkan yang terjadi dalam perayaan liturgi. Sedangkan ibadat lebih terletakpada aspek anabatis (Gerakan naik) yakni dari manusia ke Allah, yakni memuliakan Allah sebagai tanggpan atas kasih karunia-Nya. </a:t>
            </a:r>
          </a:p>
          <a:p>
            <a:pPr algn="just"/>
            <a:r>
              <a:rPr lang="en-US">
                <a:latin typeface="Times New Roman" panose="02020603050405020304" pitchFamily="18" charset="0"/>
                <a:cs typeface="Times New Roman" panose="02020603050405020304" pitchFamily="18" charset="0"/>
              </a:rPr>
              <a:t>Dilihat dari segi liturgis, liturgi itu tindakan komunal atau Bersama, yakni perayaan seluruh Gerja dan bukan tindakan pribadi </a:t>
            </a:r>
          </a:p>
        </p:txBody>
      </p:sp>
    </p:spTree>
    <p:extLst>
      <p:ext uri="{BB962C8B-B14F-4D97-AF65-F5344CB8AC3E}">
        <p14:creationId xmlns:p14="http://schemas.microsoft.com/office/powerpoint/2010/main" val="35765759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ipe(down)">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wipe(down)">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wipe(down)">
                                      <p:cBhvr>
                                        <p:cTn id="2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7C459A-0F73-4A7C-913C-FFFBB8D6985C}"/>
              </a:ext>
            </a:extLst>
          </p:cNvPr>
          <p:cNvSpPr>
            <a:spLocks noGrp="1"/>
          </p:cNvSpPr>
          <p:nvPr>
            <p:ph type="title"/>
          </p:nvPr>
        </p:nvSpPr>
        <p:spPr>
          <a:xfrm>
            <a:off x="764060" y="2766218"/>
            <a:ext cx="11011930" cy="1325563"/>
          </a:xfrm>
        </p:spPr>
        <p:txBody>
          <a:bodyPr>
            <a:normAutofit/>
          </a:bodyPr>
          <a:lstStyle/>
          <a:p>
            <a:r>
              <a:rPr lang="en-US" sz="4000" b="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Bagaimana Cara Memimpin Ibadat Yang Baik?</a:t>
            </a:r>
          </a:p>
        </p:txBody>
      </p:sp>
    </p:spTree>
    <p:extLst>
      <p:ext uri="{BB962C8B-B14F-4D97-AF65-F5344CB8AC3E}">
        <p14:creationId xmlns:p14="http://schemas.microsoft.com/office/powerpoint/2010/main" val="35371310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81CC6E-7E1C-4FE7-9CD8-0BE9B74D00D6}"/>
              </a:ext>
            </a:extLst>
          </p:cNvPr>
          <p:cNvSpPr>
            <a:spLocks noGrp="1"/>
          </p:cNvSpPr>
          <p:nvPr>
            <p:ph type="title"/>
          </p:nvPr>
        </p:nvSpPr>
        <p:spPr/>
        <p:txBody>
          <a:bodyPr>
            <a:normAutofit/>
          </a:bodyPr>
          <a:lstStyle/>
          <a:p>
            <a:r>
              <a:rPr lang="en-US" sz="4000" b="1" u="sng">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Perlengkapan Liturgi Bagi Prodiakon Paroki </a:t>
            </a:r>
          </a:p>
        </p:txBody>
      </p:sp>
      <p:pic>
        <p:nvPicPr>
          <p:cNvPr id="8" name="Content Placeholder 7">
            <a:extLst>
              <a:ext uri="{FF2B5EF4-FFF2-40B4-BE49-F238E27FC236}">
                <a16:creationId xmlns:a16="http://schemas.microsoft.com/office/drawing/2014/main" id="{850BFB3F-83F1-4024-B766-20EDB4FA14C8}"/>
              </a:ext>
            </a:extLst>
          </p:cNvPr>
          <p:cNvPicPr>
            <a:picLocks noGrp="1" noChangeAspect="1"/>
          </p:cNvPicPr>
          <p:nvPr>
            <p:ph idx="1"/>
          </p:nvPr>
        </p:nvPicPr>
        <p:blipFill>
          <a:blip r:embed="rId2"/>
          <a:stretch>
            <a:fillRect/>
          </a:stretch>
        </p:blipFill>
        <p:spPr>
          <a:xfrm>
            <a:off x="8762581" y="1690688"/>
            <a:ext cx="2803343" cy="4211595"/>
          </a:xfrm>
          <a:prstGeom prst="rect">
            <a:avLst/>
          </a:prstGeom>
        </p:spPr>
      </p:pic>
      <p:sp>
        <p:nvSpPr>
          <p:cNvPr id="9" name="Rectangle 8">
            <a:extLst>
              <a:ext uri="{FF2B5EF4-FFF2-40B4-BE49-F238E27FC236}">
                <a16:creationId xmlns:a16="http://schemas.microsoft.com/office/drawing/2014/main" id="{DDFE956D-BB2D-43A8-ADA7-F4809D479063}"/>
              </a:ext>
            </a:extLst>
          </p:cNvPr>
          <p:cNvSpPr/>
          <p:nvPr/>
        </p:nvSpPr>
        <p:spPr>
          <a:xfrm>
            <a:off x="950441" y="1505337"/>
            <a:ext cx="7006281" cy="4067561"/>
          </a:xfrm>
          <a:prstGeom prst="rect">
            <a:avLst/>
          </a:prstGeom>
          <a:noFill/>
          <a:ln>
            <a:noFill/>
          </a:ln>
        </p:spPr>
        <p:style>
          <a:lnRef idx="0">
            <a:scrgbClr r="0" g="0" b="0"/>
          </a:lnRef>
          <a:fillRef idx="0">
            <a:scrgbClr r="0" g="0" b="0"/>
          </a:fillRef>
          <a:effectRef idx="0">
            <a:scrgbClr r="0" g="0" b="0"/>
          </a:effectRef>
          <a:fontRef idx="minor">
            <a:schemeClr val="dk1"/>
          </a:fontRef>
        </p:style>
        <p:txBody>
          <a:bodyPr rtlCol="0" anchor="ctr"/>
          <a:lstStyle/>
          <a:p>
            <a:pPr marL="285750" indent="-285750" algn="just">
              <a:buFont typeface="Arial" panose="020B0604020202020204" pitchFamily="34" charset="0"/>
              <a:buChar char="•"/>
            </a:pPr>
            <a:r>
              <a:rPr lang="en-US">
                <a:latin typeface="Times New Roman" panose="02020603050405020304" pitchFamily="18" charset="0"/>
                <a:cs typeface="Times New Roman" panose="02020603050405020304" pitchFamily="18" charset="0"/>
              </a:rPr>
              <a:t>Pakaian liturgi untuk </a:t>
            </a:r>
            <a:r>
              <a:rPr lang="en-US" b="1">
                <a:latin typeface="Times New Roman" panose="02020603050405020304" pitchFamily="18" charset="0"/>
                <a:cs typeface="Times New Roman" panose="02020603050405020304" pitchFamily="18" charset="0"/>
              </a:rPr>
              <a:t>prodiakon</a:t>
            </a:r>
            <a:r>
              <a:rPr lang="en-US">
                <a:latin typeface="Times New Roman" panose="02020603050405020304" pitchFamily="18" charset="0"/>
                <a:cs typeface="Times New Roman" panose="02020603050405020304" pitchFamily="18" charset="0"/>
              </a:rPr>
              <a:t> yang resmi adalah </a:t>
            </a:r>
            <a:r>
              <a:rPr lang="en-US" b="1">
                <a:latin typeface="Times New Roman" panose="02020603050405020304" pitchFamily="18" charset="0"/>
                <a:cs typeface="Times New Roman" panose="02020603050405020304" pitchFamily="18" charset="0"/>
              </a:rPr>
              <a:t>Alba </a:t>
            </a:r>
            <a:r>
              <a:rPr lang="en-US">
                <a:latin typeface="Times New Roman" panose="02020603050405020304" pitchFamily="18" charset="0"/>
                <a:cs typeface="Times New Roman" panose="02020603050405020304" pitchFamily="18" charset="0"/>
              </a:rPr>
              <a:t>yang dapat</a:t>
            </a:r>
            <a:r>
              <a:rPr lang="en-US" b="1">
                <a:latin typeface="Times New Roman" panose="02020603050405020304" pitchFamily="18" charset="0"/>
                <a:cs typeface="Times New Roman" panose="02020603050405020304" pitchFamily="18" charset="0"/>
              </a:rPr>
              <a:t> </a:t>
            </a:r>
            <a:r>
              <a:rPr lang="en-US">
                <a:latin typeface="Times New Roman" panose="02020603050405020304" pitchFamily="18" charset="0"/>
                <a:cs typeface="Times New Roman" panose="02020603050405020304" pitchFamily="18" charset="0"/>
              </a:rPr>
              <a:t>diikat dengan </a:t>
            </a:r>
            <a:r>
              <a:rPr lang="en-US" b="1">
                <a:latin typeface="Times New Roman" panose="02020603050405020304" pitchFamily="18" charset="0"/>
                <a:cs typeface="Times New Roman" panose="02020603050405020304" pitchFamily="18" charset="0"/>
              </a:rPr>
              <a:t>singel</a:t>
            </a:r>
            <a:r>
              <a:rPr lang="en-US">
                <a:latin typeface="Times New Roman" panose="02020603050405020304" pitchFamily="18" charset="0"/>
                <a:cs typeface="Times New Roman" panose="02020603050405020304" pitchFamily="18" charset="0"/>
              </a:rPr>
              <a:t>. </a:t>
            </a:r>
            <a:r>
              <a:rPr lang="en-US" b="1">
                <a:latin typeface="Times New Roman" panose="02020603050405020304" pitchFamily="18" charset="0"/>
                <a:cs typeface="Times New Roman" panose="02020603050405020304" pitchFamily="18" charset="0"/>
              </a:rPr>
              <a:t>Alba</a:t>
            </a:r>
            <a:r>
              <a:rPr lang="en-US">
                <a:latin typeface="Times New Roman" panose="02020603050405020304" pitchFamily="18" charset="0"/>
                <a:cs typeface="Times New Roman" panose="02020603050405020304" pitchFamily="18" charset="0"/>
              </a:rPr>
              <a:t> ini pakaian resmi liturgis untuk siapa saja yang berliturgi termasuk Imam. </a:t>
            </a:r>
            <a:r>
              <a:rPr lang="en-US" b="1">
                <a:latin typeface="Times New Roman" panose="02020603050405020304" pitchFamily="18" charset="0"/>
                <a:cs typeface="Times New Roman" panose="02020603050405020304" pitchFamily="18" charset="0"/>
              </a:rPr>
              <a:t>Alba</a:t>
            </a:r>
            <a:r>
              <a:rPr lang="en-US">
                <a:latin typeface="Times New Roman" panose="02020603050405020304" pitchFamily="18" charset="0"/>
                <a:cs typeface="Times New Roman" panose="02020603050405020304" pitchFamily="18" charset="0"/>
              </a:rPr>
              <a:t> yang baik ialah alba yang kerahnya dapat menutup kerah baju atau hem kita. </a:t>
            </a:r>
            <a:r>
              <a:rPr lang="en-US" b="1">
                <a:latin typeface="Times New Roman" panose="02020603050405020304" pitchFamily="18" charset="0"/>
                <a:cs typeface="Times New Roman" panose="02020603050405020304" pitchFamily="18" charset="0"/>
              </a:rPr>
              <a:t>Alba</a:t>
            </a:r>
            <a:r>
              <a:rPr lang="en-US">
                <a:latin typeface="Times New Roman" panose="02020603050405020304" pitchFamily="18" charset="0"/>
                <a:cs typeface="Times New Roman" panose="02020603050405020304" pitchFamily="18" charset="0"/>
              </a:rPr>
              <a:t> hendaknya dibuat rapi dan merupakan pakaian terusan kebawah. Hendaknya ujung bawah alba tidak terlalu tinggi ataupun kedodoran, apabila alba kedodoran kita harus menggunakan single. Tetapi </a:t>
            </a:r>
            <a:r>
              <a:rPr lang="en-US" b="1">
                <a:latin typeface="Times New Roman" panose="02020603050405020304" pitchFamily="18" charset="0"/>
                <a:cs typeface="Times New Roman" panose="02020603050405020304" pitchFamily="18" charset="0"/>
              </a:rPr>
              <a:t>singel</a:t>
            </a:r>
            <a:r>
              <a:rPr lang="en-US">
                <a:latin typeface="Times New Roman" panose="02020603050405020304" pitchFamily="18" charset="0"/>
                <a:cs typeface="Times New Roman" panose="02020603050405020304" pitchFamily="18" charset="0"/>
              </a:rPr>
              <a:t> sendiri dapat tidak digunakan jika alba yang dipakai sudah pas dan dipandang enak untuk bergerak </a:t>
            </a:r>
          </a:p>
          <a:p>
            <a:pPr marL="285750" indent="-285750" algn="just">
              <a:buFont typeface="Arial" panose="020B0604020202020204" pitchFamily="34" charset="0"/>
              <a:buChar char="•"/>
            </a:pPr>
            <a:r>
              <a:rPr lang="en-US" b="1">
                <a:latin typeface="Times New Roman" panose="02020603050405020304" pitchFamily="18" charset="0"/>
                <a:cs typeface="Times New Roman" panose="02020603050405020304" pitchFamily="18" charset="0"/>
              </a:rPr>
              <a:t>Samir </a:t>
            </a:r>
          </a:p>
          <a:p>
            <a:pPr marL="285750" indent="-285750" algn="just">
              <a:buFont typeface="Arial" panose="020B0604020202020204" pitchFamily="34" charset="0"/>
              <a:buChar char="•"/>
            </a:pPr>
            <a:r>
              <a:rPr lang="en-US" b="1">
                <a:latin typeface="Times New Roman" panose="02020603050405020304" pitchFamily="18" charset="0"/>
                <a:cs typeface="Times New Roman" panose="02020603050405020304" pitchFamily="18" charset="0"/>
              </a:rPr>
              <a:t>Jubah</a:t>
            </a:r>
            <a:r>
              <a:rPr lang="en-US">
                <a:latin typeface="Times New Roman" panose="02020603050405020304" pitchFamily="18" charset="0"/>
                <a:cs typeface="Times New Roman" panose="02020603050405020304" pitchFamily="18" charset="0"/>
              </a:rPr>
              <a:t> bukan pakaian liturgi prodiakon jubah hanya dipakai oleh pelayan liturgi yang tertahbis.  </a:t>
            </a:r>
          </a:p>
        </p:txBody>
      </p:sp>
    </p:spTree>
    <p:extLst>
      <p:ext uri="{BB962C8B-B14F-4D97-AF65-F5344CB8AC3E}">
        <p14:creationId xmlns:p14="http://schemas.microsoft.com/office/powerpoint/2010/main" val="17370138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arn(inVertical)">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9">
                                            <p:txEl>
                                              <p:pRg st="0" end="0"/>
                                            </p:txEl>
                                          </p:spTgt>
                                        </p:tgtEl>
                                        <p:attrNameLst>
                                          <p:attrName>style.visibility</p:attrName>
                                        </p:attrNameLst>
                                      </p:cBhvr>
                                      <p:to>
                                        <p:strVal val="visible"/>
                                      </p:to>
                                    </p:set>
                                    <p:animEffect transition="in" filter="barn(inVertical)">
                                      <p:cBhvr>
                                        <p:cTn id="17" dur="500"/>
                                        <p:tgtEl>
                                          <p:spTgt spid="9">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9">
                                            <p:txEl>
                                              <p:pRg st="1" end="1"/>
                                            </p:txEl>
                                          </p:spTgt>
                                        </p:tgtEl>
                                        <p:attrNameLst>
                                          <p:attrName>style.visibility</p:attrName>
                                        </p:attrNameLst>
                                      </p:cBhvr>
                                      <p:to>
                                        <p:strVal val="visible"/>
                                      </p:to>
                                    </p:set>
                                    <p:animEffect transition="in" filter="barn(inVertical)">
                                      <p:cBhvr>
                                        <p:cTn id="22" dur="500"/>
                                        <p:tgtEl>
                                          <p:spTgt spid="9">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9">
                                            <p:txEl>
                                              <p:pRg st="2" end="2"/>
                                            </p:txEl>
                                          </p:spTgt>
                                        </p:tgtEl>
                                        <p:attrNameLst>
                                          <p:attrName>style.visibility</p:attrName>
                                        </p:attrNameLst>
                                      </p:cBhvr>
                                      <p:to>
                                        <p:strVal val="visible"/>
                                      </p:to>
                                    </p:set>
                                    <p:animEffect transition="in" filter="barn(inVertical)">
                                      <p:cBhvr>
                                        <p:cTn id="27" dur="500"/>
                                        <p:tgtEl>
                                          <p:spTgt spid="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B5F41-AB76-41FB-9370-262EF109F1C7}"/>
              </a:ext>
            </a:extLst>
          </p:cNvPr>
          <p:cNvSpPr>
            <a:spLocks noGrp="1"/>
          </p:cNvSpPr>
          <p:nvPr>
            <p:ph type="title"/>
          </p:nvPr>
        </p:nvSpPr>
        <p:spPr/>
        <p:txBody>
          <a:bodyPr/>
          <a:lstStyle/>
          <a:p>
            <a:pPr algn="ctr"/>
            <a:r>
              <a:rPr lang="en-US" b="1" u="sng">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Peralatan tugas pelayanan </a:t>
            </a:r>
          </a:p>
        </p:txBody>
      </p:sp>
      <p:sp>
        <p:nvSpPr>
          <p:cNvPr id="3" name="Content Placeholder 2">
            <a:extLst>
              <a:ext uri="{FF2B5EF4-FFF2-40B4-BE49-F238E27FC236}">
                <a16:creationId xmlns:a16="http://schemas.microsoft.com/office/drawing/2014/main" id="{0D9B61F1-13C9-42E5-8A8F-562DA782227A}"/>
              </a:ext>
            </a:extLst>
          </p:cNvPr>
          <p:cNvSpPr>
            <a:spLocks noGrp="1"/>
          </p:cNvSpPr>
          <p:nvPr>
            <p:ph idx="1"/>
          </p:nvPr>
        </p:nvSpPr>
        <p:spPr/>
        <p:txBody>
          <a:bodyPr/>
          <a:lstStyle/>
          <a:p>
            <a:r>
              <a:rPr lang="en-US" b="1">
                <a:latin typeface="Times New Roman" panose="02020603050405020304" pitchFamily="18" charset="0"/>
                <a:cs typeface="Times New Roman" panose="02020603050405020304" pitchFamily="18" charset="0"/>
              </a:rPr>
              <a:t>Untuk pelayanan dalam perayaan ekaristi</a:t>
            </a:r>
          </a:p>
          <a:p>
            <a:pPr marL="0" indent="0">
              <a:buNone/>
            </a:pPr>
            <a:r>
              <a:rPr lang="en-US">
                <a:latin typeface="Times New Roman" panose="02020603050405020304" pitchFamily="18" charset="0"/>
                <a:cs typeface="Times New Roman" panose="02020603050405020304" pitchFamily="18" charset="0"/>
              </a:rPr>
              <a:t>Tugas prodiakon dalam perayaan ekaristi umumnya ialag ikut menerimakan komuni kepada umat maka alat liturgi yang digunakan ialah kain piala atau purifikatorium. </a:t>
            </a:r>
          </a:p>
          <a:p>
            <a:pPr marL="0" indent="0">
              <a:buNone/>
            </a:pPr>
            <a:r>
              <a:rPr lang="en-US">
                <a:latin typeface="Times New Roman" panose="02020603050405020304" pitchFamily="18" charset="0"/>
                <a:cs typeface="Times New Roman" panose="02020603050405020304" pitchFamily="18" charset="0"/>
              </a:rPr>
              <a:t>Sibori yang berisi Tubuh Kristus atau Hosti suci baisanya telah disiapkan di altaratau diambil dari meja tabernakel. Prodiakon juga perlu akrab dengan velum atau kain selubung yang biasanya digunakan untuk menutup sibori yang berisi Sakramen Mahakudus dan disimpan pada tabernakel. </a:t>
            </a:r>
          </a:p>
        </p:txBody>
      </p:sp>
    </p:spTree>
    <p:extLst>
      <p:ext uri="{BB962C8B-B14F-4D97-AF65-F5344CB8AC3E}">
        <p14:creationId xmlns:p14="http://schemas.microsoft.com/office/powerpoint/2010/main" val="18766811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ipe(down)">
                                      <p:cBhvr>
                                        <p:cTn id="12" dur="500"/>
                                        <p:tgtEl>
                                          <p:spTgt spid="3">
                                            <p:txEl>
                                              <p:pRg st="0" end="0"/>
                                            </p:txEl>
                                          </p:spTgt>
                                        </p:tgtEl>
                                      </p:cBhvr>
                                    </p:animEffect>
                                  </p:childTnLst>
                                </p:cTn>
                              </p:par>
                              <p:par>
                                <p:cTn id="13" presetID="22" presetClass="entr" presetSubtype="4" fill="hold" nodeType="with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wipe(down)">
                                      <p:cBhvr>
                                        <p:cTn id="15" dur="500"/>
                                        <p:tgtEl>
                                          <p:spTgt spid="3">
                                            <p:txEl>
                                              <p:pRg st="1" end="1"/>
                                            </p:txEl>
                                          </p:spTgt>
                                        </p:tgtEl>
                                      </p:cBhvr>
                                    </p:animEffect>
                                  </p:childTnLst>
                                </p:cTn>
                              </p:par>
                              <p:par>
                                <p:cTn id="16" presetID="22" presetClass="entr" presetSubtype="4" fill="hold" nodeType="with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animEffect transition="in" filter="wipe(down)">
                                      <p:cBhvr>
                                        <p:cTn id="18"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3EF46B4-3495-4951-AC05-BE3F816E330E}"/>
              </a:ext>
            </a:extLst>
          </p:cNvPr>
          <p:cNvSpPr>
            <a:spLocks noGrp="1"/>
          </p:cNvSpPr>
          <p:nvPr>
            <p:ph idx="1"/>
          </p:nvPr>
        </p:nvSpPr>
        <p:spPr>
          <a:xfrm>
            <a:off x="838200" y="358346"/>
            <a:ext cx="10515600" cy="5818617"/>
          </a:xfrm>
        </p:spPr>
        <p:txBody>
          <a:bodyPr>
            <a:normAutofit fontScale="70000" lnSpcReduction="20000"/>
          </a:bodyPr>
          <a:lstStyle/>
          <a:p>
            <a:pPr algn="just"/>
            <a:r>
              <a:rPr lang="en-US" b="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Untuk pelayanan komuni orang sakit/di penjara </a:t>
            </a:r>
          </a:p>
          <a:p>
            <a:pPr marL="0" indent="0" algn="just">
              <a:buNone/>
            </a:pPr>
            <a:r>
              <a:rPr lang="en-US">
                <a:latin typeface="Times New Roman" panose="02020603050405020304" pitchFamily="18" charset="0"/>
                <a:cs typeface="Times New Roman" panose="02020603050405020304" pitchFamily="18" charset="0"/>
              </a:rPr>
              <a:t>Piksis sebuah tempat atau wadah untuk menyimpan Hosti suci apabila kita ingin mengirim komuni kepada orang sakit, lansia atau dipenjara </a:t>
            </a:r>
          </a:p>
          <a:p>
            <a:pPr marL="0" indent="0" algn="just">
              <a:buNone/>
            </a:pPr>
            <a:r>
              <a:rPr lang="en-US">
                <a:latin typeface="Times New Roman" panose="02020603050405020304" pitchFamily="18" charset="0"/>
                <a:cs typeface="Times New Roman" panose="02020603050405020304" pitchFamily="18" charset="0"/>
              </a:rPr>
              <a:t>Korporal kain putih yang biasa digunakan untuk alas diatas altar, kain ini akan digunakan untuk meletakkan sakramen mahakudus yang akan diterimakan kepada orang sakit</a:t>
            </a:r>
          </a:p>
          <a:p>
            <a:pPr marL="0" indent="0" algn="just">
              <a:buNone/>
            </a:pPr>
            <a:r>
              <a:rPr lang="en-US">
                <a:latin typeface="Times New Roman" panose="02020603050405020304" pitchFamily="18" charset="0"/>
                <a:cs typeface="Times New Roman" panose="02020603050405020304" pitchFamily="18" charset="0"/>
              </a:rPr>
              <a:t>Ditempat yang akan menerimakan hendaknya tersedia meja yang kuat dan bersih dan diberi tplak putih bersih perlu disiapkan juga salib  dengan corpus, Yesus dan lilin yang dinyalakan . </a:t>
            </a:r>
          </a:p>
          <a:p>
            <a:pPr algn="just"/>
            <a:r>
              <a:rPr lang="en-US" b="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Untuik pelayanan ibadat sabda lingkungan </a:t>
            </a:r>
          </a:p>
          <a:p>
            <a:pPr marL="0" indent="0" algn="just">
              <a:buNone/>
            </a:pPr>
            <a:r>
              <a:rPr lang="en-US">
                <a:latin typeface="Times New Roman" panose="02020603050405020304" pitchFamily="18" charset="0"/>
                <a:cs typeface="Times New Roman" panose="02020603050405020304" pitchFamily="18" charset="0"/>
              </a:rPr>
              <a:t>Meja kuat dan bersih dan deberi taplak meja putih, lilin dan salib yang ada corpus Yesus </a:t>
            </a:r>
          </a:p>
          <a:p>
            <a:pPr marL="0" indent="0" algn="just">
              <a:buNone/>
            </a:pPr>
            <a:r>
              <a:rPr lang="en-US">
                <a:latin typeface="Times New Roman" panose="02020603050405020304" pitchFamily="18" charset="0"/>
                <a:cs typeface="Times New Roman" panose="02020603050405020304" pitchFamily="18" charset="0"/>
              </a:rPr>
              <a:t>Buku buku bacaan, Kitab Sucui, buku doa, buku nyanyian. Jika pada hari minggu dan tidak ada Perayaan ekaristi dapat digunakan buku Tata Perayaan Sabda yang dikeluarkan KWI</a:t>
            </a:r>
          </a:p>
          <a:p>
            <a:pPr marL="0" indent="0" algn="just">
              <a:buNone/>
            </a:pPr>
            <a:r>
              <a:rPr lang="en-US">
                <a:latin typeface="Times New Roman" panose="02020603050405020304" pitchFamily="18" charset="0"/>
                <a:cs typeface="Times New Roman" panose="02020603050405020304" pitchFamily="18" charset="0"/>
              </a:rPr>
              <a:t>Komuni kudus dapat diterimakan dalam perayaan sabda hari minggu di stasi atau tempat yang terkena keterbatasan imam yang tidak ada Perayaan Ekaristi. Namun, keputusan kokret boleh tidaknya komuni harus tergantung kepada kebijakan uskup</a:t>
            </a:r>
          </a:p>
          <a:p>
            <a:pPr algn="just"/>
            <a:r>
              <a:rPr lang="en-US" b="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Untuk pelayanan ibadat berkat atau sakramentali</a:t>
            </a:r>
          </a:p>
          <a:p>
            <a:pPr marL="0" indent="0" algn="just">
              <a:buNone/>
            </a:pPr>
            <a:r>
              <a:rPr lang="en-US">
                <a:latin typeface="Times New Roman" panose="02020603050405020304" pitchFamily="18" charset="0"/>
                <a:cs typeface="Times New Roman" panose="02020603050405020304" pitchFamily="18" charset="0"/>
              </a:rPr>
              <a:t>Alat yang diguankan sama dengan ibadat lingkungan </a:t>
            </a:r>
          </a:p>
          <a:p>
            <a:pPr marL="0" indent="0" algn="just">
              <a:buNone/>
            </a:pPr>
            <a:r>
              <a:rPr lang="en-US">
                <a:latin typeface="Times New Roman" panose="02020603050405020304" pitchFamily="18" charset="0"/>
                <a:cs typeface="Times New Roman" panose="02020603050405020304" pitchFamily="18" charset="0"/>
              </a:rPr>
              <a:t>Airsuci yang ditempatkan pada aspergil, alat untuk percik air suci, entah dalam wadah dengan alat perciknya, jika tidak ada alat khussu percik dapat menggunakan daun Palma </a:t>
            </a:r>
          </a:p>
          <a:p>
            <a:pPr marL="0" indent="0" algn="just">
              <a:buNone/>
            </a:pPr>
            <a:r>
              <a:rPr lang="en-US">
                <a:latin typeface="Times New Roman" panose="02020603050405020304" pitchFamily="18" charset="0"/>
                <a:cs typeface="Times New Roman" panose="02020603050405020304" pitchFamily="18" charset="0"/>
              </a:rPr>
              <a:t>Prodiakon tidak diperkenankan menggandakan air suci ataupun memberkati air yang akan dianggap sebagai air suci   </a:t>
            </a:r>
          </a:p>
        </p:txBody>
      </p:sp>
    </p:spTree>
    <p:extLst>
      <p:ext uri="{BB962C8B-B14F-4D97-AF65-F5344CB8AC3E}">
        <p14:creationId xmlns:p14="http://schemas.microsoft.com/office/powerpoint/2010/main" val="9998631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par>
                                <p:cTn id="8" presetID="22" presetClass="entr" presetSubtype="4"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wipe(down)">
                                      <p:cBhvr>
                                        <p:cTn id="10" dur="500"/>
                                        <p:tgtEl>
                                          <p:spTgt spid="3">
                                            <p:txEl>
                                              <p:pRg st="1" end="1"/>
                                            </p:txEl>
                                          </p:spTgt>
                                        </p:tgtEl>
                                      </p:cBhvr>
                                    </p:animEffect>
                                  </p:childTnLst>
                                </p:cTn>
                              </p:par>
                              <p:par>
                                <p:cTn id="11" presetID="22" presetClass="entr" presetSubtype="4"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wipe(down)">
                                      <p:cBhvr>
                                        <p:cTn id="13" dur="500"/>
                                        <p:tgtEl>
                                          <p:spTgt spid="3">
                                            <p:txEl>
                                              <p:pRg st="2" end="2"/>
                                            </p:txEl>
                                          </p:spTgt>
                                        </p:tgtEl>
                                      </p:cBhvr>
                                    </p:animEffect>
                                  </p:childTnLst>
                                </p:cTn>
                              </p:par>
                              <p:par>
                                <p:cTn id="14" presetID="22" presetClass="entr" presetSubtype="4"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wipe(down)">
                                      <p:cBhvr>
                                        <p:cTn id="16" dur="500"/>
                                        <p:tgtEl>
                                          <p:spTgt spid="3">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6" presetClass="entr" presetSubtype="21"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barn(inVertical)">
                                      <p:cBhvr>
                                        <p:cTn id="21" dur="500"/>
                                        <p:tgtEl>
                                          <p:spTgt spid="3">
                                            <p:txEl>
                                              <p:pRg st="4" end="4"/>
                                            </p:txEl>
                                          </p:spTgt>
                                        </p:tgtEl>
                                      </p:cBhvr>
                                    </p:animEffect>
                                  </p:childTnLst>
                                </p:cTn>
                              </p:par>
                              <p:par>
                                <p:cTn id="22" presetID="16" presetClass="entr" presetSubtype="21" fill="hold" nodeType="with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animEffect transition="in" filter="barn(inVertical)">
                                      <p:cBhvr>
                                        <p:cTn id="24" dur="500"/>
                                        <p:tgtEl>
                                          <p:spTgt spid="3">
                                            <p:txEl>
                                              <p:pRg st="5" end="5"/>
                                            </p:txEl>
                                          </p:spTgt>
                                        </p:tgtEl>
                                      </p:cBhvr>
                                    </p:animEffect>
                                  </p:childTnLst>
                                </p:cTn>
                              </p:par>
                              <p:par>
                                <p:cTn id="25" presetID="16" presetClass="entr" presetSubtype="21" fill="hold"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barn(inVertical)">
                                      <p:cBhvr>
                                        <p:cTn id="27" dur="500"/>
                                        <p:tgtEl>
                                          <p:spTgt spid="3">
                                            <p:txEl>
                                              <p:pRg st="6" end="6"/>
                                            </p:txEl>
                                          </p:spTgt>
                                        </p:tgtEl>
                                      </p:cBhvr>
                                    </p:animEffect>
                                  </p:childTnLst>
                                </p:cTn>
                              </p:par>
                              <p:par>
                                <p:cTn id="28" presetID="16" presetClass="entr" presetSubtype="21" fill="hold" nodeType="withEffect">
                                  <p:stCondLst>
                                    <p:cond delay="0"/>
                                  </p:stCondLst>
                                  <p:childTnLst>
                                    <p:set>
                                      <p:cBhvr>
                                        <p:cTn id="29" dur="1" fill="hold">
                                          <p:stCondLst>
                                            <p:cond delay="0"/>
                                          </p:stCondLst>
                                        </p:cTn>
                                        <p:tgtEl>
                                          <p:spTgt spid="3">
                                            <p:txEl>
                                              <p:pRg st="7" end="7"/>
                                            </p:txEl>
                                          </p:spTgt>
                                        </p:tgtEl>
                                        <p:attrNameLst>
                                          <p:attrName>style.visibility</p:attrName>
                                        </p:attrNameLst>
                                      </p:cBhvr>
                                      <p:to>
                                        <p:strVal val="visible"/>
                                      </p:to>
                                    </p:set>
                                    <p:animEffect transition="in" filter="barn(inVertical)">
                                      <p:cBhvr>
                                        <p:cTn id="30" dur="500"/>
                                        <p:tgtEl>
                                          <p:spTgt spid="3">
                                            <p:txEl>
                                              <p:pRg st="7" end="7"/>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6" presetClass="entr" presetSubtype="16" fill="hold"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animEffect transition="in" filter="circle(in)">
                                      <p:cBhvr>
                                        <p:cTn id="35" dur="2000"/>
                                        <p:tgtEl>
                                          <p:spTgt spid="3">
                                            <p:txEl>
                                              <p:pRg st="8" end="8"/>
                                            </p:txEl>
                                          </p:spTgt>
                                        </p:tgtEl>
                                      </p:cBhvr>
                                    </p:animEffect>
                                  </p:childTnLst>
                                </p:cTn>
                              </p:par>
                              <p:par>
                                <p:cTn id="36" presetID="6" presetClass="entr" presetSubtype="16" fill="hold" nodeType="withEffect">
                                  <p:stCondLst>
                                    <p:cond delay="0"/>
                                  </p:stCondLst>
                                  <p:childTnLst>
                                    <p:set>
                                      <p:cBhvr>
                                        <p:cTn id="37" dur="1" fill="hold">
                                          <p:stCondLst>
                                            <p:cond delay="0"/>
                                          </p:stCondLst>
                                        </p:cTn>
                                        <p:tgtEl>
                                          <p:spTgt spid="3">
                                            <p:txEl>
                                              <p:pRg st="9" end="9"/>
                                            </p:txEl>
                                          </p:spTgt>
                                        </p:tgtEl>
                                        <p:attrNameLst>
                                          <p:attrName>style.visibility</p:attrName>
                                        </p:attrNameLst>
                                      </p:cBhvr>
                                      <p:to>
                                        <p:strVal val="visible"/>
                                      </p:to>
                                    </p:set>
                                    <p:animEffect transition="in" filter="circle(in)">
                                      <p:cBhvr>
                                        <p:cTn id="38" dur="2000"/>
                                        <p:tgtEl>
                                          <p:spTgt spid="3">
                                            <p:txEl>
                                              <p:pRg st="9" end="9"/>
                                            </p:txEl>
                                          </p:spTgt>
                                        </p:tgtEl>
                                      </p:cBhvr>
                                    </p:animEffect>
                                  </p:childTnLst>
                                </p:cTn>
                              </p:par>
                              <p:par>
                                <p:cTn id="39" presetID="6" presetClass="entr" presetSubtype="16" fill="hold" nodeType="withEffect">
                                  <p:stCondLst>
                                    <p:cond delay="0"/>
                                  </p:stCondLst>
                                  <p:childTnLst>
                                    <p:set>
                                      <p:cBhvr>
                                        <p:cTn id="40" dur="1" fill="hold">
                                          <p:stCondLst>
                                            <p:cond delay="0"/>
                                          </p:stCondLst>
                                        </p:cTn>
                                        <p:tgtEl>
                                          <p:spTgt spid="3">
                                            <p:txEl>
                                              <p:pRg st="10" end="10"/>
                                            </p:txEl>
                                          </p:spTgt>
                                        </p:tgtEl>
                                        <p:attrNameLst>
                                          <p:attrName>style.visibility</p:attrName>
                                        </p:attrNameLst>
                                      </p:cBhvr>
                                      <p:to>
                                        <p:strVal val="visible"/>
                                      </p:to>
                                    </p:set>
                                    <p:animEffect transition="in" filter="circle(in)">
                                      <p:cBhvr>
                                        <p:cTn id="41" dur="2000"/>
                                        <p:tgtEl>
                                          <p:spTgt spid="3">
                                            <p:txEl>
                                              <p:pRg st="10" end="10"/>
                                            </p:txEl>
                                          </p:spTgt>
                                        </p:tgtEl>
                                      </p:cBhvr>
                                    </p:animEffect>
                                  </p:childTnLst>
                                </p:cTn>
                              </p:par>
                              <p:par>
                                <p:cTn id="42" presetID="6" presetClass="entr" presetSubtype="16" fill="hold" nodeType="withEffect">
                                  <p:stCondLst>
                                    <p:cond delay="0"/>
                                  </p:stCondLst>
                                  <p:childTnLst>
                                    <p:set>
                                      <p:cBhvr>
                                        <p:cTn id="43" dur="1" fill="hold">
                                          <p:stCondLst>
                                            <p:cond delay="0"/>
                                          </p:stCondLst>
                                        </p:cTn>
                                        <p:tgtEl>
                                          <p:spTgt spid="3">
                                            <p:txEl>
                                              <p:pRg st="11" end="11"/>
                                            </p:txEl>
                                          </p:spTgt>
                                        </p:tgtEl>
                                        <p:attrNameLst>
                                          <p:attrName>style.visibility</p:attrName>
                                        </p:attrNameLst>
                                      </p:cBhvr>
                                      <p:to>
                                        <p:strVal val="visible"/>
                                      </p:to>
                                    </p:set>
                                    <p:animEffect transition="in" filter="circle(in)">
                                      <p:cBhvr>
                                        <p:cTn id="44" dur="2000"/>
                                        <p:tgtEl>
                                          <p:spTgt spid="3">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04C733-26B6-4D1E-8C59-3D99C00CA811}"/>
              </a:ext>
            </a:extLst>
          </p:cNvPr>
          <p:cNvSpPr>
            <a:spLocks noGrp="1"/>
          </p:cNvSpPr>
          <p:nvPr>
            <p:ph type="title"/>
          </p:nvPr>
        </p:nvSpPr>
        <p:spPr/>
        <p:txBody>
          <a:bodyPr/>
          <a:lstStyle/>
          <a:p>
            <a:pPr algn="ctr"/>
            <a:r>
              <a:rPr lang="en-US" b="1" u="sng">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Pelayanan Penerimaan Komuni</a:t>
            </a:r>
          </a:p>
        </p:txBody>
      </p:sp>
      <p:sp>
        <p:nvSpPr>
          <p:cNvPr id="3" name="Content Placeholder 2">
            <a:extLst>
              <a:ext uri="{FF2B5EF4-FFF2-40B4-BE49-F238E27FC236}">
                <a16:creationId xmlns:a16="http://schemas.microsoft.com/office/drawing/2014/main" id="{7B746DF6-F43A-440C-88E1-A59BF56325B6}"/>
              </a:ext>
            </a:extLst>
          </p:cNvPr>
          <p:cNvSpPr>
            <a:spLocks noGrp="1"/>
          </p:cNvSpPr>
          <p:nvPr>
            <p:ph idx="1"/>
          </p:nvPr>
        </p:nvSpPr>
        <p:spPr/>
        <p:txBody>
          <a:bodyPr>
            <a:normAutofit lnSpcReduction="10000"/>
          </a:bodyPr>
          <a:lstStyle/>
          <a:p>
            <a:r>
              <a:rPr lang="en-US">
                <a:latin typeface="Times New Roman" panose="02020603050405020304" pitchFamily="18" charset="0"/>
                <a:cs typeface="Times New Roman" panose="02020603050405020304" pitchFamily="18" charset="0"/>
              </a:rPr>
              <a:t>Pentingnya Tugas Pelayanan penerimaan komuni </a:t>
            </a:r>
          </a:p>
          <a:p>
            <a:r>
              <a:rPr lang="en-US">
                <a:latin typeface="Times New Roman" panose="02020603050405020304" pitchFamily="18" charset="0"/>
                <a:cs typeface="Times New Roman" panose="02020603050405020304" pitchFamily="18" charset="0"/>
              </a:rPr>
              <a:t>Kapan sebaiknya para prodiakon masuk panti imam</a:t>
            </a:r>
          </a:p>
          <a:p>
            <a:r>
              <a:rPr lang="en-US">
                <a:latin typeface="Times New Roman" panose="02020603050405020304" pitchFamily="18" charset="0"/>
                <a:cs typeface="Times New Roman" panose="02020603050405020304" pitchFamily="18" charset="0"/>
              </a:rPr>
              <a:t>Idealnya: Komuni dengan Hosti Baru</a:t>
            </a:r>
          </a:p>
          <a:p>
            <a:r>
              <a:rPr lang="en-US">
                <a:latin typeface="Times New Roman" panose="02020603050405020304" pitchFamily="18" charset="0"/>
                <a:cs typeface="Times New Roman" panose="02020603050405020304" pitchFamily="18" charset="0"/>
              </a:rPr>
              <a:t>Mempersiapkan tugas penerimaan komuni kepada umat dalam perayaan ekaristi </a:t>
            </a:r>
          </a:p>
          <a:p>
            <a:r>
              <a:rPr lang="en-US">
                <a:latin typeface="Times New Roman" panose="02020603050405020304" pitchFamily="18" charset="0"/>
                <a:cs typeface="Times New Roman" panose="02020603050405020304" pitchFamily="18" charset="0"/>
              </a:rPr>
              <a:t>Tata cara membagikan Komuni Kudus dalam perayaan Ekaristi </a:t>
            </a:r>
          </a:p>
          <a:p>
            <a:r>
              <a:rPr lang="en-US">
                <a:latin typeface="Times New Roman" panose="02020603050405020304" pitchFamily="18" charset="0"/>
                <a:cs typeface="Times New Roman" panose="02020603050405020304" pitchFamily="18" charset="0"/>
              </a:rPr>
              <a:t>Pentingnya Tugas Mengirim Komuni Kudus untuk orang sakit </a:t>
            </a:r>
          </a:p>
          <a:p>
            <a:r>
              <a:rPr lang="en-US">
                <a:latin typeface="Times New Roman" panose="02020603050405020304" pitchFamily="18" charset="0"/>
                <a:cs typeface="Times New Roman" panose="02020603050405020304" pitchFamily="18" charset="0"/>
              </a:rPr>
              <a:t>Waktu untuk mengirim komuni untuk orang sakit</a:t>
            </a:r>
          </a:p>
          <a:p>
            <a:r>
              <a:rPr lang="en-US">
                <a:latin typeface="Times New Roman" panose="02020603050405020304" pitchFamily="18" charset="0"/>
                <a:cs typeface="Times New Roman" panose="02020603050405020304" pitchFamily="18" charset="0"/>
              </a:rPr>
              <a:t>Tata cara mengambil Komuni kepada orang sakit </a:t>
            </a:r>
          </a:p>
        </p:txBody>
      </p:sp>
    </p:spTree>
    <p:extLst>
      <p:ext uri="{BB962C8B-B14F-4D97-AF65-F5344CB8AC3E}">
        <p14:creationId xmlns:p14="http://schemas.microsoft.com/office/powerpoint/2010/main" val="192492475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D8F255-0316-45D8-879D-EDFAD64323C1}"/>
              </a:ext>
            </a:extLst>
          </p:cNvPr>
          <p:cNvSpPr>
            <a:spLocks noGrp="1"/>
          </p:cNvSpPr>
          <p:nvPr>
            <p:ph type="title"/>
          </p:nvPr>
        </p:nvSpPr>
        <p:spPr/>
        <p:txBody>
          <a:bodyPr>
            <a:normAutofit/>
          </a:bodyPr>
          <a:lstStyle/>
          <a:p>
            <a:r>
              <a:rPr lang="en-US" sz="3200" b="1" u="sng">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Tata Gerak Prodiakon Saat Perayaan Ekaristi</a:t>
            </a:r>
          </a:p>
        </p:txBody>
      </p:sp>
      <p:pic>
        <p:nvPicPr>
          <p:cNvPr id="7" name="TATA GERAK PRODIAKON - PAROKI DUREN SAWIT">
            <a:hlinkClick r:id="" action="ppaction://media"/>
            <a:extLst>
              <a:ext uri="{FF2B5EF4-FFF2-40B4-BE49-F238E27FC236}">
                <a16:creationId xmlns:a16="http://schemas.microsoft.com/office/drawing/2014/main" id="{C426370D-78E1-4BDA-B06B-0B61A0DC429C}"/>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3195638" y="1825625"/>
            <a:ext cx="5802312" cy="4351338"/>
          </a:xfrm>
        </p:spPr>
      </p:pic>
    </p:spTree>
    <p:extLst>
      <p:ext uri="{BB962C8B-B14F-4D97-AF65-F5344CB8AC3E}">
        <p14:creationId xmlns:p14="http://schemas.microsoft.com/office/powerpoint/2010/main" val="8547505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 presetClass="mediacall" presetSubtype="0" fill="hold" nodeType="clickEffect">
                                  <p:stCondLst>
                                    <p:cond delay="0"/>
                                  </p:stCondLst>
                                  <p:childTnLst>
                                    <p:cmd type="call" cmd="playFrom(0.0)">
                                      <p:cBhvr>
                                        <p:cTn id="11" dur="96300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2" fill="hold" display="0">
                  <p:stCondLst>
                    <p:cond delay="indefinite"/>
                  </p:stCondLst>
                </p:cTn>
                <p:tgtEl>
                  <p:spTgt spid="7"/>
                </p:tgtEl>
              </p:cMediaNode>
            </p:video>
            <p:seq concurrent="1" nextAc="seek">
              <p:cTn id="13" restart="whenNotActive" fill="hold" evtFilter="cancelBubble" nodeType="interactiveSeq">
                <p:stCondLst>
                  <p:cond evt="onClick" delay="0">
                    <p:tgtEl>
                      <p:spTgt spid="7"/>
                    </p:tgtEl>
                  </p:cond>
                </p:stCondLst>
                <p:endSync evt="end" delay="0">
                  <p:rtn val="all"/>
                </p:endSync>
                <p:childTnLst>
                  <p:par>
                    <p:cTn id="14" fill="hold">
                      <p:stCondLst>
                        <p:cond delay="0"/>
                      </p:stCondLst>
                      <p:childTnLst>
                        <p:par>
                          <p:cTn id="15" fill="hold">
                            <p:stCondLst>
                              <p:cond delay="0"/>
                            </p:stCondLst>
                            <p:childTnLst>
                              <p:par>
                                <p:cTn id="16" presetID="2" presetClass="mediacall" presetSubtype="0" fill="hold" nodeType="clickEffect">
                                  <p:stCondLst>
                                    <p:cond delay="0"/>
                                  </p:stCondLst>
                                  <p:childTnLst>
                                    <p:cmd type="call" cmd="togglePause">
                                      <p:cBhvr>
                                        <p:cTn id="17" dur="1" fill="hold"/>
                                        <p:tgtEl>
                                          <p:spTgt spid="7"/>
                                        </p:tgtEl>
                                      </p:cBhvr>
                                    </p:cmd>
                                  </p:childTnLst>
                                </p:cTn>
                              </p:par>
                            </p:childTnLst>
                          </p:cTn>
                        </p:par>
                      </p:childTnLst>
                    </p:cTn>
                  </p:par>
                </p:childTnLst>
              </p:cTn>
              <p:nextCondLst>
                <p:cond evt="onClick" delay="0">
                  <p:tgtEl>
                    <p:spTgt spid="7"/>
                  </p:tgtEl>
                </p:cond>
              </p:nextCondLst>
            </p:seq>
          </p:childTnLst>
        </p:cTn>
      </p:par>
    </p:tnLst>
    <p:bldLst>
      <p:bldP spid="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0FFE45-C141-45BB-8FA2-B5C7C2536B5A}"/>
              </a:ext>
            </a:extLst>
          </p:cNvPr>
          <p:cNvSpPr>
            <a:spLocks noGrp="1"/>
          </p:cNvSpPr>
          <p:nvPr>
            <p:ph type="title"/>
          </p:nvPr>
        </p:nvSpPr>
        <p:spPr/>
        <p:txBody>
          <a:bodyPr/>
          <a:lstStyle/>
          <a:p>
            <a:r>
              <a:rPr lang="en-US" b="1" u="sng">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Tata Cara Membawa Piksis </a:t>
            </a:r>
          </a:p>
        </p:txBody>
      </p:sp>
      <p:pic>
        <p:nvPicPr>
          <p:cNvPr id="4" name="Katekese Pengambilan Sakramen Maha Kudus (SMK) oleh PPK">
            <a:hlinkClick r:id="" action="ppaction://media"/>
            <a:extLst>
              <a:ext uri="{FF2B5EF4-FFF2-40B4-BE49-F238E27FC236}">
                <a16:creationId xmlns:a16="http://schemas.microsoft.com/office/drawing/2014/main" id="{D63C1F72-B935-4FFF-8EA5-BD6042902A04}"/>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2228056" y="1545707"/>
            <a:ext cx="7735887" cy="4351338"/>
          </a:xfrm>
        </p:spPr>
      </p:pic>
    </p:spTree>
    <p:extLst>
      <p:ext uri="{BB962C8B-B14F-4D97-AF65-F5344CB8AC3E}">
        <p14:creationId xmlns:p14="http://schemas.microsoft.com/office/powerpoint/2010/main" val="34993103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 presetClass="mediacall" presetSubtype="0" fill="hold" nodeType="clickEffect">
                                  <p:stCondLst>
                                    <p:cond delay="0"/>
                                  </p:stCondLst>
                                  <p:childTnLst>
                                    <p:cmd type="call" cmd="playFrom(0.0)">
                                      <p:cBhvr>
                                        <p:cTn id="11" dur="19107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2" fill="hold" display="0">
                  <p:stCondLst>
                    <p:cond delay="indefinite"/>
                  </p:stCondLst>
                </p:cTn>
                <p:tgtEl>
                  <p:spTgt spid="4"/>
                </p:tgtEl>
              </p:cMediaNode>
            </p:video>
            <p:seq concurrent="1" nextAc="seek">
              <p:cTn id="13" restart="whenNotActive" fill="hold" evtFilter="cancelBubble" nodeType="interactiveSeq">
                <p:stCondLst>
                  <p:cond evt="onClick" delay="0">
                    <p:tgtEl>
                      <p:spTgt spid="4"/>
                    </p:tgtEl>
                  </p:cond>
                </p:stCondLst>
                <p:endSync evt="end" delay="0">
                  <p:rtn val="all"/>
                </p:endSync>
                <p:childTnLst>
                  <p:par>
                    <p:cTn id="14" fill="hold">
                      <p:stCondLst>
                        <p:cond delay="0"/>
                      </p:stCondLst>
                      <p:childTnLst>
                        <p:par>
                          <p:cTn id="15" fill="hold">
                            <p:stCondLst>
                              <p:cond delay="0"/>
                            </p:stCondLst>
                            <p:childTnLst>
                              <p:par>
                                <p:cTn id="16" presetID="2" presetClass="mediacall" presetSubtype="0" fill="hold" nodeType="clickEffect">
                                  <p:stCondLst>
                                    <p:cond delay="0"/>
                                  </p:stCondLst>
                                  <p:childTnLst>
                                    <p:cmd type="call" cmd="togglePause">
                                      <p:cBhvr>
                                        <p:cTn id="17" dur="1" fill="hold"/>
                                        <p:tgtEl>
                                          <p:spTgt spid="4"/>
                                        </p:tgtEl>
                                      </p:cBhvr>
                                    </p:cmd>
                                  </p:childTnLst>
                                </p:cTn>
                              </p:par>
                            </p:childTnLst>
                          </p:cTn>
                        </p:par>
                      </p:childTnLst>
                    </p:cTn>
                  </p:par>
                </p:childTnLst>
              </p:cTn>
              <p:nextCondLst>
                <p:cond evt="onClick" delay="0">
                  <p:tgtEl>
                    <p:spTgt spid="4"/>
                  </p:tgtEl>
                </p:cond>
              </p:nextCondLst>
            </p:seq>
          </p:childTnLst>
        </p:cTn>
      </p:par>
    </p:tnLst>
    <p:bldLst>
      <p:bldP spid="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F62B12-344F-4684-9662-10843C6A961E}"/>
              </a:ext>
            </a:extLst>
          </p:cNvPr>
          <p:cNvSpPr>
            <a:spLocks noGrp="1"/>
          </p:cNvSpPr>
          <p:nvPr>
            <p:ph type="title"/>
          </p:nvPr>
        </p:nvSpPr>
        <p:spPr/>
        <p:txBody>
          <a:bodyPr>
            <a:normAutofit/>
          </a:bodyPr>
          <a:lstStyle/>
          <a:p>
            <a:r>
              <a:rPr lang="en-US" sz="2800" b="1" u="sng">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Contoh Ibadat Untuk Mengirim Komuni Kepada Orang Sakit </a:t>
            </a:r>
          </a:p>
        </p:txBody>
      </p:sp>
      <p:sp>
        <p:nvSpPr>
          <p:cNvPr id="3" name="Content Placeholder 2">
            <a:extLst>
              <a:ext uri="{FF2B5EF4-FFF2-40B4-BE49-F238E27FC236}">
                <a16:creationId xmlns:a16="http://schemas.microsoft.com/office/drawing/2014/main" id="{1A9B216E-B4F7-4581-8EE0-E8B0A2226C31}"/>
              </a:ext>
            </a:extLst>
          </p:cNvPr>
          <p:cNvSpPr>
            <a:spLocks noGrp="1"/>
          </p:cNvSpPr>
          <p:nvPr>
            <p:ph idx="1"/>
          </p:nvPr>
        </p:nvSpPr>
        <p:spPr>
          <a:xfrm>
            <a:off x="838200" y="1690688"/>
            <a:ext cx="10515600" cy="4486275"/>
          </a:xfrm>
        </p:spPr>
        <p:txBody>
          <a:bodyPr>
            <a:normAutofit fontScale="92500" lnSpcReduction="10000"/>
          </a:bodyPr>
          <a:lstStyle/>
          <a:p>
            <a:r>
              <a:rPr lang="en-US">
                <a:latin typeface="Times New Roman" panose="02020603050405020304" pitchFamily="18" charset="0"/>
                <a:cs typeface="Times New Roman" panose="02020603050405020304" pitchFamily="18" charset="0"/>
              </a:rPr>
              <a:t>Tanda salib dan salam</a:t>
            </a:r>
          </a:p>
          <a:p>
            <a:r>
              <a:rPr lang="en-US">
                <a:latin typeface="Times New Roman" panose="02020603050405020304" pitchFamily="18" charset="0"/>
                <a:cs typeface="Times New Roman" panose="02020603050405020304" pitchFamily="18" charset="0"/>
              </a:rPr>
              <a:t>Percikan air suci </a:t>
            </a:r>
          </a:p>
          <a:p>
            <a:r>
              <a:rPr lang="en-US">
                <a:latin typeface="Times New Roman" panose="02020603050405020304" pitchFamily="18" charset="0"/>
                <a:cs typeface="Times New Roman" panose="02020603050405020304" pitchFamily="18" charset="0"/>
              </a:rPr>
              <a:t>Doa tobat </a:t>
            </a:r>
          </a:p>
          <a:p>
            <a:r>
              <a:rPr lang="en-US">
                <a:latin typeface="Times New Roman" panose="02020603050405020304" pitchFamily="18" charset="0"/>
                <a:cs typeface="Times New Roman" panose="02020603050405020304" pitchFamily="18" charset="0"/>
              </a:rPr>
              <a:t>Bacaan kitab suci</a:t>
            </a:r>
          </a:p>
          <a:p>
            <a:r>
              <a:rPr lang="en-US">
                <a:latin typeface="Times New Roman" panose="02020603050405020304" pitchFamily="18" charset="0"/>
                <a:cs typeface="Times New Roman" panose="02020603050405020304" pitchFamily="18" charset="0"/>
              </a:rPr>
              <a:t>Renungan singkat atau saat hening secukupnya</a:t>
            </a:r>
          </a:p>
          <a:p>
            <a:r>
              <a:rPr lang="en-US">
                <a:latin typeface="Times New Roman" panose="02020603050405020304" pitchFamily="18" charset="0"/>
                <a:cs typeface="Times New Roman" panose="02020603050405020304" pitchFamily="18" charset="0"/>
              </a:rPr>
              <a:t>Doa umat atau doa persiapan menerima komuni </a:t>
            </a:r>
          </a:p>
          <a:p>
            <a:r>
              <a:rPr lang="en-US">
                <a:latin typeface="Times New Roman" panose="02020603050405020304" pitchFamily="18" charset="0"/>
                <a:cs typeface="Times New Roman" panose="02020603050405020304" pitchFamily="18" charset="0"/>
              </a:rPr>
              <a:t>Bapa kami</a:t>
            </a:r>
          </a:p>
          <a:p>
            <a:r>
              <a:rPr lang="en-US">
                <a:latin typeface="Times New Roman" panose="02020603050405020304" pitchFamily="18" charset="0"/>
                <a:cs typeface="Times New Roman" panose="02020603050405020304" pitchFamily="18" charset="0"/>
              </a:rPr>
              <a:t>Undangan penyambutan komuni </a:t>
            </a:r>
          </a:p>
          <a:p>
            <a:r>
              <a:rPr lang="en-US">
                <a:latin typeface="Times New Roman" panose="02020603050405020304" pitchFamily="18" charset="0"/>
                <a:cs typeface="Times New Roman" panose="02020603050405020304" pitchFamily="18" charset="0"/>
              </a:rPr>
              <a:t>Penerimaan komuni waktu hening</a:t>
            </a:r>
          </a:p>
          <a:p>
            <a:r>
              <a:rPr lang="en-US">
                <a:latin typeface="Times New Roman" panose="02020603050405020304" pitchFamily="18" charset="0"/>
                <a:cs typeface="Times New Roman" panose="02020603050405020304" pitchFamily="18" charset="0"/>
              </a:rPr>
              <a:t>Doa sesuadah komuni dan mohon berkat tuhan serta pengutusan </a:t>
            </a:r>
          </a:p>
        </p:txBody>
      </p:sp>
    </p:spTree>
    <p:extLst>
      <p:ext uri="{BB962C8B-B14F-4D97-AF65-F5344CB8AC3E}">
        <p14:creationId xmlns:p14="http://schemas.microsoft.com/office/powerpoint/2010/main" val="41294730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arn(inVertic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arn(inVertical)">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wipe(down)">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barn(inVertical)">
                                      <p:cBhvr>
                                        <p:cTn id="27" dur="5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barn(inVertical)">
                                      <p:cBhvr>
                                        <p:cTn id="32" dur="500"/>
                                        <p:tgtEl>
                                          <p:spTgt spid="3">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Effect transition="in" filter="barn(inVertical)">
                                      <p:cBhvr>
                                        <p:cTn id="37" dur="500"/>
                                        <p:tgtEl>
                                          <p:spTgt spid="3">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Effect transition="in" filter="barn(inVertical)">
                                      <p:cBhvr>
                                        <p:cTn id="42" dur="500"/>
                                        <p:tgtEl>
                                          <p:spTgt spid="3">
                                            <p:txEl>
                                              <p:pRg st="6" end="6"/>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6" presetClass="entr" presetSubtype="21" fill="hold" nodeType="clickEffect">
                                  <p:stCondLst>
                                    <p:cond delay="0"/>
                                  </p:stCondLst>
                                  <p:childTnLst>
                                    <p:set>
                                      <p:cBhvr>
                                        <p:cTn id="46" dur="1" fill="hold">
                                          <p:stCondLst>
                                            <p:cond delay="0"/>
                                          </p:stCondLst>
                                        </p:cTn>
                                        <p:tgtEl>
                                          <p:spTgt spid="3">
                                            <p:txEl>
                                              <p:pRg st="7" end="7"/>
                                            </p:txEl>
                                          </p:spTgt>
                                        </p:tgtEl>
                                        <p:attrNameLst>
                                          <p:attrName>style.visibility</p:attrName>
                                        </p:attrNameLst>
                                      </p:cBhvr>
                                      <p:to>
                                        <p:strVal val="visible"/>
                                      </p:to>
                                    </p:set>
                                    <p:animEffect transition="in" filter="barn(inVertical)">
                                      <p:cBhvr>
                                        <p:cTn id="47" dur="500"/>
                                        <p:tgtEl>
                                          <p:spTgt spid="3">
                                            <p:txEl>
                                              <p:pRg st="7" end="7"/>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6" presetClass="entr" presetSubtype="21" fill="hold" nodeType="clickEffect">
                                  <p:stCondLst>
                                    <p:cond delay="0"/>
                                  </p:stCondLst>
                                  <p:childTnLst>
                                    <p:set>
                                      <p:cBhvr>
                                        <p:cTn id="51" dur="1" fill="hold">
                                          <p:stCondLst>
                                            <p:cond delay="0"/>
                                          </p:stCondLst>
                                        </p:cTn>
                                        <p:tgtEl>
                                          <p:spTgt spid="3">
                                            <p:txEl>
                                              <p:pRg st="8" end="8"/>
                                            </p:txEl>
                                          </p:spTgt>
                                        </p:tgtEl>
                                        <p:attrNameLst>
                                          <p:attrName>style.visibility</p:attrName>
                                        </p:attrNameLst>
                                      </p:cBhvr>
                                      <p:to>
                                        <p:strVal val="visible"/>
                                      </p:to>
                                    </p:set>
                                    <p:animEffect transition="in" filter="barn(inVertical)">
                                      <p:cBhvr>
                                        <p:cTn id="52" dur="500"/>
                                        <p:tgtEl>
                                          <p:spTgt spid="3">
                                            <p:txEl>
                                              <p:pRg st="8" end="8"/>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6" presetClass="entr" presetSubtype="21" fill="hold" nodeType="clickEffect">
                                  <p:stCondLst>
                                    <p:cond delay="0"/>
                                  </p:stCondLst>
                                  <p:childTnLst>
                                    <p:set>
                                      <p:cBhvr>
                                        <p:cTn id="56" dur="1" fill="hold">
                                          <p:stCondLst>
                                            <p:cond delay="0"/>
                                          </p:stCondLst>
                                        </p:cTn>
                                        <p:tgtEl>
                                          <p:spTgt spid="3">
                                            <p:txEl>
                                              <p:pRg st="9" end="9"/>
                                            </p:txEl>
                                          </p:spTgt>
                                        </p:tgtEl>
                                        <p:attrNameLst>
                                          <p:attrName>style.visibility</p:attrName>
                                        </p:attrNameLst>
                                      </p:cBhvr>
                                      <p:to>
                                        <p:strVal val="visible"/>
                                      </p:to>
                                    </p:set>
                                    <p:animEffect transition="in" filter="barn(inVertical)">
                                      <p:cBhvr>
                                        <p:cTn id="57"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8F810C-3E2B-4C63-82BF-963CE4E044EF}"/>
              </a:ext>
            </a:extLst>
          </p:cNvPr>
          <p:cNvSpPr>
            <a:spLocks noGrp="1"/>
          </p:cNvSpPr>
          <p:nvPr>
            <p:ph type="title"/>
          </p:nvPr>
        </p:nvSpPr>
        <p:spPr>
          <a:xfrm>
            <a:off x="838200" y="365126"/>
            <a:ext cx="10515600" cy="959822"/>
          </a:xfrm>
        </p:spPr>
        <p:txBody>
          <a:bodyPr/>
          <a:lstStyle/>
          <a:p>
            <a:r>
              <a:rPr lang="en-US" b="1" u="sng">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Pelayanan Sabda </a:t>
            </a:r>
          </a:p>
        </p:txBody>
      </p:sp>
      <p:sp>
        <p:nvSpPr>
          <p:cNvPr id="3" name="Content Placeholder 2">
            <a:extLst>
              <a:ext uri="{FF2B5EF4-FFF2-40B4-BE49-F238E27FC236}">
                <a16:creationId xmlns:a16="http://schemas.microsoft.com/office/drawing/2014/main" id="{00AEE9FB-E998-413C-A5DC-2B432A677CC6}"/>
              </a:ext>
            </a:extLst>
          </p:cNvPr>
          <p:cNvSpPr>
            <a:spLocks noGrp="1"/>
          </p:cNvSpPr>
          <p:nvPr>
            <p:ph idx="1"/>
          </p:nvPr>
        </p:nvSpPr>
        <p:spPr>
          <a:xfrm>
            <a:off x="838200" y="1259634"/>
            <a:ext cx="10515600" cy="4917330"/>
          </a:xfrm>
        </p:spPr>
        <p:txBody>
          <a:bodyPr>
            <a:normAutofit fontScale="55000" lnSpcReduction="20000"/>
          </a:bodyPr>
          <a:lstStyle/>
          <a:p>
            <a:r>
              <a:rPr lang="en-US" sz="2900">
                <a:latin typeface="Times New Roman" panose="02020603050405020304" pitchFamily="18" charset="0"/>
                <a:cs typeface="Times New Roman" panose="02020603050405020304" pitchFamily="18" charset="0"/>
              </a:rPr>
              <a:t>Makna Ibadat Sabda</a:t>
            </a:r>
          </a:p>
          <a:p>
            <a:r>
              <a:rPr lang="en-US" sz="2900">
                <a:latin typeface="Times New Roman" panose="02020603050405020304" pitchFamily="18" charset="0"/>
                <a:cs typeface="Times New Roman" panose="02020603050405020304" pitchFamily="18" charset="0"/>
              </a:rPr>
              <a:t>Inti Pokok Perayaan Sabda</a:t>
            </a:r>
          </a:p>
          <a:p>
            <a:r>
              <a:rPr lang="en-US" sz="2900">
                <a:latin typeface="Times New Roman" panose="02020603050405020304" pitchFamily="18" charset="0"/>
                <a:cs typeface="Times New Roman" panose="02020603050405020304" pitchFamily="18" charset="0"/>
              </a:rPr>
              <a:t>Siapakah Yang Boleh Memimpin Sabda</a:t>
            </a:r>
          </a:p>
          <a:p>
            <a:r>
              <a:rPr lang="en-US" sz="2900">
                <a:latin typeface="Times New Roman" panose="02020603050405020304" pitchFamily="18" charset="0"/>
                <a:cs typeface="Times New Roman" panose="02020603050405020304" pitchFamily="18" charset="0"/>
              </a:rPr>
              <a:t>Bagaimana Jika Ibadat Sabda Oleh Prodiakon Dilanjutkan Perayaan Ekaristi </a:t>
            </a:r>
          </a:p>
          <a:p>
            <a:r>
              <a:rPr lang="en-US" sz="2900">
                <a:latin typeface="Times New Roman" panose="02020603050405020304" pitchFamily="18" charset="0"/>
                <a:cs typeface="Times New Roman" panose="02020603050405020304" pitchFamily="18" charset="0"/>
              </a:rPr>
              <a:t>Jumlah Bacaan Perayaan Ekaristi Atau Ibadat Sabda</a:t>
            </a:r>
          </a:p>
          <a:p>
            <a:r>
              <a:rPr lang="en-US" sz="2900">
                <a:latin typeface="Times New Roman" panose="02020603050405020304" pitchFamily="18" charset="0"/>
                <a:cs typeface="Times New Roman" panose="02020603050405020304" pitchFamily="18" charset="0"/>
              </a:rPr>
              <a:t>Injil Adalah Puncak Dan Pusat Ibadat Sabda</a:t>
            </a:r>
          </a:p>
          <a:p>
            <a:r>
              <a:rPr lang="en-US" sz="2900">
                <a:latin typeface="Times New Roman" panose="02020603050405020304" pitchFamily="18" charset="0"/>
                <a:cs typeface="Times New Roman" panose="02020603050405020304" pitchFamily="18" charset="0"/>
              </a:rPr>
              <a:t>Apakah Bacaan Dalam Ibadat Sabda Harus Dari Kitab Suci?</a:t>
            </a:r>
          </a:p>
          <a:p>
            <a:r>
              <a:rPr lang="en-US" sz="2900">
                <a:latin typeface="Times New Roman" panose="02020603050405020304" pitchFamily="18" charset="0"/>
                <a:cs typeface="Times New Roman" panose="02020603050405020304" pitchFamily="18" charset="0"/>
              </a:rPr>
              <a:t>Bolehkah Bacaan Diganti Dengan Peragaan ?</a:t>
            </a:r>
          </a:p>
          <a:p>
            <a:r>
              <a:rPr lang="en-US" sz="2900">
                <a:latin typeface="Times New Roman" panose="02020603050405020304" pitchFamily="18" charset="0"/>
                <a:cs typeface="Times New Roman" panose="02020603050405020304" pitchFamily="18" charset="0"/>
              </a:rPr>
              <a:t>Khotbah Dibedakan Dari Homili</a:t>
            </a:r>
          </a:p>
          <a:p>
            <a:r>
              <a:rPr lang="en-US" sz="2900" b="1">
                <a:latin typeface="Times New Roman" panose="02020603050405020304" pitchFamily="18" charset="0"/>
                <a:cs typeface="Times New Roman" panose="02020603050405020304" pitchFamily="18" charset="0"/>
              </a:rPr>
              <a:t>Makna Homili </a:t>
            </a:r>
          </a:p>
          <a:p>
            <a:r>
              <a:rPr lang="en-US" sz="2900">
                <a:latin typeface="Times New Roman" panose="02020603050405020304" pitchFamily="18" charset="0"/>
                <a:cs typeface="Times New Roman" panose="02020603050405020304" pitchFamily="18" charset="0"/>
              </a:rPr>
              <a:t>Mempersiapkan Homily, Pertama : Mendengarkan Sabda Allah</a:t>
            </a:r>
          </a:p>
          <a:p>
            <a:r>
              <a:rPr lang="en-US" sz="2900">
                <a:latin typeface="Times New Roman" panose="02020603050405020304" pitchFamily="18" charset="0"/>
                <a:cs typeface="Times New Roman" panose="02020603050405020304" pitchFamily="18" charset="0"/>
              </a:rPr>
              <a:t>Mempersiapkan Homily, Kedua : Merenungkan Sabda Allah </a:t>
            </a:r>
          </a:p>
          <a:p>
            <a:r>
              <a:rPr lang="en-US" sz="2900">
                <a:latin typeface="Times New Roman" panose="02020603050405020304" pitchFamily="18" charset="0"/>
                <a:cs typeface="Times New Roman" panose="02020603050405020304" pitchFamily="18" charset="0"/>
              </a:rPr>
              <a:t>Mempersiapkan Homily, Ketiga : Mengolah Sabda Allah </a:t>
            </a:r>
          </a:p>
          <a:p>
            <a:r>
              <a:rPr lang="en-US" sz="2900">
                <a:latin typeface="Times New Roman" panose="02020603050405020304" pitchFamily="18" charset="0"/>
                <a:cs typeface="Times New Roman" panose="02020603050405020304" pitchFamily="18" charset="0"/>
              </a:rPr>
              <a:t>Mempersiapkan Homily, Keempat : Mewartakan Sabda Allah </a:t>
            </a:r>
          </a:p>
          <a:p>
            <a:r>
              <a:rPr lang="en-US" sz="2900">
                <a:latin typeface="Times New Roman" panose="02020603050405020304" pitchFamily="18" charset="0"/>
                <a:cs typeface="Times New Roman" panose="02020603050405020304" pitchFamily="18" charset="0"/>
              </a:rPr>
              <a:t>Mempersiapkan Homily, Kelima : Melaksanakan Sabda Allah </a:t>
            </a:r>
          </a:p>
          <a:p>
            <a:r>
              <a:rPr lang="en-US" sz="2900" b="1">
                <a:solidFill>
                  <a:srgbClr val="FF0000"/>
                </a:solidFill>
                <a:latin typeface="Times New Roman" panose="02020603050405020304" pitchFamily="18" charset="0"/>
                <a:cs typeface="Times New Roman" panose="02020603050405020304" pitchFamily="18" charset="0"/>
              </a:rPr>
              <a:t>Apakah Ibadat Sabda Dapat Dilanjutkan Dengan Penerimaan Komuni ?</a:t>
            </a:r>
          </a:p>
          <a:p>
            <a:pPr marL="0" indent="0">
              <a:buNone/>
            </a:pPr>
            <a:endParaRPr lang="en-US" sz="2900">
              <a:latin typeface="Times New Roman" panose="02020603050405020304" pitchFamily="18" charset="0"/>
              <a:cs typeface="Times New Roman" panose="02020603050405020304" pitchFamily="18" charset="0"/>
            </a:endParaRPr>
          </a:p>
          <a:p>
            <a:endParaRPr lang="en-US" sz="2900">
              <a:latin typeface="Times New Roman" panose="02020603050405020304" pitchFamily="18" charset="0"/>
              <a:cs typeface="Times New Roman" panose="02020603050405020304" pitchFamily="18" charset="0"/>
            </a:endParaRPr>
          </a:p>
          <a:p>
            <a:endParaRPr lang="en-US"/>
          </a:p>
        </p:txBody>
      </p:sp>
    </p:spTree>
    <p:extLst>
      <p:ext uri="{BB962C8B-B14F-4D97-AF65-F5344CB8AC3E}">
        <p14:creationId xmlns:p14="http://schemas.microsoft.com/office/powerpoint/2010/main" val="37045844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arn(inVertic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arn(inVertical)">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arn(inVertical)">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barn(inVertical)">
                                      <p:cBhvr>
                                        <p:cTn id="27" dur="5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barn(inVertical)">
                                      <p:cBhvr>
                                        <p:cTn id="32" dur="500"/>
                                        <p:tgtEl>
                                          <p:spTgt spid="3">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Effect transition="in" filter="barn(inVertical)">
                                      <p:cBhvr>
                                        <p:cTn id="37" dur="500"/>
                                        <p:tgtEl>
                                          <p:spTgt spid="3">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Effect transition="in" filter="barn(inVertical)">
                                      <p:cBhvr>
                                        <p:cTn id="42" dur="500"/>
                                        <p:tgtEl>
                                          <p:spTgt spid="3">
                                            <p:txEl>
                                              <p:pRg st="6" end="6"/>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6" presetClass="entr" presetSubtype="21" fill="hold" nodeType="clickEffect">
                                  <p:stCondLst>
                                    <p:cond delay="0"/>
                                  </p:stCondLst>
                                  <p:childTnLst>
                                    <p:set>
                                      <p:cBhvr>
                                        <p:cTn id="46" dur="1" fill="hold">
                                          <p:stCondLst>
                                            <p:cond delay="0"/>
                                          </p:stCondLst>
                                        </p:cTn>
                                        <p:tgtEl>
                                          <p:spTgt spid="3">
                                            <p:txEl>
                                              <p:pRg st="7" end="7"/>
                                            </p:txEl>
                                          </p:spTgt>
                                        </p:tgtEl>
                                        <p:attrNameLst>
                                          <p:attrName>style.visibility</p:attrName>
                                        </p:attrNameLst>
                                      </p:cBhvr>
                                      <p:to>
                                        <p:strVal val="visible"/>
                                      </p:to>
                                    </p:set>
                                    <p:animEffect transition="in" filter="barn(inVertical)">
                                      <p:cBhvr>
                                        <p:cTn id="47" dur="500"/>
                                        <p:tgtEl>
                                          <p:spTgt spid="3">
                                            <p:txEl>
                                              <p:pRg st="7" end="7"/>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6" presetClass="entr" presetSubtype="21" fill="hold" nodeType="clickEffect">
                                  <p:stCondLst>
                                    <p:cond delay="0"/>
                                  </p:stCondLst>
                                  <p:childTnLst>
                                    <p:set>
                                      <p:cBhvr>
                                        <p:cTn id="51" dur="1" fill="hold">
                                          <p:stCondLst>
                                            <p:cond delay="0"/>
                                          </p:stCondLst>
                                        </p:cTn>
                                        <p:tgtEl>
                                          <p:spTgt spid="3">
                                            <p:txEl>
                                              <p:pRg st="8" end="8"/>
                                            </p:txEl>
                                          </p:spTgt>
                                        </p:tgtEl>
                                        <p:attrNameLst>
                                          <p:attrName>style.visibility</p:attrName>
                                        </p:attrNameLst>
                                      </p:cBhvr>
                                      <p:to>
                                        <p:strVal val="visible"/>
                                      </p:to>
                                    </p:set>
                                    <p:animEffect transition="in" filter="barn(inVertical)">
                                      <p:cBhvr>
                                        <p:cTn id="52" dur="500"/>
                                        <p:tgtEl>
                                          <p:spTgt spid="3">
                                            <p:txEl>
                                              <p:pRg st="8" end="8"/>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6" presetClass="entr" presetSubtype="21" fill="hold" nodeType="clickEffect">
                                  <p:stCondLst>
                                    <p:cond delay="0"/>
                                  </p:stCondLst>
                                  <p:childTnLst>
                                    <p:set>
                                      <p:cBhvr>
                                        <p:cTn id="56" dur="1" fill="hold">
                                          <p:stCondLst>
                                            <p:cond delay="0"/>
                                          </p:stCondLst>
                                        </p:cTn>
                                        <p:tgtEl>
                                          <p:spTgt spid="3">
                                            <p:txEl>
                                              <p:pRg st="9" end="9"/>
                                            </p:txEl>
                                          </p:spTgt>
                                        </p:tgtEl>
                                        <p:attrNameLst>
                                          <p:attrName>style.visibility</p:attrName>
                                        </p:attrNameLst>
                                      </p:cBhvr>
                                      <p:to>
                                        <p:strVal val="visible"/>
                                      </p:to>
                                    </p:set>
                                    <p:animEffect transition="in" filter="barn(inVertical)">
                                      <p:cBhvr>
                                        <p:cTn id="57" dur="500"/>
                                        <p:tgtEl>
                                          <p:spTgt spid="3">
                                            <p:txEl>
                                              <p:pRg st="9" end="9"/>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6" presetClass="entr" presetSubtype="21" fill="hold" nodeType="clickEffect">
                                  <p:stCondLst>
                                    <p:cond delay="0"/>
                                  </p:stCondLst>
                                  <p:childTnLst>
                                    <p:set>
                                      <p:cBhvr>
                                        <p:cTn id="61" dur="1" fill="hold">
                                          <p:stCondLst>
                                            <p:cond delay="0"/>
                                          </p:stCondLst>
                                        </p:cTn>
                                        <p:tgtEl>
                                          <p:spTgt spid="3">
                                            <p:txEl>
                                              <p:pRg st="10" end="10"/>
                                            </p:txEl>
                                          </p:spTgt>
                                        </p:tgtEl>
                                        <p:attrNameLst>
                                          <p:attrName>style.visibility</p:attrName>
                                        </p:attrNameLst>
                                      </p:cBhvr>
                                      <p:to>
                                        <p:strVal val="visible"/>
                                      </p:to>
                                    </p:set>
                                    <p:animEffect transition="in" filter="barn(inVertical)">
                                      <p:cBhvr>
                                        <p:cTn id="62" dur="500"/>
                                        <p:tgtEl>
                                          <p:spTgt spid="3">
                                            <p:txEl>
                                              <p:pRg st="10" end="10"/>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16" presetClass="entr" presetSubtype="21" fill="hold" nodeType="clickEffect">
                                  <p:stCondLst>
                                    <p:cond delay="0"/>
                                  </p:stCondLst>
                                  <p:childTnLst>
                                    <p:set>
                                      <p:cBhvr>
                                        <p:cTn id="66" dur="1" fill="hold">
                                          <p:stCondLst>
                                            <p:cond delay="0"/>
                                          </p:stCondLst>
                                        </p:cTn>
                                        <p:tgtEl>
                                          <p:spTgt spid="3">
                                            <p:txEl>
                                              <p:pRg st="11" end="11"/>
                                            </p:txEl>
                                          </p:spTgt>
                                        </p:tgtEl>
                                        <p:attrNameLst>
                                          <p:attrName>style.visibility</p:attrName>
                                        </p:attrNameLst>
                                      </p:cBhvr>
                                      <p:to>
                                        <p:strVal val="visible"/>
                                      </p:to>
                                    </p:set>
                                    <p:animEffect transition="in" filter="barn(inVertical)">
                                      <p:cBhvr>
                                        <p:cTn id="67" dur="500"/>
                                        <p:tgtEl>
                                          <p:spTgt spid="3">
                                            <p:txEl>
                                              <p:pRg st="11" end="11"/>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16" presetClass="entr" presetSubtype="21" fill="hold" nodeType="clickEffect">
                                  <p:stCondLst>
                                    <p:cond delay="0"/>
                                  </p:stCondLst>
                                  <p:childTnLst>
                                    <p:set>
                                      <p:cBhvr>
                                        <p:cTn id="71" dur="1" fill="hold">
                                          <p:stCondLst>
                                            <p:cond delay="0"/>
                                          </p:stCondLst>
                                        </p:cTn>
                                        <p:tgtEl>
                                          <p:spTgt spid="3">
                                            <p:txEl>
                                              <p:pRg st="12" end="12"/>
                                            </p:txEl>
                                          </p:spTgt>
                                        </p:tgtEl>
                                        <p:attrNameLst>
                                          <p:attrName>style.visibility</p:attrName>
                                        </p:attrNameLst>
                                      </p:cBhvr>
                                      <p:to>
                                        <p:strVal val="visible"/>
                                      </p:to>
                                    </p:set>
                                    <p:animEffect transition="in" filter="barn(inVertical)">
                                      <p:cBhvr>
                                        <p:cTn id="72" dur="500"/>
                                        <p:tgtEl>
                                          <p:spTgt spid="3">
                                            <p:txEl>
                                              <p:pRg st="12" end="12"/>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16" presetClass="entr" presetSubtype="21" fill="hold" nodeType="clickEffect">
                                  <p:stCondLst>
                                    <p:cond delay="0"/>
                                  </p:stCondLst>
                                  <p:childTnLst>
                                    <p:set>
                                      <p:cBhvr>
                                        <p:cTn id="76" dur="1" fill="hold">
                                          <p:stCondLst>
                                            <p:cond delay="0"/>
                                          </p:stCondLst>
                                        </p:cTn>
                                        <p:tgtEl>
                                          <p:spTgt spid="3">
                                            <p:txEl>
                                              <p:pRg st="13" end="13"/>
                                            </p:txEl>
                                          </p:spTgt>
                                        </p:tgtEl>
                                        <p:attrNameLst>
                                          <p:attrName>style.visibility</p:attrName>
                                        </p:attrNameLst>
                                      </p:cBhvr>
                                      <p:to>
                                        <p:strVal val="visible"/>
                                      </p:to>
                                    </p:set>
                                    <p:animEffect transition="in" filter="barn(inVertical)">
                                      <p:cBhvr>
                                        <p:cTn id="77" dur="500"/>
                                        <p:tgtEl>
                                          <p:spTgt spid="3">
                                            <p:txEl>
                                              <p:pRg st="13" end="13"/>
                                            </p:txEl>
                                          </p:spTgt>
                                        </p:tgtEl>
                                      </p:cBhvr>
                                    </p:animEffect>
                                  </p:childTnLst>
                                </p:cTn>
                              </p:par>
                            </p:childTnLst>
                          </p:cTn>
                        </p:par>
                      </p:childTnLst>
                    </p:cTn>
                  </p:par>
                  <p:par>
                    <p:cTn id="78" fill="hold">
                      <p:stCondLst>
                        <p:cond delay="indefinite"/>
                      </p:stCondLst>
                      <p:childTnLst>
                        <p:par>
                          <p:cTn id="79" fill="hold">
                            <p:stCondLst>
                              <p:cond delay="0"/>
                            </p:stCondLst>
                            <p:childTnLst>
                              <p:par>
                                <p:cTn id="80" presetID="16" presetClass="entr" presetSubtype="21" fill="hold" nodeType="clickEffect">
                                  <p:stCondLst>
                                    <p:cond delay="0"/>
                                  </p:stCondLst>
                                  <p:childTnLst>
                                    <p:set>
                                      <p:cBhvr>
                                        <p:cTn id="81" dur="1" fill="hold">
                                          <p:stCondLst>
                                            <p:cond delay="0"/>
                                          </p:stCondLst>
                                        </p:cTn>
                                        <p:tgtEl>
                                          <p:spTgt spid="3">
                                            <p:txEl>
                                              <p:pRg st="14" end="14"/>
                                            </p:txEl>
                                          </p:spTgt>
                                        </p:tgtEl>
                                        <p:attrNameLst>
                                          <p:attrName>style.visibility</p:attrName>
                                        </p:attrNameLst>
                                      </p:cBhvr>
                                      <p:to>
                                        <p:strVal val="visible"/>
                                      </p:to>
                                    </p:set>
                                    <p:animEffect transition="in" filter="barn(inVertical)">
                                      <p:cBhvr>
                                        <p:cTn id="82" dur="500"/>
                                        <p:tgtEl>
                                          <p:spTgt spid="3">
                                            <p:txEl>
                                              <p:pRg st="14" end="14"/>
                                            </p:txEl>
                                          </p:spTgt>
                                        </p:tgtEl>
                                      </p:cBhvr>
                                    </p:animEffect>
                                  </p:childTnLst>
                                </p:cTn>
                              </p:par>
                            </p:childTnLst>
                          </p:cTn>
                        </p:par>
                      </p:childTnLst>
                    </p:cTn>
                  </p:par>
                  <p:par>
                    <p:cTn id="83" fill="hold">
                      <p:stCondLst>
                        <p:cond delay="indefinite"/>
                      </p:stCondLst>
                      <p:childTnLst>
                        <p:par>
                          <p:cTn id="84" fill="hold">
                            <p:stCondLst>
                              <p:cond delay="0"/>
                            </p:stCondLst>
                            <p:childTnLst>
                              <p:par>
                                <p:cTn id="85" presetID="16" presetClass="entr" presetSubtype="21" fill="hold" nodeType="clickEffect">
                                  <p:stCondLst>
                                    <p:cond delay="0"/>
                                  </p:stCondLst>
                                  <p:childTnLst>
                                    <p:set>
                                      <p:cBhvr>
                                        <p:cTn id="86" dur="1" fill="hold">
                                          <p:stCondLst>
                                            <p:cond delay="0"/>
                                          </p:stCondLst>
                                        </p:cTn>
                                        <p:tgtEl>
                                          <p:spTgt spid="3">
                                            <p:txEl>
                                              <p:pRg st="15" end="15"/>
                                            </p:txEl>
                                          </p:spTgt>
                                        </p:tgtEl>
                                        <p:attrNameLst>
                                          <p:attrName>style.visibility</p:attrName>
                                        </p:attrNameLst>
                                      </p:cBhvr>
                                      <p:to>
                                        <p:strVal val="visible"/>
                                      </p:to>
                                    </p:set>
                                    <p:animEffect transition="in" filter="barn(inVertical)">
                                      <p:cBhvr>
                                        <p:cTn id="87" dur="500"/>
                                        <p:tgtEl>
                                          <p:spTgt spid="3">
                                            <p:txEl>
                                              <p:pRg st="15" end="1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81A994-F65A-4A09-96DD-74C1303C7931}"/>
              </a:ext>
            </a:extLst>
          </p:cNvPr>
          <p:cNvSpPr>
            <a:spLocks noGrp="1"/>
          </p:cNvSpPr>
          <p:nvPr>
            <p:ph type="title"/>
          </p:nvPr>
        </p:nvSpPr>
        <p:spPr/>
        <p:txBody>
          <a:bodyPr/>
          <a:lstStyle/>
          <a:p>
            <a:r>
              <a:rPr lang="en-US" b="1" u="sng">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Pelayanan Ibadat Sakramentali-Devosi </a:t>
            </a:r>
          </a:p>
        </p:txBody>
      </p:sp>
      <p:sp>
        <p:nvSpPr>
          <p:cNvPr id="3" name="Content Placeholder 2">
            <a:extLst>
              <a:ext uri="{FF2B5EF4-FFF2-40B4-BE49-F238E27FC236}">
                <a16:creationId xmlns:a16="http://schemas.microsoft.com/office/drawing/2014/main" id="{E073A599-019F-4F06-82BB-EAE250E1E071}"/>
              </a:ext>
            </a:extLst>
          </p:cNvPr>
          <p:cNvSpPr>
            <a:spLocks noGrp="1"/>
          </p:cNvSpPr>
          <p:nvPr>
            <p:ph idx="1"/>
          </p:nvPr>
        </p:nvSpPr>
        <p:spPr/>
        <p:txBody>
          <a:bodyPr>
            <a:normAutofit fontScale="85000" lnSpcReduction="20000"/>
          </a:bodyPr>
          <a:lstStyle/>
          <a:p>
            <a:pPr marL="0" indent="0">
              <a:buNone/>
            </a:pPr>
            <a:r>
              <a:rPr lang="en-US">
                <a:latin typeface="Times New Roman" panose="02020603050405020304" pitchFamily="18" charset="0"/>
                <a:cs typeface="Times New Roman" panose="02020603050405020304" pitchFamily="18" charset="0"/>
              </a:rPr>
              <a:t>Sakramentali diungkapan oleh dokumen konstitusi liturgi dari konsili Vatikan II menyebut bahwa sakramentali sebagai tanda tanda yang memiliki kemiripan dengan sakramen-sakramen.  Hal ini dapat menggali makna besar sakramentali </a:t>
            </a:r>
          </a:p>
          <a:p>
            <a:pPr marL="514350" indent="-514350">
              <a:buAutoNum type="arabicPeriod"/>
            </a:pPr>
            <a:r>
              <a:rPr lang="en-US">
                <a:latin typeface="Times New Roman" panose="02020603050405020304" pitchFamily="18" charset="0"/>
                <a:cs typeface="Times New Roman" panose="02020603050405020304" pitchFamily="18" charset="0"/>
              </a:rPr>
              <a:t>Sakramentali disebut mirip dengan sakramen-sakramen karena sakramentali juga menggunakan aneka simbolisasi yang kita kenal pula dalam sakramen sebagai contoh percikan air suci untuk pemberkatan yang jelas mirip seperti sakramen baptis</a:t>
            </a:r>
          </a:p>
          <a:p>
            <a:pPr marL="514350" indent="-514350">
              <a:buAutoNum type="arabicPeriod"/>
            </a:pPr>
            <a:r>
              <a:rPr lang="en-US">
                <a:latin typeface="Times New Roman" panose="02020603050405020304" pitchFamily="18" charset="0"/>
                <a:cs typeface="Times New Roman" panose="02020603050405020304" pitchFamily="18" charset="0"/>
              </a:rPr>
              <a:t>Sakramentali merupakan perayaan kerinduan akan sakramen karena selalu diarahkan kepada perayaan sakramen, tetapi juga perayaan yang mengalir dari perayaan sakramen </a:t>
            </a:r>
          </a:p>
          <a:p>
            <a:pPr marL="514350" indent="-514350">
              <a:buAutoNum type="arabicPeriod"/>
            </a:pPr>
            <a:r>
              <a:rPr lang="en-US">
                <a:latin typeface="Times New Roman" panose="02020603050405020304" pitchFamily="18" charset="0"/>
                <a:cs typeface="Times New Roman" panose="02020603050405020304" pitchFamily="18" charset="0"/>
              </a:rPr>
              <a:t>Sakramentali menandakan karunia yang bersifat rohani, jadi ibadat sakramentali lebih melambangkan karunia roh kudus yang bersifat batiniah</a:t>
            </a:r>
          </a:p>
          <a:p>
            <a:pPr marL="514350" indent="-514350">
              <a:buAutoNum type="arabicPeriod"/>
            </a:pPr>
            <a:r>
              <a:rPr lang="en-US">
                <a:latin typeface="Times New Roman" panose="02020603050405020304" pitchFamily="18" charset="0"/>
                <a:cs typeface="Times New Roman" panose="02020603050405020304" pitchFamily="18" charset="0"/>
              </a:rPr>
              <a:t>Sakramentali menandakan karunia rohani yang diperoleh berkat doa dan permohonan gereja </a:t>
            </a:r>
          </a:p>
          <a:p>
            <a:pPr marL="0" indent="0">
              <a:buNone/>
            </a:pPr>
            <a:endParaRPr lang="en-US">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256329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arn(inVertic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arn(inVertical)">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arn(inVertical)">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barn(inVertical)">
                                      <p:cBhvr>
                                        <p:cTn id="27" dur="5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barn(inVertical)">
                                      <p:cBhvr>
                                        <p:cTn id="3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3CEE33-09F6-4658-80DD-A3CAD9971959}"/>
              </a:ext>
            </a:extLst>
          </p:cNvPr>
          <p:cNvSpPr>
            <a:spLocks noGrp="1"/>
          </p:cNvSpPr>
          <p:nvPr>
            <p:ph type="title"/>
          </p:nvPr>
        </p:nvSpPr>
        <p:spPr/>
        <p:txBody>
          <a:bodyPr/>
          <a:lstStyle/>
          <a:p>
            <a:r>
              <a:rPr lang="en-US" b="1" u="sng">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ATURAN SAKRAMENTALI </a:t>
            </a:r>
          </a:p>
        </p:txBody>
      </p:sp>
      <p:pic>
        <p:nvPicPr>
          <p:cNvPr id="4" name="Aturan Memimpin Ibadat Sakramentali, Tata Gerak Memimpin Ibadat - Prodiakon">
            <a:hlinkClick r:id="" action="ppaction://media"/>
            <a:extLst>
              <a:ext uri="{FF2B5EF4-FFF2-40B4-BE49-F238E27FC236}">
                <a16:creationId xmlns:a16="http://schemas.microsoft.com/office/drawing/2014/main" id="{E2495462-DCCD-45E9-BF7D-5693DB52F54F}"/>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2227263" y="1825625"/>
            <a:ext cx="7735887" cy="4351338"/>
          </a:xfrm>
        </p:spPr>
      </p:pic>
    </p:spTree>
    <p:extLst>
      <p:ext uri="{BB962C8B-B14F-4D97-AF65-F5344CB8AC3E}">
        <p14:creationId xmlns:p14="http://schemas.microsoft.com/office/powerpoint/2010/main" val="42220906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 presetClass="mediacall" presetSubtype="0" fill="hold" nodeType="clickEffect">
                                  <p:stCondLst>
                                    <p:cond delay="0"/>
                                  </p:stCondLst>
                                  <p:childTnLst>
                                    <p:cmd type="call" cmd="playFrom(0.0)">
                                      <p:cBhvr>
                                        <p:cTn id="11" dur="600328"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2" fill="hold" display="0">
                  <p:stCondLst>
                    <p:cond delay="indefinite"/>
                  </p:stCondLst>
                </p:cTn>
                <p:tgtEl>
                  <p:spTgt spid="4"/>
                </p:tgtEl>
              </p:cMediaNode>
            </p:video>
            <p:seq concurrent="1" nextAc="seek">
              <p:cTn id="13" restart="whenNotActive" fill="hold" evtFilter="cancelBubble" nodeType="interactiveSeq">
                <p:stCondLst>
                  <p:cond evt="onClick" delay="0">
                    <p:tgtEl>
                      <p:spTgt spid="4"/>
                    </p:tgtEl>
                  </p:cond>
                </p:stCondLst>
                <p:endSync evt="end" delay="0">
                  <p:rtn val="all"/>
                </p:endSync>
                <p:childTnLst>
                  <p:par>
                    <p:cTn id="14" fill="hold">
                      <p:stCondLst>
                        <p:cond delay="0"/>
                      </p:stCondLst>
                      <p:childTnLst>
                        <p:par>
                          <p:cTn id="15" fill="hold">
                            <p:stCondLst>
                              <p:cond delay="0"/>
                            </p:stCondLst>
                            <p:childTnLst>
                              <p:par>
                                <p:cTn id="16" presetID="2" presetClass="mediacall" presetSubtype="0" fill="hold" nodeType="clickEffect">
                                  <p:stCondLst>
                                    <p:cond delay="0"/>
                                  </p:stCondLst>
                                  <p:childTnLst>
                                    <p:cmd type="call" cmd="togglePause">
                                      <p:cBhvr>
                                        <p:cTn id="17" dur="1" fill="hold"/>
                                        <p:tgtEl>
                                          <p:spTgt spid="4"/>
                                        </p:tgtEl>
                                      </p:cBhvr>
                                    </p:cmd>
                                  </p:childTnLst>
                                </p:cTn>
                              </p:par>
                            </p:childTnLst>
                          </p:cTn>
                        </p:par>
                      </p:childTnLst>
                    </p:cTn>
                  </p:par>
                </p:childTnLst>
              </p:cTn>
              <p:nextCondLst>
                <p:cond evt="onClick" delay="0">
                  <p:tgtEl>
                    <p:spTgt spid="4"/>
                  </p:tgtEl>
                </p:cond>
              </p:nextCondLst>
            </p:seq>
          </p:childTnLst>
        </p:cTn>
      </p:par>
    </p:tnLst>
    <p:bldLst>
      <p:bldP spid="2"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E8F75F-AA08-4589-B97A-1D681CEC6688}"/>
              </a:ext>
            </a:extLst>
          </p:cNvPr>
          <p:cNvSpPr>
            <a:spLocks noGrp="1"/>
          </p:cNvSpPr>
          <p:nvPr>
            <p:ph type="title"/>
          </p:nvPr>
        </p:nvSpPr>
        <p:spPr/>
        <p:txBody>
          <a:bodyPr/>
          <a:lstStyle/>
          <a:p>
            <a:r>
              <a:rPr lang="en-US" b="1" u="sng">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Makna berkat </a:t>
            </a:r>
          </a:p>
        </p:txBody>
      </p:sp>
      <p:sp>
        <p:nvSpPr>
          <p:cNvPr id="3" name="Content Placeholder 2">
            <a:extLst>
              <a:ext uri="{FF2B5EF4-FFF2-40B4-BE49-F238E27FC236}">
                <a16:creationId xmlns:a16="http://schemas.microsoft.com/office/drawing/2014/main" id="{F40ADD62-7FD1-4A48-8473-3D2231A1B8AE}"/>
              </a:ext>
            </a:extLst>
          </p:cNvPr>
          <p:cNvSpPr>
            <a:spLocks noGrp="1"/>
          </p:cNvSpPr>
          <p:nvPr>
            <p:ph idx="1"/>
          </p:nvPr>
        </p:nvSpPr>
        <p:spPr/>
        <p:txBody>
          <a:bodyPr/>
          <a:lstStyle/>
          <a:p>
            <a:r>
              <a:rPr lang="en-US">
                <a:latin typeface="Times New Roman" panose="02020603050405020304" pitchFamily="18" charset="0"/>
                <a:cs typeface="Times New Roman" panose="02020603050405020304" pitchFamily="18" charset="0"/>
              </a:rPr>
              <a:t>Makna ibadat berkat </a:t>
            </a:r>
          </a:p>
          <a:p>
            <a:r>
              <a:rPr lang="en-US">
                <a:latin typeface="Times New Roman" panose="02020603050405020304" pitchFamily="18" charset="0"/>
                <a:cs typeface="Times New Roman" panose="02020603050405020304" pitchFamily="18" charset="0"/>
              </a:rPr>
              <a:t>Segi sasaran ibadat berkat </a:t>
            </a:r>
          </a:p>
          <a:p>
            <a:r>
              <a:rPr lang="en-US">
                <a:latin typeface="Times New Roman" panose="02020603050405020304" pitchFamily="18" charset="0"/>
                <a:cs typeface="Times New Roman" panose="02020603050405020304" pitchFamily="18" charset="0"/>
              </a:rPr>
              <a:t>Segi sisi berkat </a:t>
            </a:r>
          </a:p>
          <a:p>
            <a:r>
              <a:rPr lang="en-US">
                <a:latin typeface="Times New Roman" panose="02020603050405020304" pitchFamily="18" charset="0"/>
                <a:cs typeface="Times New Roman" panose="02020603050405020304" pitchFamily="18" charset="0"/>
              </a:rPr>
              <a:t>Tujuan berkat </a:t>
            </a:r>
          </a:p>
          <a:p>
            <a:r>
              <a:rPr lang="en-US">
                <a:latin typeface="Times New Roman" panose="02020603050405020304" pitchFamily="18" charset="0"/>
                <a:cs typeface="Times New Roman" panose="02020603050405020304" pitchFamily="18" charset="0"/>
              </a:rPr>
              <a:t>Segi sasaran berkat yang diberkati </a:t>
            </a:r>
          </a:p>
          <a:p>
            <a:endParaRPr lang="en-US"/>
          </a:p>
        </p:txBody>
      </p:sp>
    </p:spTree>
    <p:extLst>
      <p:ext uri="{BB962C8B-B14F-4D97-AF65-F5344CB8AC3E}">
        <p14:creationId xmlns:p14="http://schemas.microsoft.com/office/powerpoint/2010/main" val="4831361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arn(inVertic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arn(inVertical)">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arn(inVertical)">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barn(inVertical)">
                                      <p:cBhvr>
                                        <p:cTn id="27" dur="5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barn(inVertical)">
                                      <p:cBhvr>
                                        <p:cTn id="3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DEDC5D-68B9-4AB8-8D07-E44C0EA15197}"/>
              </a:ext>
            </a:extLst>
          </p:cNvPr>
          <p:cNvSpPr>
            <a:spLocks noGrp="1"/>
          </p:cNvSpPr>
          <p:nvPr>
            <p:ph type="title"/>
          </p:nvPr>
        </p:nvSpPr>
        <p:spPr/>
        <p:txBody>
          <a:bodyPr/>
          <a:lstStyle/>
          <a:p>
            <a:r>
              <a:rPr lang="en-US" b="1" u="sng">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Bentuk dasar setiap doa dan ibadat </a:t>
            </a:r>
          </a:p>
        </p:txBody>
      </p:sp>
      <p:sp>
        <p:nvSpPr>
          <p:cNvPr id="3" name="Content Placeholder 2">
            <a:extLst>
              <a:ext uri="{FF2B5EF4-FFF2-40B4-BE49-F238E27FC236}">
                <a16:creationId xmlns:a16="http://schemas.microsoft.com/office/drawing/2014/main" id="{DB5C2737-DCEE-4251-9256-0181F9180EC3}"/>
              </a:ext>
            </a:extLst>
          </p:cNvPr>
          <p:cNvSpPr>
            <a:spLocks noGrp="1"/>
          </p:cNvSpPr>
          <p:nvPr>
            <p:ph idx="1"/>
          </p:nvPr>
        </p:nvSpPr>
        <p:spPr>
          <a:xfrm>
            <a:off x="838199" y="1825625"/>
            <a:ext cx="10825065" cy="4351338"/>
          </a:xfrm>
        </p:spPr>
        <p:txBody>
          <a:bodyPr>
            <a:normAutofit fontScale="92500" lnSpcReduction="10000"/>
          </a:bodyPr>
          <a:lstStyle/>
          <a:p>
            <a:pPr algn="just"/>
            <a:r>
              <a:rPr lang="en-US">
                <a:latin typeface="Times New Roman" panose="02020603050405020304" pitchFamily="18" charset="0"/>
                <a:cs typeface="Times New Roman" panose="02020603050405020304" pitchFamily="18" charset="0"/>
              </a:rPr>
              <a:t>Doa dan ibadat pertama berisi pujian syukur kepada Allah </a:t>
            </a:r>
          </a:p>
          <a:p>
            <a:pPr algn="just"/>
            <a:r>
              <a:rPr lang="en-US">
                <a:latin typeface="Times New Roman" panose="02020603050405020304" pitchFamily="18" charset="0"/>
                <a:cs typeface="Times New Roman" panose="02020603050405020304" pitchFamily="18" charset="0"/>
              </a:rPr>
              <a:t>Setelah menyampaikan puji syukur kepada Allah, kita pun menyampaikan doa doa permohonan dalam doa doa dan ibadat kita. </a:t>
            </a:r>
          </a:p>
          <a:p>
            <a:pPr algn="just"/>
            <a:r>
              <a:rPr lang="en-US" b="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Contoh doa yang baik untuk doa sebelum makan malam:</a:t>
            </a:r>
          </a:p>
          <a:p>
            <a:pPr marL="0" indent="0" algn="just">
              <a:buNone/>
            </a:pPr>
            <a:r>
              <a:rPr lang="en-US" i="1">
                <a:solidFill>
                  <a:srgbClr val="7030A0"/>
                </a:solidFill>
                <a:latin typeface="Times New Roman" panose="02020603050405020304" pitchFamily="18" charset="0"/>
                <a:cs typeface="Times New Roman" panose="02020603050405020304" pitchFamily="18" charset="0"/>
              </a:rPr>
              <a:t>Allah Bapa yang Mahamurah, kami bersyukur kepada-Musebab Engkau senantiasa memelihara umat-Mu.Sebagaimana Putra-Mu Yesus mengumpulkan para murid-Nya untuk mengadakan perjamuan makan,kini Engkau mengumpulkan kami pula di sini untuk menikmati anugerah rezeki makan malam ini.Berkatilah kami dengan Roh Kudus-Mu dan berkatilah makanan ini agar dapat semakin mempersatukan kami sebagai saudara karena Putra-Mu.Dialah Tuhan dan Pengantara kami. Amin</a:t>
            </a:r>
          </a:p>
        </p:txBody>
      </p:sp>
    </p:spTree>
    <p:extLst>
      <p:ext uri="{BB962C8B-B14F-4D97-AF65-F5344CB8AC3E}">
        <p14:creationId xmlns:p14="http://schemas.microsoft.com/office/powerpoint/2010/main" val="9274929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arn(inVertic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arn(inVertical)">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arn(inVertical)">
                                      <p:cBhvr>
                                        <p:cTn id="22" dur="500"/>
                                        <p:tgtEl>
                                          <p:spTgt spid="3">
                                            <p:txEl>
                                              <p:pRg st="2" end="2"/>
                                            </p:txEl>
                                          </p:spTgt>
                                        </p:tgtEl>
                                      </p:cBhvr>
                                    </p:animEffect>
                                  </p:childTnLst>
                                </p:cTn>
                              </p:par>
                              <p:par>
                                <p:cTn id="23" presetID="16" presetClass="entr" presetSubtype="21" fill="hold" nodeType="with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Effect transition="in" filter="barn(inVertical)">
                                      <p:cBhvr>
                                        <p:cTn id="25"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0B3B17-E9CE-46FA-B2B0-2AF86065DD88}"/>
              </a:ext>
            </a:extLst>
          </p:cNvPr>
          <p:cNvSpPr>
            <a:spLocks noGrp="1"/>
          </p:cNvSpPr>
          <p:nvPr>
            <p:ph type="title"/>
          </p:nvPr>
        </p:nvSpPr>
        <p:spPr>
          <a:xfrm>
            <a:off x="838200" y="365125"/>
            <a:ext cx="10619792" cy="1325563"/>
          </a:xfrm>
        </p:spPr>
        <p:txBody>
          <a:bodyPr>
            <a:normAutofit/>
          </a:bodyPr>
          <a:lstStyle/>
          <a:p>
            <a:r>
              <a:rPr lang="en-US" sz="3200" b="1" u="sng">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Susunan pokok sebuah ibadat berkat atau sakramentali </a:t>
            </a:r>
          </a:p>
        </p:txBody>
      </p:sp>
      <p:sp>
        <p:nvSpPr>
          <p:cNvPr id="3" name="Content Placeholder 2">
            <a:extLst>
              <a:ext uri="{FF2B5EF4-FFF2-40B4-BE49-F238E27FC236}">
                <a16:creationId xmlns:a16="http://schemas.microsoft.com/office/drawing/2014/main" id="{22F17BF4-A329-48C8-A0AA-330050D51F43}"/>
              </a:ext>
            </a:extLst>
          </p:cNvPr>
          <p:cNvSpPr>
            <a:spLocks noGrp="1"/>
          </p:cNvSpPr>
          <p:nvPr>
            <p:ph idx="1"/>
          </p:nvPr>
        </p:nvSpPr>
        <p:spPr>
          <a:xfrm>
            <a:off x="838200" y="1511559"/>
            <a:ext cx="10515600" cy="4665404"/>
          </a:xfrm>
        </p:spPr>
        <p:txBody>
          <a:bodyPr/>
          <a:lstStyle/>
          <a:p>
            <a:r>
              <a:rPr lang="en-US">
                <a:latin typeface="Times New Roman" panose="02020603050405020304" pitchFamily="18" charset="0"/>
                <a:cs typeface="Times New Roman" panose="02020603050405020304" pitchFamily="18" charset="0"/>
              </a:rPr>
              <a:t>Pembuka </a:t>
            </a:r>
          </a:p>
          <a:p>
            <a:r>
              <a:rPr lang="en-US">
                <a:latin typeface="Times New Roman" panose="02020603050405020304" pitchFamily="18" charset="0"/>
                <a:cs typeface="Times New Roman" panose="02020603050405020304" pitchFamily="18" charset="0"/>
              </a:rPr>
              <a:t>Pewartaan sabda Allah</a:t>
            </a:r>
          </a:p>
          <a:p>
            <a:r>
              <a:rPr lang="en-US">
                <a:latin typeface="Times New Roman" panose="02020603050405020304" pitchFamily="18" charset="0"/>
                <a:cs typeface="Times New Roman" panose="02020603050405020304" pitchFamily="18" charset="0"/>
              </a:rPr>
              <a:t>Doa doa jemaat </a:t>
            </a:r>
          </a:p>
          <a:p>
            <a:r>
              <a:rPr lang="en-US">
                <a:latin typeface="Times New Roman" panose="02020603050405020304" pitchFamily="18" charset="0"/>
                <a:cs typeface="Times New Roman" panose="02020603050405020304" pitchFamily="18" charset="0"/>
              </a:rPr>
              <a:t>Penutup </a:t>
            </a:r>
          </a:p>
          <a:p>
            <a:endParaRPr lang="en-US">
              <a:latin typeface="Times New Roman" panose="02020603050405020304" pitchFamily="18" charset="0"/>
              <a:cs typeface="Times New Roman" panose="02020603050405020304" pitchFamily="18" charset="0"/>
            </a:endParaRPr>
          </a:p>
          <a:p>
            <a:r>
              <a:rPr lang="en-US" b="1" u="sng">
                <a:solidFill>
                  <a:srgbClr val="7030A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Bolehkah prodiakon mengucapkan kata kata salam seperti imam dalam perayaan ekaristi ? </a:t>
            </a:r>
          </a:p>
        </p:txBody>
      </p:sp>
    </p:spTree>
    <p:extLst>
      <p:ext uri="{BB962C8B-B14F-4D97-AF65-F5344CB8AC3E}">
        <p14:creationId xmlns:p14="http://schemas.microsoft.com/office/powerpoint/2010/main" val="15143152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arn(inVertic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arn(inVertical)">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arn(inVertical)">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barn(inVertical)">
                                      <p:cBhvr>
                                        <p:cTn id="27" dur="5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barn(inVertical)">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61A510-9B26-4B4B-89C9-7F5E4F5FD666}"/>
              </a:ext>
            </a:extLst>
          </p:cNvPr>
          <p:cNvSpPr>
            <a:spLocks noGrp="1"/>
          </p:cNvSpPr>
          <p:nvPr>
            <p:ph type="title"/>
          </p:nvPr>
        </p:nvSpPr>
        <p:spPr/>
        <p:txBody>
          <a:bodyPr>
            <a:normAutofit/>
          </a:bodyPr>
          <a:lstStyle/>
          <a:p>
            <a:r>
              <a:rPr lang="en-US" sz="3200" b="1" u="sng">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Tata gerak manakah yang diperbolehkan untuk prodiakon ataupun  pemimpin ibadat kaum awam ? </a:t>
            </a:r>
          </a:p>
        </p:txBody>
      </p:sp>
      <p:sp>
        <p:nvSpPr>
          <p:cNvPr id="3" name="Content Placeholder 2">
            <a:extLst>
              <a:ext uri="{FF2B5EF4-FFF2-40B4-BE49-F238E27FC236}">
                <a16:creationId xmlns:a16="http://schemas.microsoft.com/office/drawing/2014/main" id="{B40FF208-5C1F-40D6-B455-52EC89D34C3F}"/>
              </a:ext>
            </a:extLst>
          </p:cNvPr>
          <p:cNvSpPr>
            <a:spLocks noGrp="1"/>
          </p:cNvSpPr>
          <p:nvPr>
            <p:ph idx="1"/>
          </p:nvPr>
        </p:nvSpPr>
        <p:spPr/>
        <p:txBody>
          <a:bodyPr>
            <a:normAutofit fontScale="92500" lnSpcReduction="20000"/>
          </a:bodyPr>
          <a:lstStyle/>
          <a:p>
            <a:r>
              <a:rPr lang="en-US">
                <a:latin typeface="Times New Roman" panose="02020603050405020304" pitchFamily="18" charset="0"/>
                <a:cs typeface="Times New Roman" panose="02020603050405020304" pitchFamily="18" charset="0"/>
              </a:rPr>
              <a:t>Tidak boleh merentangkan tangan saat membawa doa doa seperti doa pembuka, doa berkat, doa penutup dan sebagainya. Kaum awam dapat mengucapkan doa tersebut dengan tangan terkatup</a:t>
            </a:r>
          </a:p>
          <a:p>
            <a:r>
              <a:rPr lang="en-US">
                <a:latin typeface="Times New Roman" panose="02020603050405020304" pitchFamily="18" charset="0"/>
                <a:cs typeface="Times New Roman" panose="02020603050405020304" pitchFamily="18" charset="0"/>
              </a:rPr>
              <a:t>Tidak boleh membuat Gerakan pemberian berkat tanda salib public seperti orang yang tertahbis</a:t>
            </a:r>
          </a:p>
          <a:p>
            <a:r>
              <a:rPr lang="en-US">
                <a:latin typeface="Times New Roman" panose="02020603050405020304" pitchFamily="18" charset="0"/>
                <a:cs typeface="Times New Roman" panose="02020603050405020304" pitchFamily="18" charset="0"/>
              </a:rPr>
              <a:t>Boleh membuat tanda salib dengan ibu jari pada dahi umat, seperti berkat pada anak </a:t>
            </a:r>
          </a:p>
          <a:p>
            <a:r>
              <a:rPr lang="en-US">
                <a:latin typeface="Times New Roman" panose="02020603050405020304" pitchFamily="18" charset="0"/>
                <a:cs typeface="Times New Roman" panose="02020603050405020304" pitchFamily="18" charset="0"/>
              </a:rPr>
              <a:t>Boleh mengelurkan tangan diatas atau ke arah/barang yang dimohonkan berkat sebagai lambang turunnya berkat restu dari Allah </a:t>
            </a:r>
          </a:p>
          <a:p>
            <a:r>
              <a:rPr lang="en-US">
                <a:latin typeface="Times New Roman" panose="02020603050405020304" pitchFamily="18" charset="0"/>
                <a:cs typeface="Times New Roman" panose="02020603050405020304" pitchFamily="18" charset="0"/>
              </a:rPr>
              <a:t>Memerciki barang/orang dengan air suci yang dilakukan setelah doa pemberkatan</a:t>
            </a:r>
          </a:p>
          <a:p>
            <a:r>
              <a:rPr lang="en-US">
                <a:latin typeface="Times New Roman" panose="02020603050405020304" pitchFamily="18" charset="0"/>
                <a:cs typeface="Times New Roman" panose="02020603050405020304" pitchFamily="18" charset="0"/>
              </a:rPr>
              <a:t>Mendupai Gedung/barang/tempat yang melambangkan penghormatan atau doa jemaat yang mebumbung ke hadirat tuhan </a:t>
            </a:r>
          </a:p>
        </p:txBody>
      </p:sp>
    </p:spTree>
    <p:extLst>
      <p:ext uri="{BB962C8B-B14F-4D97-AF65-F5344CB8AC3E}">
        <p14:creationId xmlns:p14="http://schemas.microsoft.com/office/powerpoint/2010/main" val="30844049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arn(inVertic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arn(inVertical)">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barn(inVertical)">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ECDA755-3431-41C8-8567-3CC7A472C4FB}"/>
              </a:ext>
            </a:extLst>
          </p:cNvPr>
          <p:cNvSpPr>
            <a:spLocks noGrp="1"/>
          </p:cNvSpPr>
          <p:nvPr>
            <p:ph idx="1"/>
          </p:nvPr>
        </p:nvSpPr>
        <p:spPr>
          <a:xfrm>
            <a:off x="959498" y="2909563"/>
            <a:ext cx="10515600" cy="1038873"/>
          </a:xfrm>
        </p:spPr>
        <p:txBody>
          <a:bodyPr>
            <a:normAutofit/>
          </a:bodyPr>
          <a:lstStyle/>
          <a:p>
            <a:r>
              <a:rPr lang="en-US" sz="4800" b="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Berkat anak atau komuni bathuk? </a:t>
            </a:r>
          </a:p>
        </p:txBody>
      </p:sp>
    </p:spTree>
    <p:extLst>
      <p:ext uri="{BB962C8B-B14F-4D97-AF65-F5344CB8AC3E}">
        <p14:creationId xmlns:p14="http://schemas.microsoft.com/office/powerpoint/2010/main" val="19579585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8164BC-675F-4E73-9F06-DDADFF4A0CA6}"/>
              </a:ext>
            </a:extLst>
          </p:cNvPr>
          <p:cNvSpPr>
            <a:spLocks noGrp="1"/>
          </p:cNvSpPr>
          <p:nvPr>
            <p:ph type="title"/>
          </p:nvPr>
        </p:nvSpPr>
        <p:spPr/>
        <p:txBody>
          <a:bodyPr/>
          <a:lstStyle/>
          <a:p>
            <a:r>
              <a:rPr lang="en-US" b="1" u="sng">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Unsur unsur doa berkat </a:t>
            </a:r>
          </a:p>
        </p:txBody>
      </p:sp>
      <p:sp>
        <p:nvSpPr>
          <p:cNvPr id="3" name="Content Placeholder 2">
            <a:extLst>
              <a:ext uri="{FF2B5EF4-FFF2-40B4-BE49-F238E27FC236}">
                <a16:creationId xmlns:a16="http://schemas.microsoft.com/office/drawing/2014/main" id="{0706FD95-40BB-492F-9536-B5235B59B310}"/>
              </a:ext>
            </a:extLst>
          </p:cNvPr>
          <p:cNvSpPr>
            <a:spLocks noGrp="1"/>
          </p:cNvSpPr>
          <p:nvPr>
            <p:ph idx="1"/>
          </p:nvPr>
        </p:nvSpPr>
        <p:spPr>
          <a:xfrm>
            <a:off x="838200" y="1539551"/>
            <a:ext cx="10515600" cy="4637412"/>
          </a:xfrm>
        </p:spPr>
        <p:txBody>
          <a:bodyPr>
            <a:normAutofit fontScale="85000" lnSpcReduction="20000"/>
          </a:bodyPr>
          <a:lstStyle/>
          <a:p>
            <a:r>
              <a:rPr lang="en-US">
                <a:latin typeface="Times New Roman" panose="02020603050405020304" pitchFamily="18" charset="0"/>
                <a:cs typeface="Times New Roman" panose="02020603050405020304" pitchFamily="18" charset="0"/>
              </a:rPr>
              <a:t>Sasaran doa </a:t>
            </a:r>
          </a:p>
          <a:p>
            <a:r>
              <a:rPr lang="en-US">
                <a:latin typeface="Times New Roman" panose="02020603050405020304" pitchFamily="18" charset="0"/>
                <a:cs typeface="Times New Roman" panose="02020603050405020304" pitchFamily="18" charset="0"/>
              </a:rPr>
              <a:t>Struktur dasar </a:t>
            </a:r>
          </a:p>
          <a:p>
            <a:r>
              <a:rPr lang="en-US">
                <a:latin typeface="Times New Roman" panose="02020603050405020304" pitchFamily="18" charset="0"/>
                <a:cs typeface="Times New Roman" panose="02020603050405020304" pitchFamily="18" charset="0"/>
              </a:rPr>
              <a:t>Dimensi dimensi doa ( Dimensi Teologis dan Dimensi Liturgis)</a:t>
            </a:r>
          </a:p>
          <a:p>
            <a:r>
              <a:rPr lang="en-US">
                <a:latin typeface="Times New Roman" panose="02020603050405020304" pitchFamily="18" charset="0"/>
                <a:cs typeface="Times New Roman" panose="02020603050405020304" pitchFamily="18" charset="0"/>
              </a:rPr>
              <a:t>Rumusan akhir doa</a:t>
            </a:r>
          </a:p>
          <a:p>
            <a:r>
              <a:rPr lang="en-US">
                <a:latin typeface="Times New Roman" panose="02020603050405020304" pitchFamily="18" charset="0"/>
                <a:cs typeface="Times New Roman" panose="02020603050405020304" pitchFamily="18" charset="0"/>
              </a:rPr>
              <a:t>Sebuah contoh yang telah memenuhi unsur unsur doa diatas </a:t>
            </a:r>
          </a:p>
          <a:p>
            <a:r>
              <a:rPr lang="en-US" i="1">
                <a:solidFill>
                  <a:srgbClr val="7030A0"/>
                </a:solidFill>
                <a:latin typeface="Times New Roman" panose="02020603050405020304" pitchFamily="18" charset="0"/>
                <a:cs typeface="Times New Roman" panose="02020603050405020304" pitchFamily="18" charset="0"/>
              </a:rPr>
              <a:t>I: Allah Bapa yang Mahakuasa, kami bersyukur kepada-Mu - sebab Engkau sumber kehidupan - Engkaulah yang menganugerahkan keselamatan - serta kebangkitan orang mati - melalui Putra-Mu, Yesus Kristus. - Hamba-Mu (...) telah Kaupanggil menghadap-Mu - Maka kami mohon, -utuslah Roh Kudus-Mu - untuk memberkati (+) hamba-Mu ini - Kuduskanlah jenazahnya - agar ia Kaubersihkan dari segala dosa dan hukuman - Semoga ia layak masuk - dalam Kerajaan-Mu yang abadi serta boleh bersama semua orang kudus - memuliakan Dikau selama-lamanya di surga - Demi Kristus, Tuhan dan Pengantara kami – </a:t>
            </a:r>
          </a:p>
          <a:p>
            <a:r>
              <a:rPr lang="en-US" i="1">
                <a:solidFill>
                  <a:srgbClr val="7030A0"/>
                </a:solidFill>
                <a:latin typeface="Times New Roman" panose="02020603050405020304" pitchFamily="18" charset="0"/>
                <a:cs typeface="Times New Roman" panose="02020603050405020304" pitchFamily="18" charset="0"/>
              </a:rPr>
              <a:t>-U: Amin.</a:t>
            </a:r>
          </a:p>
        </p:txBody>
      </p:sp>
    </p:spTree>
    <p:extLst>
      <p:ext uri="{BB962C8B-B14F-4D97-AF65-F5344CB8AC3E}">
        <p14:creationId xmlns:p14="http://schemas.microsoft.com/office/powerpoint/2010/main" val="2769115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arn(inVertic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arn(inVertical)">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arn(inVertical)">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barn(inVertical)">
                                      <p:cBhvr>
                                        <p:cTn id="27" dur="5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barn(inVertical)">
                                      <p:cBhvr>
                                        <p:cTn id="32" dur="500"/>
                                        <p:tgtEl>
                                          <p:spTgt spid="3">
                                            <p:txEl>
                                              <p:pRg st="4" end="4"/>
                                            </p:txEl>
                                          </p:spTgt>
                                        </p:tgtEl>
                                      </p:cBhvr>
                                    </p:animEffect>
                                  </p:childTnLst>
                                </p:cTn>
                              </p:par>
                              <p:par>
                                <p:cTn id="33" presetID="16" presetClass="entr" presetSubtype="21" fill="hold" nodeType="with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Effect transition="in" filter="barn(inVertical)">
                                      <p:cBhvr>
                                        <p:cTn id="35" dur="500"/>
                                        <p:tgtEl>
                                          <p:spTgt spid="3">
                                            <p:txEl>
                                              <p:pRg st="5" end="5"/>
                                            </p:txEl>
                                          </p:spTgt>
                                        </p:tgtEl>
                                      </p:cBhvr>
                                    </p:animEffect>
                                  </p:childTnLst>
                                </p:cTn>
                              </p:par>
                              <p:par>
                                <p:cTn id="36" presetID="16" presetClass="entr" presetSubtype="21" fill="hold" nodeType="withEffect">
                                  <p:stCondLst>
                                    <p:cond delay="0"/>
                                  </p:stCondLst>
                                  <p:childTnLst>
                                    <p:set>
                                      <p:cBhvr>
                                        <p:cTn id="37" dur="1" fill="hold">
                                          <p:stCondLst>
                                            <p:cond delay="0"/>
                                          </p:stCondLst>
                                        </p:cTn>
                                        <p:tgtEl>
                                          <p:spTgt spid="3">
                                            <p:txEl>
                                              <p:pRg st="6" end="6"/>
                                            </p:txEl>
                                          </p:spTgt>
                                        </p:tgtEl>
                                        <p:attrNameLst>
                                          <p:attrName>style.visibility</p:attrName>
                                        </p:attrNameLst>
                                      </p:cBhvr>
                                      <p:to>
                                        <p:strVal val="visible"/>
                                      </p:to>
                                    </p:set>
                                    <p:animEffect transition="in" filter="barn(inVertical)">
                                      <p:cBhvr>
                                        <p:cTn id="38"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7353885-C56F-42BE-A3AB-C3BCE726B1DB}"/>
              </a:ext>
            </a:extLst>
          </p:cNvPr>
          <p:cNvSpPr>
            <a:spLocks noGrp="1"/>
          </p:cNvSpPr>
          <p:nvPr>
            <p:ph idx="1"/>
          </p:nvPr>
        </p:nvSpPr>
        <p:spPr>
          <a:xfrm>
            <a:off x="698241" y="802433"/>
            <a:ext cx="10515600" cy="5150498"/>
          </a:xfrm>
        </p:spPr>
        <p:txBody>
          <a:bodyPr/>
          <a:lstStyle/>
          <a:p>
            <a:r>
              <a:rPr lang="en-US" b="1" u="sng">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Apa saja yang boleh diberkati?</a:t>
            </a:r>
          </a:p>
          <a:p>
            <a:pPr algn="just"/>
            <a:r>
              <a:rPr lang="en-US">
                <a:latin typeface="Times New Roman" panose="02020603050405020304" pitchFamily="18" charset="0"/>
                <a:cs typeface="Times New Roman" panose="02020603050405020304" pitchFamily="18" charset="0"/>
              </a:rPr>
              <a:t>Semua saja dan apa saja bias dimohonkan berkat kecuali segala sesuatu yang ada pada dirinya jahat atau akan digunakan bagi kejahatan atau yang tidak baik ataupun yang justru bias menjauhkan kita kepada Allah dan membahayakan keselamatan jiwa orang. </a:t>
            </a:r>
          </a:p>
        </p:txBody>
      </p:sp>
    </p:spTree>
    <p:extLst>
      <p:ext uri="{BB962C8B-B14F-4D97-AF65-F5344CB8AC3E}">
        <p14:creationId xmlns:p14="http://schemas.microsoft.com/office/powerpoint/2010/main" val="22841247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A8A2E3-C6B1-476B-BCA4-5050CCC837AD}"/>
              </a:ext>
            </a:extLst>
          </p:cNvPr>
          <p:cNvSpPr>
            <a:spLocks noGrp="1"/>
          </p:cNvSpPr>
          <p:nvPr>
            <p:ph type="title"/>
          </p:nvPr>
        </p:nvSpPr>
        <p:spPr/>
        <p:txBody>
          <a:bodyPr>
            <a:normAutofit/>
          </a:bodyPr>
          <a:lstStyle/>
          <a:p>
            <a:r>
              <a:rPr lang="en-US" sz="4000" b="1" u="sng">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Jenis pertama sakramentali : Benedictiones invocative </a:t>
            </a:r>
          </a:p>
        </p:txBody>
      </p:sp>
      <p:sp>
        <p:nvSpPr>
          <p:cNvPr id="3" name="Content Placeholder 2">
            <a:extLst>
              <a:ext uri="{FF2B5EF4-FFF2-40B4-BE49-F238E27FC236}">
                <a16:creationId xmlns:a16="http://schemas.microsoft.com/office/drawing/2014/main" id="{8D0FC3E1-DF16-48E7-9D4F-20323CF1B0CE}"/>
              </a:ext>
            </a:extLst>
          </p:cNvPr>
          <p:cNvSpPr>
            <a:spLocks noGrp="1"/>
          </p:cNvSpPr>
          <p:nvPr>
            <p:ph idx="1"/>
          </p:nvPr>
        </p:nvSpPr>
        <p:spPr/>
        <p:txBody>
          <a:bodyPr>
            <a:normAutofit fontScale="85000" lnSpcReduction="20000"/>
          </a:bodyPr>
          <a:lstStyle/>
          <a:p>
            <a:r>
              <a:rPr lang="en-US">
                <a:latin typeface="Times New Roman" panose="02020603050405020304" pitchFamily="18" charset="0"/>
                <a:cs typeface="Times New Roman" panose="02020603050405020304" pitchFamily="18" charset="0"/>
              </a:rPr>
              <a:t>Ialah pemberkatan yang tidak mengubah status atau tujuan penggunaan dari yang diberkati. Artinya segala upacara atau ibadat pemberkatan, dimana yang diberkati itu, entah diri manusia entah benda/barang tertentu, tidak mengalami perubahan status atau perubahan tujuan penggunaanya. Hampir ibadat berkat masuk disini. Objek atau apa yang diberkati bias berupan orang atau diri manusia dan bisa juga barang atau benda.</a:t>
            </a:r>
          </a:p>
          <a:p>
            <a:r>
              <a:rPr lang="en-US">
                <a:latin typeface="Times New Roman" panose="02020603050405020304" pitchFamily="18" charset="0"/>
                <a:cs typeface="Times New Roman" panose="02020603050405020304" pitchFamily="18" charset="0"/>
              </a:rPr>
              <a:t>Contoh pemberkatan atas manusia : pemberkatan dahi anak anak dengan tanda salib; pemberkatan orang sakit; pemberkatan jenazah; pemberkatan keluarga, suami istri anak anak (dalam keluarga oleh orang tua), orang bertunangan, ibu yang melahirkan, orang yang lanjut usia; pemberkatan para jenazah, orang beroergian dan yang lainnya.</a:t>
            </a:r>
          </a:p>
          <a:p>
            <a:r>
              <a:rPr lang="en-US">
                <a:latin typeface="Times New Roman" panose="02020603050405020304" pitchFamily="18" charset="0"/>
                <a:cs typeface="Times New Roman" panose="02020603050405020304" pitchFamily="18" charset="0"/>
              </a:rPr>
              <a:t>Contoh pemberkatan atas benda/barang: pemberkatan rumah, perpustakaan, took, sekolah, rumah sakit dst. Perhatikan benda benda atau alat alat yang diberkati ini tidak mengalami perubahan status, khususnya tidak disebut “barang suci” sesudah diberkati. </a:t>
            </a:r>
          </a:p>
        </p:txBody>
      </p:sp>
    </p:spTree>
    <p:extLst>
      <p:ext uri="{BB962C8B-B14F-4D97-AF65-F5344CB8AC3E}">
        <p14:creationId xmlns:p14="http://schemas.microsoft.com/office/powerpoint/2010/main" val="13673873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arn(inVertic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arn(inVertical)">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arn(inVertical)">
                                      <p:cBhvr>
                                        <p:cTn id="2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C5E57A-F203-439F-A7D0-D873CB1446F6}"/>
              </a:ext>
            </a:extLst>
          </p:cNvPr>
          <p:cNvSpPr>
            <a:spLocks noGrp="1"/>
          </p:cNvSpPr>
          <p:nvPr>
            <p:ph type="title"/>
          </p:nvPr>
        </p:nvSpPr>
        <p:spPr/>
        <p:txBody>
          <a:bodyPr>
            <a:normAutofit/>
          </a:bodyPr>
          <a:lstStyle/>
          <a:p>
            <a:r>
              <a:rPr lang="en-US" sz="3200" b="1" u="sng">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Jenis kedua sakramentali terdiri atas benedectiones constitutivae consecration, dedicatio</a:t>
            </a:r>
          </a:p>
        </p:txBody>
      </p:sp>
      <p:sp>
        <p:nvSpPr>
          <p:cNvPr id="3" name="Content Placeholder 2">
            <a:extLst>
              <a:ext uri="{FF2B5EF4-FFF2-40B4-BE49-F238E27FC236}">
                <a16:creationId xmlns:a16="http://schemas.microsoft.com/office/drawing/2014/main" id="{51626BE5-34F5-49DC-A20D-7212EC91B496}"/>
              </a:ext>
            </a:extLst>
          </p:cNvPr>
          <p:cNvSpPr>
            <a:spLocks noGrp="1"/>
          </p:cNvSpPr>
          <p:nvPr>
            <p:ph idx="1"/>
          </p:nvPr>
        </p:nvSpPr>
        <p:spPr/>
        <p:txBody>
          <a:bodyPr>
            <a:normAutofit fontScale="85000" lnSpcReduction="20000"/>
          </a:bodyPr>
          <a:lstStyle/>
          <a:p>
            <a:pPr algn="just"/>
            <a:r>
              <a:rPr lang="en-US">
                <a:latin typeface="Times New Roman" panose="02020603050405020304" pitchFamily="18" charset="0"/>
                <a:cs typeface="Times New Roman" panose="02020603050405020304" pitchFamily="18" charset="0"/>
              </a:rPr>
              <a:t>Berbagai jenis sakramentali yang kedua ini merupakan pemberkatan yang mengubah status tujuan penggunaan dari yang diberkati. Maksudnya, begitu diberkati maka orang atau benda sudah dikhususkan untuk Allah. </a:t>
            </a:r>
          </a:p>
          <a:p>
            <a:pPr algn="just"/>
            <a:r>
              <a:rPr lang="en-US">
                <a:latin typeface="Times New Roman" panose="02020603050405020304" pitchFamily="18" charset="0"/>
                <a:cs typeface="Times New Roman" panose="02020603050405020304" pitchFamily="18" charset="0"/>
              </a:rPr>
              <a:t>Benedictiones constitutivae : segala upacara atau ibadat, di manayang diberkati itu, entah diri manusia entah benda/ barang tertentu, mengalami perubahan status atau perubahan tujuan penggunaanya berbeda dsri ibadat invocative, yakni yang tidak mengubah tujuan penggunaan yang diberkati, ibadat pemberkatan constitutivae membuat diberkati itu dikhususkan penggunaan yang bersifat religious atau berhubungan dengan Tuhan </a:t>
            </a:r>
          </a:p>
          <a:p>
            <a:pPr algn="just"/>
            <a:r>
              <a:rPr lang="en-US">
                <a:latin typeface="Times New Roman" panose="02020603050405020304" pitchFamily="18" charset="0"/>
                <a:cs typeface="Times New Roman" panose="02020603050405020304" pitchFamily="18" charset="0"/>
              </a:rPr>
              <a:t>Contoh benedictuiones constutivae ialah pentahbisan abas atau abdis, pengikiran kaul biarawan biarawati pengudusan atau pemberkatan perawan (ikrar pribadi didepan uskup dan imam)</a:t>
            </a:r>
          </a:p>
          <a:p>
            <a:pPr algn="just"/>
            <a:r>
              <a:rPr lang="en-US">
                <a:latin typeface="Times New Roman" panose="02020603050405020304" pitchFamily="18" charset="0"/>
                <a:cs typeface="Times New Roman" panose="02020603050405020304" pitchFamily="18" charset="0"/>
              </a:rPr>
              <a:t>Benedictiones constitutivae atas benda atau barang ialah pemberkartan alat alat liturgi (paramenta/ pakaian liturgi) pemberkatan: salib, rosario, medali, scapular, jalan salib, patung/lukisan suci, kitab suci, benda benda devosi dasn lainnya.  </a:t>
            </a:r>
          </a:p>
        </p:txBody>
      </p:sp>
    </p:spTree>
    <p:extLst>
      <p:ext uri="{BB962C8B-B14F-4D97-AF65-F5344CB8AC3E}">
        <p14:creationId xmlns:p14="http://schemas.microsoft.com/office/powerpoint/2010/main" val="35958759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arn(inVertic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arn(inVertical)">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arn(inVertical)">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barn(inVertical)">
                                      <p:cBhvr>
                                        <p:cTn id="2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DD8C26F-108A-4626-B170-9EF8C00631C3}"/>
              </a:ext>
            </a:extLst>
          </p:cNvPr>
          <p:cNvSpPr>
            <a:spLocks noGrp="1"/>
          </p:cNvSpPr>
          <p:nvPr>
            <p:ph idx="1"/>
          </p:nvPr>
        </p:nvSpPr>
        <p:spPr>
          <a:xfrm>
            <a:off x="838200" y="783771"/>
            <a:ext cx="10515600" cy="5393192"/>
          </a:xfrm>
        </p:spPr>
        <p:txBody>
          <a:bodyPr>
            <a:normAutofit/>
          </a:bodyPr>
          <a:lstStyle/>
          <a:p>
            <a:pPr algn="just"/>
            <a:r>
              <a:rPr lang="en-US">
                <a:latin typeface="Times New Roman" panose="02020603050405020304" pitchFamily="18" charset="0"/>
                <a:cs typeface="Times New Roman" panose="02020603050405020304" pitchFamily="18" charset="0"/>
              </a:rPr>
              <a:t>Consencratio terjemahan konsekrasi atau pentahbisan. Istilah pentahbisan dalam arti conscratio ini hanya ditujukan untuk pentahbisan seseorang. Sakramen consencratio umumnya msuk sakramen tahbisan yakni tahbisan imam dan uskup </a:t>
            </a:r>
          </a:p>
          <a:p>
            <a:pPr algn="just"/>
            <a:r>
              <a:rPr lang="en-US">
                <a:latin typeface="Times New Roman" panose="02020603050405020304" pitchFamily="18" charset="0"/>
                <a:cs typeface="Times New Roman" panose="02020603050405020304" pitchFamily="18" charset="0"/>
              </a:rPr>
              <a:t>Dedicatio pengudusan atau pembaktian yang berarti perayaan ibadat pemberkatan atau penyucian untuk suatu benda atau barang yang membawa akibat bahwa benda atau barang itu dikuduskan atau dipersembahkan kepada Allah sehingga juga tidak bisa digunakan kembali bagi tujuan profan. Contohnya pemberkatan Gedung gereja baru, altar ini tentu ditandai dengan minyak krisma dan selanjutnya Gedung gereja dan altar itu tidak boleh digunakan untuk tujuan lain selain keperluan liturgis dan ibadat.</a:t>
            </a:r>
          </a:p>
        </p:txBody>
      </p:sp>
    </p:spTree>
    <p:extLst>
      <p:ext uri="{BB962C8B-B14F-4D97-AF65-F5344CB8AC3E}">
        <p14:creationId xmlns:p14="http://schemas.microsoft.com/office/powerpoint/2010/main" val="11028926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74FEFD-D05E-4053-9D45-F50098F00DC3}"/>
              </a:ext>
            </a:extLst>
          </p:cNvPr>
          <p:cNvSpPr>
            <a:spLocks noGrp="1"/>
          </p:cNvSpPr>
          <p:nvPr>
            <p:ph type="title"/>
          </p:nvPr>
        </p:nvSpPr>
        <p:spPr>
          <a:xfrm>
            <a:off x="838200" y="365125"/>
            <a:ext cx="10927702" cy="1325563"/>
          </a:xfrm>
        </p:spPr>
        <p:txBody>
          <a:bodyPr>
            <a:normAutofit/>
          </a:bodyPr>
          <a:lstStyle/>
          <a:p>
            <a:r>
              <a:rPr lang="en-US" sz="3200" b="1" u="sng">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Jenis ketiga sakramentali : eksorsisme atau pengusiran setan </a:t>
            </a:r>
          </a:p>
        </p:txBody>
      </p:sp>
      <p:sp>
        <p:nvSpPr>
          <p:cNvPr id="3" name="Content Placeholder 2">
            <a:extLst>
              <a:ext uri="{FF2B5EF4-FFF2-40B4-BE49-F238E27FC236}">
                <a16:creationId xmlns:a16="http://schemas.microsoft.com/office/drawing/2014/main" id="{3050801F-5CED-4699-A73D-EEEE0616C52B}"/>
              </a:ext>
            </a:extLst>
          </p:cNvPr>
          <p:cNvSpPr>
            <a:spLocks noGrp="1"/>
          </p:cNvSpPr>
          <p:nvPr>
            <p:ph idx="1"/>
          </p:nvPr>
        </p:nvSpPr>
        <p:spPr/>
        <p:txBody>
          <a:bodyPr/>
          <a:lstStyle/>
          <a:p>
            <a:r>
              <a:rPr lang="en-US">
                <a:latin typeface="Times New Roman" panose="02020603050405020304" pitchFamily="18" charset="0"/>
                <a:cs typeface="Times New Roman" panose="02020603050405020304" pitchFamily="18" charset="0"/>
              </a:rPr>
              <a:t>Adakah dan bolehkah doa atau ibadat pengusiran setan itu dalam gereja?</a:t>
            </a:r>
          </a:p>
          <a:p>
            <a:r>
              <a:rPr lang="en-US">
                <a:latin typeface="Times New Roman" panose="02020603050405020304" pitchFamily="18" charset="0"/>
                <a:cs typeface="Times New Roman" panose="02020603050405020304" pitchFamily="18" charset="0"/>
              </a:rPr>
              <a:t>Eksorsisme imprekatoris (pengusiran setan dengan perintah)</a:t>
            </a:r>
          </a:p>
          <a:p>
            <a:r>
              <a:rPr lang="en-US">
                <a:latin typeface="Times New Roman" panose="02020603050405020304" pitchFamily="18" charset="0"/>
                <a:cs typeface="Times New Roman" panose="02020603050405020304" pitchFamily="18" charset="0"/>
              </a:rPr>
              <a:t>Eksorsisme deprekatoris (pengusiran setan dengan doa permohonan)</a:t>
            </a:r>
          </a:p>
          <a:p>
            <a:r>
              <a:rPr lang="en-US">
                <a:latin typeface="Times New Roman" panose="02020603050405020304" pitchFamily="18" charset="0"/>
                <a:cs typeface="Times New Roman" panose="02020603050405020304" pitchFamily="18" charset="0"/>
              </a:rPr>
              <a:t>Kuasa kristus telah mengalahkan kuasa setan </a:t>
            </a:r>
          </a:p>
          <a:p>
            <a:r>
              <a:rPr lang="en-US">
                <a:latin typeface="Times New Roman" panose="02020603050405020304" pitchFamily="18" charset="0"/>
                <a:cs typeface="Times New Roman" panose="02020603050405020304" pitchFamily="18" charset="0"/>
              </a:rPr>
              <a:t>Bahaya penyempitan </a:t>
            </a:r>
          </a:p>
        </p:txBody>
      </p:sp>
    </p:spTree>
    <p:extLst>
      <p:ext uri="{BB962C8B-B14F-4D97-AF65-F5344CB8AC3E}">
        <p14:creationId xmlns:p14="http://schemas.microsoft.com/office/powerpoint/2010/main" val="17685215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arn(inVertic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arn(inVertical)">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arn(inVertical)">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barn(inVertical)">
                                      <p:cBhvr>
                                        <p:cTn id="27" dur="5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barn(inVertical)">
                                      <p:cBhvr>
                                        <p:cTn id="3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E6B7D0-3034-4C36-B76B-892F392595C9}"/>
              </a:ext>
            </a:extLst>
          </p:cNvPr>
          <p:cNvSpPr>
            <a:spLocks noGrp="1"/>
          </p:cNvSpPr>
          <p:nvPr>
            <p:ph type="title"/>
          </p:nvPr>
        </p:nvSpPr>
        <p:spPr/>
        <p:txBody>
          <a:bodyPr/>
          <a:lstStyle/>
          <a:p>
            <a:r>
              <a:rPr lang="en-US" b="1" u="sng">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Doa Harian Prodiakon </a:t>
            </a:r>
          </a:p>
        </p:txBody>
      </p:sp>
      <p:sp>
        <p:nvSpPr>
          <p:cNvPr id="3" name="Content Placeholder 2">
            <a:extLst>
              <a:ext uri="{FF2B5EF4-FFF2-40B4-BE49-F238E27FC236}">
                <a16:creationId xmlns:a16="http://schemas.microsoft.com/office/drawing/2014/main" id="{C3543255-851C-4096-8883-3D072CB86704}"/>
              </a:ext>
            </a:extLst>
          </p:cNvPr>
          <p:cNvSpPr>
            <a:spLocks noGrp="1"/>
          </p:cNvSpPr>
          <p:nvPr>
            <p:ph idx="1"/>
          </p:nvPr>
        </p:nvSpPr>
        <p:spPr>
          <a:xfrm>
            <a:off x="838200" y="1690688"/>
            <a:ext cx="10515600" cy="4486275"/>
          </a:xfrm>
        </p:spPr>
        <p:txBody>
          <a:bodyPr>
            <a:normAutofit fontScale="85000" lnSpcReduction="10000"/>
          </a:bodyPr>
          <a:lstStyle/>
          <a:p>
            <a:pPr marL="0" indent="0" algn="just">
              <a:buNone/>
            </a:pPr>
            <a:r>
              <a:rPr lang="en-US" i="1">
                <a:solidFill>
                  <a:srgbClr val="7030A0"/>
                </a:solidFill>
                <a:latin typeface="Times New Roman" panose="02020603050405020304" pitchFamily="18" charset="0"/>
                <a:cs typeface="Times New Roman" panose="02020603050405020304" pitchFamily="18" charset="0"/>
              </a:rPr>
              <a:t>Bapa yang penuh kasih,kami bersyukur kepada-Mu sebab Engkau telah berkenan memanggil kami hamba-Mu yang tidak pantas ini untuk tugas pelayanan prodiakon paroki.Kami menyadari bahwa berkat baptisan dan penguatan suci Engkau memperkenankan kami Melalui pengantaraan doa Bunda Maria, dan berilah kami rahmat yang kami butuhkan.bersama seluruh umat berimandan para uskup, imam, dan diakon untuk ambil bagian dalam imamat Tuhan kami Yesus Kristus.</a:t>
            </a:r>
          </a:p>
          <a:p>
            <a:pPr marL="0" indent="0" algn="just">
              <a:buNone/>
            </a:pPr>
            <a:r>
              <a:rPr lang="en-US" i="1">
                <a:solidFill>
                  <a:srgbClr val="7030A0"/>
                </a:solidFill>
                <a:latin typeface="Times New Roman" panose="02020603050405020304" pitchFamily="18" charset="0"/>
                <a:cs typeface="Times New Roman" panose="02020603050405020304" pitchFamily="18" charset="0"/>
              </a:rPr>
              <a:t>Kami mohon kepada-Mu, curahkanlah Roh Kudus-Mu kepada kami agar kami tekun dan setia, bijaksana dan bergembira dalam pelayanan suci melayani umat-Mu.Semoga kami mampu bekerja sama dengan para pemimpin Gereja dan dapat membantu merekadalam membagikan karya pengudusan-Mu dan mewartakan Injil Kerajaan-Mu yang membebaskan kepada umat-Mu dan seluruh masyarakat kami.Semoga kami senantiasa mengutamakan pelayanan bagi mereka yang kecil, lemah, miskin dan tersingkir.kami mohon, berkatilah keluarga kami Doa ini kami sampaikan kepada-Mudengan perantaraan Kristus, Tuhan kami. Amin</a:t>
            </a:r>
          </a:p>
        </p:txBody>
      </p:sp>
    </p:spTree>
    <p:extLst>
      <p:ext uri="{BB962C8B-B14F-4D97-AF65-F5344CB8AC3E}">
        <p14:creationId xmlns:p14="http://schemas.microsoft.com/office/powerpoint/2010/main" val="18590158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arn(inVertical)">
                                      <p:cBhvr>
                                        <p:cTn id="12" dur="500"/>
                                        <p:tgtEl>
                                          <p:spTgt spid="3">
                                            <p:txEl>
                                              <p:pRg st="0" end="0"/>
                                            </p:txEl>
                                          </p:spTgt>
                                        </p:tgtEl>
                                      </p:cBhvr>
                                    </p:animEffect>
                                  </p:childTnLst>
                                </p:cTn>
                              </p:par>
                              <p:par>
                                <p:cTn id="13" presetID="16" presetClass="entr" presetSubtype="21" fill="hold" nodeType="with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barn(inVertical)">
                                      <p:cBhvr>
                                        <p:cTn id="15"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2F0AC9-2034-4192-8351-77063CEB3AFE}"/>
              </a:ext>
            </a:extLst>
          </p:cNvPr>
          <p:cNvSpPr>
            <a:spLocks noGrp="1"/>
          </p:cNvSpPr>
          <p:nvPr>
            <p:ph type="title"/>
          </p:nvPr>
        </p:nvSpPr>
        <p:spPr/>
        <p:txBody>
          <a:bodyPr/>
          <a:lstStyle/>
          <a:p>
            <a:r>
              <a:rPr lang="en-US" b="1" u="sng">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Pelayan ibadat devosi atau ulah kesalehan </a:t>
            </a:r>
          </a:p>
        </p:txBody>
      </p:sp>
      <p:sp>
        <p:nvSpPr>
          <p:cNvPr id="3" name="Content Placeholder 2">
            <a:extLst>
              <a:ext uri="{FF2B5EF4-FFF2-40B4-BE49-F238E27FC236}">
                <a16:creationId xmlns:a16="http://schemas.microsoft.com/office/drawing/2014/main" id="{181E302C-8185-4E4D-9EA3-B98FF68C65E7}"/>
              </a:ext>
            </a:extLst>
          </p:cNvPr>
          <p:cNvSpPr>
            <a:spLocks noGrp="1"/>
          </p:cNvSpPr>
          <p:nvPr>
            <p:ph idx="1"/>
          </p:nvPr>
        </p:nvSpPr>
        <p:spPr>
          <a:xfrm>
            <a:off x="838200" y="1586204"/>
            <a:ext cx="10515600" cy="4590759"/>
          </a:xfrm>
        </p:spPr>
        <p:txBody>
          <a:bodyPr>
            <a:normAutofit fontScale="55000" lnSpcReduction="20000"/>
          </a:bodyPr>
          <a:lstStyle/>
          <a:p>
            <a:r>
              <a:rPr lang="en-US" sz="2900">
                <a:latin typeface="Times New Roman" panose="02020603050405020304" pitchFamily="18" charset="0"/>
                <a:cs typeface="Times New Roman" panose="02020603050405020304" pitchFamily="18" charset="0"/>
              </a:rPr>
              <a:t>Istilah devosi atau ulah kesalehan </a:t>
            </a:r>
          </a:p>
          <a:p>
            <a:r>
              <a:rPr lang="en-US" sz="2900">
                <a:latin typeface="Times New Roman" panose="02020603050405020304" pitchFamily="18" charset="0"/>
                <a:cs typeface="Times New Roman" panose="02020603050405020304" pitchFamily="18" charset="0"/>
              </a:rPr>
              <a:t>Usaha penjernihan peristilahan devosi dan ulah kesalehan </a:t>
            </a:r>
          </a:p>
          <a:p>
            <a:r>
              <a:rPr lang="en-US" sz="2900">
                <a:latin typeface="Times New Roman" panose="02020603050405020304" pitchFamily="18" charset="0"/>
                <a:cs typeface="Times New Roman" panose="02020603050405020304" pitchFamily="18" charset="0"/>
              </a:rPr>
              <a:t>Pokok konsili vatikan II tentang ulah kesalehan atau devosi </a:t>
            </a:r>
          </a:p>
          <a:p>
            <a:r>
              <a:rPr lang="en-US" sz="2900">
                <a:latin typeface="Times New Roman" panose="02020603050405020304" pitchFamily="18" charset="0"/>
                <a:cs typeface="Times New Roman" panose="02020603050405020304" pitchFamily="18" charset="0"/>
              </a:rPr>
              <a:t>Bedanya devosi atau ulah kesalehan liturgi </a:t>
            </a:r>
          </a:p>
          <a:p>
            <a:r>
              <a:rPr lang="en-US" sz="2900">
                <a:latin typeface="Times New Roman" panose="02020603050405020304" pitchFamily="18" charset="0"/>
                <a:cs typeface="Times New Roman" panose="02020603050405020304" pitchFamily="18" charset="0"/>
              </a:rPr>
              <a:t>Ciri ciri devosi atau ulah kesalehan </a:t>
            </a:r>
          </a:p>
          <a:p>
            <a:r>
              <a:rPr lang="en-US" sz="2900">
                <a:latin typeface="Times New Roman" panose="02020603050405020304" pitchFamily="18" charset="0"/>
                <a:cs typeface="Times New Roman" panose="02020603050405020304" pitchFamily="18" charset="0"/>
              </a:rPr>
              <a:t>Sudut pemahaman devosi secara historis liturgis </a:t>
            </a:r>
          </a:p>
          <a:p>
            <a:r>
              <a:rPr lang="en-US" sz="2900">
                <a:latin typeface="Times New Roman" panose="02020603050405020304" pitchFamily="18" charset="0"/>
                <a:cs typeface="Times New Roman" panose="02020603050405020304" pitchFamily="18" charset="0"/>
              </a:rPr>
              <a:t>Sudut pemahaman devosi secara antrapologis </a:t>
            </a:r>
          </a:p>
          <a:p>
            <a:r>
              <a:rPr lang="en-US" sz="2900">
                <a:latin typeface="Times New Roman" panose="02020603050405020304" pitchFamily="18" charset="0"/>
                <a:cs typeface="Times New Roman" panose="02020603050405020304" pitchFamily="18" charset="0"/>
              </a:rPr>
              <a:t>Sudut pemahaman devosi secarareligius kerakyatan </a:t>
            </a:r>
          </a:p>
          <a:p>
            <a:r>
              <a:rPr lang="en-US" sz="2900">
                <a:latin typeface="Times New Roman" panose="02020603050405020304" pitchFamily="18" charset="0"/>
                <a:cs typeface="Times New Roman" panose="02020603050405020304" pitchFamily="18" charset="0"/>
              </a:rPr>
              <a:t>Dua sikap (ekstrem) terhadap Gerakan devosional </a:t>
            </a:r>
          </a:p>
          <a:p>
            <a:r>
              <a:rPr lang="en-US" sz="2900">
                <a:latin typeface="Times New Roman" panose="02020603050405020304" pitchFamily="18" charset="0"/>
                <a:cs typeface="Times New Roman" panose="02020603050405020304" pitchFamily="18" charset="0"/>
              </a:rPr>
              <a:t>Teologi devosi </a:t>
            </a:r>
          </a:p>
          <a:p>
            <a:r>
              <a:rPr lang="en-US" sz="2900">
                <a:latin typeface="Times New Roman" panose="02020603050405020304" pitchFamily="18" charset="0"/>
                <a:cs typeface="Times New Roman" panose="02020603050405020304" pitchFamily="18" charset="0"/>
              </a:rPr>
              <a:t>Manakah sumbangan devosi atau ulah kesalehan pada liturgi </a:t>
            </a:r>
          </a:p>
          <a:p>
            <a:r>
              <a:rPr lang="en-US" sz="2900">
                <a:latin typeface="Times New Roman" panose="02020603050405020304" pitchFamily="18" charset="0"/>
                <a:cs typeface="Times New Roman" panose="02020603050405020304" pitchFamily="18" charset="0"/>
              </a:rPr>
              <a:t>Hal hal yang perlu diperhatikan dalam kegiatan devosi umat (catatan kritis)</a:t>
            </a:r>
          </a:p>
          <a:p>
            <a:r>
              <a:rPr lang="en-US" sz="2900">
                <a:latin typeface="Times New Roman" panose="02020603050405020304" pitchFamily="18" charset="0"/>
                <a:cs typeface="Times New Roman" panose="02020603050405020304" pitchFamily="18" charset="0"/>
              </a:rPr>
              <a:t>Macam ragam bentuk devosi atau ulah kesalehan </a:t>
            </a:r>
          </a:p>
          <a:p>
            <a:r>
              <a:rPr lang="en-US" sz="2900">
                <a:latin typeface="Times New Roman" panose="02020603050405020304" pitchFamily="18" charset="0"/>
                <a:cs typeface="Times New Roman" panose="02020603050405020304" pitchFamily="18" charset="0"/>
              </a:rPr>
              <a:t>Mungkinkah devosi digabungkan dengan perayaan liturgi, khusunya perayaan ekaristi </a:t>
            </a:r>
          </a:p>
          <a:p>
            <a:r>
              <a:rPr lang="en-US" sz="2900">
                <a:latin typeface="Times New Roman" panose="02020603050405020304" pitchFamily="18" charset="0"/>
                <a:cs typeface="Times New Roman" panose="02020603050405020304" pitchFamily="18" charset="0"/>
              </a:rPr>
              <a:t>Apa yang harus diperhatikan saat memimpin ibadat devosional </a:t>
            </a:r>
          </a:p>
          <a:p>
            <a:endParaRPr lang="en-US">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139676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arn(inVertic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arn(inVertical)">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arn(inVertical)">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barn(inVertical)">
                                      <p:cBhvr>
                                        <p:cTn id="27" dur="5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barn(inVertical)">
                                      <p:cBhvr>
                                        <p:cTn id="32" dur="500"/>
                                        <p:tgtEl>
                                          <p:spTgt spid="3">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Effect transition="in" filter="barn(inVertical)">
                                      <p:cBhvr>
                                        <p:cTn id="37" dur="500"/>
                                        <p:tgtEl>
                                          <p:spTgt spid="3">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Effect transition="in" filter="barn(inVertical)">
                                      <p:cBhvr>
                                        <p:cTn id="42" dur="500"/>
                                        <p:tgtEl>
                                          <p:spTgt spid="3">
                                            <p:txEl>
                                              <p:pRg st="6" end="6"/>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6" presetClass="entr" presetSubtype="21" fill="hold" nodeType="clickEffect">
                                  <p:stCondLst>
                                    <p:cond delay="0"/>
                                  </p:stCondLst>
                                  <p:childTnLst>
                                    <p:set>
                                      <p:cBhvr>
                                        <p:cTn id="46" dur="1" fill="hold">
                                          <p:stCondLst>
                                            <p:cond delay="0"/>
                                          </p:stCondLst>
                                        </p:cTn>
                                        <p:tgtEl>
                                          <p:spTgt spid="3">
                                            <p:txEl>
                                              <p:pRg st="7" end="7"/>
                                            </p:txEl>
                                          </p:spTgt>
                                        </p:tgtEl>
                                        <p:attrNameLst>
                                          <p:attrName>style.visibility</p:attrName>
                                        </p:attrNameLst>
                                      </p:cBhvr>
                                      <p:to>
                                        <p:strVal val="visible"/>
                                      </p:to>
                                    </p:set>
                                    <p:animEffect transition="in" filter="barn(inVertical)">
                                      <p:cBhvr>
                                        <p:cTn id="47" dur="500"/>
                                        <p:tgtEl>
                                          <p:spTgt spid="3">
                                            <p:txEl>
                                              <p:pRg st="7" end="7"/>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6" presetClass="entr" presetSubtype="21" fill="hold" nodeType="clickEffect">
                                  <p:stCondLst>
                                    <p:cond delay="0"/>
                                  </p:stCondLst>
                                  <p:childTnLst>
                                    <p:set>
                                      <p:cBhvr>
                                        <p:cTn id="51" dur="1" fill="hold">
                                          <p:stCondLst>
                                            <p:cond delay="0"/>
                                          </p:stCondLst>
                                        </p:cTn>
                                        <p:tgtEl>
                                          <p:spTgt spid="3">
                                            <p:txEl>
                                              <p:pRg st="8" end="8"/>
                                            </p:txEl>
                                          </p:spTgt>
                                        </p:tgtEl>
                                        <p:attrNameLst>
                                          <p:attrName>style.visibility</p:attrName>
                                        </p:attrNameLst>
                                      </p:cBhvr>
                                      <p:to>
                                        <p:strVal val="visible"/>
                                      </p:to>
                                    </p:set>
                                    <p:animEffect transition="in" filter="barn(inVertical)">
                                      <p:cBhvr>
                                        <p:cTn id="52" dur="500"/>
                                        <p:tgtEl>
                                          <p:spTgt spid="3">
                                            <p:txEl>
                                              <p:pRg st="8" end="8"/>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6" presetClass="entr" presetSubtype="21" fill="hold" nodeType="clickEffect">
                                  <p:stCondLst>
                                    <p:cond delay="0"/>
                                  </p:stCondLst>
                                  <p:childTnLst>
                                    <p:set>
                                      <p:cBhvr>
                                        <p:cTn id="56" dur="1" fill="hold">
                                          <p:stCondLst>
                                            <p:cond delay="0"/>
                                          </p:stCondLst>
                                        </p:cTn>
                                        <p:tgtEl>
                                          <p:spTgt spid="3">
                                            <p:txEl>
                                              <p:pRg st="9" end="9"/>
                                            </p:txEl>
                                          </p:spTgt>
                                        </p:tgtEl>
                                        <p:attrNameLst>
                                          <p:attrName>style.visibility</p:attrName>
                                        </p:attrNameLst>
                                      </p:cBhvr>
                                      <p:to>
                                        <p:strVal val="visible"/>
                                      </p:to>
                                    </p:set>
                                    <p:animEffect transition="in" filter="barn(inVertical)">
                                      <p:cBhvr>
                                        <p:cTn id="57" dur="500"/>
                                        <p:tgtEl>
                                          <p:spTgt spid="3">
                                            <p:txEl>
                                              <p:pRg st="9" end="9"/>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6" presetClass="entr" presetSubtype="21" fill="hold" nodeType="clickEffect">
                                  <p:stCondLst>
                                    <p:cond delay="0"/>
                                  </p:stCondLst>
                                  <p:childTnLst>
                                    <p:set>
                                      <p:cBhvr>
                                        <p:cTn id="61" dur="1" fill="hold">
                                          <p:stCondLst>
                                            <p:cond delay="0"/>
                                          </p:stCondLst>
                                        </p:cTn>
                                        <p:tgtEl>
                                          <p:spTgt spid="3">
                                            <p:txEl>
                                              <p:pRg st="10" end="10"/>
                                            </p:txEl>
                                          </p:spTgt>
                                        </p:tgtEl>
                                        <p:attrNameLst>
                                          <p:attrName>style.visibility</p:attrName>
                                        </p:attrNameLst>
                                      </p:cBhvr>
                                      <p:to>
                                        <p:strVal val="visible"/>
                                      </p:to>
                                    </p:set>
                                    <p:animEffect transition="in" filter="barn(inVertical)">
                                      <p:cBhvr>
                                        <p:cTn id="62" dur="500"/>
                                        <p:tgtEl>
                                          <p:spTgt spid="3">
                                            <p:txEl>
                                              <p:pRg st="10" end="10"/>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16" presetClass="entr" presetSubtype="21" fill="hold" nodeType="clickEffect">
                                  <p:stCondLst>
                                    <p:cond delay="0"/>
                                  </p:stCondLst>
                                  <p:childTnLst>
                                    <p:set>
                                      <p:cBhvr>
                                        <p:cTn id="66" dur="1" fill="hold">
                                          <p:stCondLst>
                                            <p:cond delay="0"/>
                                          </p:stCondLst>
                                        </p:cTn>
                                        <p:tgtEl>
                                          <p:spTgt spid="3">
                                            <p:txEl>
                                              <p:pRg st="11" end="11"/>
                                            </p:txEl>
                                          </p:spTgt>
                                        </p:tgtEl>
                                        <p:attrNameLst>
                                          <p:attrName>style.visibility</p:attrName>
                                        </p:attrNameLst>
                                      </p:cBhvr>
                                      <p:to>
                                        <p:strVal val="visible"/>
                                      </p:to>
                                    </p:set>
                                    <p:animEffect transition="in" filter="barn(inVertical)">
                                      <p:cBhvr>
                                        <p:cTn id="67" dur="500"/>
                                        <p:tgtEl>
                                          <p:spTgt spid="3">
                                            <p:txEl>
                                              <p:pRg st="11" end="11"/>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16" presetClass="entr" presetSubtype="21" fill="hold" nodeType="clickEffect">
                                  <p:stCondLst>
                                    <p:cond delay="0"/>
                                  </p:stCondLst>
                                  <p:childTnLst>
                                    <p:set>
                                      <p:cBhvr>
                                        <p:cTn id="71" dur="1" fill="hold">
                                          <p:stCondLst>
                                            <p:cond delay="0"/>
                                          </p:stCondLst>
                                        </p:cTn>
                                        <p:tgtEl>
                                          <p:spTgt spid="3">
                                            <p:txEl>
                                              <p:pRg st="12" end="12"/>
                                            </p:txEl>
                                          </p:spTgt>
                                        </p:tgtEl>
                                        <p:attrNameLst>
                                          <p:attrName>style.visibility</p:attrName>
                                        </p:attrNameLst>
                                      </p:cBhvr>
                                      <p:to>
                                        <p:strVal val="visible"/>
                                      </p:to>
                                    </p:set>
                                    <p:animEffect transition="in" filter="barn(inVertical)">
                                      <p:cBhvr>
                                        <p:cTn id="72" dur="500"/>
                                        <p:tgtEl>
                                          <p:spTgt spid="3">
                                            <p:txEl>
                                              <p:pRg st="12" end="12"/>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16" presetClass="entr" presetSubtype="21" fill="hold" nodeType="clickEffect">
                                  <p:stCondLst>
                                    <p:cond delay="0"/>
                                  </p:stCondLst>
                                  <p:childTnLst>
                                    <p:set>
                                      <p:cBhvr>
                                        <p:cTn id="76" dur="1" fill="hold">
                                          <p:stCondLst>
                                            <p:cond delay="0"/>
                                          </p:stCondLst>
                                        </p:cTn>
                                        <p:tgtEl>
                                          <p:spTgt spid="3">
                                            <p:txEl>
                                              <p:pRg st="13" end="13"/>
                                            </p:txEl>
                                          </p:spTgt>
                                        </p:tgtEl>
                                        <p:attrNameLst>
                                          <p:attrName>style.visibility</p:attrName>
                                        </p:attrNameLst>
                                      </p:cBhvr>
                                      <p:to>
                                        <p:strVal val="visible"/>
                                      </p:to>
                                    </p:set>
                                    <p:animEffect transition="in" filter="barn(inVertical)">
                                      <p:cBhvr>
                                        <p:cTn id="77" dur="500"/>
                                        <p:tgtEl>
                                          <p:spTgt spid="3">
                                            <p:txEl>
                                              <p:pRg st="13" end="13"/>
                                            </p:txEl>
                                          </p:spTgt>
                                        </p:tgtEl>
                                      </p:cBhvr>
                                    </p:animEffect>
                                  </p:childTnLst>
                                </p:cTn>
                              </p:par>
                            </p:childTnLst>
                          </p:cTn>
                        </p:par>
                      </p:childTnLst>
                    </p:cTn>
                  </p:par>
                  <p:par>
                    <p:cTn id="78" fill="hold">
                      <p:stCondLst>
                        <p:cond delay="indefinite"/>
                      </p:stCondLst>
                      <p:childTnLst>
                        <p:par>
                          <p:cTn id="79" fill="hold">
                            <p:stCondLst>
                              <p:cond delay="0"/>
                            </p:stCondLst>
                            <p:childTnLst>
                              <p:par>
                                <p:cTn id="80" presetID="16" presetClass="entr" presetSubtype="21" fill="hold" nodeType="clickEffect">
                                  <p:stCondLst>
                                    <p:cond delay="0"/>
                                  </p:stCondLst>
                                  <p:childTnLst>
                                    <p:set>
                                      <p:cBhvr>
                                        <p:cTn id="81" dur="1" fill="hold">
                                          <p:stCondLst>
                                            <p:cond delay="0"/>
                                          </p:stCondLst>
                                        </p:cTn>
                                        <p:tgtEl>
                                          <p:spTgt spid="3">
                                            <p:txEl>
                                              <p:pRg st="14" end="14"/>
                                            </p:txEl>
                                          </p:spTgt>
                                        </p:tgtEl>
                                        <p:attrNameLst>
                                          <p:attrName>style.visibility</p:attrName>
                                        </p:attrNameLst>
                                      </p:cBhvr>
                                      <p:to>
                                        <p:strVal val="visible"/>
                                      </p:to>
                                    </p:set>
                                    <p:animEffect transition="in" filter="barn(inVertical)">
                                      <p:cBhvr>
                                        <p:cTn id="82" dur="500"/>
                                        <p:tgtEl>
                                          <p:spTgt spid="3">
                                            <p:txEl>
                                              <p:pRg st="14" end="1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622F1B-EB7D-4DA1-AC00-88E610962594}"/>
              </a:ext>
            </a:extLst>
          </p:cNvPr>
          <p:cNvSpPr>
            <a:spLocks noGrp="1"/>
          </p:cNvSpPr>
          <p:nvPr>
            <p:ph type="title"/>
          </p:nvPr>
        </p:nvSpPr>
        <p:spPr/>
        <p:txBody>
          <a:bodyPr>
            <a:normAutofit/>
          </a:bodyPr>
          <a:lstStyle/>
          <a:p>
            <a:r>
              <a:rPr lang="en-US" sz="4000" b="1" u="sng">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Pelayanan untuk orang yang meninggal dan keluarga yang ditinggalkan </a:t>
            </a:r>
          </a:p>
        </p:txBody>
      </p:sp>
      <p:sp>
        <p:nvSpPr>
          <p:cNvPr id="3" name="Content Placeholder 2">
            <a:extLst>
              <a:ext uri="{FF2B5EF4-FFF2-40B4-BE49-F238E27FC236}">
                <a16:creationId xmlns:a16="http://schemas.microsoft.com/office/drawing/2014/main" id="{8EE0CFEB-200A-482B-AB08-CB81BB4104F5}"/>
              </a:ext>
            </a:extLst>
          </p:cNvPr>
          <p:cNvSpPr>
            <a:spLocks noGrp="1"/>
          </p:cNvSpPr>
          <p:nvPr>
            <p:ph idx="1"/>
          </p:nvPr>
        </p:nvSpPr>
        <p:spPr/>
        <p:txBody>
          <a:bodyPr>
            <a:normAutofit fontScale="77500" lnSpcReduction="20000"/>
          </a:bodyPr>
          <a:lstStyle/>
          <a:p>
            <a:pPr algn="just"/>
            <a:r>
              <a:rPr lang="en-US">
                <a:latin typeface="Times New Roman" panose="02020603050405020304" pitchFamily="18" charset="0"/>
                <a:cs typeface="Times New Roman" panose="02020603050405020304" pitchFamily="18" charset="0"/>
              </a:rPr>
              <a:t>Makna liturgi dan peribadatan seputar kematian </a:t>
            </a:r>
          </a:p>
          <a:p>
            <a:pPr algn="just"/>
            <a:r>
              <a:rPr lang="en-US">
                <a:latin typeface="Times New Roman" panose="02020603050405020304" pitchFamily="18" charset="0"/>
                <a:cs typeface="Times New Roman" panose="02020603050405020304" pitchFamily="18" charset="0"/>
              </a:rPr>
              <a:t>Apa saja bentuk bentuk liturgi dan peribadatan kematian ?</a:t>
            </a:r>
          </a:p>
          <a:p>
            <a:pPr marL="0" indent="0" algn="just">
              <a:buNone/>
            </a:pPr>
            <a:r>
              <a:rPr lang="en-US">
                <a:latin typeface="Times New Roman" panose="02020603050405020304" pitchFamily="18" charset="0"/>
                <a:cs typeface="Times New Roman" panose="02020603050405020304" pitchFamily="18" charset="0"/>
              </a:rPr>
              <a:t>(sakramen pengurapan orang sakit, doa doa mengiringi orang menjelang kematian, jika tidak ada imam dimungkinkan memberikan berkat apostolik, doa doa memandikan jenazah memberikan pakaian dan memasukkan ke peti, memimpin doa tirakatan, pemberkatan jenazah, doa pemberangkatan jenazah, dan ibadat peringatan arwah)</a:t>
            </a:r>
          </a:p>
          <a:p>
            <a:pPr algn="just"/>
            <a:r>
              <a:rPr lang="en-US">
                <a:latin typeface="Times New Roman" panose="02020603050405020304" pitchFamily="18" charset="0"/>
                <a:cs typeface="Times New Roman" panose="02020603050405020304" pitchFamily="18" charset="0"/>
              </a:rPr>
              <a:t>Bolehkah mengadakan upacara pemakaman secara katolik untuk orang yang bunuh diri?</a:t>
            </a:r>
          </a:p>
          <a:p>
            <a:pPr algn="just"/>
            <a:r>
              <a:rPr lang="en-US">
                <a:latin typeface="Times New Roman" panose="02020603050405020304" pitchFamily="18" charset="0"/>
                <a:cs typeface="Times New Roman" panose="02020603050405020304" pitchFamily="18" charset="0"/>
              </a:rPr>
              <a:t>Apakah boleh mendoakan katekumen atau bahkan orang non-Kristen yang meninggal?</a:t>
            </a:r>
          </a:p>
          <a:p>
            <a:pPr algn="just"/>
            <a:r>
              <a:rPr lang="en-US">
                <a:latin typeface="Times New Roman" panose="02020603050405020304" pitchFamily="18" charset="0"/>
                <a:cs typeface="Times New Roman" panose="02020603050405020304" pitchFamily="18" charset="0"/>
              </a:rPr>
              <a:t>Bagaimana pandaangan gereja katolik tentang model pemakaman kremasi?</a:t>
            </a:r>
          </a:p>
          <a:p>
            <a:pPr algn="just"/>
            <a:r>
              <a:rPr lang="en-US">
                <a:latin typeface="Times New Roman" panose="02020603050405020304" pitchFamily="18" charset="0"/>
                <a:cs typeface="Times New Roman" panose="02020603050405020304" pitchFamily="18" charset="0"/>
              </a:rPr>
              <a:t>Bila kremasi dipilih dengan alas an yang dapat dibenarkan oleh gereja, lalu apa aja yang perlu diperhatikan? </a:t>
            </a:r>
          </a:p>
        </p:txBody>
      </p:sp>
    </p:spTree>
    <p:extLst>
      <p:ext uri="{BB962C8B-B14F-4D97-AF65-F5344CB8AC3E}">
        <p14:creationId xmlns:p14="http://schemas.microsoft.com/office/powerpoint/2010/main" val="7912137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par>
                                <p:cTn id="13" presetID="16" presetClass="entr" presetSubtype="21"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barn(inVertical)">
                                      <p:cBhvr>
                                        <p:cTn id="15" dur="500"/>
                                        <p:tgtEl>
                                          <p:spTgt spid="3">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nodeType="click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barn(inVertical)">
                                      <p:cBhvr>
                                        <p:cTn id="20" dur="500"/>
                                        <p:tgtEl>
                                          <p:spTgt spid="3">
                                            <p:txEl>
                                              <p:pRg st="3" end="3"/>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Effect transition="in" filter="barn(inVertical)">
                                      <p:cBhvr>
                                        <p:cTn id="25" dur="500"/>
                                        <p:tgtEl>
                                          <p:spTgt spid="3">
                                            <p:txEl>
                                              <p:pRg st="4" end="4"/>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6" presetClass="entr" presetSubtype="21" fill="hold" nodeType="clickEffect">
                                  <p:stCondLst>
                                    <p:cond delay="0"/>
                                  </p:stCondLst>
                                  <p:childTnLst>
                                    <p:set>
                                      <p:cBhvr>
                                        <p:cTn id="29" dur="1" fill="hold">
                                          <p:stCondLst>
                                            <p:cond delay="0"/>
                                          </p:stCondLst>
                                        </p:cTn>
                                        <p:tgtEl>
                                          <p:spTgt spid="3">
                                            <p:txEl>
                                              <p:pRg st="5" end="5"/>
                                            </p:txEl>
                                          </p:spTgt>
                                        </p:tgtEl>
                                        <p:attrNameLst>
                                          <p:attrName>style.visibility</p:attrName>
                                        </p:attrNameLst>
                                      </p:cBhvr>
                                      <p:to>
                                        <p:strVal val="visible"/>
                                      </p:to>
                                    </p:set>
                                    <p:animEffect transition="in" filter="barn(inVertical)">
                                      <p:cBhvr>
                                        <p:cTn id="30" dur="500"/>
                                        <p:tgtEl>
                                          <p:spTgt spid="3">
                                            <p:txEl>
                                              <p:pRg st="5" end="5"/>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6" presetClass="entr" presetSubtype="21" fill="hold"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animEffect transition="in" filter="barn(inVertical)">
                                      <p:cBhvr>
                                        <p:cTn id="35"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A619B3-DCB2-44A2-ADBE-2634DF2DAD54}"/>
              </a:ext>
            </a:extLst>
          </p:cNvPr>
          <p:cNvSpPr>
            <a:spLocks noGrp="1"/>
          </p:cNvSpPr>
          <p:nvPr>
            <p:ph type="title"/>
          </p:nvPr>
        </p:nvSpPr>
        <p:spPr/>
        <p:txBody>
          <a:bodyPr/>
          <a:lstStyle/>
          <a:p>
            <a:r>
              <a:rPr lang="en-US"/>
              <a:t>Selamat Berproses…</a:t>
            </a:r>
            <a:br>
              <a:rPr lang="en-US"/>
            </a:br>
            <a:r>
              <a:rPr lang="en-US"/>
              <a:t>Tuhan Yesus Memberkati </a:t>
            </a:r>
          </a:p>
        </p:txBody>
      </p:sp>
      <p:sp>
        <p:nvSpPr>
          <p:cNvPr id="3" name="Text Placeholder 2">
            <a:extLst>
              <a:ext uri="{FF2B5EF4-FFF2-40B4-BE49-F238E27FC236}">
                <a16:creationId xmlns:a16="http://schemas.microsoft.com/office/drawing/2014/main" id="{9822F354-9398-42DF-98CA-6D22263C5936}"/>
              </a:ext>
            </a:extLst>
          </p:cNvPr>
          <p:cNvSpPr>
            <a:spLocks noGrp="1"/>
          </p:cNvSpPr>
          <p:nvPr>
            <p:ph type="body" idx="1"/>
          </p:nvPr>
        </p:nvSpPr>
        <p:spPr/>
        <p:txBody>
          <a:bodyPr>
            <a:normAutofit/>
          </a:bodyPr>
          <a:lstStyle/>
          <a:p>
            <a:r>
              <a:rPr lang="en-US" sz="1600" i="1">
                <a:latin typeface="Times New Roman" panose="02020603050405020304" pitchFamily="18" charset="0"/>
                <a:cs typeface="Times New Roman" panose="02020603050405020304" pitchFamily="18" charset="0"/>
              </a:rPr>
              <a:t>Kompendium tentang prodiakon by Emanuel Martasudjita, PR </a:t>
            </a:r>
          </a:p>
          <a:p>
            <a:r>
              <a:rPr lang="en-US" sz="1600" i="1">
                <a:latin typeface="Times New Roman" panose="02020603050405020304" pitchFamily="18" charset="0"/>
                <a:cs typeface="Times New Roman" panose="02020603050405020304" pitchFamily="18" charset="0"/>
              </a:rPr>
              <a:t>CC By: Hotman Damanik 2023 </a:t>
            </a:r>
          </a:p>
        </p:txBody>
      </p:sp>
    </p:spTree>
    <p:extLst>
      <p:ext uri="{BB962C8B-B14F-4D97-AF65-F5344CB8AC3E}">
        <p14:creationId xmlns:p14="http://schemas.microsoft.com/office/powerpoint/2010/main" val="264798120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INKNOELEADERBOARD" val="494193543"/>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825</TotalTime>
  <Words>3384</Words>
  <Application>Microsoft Office PowerPoint</Application>
  <PresentationFormat>Widescreen</PresentationFormat>
  <Paragraphs>233</Paragraphs>
  <Slides>40</Slides>
  <Notes>0</Notes>
  <HiddenSlides>0</HiddenSlides>
  <MMClips>3</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40</vt:i4>
      </vt:variant>
    </vt:vector>
  </HeadingPairs>
  <TitlesOfParts>
    <vt:vector size="46" baseType="lpstr">
      <vt:lpstr>Arial</vt:lpstr>
      <vt:lpstr>Berlin Sans FB Demi</vt:lpstr>
      <vt:lpstr>Calibri</vt:lpstr>
      <vt:lpstr>Calibri Light</vt:lpstr>
      <vt:lpstr>Times New Roman</vt:lpstr>
      <vt:lpstr>Office Theme</vt:lpstr>
      <vt:lpstr>KOMPENDIUM TENTANG PRODIAKON</vt:lpstr>
      <vt:lpstr>PENGERTIAN DAN SEJARAH PRODIAKON</vt:lpstr>
      <vt:lpstr>SEJARAH ISTILAH PRODIAKON </vt:lpstr>
      <vt:lpstr>PERAN KAUM AWAM DALAM LITURGI GEREJA</vt:lpstr>
      <vt:lpstr>Tiga Dasar Teologis Peran Kaum Awam Dalam Liturgi Gereja</vt:lpstr>
      <vt:lpstr>SYARAT DAN TUGAS PRODIAKON PAROKI </vt:lpstr>
      <vt:lpstr>TUGAS TUGAS RESMI PRODIAKON </vt:lpstr>
      <vt:lpstr>Mungkinkah ada tugas tambahan untuk prodiakon?</vt:lpstr>
      <vt:lpstr>Wewenang Prodiakon Paroki</vt:lpstr>
      <vt:lpstr>Profil Prodiakon yang baik </vt:lpstr>
      <vt:lpstr>Spiritualitas Hidup Prodiakon </vt:lpstr>
      <vt:lpstr>Paham Dasar Liturgi Bagi Prodiakon </vt:lpstr>
      <vt:lpstr>Pengertian Ibadat </vt:lpstr>
      <vt:lpstr>Bedanya Istilah Ibadat dan Liturgi </vt:lpstr>
      <vt:lpstr>Bagaimana Cara Memimpin Ibadat Yang Baik?</vt:lpstr>
      <vt:lpstr>Perlengkapan Liturgi Bagi Prodiakon Paroki </vt:lpstr>
      <vt:lpstr>Peralatan tugas pelayanan </vt:lpstr>
      <vt:lpstr>PowerPoint Presentation</vt:lpstr>
      <vt:lpstr>Pelayanan Penerimaan Komuni</vt:lpstr>
      <vt:lpstr>Tata Gerak Prodiakon Saat Perayaan Ekaristi</vt:lpstr>
      <vt:lpstr>Tata Cara Membawa Piksis </vt:lpstr>
      <vt:lpstr>Contoh Ibadat Untuk Mengirim Komuni Kepada Orang Sakit </vt:lpstr>
      <vt:lpstr>Pelayanan Sabda </vt:lpstr>
      <vt:lpstr>Pelayanan Ibadat Sakramentali-Devosi </vt:lpstr>
      <vt:lpstr>ATURAN SAKRAMENTALI </vt:lpstr>
      <vt:lpstr>Makna berkat </vt:lpstr>
      <vt:lpstr>Bentuk dasar setiap doa dan ibadat </vt:lpstr>
      <vt:lpstr>Susunan pokok sebuah ibadat berkat atau sakramentali </vt:lpstr>
      <vt:lpstr>Tata gerak manakah yang diperbolehkan untuk prodiakon ataupun  pemimpin ibadat kaum awam ? </vt:lpstr>
      <vt:lpstr>PowerPoint Presentation</vt:lpstr>
      <vt:lpstr>Unsur unsur doa berkat </vt:lpstr>
      <vt:lpstr>PowerPoint Presentation</vt:lpstr>
      <vt:lpstr>Jenis pertama sakramentali : Benedictiones invocative </vt:lpstr>
      <vt:lpstr>Jenis kedua sakramentali terdiri atas benedectiones constitutivae consecration, dedicatio</vt:lpstr>
      <vt:lpstr>PowerPoint Presentation</vt:lpstr>
      <vt:lpstr>Jenis ketiga sakramentali : eksorsisme atau pengusiran setan </vt:lpstr>
      <vt:lpstr>Doa Harian Prodiakon </vt:lpstr>
      <vt:lpstr>Pelayan ibadat devosi atau ulah kesalehan </vt:lpstr>
      <vt:lpstr>Pelayanan untuk orang yang meninggal dan keluarga yang ditinggalkan </vt:lpstr>
      <vt:lpstr>Selamat Berproses… Tuhan Yesus Memberkati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KOMPENDIUM TENTANG PRODIAKON</dc:title>
  <dc:creator>DAMANIK</dc:creator>
  <cp:lastModifiedBy>DAMANIK</cp:lastModifiedBy>
  <cp:revision>56</cp:revision>
  <dcterms:created xsi:type="dcterms:W3CDTF">2023-11-01T09:21:33Z</dcterms:created>
  <dcterms:modified xsi:type="dcterms:W3CDTF">2023-11-08T13:31:47Z</dcterms:modified>
</cp:coreProperties>
</file>