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Roboto Bold" charset="1" panose="02000000000000000000"/>
      <p:regular r:id="rId13"/>
    </p:embeddedFont>
    <p:embeddedFont>
      <p:font typeface="Roboto" charset="1" panose="02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0080" y="2421497"/>
            <a:ext cx="9272016" cy="348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65"/>
              </a:lnSpc>
            </a:pPr>
            <a:r>
              <a:rPr lang="en-US" sz="9148" spc="-36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Materi</a:t>
            </a:r>
          </a:p>
          <a:p>
            <a:pPr algn="l">
              <a:lnSpc>
                <a:spcPts val="8965"/>
              </a:lnSpc>
            </a:pPr>
            <a:r>
              <a:rPr lang="en-US" sz="9148" spc="-36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Pembelajaran</a:t>
            </a:r>
          </a:p>
          <a:p>
            <a:pPr algn="l">
              <a:lnSpc>
                <a:spcPts val="8965"/>
              </a:lnSpc>
            </a:pPr>
            <a:r>
              <a:rPr lang="en-US" sz="9148" spc="-36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Jaringan Komputer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40080" y="6174539"/>
            <a:ext cx="7845552" cy="585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9"/>
              </a:lnSpc>
            </a:pPr>
            <a:r>
              <a:rPr lang="en-US" sz="4448" spc="-177" b="true">
                <a:solidFill>
                  <a:srgbClr val="00C9FF"/>
                </a:solidFill>
                <a:latin typeface="Roboto Bold"/>
                <a:ea typeface="Roboto Bold"/>
                <a:cs typeface="Roboto Bold"/>
                <a:sym typeface="Roboto Bold"/>
              </a:rPr>
              <a:t>Pengantar dan Simulasi Jaringan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0080" y="7815516"/>
            <a:ext cx="3511296" cy="453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3"/>
              </a:lnSpc>
            </a:pPr>
            <a:r>
              <a:rPr lang="en-US" sz="3401" spc="-13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29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772834"/>
            <a:ext cx="8540496" cy="281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01"/>
              </a:lnSpc>
            </a:pPr>
            <a:r>
              <a:rPr lang="en-US" sz="7301" spc="-219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Model Jaringan Berdasarkan Jangkauan Geografis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1520" y="4095611"/>
            <a:ext cx="1499616" cy="801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86"/>
              </a:lnSpc>
            </a:pPr>
            <a:r>
              <a:rPr lang="en-US" b="true" sz="5986" spc="-179">
                <a:solidFill>
                  <a:srgbClr val="00C9FF"/>
                </a:solidFill>
                <a:latin typeface="Roboto Bold"/>
                <a:ea typeface="Roboto Bold"/>
                <a:cs typeface="Roboto Bold"/>
                <a:sym typeface="Roboto Bold"/>
              </a:rPr>
              <a:t>LAN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017520" y="4046968"/>
            <a:ext cx="5029200" cy="8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27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Jaringan lokal, cakupan kecil ruangan, rumah, sekolah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017520" y="5001393"/>
            <a:ext cx="5029200" cy="420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30"/>
              </a:lnSpc>
            </a:pPr>
            <a:r>
              <a:rPr lang="en-US" sz="2562">
                <a:solidFill>
                  <a:srgbClr val="00C9FF"/>
                </a:solidFill>
                <a:latin typeface="Roboto"/>
                <a:ea typeface="Roboto"/>
                <a:cs typeface="Roboto"/>
                <a:sym typeface="Roboto"/>
              </a:rPr>
              <a:t>Contoh: </a:t>
            </a:r>
            <a:r>
              <a:rPr lang="en-US" sz="256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Wi-Fi rumah, lab komputer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1520" y="6019280"/>
            <a:ext cx="1700784" cy="801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86"/>
              </a:lnSpc>
            </a:pPr>
            <a:r>
              <a:rPr lang="en-US" b="true" sz="5986" spc="-179">
                <a:solidFill>
                  <a:srgbClr val="00C9FF"/>
                </a:solidFill>
                <a:latin typeface="Roboto Bold"/>
                <a:ea typeface="Roboto Bold"/>
                <a:cs typeface="Roboto Bold"/>
                <a:sym typeface="Roboto Bold"/>
              </a:rPr>
              <a:t>MAN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17520" y="5867767"/>
            <a:ext cx="5029200" cy="8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27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Menghubungkan beberapa LAN di area kota/kabupaten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017520" y="6824458"/>
            <a:ext cx="4645152" cy="8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2723">
                <a:solidFill>
                  <a:srgbClr val="00C9FF"/>
                </a:solidFill>
                <a:latin typeface="Roboto"/>
                <a:ea typeface="Roboto"/>
                <a:cs typeface="Roboto"/>
                <a:sym typeface="Roboto"/>
              </a:rPr>
              <a:t>Contoh: </a:t>
            </a:r>
            <a:r>
              <a:rPr lang="en-US" sz="27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Jaringan antar kantor cabang bank dalam satu kota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31520" y="8179550"/>
            <a:ext cx="1700784" cy="801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86"/>
              </a:lnSpc>
            </a:pPr>
            <a:r>
              <a:rPr lang="en-US" b="true" sz="5986" spc="-179">
                <a:solidFill>
                  <a:srgbClr val="00C9FF"/>
                </a:solidFill>
                <a:latin typeface="Roboto Bold"/>
                <a:ea typeface="Roboto Bold"/>
                <a:cs typeface="Roboto Bold"/>
                <a:sym typeface="Roboto Bold"/>
              </a:rPr>
              <a:t>WAN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017520" y="8048611"/>
            <a:ext cx="3950208" cy="8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27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Jaringan luas antar-kota, negara, benua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17520" y="9005302"/>
            <a:ext cx="3877056" cy="899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0"/>
              </a:lnSpc>
            </a:pPr>
            <a:r>
              <a:rPr lang="en-US" sz="2723">
                <a:solidFill>
                  <a:srgbClr val="00C9FF"/>
                </a:solidFill>
                <a:latin typeface="Roboto"/>
                <a:ea typeface="Roboto"/>
                <a:cs typeface="Roboto"/>
                <a:sym typeface="Roboto"/>
              </a:rPr>
              <a:t>Contoh: </a:t>
            </a:r>
            <a:r>
              <a:rPr lang="en-US" sz="272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Internet sebagai WAN terbesar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112496" y="4821859"/>
            <a:ext cx="749808" cy="47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28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057632" y="6344335"/>
            <a:ext cx="877824" cy="47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28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57632" y="8381161"/>
            <a:ext cx="877824" cy="471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61"/>
              </a:lnSpc>
            </a:pPr>
            <a:r>
              <a:rPr lang="en-US" sz="28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WAN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9808" y="528768"/>
            <a:ext cx="8065008" cy="133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47"/>
              </a:lnSpc>
            </a:pPr>
            <a:r>
              <a:rPr lang="en-US" sz="7748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Topologi Jaringan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11680" y="5821598"/>
            <a:ext cx="1005840" cy="666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46"/>
              </a:lnSpc>
            </a:pPr>
            <a:r>
              <a:rPr lang="en-US" sz="3890" b="true">
                <a:solidFill>
                  <a:srgbClr val="38B6FF"/>
                </a:solidFill>
                <a:latin typeface="Roboto Bold"/>
                <a:ea typeface="Roboto Bold"/>
                <a:cs typeface="Roboto Bold"/>
                <a:sym typeface="Roboto Bold"/>
              </a:rPr>
              <a:t>Ring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364224" y="5817465"/>
            <a:ext cx="877824" cy="674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3"/>
              </a:lnSpc>
            </a:pPr>
            <a:r>
              <a:rPr lang="en-US" sz="3995" b="true">
                <a:solidFill>
                  <a:srgbClr val="38B6FF"/>
                </a:solidFill>
                <a:latin typeface="Roboto Bold"/>
                <a:ea typeface="Roboto Bold"/>
                <a:cs typeface="Roboto Bold"/>
                <a:sym typeface="Roboto Bold"/>
              </a:rPr>
              <a:t>Bus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607040" y="5817206"/>
            <a:ext cx="914400" cy="665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9"/>
              </a:lnSpc>
            </a:pPr>
            <a:r>
              <a:rPr lang="en-US" sz="3864" b="true">
                <a:solidFill>
                  <a:srgbClr val="38B6FF"/>
                </a:solidFill>
                <a:latin typeface="Roboto Bold"/>
                <a:ea typeface="Roboto Bold"/>
                <a:cs typeface="Roboto Bold"/>
                <a:sym typeface="Roboto Bold"/>
              </a:rPr>
              <a:t>Star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831568" y="5807606"/>
            <a:ext cx="1261872" cy="684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6"/>
              </a:lnSpc>
            </a:pPr>
            <a:r>
              <a:rPr lang="en-US" sz="3969" b="true">
                <a:solidFill>
                  <a:srgbClr val="38B6FF"/>
                </a:solidFill>
                <a:latin typeface="Roboto Bold"/>
                <a:ea typeface="Roboto Bold"/>
                <a:cs typeface="Roboto Bold"/>
                <a:sym typeface="Roboto Bold"/>
              </a:rPr>
              <a:t>Mesh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9264" y="6684517"/>
            <a:ext cx="3163824" cy="1212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Komputer terhubung membentuk lingkaran data mengalir satu arah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901184" y="6684517"/>
            <a:ext cx="3767328" cy="1212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Semua komputer terhubung ke kabel utama dengan terminator di ujung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56064" y="6655301"/>
            <a:ext cx="2834640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Komputer terhubung ke Hub/Switch pusat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606272" y="6655301"/>
            <a:ext cx="3675888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Setiap komputer terhubung langsung ke komputer lain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5568" y="8136629"/>
            <a:ext cx="2834640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risiko putus jika satu node rusak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522976" y="8136629"/>
            <a:ext cx="2596896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kabel putus berarti jaringan mati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601200" y="7764652"/>
            <a:ext cx="2907792" cy="1212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kerusakan kabel satu komputer tidak mengganggu lainnya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661136" y="7735436"/>
            <a:ext cx="3584448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aman dengan banyak jalur cadangan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990320" y="8867006"/>
            <a:ext cx="2907792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tapi mahal dan butuh banyak kabel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807042"/>
            <a:ext cx="13313664" cy="1902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0"/>
              </a:lnSpc>
            </a:pPr>
            <a:r>
              <a:rPr lang="en-US" sz="7380" spc="-14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Klasifikasi Jaringan Berdasarkan Ukuran dan Fungsi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33856" y="3489003"/>
            <a:ext cx="3858768" cy="719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8"/>
              </a:lnSpc>
            </a:pPr>
            <a:r>
              <a:rPr lang="en-US" sz="5388" spc="-107" b="true">
                <a:solidFill>
                  <a:srgbClr val="00BAFF"/>
                </a:solidFill>
                <a:latin typeface="Roboto Bold"/>
                <a:ea typeface="Roboto Bold"/>
                <a:cs typeface="Roboto Bold"/>
                <a:sym typeface="Roboto Bold"/>
              </a:rPr>
              <a:t>Peer-to-Peer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47504" y="3489003"/>
            <a:ext cx="4005072" cy="719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88"/>
              </a:lnSpc>
            </a:pPr>
            <a:r>
              <a:rPr lang="en-US" sz="5388" spc="-107" b="true">
                <a:solidFill>
                  <a:srgbClr val="00BAFF"/>
                </a:solidFill>
                <a:latin typeface="Roboto Bold"/>
                <a:ea typeface="Roboto Bold"/>
                <a:cs typeface="Roboto Bold"/>
                <a:sym typeface="Roboto Bold"/>
              </a:rPr>
              <a:t>Client-Server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33856" y="4299358"/>
            <a:ext cx="5157216" cy="85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2"/>
              </a:lnSpc>
            </a:pPr>
            <a:r>
              <a:rPr lang="en-US" sz="2494" spc="-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Semua komputer sederajat</a:t>
            </a:r>
          </a:p>
          <a:p>
            <a:pPr algn="l">
              <a:lnSpc>
                <a:spcPts val="3492"/>
              </a:lnSpc>
            </a:pPr>
            <a:r>
              <a:rPr lang="en-US" sz="2494" spc="-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saling berbagi data tanpa server pusat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47504" y="4299358"/>
            <a:ext cx="6839712" cy="85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2"/>
              </a:lnSpc>
            </a:pPr>
            <a:r>
              <a:rPr lang="en-US" sz="2494" spc="-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Ada komputer server yang menyediakan layanan/</a:t>
            </a:r>
          </a:p>
          <a:p>
            <a:pPr algn="l">
              <a:lnSpc>
                <a:spcPts val="3492"/>
              </a:lnSpc>
            </a:pPr>
            <a:r>
              <a:rPr lang="en-US" sz="2494" spc="-4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data, komputer client menggunakan layanan itu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6928" y="1307169"/>
            <a:ext cx="7735824" cy="2027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7466" spc="-373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Simulasi Kebutuhan Jaringan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6928" y="4051995"/>
            <a:ext cx="5705856" cy="1140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 spc="-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Rancang jaringan secara virtual sebelum implementasi fisik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6928" y="5411641"/>
            <a:ext cx="6821424" cy="5910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2"/>
              </a:lnSpc>
            </a:pPr>
            <a:r>
              <a:rPr lang="en-US" sz="3401" spc="-6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Optimalkan </a:t>
            </a:r>
            <a:r>
              <a:rPr lang="en-US" sz="3401" spc="-68">
                <a:solidFill>
                  <a:srgbClr val="00C4FF"/>
                </a:solidFill>
                <a:latin typeface="Roboto"/>
                <a:ea typeface="Roboto"/>
                <a:cs typeface="Roboto"/>
                <a:sym typeface="Roboto"/>
              </a:rPr>
              <a:t>biaya </a:t>
            </a:r>
            <a:r>
              <a:rPr lang="en-US" sz="3401" spc="-6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dan </a:t>
            </a:r>
            <a:r>
              <a:rPr lang="en-US" sz="3401" spc="-68" b="true">
                <a:solidFill>
                  <a:srgbClr val="00C4FF"/>
                </a:solidFill>
                <a:latin typeface="Roboto Bold"/>
                <a:ea typeface="Roboto Bold"/>
                <a:cs typeface="Roboto Bold"/>
                <a:sym typeface="Roboto Bold"/>
              </a:rPr>
              <a:t>sumber daya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66928" y="6284274"/>
            <a:ext cx="5157216" cy="1140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 spc="-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Pilih perangkat dan topologi yang tepat sesuai kebutuhan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6928" y="7673019"/>
            <a:ext cx="5925312" cy="11405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 spc="-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Gunakan </a:t>
            </a:r>
            <a:r>
              <a:rPr lang="en-US" sz="3232" spc="-64" b="true">
                <a:solidFill>
                  <a:srgbClr val="00C4FF"/>
                </a:solidFill>
                <a:latin typeface="Roboto Bold"/>
                <a:ea typeface="Roboto Bold"/>
                <a:cs typeface="Roboto Bold"/>
                <a:sym typeface="Roboto Bold"/>
              </a:rPr>
              <a:t> Cisco Packet Tracer</a:t>
            </a:r>
            <a:r>
              <a:rPr lang="en-US" sz="3232" spc="-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3232" spc="-64" b="true">
                <a:solidFill>
                  <a:srgbClr val="00C4FF"/>
                </a:solidFill>
                <a:latin typeface="Roboto Bold"/>
                <a:ea typeface="Roboto Bold"/>
                <a:cs typeface="Roboto Bold"/>
                <a:sym typeface="Roboto Bold"/>
              </a:rPr>
              <a:t>GNS3</a:t>
            </a:r>
            <a:r>
              <a:rPr lang="en-US" sz="3232" spc="-64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atau </a:t>
            </a:r>
            <a:r>
              <a:rPr lang="en-US" sz="3232" spc="-64" b="true">
                <a:solidFill>
                  <a:srgbClr val="00C4FF"/>
                </a:solidFill>
                <a:latin typeface="Roboto Bold"/>
                <a:ea typeface="Roboto Bold"/>
                <a:cs typeface="Roboto Bold"/>
                <a:sym typeface="Roboto Bold"/>
              </a:rPr>
              <a:t>NetSim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9808" y="782198"/>
            <a:ext cx="7223760" cy="1883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48"/>
              </a:lnSpc>
            </a:pPr>
            <a:r>
              <a:rPr lang="en-US" sz="7037" spc="-14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Langkah Dasar Simulasi Jaringan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59152" y="3223124"/>
            <a:ext cx="5522976" cy="44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2893" spc="-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Tentukan kebutuhan unit jaringan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359152" y="4303259"/>
            <a:ext cx="5559552" cy="44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2893" spc="-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Pilih perangkat keras yang sesuai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359152" y="5383394"/>
            <a:ext cx="4096512" cy="44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2893" spc="-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Rancang topologi digital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359152" y="6322042"/>
            <a:ext cx="5303520" cy="884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2893" spc="-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Konfigurasikan IP Address unik untuk setiap perangkat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59152" y="7505047"/>
            <a:ext cx="4791456" cy="884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1"/>
              </a:lnSpc>
            </a:pPr>
            <a:r>
              <a:rPr lang="en-US" sz="2893" spc="-57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Uji konektivitas dengan Ping hingga status sukses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5296" y="3140811"/>
            <a:ext cx="219456" cy="62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b="true" sz="4080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70432" y="4220946"/>
            <a:ext cx="310896" cy="62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b="true" sz="4080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0432" y="5342229"/>
            <a:ext cx="310896" cy="62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b="true" sz="4080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3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70432" y="6453225"/>
            <a:ext cx="310896" cy="62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b="true" sz="4080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4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0432" y="7584795"/>
            <a:ext cx="310896" cy="621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6"/>
              </a:lnSpc>
            </a:pPr>
            <a:r>
              <a:rPr lang="en-US" b="true" sz="4080" spc="-8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9808" y="8805284"/>
            <a:ext cx="5522976" cy="8077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spc="-45">
                <a:solidFill>
                  <a:srgbClr val="00BAFF"/>
                </a:solidFill>
                <a:latin typeface="Roboto"/>
                <a:ea typeface="Roboto"/>
                <a:cs typeface="Roboto"/>
                <a:sym typeface="Roboto"/>
              </a:rPr>
              <a:t>Catatan:</a:t>
            </a:r>
            <a:r>
              <a:rPr lang="en-US" sz="2299" spc="-4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Gunakan simulator untuk latihan dan validasi rancangan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0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1248" y="1238365"/>
            <a:ext cx="5486400" cy="232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52"/>
              </a:lnSpc>
            </a:pPr>
            <a:r>
              <a:rPr lang="en-US" sz="13537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Terima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96112" y="2877756"/>
            <a:ext cx="4791456" cy="2393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496"/>
              </a:lnSpc>
            </a:pPr>
            <a:r>
              <a:rPr lang="en-US" sz="13926" b="true">
                <a:solidFill>
                  <a:srgbClr val="00BAFF"/>
                </a:solidFill>
                <a:latin typeface="Roboto Bold"/>
                <a:ea typeface="Roboto Bold"/>
                <a:cs typeface="Roboto Bold"/>
                <a:sym typeface="Roboto Bold"/>
              </a:rPr>
              <a:t>Kasih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" y="5400932"/>
            <a:ext cx="6364224" cy="572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Terima kasih atas perhatian Anda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14400" y="6289771"/>
            <a:ext cx="6126480" cy="1065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2"/>
              </a:lnSpc>
            </a:pPr>
            <a:r>
              <a:rPr lang="en-US" sz="323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Kami terbuka untuk pertanyaan dan diskusi lebih lanjut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" y="7740238"/>
            <a:ext cx="6784848" cy="1065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2"/>
              </a:lnSpc>
            </a:pPr>
            <a:r>
              <a:rPr lang="en-US" sz="3232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Mari terus belajar dan berkembang di dunia jaringan komputer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DAHWiol4hPA</dc:identifier>
  <dcterms:modified xsi:type="dcterms:W3CDTF">2011-08-01T06:04:30Z</dcterms:modified>
  <cp:revision>1</cp:revision>
  <dc:title>Tugas kelompok 5 Jaringan Komputer(1)</dc:title>
</cp:coreProperties>
</file>