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97" r:id="rId8"/>
    <p:sldId id="262" r:id="rId9"/>
    <p:sldId id="293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98" r:id="rId18"/>
    <p:sldId id="270" r:id="rId19"/>
    <p:sldId id="271" r:id="rId20"/>
    <p:sldId id="296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99" r:id="rId35"/>
    <p:sldId id="294" r:id="rId36"/>
    <p:sldId id="295" r:id="rId37"/>
    <p:sldId id="286" r:id="rId38"/>
    <p:sldId id="287" r:id="rId39"/>
    <p:sldId id="300" r:id="rId40"/>
    <p:sldId id="288" r:id="rId41"/>
    <p:sldId id="289" r:id="rId42"/>
    <p:sldId id="301" r:id="rId43"/>
    <p:sldId id="302" r:id="rId44"/>
    <p:sldId id="292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00CC99"/>
    <a:srgbClr val="339933"/>
    <a:srgbClr val="00CC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6974" autoAdjust="0"/>
    <p:restoredTop sz="94709" autoAdjust="0"/>
  </p:normalViewPr>
  <p:slideViewPr>
    <p:cSldViewPr>
      <p:cViewPr>
        <p:scale>
          <a:sx n="50" d="100"/>
          <a:sy n="50" d="100"/>
        </p:scale>
        <p:origin x="-720" y="-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5C0276-0757-4614-AE6C-F9919825BD85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29DE37-ABAB-402A-AC60-3CF465B9A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5C0276-0757-4614-AE6C-F9919825BD85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29DE37-ABAB-402A-AC60-3CF465B9A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5C0276-0757-4614-AE6C-F9919825BD85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29DE37-ABAB-402A-AC60-3CF465B9A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5C0276-0757-4614-AE6C-F9919825BD85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29DE37-ABAB-402A-AC60-3CF465B9A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5C0276-0757-4614-AE6C-F9919825BD85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29DE37-ABAB-402A-AC60-3CF465B9A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5C0276-0757-4614-AE6C-F9919825BD85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29DE37-ABAB-402A-AC60-3CF465B9A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5C0276-0757-4614-AE6C-F9919825BD85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29DE37-ABAB-402A-AC60-3CF465B9A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5C0276-0757-4614-AE6C-F9919825BD85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29DE37-ABAB-402A-AC60-3CF465B9A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5C0276-0757-4614-AE6C-F9919825BD85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29DE37-ABAB-402A-AC60-3CF465B9A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5C0276-0757-4614-AE6C-F9919825BD85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29DE37-ABAB-402A-AC60-3CF465B9A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5C0276-0757-4614-AE6C-F9919825BD85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A29DE37-ABAB-402A-AC60-3CF465B9A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33739" y="247650"/>
            <a:ext cx="8839200" cy="638175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86800" y="71414"/>
            <a:ext cx="410816" cy="30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319337" y="0"/>
            <a:ext cx="4800600" cy="6858000"/>
          </a:xfrm>
          <a:prstGeom prst="rect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43434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663575"/>
            <a:ext cx="3276600" cy="1470025"/>
          </a:xfrm>
        </p:spPr>
        <p:txBody>
          <a:bodyPr>
            <a:noAutofit/>
          </a:bodyPr>
          <a:lstStyle/>
          <a:p>
            <a:r>
              <a:rPr lang="en-US" sz="4800" b="1" dirty="0" err="1" smtClean="0">
                <a:solidFill>
                  <a:srgbClr val="00CC99"/>
                </a:solidFill>
              </a:rPr>
              <a:t>Suhu</a:t>
            </a:r>
            <a:r>
              <a:rPr lang="en-US" sz="4800" b="1" dirty="0" smtClean="0">
                <a:solidFill>
                  <a:srgbClr val="00CC99"/>
                </a:solidFill>
              </a:rPr>
              <a:t> </a:t>
            </a:r>
            <a:r>
              <a:rPr lang="en-US" sz="4800" b="1" dirty="0" err="1" smtClean="0">
                <a:solidFill>
                  <a:srgbClr val="00CC99"/>
                </a:solidFill>
              </a:rPr>
              <a:t>dan</a:t>
            </a:r>
            <a:r>
              <a:rPr lang="en-US" sz="4800" b="1" dirty="0" smtClean="0">
                <a:solidFill>
                  <a:srgbClr val="00CC99"/>
                </a:solidFill>
              </a:rPr>
              <a:t> </a:t>
            </a:r>
            <a:r>
              <a:rPr lang="en-US" sz="4800" b="1" dirty="0" err="1" smtClean="0">
                <a:solidFill>
                  <a:srgbClr val="00CC99"/>
                </a:solidFill>
              </a:rPr>
              <a:t>Kalor</a:t>
            </a:r>
            <a:endParaRPr lang="en-US" sz="4800" b="1" dirty="0">
              <a:solidFill>
                <a:srgbClr val="00CC99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19600" y="381000"/>
            <a:ext cx="4724400" cy="2743200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en-US" dirty="0" err="1" smtClean="0">
                <a:solidFill>
                  <a:schemeClr val="bg1"/>
                </a:solidFill>
              </a:rPr>
              <a:t>Kemampuan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dasar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Anda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miliki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setelah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mempelajari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bab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adalah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sebagai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berikut</a:t>
            </a:r>
            <a:r>
              <a:rPr lang="en-US" dirty="0" smtClean="0">
                <a:solidFill>
                  <a:schemeClr val="bg1"/>
                </a:solidFill>
              </a:rPr>
              <a:t>:</a:t>
            </a:r>
          </a:p>
          <a:p>
            <a:pPr algn="l"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menganalisis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pengaruh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kalor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</a:p>
          <a:p>
            <a:pPr algn="l"/>
            <a:r>
              <a:rPr lang="en-US" dirty="0" smtClean="0">
                <a:solidFill>
                  <a:schemeClr val="bg1"/>
                </a:solidFill>
              </a:rPr>
              <a:t>   </a:t>
            </a:r>
            <a:r>
              <a:rPr lang="en-US" dirty="0" err="1" smtClean="0">
                <a:solidFill>
                  <a:schemeClr val="bg1"/>
                </a:solidFill>
              </a:rPr>
              <a:t>terhadap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suatu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zat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  <a:p>
            <a:pPr algn="l"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menganalisis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perpindahan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</a:p>
          <a:p>
            <a:pPr algn="l"/>
            <a:r>
              <a:rPr lang="en-US" dirty="0" smtClean="0">
                <a:solidFill>
                  <a:schemeClr val="bg1"/>
                </a:solidFill>
              </a:rPr>
              <a:t>   </a:t>
            </a:r>
            <a:r>
              <a:rPr lang="en-US" dirty="0" err="1" smtClean="0">
                <a:solidFill>
                  <a:schemeClr val="bg1"/>
                </a:solidFill>
              </a:rPr>
              <a:t>kalor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  <a:p>
            <a:pPr algn="l">
              <a:spcBef>
                <a:spcPts val="600"/>
              </a:spcBef>
              <a:buFont typeface="Arial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menerapkan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asas</a:t>
            </a:r>
            <a:r>
              <a:rPr lang="en-US" dirty="0" smtClean="0">
                <a:solidFill>
                  <a:schemeClr val="bg1"/>
                </a:solidFill>
              </a:rPr>
              <a:t> Black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</a:p>
          <a:p>
            <a:pPr algn="l"/>
            <a:r>
              <a:rPr lang="en-US" dirty="0" smtClean="0">
                <a:solidFill>
                  <a:schemeClr val="bg1"/>
                </a:solidFill>
              </a:rPr>
              <a:t>   </a:t>
            </a:r>
            <a:r>
              <a:rPr lang="en-US" dirty="0" err="1" smtClean="0">
                <a:solidFill>
                  <a:schemeClr val="bg1"/>
                </a:solidFill>
              </a:rPr>
              <a:t>pemecahan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masalah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419600" y="4267200"/>
            <a:ext cx="4419600" cy="2133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lphaUcPeriod"/>
              <a:tabLst/>
              <a:defRPr/>
            </a:pPr>
            <a:r>
              <a:rPr lang="en-US" sz="2800" b="1" dirty="0" err="1" smtClean="0">
                <a:solidFill>
                  <a:schemeClr val="bg1"/>
                </a:solidFill>
              </a:rPr>
              <a:t>Suhu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dan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Pemuaian</a:t>
            </a:r>
            <a:endParaRPr lang="en-US" sz="2800" b="1" dirty="0" smtClean="0">
              <a:solidFill>
                <a:schemeClr val="bg1"/>
              </a:solidFill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lphaUcPeriod"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Kalor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dan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Perubahan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Wujud</a:t>
            </a:r>
            <a:endParaRPr kumimoji="0" lang="en-US" sz="2800" b="1" i="0" u="none" strike="noStrike" kern="1200" cap="none" spc="0" normalizeH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lphaUcPeriod"/>
              <a:tabLst/>
              <a:defRPr/>
            </a:pPr>
            <a:r>
              <a:rPr lang="en-US" sz="2800" b="1" baseline="0" dirty="0" err="1" smtClean="0">
                <a:solidFill>
                  <a:schemeClr val="bg1"/>
                </a:solidFill>
              </a:rPr>
              <a:t>Perpindahan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Kalor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137" y="1905000"/>
            <a:ext cx="4824663" cy="2057400"/>
          </a:xfrm>
        </p:spPr>
        <p:txBody>
          <a:bodyPr/>
          <a:lstStyle/>
          <a:p>
            <a:pPr>
              <a:spcBef>
                <a:spcPts val="600"/>
              </a:spcBef>
              <a:buNone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Koefisien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muai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luas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(</a:t>
            </a: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β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)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suatu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bahan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adalah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perbandingan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antara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pertambahan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luas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benda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(</a:t>
            </a:r>
            <a:r>
              <a:rPr lang="el-GR" sz="2400" i="1" dirty="0" smtClean="0">
                <a:solidFill>
                  <a:schemeClr val="tx2">
                    <a:lumMod val="50000"/>
                  </a:schemeClr>
                </a:solidFill>
              </a:rPr>
              <a:t>Δ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A)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terhadap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luas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awal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benda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(A₀)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persatuan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kenaikan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suhu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(</a:t>
            </a:r>
            <a:r>
              <a:rPr lang="el-GR" sz="2400" i="1" dirty="0" smtClean="0">
                <a:solidFill>
                  <a:schemeClr val="tx2">
                    <a:lumMod val="50000"/>
                  </a:schemeClr>
                </a:solidFill>
              </a:rPr>
              <a:t>Δ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T).</a:t>
            </a:r>
            <a:endParaRPr lang="en-US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</a:p>
          <a:p>
            <a:pPr>
              <a:buNone/>
            </a:pPr>
            <a:endParaRPr lang="en-US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04800" y="4572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/>
              <a:t>Pemuaian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Luas</a:t>
            </a:r>
            <a:endParaRPr lang="en-US" sz="4800" b="1" dirty="0"/>
          </a:p>
        </p:txBody>
      </p:sp>
      <p:sp>
        <p:nvSpPr>
          <p:cNvPr id="11" name="Rectangle 10"/>
          <p:cNvSpPr/>
          <p:nvPr/>
        </p:nvSpPr>
        <p:spPr>
          <a:xfrm>
            <a:off x="381000" y="1295400"/>
            <a:ext cx="8458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Pemuaian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dalam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arah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memanjang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arah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melebar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  <a:endParaRPr lang="en-US" sz="2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1981200"/>
            <a:ext cx="396172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20449" y="4038600"/>
            <a:ext cx="6018551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3" name="Group 12"/>
          <p:cNvGrpSpPr/>
          <p:nvPr/>
        </p:nvGrpSpPr>
        <p:grpSpPr>
          <a:xfrm>
            <a:off x="381000" y="5029200"/>
            <a:ext cx="8610600" cy="1295400"/>
            <a:chOff x="381000" y="5029200"/>
            <a:chExt cx="8610600" cy="1295400"/>
          </a:xfrm>
        </p:grpSpPr>
        <p:sp>
          <p:nvSpPr>
            <p:cNvPr id="10" name="Rectangle 9"/>
            <p:cNvSpPr/>
            <p:nvPr/>
          </p:nvSpPr>
          <p:spPr>
            <a:xfrm>
              <a:off x="381000" y="5029200"/>
              <a:ext cx="86106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Hubungan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koefisien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muai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luas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dengan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koefisien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muai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2">
                      <a:lumMod val="50000"/>
                    </a:schemeClr>
                  </a:solidFill>
                </a:rPr>
                <a:t>panjang</a:t>
              </a:r>
              <a:r>
                <a:rPr lang="en-US" sz="2400" dirty="0" smtClean="0">
                  <a:solidFill>
                    <a:schemeClr val="tx2">
                      <a:lumMod val="50000"/>
                    </a:schemeClr>
                  </a:solidFill>
                </a:rPr>
                <a:t>.</a:t>
              </a:r>
              <a:endParaRPr lang="en-US" sz="2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pic>
          <p:nvPicPr>
            <p:cNvPr id="8196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290888" y="5672385"/>
              <a:ext cx="1357312" cy="652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5" presetClass="entr" presetSubtype="5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5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500"/>
                            </p:stCondLst>
                            <p:childTnLst>
                              <p:par>
                                <p:cTn id="27" presetID="5" presetClass="entr" presetSubtype="5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04800" y="4572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/>
              <a:t>Pemuaian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Volum</a:t>
            </a:r>
            <a:endParaRPr lang="en-US" sz="48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t="6896"/>
          <a:stretch>
            <a:fillRect/>
          </a:stretch>
        </p:blipFill>
        <p:spPr bwMode="auto">
          <a:xfrm>
            <a:off x="237450" y="1600200"/>
            <a:ext cx="349635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3757863" y="1447800"/>
            <a:ext cx="5105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Koefisien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muai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volum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Υ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)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suatu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bahan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adalah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perbandingan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pertambahan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volum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terhadap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volum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awal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benda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(V₀) per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satuan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kenaikan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suhu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(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T)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14274" y="5413116"/>
            <a:ext cx="2105526" cy="1011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4" name="Group 13"/>
          <p:cNvGrpSpPr/>
          <p:nvPr/>
        </p:nvGrpSpPr>
        <p:grpSpPr>
          <a:xfrm>
            <a:off x="152400" y="3886200"/>
            <a:ext cx="8382000" cy="1752600"/>
            <a:chOff x="152400" y="2286000"/>
            <a:chExt cx="8382000" cy="1828800"/>
          </a:xfrm>
        </p:grpSpPr>
        <p:sp>
          <p:nvSpPr>
            <p:cNvPr id="15" name="Content Placeholder 2"/>
            <p:cNvSpPr txBox="1">
              <a:spLocks/>
            </p:cNvSpPr>
            <p:nvPr/>
          </p:nvSpPr>
          <p:spPr>
            <a:xfrm>
              <a:off x="152400" y="2362200"/>
              <a:ext cx="8382000" cy="1752600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	</a:t>
              </a:r>
              <a:r>
                <a:rPr kumimoji="0" lang="en-US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Pemuaian</a:t>
              </a:r>
              <a:r>
                <a:rPr kumimoji="0" lang="en-US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volum</a:t>
              </a:r>
              <a:r>
                <a:rPr kumimoji="0" lang="en-US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			    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lang="en-US" sz="2800" b="1" dirty="0" smtClean="0"/>
                <a:t>	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	</a:t>
              </a:r>
              <a:r>
                <a:rPr kumimoji="0" lang="en-US" sz="2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dengan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ΔV = V – V₀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				</a:t>
              </a:r>
            </a:p>
          </p:txBody>
        </p:sp>
        <p:pic>
          <p:nvPicPr>
            <p:cNvPr id="16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581400" y="2286000"/>
              <a:ext cx="2895600" cy="965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" presetClass="entr" presetSubtype="5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4572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Pemuaian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Volum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Zat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Cair</a:t>
            </a:r>
            <a:endParaRPr lang="en-US" sz="4000" b="1" dirty="0"/>
          </a:p>
        </p:txBody>
      </p:sp>
      <p:sp>
        <p:nvSpPr>
          <p:cNvPr id="6" name="Rectangle 5"/>
          <p:cNvSpPr/>
          <p:nvPr/>
        </p:nvSpPr>
        <p:spPr>
          <a:xfrm>
            <a:off x="457200" y="4189274"/>
            <a:ext cx="8001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chemeClr val="tx2">
                    <a:lumMod val="50000"/>
                  </a:schemeClr>
                </a:solidFill>
              </a:rPr>
              <a:t>Pemuaian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tx2">
                    <a:lumMod val="50000"/>
                  </a:schemeClr>
                </a:solidFill>
              </a:rPr>
              <a:t>volum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tx2">
                    <a:lumMod val="50000"/>
                  </a:schemeClr>
                </a:solidFill>
              </a:rPr>
              <a:t>zat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tx2">
                    <a:lumMod val="50000"/>
                  </a:schemeClr>
                </a:solidFill>
              </a:rPr>
              <a:t>cair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i="1" dirty="0" err="1" smtClean="0">
                <a:solidFill>
                  <a:schemeClr val="tx2">
                    <a:lumMod val="50000"/>
                  </a:schemeClr>
                </a:solidFill>
              </a:rPr>
              <a:t>lebih</a:t>
            </a:r>
            <a:r>
              <a:rPr lang="en-US" sz="36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i="1" dirty="0" err="1" smtClean="0">
                <a:solidFill>
                  <a:schemeClr val="tx2">
                    <a:lumMod val="50000"/>
                  </a:schemeClr>
                </a:solidFill>
              </a:rPr>
              <a:t>besar</a:t>
            </a:r>
            <a:r>
              <a:rPr lang="en-US" sz="3600" i="1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en-US" sz="3600" dirty="0" err="1" smtClean="0">
                <a:solidFill>
                  <a:schemeClr val="tx2">
                    <a:lumMod val="50000"/>
                  </a:schemeClr>
                </a:solidFill>
              </a:rPr>
              <a:t>daripada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tx2">
                    <a:lumMod val="50000"/>
                  </a:schemeClr>
                </a:solidFill>
              </a:rPr>
              <a:t>pemuaian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tx2">
                    <a:lumMod val="50000"/>
                  </a:schemeClr>
                </a:solidFill>
              </a:rPr>
              <a:t>volum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tx2">
                    <a:lumMod val="50000"/>
                  </a:schemeClr>
                </a:solidFill>
              </a:rPr>
              <a:t>zat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tx2">
                    <a:lumMod val="50000"/>
                  </a:schemeClr>
                </a:solidFill>
              </a:rPr>
              <a:t>padat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tx2">
                    <a:lumMod val="50000"/>
                  </a:schemeClr>
                </a:solidFill>
              </a:rPr>
              <a:t>untuk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tx2">
                    <a:lumMod val="50000"/>
                  </a:schemeClr>
                </a:solidFill>
              </a:rPr>
              <a:t>kenaikan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tx2">
                    <a:lumMod val="50000"/>
                  </a:schemeClr>
                </a:solidFill>
              </a:rPr>
              <a:t>suhu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3600" dirty="0" err="1" smtClean="0">
                <a:solidFill>
                  <a:schemeClr val="tx2">
                    <a:lumMod val="50000"/>
                  </a:schemeClr>
                </a:solidFill>
              </a:rPr>
              <a:t>sama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3600" dirty="0"/>
          </a:p>
        </p:txBody>
      </p:sp>
      <p:grpSp>
        <p:nvGrpSpPr>
          <p:cNvPr id="9" name="Group 8"/>
          <p:cNvGrpSpPr/>
          <p:nvPr/>
        </p:nvGrpSpPr>
        <p:grpSpPr>
          <a:xfrm>
            <a:off x="152400" y="1600200"/>
            <a:ext cx="8458200" cy="1981200"/>
            <a:chOff x="152400" y="2286000"/>
            <a:chExt cx="8458200" cy="1981200"/>
          </a:xfrm>
        </p:grpSpPr>
        <p:sp>
          <p:nvSpPr>
            <p:cNvPr id="7" name="Content Placeholder 2"/>
            <p:cNvSpPr txBox="1">
              <a:spLocks/>
            </p:cNvSpPr>
            <p:nvPr/>
          </p:nvSpPr>
          <p:spPr>
            <a:xfrm>
              <a:off x="152400" y="2362200"/>
              <a:ext cx="8382000" cy="1905000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	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Pemuaian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volum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zat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cair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 			    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lang="en-US" sz="3600" b="1" dirty="0" smtClean="0">
                  <a:solidFill>
                    <a:schemeClr val="tx2">
                      <a:lumMod val="50000"/>
                    </a:schemeClr>
                  </a:solidFill>
                </a:rPr>
                <a:t>	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	</a:t>
              </a:r>
              <a:r>
                <a:rPr kumimoji="0" lang="en-US" sz="36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dengan</a:t>
              </a:r>
              <a:r>
                <a:rPr kumimoji="0" lang="en-US" sz="36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ΔV = V – V₀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				</a:t>
              </a:r>
            </a:p>
          </p:txBody>
        </p:sp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410200" y="2286000"/>
              <a:ext cx="3200400" cy="1066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75874"/>
            <a:ext cx="8610600" cy="1676400"/>
          </a:xfrm>
        </p:spPr>
        <p:txBody>
          <a:bodyPr/>
          <a:lstStyle/>
          <a:p>
            <a:pPr>
              <a:buNone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Pada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suhu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0°C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4°C air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menyusut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di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atas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suhu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4°C air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memuai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Sifat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pemuaian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air yang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tidak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teratur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disebut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anomali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air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04800" y="485274"/>
            <a:ext cx="8534400" cy="9906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 err="1" smtClean="0">
                <a:solidFill>
                  <a:schemeClr val="bg1"/>
                </a:solidFill>
              </a:rPr>
              <a:t>Apa</a:t>
            </a:r>
            <a:r>
              <a:rPr lang="en-US" sz="3600" b="1" i="1" dirty="0" smtClean="0">
                <a:solidFill>
                  <a:schemeClr val="bg1"/>
                </a:solidFill>
              </a:rPr>
              <a:t> yang </a:t>
            </a:r>
            <a:r>
              <a:rPr lang="en-US" sz="3600" b="1" i="1" dirty="0" err="1" smtClean="0">
                <a:solidFill>
                  <a:schemeClr val="bg1"/>
                </a:solidFill>
              </a:rPr>
              <a:t>dimaksud</a:t>
            </a:r>
            <a:r>
              <a:rPr lang="en-US" sz="3600" b="1" i="1" dirty="0" smtClean="0">
                <a:solidFill>
                  <a:schemeClr val="bg1"/>
                </a:solidFill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</a:rPr>
              <a:t>dengan</a:t>
            </a:r>
            <a:r>
              <a:rPr lang="en-US" sz="3600" b="1" i="1" dirty="0" smtClean="0">
                <a:solidFill>
                  <a:schemeClr val="bg1"/>
                </a:solidFill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</a:rPr>
              <a:t>anomali</a:t>
            </a:r>
            <a:r>
              <a:rPr lang="en-US" sz="3600" b="1" i="1" dirty="0" smtClean="0">
                <a:solidFill>
                  <a:schemeClr val="bg1"/>
                </a:solidFill>
              </a:rPr>
              <a:t> air?</a:t>
            </a:r>
            <a:endParaRPr lang="en-US" sz="3600" b="1" i="1" dirty="0">
              <a:solidFill>
                <a:schemeClr val="bg1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2811222"/>
            <a:ext cx="4800600" cy="3737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5181601"/>
            <a:ext cx="7772400" cy="1447799"/>
          </a:xfrm>
        </p:spPr>
        <p:txBody>
          <a:bodyPr/>
          <a:lstStyle/>
          <a:p>
            <a:pPr algn="ctr">
              <a:buNone/>
            </a:pP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Untuk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jumlah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gas yang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tetap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keadaan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suatu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gas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dinyatakan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oleh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tiga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variabel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yakini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tekanan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volum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suhu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mutlaknya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04800" y="4572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Pemuaian</a:t>
            </a:r>
            <a:r>
              <a:rPr lang="en-US" sz="4000" b="1" dirty="0" smtClean="0"/>
              <a:t> Gas</a:t>
            </a:r>
            <a:endParaRPr lang="en-US" sz="4000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9767" y="1447800"/>
            <a:ext cx="6865033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914400"/>
            <a:ext cx="8534400" cy="47244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>
              <a:buNone/>
            </a:pPr>
            <a:r>
              <a:rPr lang="en-US" sz="4800" b="1" dirty="0" smtClean="0">
                <a:solidFill>
                  <a:schemeClr val="bg1"/>
                </a:solidFill>
              </a:rPr>
              <a:t>	</a:t>
            </a:r>
            <a:r>
              <a:rPr lang="en-US" sz="4800" b="1" dirty="0" err="1" smtClean="0">
                <a:solidFill>
                  <a:schemeClr val="bg1"/>
                </a:solidFill>
              </a:rPr>
              <a:t>Kalor</a:t>
            </a:r>
            <a:r>
              <a:rPr lang="en-US" sz="4800" b="1" dirty="0" smtClean="0">
                <a:solidFill>
                  <a:schemeClr val="bg1"/>
                </a:solidFill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</a:rPr>
              <a:t>sebagai</a:t>
            </a:r>
            <a:r>
              <a:rPr lang="en-US" sz="4800" b="1" dirty="0" smtClean="0">
                <a:solidFill>
                  <a:schemeClr val="bg1"/>
                </a:solidFill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</a:rPr>
              <a:t>energi</a:t>
            </a:r>
            <a:r>
              <a:rPr lang="en-US" sz="4800" b="1" dirty="0" smtClean="0">
                <a:solidFill>
                  <a:schemeClr val="bg1"/>
                </a:solidFill>
              </a:rPr>
              <a:t> yang </a:t>
            </a:r>
            <a:r>
              <a:rPr lang="en-US" sz="4800" b="1" dirty="0" err="1" smtClean="0">
                <a:solidFill>
                  <a:schemeClr val="bg1"/>
                </a:solidFill>
              </a:rPr>
              <a:t>berpindah</a:t>
            </a:r>
            <a:r>
              <a:rPr lang="en-US" sz="4800" b="1" dirty="0" smtClean="0">
                <a:solidFill>
                  <a:schemeClr val="bg1"/>
                </a:solidFill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</a:rPr>
              <a:t>dari</a:t>
            </a:r>
            <a:r>
              <a:rPr lang="en-US" sz="4800" b="1" dirty="0" smtClean="0">
                <a:solidFill>
                  <a:schemeClr val="bg1"/>
                </a:solidFill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</a:rPr>
              <a:t>benda</a:t>
            </a:r>
            <a:r>
              <a:rPr lang="en-US" sz="4800" b="1" dirty="0" smtClean="0">
                <a:solidFill>
                  <a:schemeClr val="bg1"/>
                </a:solidFill>
              </a:rPr>
              <a:t> yang </a:t>
            </a:r>
            <a:r>
              <a:rPr lang="en-US" sz="4800" b="1" dirty="0" err="1" smtClean="0">
                <a:solidFill>
                  <a:schemeClr val="bg1"/>
                </a:solidFill>
              </a:rPr>
              <a:t>suhunya</a:t>
            </a:r>
            <a:r>
              <a:rPr lang="en-US" sz="4800" b="1" dirty="0" smtClean="0">
                <a:solidFill>
                  <a:schemeClr val="bg1"/>
                </a:solidFill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</a:rPr>
              <a:t>lebih</a:t>
            </a:r>
            <a:r>
              <a:rPr lang="en-US" sz="4800" b="1" dirty="0" smtClean="0">
                <a:solidFill>
                  <a:schemeClr val="bg1"/>
                </a:solidFill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</a:rPr>
              <a:t>tinggi</a:t>
            </a:r>
            <a:r>
              <a:rPr lang="en-US" sz="4800" b="1" dirty="0" smtClean="0">
                <a:solidFill>
                  <a:schemeClr val="bg1"/>
                </a:solidFill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</a:rPr>
              <a:t>ke</a:t>
            </a:r>
            <a:r>
              <a:rPr lang="en-US" sz="4800" b="1" dirty="0" smtClean="0">
                <a:solidFill>
                  <a:schemeClr val="bg1"/>
                </a:solidFill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</a:rPr>
              <a:t>benda</a:t>
            </a:r>
            <a:r>
              <a:rPr lang="en-US" sz="4800" b="1" dirty="0" smtClean="0">
                <a:solidFill>
                  <a:schemeClr val="bg1"/>
                </a:solidFill>
              </a:rPr>
              <a:t> yang </a:t>
            </a:r>
            <a:r>
              <a:rPr lang="en-US" sz="4800" b="1" dirty="0" err="1" smtClean="0">
                <a:solidFill>
                  <a:schemeClr val="bg1"/>
                </a:solidFill>
              </a:rPr>
              <a:t>suhunya</a:t>
            </a:r>
            <a:r>
              <a:rPr lang="en-US" sz="4800" b="1" dirty="0" smtClean="0">
                <a:solidFill>
                  <a:schemeClr val="bg1"/>
                </a:solidFill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</a:rPr>
              <a:t>lebih</a:t>
            </a:r>
            <a:r>
              <a:rPr lang="en-US" sz="4800" b="1" dirty="0" smtClean="0">
                <a:solidFill>
                  <a:schemeClr val="bg1"/>
                </a:solidFill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</a:rPr>
              <a:t>rendah</a:t>
            </a:r>
            <a:r>
              <a:rPr lang="en-US" sz="4800" b="1" dirty="0" smtClean="0">
                <a:solidFill>
                  <a:schemeClr val="bg1"/>
                </a:solidFill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</a:rPr>
              <a:t>ketika</a:t>
            </a:r>
            <a:r>
              <a:rPr lang="en-US" sz="4800" b="1" dirty="0" smtClean="0">
                <a:solidFill>
                  <a:schemeClr val="bg1"/>
                </a:solidFill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</a:rPr>
              <a:t>kedua</a:t>
            </a:r>
            <a:r>
              <a:rPr lang="en-US" sz="4800" b="1" dirty="0" smtClean="0">
                <a:solidFill>
                  <a:schemeClr val="bg1"/>
                </a:solidFill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</a:rPr>
              <a:t>benda</a:t>
            </a:r>
            <a:r>
              <a:rPr lang="en-US" sz="4800" b="1" dirty="0" smtClean="0">
                <a:solidFill>
                  <a:schemeClr val="bg1"/>
                </a:solidFill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</a:rPr>
              <a:t>bersentuhan</a:t>
            </a:r>
            <a:r>
              <a:rPr lang="en-US" sz="4800" b="1" dirty="0" smtClean="0">
                <a:solidFill>
                  <a:schemeClr val="bg1"/>
                </a:solidFill>
              </a:rPr>
              <a:t>.</a:t>
            </a:r>
            <a:endParaRPr lang="en-US" sz="4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04800" y="457200"/>
            <a:ext cx="8534400" cy="12192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/>
            <a:r>
              <a:rPr lang="en-US" sz="3600" b="1" dirty="0" err="1" smtClean="0"/>
              <a:t>Apakah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Perbedaan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antara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Suhu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Kalor</a:t>
            </a:r>
            <a:r>
              <a:rPr lang="en-US" sz="3600" b="1" dirty="0" smtClean="0"/>
              <a:t>, </a:t>
            </a:r>
          </a:p>
          <a:p>
            <a:pPr marL="514350" indent="-514350" algn="ctr"/>
            <a:r>
              <a:rPr lang="en-US" sz="3600" b="1" dirty="0" err="1" smtClean="0"/>
              <a:t>dan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Energi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Dalam</a:t>
            </a:r>
            <a:r>
              <a:rPr lang="en-US" sz="3600" b="1" dirty="0" smtClean="0"/>
              <a:t>?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304800" y="1905000"/>
            <a:ext cx="8305800" cy="1066800"/>
            <a:chOff x="304800" y="1905000"/>
            <a:chExt cx="8305800" cy="1066800"/>
          </a:xfrm>
        </p:grpSpPr>
        <p:sp>
          <p:nvSpPr>
            <p:cNvPr id="8" name="Rectangle 7"/>
            <p:cNvSpPr/>
            <p:nvPr/>
          </p:nvSpPr>
          <p:spPr>
            <a:xfrm>
              <a:off x="381000" y="2448580"/>
              <a:ext cx="8229600" cy="52322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2800" b="1" dirty="0" err="1" smtClean="0">
                  <a:solidFill>
                    <a:schemeClr val="bg1"/>
                  </a:solidFill>
                </a:rPr>
                <a:t>energi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kinetik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satu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molekul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zat</a:t>
              </a:r>
              <a:endParaRPr 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304800" y="1905000"/>
              <a:ext cx="1295400" cy="60960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Suhu</a:t>
              </a:r>
              <a:endParaRPr lang="en-US" sz="28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04800" y="3276600"/>
            <a:ext cx="8305800" cy="1497687"/>
            <a:chOff x="304800" y="3276600"/>
            <a:chExt cx="8305800" cy="1497687"/>
          </a:xfrm>
        </p:grpSpPr>
        <p:sp>
          <p:nvSpPr>
            <p:cNvPr id="9" name="Rectangle 8"/>
            <p:cNvSpPr/>
            <p:nvPr/>
          </p:nvSpPr>
          <p:spPr>
            <a:xfrm>
              <a:off x="381000" y="3820180"/>
              <a:ext cx="8229600" cy="95410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2800" b="1" dirty="0" err="1" smtClean="0">
                  <a:solidFill>
                    <a:schemeClr val="bg1"/>
                  </a:solidFill>
                </a:rPr>
                <a:t>perpindahan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sebagian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energi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dalam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dari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suatu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zat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ke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zat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lain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karena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adanya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perbedaan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suhu</a:t>
              </a:r>
              <a:endParaRPr 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304800" y="3276600"/>
              <a:ext cx="1447800" cy="60960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Kalor</a:t>
              </a:r>
              <a:endParaRPr lang="en-US" sz="28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04800" y="5105400"/>
            <a:ext cx="8305800" cy="1066800"/>
            <a:chOff x="304800" y="1905000"/>
            <a:chExt cx="8305800" cy="1066800"/>
          </a:xfrm>
        </p:grpSpPr>
        <p:sp>
          <p:nvSpPr>
            <p:cNvPr id="16" name="Rectangle 15"/>
            <p:cNvSpPr/>
            <p:nvPr/>
          </p:nvSpPr>
          <p:spPr>
            <a:xfrm>
              <a:off x="381000" y="2448580"/>
              <a:ext cx="8229600" cy="52322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2800" b="1" dirty="0" err="1" smtClean="0">
                  <a:solidFill>
                    <a:schemeClr val="bg1"/>
                  </a:solidFill>
                </a:rPr>
                <a:t>ukuran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energi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seluruh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molekul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dalam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zat</a:t>
              </a:r>
              <a:endParaRPr 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04800" y="1905000"/>
              <a:ext cx="2971800" cy="60960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Energi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dalam</a:t>
              </a:r>
              <a:endParaRPr lang="en-US" sz="28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04800" y="4572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 </a:t>
            </a:r>
            <a:r>
              <a:rPr lang="en-US" sz="4000" b="1" dirty="0" err="1" smtClean="0"/>
              <a:t>Teori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Kalorik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Teori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Kinetik</a:t>
            </a:r>
            <a:endParaRPr lang="en-US" sz="4000" b="1" dirty="0"/>
          </a:p>
        </p:txBody>
      </p:sp>
      <p:grpSp>
        <p:nvGrpSpPr>
          <p:cNvPr id="4" name="Group 3"/>
          <p:cNvGrpSpPr/>
          <p:nvPr/>
        </p:nvGrpSpPr>
        <p:grpSpPr>
          <a:xfrm>
            <a:off x="304800" y="1600200"/>
            <a:ext cx="8305800" cy="1497687"/>
            <a:chOff x="304800" y="1905000"/>
            <a:chExt cx="8305800" cy="1497687"/>
          </a:xfrm>
        </p:grpSpPr>
        <p:sp>
          <p:nvSpPr>
            <p:cNvPr id="6" name="Rectangle 5"/>
            <p:cNvSpPr/>
            <p:nvPr/>
          </p:nvSpPr>
          <p:spPr>
            <a:xfrm>
              <a:off x="381000" y="2448580"/>
              <a:ext cx="8229600" cy="954107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benda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yang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suhunya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tinggi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mengandung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lebih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banyak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kalorik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daripada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benda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yang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suhunya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rendah</a:t>
              </a:r>
              <a:endParaRPr lang="en-US" sz="28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304800" y="1905000"/>
              <a:ext cx="2438400" cy="609600"/>
            </a:xfrm>
            <a:prstGeom prst="round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 smtClean="0">
                  <a:solidFill>
                    <a:schemeClr val="bg1"/>
                  </a:solidFill>
                </a:rPr>
                <a:t>Teori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Kalorik</a:t>
              </a:r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04800" y="3531513"/>
            <a:ext cx="8305800" cy="2359462"/>
            <a:chOff x="304800" y="1905000"/>
            <a:chExt cx="8305800" cy="2359462"/>
          </a:xfrm>
        </p:grpSpPr>
        <p:sp>
          <p:nvSpPr>
            <p:cNvPr id="9" name="Rectangle 8"/>
            <p:cNvSpPr/>
            <p:nvPr/>
          </p:nvSpPr>
          <p:spPr>
            <a:xfrm>
              <a:off x="381000" y="2448580"/>
              <a:ext cx="8229600" cy="1815882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dalam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benda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yang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panas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,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partikel-partikel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bergerak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lebih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cepat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,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dan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memiliki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energi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yang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lebih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besar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daripada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partikel-partikel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dalam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benda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yang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lebih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tx2">
                      <a:lumMod val="50000"/>
                    </a:schemeClr>
                  </a:solidFill>
                </a:rPr>
                <a:t>dingin</a:t>
              </a:r>
              <a:endParaRPr lang="en-US" sz="28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304800" y="1905000"/>
              <a:ext cx="2438400" cy="609600"/>
            </a:xfrm>
            <a:prstGeom prst="round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 smtClean="0">
                  <a:solidFill>
                    <a:schemeClr val="bg1"/>
                  </a:solidFill>
                </a:rPr>
                <a:t>Teori</a:t>
              </a:r>
              <a:r>
                <a:rPr lang="en-US" sz="2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2800" b="1" dirty="0" err="1" smtClean="0">
                  <a:solidFill>
                    <a:schemeClr val="bg1"/>
                  </a:solidFill>
                </a:rPr>
                <a:t>Kinetik</a:t>
              </a:r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229600" cy="1143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kalor</a:t>
            </a:r>
            <a:r>
              <a:rPr lang="en-US" dirty="0" smtClean="0"/>
              <a:t> yang </a:t>
            </a:r>
            <a:r>
              <a:rPr lang="en-US" dirty="0" err="1" smtClean="0"/>
              <a:t>diberikan</a:t>
            </a:r>
            <a:r>
              <a:rPr lang="en-US" dirty="0" smtClean="0"/>
              <a:t> (Q)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kenaikan</a:t>
            </a:r>
            <a:r>
              <a:rPr lang="en-US" dirty="0" smtClean="0"/>
              <a:t> </a:t>
            </a:r>
            <a:r>
              <a:rPr lang="en-US" dirty="0" err="1" smtClean="0"/>
              <a:t>suhu</a:t>
            </a:r>
            <a:r>
              <a:rPr lang="en-US" dirty="0" smtClean="0"/>
              <a:t> (</a:t>
            </a:r>
            <a:r>
              <a:rPr lang="el-GR" i="1" dirty="0" smtClean="0"/>
              <a:t>Δ</a:t>
            </a:r>
            <a:r>
              <a:rPr lang="en-US" i="1" dirty="0" smtClean="0"/>
              <a:t>T</a:t>
            </a:r>
            <a:r>
              <a:rPr lang="en-US" dirty="0" smtClean="0"/>
              <a:t>)</a:t>
            </a:r>
            <a:r>
              <a:rPr lang="en-US" i="1" dirty="0" smtClean="0"/>
              <a:t>.</a:t>
            </a:r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04800" y="4572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Persamaan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Kalor</a:t>
            </a:r>
            <a:endParaRPr lang="en-US" sz="4000" b="1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22312" y="2286000"/>
            <a:ext cx="2845088" cy="4291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839817"/>
            <a:ext cx="8229600" cy="762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Kalor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jenis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didefinisikan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sebagai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kalor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diperlukan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untuk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menaikkan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suhu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1 kg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suatu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zat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sebesar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1 K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atau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1°C.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4800" y="381000"/>
            <a:ext cx="8534400" cy="6096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Apakah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Kalor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Jenis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Itu</a:t>
            </a:r>
            <a:r>
              <a:rPr lang="en-US" sz="3200" b="1" dirty="0" smtClean="0"/>
              <a:t>?</a:t>
            </a:r>
            <a:endParaRPr lang="en-US" sz="3200" b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066800"/>
            <a:ext cx="5257800" cy="696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2743396"/>
            <a:ext cx="6553200" cy="3817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259080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Termometer</a:t>
            </a:r>
            <a:endParaRPr lang="en-US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buNone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a.	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Ada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Berapa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Jenis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Termometer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?</a:t>
            </a:r>
            <a:endParaRPr lang="en-US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buNone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		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Jenis-jenis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termometer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adalah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termometer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	bimetal,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termometer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hambatan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termokopel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, 	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termometer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gas,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pirometer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04800" y="457200"/>
            <a:ext cx="8534400" cy="8382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Suhu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Pemuaian</a:t>
            </a:r>
            <a:endParaRPr lang="en-US" sz="3600" b="1" dirty="0"/>
          </a:p>
        </p:txBody>
      </p:sp>
      <p:sp>
        <p:nvSpPr>
          <p:cNvPr id="6" name="Rectangle 5"/>
          <p:cNvSpPr/>
          <p:nvPr/>
        </p:nvSpPr>
        <p:spPr>
          <a:xfrm>
            <a:off x="990600" y="4038599"/>
            <a:ext cx="7848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None/>
            </a:pP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b.	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Kalibrasi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Termometer</a:t>
            </a:r>
            <a:endParaRPr lang="en-US" sz="28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buNone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Suhu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termasuk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besaran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pokok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dalam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fisika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Standar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untuk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suhu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disebut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titik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tetap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</a:p>
          <a:p>
            <a:pPr marL="514350" indent="-514350">
              <a:buNone/>
            </a:pP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Ada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dua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titik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tetap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yaitu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tx2">
                    <a:lumMod val="50000"/>
                  </a:schemeClr>
                </a:solidFill>
              </a:rPr>
              <a:t>titik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tx2">
                    <a:lumMod val="50000"/>
                  </a:schemeClr>
                </a:solidFill>
              </a:rPr>
              <a:t>tetap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tx2">
                    <a:lumMod val="50000"/>
                  </a:schemeClr>
                </a:solidFill>
              </a:rPr>
              <a:t>bawah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tx2">
                    <a:lumMod val="50000"/>
                  </a:schemeClr>
                </a:solidFill>
              </a:rPr>
              <a:t>titik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tx2">
                    <a:lumMod val="50000"/>
                  </a:schemeClr>
                </a:solidFill>
              </a:rPr>
              <a:t>tetap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tx2">
                    <a:lumMod val="50000"/>
                  </a:schemeClr>
                </a:solidFill>
              </a:rPr>
              <a:t>atas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6096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Kapasitas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Kalor</a:t>
            </a:r>
            <a:endParaRPr lang="en-US" sz="4000" b="1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28600" y="4953000"/>
            <a:ext cx="8229600" cy="12954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Kapasitas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kalor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adalah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banyak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kalor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diperlukan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untuk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menaikkan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suhu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suatu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benda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sebesar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1⁰C.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62738" y="1524000"/>
            <a:ext cx="184746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2590800"/>
            <a:ext cx="7696200" cy="2128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1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4200" y="1676400"/>
            <a:ext cx="5791200" cy="2590800"/>
          </a:xfrm>
        </p:spPr>
        <p:txBody>
          <a:bodyPr/>
          <a:lstStyle/>
          <a:p>
            <a:pPr>
              <a:buNone/>
            </a:pP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Prinsip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kekalan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energi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Asas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Black)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tx2">
                    <a:lumMod val="50000"/>
                  </a:schemeClr>
                </a:solidFill>
              </a:rPr>
              <a:t>kalor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800" i="1" dirty="0" err="1" smtClean="0">
                <a:solidFill>
                  <a:schemeClr val="tx2">
                    <a:lumMod val="50000"/>
                  </a:schemeClr>
                </a:solidFill>
              </a:rPr>
              <a:t>dilepaskan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tx2">
                    <a:lumMod val="50000"/>
                  </a:schemeClr>
                </a:solidFill>
              </a:rPr>
              <a:t>oleh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 air </a:t>
            </a:r>
            <a:r>
              <a:rPr lang="en-US" sz="2800" i="1" dirty="0" err="1" smtClean="0">
                <a:solidFill>
                  <a:schemeClr val="tx2">
                    <a:lumMod val="50000"/>
                  </a:schemeClr>
                </a:solidFill>
              </a:rPr>
              <a:t>panas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 (</a:t>
            </a:r>
            <a:r>
              <a:rPr lang="en-US" i="1" dirty="0" err="1" smtClean="0">
                <a:solidFill>
                  <a:schemeClr val="tx2">
                    <a:lumMod val="50000"/>
                  </a:schemeClr>
                </a:solidFill>
              </a:rPr>
              <a:t>Q</a:t>
            </a:r>
            <a:r>
              <a:rPr lang="en-US" sz="1400" i="1" dirty="0" err="1" smtClean="0">
                <a:solidFill>
                  <a:schemeClr val="tx2">
                    <a:lumMod val="50000"/>
                  </a:schemeClr>
                </a:solidFill>
              </a:rPr>
              <a:t>lepas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) </a:t>
            </a:r>
            <a:r>
              <a:rPr lang="en-US" sz="2800" i="1" dirty="0" err="1" smtClean="0">
                <a:solidFill>
                  <a:schemeClr val="tx2">
                    <a:lumMod val="50000"/>
                  </a:schemeClr>
                </a:solidFill>
              </a:rPr>
              <a:t>sama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tx2">
                    <a:lumMod val="50000"/>
                  </a:schemeClr>
                </a:solidFill>
              </a:rPr>
              <a:t>dengan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tx2">
                    <a:lumMod val="50000"/>
                  </a:schemeClr>
                </a:solidFill>
              </a:rPr>
              <a:t>kalor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800" i="1" dirty="0" err="1" smtClean="0">
                <a:solidFill>
                  <a:schemeClr val="tx2">
                    <a:lumMod val="50000"/>
                  </a:schemeClr>
                </a:solidFill>
              </a:rPr>
              <a:t>diterima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 air </a:t>
            </a:r>
            <a:r>
              <a:rPr lang="en-US" sz="2800" i="1" dirty="0" err="1" smtClean="0">
                <a:solidFill>
                  <a:schemeClr val="tx2">
                    <a:lumMod val="50000"/>
                  </a:schemeClr>
                </a:solidFill>
              </a:rPr>
              <a:t>dingin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 (</a:t>
            </a:r>
            <a:r>
              <a:rPr lang="en-US" i="1" dirty="0" err="1" smtClean="0">
                <a:solidFill>
                  <a:schemeClr val="tx2">
                    <a:lumMod val="50000"/>
                  </a:schemeClr>
                </a:solidFill>
              </a:rPr>
              <a:t>Q</a:t>
            </a:r>
            <a:r>
              <a:rPr lang="en-US" sz="1400" i="1" dirty="0" err="1" smtClean="0">
                <a:solidFill>
                  <a:schemeClr val="tx2">
                    <a:lumMod val="50000"/>
                  </a:schemeClr>
                </a:solidFill>
              </a:rPr>
              <a:t>terima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).	</a:t>
            </a:r>
            <a:endParaRPr lang="en-US" sz="2800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04800" y="5334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Asas</a:t>
            </a:r>
            <a:r>
              <a:rPr lang="en-US" sz="4000" b="1" dirty="0" smtClean="0"/>
              <a:t> Black</a:t>
            </a:r>
            <a:endParaRPr lang="en-US" sz="4000" b="1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23999"/>
            <a:ext cx="3048000" cy="4956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1" name="Group 10"/>
          <p:cNvGrpSpPr/>
          <p:nvPr/>
        </p:nvGrpSpPr>
        <p:grpSpPr>
          <a:xfrm>
            <a:off x="3768726" y="4343400"/>
            <a:ext cx="4003674" cy="1752600"/>
            <a:chOff x="3733801" y="4038600"/>
            <a:chExt cx="4003674" cy="1752600"/>
          </a:xfrm>
        </p:grpSpPr>
        <p:pic>
          <p:nvPicPr>
            <p:cNvPr id="15364" name="Picture 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733801" y="4038600"/>
              <a:ext cx="1981200" cy="641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365" name="Picture 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724400" y="4800600"/>
              <a:ext cx="3013075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2258506"/>
            <a:ext cx="3886200" cy="4294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458200" cy="1295400"/>
          </a:xfrm>
        </p:spPr>
        <p:txBody>
          <a:bodyPr/>
          <a:lstStyle/>
          <a:p>
            <a:pPr>
              <a:buNone/>
            </a:pPr>
            <a:r>
              <a:rPr lang="en-US" b="1" i="1" dirty="0" smtClean="0"/>
              <a:t>	</a:t>
            </a:r>
            <a:r>
              <a:rPr lang="en-US" b="1" i="1" dirty="0" err="1" smtClean="0"/>
              <a:t>Kalorimeter</a:t>
            </a:r>
            <a:r>
              <a:rPr lang="en-US" b="1" i="1" dirty="0" smtClean="0"/>
              <a:t> </a:t>
            </a:r>
            <a:r>
              <a:rPr lang="en-US" i="1" dirty="0" err="1" smtClean="0"/>
              <a:t>adalah</a:t>
            </a:r>
            <a:r>
              <a:rPr lang="en-US" i="1" dirty="0" smtClean="0"/>
              <a:t> </a:t>
            </a:r>
            <a:r>
              <a:rPr lang="en-US" i="1" dirty="0" err="1" smtClean="0"/>
              <a:t>alat</a:t>
            </a:r>
            <a:r>
              <a:rPr lang="en-US" i="1" dirty="0" smtClean="0"/>
              <a:t> yang </a:t>
            </a:r>
            <a:r>
              <a:rPr lang="en-US" i="1" dirty="0" err="1" smtClean="0"/>
              <a:t>digunakan</a:t>
            </a:r>
            <a:r>
              <a:rPr lang="en-US" i="1" dirty="0" smtClean="0"/>
              <a:t> </a:t>
            </a:r>
            <a:r>
              <a:rPr lang="en-US" i="1" dirty="0" err="1" smtClean="0"/>
              <a:t>untuk</a:t>
            </a:r>
            <a:r>
              <a:rPr lang="en-US" i="1" dirty="0" smtClean="0"/>
              <a:t> </a:t>
            </a:r>
            <a:r>
              <a:rPr lang="en-US" i="1" dirty="0" err="1" smtClean="0"/>
              <a:t>mengukur</a:t>
            </a:r>
            <a:r>
              <a:rPr lang="en-US" i="1" dirty="0" smtClean="0"/>
              <a:t> </a:t>
            </a:r>
            <a:r>
              <a:rPr lang="en-US" i="1" dirty="0" err="1" smtClean="0"/>
              <a:t>kalor</a:t>
            </a:r>
            <a:r>
              <a:rPr lang="en-US" i="1" dirty="0" smtClean="0"/>
              <a:t>.</a:t>
            </a:r>
            <a:endParaRPr lang="en-US" b="1" i="1" dirty="0"/>
          </a:p>
        </p:txBody>
      </p:sp>
      <p:sp>
        <p:nvSpPr>
          <p:cNvPr id="4" name="Rounded Rectangle 3"/>
          <p:cNvSpPr/>
          <p:nvPr/>
        </p:nvSpPr>
        <p:spPr>
          <a:xfrm>
            <a:off x="304800" y="5334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Kalorimeter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304800" y="5334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Perubahan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Wujud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Zat</a:t>
            </a:r>
            <a:endParaRPr lang="en-US" sz="4000" b="1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1409192"/>
            <a:ext cx="4419600" cy="5067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914400"/>
            <a:ext cx="8534400" cy="13716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Grafik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Pemanasan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dan</a:t>
            </a:r>
            <a:r>
              <a:rPr lang="en-US" sz="4000" b="1" dirty="0" smtClean="0"/>
              <a:t> </a:t>
            </a:r>
          </a:p>
          <a:p>
            <a:pPr algn="ctr"/>
            <a:r>
              <a:rPr lang="en-US" sz="4000" b="1" dirty="0" err="1" smtClean="0"/>
              <a:t>Pendinginan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Lilin</a:t>
            </a:r>
            <a:endParaRPr lang="en-US" sz="4000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" y="2438400"/>
            <a:ext cx="8716072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52600"/>
            <a:ext cx="8534400" cy="21336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Titik</a:t>
            </a:r>
            <a:r>
              <a:rPr lang="en-US" dirty="0" smtClean="0"/>
              <a:t> </a:t>
            </a:r>
            <a:r>
              <a:rPr lang="en-US" dirty="0" err="1" smtClean="0"/>
              <a:t>lebur</a:t>
            </a:r>
            <a:r>
              <a:rPr lang="en-US" dirty="0" smtClean="0"/>
              <a:t> 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suhu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zat</a:t>
            </a:r>
            <a:r>
              <a:rPr lang="en-US" dirty="0" smtClean="0"/>
              <a:t> </a:t>
            </a:r>
            <a:r>
              <a:rPr lang="en-US" dirty="0" err="1" smtClean="0"/>
              <a:t>melebur</a:t>
            </a:r>
            <a:r>
              <a:rPr lang="en-US" dirty="0" smtClean="0"/>
              <a:t>.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Kalor</a:t>
            </a:r>
            <a:r>
              <a:rPr lang="en-US" dirty="0" smtClean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mengubah</a:t>
            </a:r>
            <a:r>
              <a:rPr lang="en-US" dirty="0" smtClean="0"/>
              <a:t> </a:t>
            </a:r>
            <a:r>
              <a:rPr lang="en-US" dirty="0" err="1" smtClean="0"/>
              <a:t>wujud</a:t>
            </a:r>
            <a:r>
              <a:rPr lang="en-US" dirty="0" smtClean="0"/>
              <a:t> </a:t>
            </a:r>
            <a:r>
              <a:rPr lang="en-US" dirty="0" smtClean="0"/>
              <a:t>  1 </a:t>
            </a:r>
            <a:r>
              <a:rPr lang="en-US" dirty="0" smtClean="0"/>
              <a:t>kg </a:t>
            </a:r>
            <a:r>
              <a:rPr lang="en-US" dirty="0" err="1" smtClean="0"/>
              <a:t>zat</a:t>
            </a:r>
            <a:r>
              <a:rPr lang="en-US" dirty="0" smtClean="0"/>
              <a:t> </a:t>
            </a:r>
            <a:r>
              <a:rPr lang="en-US" dirty="0" err="1" smtClean="0"/>
              <a:t>padat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cair</a:t>
            </a:r>
            <a:r>
              <a:rPr lang="en-US" dirty="0" smtClean="0"/>
              <a:t> </a:t>
            </a:r>
            <a:r>
              <a:rPr lang="en-US" dirty="0" err="1" smtClean="0"/>
              <a:t>dinamakan</a:t>
            </a:r>
            <a:r>
              <a:rPr lang="en-US" dirty="0" smtClean="0"/>
              <a:t> </a:t>
            </a:r>
            <a:r>
              <a:rPr lang="en-US" b="1" dirty="0" smtClean="0"/>
              <a:t> </a:t>
            </a:r>
            <a:r>
              <a:rPr lang="en-US" b="1" dirty="0" err="1" smtClean="0"/>
              <a:t>kalor</a:t>
            </a:r>
            <a:r>
              <a:rPr lang="en-US" b="1" dirty="0" smtClean="0"/>
              <a:t> </a:t>
            </a:r>
            <a:r>
              <a:rPr lang="en-US" b="1" dirty="0" err="1" smtClean="0"/>
              <a:t>laten</a:t>
            </a:r>
            <a:r>
              <a:rPr lang="en-US" b="1" dirty="0" smtClean="0"/>
              <a:t> </a:t>
            </a:r>
            <a:r>
              <a:rPr lang="en-US" b="1" dirty="0" err="1" smtClean="0"/>
              <a:t>lebur</a:t>
            </a:r>
            <a:r>
              <a:rPr lang="en-US" b="1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b="1" dirty="0" smtClean="0"/>
              <a:t> </a:t>
            </a:r>
            <a:r>
              <a:rPr lang="en-US" b="1" dirty="0" err="1" smtClean="0"/>
              <a:t>kalor</a:t>
            </a:r>
            <a:r>
              <a:rPr lang="en-US" b="1" dirty="0" smtClean="0"/>
              <a:t> </a:t>
            </a:r>
            <a:r>
              <a:rPr lang="en-US" b="1" dirty="0" err="1" smtClean="0"/>
              <a:t>lebur</a:t>
            </a:r>
            <a:r>
              <a:rPr lang="en-US" b="1" dirty="0" smtClean="0"/>
              <a:t>.</a:t>
            </a:r>
            <a:endParaRPr lang="en-US" b="1" dirty="0" smtClean="0"/>
          </a:p>
        </p:txBody>
      </p:sp>
      <p:sp>
        <p:nvSpPr>
          <p:cNvPr id="8" name="Rounded Rectangle 7"/>
          <p:cNvSpPr/>
          <p:nvPr/>
        </p:nvSpPr>
        <p:spPr>
          <a:xfrm>
            <a:off x="304800" y="6858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Melebur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Membeku</a:t>
            </a:r>
            <a:endParaRPr lang="en-US" sz="4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4419600"/>
            <a:ext cx="3844871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382000" cy="3048000"/>
          </a:xfrm>
        </p:spPr>
        <p:txBody>
          <a:bodyPr/>
          <a:lstStyle/>
          <a:p>
            <a:pPr>
              <a:buNone/>
            </a:pPr>
            <a:r>
              <a:rPr lang="en-US" sz="3000" dirty="0" smtClean="0"/>
              <a:t>	</a:t>
            </a:r>
            <a:r>
              <a:rPr lang="en-US" sz="3000" dirty="0" err="1" smtClean="0"/>
              <a:t>Kalor</a:t>
            </a:r>
            <a:r>
              <a:rPr lang="en-US" sz="3000" dirty="0" smtClean="0"/>
              <a:t> </a:t>
            </a:r>
            <a:r>
              <a:rPr lang="en-US" sz="3000" dirty="0" smtClean="0"/>
              <a:t>yang </a:t>
            </a:r>
            <a:r>
              <a:rPr lang="en-US" sz="3000" dirty="0" err="1" smtClean="0"/>
              <a:t>diperlukan</a:t>
            </a:r>
            <a:r>
              <a:rPr lang="en-US" sz="3000" dirty="0" smtClean="0"/>
              <a:t> </a:t>
            </a:r>
            <a:r>
              <a:rPr lang="en-US" sz="3000" dirty="0" err="1" smtClean="0"/>
              <a:t>untuk</a:t>
            </a:r>
            <a:r>
              <a:rPr lang="en-US" sz="3000" dirty="0" smtClean="0"/>
              <a:t> </a:t>
            </a:r>
            <a:r>
              <a:rPr lang="en-US" sz="3000" dirty="0" err="1" smtClean="0"/>
              <a:t>mengubah</a:t>
            </a:r>
            <a:r>
              <a:rPr lang="en-US" sz="3000" dirty="0" smtClean="0"/>
              <a:t> </a:t>
            </a:r>
            <a:r>
              <a:rPr lang="en-US" sz="3000" dirty="0" err="1" smtClean="0"/>
              <a:t>wujud</a:t>
            </a:r>
            <a:r>
              <a:rPr lang="en-US" sz="3000" dirty="0" smtClean="0"/>
              <a:t> 1 kg </a:t>
            </a:r>
            <a:r>
              <a:rPr lang="en-US" sz="3000" dirty="0" err="1" smtClean="0"/>
              <a:t>zat</a:t>
            </a:r>
            <a:r>
              <a:rPr lang="en-US" sz="3000" dirty="0" smtClean="0"/>
              <a:t> </a:t>
            </a:r>
            <a:r>
              <a:rPr lang="en-US" sz="3000" dirty="0" err="1" smtClean="0"/>
              <a:t>cair</a:t>
            </a:r>
            <a:r>
              <a:rPr lang="en-US" sz="3000" dirty="0" smtClean="0"/>
              <a:t> </a:t>
            </a:r>
            <a:r>
              <a:rPr lang="en-US" sz="3000" dirty="0" err="1" smtClean="0"/>
              <a:t>menjadi</a:t>
            </a:r>
            <a:r>
              <a:rPr lang="en-US" sz="3000" dirty="0" smtClean="0"/>
              <a:t> </a:t>
            </a:r>
            <a:r>
              <a:rPr lang="en-US" sz="3000" dirty="0" err="1" smtClean="0"/>
              <a:t>uap</a:t>
            </a:r>
            <a:r>
              <a:rPr lang="en-US" sz="3000" dirty="0" smtClean="0"/>
              <a:t> </a:t>
            </a:r>
            <a:r>
              <a:rPr lang="en-US" sz="3000" dirty="0" err="1" smtClean="0"/>
              <a:t>pada</a:t>
            </a:r>
            <a:r>
              <a:rPr lang="en-US" sz="3000" dirty="0" smtClean="0"/>
              <a:t> </a:t>
            </a:r>
            <a:r>
              <a:rPr lang="en-US" sz="3000" dirty="0" err="1" smtClean="0"/>
              <a:t>titik</a:t>
            </a:r>
            <a:r>
              <a:rPr lang="en-US" sz="3000" dirty="0" smtClean="0"/>
              <a:t> </a:t>
            </a:r>
            <a:r>
              <a:rPr lang="en-US" sz="3000" dirty="0" err="1" smtClean="0"/>
              <a:t>didih</a:t>
            </a:r>
            <a:r>
              <a:rPr lang="en-US" sz="3000" dirty="0" smtClean="0"/>
              <a:t> </a:t>
            </a:r>
            <a:r>
              <a:rPr lang="en-US" sz="3000" dirty="0" err="1" smtClean="0"/>
              <a:t>normalnya</a:t>
            </a:r>
            <a:r>
              <a:rPr lang="en-US" sz="3000" dirty="0" smtClean="0"/>
              <a:t> </a:t>
            </a:r>
            <a:r>
              <a:rPr lang="en-US" sz="3000" dirty="0" err="1" smtClean="0"/>
              <a:t>dinamakan</a:t>
            </a:r>
            <a:r>
              <a:rPr lang="en-US" sz="3000" dirty="0" smtClean="0"/>
              <a:t> </a:t>
            </a:r>
            <a:r>
              <a:rPr lang="en-US" sz="3000" b="1" i="1" dirty="0" err="1" smtClean="0"/>
              <a:t>kalor</a:t>
            </a:r>
            <a:r>
              <a:rPr lang="en-US" sz="3000" b="1" i="1" dirty="0" smtClean="0"/>
              <a:t> </a:t>
            </a:r>
            <a:r>
              <a:rPr lang="en-US" sz="3000" b="1" i="1" dirty="0" err="1" smtClean="0"/>
              <a:t>laten</a:t>
            </a:r>
            <a:r>
              <a:rPr lang="en-US" sz="3000" b="1" i="1" dirty="0" smtClean="0"/>
              <a:t> </a:t>
            </a:r>
            <a:r>
              <a:rPr lang="en-US" sz="3000" b="1" i="1" dirty="0" err="1" smtClean="0"/>
              <a:t>uap</a:t>
            </a:r>
            <a:r>
              <a:rPr lang="en-US" sz="3000" b="1" i="1" dirty="0" smtClean="0"/>
              <a:t> </a:t>
            </a:r>
            <a:r>
              <a:rPr lang="en-US" sz="3000" dirty="0" err="1" smtClean="0"/>
              <a:t>atau</a:t>
            </a:r>
            <a:r>
              <a:rPr lang="en-US" sz="3000" dirty="0" smtClean="0"/>
              <a:t> </a:t>
            </a:r>
            <a:r>
              <a:rPr lang="en-US" sz="3000" b="1" i="1" dirty="0" err="1" smtClean="0"/>
              <a:t>kalor</a:t>
            </a:r>
            <a:r>
              <a:rPr lang="en-US" sz="3000" b="1" i="1" dirty="0" smtClean="0"/>
              <a:t> </a:t>
            </a:r>
            <a:r>
              <a:rPr lang="en-US" sz="3000" b="1" i="1" dirty="0" err="1" smtClean="0"/>
              <a:t>uap</a:t>
            </a:r>
            <a:r>
              <a:rPr lang="en-US" sz="3000" i="1" dirty="0" smtClean="0"/>
              <a:t>.</a:t>
            </a:r>
          </a:p>
          <a:p>
            <a:pPr>
              <a:spcBef>
                <a:spcPts val="1200"/>
              </a:spcBef>
              <a:buNone/>
            </a:pPr>
            <a:r>
              <a:rPr lang="en-US" sz="3000" i="1" dirty="0" smtClean="0"/>
              <a:t>	</a:t>
            </a:r>
            <a:r>
              <a:rPr lang="en-US" sz="3000" dirty="0" err="1" smtClean="0"/>
              <a:t>Kalor</a:t>
            </a:r>
            <a:r>
              <a:rPr lang="en-US" sz="3000" dirty="0" smtClean="0"/>
              <a:t> </a:t>
            </a:r>
            <a:r>
              <a:rPr lang="en-US" sz="3000" dirty="0" smtClean="0"/>
              <a:t>yang </a:t>
            </a:r>
            <a:r>
              <a:rPr lang="en-US" sz="3000" dirty="0" err="1" smtClean="0"/>
              <a:t>dilepaskan</a:t>
            </a:r>
            <a:r>
              <a:rPr lang="en-US" sz="3000" dirty="0" smtClean="0"/>
              <a:t> </a:t>
            </a:r>
            <a:r>
              <a:rPr lang="en-US" sz="3000" dirty="0" err="1" smtClean="0"/>
              <a:t>untuk</a:t>
            </a:r>
            <a:r>
              <a:rPr lang="en-US" sz="3000" dirty="0" smtClean="0"/>
              <a:t> </a:t>
            </a:r>
            <a:r>
              <a:rPr lang="en-US" sz="3000" dirty="0" err="1" smtClean="0"/>
              <a:t>mengubah</a:t>
            </a:r>
            <a:r>
              <a:rPr lang="en-US" sz="3000" dirty="0" smtClean="0"/>
              <a:t> </a:t>
            </a:r>
            <a:r>
              <a:rPr lang="en-US" sz="3000" dirty="0" err="1" smtClean="0"/>
              <a:t>wujud</a:t>
            </a:r>
            <a:r>
              <a:rPr lang="en-US" sz="3000" dirty="0" smtClean="0"/>
              <a:t> 1 kg </a:t>
            </a:r>
            <a:r>
              <a:rPr lang="en-US" sz="3000" dirty="0" err="1" smtClean="0"/>
              <a:t>uap</a:t>
            </a:r>
            <a:r>
              <a:rPr lang="en-US" sz="3000" dirty="0" smtClean="0"/>
              <a:t> </a:t>
            </a:r>
            <a:r>
              <a:rPr lang="en-US" sz="3000" dirty="0" err="1" smtClean="0"/>
              <a:t>menjadi</a:t>
            </a:r>
            <a:r>
              <a:rPr lang="en-US" sz="3000" dirty="0" smtClean="0"/>
              <a:t> </a:t>
            </a:r>
            <a:r>
              <a:rPr lang="en-US" sz="3000" dirty="0" err="1" smtClean="0"/>
              <a:t>cair</a:t>
            </a:r>
            <a:r>
              <a:rPr lang="en-US" sz="3000" dirty="0" smtClean="0"/>
              <a:t> </a:t>
            </a:r>
            <a:r>
              <a:rPr lang="en-US" sz="3000" dirty="0" err="1" smtClean="0"/>
              <a:t>pada</a:t>
            </a:r>
            <a:r>
              <a:rPr lang="en-US" sz="3000" dirty="0" smtClean="0"/>
              <a:t> </a:t>
            </a:r>
            <a:r>
              <a:rPr lang="en-US" sz="3000" dirty="0" err="1" smtClean="0"/>
              <a:t>titik</a:t>
            </a:r>
            <a:r>
              <a:rPr lang="en-US" sz="3000" dirty="0" smtClean="0"/>
              <a:t> </a:t>
            </a:r>
            <a:r>
              <a:rPr lang="en-US" sz="3000" dirty="0" err="1" smtClean="0"/>
              <a:t>didih</a:t>
            </a:r>
            <a:r>
              <a:rPr lang="en-US" sz="3000" dirty="0" smtClean="0"/>
              <a:t> </a:t>
            </a:r>
            <a:r>
              <a:rPr lang="en-US" sz="3000" dirty="0" err="1" smtClean="0"/>
              <a:t>normalnya</a:t>
            </a:r>
            <a:r>
              <a:rPr lang="en-US" sz="3000" dirty="0" smtClean="0"/>
              <a:t> </a:t>
            </a:r>
            <a:r>
              <a:rPr lang="en-US" sz="3000" dirty="0" err="1" smtClean="0"/>
              <a:t>dinamakan</a:t>
            </a:r>
            <a:r>
              <a:rPr lang="en-US" sz="3000" dirty="0" smtClean="0"/>
              <a:t> </a:t>
            </a:r>
            <a:r>
              <a:rPr lang="en-US" sz="3000" b="1" i="1" dirty="0" err="1" smtClean="0"/>
              <a:t>kalor</a:t>
            </a:r>
            <a:r>
              <a:rPr lang="en-US" sz="3000" b="1" i="1" dirty="0" smtClean="0"/>
              <a:t> </a:t>
            </a:r>
            <a:r>
              <a:rPr lang="en-US" sz="3000" b="1" i="1" dirty="0" err="1" smtClean="0"/>
              <a:t>laten</a:t>
            </a:r>
            <a:r>
              <a:rPr lang="en-US" sz="3000" b="1" i="1" dirty="0" smtClean="0"/>
              <a:t> </a:t>
            </a:r>
            <a:r>
              <a:rPr lang="en-US" sz="3000" b="1" i="1" dirty="0" err="1" smtClean="0"/>
              <a:t>embun</a:t>
            </a:r>
            <a:r>
              <a:rPr lang="en-US" sz="3000" b="1" i="1" dirty="0" smtClean="0"/>
              <a:t> </a:t>
            </a:r>
            <a:r>
              <a:rPr lang="en-US" sz="3000" dirty="0" err="1" smtClean="0"/>
              <a:t>atau</a:t>
            </a:r>
            <a:r>
              <a:rPr lang="en-US" sz="3000" dirty="0" smtClean="0"/>
              <a:t> </a:t>
            </a:r>
            <a:r>
              <a:rPr lang="en-US" sz="3000" b="1" i="1" dirty="0" err="1" smtClean="0"/>
              <a:t>kalor</a:t>
            </a:r>
            <a:r>
              <a:rPr lang="en-US" sz="3000" b="1" i="1" dirty="0" smtClean="0"/>
              <a:t> </a:t>
            </a:r>
            <a:r>
              <a:rPr lang="en-US" sz="3000" b="1" i="1" dirty="0" err="1" smtClean="0"/>
              <a:t>embun</a:t>
            </a:r>
            <a:r>
              <a:rPr lang="en-US" sz="3000" dirty="0" smtClean="0"/>
              <a:t>.</a:t>
            </a:r>
            <a:endParaRPr lang="en-US" sz="3000" dirty="0"/>
          </a:p>
        </p:txBody>
      </p:sp>
      <p:sp>
        <p:nvSpPr>
          <p:cNvPr id="9" name="Rounded Rectangle 8"/>
          <p:cNvSpPr/>
          <p:nvPr/>
        </p:nvSpPr>
        <p:spPr>
          <a:xfrm>
            <a:off x="304800" y="5334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Menguap</a:t>
            </a:r>
            <a:r>
              <a:rPr lang="en-US" sz="4000" b="1" dirty="0" smtClean="0"/>
              <a:t>, </a:t>
            </a:r>
            <a:r>
              <a:rPr lang="en-US" sz="4000" b="1" dirty="0" err="1" smtClean="0"/>
              <a:t>Mendidih</a:t>
            </a:r>
            <a:r>
              <a:rPr lang="en-US" sz="4000" b="1" dirty="0" smtClean="0"/>
              <a:t>, </a:t>
            </a:r>
            <a:r>
              <a:rPr lang="en-US" sz="4000" b="1" dirty="0" err="1" smtClean="0"/>
              <a:t>dan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Mengembun</a:t>
            </a:r>
            <a:endParaRPr lang="en-US" sz="40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4953000"/>
            <a:ext cx="4065882" cy="104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550" y="685800"/>
            <a:ext cx="8711795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04800" y="5334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Lemari</a:t>
            </a:r>
            <a:r>
              <a:rPr lang="en-US" sz="4000" b="1" dirty="0" smtClean="0"/>
              <a:t> Es</a:t>
            </a:r>
            <a:endParaRPr lang="en-US" sz="40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50" y="1623981"/>
            <a:ext cx="6248400" cy="3176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200" y="3352800"/>
            <a:ext cx="2767634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229600" cy="1066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Peristiwa</a:t>
            </a:r>
            <a:r>
              <a:rPr lang="en-US" dirty="0" smtClean="0"/>
              <a:t> </a:t>
            </a:r>
            <a:r>
              <a:rPr lang="en-US" dirty="0" err="1" smtClean="0"/>
              <a:t>menyumblim</a:t>
            </a:r>
            <a:r>
              <a:rPr lang="en-US" dirty="0" smtClean="0"/>
              <a:t> </a:t>
            </a:r>
            <a:r>
              <a:rPr lang="en-US" dirty="0" err="1" smtClean="0"/>
              <a:t>dimanfaatkan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i="1" dirty="0" err="1" smtClean="0"/>
              <a:t>pengeringan</a:t>
            </a:r>
            <a:r>
              <a:rPr lang="en-US" i="1" dirty="0" smtClean="0"/>
              <a:t> </a:t>
            </a:r>
            <a:r>
              <a:rPr lang="en-US" i="1" dirty="0" err="1" smtClean="0"/>
              <a:t>beku</a:t>
            </a:r>
            <a:r>
              <a:rPr lang="en-US" i="1" dirty="0" smtClean="0"/>
              <a:t> </a:t>
            </a:r>
            <a:r>
              <a:rPr lang="en-US" i="1" dirty="0" smtClean="0"/>
              <a:t>(freeze drying).</a:t>
            </a:r>
            <a:endParaRPr lang="en-US" i="1" dirty="0" smtClean="0"/>
          </a:p>
        </p:txBody>
      </p:sp>
      <p:sp>
        <p:nvSpPr>
          <p:cNvPr id="4" name="Rounded Rectangle 3"/>
          <p:cNvSpPr/>
          <p:nvPr/>
        </p:nvSpPr>
        <p:spPr>
          <a:xfrm>
            <a:off x="304800" y="5334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Menyumblim</a:t>
            </a:r>
            <a:endParaRPr lang="en-US" sz="40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527808"/>
            <a:ext cx="7467600" cy="4025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457200"/>
            <a:ext cx="8534400" cy="12954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Hubungan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Panjang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Kolom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Raksa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Bacaan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Suhu</a:t>
            </a:r>
            <a:endParaRPr lang="en-US" sz="36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72088" y="1828800"/>
            <a:ext cx="2957512" cy="471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t="18210" r="48899" b="7692"/>
          <a:stretch>
            <a:fillRect/>
          </a:stretch>
        </p:blipFill>
        <p:spPr bwMode="auto">
          <a:xfrm>
            <a:off x="457200" y="2575034"/>
            <a:ext cx="4039676" cy="1006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/>
          <a:srcRect l="54626" t="10256"/>
          <a:stretch>
            <a:fillRect/>
          </a:stretch>
        </p:blipFill>
        <p:spPr bwMode="auto">
          <a:xfrm>
            <a:off x="914400" y="3905250"/>
            <a:ext cx="3980361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1"/>
            <a:ext cx="8229600" cy="1142999"/>
          </a:xfrm>
        </p:spPr>
        <p:txBody>
          <a:bodyPr/>
          <a:lstStyle/>
          <a:p>
            <a:pPr>
              <a:buNone/>
            </a:pPr>
            <a:r>
              <a:rPr lang="en-US" sz="2800" dirty="0" smtClean="0"/>
              <a:t>	</a:t>
            </a:r>
            <a:r>
              <a:rPr lang="en-US" sz="2800" dirty="0" err="1" smtClean="0"/>
              <a:t>Kalor</a:t>
            </a:r>
            <a:r>
              <a:rPr lang="en-US" sz="2800" dirty="0" smtClean="0"/>
              <a:t> </a:t>
            </a:r>
            <a:r>
              <a:rPr lang="en-US" sz="2800" dirty="0" err="1" smtClean="0"/>
              <a:t>berpindah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benda</a:t>
            </a:r>
            <a:r>
              <a:rPr lang="en-US" sz="2800" dirty="0" smtClean="0"/>
              <a:t> yang </a:t>
            </a:r>
            <a:r>
              <a:rPr lang="en-US" sz="2800" dirty="0" err="1" smtClean="0"/>
              <a:t>suhunya</a:t>
            </a:r>
            <a:r>
              <a:rPr lang="en-US" sz="2800" dirty="0" smtClean="0"/>
              <a:t> </a:t>
            </a:r>
            <a:r>
              <a:rPr lang="en-US" sz="2800" dirty="0" err="1" smtClean="0"/>
              <a:t>tinggi</a:t>
            </a:r>
            <a:r>
              <a:rPr lang="en-US" sz="2800" dirty="0" smtClean="0"/>
              <a:t> </a:t>
            </a:r>
            <a:r>
              <a:rPr lang="en-US" sz="2800" dirty="0" err="1" smtClean="0"/>
              <a:t>ke</a:t>
            </a:r>
            <a:r>
              <a:rPr lang="en-US" sz="2800" dirty="0" smtClean="0"/>
              <a:t> </a:t>
            </a:r>
            <a:r>
              <a:rPr lang="en-US" sz="2800" dirty="0" err="1" smtClean="0"/>
              <a:t>benda</a:t>
            </a:r>
            <a:r>
              <a:rPr lang="en-US" sz="2800" dirty="0" smtClean="0"/>
              <a:t> yang </a:t>
            </a:r>
            <a:r>
              <a:rPr lang="en-US" sz="2800" dirty="0" err="1" smtClean="0"/>
              <a:t>suhunya</a:t>
            </a:r>
            <a:r>
              <a:rPr lang="en-US" sz="2800" dirty="0" smtClean="0"/>
              <a:t> </a:t>
            </a:r>
            <a:r>
              <a:rPr lang="en-US" sz="2800" dirty="0" err="1" smtClean="0"/>
              <a:t>rendah</a:t>
            </a:r>
            <a:r>
              <a:rPr lang="en-US" sz="2800" dirty="0" smtClean="0"/>
              <a:t>.</a:t>
            </a:r>
            <a:endParaRPr lang="en-US" sz="2800" dirty="0" smtClean="0"/>
          </a:p>
        </p:txBody>
      </p:sp>
      <p:sp>
        <p:nvSpPr>
          <p:cNvPr id="4" name="Rounded Rectangle 3"/>
          <p:cNvSpPr/>
          <p:nvPr/>
        </p:nvSpPr>
        <p:spPr>
          <a:xfrm>
            <a:off x="304800" y="5334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Perpindahan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Kalor</a:t>
            </a:r>
            <a:endParaRPr lang="en-US" sz="4000" b="1" dirty="0"/>
          </a:p>
        </p:txBody>
      </p:sp>
      <p:sp>
        <p:nvSpPr>
          <p:cNvPr id="6" name="Rectangle 5"/>
          <p:cNvSpPr/>
          <p:nvPr/>
        </p:nvSpPr>
        <p:spPr>
          <a:xfrm>
            <a:off x="609600" y="4508718"/>
            <a:ext cx="6934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dirty="0" err="1" smtClean="0"/>
              <a:t>Ada</a:t>
            </a:r>
            <a:r>
              <a:rPr lang="en-US" sz="2800" dirty="0" smtClean="0"/>
              <a:t> </a:t>
            </a:r>
            <a:r>
              <a:rPr lang="en-US" sz="2800" dirty="0" err="1" smtClean="0"/>
              <a:t>tiga</a:t>
            </a:r>
            <a:r>
              <a:rPr lang="en-US" sz="2800" dirty="0" smtClean="0"/>
              <a:t> </a:t>
            </a:r>
            <a:r>
              <a:rPr lang="en-US" sz="2800" dirty="0" err="1" smtClean="0"/>
              <a:t>cara</a:t>
            </a:r>
            <a:r>
              <a:rPr lang="en-US" sz="2800" dirty="0" smtClean="0"/>
              <a:t> </a:t>
            </a:r>
            <a:r>
              <a:rPr lang="en-US" sz="2800" dirty="0" err="1" smtClean="0"/>
              <a:t>perpindahan</a:t>
            </a:r>
            <a:r>
              <a:rPr lang="en-US" sz="2800" dirty="0" smtClean="0"/>
              <a:t> </a:t>
            </a:r>
            <a:r>
              <a:rPr lang="en-US" sz="2800" dirty="0" err="1" smtClean="0"/>
              <a:t>kalor</a:t>
            </a:r>
            <a:r>
              <a:rPr lang="en-US" sz="2800" dirty="0" smtClean="0"/>
              <a:t>, </a:t>
            </a:r>
            <a:r>
              <a:rPr lang="en-US" sz="2800" dirty="0" err="1" smtClean="0"/>
              <a:t>yaitu</a:t>
            </a:r>
            <a:r>
              <a:rPr lang="en-US" sz="2800" dirty="0" smtClean="0"/>
              <a:t> :</a:t>
            </a:r>
          </a:p>
          <a:p>
            <a:pPr marL="514350" indent="-514350">
              <a:buAutoNum type="arabicPeriod"/>
            </a:pPr>
            <a:r>
              <a:rPr lang="en-US" sz="2800" dirty="0" err="1" smtClean="0"/>
              <a:t>Konduksi</a:t>
            </a:r>
            <a:r>
              <a:rPr lang="en-US" sz="2800" dirty="0" smtClean="0"/>
              <a:t>,</a:t>
            </a:r>
            <a:endParaRPr lang="en-US" sz="2800" dirty="0" smtClean="0"/>
          </a:p>
          <a:p>
            <a:pPr marL="514350" indent="-514350">
              <a:buAutoNum type="arabicPeriod"/>
            </a:pPr>
            <a:r>
              <a:rPr lang="en-US" sz="2800" dirty="0" err="1" smtClean="0"/>
              <a:t>Konveksi</a:t>
            </a:r>
            <a:r>
              <a:rPr lang="en-US" sz="2800" dirty="0" smtClean="0"/>
              <a:t> </a:t>
            </a:r>
            <a:r>
              <a:rPr lang="en-US" sz="2800" dirty="0" smtClean="0"/>
              <a:t>(</a:t>
            </a:r>
            <a:r>
              <a:rPr lang="en-US" sz="2800" dirty="0" err="1" smtClean="0"/>
              <a:t>aliran</a:t>
            </a:r>
            <a:r>
              <a:rPr lang="en-US" sz="2800" dirty="0" smtClean="0"/>
              <a:t>), </a:t>
            </a:r>
            <a:r>
              <a:rPr lang="en-US" sz="2800" dirty="0" err="1" smtClean="0"/>
              <a:t>dan</a:t>
            </a:r>
            <a:endParaRPr lang="en-US" sz="2800" dirty="0" smtClean="0"/>
          </a:p>
          <a:p>
            <a:pPr marL="514350" indent="-514350">
              <a:buAutoNum type="arabicPeriod"/>
            </a:pPr>
            <a:r>
              <a:rPr lang="en-US" sz="2800" dirty="0" err="1" smtClean="0"/>
              <a:t>Radiasi</a:t>
            </a:r>
            <a:r>
              <a:rPr lang="en-US" sz="2800" dirty="0" smtClean="0"/>
              <a:t> </a:t>
            </a:r>
            <a:r>
              <a:rPr lang="en-US" sz="2800" dirty="0" smtClean="0"/>
              <a:t>(</a:t>
            </a:r>
            <a:r>
              <a:rPr lang="en-US" sz="2800" dirty="0" err="1" smtClean="0"/>
              <a:t>pancaran</a:t>
            </a:r>
            <a:r>
              <a:rPr lang="en-US" sz="2800" dirty="0" smtClean="0"/>
              <a:t>).</a:t>
            </a:r>
            <a:endParaRPr lang="en-US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2488096"/>
            <a:ext cx="4267200" cy="193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950" y="2286000"/>
            <a:ext cx="8229600" cy="3886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dirty="0" err="1" smtClean="0"/>
              <a:t>Konduksi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terjadi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dua</a:t>
            </a:r>
            <a:r>
              <a:rPr lang="en-US" sz="2400" dirty="0" smtClean="0"/>
              <a:t> </a:t>
            </a:r>
            <a:r>
              <a:rPr lang="en-US" sz="2400" dirty="0" err="1" smtClean="0"/>
              <a:t>proses</a:t>
            </a:r>
            <a:r>
              <a:rPr lang="en-US" sz="2400" dirty="0" smtClean="0"/>
              <a:t> </a:t>
            </a:r>
            <a:r>
              <a:rPr lang="en-US" sz="2400" dirty="0" err="1" smtClean="0"/>
              <a:t>berikut</a:t>
            </a:r>
            <a:r>
              <a:rPr lang="en-US" sz="2400" dirty="0" smtClean="0"/>
              <a:t>.</a:t>
            </a:r>
            <a:endParaRPr lang="en-US" sz="2400" dirty="0" smtClean="0"/>
          </a:p>
          <a:p>
            <a:pPr marL="457200" indent="-457200">
              <a:buAutoNum type="arabicPeriod"/>
            </a:pPr>
            <a:r>
              <a:rPr lang="en-US" sz="2400" dirty="0" err="1" smtClean="0"/>
              <a:t>Pemanasan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satu</a:t>
            </a:r>
            <a:r>
              <a:rPr lang="en-US" sz="2400" dirty="0" smtClean="0"/>
              <a:t> </a:t>
            </a:r>
            <a:r>
              <a:rPr lang="en-US" sz="2400" dirty="0" err="1" smtClean="0"/>
              <a:t>ujung</a:t>
            </a:r>
            <a:r>
              <a:rPr lang="en-US" sz="2400" dirty="0" smtClean="0"/>
              <a:t> </a:t>
            </a:r>
            <a:r>
              <a:rPr lang="en-US" sz="2400" dirty="0" err="1" smtClean="0"/>
              <a:t>zat</a:t>
            </a:r>
            <a:r>
              <a:rPr lang="en-US" sz="2400" dirty="0" smtClean="0"/>
              <a:t> </a:t>
            </a:r>
            <a:r>
              <a:rPr lang="en-US" sz="2400" dirty="0" err="1" smtClean="0"/>
              <a:t>menyebabkan</a:t>
            </a:r>
            <a:r>
              <a:rPr lang="en-US" sz="2400" dirty="0" smtClean="0"/>
              <a:t> </a:t>
            </a:r>
            <a:r>
              <a:rPr lang="en-US" sz="2400" dirty="0" err="1" smtClean="0"/>
              <a:t>partikel-partikel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ujung</a:t>
            </a:r>
            <a:r>
              <a:rPr lang="en-US" sz="2400" dirty="0" smtClean="0"/>
              <a:t> </a:t>
            </a:r>
            <a:r>
              <a:rPr lang="en-US" sz="2400" dirty="0" err="1" smtClean="0"/>
              <a:t>itu</a:t>
            </a:r>
            <a:r>
              <a:rPr lang="en-US" sz="2400" dirty="0" smtClean="0"/>
              <a:t> </a:t>
            </a:r>
            <a:r>
              <a:rPr lang="en-US" sz="2400" dirty="0" err="1" smtClean="0"/>
              <a:t>bergetar</a:t>
            </a:r>
            <a:r>
              <a:rPr lang="en-US" sz="2400" dirty="0" smtClean="0"/>
              <a:t>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cepat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suhunya</a:t>
            </a:r>
            <a:r>
              <a:rPr lang="en-US" sz="2400" dirty="0" smtClean="0"/>
              <a:t> </a:t>
            </a:r>
            <a:r>
              <a:rPr lang="en-US" sz="2400" dirty="0" err="1" smtClean="0"/>
              <a:t>naik</a:t>
            </a:r>
            <a:r>
              <a:rPr lang="en-US" sz="2400" dirty="0" smtClean="0"/>
              <a:t>,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energi</a:t>
            </a:r>
            <a:r>
              <a:rPr lang="en-US" sz="2400" dirty="0" smtClean="0"/>
              <a:t> </a:t>
            </a:r>
            <a:r>
              <a:rPr lang="en-US" sz="2400" dirty="0" err="1" smtClean="0"/>
              <a:t>kinetiknya</a:t>
            </a:r>
            <a:r>
              <a:rPr lang="en-US" sz="2400" dirty="0" smtClean="0"/>
              <a:t> </a:t>
            </a:r>
            <a:r>
              <a:rPr lang="en-US" sz="2400" dirty="0" err="1" smtClean="0"/>
              <a:t>bertambah</a:t>
            </a:r>
            <a:r>
              <a:rPr lang="en-US" sz="2400" dirty="0" smtClean="0"/>
              <a:t>.</a:t>
            </a:r>
          </a:p>
          <a:p>
            <a:pPr marL="457200" indent="-457200">
              <a:buAutoNum type="arabicPeriod"/>
            </a:pPr>
            <a:endParaRPr lang="en-US" sz="2400" dirty="0" smtClean="0"/>
          </a:p>
          <a:p>
            <a:pPr marL="457200" indent="-457200">
              <a:buAutoNum type="arabicPeriod"/>
            </a:pPr>
            <a:endParaRPr lang="en-US" sz="2400" dirty="0" smtClean="0"/>
          </a:p>
          <a:p>
            <a:pPr marL="457200" indent="-457200">
              <a:buAutoNum type="arabicPeriod"/>
            </a:pPr>
            <a:endParaRPr lang="en-US" sz="2400" dirty="0" smtClean="0"/>
          </a:p>
          <a:p>
            <a:pPr marL="457200" indent="-457200">
              <a:buAutoNum type="arabicPeriod"/>
            </a:pP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i="1" dirty="0" err="1" smtClean="0"/>
              <a:t>logam</a:t>
            </a:r>
            <a:r>
              <a:rPr lang="en-US" sz="2400" i="1" dirty="0" smtClean="0"/>
              <a:t>, </a:t>
            </a:r>
            <a:r>
              <a:rPr lang="en-US" sz="2400" dirty="0" err="1" smtClean="0"/>
              <a:t>kalor</a:t>
            </a:r>
            <a:r>
              <a:rPr lang="en-US" sz="2400" dirty="0" smtClean="0"/>
              <a:t> </a:t>
            </a:r>
            <a:r>
              <a:rPr lang="en-US" sz="2400" dirty="0" err="1" smtClean="0"/>
              <a:t>dipindahkan</a:t>
            </a:r>
            <a:r>
              <a:rPr lang="en-US" sz="2400" dirty="0" smtClean="0"/>
              <a:t> </a:t>
            </a:r>
            <a:r>
              <a:rPr lang="en-US" sz="2400" dirty="0" err="1" smtClean="0"/>
              <a:t>melalui</a:t>
            </a:r>
            <a:r>
              <a:rPr lang="en-US" sz="2400" dirty="0" smtClean="0"/>
              <a:t> </a:t>
            </a:r>
            <a:r>
              <a:rPr lang="en-US" sz="2400" i="1" dirty="0" err="1" smtClean="0"/>
              <a:t>elektron-elektron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bebas</a:t>
            </a:r>
            <a:r>
              <a:rPr lang="en-US" sz="2400" i="1" dirty="0" smtClean="0"/>
              <a:t> </a:t>
            </a:r>
            <a:r>
              <a:rPr lang="en-US" sz="2400" dirty="0" smtClean="0"/>
              <a:t>yang </a:t>
            </a:r>
            <a:r>
              <a:rPr lang="en-US" sz="2400" dirty="0" err="1" smtClean="0"/>
              <a:t>terdapat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struktur</a:t>
            </a:r>
            <a:r>
              <a:rPr lang="en-US" sz="2400" dirty="0" smtClean="0"/>
              <a:t> atom </a:t>
            </a:r>
            <a:r>
              <a:rPr lang="en-US" sz="2400" dirty="0" err="1" smtClean="0"/>
              <a:t>logam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4" name="Rounded Rectangle 3"/>
          <p:cNvSpPr/>
          <p:nvPr/>
        </p:nvSpPr>
        <p:spPr>
          <a:xfrm>
            <a:off x="304800" y="5334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Perpindahan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Kalor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secara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Konduksi</a:t>
            </a:r>
            <a:endParaRPr lang="en-US" sz="4000" b="1" dirty="0"/>
          </a:p>
        </p:txBody>
      </p:sp>
      <p:sp>
        <p:nvSpPr>
          <p:cNvPr id="6" name="Rectangle 5"/>
          <p:cNvSpPr/>
          <p:nvPr/>
        </p:nvSpPr>
        <p:spPr>
          <a:xfrm>
            <a:off x="762000" y="1371600"/>
            <a:ext cx="8077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 err="1" smtClean="0"/>
              <a:t>Proses</a:t>
            </a:r>
            <a:r>
              <a:rPr lang="en-US" sz="2400" dirty="0" smtClean="0"/>
              <a:t> </a:t>
            </a:r>
            <a:r>
              <a:rPr lang="en-US" sz="2400" dirty="0" err="1" smtClean="0"/>
              <a:t>perpindahan</a:t>
            </a:r>
            <a:r>
              <a:rPr lang="en-US" sz="2400" dirty="0" smtClean="0"/>
              <a:t> </a:t>
            </a:r>
            <a:r>
              <a:rPr lang="en-US" sz="2400" dirty="0" err="1" smtClean="0"/>
              <a:t>kalor</a:t>
            </a:r>
            <a:r>
              <a:rPr lang="en-US" sz="2400" dirty="0" smtClean="0"/>
              <a:t> </a:t>
            </a:r>
            <a:r>
              <a:rPr lang="en-US" sz="2400" dirty="0" err="1" smtClean="0"/>
              <a:t>tanpa</a:t>
            </a:r>
            <a:r>
              <a:rPr lang="en-US" sz="2400" dirty="0" smtClean="0"/>
              <a:t> </a:t>
            </a:r>
            <a:r>
              <a:rPr lang="en-US" sz="2400" dirty="0" err="1" smtClean="0"/>
              <a:t>disertai</a:t>
            </a:r>
            <a:r>
              <a:rPr lang="en-US" sz="2400" dirty="0" smtClean="0"/>
              <a:t> </a:t>
            </a:r>
            <a:r>
              <a:rPr lang="en-US" sz="2400" dirty="0" err="1" smtClean="0"/>
              <a:t>perpindahan</a:t>
            </a:r>
            <a:r>
              <a:rPr lang="en-US" sz="2400" dirty="0" smtClean="0"/>
              <a:t> </a:t>
            </a:r>
            <a:r>
              <a:rPr lang="en-US" sz="2400" dirty="0" err="1" smtClean="0"/>
              <a:t>partikel</a:t>
            </a:r>
            <a:r>
              <a:rPr lang="en-US" sz="2400" dirty="0" smtClean="0"/>
              <a:t> </a:t>
            </a:r>
            <a:r>
              <a:rPr lang="en-US" sz="2400" dirty="0" err="1" smtClean="0"/>
              <a:t>dinamakan</a:t>
            </a:r>
            <a:r>
              <a:rPr lang="en-US" sz="2400" dirty="0" smtClean="0"/>
              <a:t> 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konduksi</a:t>
            </a:r>
            <a:r>
              <a:rPr lang="en-US" sz="2400" b="1" i="1" dirty="0" smtClean="0"/>
              <a:t>.</a:t>
            </a:r>
            <a:endParaRPr lang="en-US" sz="2400" dirty="0" smtClean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799" y="3962400"/>
            <a:ext cx="3331029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6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81000" y="468630"/>
            <a:ext cx="8382000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None/>
            </a:pP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Berdasarkan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kemampuan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menghantar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kalor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zat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dibagi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atas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dua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golongan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besar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yaitu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konduktor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isolator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marL="514350" indent="-514350">
              <a:spcBef>
                <a:spcPts val="600"/>
              </a:spcBef>
              <a:buAutoNum type="arabicPeriod"/>
            </a:pP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Konduktor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ialah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zat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mudah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menghantar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kalor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</a:p>
          <a:p>
            <a:pPr marL="514350" indent="-514350">
              <a:spcBef>
                <a:spcPts val="600"/>
              </a:spcBef>
              <a:buAutoNum type="arabicPeriod"/>
            </a:pP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Isolator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ialah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zat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sukar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menghantar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kalor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424" y="2895600"/>
            <a:ext cx="4375768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48225" y="2895600"/>
            <a:ext cx="3762375" cy="3167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lum/>
          </a:blip>
          <a:srcRect l="25641" r="20513"/>
          <a:stretch>
            <a:fillRect/>
          </a:stretch>
        </p:blipFill>
        <p:spPr bwMode="auto">
          <a:xfrm>
            <a:off x="190500" y="2362199"/>
            <a:ext cx="2506868" cy="4086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2362200" y="1518553"/>
            <a:ext cx="6705600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Apakah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Air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Termasuk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Konduktor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atau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Isolator?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Apakah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Udara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Termasuk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Konduktor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atau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Isolator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?</a:t>
            </a:r>
            <a:endParaRPr lang="en-US" sz="32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allAtOnce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285750" y="381000"/>
            <a:ext cx="8534400" cy="9144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err="1" smtClean="0"/>
              <a:t>Faktor-faktor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apa</a:t>
            </a:r>
            <a:r>
              <a:rPr lang="en-US" sz="3200" b="1" i="1" dirty="0" smtClean="0"/>
              <a:t> yang </a:t>
            </a:r>
            <a:r>
              <a:rPr lang="en-US" sz="3200" b="1" i="1" dirty="0" err="1" smtClean="0"/>
              <a:t>Memengaruhi</a:t>
            </a:r>
            <a:r>
              <a:rPr lang="en-US" sz="3200" b="1" i="1" dirty="0" smtClean="0"/>
              <a:t> </a:t>
            </a:r>
          </a:p>
          <a:p>
            <a:pPr algn="ctr"/>
            <a:r>
              <a:rPr lang="en-US" sz="3200" b="1" i="1" dirty="0" err="1" smtClean="0"/>
              <a:t>Laju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Kalor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Konduksi</a:t>
            </a:r>
            <a:r>
              <a:rPr lang="en-US" sz="3200" b="1" i="1" dirty="0" smtClean="0"/>
              <a:t>?</a:t>
            </a:r>
            <a:endParaRPr lang="en-US" sz="3200" b="1" i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1371600"/>
            <a:ext cx="4800600" cy="3732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5334000"/>
            <a:ext cx="5943600" cy="959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" y="647700"/>
            <a:ext cx="8534400" cy="5566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5638800"/>
            <a:ext cx="8534400" cy="685800"/>
          </a:xfrm>
        </p:spPr>
        <p:txBody>
          <a:bodyPr/>
          <a:lstStyle/>
          <a:p>
            <a:pPr>
              <a:buNone/>
            </a:pPr>
            <a:r>
              <a:rPr lang="el-GR" sz="2800" i="1" dirty="0" smtClean="0">
                <a:solidFill>
                  <a:schemeClr val="tx2">
                    <a:lumMod val="50000"/>
                  </a:schemeClr>
                </a:solidFill>
              </a:rPr>
              <a:t>Δ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T₁ = T₁ - T </a:t>
            </a:r>
            <a:r>
              <a:rPr lang="en-US" sz="2800" i="1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l-GR" sz="2800" i="1" dirty="0" smtClean="0">
                <a:solidFill>
                  <a:schemeClr val="tx2">
                    <a:lumMod val="50000"/>
                  </a:schemeClr>
                </a:solidFill>
              </a:rPr>
              <a:t>Δ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T₂ = T₂ - T,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suhu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pada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titik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sambungnya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T.</a:t>
            </a:r>
            <a:endParaRPr lang="en-US" sz="28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endParaRPr lang="en-US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85750" y="381000"/>
            <a:ext cx="8534400" cy="10668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err="1" smtClean="0"/>
              <a:t>Bagaimana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Suhu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pada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Sambungan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Dua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Batang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Logam</a:t>
            </a:r>
            <a:r>
              <a:rPr lang="en-US" sz="3200" b="1" i="1" dirty="0" smtClean="0"/>
              <a:t> yang </a:t>
            </a:r>
            <a:r>
              <a:rPr lang="en-US" sz="3200" b="1" i="1" dirty="0" err="1" smtClean="0"/>
              <a:t>Berbeda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Jenis</a:t>
            </a:r>
            <a:r>
              <a:rPr lang="en-US" sz="3200" b="1" i="1" dirty="0" smtClean="0"/>
              <a:t>?</a:t>
            </a:r>
            <a:endParaRPr lang="en-US" sz="3200" b="1" i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485900"/>
            <a:ext cx="5181600" cy="235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0" y="3962400"/>
            <a:ext cx="632460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1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219200"/>
            <a:ext cx="8229600" cy="1828800"/>
          </a:xfrm>
        </p:spPr>
        <p:txBody>
          <a:bodyPr/>
          <a:lstStyle/>
          <a:p>
            <a:pPr algn="ctr">
              <a:buNone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Proses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perpindahan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kalor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dari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satu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bagian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fluida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ke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bagian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lain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fluida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oleh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pergerakan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fluida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itu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sendiri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dinamakan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konveksi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85750" y="457200"/>
            <a:ext cx="8534400" cy="6858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Perpindahan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Kalor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Secara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Konveksi</a:t>
            </a:r>
            <a:endParaRPr lang="en-US" sz="3600" b="1" i="1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62300" y="2781300"/>
            <a:ext cx="2819400" cy="3749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85750" y="838200"/>
            <a:ext cx="8534400" cy="6858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Konveksi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dalam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Keseharian</a:t>
            </a:r>
            <a:endParaRPr lang="en-US" sz="3600" b="1" i="1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828800"/>
            <a:ext cx="85725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85750" y="838200"/>
            <a:ext cx="8534400" cy="6858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Konveksi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dalam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Keseharian</a:t>
            </a:r>
            <a:endParaRPr lang="en-US" sz="3600" b="1" i="1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" y="1828800"/>
            <a:ext cx="8686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1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6248400" cy="1828800"/>
          </a:xfrm>
        </p:spPr>
        <p:txBody>
          <a:bodyPr/>
          <a:lstStyle/>
          <a:p>
            <a:pPr>
              <a:buNone/>
            </a:pPr>
            <a:r>
              <a:rPr lang="en-US" sz="2800" dirty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Saat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suhu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mencapai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kira-kira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-273,16°C,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gerak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partikel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berhenti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sehingga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tidak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ada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lagi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panas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dapat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diukur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disebut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nol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mutlak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04800" y="4572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Skala</a:t>
            </a:r>
            <a:r>
              <a:rPr lang="en-US" sz="4000" b="1" dirty="0" smtClean="0"/>
              <a:t> Kelvin</a:t>
            </a:r>
            <a:endParaRPr lang="en-US" sz="4000" b="1" dirty="0"/>
          </a:p>
        </p:txBody>
      </p:sp>
      <p:sp>
        <p:nvSpPr>
          <p:cNvPr id="7" name="Rectangle 6"/>
          <p:cNvSpPr/>
          <p:nvPr/>
        </p:nvSpPr>
        <p:spPr>
          <a:xfrm>
            <a:off x="457200" y="5105400"/>
            <a:ext cx="6781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Skala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Kelvin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disebut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juga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skala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termodinamik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atau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skala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mutlak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91400" y="1309436"/>
            <a:ext cx="1295400" cy="5264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0" name="Group 9"/>
          <p:cNvGrpSpPr/>
          <p:nvPr/>
        </p:nvGrpSpPr>
        <p:grpSpPr>
          <a:xfrm>
            <a:off x="457200" y="3515380"/>
            <a:ext cx="7010400" cy="1235296"/>
            <a:chOff x="457200" y="3515380"/>
            <a:chExt cx="7010400" cy="1235296"/>
          </a:xfrm>
        </p:grpSpPr>
        <p:sp>
          <p:nvSpPr>
            <p:cNvPr id="6" name="Rectangle 5"/>
            <p:cNvSpPr/>
            <p:nvPr/>
          </p:nvSpPr>
          <p:spPr>
            <a:xfrm>
              <a:off x="457200" y="3515380"/>
              <a:ext cx="70104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n-US" sz="2800" dirty="0" err="1" smtClean="0">
                  <a:solidFill>
                    <a:schemeClr val="tx2">
                      <a:lumMod val="50000"/>
                    </a:schemeClr>
                  </a:solidFill>
                </a:rPr>
                <a:t>Hubungan</a:t>
              </a:r>
              <a:r>
                <a:rPr lang="en-US" sz="28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dirty="0" err="1" smtClean="0">
                  <a:solidFill>
                    <a:schemeClr val="tx2">
                      <a:lumMod val="50000"/>
                    </a:schemeClr>
                  </a:solidFill>
                </a:rPr>
                <a:t>antara</a:t>
              </a:r>
              <a:r>
                <a:rPr lang="en-US" sz="28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dirty="0" err="1" smtClean="0">
                  <a:solidFill>
                    <a:schemeClr val="tx2">
                      <a:lumMod val="50000"/>
                    </a:schemeClr>
                  </a:solidFill>
                </a:rPr>
                <a:t>skala</a:t>
              </a:r>
              <a:r>
                <a:rPr lang="en-US" sz="2800" dirty="0" smtClean="0">
                  <a:solidFill>
                    <a:schemeClr val="tx2">
                      <a:lumMod val="50000"/>
                    </a:schemeClr>
                  </a:solidFill>
                </a:rPr>
                <a:t> Celsius </a:t>
              </a:r>
              <a:r>
                <a:rPr lang="en-US" sz="2800" dirty="0" err="1" smtClean="0">
                  <a:solidFill>
                    <a:schemeClr val="tx2">
                      <a:lumMod val="50000"/>
                    </a:schemeClr>
                  </a:solidFill>
                </a:rPr>
                <a:t>dan</a:t>
              </a:r>
              <a:r>
                <a:rPr lang="en-US" sz="28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dirty="0" err="1" smtClean="0">
                  <a:solidFill>
                    <a:schemeClr val="tx2">
                      <a:lumMod val="50000"/>
                    </a:schemeClr>
                  </a:solidFill>
                </a:rPr>
                <a:t>skala</a:t>
              </a:r>
              <a:r>
                <a:rPr lang="en-US" sz="2800" dirty="0" smtClean="0">
                  <a:solidFill>
                    <a:schemeClr val="tx2">
                      <a:lumMod val="50000"/>
                    </a:schemeClr>
                  </a:solidFill>
                </a:rPr>
                <a:t> Kelvin</a:t>
              </a:r>
            </a:p>
          </p:txBody>
        </p:sp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38400" y="4114800"/>
              <a:ext cx="2514600" cy="6358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85750" y="798493"/>
            <a:ext cx="8534400" cy="10668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Faktor-faktor</a:t>
            </a:r>
            <a:r>
              <a:rPr lang="en-US" sz="3600" b="1" dirty="0" smtClean="0"/>
              <a:t> yang </a:t>
            </a:r>
            <a:r>
              <a:rPr lang="en-US" sz="3600" b="1" dirty="0" err="1" smtClean="0"/>
              <a:t>Memengaruhi</a:t>
            </a:r>
            <a:r>
              <a:rPr lang="en-US" sz="3600" b="1" dirty="0" smtClean="0"/>
              <a:t> </a:t>
            </a:r>
          </a:p>
          <a:p>
            <a:pPr algn="ctr"/>
            <a:r>
              <a:rPr lang="en-US" sz="3600" b="1" dirty="0" err="1" smtClean="0"/>
              <a:t>Laju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Kalor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Konveksi</a:t>
            </a:r>
            <a:endParaRPr lang="en-US" sz="3600" b="1" i="1" dirty="0"/>
          </a:p>
        </p:txBody>
      </p:sp>
      <p:sp>
        <p:nvSpPr>
          <p:cNvPr id="12" name="Rectangle 11"/>
          <p:cNvSpPr/>
          <p:nvPr/>
        </p:nvSpPr>
        <p:spPr>
          <a:xfrm>
            <a:off x="685800" y="2018943"/>
            <a:ext cx="8229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Laju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kalor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i="1" dirty="0" smtClean="0">
                <a:solidFill>
                  <a:schemeClr val="tx2">
                    <a:lumMod val="50000"/>
                  </a:schemeClr>
                </a:solidFill>
              </a:rPr>
              <a:t>Q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/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t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sebanding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dengan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luas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permukaan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benda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bersentuhan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dengan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fluida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benda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suhu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l-GR" sz="2800" i="1" dirty="0" smtClean="0">
                <a:solidFill>
                  <a:schemeClr val="tx2">
                    <a:lumMod val="50000"/>
                  </a:schemeClr>
                </a:solidFill>
              </a:rPr>
              <a:t>Δ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T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di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antara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benda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fluida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2800" dirty="0"/>
          </a:p>
        </p:txBody>
      </p:sp>
      <p:sp>
        <p:nvSpPr>
          <p:cNvPr id="13" name="Rectangle 12"/>
          <p:cNvSpPr/>
          <p:nvPr/>
        </p:nvSpPr>
        <p:spPr>
          <a:xfrm>
            <a:off x="685800" y="5141893"/>
            <a:ext cx="7924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h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adalah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tx2">
                    <a:lumMod val="50000"/>
                  </a:schemeClr>
                </a:solidFill>
              </a:rPr>
              <a:t>koefisien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tx2">
                    <a:lumMod val="50000"/>
                  </a:schemeClr>
                </a:solidFill>
              </a:rPr>
              <a:t>konveksi</a:t>
            </a:r>
            <a:endParaRPr lang="en-US" sz="28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nilai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h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untuk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tubuh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manusia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adalah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7,1  Js⁻1 m⁻2 K⁻1.</a:t>
            </a:r>
            <a:endParaRPr lang="en-US" sz="2800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3770293"/>
            <a:ext cx="2884518" cy="99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  <p:bldP spid="1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590800"/>
            <a:ext cx="7239000" cy="2286000"/>
          </a:xfrm>
        </p:spPr>
        <p:txBody>
          <a:bodyPr/>
          <a:lstStyle/>
          <a:p>
            <a:pPr algn="ctr">
              <a:buNone/>
            </a:pPr>
            <a:r>
              <a:rPr lang="en-US" sz="3600" dirty="0" err="1" smtClean="0">
                <a:solidFill>
                  <a:schemeClr val="tx2">
                    <a:lumMod val="50000"/>
                  </a:schemeClr>
                </a:solidFill>
              </a:rPr>
              <a:t>Perpindahan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tx2">
                    <a:lumMod val="50000"/>
                  </a:schemeClr>
                </a:solidFill>
              </a:rPr>
              <a:t>kalor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tx2">
                    <a:lumMod val="50000"/>
                  </a:schemeClr>
                </a:solidFill>
              </a:rPr>
              <a:t>melalui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tx2">
                    <a:lumMod val="50000"/>
                  </a:schemeClr>
                </a:solidFill>
              </a:rPr>
              <a:t>ruang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tx2">
                    <a:lumMod val="50000"/>
                  </a:schemeClr>
                </a:solidFill>
              </a:rPr>
              <a:t>hampa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tx2">
                    <a:lumMod val="50000"/>
                  </a:schemeClr>
                </a:solidFill>
              </a:rPr>
              <a:t>karena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tx2">
                    <a:lumMod val="50000"/>
                  </a:schemeClr>
                </a:solidFill>
              </a:rPr>
              <a:t>energi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tx2">
                    <a:lumMod val="50000"/>
                  </a:schemeClr>
                </a:solidFill>
              </a:rPr>
              <a:t>kalor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tx2">
                    <a:lumMod val="50000"/>
                  </a:schemeClr>
                </a:solidFill>
              </a:rPr>
              <a:t>dibawa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tx2">
                    <a:lumMod val="50000"/>
                  </a:schemeClr>
                </a:solidFill>
              </a:rPr>
              <a:t>dalam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tx2">
                    <a:lumMod val="50000"/>
                  </a:schemeClr>
                </a:solidFill>
              </a:rPr>
              <a:t>bentuk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i="1" dirty="0" err="1" smtClean="0">
                <a:solidFill>
                  <a:schemeClr val="tx2">
                    <a:lumMod val="50000"/>
                  </a:schemeClr>
                </a:solidFill>
              </a:rPr>
              <a:t>gelombang</a:t>
            </a:r>
            <a:r>
              <a:rPr lang="en-US" sz="36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i="1" dirty="0" err="1" smtClean="0">
                <a:solidFill>
                  <a:schemeClr val="tx2">
                    <a:lumMod val="50000"/>
                  </a:schemeClr>
                </a:solidFill>
              </a:rPr>
              <a:t>elektromagnetik</a:t>
            </a:r>
            <a:r>
              <a:rPr lang="en-US" sz="36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tx2">
                    <a:lumMod val="50000"/>
                  </a:schemeClr>
                </a:solidFill>
              </a:rPr>
              <a:t>disebut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50000"/>
                  </a:schemeClr>
                </a:solidFill>
              </a:rPr>
              <a:t>radiasi</a:t>
            </a:r>
            <a:r>
              <a:rPr lang="en-US" sz="3600" i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3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85750" y="1524000"/>
            <a:ext cx="8534400" cy="6858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Perpindahan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Kalor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secara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Radiasi</a:t>
            </a:r>
            <a:endParaRPr lang="en-US" sz="4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685800"/>
            <a:ext cx="8534400" cy="6858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Penyerap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Kalor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Radiasi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Baik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Buruk</a:t>
            </a:r>
            <a:endParaRPr lang="en-US" sz="3200" b="1" i="1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28600" y="1722437"/>
            <a:ext cx="5486400" cy="4525963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Permukaan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hitam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kusam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adalah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penyerap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kalor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radiasi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baik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sekaligus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pemancar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kalor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radiasi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baik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Pemukaan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putih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mengkilap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adalah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penyerap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kalor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radiasi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buruk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sekaligus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pemancar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kalor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buruk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Agar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kalor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merambat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secara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radisi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berkurang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permukaan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dinding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)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harus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dilapisi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suatu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bahan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agar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mengkilap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misal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dilapisi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dengan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perak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)</a:t>
            </a:r>
            <a:endParaRPr lang="en-US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1572195"/>
            <a:ext cx="2743200" cy="4904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uiExpand="1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381000"/>
            <a:ext cx="8534400" cy="9144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Faktor-faktor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Memengaruhi</a:t>
            </a:r>
            <a:r>
              <a:rPr lang="en-US" sz="3200" b="1" dirty="0" smtClean="0"/>
              <a:t> </a:t>
            </a:r>
          </a:p>
          <a:p>
            <a:pPr algn="ctr"/>
            <a:r>
              <a:rPr lang="en-US" sz="3200" b="1" dirty="0" err="1" smtClean="0"/>
              <a:t>Lajur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Kalor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Radiasi</a:t>
            </a:r>
            <a:endParaRPr lang="en-US" sz="3200" b="1" i="1" dirty="0"/>
          </a:p>
        </p:txBody>
      </p:sp>
      <p:sp>
        <p:nvSpPr>
          <p:cNvPr id="5" name="Rectangle 4"/>
          <p:cNvSpPr/>
          <p:nvPr/>
        </p:nvSpPr>
        <p:spPr>
          <a:xfrm>
            <a:off x="0" y="1314450"/>
            <a:ext cx="8610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None/>
            </a:pPr>
            <a:r>
              <a:rPr lang="en-US" sz="2400" b="1" i="1" dirty="0" smtClean="0"/>
              <a:t>	</a:t>
            </a:r>
            <a:r>
              <a:rPr lang="en-US" sz="2400" b="1" i="1" dirty="0" err="1" smtClean="0"/>
              <a:t>Hukum</a:t>
            </a:r>
            <a:r>
              <a:rPr lang="en-US" sz="2400" b="1" i="1" dirty="0" smtClean="0"/>
              <a:t> </a:t>
            </a:r>
            <a:r>
              <a:rPr lang="en-US" sz="2400" b="1" i="1" dirty="0" smtClean="0"/>
              <a:t>Stefan-Boltzmann, </a:t>
            </a:r>
            <a:r>
              <a:rPr lang="en-US" sz="2400" dirty="0" smtClean="0"/>
              <a:t>yang </a:t>
            </a:r>
            <a:r>
              <a:rPr lang="en-US" sz="2400" dirty="0" err="1" smtClean="0"/>
              <a:t>berbunyi</a:t>
            </a:r>
            <a:r>
              <a:rPr lang="en-US" sz="2400" dirty="0" smtClean="0"/>
              <a:t>: 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energi</a:t>
            </a:r>
            <a:r>
              <a:rPr lang="en-US" sz="2400" i="1" dirty="0" smtClean="0"/>
              <a:t> yang </a:t>
            </a:r>
            <a:r>
              <a:rPr lang="en-US" sz="2400" i="1" dirty="0" err="1" smtClean="0"/>
              <a:t>dipancarkan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oleh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suatu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permukaan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hitam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dalam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bentuk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radiasi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kalor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tiap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satuan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waktu</a:t>
            </a:r>
            <a:r>
              <a:rPr lang="en-US" sz="2400" i="1" dirty="0" smtClean="0"/>
              <a:t> (Q/t) </a:t>
            </a:r>
            <a:r>
              <a:rPr lang="en-US" sz="2400" i="1" dirty="0" err="1" smtClean="0"/>
              <a:t>sebanding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dengan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luas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permukaan</a:t>
            </a:r>
            <a:r>
              <a:rPr lang="en-US" sz="2400" i="1" dirty="0" smtClean="0"/>
              <a:t> (A) </a:t>
            </a:r>
            <a:r>
              <a:rPr lang="en-US" sz="2400" i="1" dirty="0" err="1" smtClean="0"/>
              <a:t>dan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sebanding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dengan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pangkat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empat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suhu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mutlak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permukaan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itu</a:t>
            </a:r>
            <a:r>
              <a:rPr lang="en-US" sz="2400" i="1" dirty="0" smtClean="0"/>
              <a:t> </a:t>
            </a:r>
            <a:r>
              <a:rPr lang="en-US" sz="2400" i="1" dirty="0" smtClean="0"/>
              <a:t>(T</a:t>
            </a:r>
            <a:r>
              <a:rPr lang="en-US" sz="2400" i="1" dirty="0" smtClean="0"/>
              <a:t>⁴).</a:t>
            </a:r>
            <a:endParaRPr lang="en-US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3376605"/>
            <a:ext cx="8001000" cy="1042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4414802"/>
            <a:ext cx="4343400" cy="842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361950" y="5352871"/>
            <a:ext cx="861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smtClean="0"/>
              <a:t>e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koefisien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disebut</a:t>
            </a:r>
            <a:r>
              <a:rPr lang="en-US" sz="2400" dirty="0" smtClean="0"/>
              <a:t> 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emisivitas</a:t>
            </a:r>
            <a:r>
              <a:rPr lang="en-US" sz="2400" b="1" i="1" dirty="0" smtClean="0"/>
              <a:t>. </a:t>
            </a:r>
            <a:endParaRPr lang="en-US" sz="2400" b="1" i="1" dirty="0" smtClean="0"/>
          </a:p>
          <a:p>
            <a:r>
              <a:rPr lang="en-US" sz="2400" dirty="0" err="1" smtClean="0"/>
              <a:t>Emisivitas</a:t>
            </a:r>
            <a:r>
              <a:rPr lang="en-US" sz="2400" dirty="0" smtClean="0"/>
              <a:t> 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ukuran</a:t>
            </a:r>
            <a:r>
              <a:rPr lang="en-US" sz="2400" dirty="0" smtClean="0"/>
              <a:t> </a:t>
            </a:r>
            <a:r>
              <a:rPr lang="en-US" sz="2400" dirty="0" err="1" smtClean="0"/>
              <a:t>seberapa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pemancaran</a:t>
            </a:r>
            <a:r>
              <a:rPr lang="en-US" sz="2400" dirty="0" smtClean="0"/>
              <a:t> </a:t>
            </a:r>
            <a:r>
              <a:rPr lang="en-US" sz="2400" dirty="0" err="1" smtClean="0"/>
              <a:t>radiasi</a:t>
            </a:r>
            <a:r>
              <a:rPr lang="en-US" sz="2400" dirty="0" smtClean="0"/>
              <a:t> </a:t>
            </a:r>
            <a:r>
              <a:rPr lang="en-US" sz="2400" dirty="0" err="1" smtClean="0"/>
              <a:t>kalor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benda</a:t>
            </a:r>
            <a:r>
              <a:rPr lang="en-US" sz="2400" dirty="0" smtClean="0"/>
              <a:t> </a:t>
            </a:r>
            <a:r>
              <a:rPr lang="en-US" sz="2400" dirty="0" err="1" smtClean="0"/>
              <a:t>dibandingkan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benda</a:t>
            </a:r>
            <a:r>
              <a:rPr lang="en-US" sz="2400" dirty="0" smtClean="0"/>
              <a:t> </a:t>
            </a:r>
            <a:r>
              <a:rPr lang="en-US" sz="2400" dirty="0" err="1" smtClean="0"/>
              <a:t>hitam</a:t>
            </a:r>
            <a:r>
              <a:rPr lang="en-US" sz="2400" dirty="0" smtClean="0"/>
              <a:t> </a:t>
            </a:r>
            <a:r>
              <a:rPr lang="en-US" sz="2400" dirty="0" err="1" smtClean="0"/>
              <a:t>sempurna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3810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Pemanfaatan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Radiasi</a:t>
            </a:r>
            <a:endParaRPr lang="en-US" sz="3600" b="1" i="1" dirty="0"/>
          </a:p>
        </p:txBody>
      </p:sp>
      <p:grpSp>
        <p:nvGrpSpPr>
          <p:cNvPr id="13" name="Group 12"/>
          <p:cNvGrpSpPr/>
          <p:nvPr/>
        </p:nvGrpSpPr>
        <p:grpSpPr>
          <a:xfrm>
            <a:off x="227824" y="1524000"/>
            <a:ext cx="3258326" cy="4114800"/>
            <a:chOff x="246874" y="1524000"/>
            <a:chExt cx="3258326" cy="4114800"/>
          </a:xfrm>
        </p:grpSpPr>
        <p:sp>
          <p:nvSpPr>
            <p:cNvPr id="6" name="Rectangle 5"/>
            <p:cNvSpPr/>
            <p:nvPr/>
          </p:nvSpPr>
          <p:spPr>
            <a:xfrm>
              <a:off x="541455" y="1524000"/>
              <a:ext cx="243034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 dirty="0" err="1" smtClean="0">
                  <a:solidFill>
                    <a:srgbClr val="FF0000"/>
                  </a:solidFill>
                </a:rPr>
                <a:t>Pendingin</a:t>
              </a:r>
              <a:r>
                <a:rPr lang="en-US" sz="24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</a:rPr>
                <a:t>Rumah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  <p:pic>
          <p:nvPicPr>
            <p:cNvPr id="18434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46874" y="2057400"/>
              <a:ext cx="3258326" cy="3581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5" name="Group 14"/>
          <p:cNvGrpSpPr/>
          <p:nvPr/>
        </p:nvGrpSpPr>
        <p:grpSpPr>
          <a:xfrm>
            <a:off x="3429000" y="3657600"/>
            <a:ext cx="5470249" cy="2819400"/>
            <a:chOff x="3445151" y="3657600"/>
            <a:chExt cx="5470249" cy="2819400"/>
          </a:xfrm>
        </p:grpSpPr>
        <p:pic>
          <p:nvPicPr>
            <p:cNvPr id="18435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445151" y="3657600"/>
              <a:ext cx="5470249" cy="2819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Rectangle 7"/>
            <p:cNvSpPr/>
            <p:nvPr/>
          </p:nvSpPr>
          <p:spPr>
            <a:xfrm>
              <a:off x="3671640" y="4415135"/>
              <a:ext cx="175471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err="1" smtClean="0">
                  <a:solidFill>
                    <a:srgbClr val="FF0000"/>
                  </a:solidFill>
                </a:rPr>
                <a:t>Rumah</a:t>
              </a:r>
              <a:r>
                <a:rPr lang="en-US" sz="24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</a:rPr>
                <a:t>Kaca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581400" y="1604169"/>
            <a:ext cx="4953000" cy="1977231"/>
            <a:chOff x="3886200" y="1375569"/>
            <a:chExt cx="4953000" cy="1977231"/>
          </a:xfrm>
        </p:grpSpPr>
        <p:sp>
          <p:nvSpPr>
            <p:cNvPr id="9" name="Rectangle 8"/>
            <p:cNvSpPr/>
            <p:nvPr/>
          </p:nvSpPr>
          <p:spPr>
            <a:xfrm>
              <a:off x="3886200" y="1988403"/>
              <a:ext cx="1216913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2400" b="1" dirty="0" smtClean="0">
                  <a:solidFill>
                    <a:srgbClr val="FF0000"/>
                  </a:solidFill>
                </a:rPr>
                <a:t>Panel Surya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  <p:pic>
          <p:nvPicPr>
            <p:cNvPr id="18436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257800" y="1375569"/>
              <a:ext cx="3581400" cy="1977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1"/>
            <a:ext cx="6172200" cy="26670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Hubungan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antara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skala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Fahrenheit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skala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Celcius</a:t>
            </a:r>
            <a:endParaRPr lang="en-US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	Δ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F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: </a:t>
            </a:r>
            <a:r>
              <a:rPr lang="el-GR" dirty="0" smtClean="0">
                <a:solidFill>
                  <a:schemeClr val="tx2">
                    <a:lumMod val="50000"/>
                  </a:schemeClr>
                </a:solidFill>
              </a:rPr>
              <a:t>Δ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C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= 180 : 100</a:t>
            </a:r>
          </a:p>
          <a:p>
            <a:pPr>
              <a:buNone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	Δ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F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: </a:t>
            </a:r>
            <a:r>
              <a:rPr lang="el-GR" dirty="0" smtClean="0">
                <a:solidFill>
                  <a:schemeClr val="tx2">
                    <a:lumMod val="50000"/>
                  </a:schemeClr>
                </a:solidFill>
              </a:rPr>
              <a:t>Δ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C =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9    :  5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04800" y="4572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/>
              <a:t>Skala</a:t>
            </a:r>
            <a:r>
              <a:rPr lang="en-US" sz="4400" b="1" dirty="0" smtClean="0"/>
              <a:t> Fahrenheit</a:t>
            </a:r>
            <a:endParaRPr lang="en-US" sz="4400" b="1" dirty="0"/>
          </a:p>
        </p:txBody>
      </p:sp>
      <p:sp>
        <p:nvSpPr>
          <p:cNvPr id="7" name="Rectangle 6"/>
          <p:cNvSpPr/>
          <p:nvPr/>
        </p:nvSpPr>
        <p:spPr>
          <a:xfrm>
            <a:off x="838200" y="4267200"/>
            <a:ext cx="3917926" cy="64633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600" b="1" dirty="0" smtClean="0">
                <a:solidFill>
                  <a:schemeClr val="bg1"/>
                </a:solidFill>
              </a:rPr>
              <a:t>  (</a:t>
            </a:r>
            <a:r>
              <a:rPr lang="en-US" sz="3600" b="1" dirty="0" err="1" smtClean="0">
                <a:solidFill>
                  <a:schemeClr val="bg1"/>
                </a:solidFill>
              </a:rPr>
              <a:t>tf</a:t>
            </a:r>
            <a:r>
              <a:rPr lang="en-US" sz="3600" b="1" dirty="0" smtClean="0">
                <a:solidFill>
                  <a:schemeClr val="bg1"/>
                </a:solidFill>
              </a:rPr>
              <a:t> – 32) : </a:t>
            </a:r>
            <a:r>
              <a:rPr lang="en-US" sz="3600" b="1" dirty="0" err="1" smtClean="0">
                <a:solidFill>
                  <a:schemeClr val="bg1"/>
                </a:solidFill>
              </a:rPr>
              <a:t>tc</a:t>
            </a:r>
            <a:r>
              <a:rPr lang="en-US" sz="3600" b="1" dirty="0" smtClean="0">
                <a:solidFill>
                  <a:schemeClr val="bg1"/>
                </a:solidFill>
              </a:rPr>
              <a:t> = 9 : 5</a:t>
            </a:r>
            <a:endParaRPr lang="en-US" sz="3600" b="1" dirty="0">
              <a:solidFill>
                <a:schemeClr val="bg1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867400" y="1295400"/>
            <a:ext cx="2590800" cy="5260545"/>
            <a:chOff x="6477000" y="1295400"/>
            <a:chExt cx="2205037" cy="5260545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705600" y="1295400"/>
              <a:ext cx="1976437" cy="52605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Rectangle 8"/>
            <p:cNvSpPr/>
            <p:nvPr/>
          </p:nvSpPr>
          <p:spPr>
            <a:xfrm>
              <a:off x="6477000" y="1295400"/>
              <a:ext cx="4572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2005263"/>
            <a:ext cx="8839200" cy="3481137"/>
          </a:xfrm>
        </p:spPr>
        <p:txBody>
          <a:bodyPr/>
          <a:lstStyle/>
          <a:p>
            <a:pPr algn="ctr">
              <a:buNone/>
            </a:pP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Jika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sebuah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benda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dipanasi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partikel-partikel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di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dalamnya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bergetar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lebih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kuat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sehingga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saling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menjauh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disebut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memuai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algn="ctr">
              <a:buNone/>
            </a:pP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Jika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benda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didinginkan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getaran-getaran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partikel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lebih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lemah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partikel-partikel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saling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mendekatan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disebut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menyusut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algn="ctr">
              <a:buNone/>
            </a:pP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endParaRPr lang="en-US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04800" y="9144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/>
              <a:t>Pemuaian</a:t>
            </a:r>
            <a:endParaRPr lang="en-US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9144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/>
              <a:t>Pemuaian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Zat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Padat</a:t>
            </a:r>
            <a:endParaRPr lang="en-US" sz="48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14505" y="1981200"/>
            <a:ext cx="461489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0737" y="3124200"/>
            <a:ext cx="8229600" cy="1295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Koefesien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muai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panjang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α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)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suatu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bahan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adalah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perbandingan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antara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pertambahan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panjang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(</a:t>
            </a: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Δ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l)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terhadap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panjang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awal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benda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(l₀)per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satuan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kenaikan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suhu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(</a:t>
            </a: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Δ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T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).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04800" y="457200"/>
            <a:ext cx="8534400" cy="762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/>
              <a:t>Pemuaian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Panjang</a:t>
            </a:r>
            <a:endParaRPr lang="en-US" sz="4800" b="1" dirty="0"/>
          </a:p>
        </p:txBody>
      </p:sp>
      <p:sp>
        <p:nvSpPr>
          <p:cNvPr id="6" name="Rectangle 5"/>
          <p:cNvSpPr/>
          <p:nvPr/>
        </p:nvSpPr>
        <p:spPr>
          <a:xfrm>
            <a:off x="609600" y="1295400"/>
            <a:ext cx="7696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Bagaimana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rumus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kuantitatif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untuk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pertambahan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panjang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?</a:t>
            </a:r>
          </a:p>
        </p:txBody>
      </p:sp>
      <p:sp>
        <p:nvSpPr>
          <p:cNvPr id="7" name="Rectangle 6"/>
          <p:cNvSpPr/>
          <p:nvPr/>
        </p:nvSpPr>
        <p:spPr>
          <a:xfrm>
            <a:off x="609600" y="2209800"/>
            <a:ext cx="8077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Alat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Muschenbrock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untuk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membandingkan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muai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panjang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dari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berbagai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logam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dipanaskan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4439117"/>
            <a:ext cx="5479099" cy="2037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2663" y="762000"/>
            <a:ext cx="8590828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751</TotalTime>
  <Words>699</Words>
  <Application>Microsoft Office PowerPoint</Application>
  <PresentationFormat>On-screen Show (4:3)</PresentationFormat>
  <Paragraphs>141</Paragraphs>
  <Slides>44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Office Theme</vt:lpstr>
      <vt:lpstr>Suhu dan Kalor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</vt:vector>
  </TitlesOfParts>
  <Company>PKD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6 Suhu dan Kalor</dc:title>
  <dc:creator>Stenly Ivan; BAMBANG</dc:creator>
  <cp:lastModifiedBy>user</cp:lastModifiedBy>
  <cp:revision>152</cp:revision>
  <dcterms:created xsi:type="dcterms:W3CDTF">2012-01-01T07:23:17Z</dcterms:created>
  <dcterms:modified xsi:type="dcterms:W3CDTF">2012-01-30T04:04:33Z</dcterms:modified>
</cp:coreProperties>
</file>