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4"/>
  </p:notesMasterIdLst>
  <p:sldIdLst>
    <p:sldId id="322" r:id="rId2"/>
    <p:sldId id="316" r:id="rId3"/>
    <p:sldId id="317" r:id="rId4"/>
    <p:sldId id="318" r:id="rId5"/>
    <p:sldId id="319" r:id="rId6"/>
    <p:sldId id="324" r:id="rId7"/>
    <p:sldId id="326" r:id="rId8"/>
    <p:sldId id="320" r:id="rId9"/>
    <p:sldId id="321" r:id="rId10"/>
    <p:sldId id="327" r:id="rId11"/>
    <p:sldId id="325" r:id="rId12"/>
    <p:sldId id="328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CAE"/>
    <a:srgbClr val="FAC2DF"/>
    <a:srgbClr val="FB8571"/>
    <a:srgbClr val="D5FAC2"/>
    <a:srgbClr val="FFFF61"/>
    <a:srgbClr val="F2F3CD"/>
    <a:srgbClr val="CCECFF"/>
    <a:srgbClr val="FBB7DB"/>
    <a:srgbClr val="3333CC"/>
    <a:srgbClr val="9F7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94660"/>
  </p:normalViewPr>
  <p:slideViewPr>
    <p:cSldViewPr>
      <p:cViewPr>
        <p:scale>
          <a:sx n="80" d="100"/>
          <a:sy n="80" d="100"/>
        </p:scale>
        <p:origin x="-300" y="-1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35E85B-2256-4EA9-9013-39B935AB558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81821194-F31F-4D0D-8C1C-8A46B6D197AE}">
      <dgm:prSet/>
      <dgm:spPr/>
      <dgm:t>
        <a:bodyPr/>
        <a:lstStyle/>
        <a:p>
          <a:pPr rtl="0"/>
          <a:r>
            <a:rPr lang="en-US" smtClean="0"/>
            <a:t>Dari Na ke Ar, sifat logam semakin berkurang.</a:t>
          </a:r>
          <a:endParaRPr lang="id-ID"/>
        </a:p>
      </dgm:t>
    </dgm:pt>
    <dgm:pt modelId="{B7D82749-0999-45BF-B658-C9A0DA8BEC35}" type="parTrans" cxnId="{CA655E69-8139-4325-8A6B-DD1B585EDCD3}">
      <dgm:prSet/>
      <dgm:spPr/>
      <dgm:t>
        <a:bodyPr/>
        <a:lstStyle/>
        <a:p>
          <a:endParaRPr lang="id-ID"/>
        </a:p>
      </dgm:t>
    </dgm:pt>
    <dgm:pt modelId="{9C60B1B2-BF89-4228-A2FA-82DD9CB91141}" type="sibTrans" cxnId="{CA655E69-8139-4325-8A6B-DD1B585EDCD3}">
      <dgm:prSet/>
      <dgm:spPr/>
      <dgm:t>
        <a:bodyPr/>
        <a:lstStyle/>
        <a:p>
          <a:endParaRPr lang="id-ID"/>
        </a:p>
      </dgm:t>
    </dgm:pt>
    <dgm:pt modelId="{615E880B-EDA5-4C72-876F-46CF6EE929BF}">
      <dgm:prSet/>
      <dgm:spPr/>
      <dgm:t>
        <a:bodyPr/>
        <a:lstStyle/>
        <a:p>
          <a:pPr rtl="0"/>
          <a:r>
            <a:rPr lang="en-US" smtClean="0"/>
            <a:t>Natrium, magnesium, dan aluminium merupakan logam  dengan daya hantar listrik yang baik</a:t>
          </a:r>
          <a:endParaRPr lang="id-ID"/>
        </a:p>
      </dgm:t>
    </dgm:pt>
    <dgm:pt modelId="{6076317B-551C-4505-A729-829F5B3B1E23}" type="parTrans" cxnId="{467D2B84-A41A-4965-A195-61BA53FA19C8}">
      <dgm:prSet/>
      <dgm:spPr/>
      <dgm:t>
        <a:bodyPr/>
        <a:lstStyle/>
        <a:p>
          <a:endParaRPr lang="id-ID"/>
        </a:p>
      </dgm:t>
    </dgm:pt>
    <dgm:pt modelId="{C7EDC992-6ECA-4101-990E-837D4B4D3C10}" type="sibTrans" cxnId="{467D2B84-A41A-4965-A195-61BA53FA19C8}">
      <dgm:prSet/>
      <dgm:spPr/>
      <dgm:t>
        <a:bodyPr/>
        <a:lstStyle/>
        <a:p>
          <a:endParaRPr lang="id-ID"/>
        </a:p>
      </dgm:t>
    </dgm:pt>
    <dgm:pt modelId="{7A6F5014-B3B7-479F-A6C2-35758BA13FB2}">
      <dgm:prSet/>
      <dgm:spPr/>
      <dgm:t>
        <a:bodyPr/>
        <a:lstStyle/>
        <a:p>
          <a:pPr rtl="0"/>
          <a:r>
            <a:rPr lang="en-US" dirty="0" err="1" smtClean="0"/>
            <a:t>Silikon</a:t>
          </a:r>
          <a:r>
            <a:rPr lang="en-US" dirty="0" smtClean="0"/>
            <a:t> </a:t>
          </a:r>
          <a:r>
            <a:rPr lang="en-US" dirty="0" err="1" smtClean="0"/>
            <a:t>merupakan</a:t>
          </a:r>
          <a:r>
            <a:rPr lang="en-US" dirty="0" smtClean="0"/>
            <a:t> </a:t>
          </a:r>
          <a:r>
            <a:rPr lang="en-US" dirty="0" err="1" smtClean="0"/>
            <a:t>unsur</a:t>
          </a:r>
          <a:r>
            <a:rPr lang="en-US" dirty="0" smtClean="0"/>
            <a:t> </a:t>
          </a:r>
          <a:r>
            <a:rPr lang="en-US" dirty="0" err="1" smtClean="0"/>
            <a:t>semilogam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struktur</a:t>
          </a:r>
          <a:r>
            <a:rPr lang="en-US" dirty="0" smtClean="0"/>
            <a:t> </a:t>
          </a:r>
          <a:r>
            <a:rPr lang="en-US" dirty="0" err="1" smtClean="0"/>
            <a:t>kristal</a:t>
          </a:r>
          <a:r>
            <a:rPr lang="en-US" dirty="0" smtClean="0"/>
            <a:t> </a:t>
          </a:r>
          <a:r>
            <a:rPr lang="en-US" dirty="0" err="1" smtClean="0"/>
            <a:t>kovalen</a:t>
          </a:r>
          <a:r>
            <a:rPr lang="en-US" dirty="0" smtClean="0"/>
            <a:t> </a:t>
          </a:r>
          <a:r>
            <a:rPr lang="en-US" dirty="0" err="1" smtClean="0"/>
            <a:t>raksasa</a:t>
          </a:r>
          <a:r>
            <a:rPr lang="en-US" dirty="0" smtClean="0"/>
            <a:t> yang </a:t>
          </a:r>
          <a:r>
            <a:rPr lang="en-US" dirty="0" err="1" smtClean="0"/>
            <a:t>bersifat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semikonduktor</a:t>
          </a:r>
          <a:r>
            <a:rPr lang="en-US" dirty="0" smtClean="0"/>
            <a:t>.</a:t>
          </a:r>
          <a:endParaRPr lang="id-ID" dirty="0"/>
        </a:p>
      </dgm:t>
    </dgm:pt>
    <dgm:pt modelId="{14A813DE-33DA-4B4C-9389-458E85A40573}" type="parTrans" cxnId="{11902FEE-B52D-4934-A9AC-06DB7885F2CD}">
      <dgm:prSet/>
      <dgm:spPr/>
      <dgm:t>
        <a:bodyPr/>
        <a:lstStyle/>
        <a:p>
          <a:endParaRPr lang="id-ID"/>
        </a:p>
      </dgm:t>
    </dgm:pt>
    <dgm:pt modelId="{6FEEFF29-0293-41D5-8153-BB33B87BE21D}" type="sibTrans" cxnId="{11902FEE-B52D-4934-A9AC-06DB7885F2CD}">
      <dgm:prSet/>
      <dgm:spPr/>
      <dgm:t>
        <a:bodyPr/>
        <a:lstStyle/>
        <a:p>
          <a:endParaRPr lang="id-ID"/>
        </a:p>
      </dgm:t>
    </dgm:pt>
    <dgm:pt modelId="{2A992914-44CF-4BE2-92CB-158644FCE628}">
      <dgm:prSet/>
      <dgm:spPr/>
      <dgm:t>
        <a:bodyPr/>
        <a:lstStyle/>
        <a:p>
          <a:pPr rtl="0"/>
          <a:r>
            <a:rPr lang="en-US" smtClean="0"/>
            <a:t>Klorin merupakan unsur nonlogam daan pada keadaan bebas berada sebagai gas diatomik, sedangkan argon merupakan gas monoatomik yang stabil.</a:t>
          </a:r>
          <a:endParaRPr lang="id-ID"/>
        </a:p>
      </dgm:t>
    </dgm:pt>
    <dgm:pt modelId="{FB545934-7D70-444F-B202-52F396AC376D}" type="parTrans" cxnId="{AA0E4A57-42A8-4668-8453-8F375AF7868B}">
      <dgm:prSet/>
      <dgm:spPr/>
      <dgm:t>
        <a:bodyPr/>
        <a:lstStyle/>
        <a:p>
          <a:endParaRPr lang="id-ID"/>
        </a:p>
      </dgm:t>
    </dgm:pt>
    <dgm:pt modelId="{4EA0CA7B-F1C7-452D-80C1-FC7EBB46E5ED}" type="sibTrans" cxnId="{AA0E4A57-42A8-4668-8453-8F375AF7868B}">
      <dgm:prSet/>
      <dgm:spPr/>
      <dgm:t>
        <a:bodyPr/>
        <a:lstStyle/>
        <a:p>
          <a:endParaRPr lang="id-ID"/>
        </a:p>
      </dgm:t>
    </dgm:pt>
    <dgm:pt modelId="{BCCCAD91-C1E9-4D1E-BE0C-ECCBD5C38243}" type="pres">
      <dgm:prSet presAssocID="{EF35E85B-2256-4EA9-9013-39B935AB558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7189F5BA-A418-4688-B9ED-108C7F9ED3D4}" type="pres">
      <dgm:prSet presAssocID="{EF35E85B-2256-4EA9-9013-39B935AB558F}" presName="Name1" presStyleCnt="0"/>
      <dgm:spPr/>
    </dgm:pt>
    <dgm:pt modelId="{06E21A5E-BA6C-4672-87B1-16E620F19C69}" type="pres">
      <dgm:prSet presAssocID="{EF35E85B-2256-4EA9-9013-39B935AB558F}" presName="cycle" presStyleCnt="0"/>
      <dgm:spPr/>
    </dgm:pt>
    <dgm:pt modelId="{54F949F1-4B97-4CA9-B7DD-70A35BE970C0}" type="pres">
      <dgm:prSet presAssocID="{EF35E85B-2256-4EA9-9013-39B935AB558F}" presName="srcNode" presStyleLbl="node1" presStyleIdx="0" presStyleCnt="4"/>
      <dgm:spPr/>
    </dgm:pt>
    <dgm:pt modelId="{D7F74C25-A2B6-4013-994E-F171B3153478}" type="pres">
      <dgm:prSet presAssocID="{EF35E85B-2256-4EA9-9013-39B935AB558F}" presName="conn" presStyleLbl="parChTrans1D2" presStyleIdx="0" presStyleCnt="1"/>
      <dgm:spPr/>
      <dgm:t>
        <a:bodyPr/>
        <a:lstStyle/>
        <a:p>
          <a:endParaRPr lang="id-ID"/>
        </a:p>
      </dgm:t>
    </dgm:pt>
    <dgm:pt modelId="{13D389E6-4983-4E6D-8A06-952B69412A81}" type="pres">
      <dgm:prSet presAssocID="{EF35E85B-2256-4EA9-9013-39B935AB558F}" presName="extraNode" presStyleLbl="node1" presStyleIdx="0" presStyleCnt="4"/>
      <dgm:spPr/>
    </dgm:pt>
    <dgm:pt modelId="{B6C690D8-3C2C-42C2-BBDE-FD035009187B}" type="pres">
      <dgm:prSet presAssocID="{EF35E85B-2256-4EA9-9013-39B935AB558F}" presName="dstNode" presStyleLbl="node1" presStyleIdx="0" presStyleCnt="4"/>
      <dgm:spPr/>
    </dgm:pt>
    <dgm:pt modelId="{D32335B8-2FD1-45AD-87E3-6992E0E379D5}" type="pres">
      <dgm:prSet presAssocID="{81821194-F31F-4D0D-8C1C-8A46B6D197AE}" presName="text_1" presStyleLbl="node1" presStyleIdx="0" presStyleCnt="4" custScaleY="13703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B5A281A-A2BE-4DE6-98FA-CAED027C626B}" type="pres">
      <dgm:prSet presAssocID="{81821194-F31F-4D0D-8C1C-8A46B6D197AE}" presName="accent_1" presStyleCnt="0"/>
      <dgm:spPr/>
    </dgm:pt>
    <dgm:pt modelId="{A5B0A56F-4699-4352-AE16-C44E6A929672}" type="pres">
      <dgm:prSet presAssocID="{81821194-F31F-4D0D-8C1C-8A46B6D197AE}" presName="accentRepeatNode" presStyleLbl="solidFgAcc1" presStyleIdx="0" presStyleCnt="4"/>
      <dgm:spPr/>
    </dgm:pt>
    <dgm:pt modelId="{8502289F-EE1F-4621-8AEB-D8117C941C8B}" type="pres">
      <dgm:prSet presAssocID="{615E880B-EDA5-4C72-876F-46CF6EE929BF}" presName="text_2" presStyleLbl="node1" presStyleIdx="1" presStyleCnt="4" custScaleY="13703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C2D58D2-FC3C-448B-82F8-5B7B084B995B}" type="pres">
      <dgm:prSet presAssocID="{615E880B-EDA5-4C72-876F-46CF6EE929BF}" presName="accent_2" presStyleCnt="0"/>
      <dgm:spPr/>
    </dgm:pt>
    <dgm:pt modelId="{F5C681ED-C6AF-462B-8E78-74334303EBEB}" type="pres">
      <dgm:prSet presAssocID="{615E880B-EDA5-4C72-876F-46CF6EE929BF}" presName="accentRepeatNode" presStyleLbl="solidFgAcc1" presStyleIdx="1" presStyleCnt="4"/>
      <dgm:spPr/>
    </dgm:pt>
    <dgm:pt modelId="{8A224666-3C34-41BB-849A-8A7AF78D6A2F}" type="pres">
      <dgm:prSet presAssocID="{7A6F5014-B3B7-479F-A6C2-35758BA13FB2}" presName="text_3" presStyleLbl="node1" presStyleIdx="2" presStyleCnt="4" custScaleY="13703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604B70F-4138-4DBC-AA29-171C3AF823A3}" type="pres">
      <dgm:prSet presAssocID="{7A6F5014-B3B7-479F-A6C2-35758BA13FB2}" presName="accent_3" presStyleCnt="0"/>
      <dgm:spPr/>
    </dgm:pt>
    <dgm:pt modelId="{656E4705-B297-4C4C-90C5-D1A4748C0E25}" type="pres">
      <dgm:prSet presAssocID="{7A6F5014-B3B7-479F-A6C2-35758BA13FB2}" presName="accentRepeatNode" presStyleLbl="solidFgAcc1" presStyleIdx="2" presStyleCnt="4"/>
      <dgm:spPr/>
    </dgm:pt>
    <dgm:pt modelId="{72819D30-48FF-4E55-83B8-A1179EECA4A8}" type="pres">
      <dgm:prSet presAssocID="{2A992914-44CF-4BE2-92CB-158644FCE628}" presName="text_4" presStyleLbl="node1" presStyleIdx="3" presStyleCnt="4" custScaleY="13703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49C6082-341C-4AB6-949F-F8BB85C9B210}" type="pres">
      <dgm:prSet presAssocID="{2A992914-44CF-4BE2-92CB-158644FCE628}" presName="accent_4" presStyleCnt="0"/>
      <dgm:spPr/>
    </dgm:pt>
    <dgm:pt modelId="{F027C743-5DC7-4835-AA75-213022234FA0}" type="pres">
      <dgm:prSet presAssocID="{2A992914-44CF-4BE2-92CB-158644FCE628}" presName="accentRepeatNode" presStyleLbl="solidFgAcc1" presStyleIdx="3" presStyleCnt="4"/>
      <dgm:spPr/>
    </dgm:pt>
  </dgm:ptLst>
  <dgm:cxnLst>
    <dgm:cxn modelId="{D12BCFAF-5458-4017-9F8A-9E480AE616A5}" type="presOf" srcId="{81821194-F31F-4D0D-8C1C-8A46B6D197AE}" destId="{D32335B8-2FD1-45AD-87E3-6992E0E379D5}" srcOrd="0" destOrd="0" presId="urn:microsoft.com/office/officeart/2008/layout/VerticalCurvedList"/>
    <dgm:cxn modelId="{AA0E4A57-42A8-4668-8453-8F375AF7868B}" srcId="{EF35E85B-2256-4EA9-9013-39B935AB558F}" destId="{2A992914-44CF-4BE2-92CB-158644FCE628}" srcOrd="3" destOrd="0" parTransId="{FB545934-7D70-444F-B202-52F396AC376D}" sibTransId="{4EA0CA7B-F1C7-452D-80C1-FC7EBB46E5ED}"/>
    <dgm:cxn modelId="{63092CF4-CB39-46B5-AFA9-3A7AF8BE491E}" type="presOf" srcId="{9C60B1B2-BF89-4228-A2FA-82DD9CB91141}" destId="{D7F74C25-A2B6-4013-994E-F171B3153478}" srcOrd="0" destOrd="0" presId="urn:microsoft.com/office/officeart/2008/layout/VerticalCurvedList"/>
    <dgm:cxn modelId="{17397793-5862-4544-B067-4652F0A57C2C}" type="presOf" srcId="{7A6F5014-B3B7-479F-A6C2-35758BA13FB2}" destId="{8A224666-3C34-41BB-849A-8A7AF78D6A2F}" srcOrd="0" destOrd="0" presId="urn:microsoft.com/office/officeart/2008/layout/VerticalCurvedList"/>
    <dgm:cxn modelId="{467D2B84-A41A-4965-A195-61BA53FA19C8}" srcId="{EF35E85B-2256-4EA9-9013-39B935AB558F}" destId="{615E880B-EDA5-4C72-876F-46CF6EE929BF}" srcOrd="1" destOrd="0" parTransId="{6076317B-551C-4505-A729-829F5B3B1E23}" sibTransId="{C7EDC992-6ECA-4101-990E-837D4B4D3C10}"/>
    <dgm:cxn modelId="{2A7F2547-5372-4808-BA75-40283D213911}" type="presOf" srcId="{2A992914-44CF-4BE2-92CB-158644FCE628}" destId="{72819D30-48FF-4E55-83B8-A1179EECA4A8}" srcOrd="0" destOrd="0" presId="urn:microsoft.com/office/officeart/2008/layout/VerticalCurvedList"/>
    <dgm:cxn modelId="{BFD4143E-3545-445C-ABC1-D5C086CBB343}" type="presOf" srcId="{EF35E85B-2256-4EA9-9013-39B935AB558F}" destId="{BCCCAD91-C1E9-4D1E-BE0C-ECCBD5C38243}" srcOrd="0" destOrd="0" presId="urn:microsoft.com/office/officeart/2008/layout/VerticalCurvedList"/>
    <dgm:cxn modelId="{11902FEE-B52D-4934-A9AC-06DB7885F2CD}" srcId="{EF35E85B-2256-4EA9-9013-39B935AB558F}" destId="{7A6F5014-B3B7-479F-A6C2-35758BA13FB2}" srcOrd="2" destOrd="0" parTransId="{14A813DE-33DA-4B4C-9389-458E85A40573}" sibTransId="{6FEEFF29-0293-41D5-8153-BB33B87BE21D}"/>
    <dgm:cxn modelId="{A520AE6E-3F44-41B0-B7A6-F44F6E11BEF3}" type="presOf" srcId="{615E880B-EDA5-4C72-876F-46CF6EE929BF}" destId="{8502289F-EE1F-4621-8AEB-D8117C941C8B}" srcOrd="0" destOrd="0" presId="urn:microsoft.com/office/officeart/2008/layout/VerticalCurvedList"/>
    <dgm:cxn modelId="{CA655E69-8139-4325-8A6B-DD1B585EDCD3}" srcId="{EF35E85B-2256-4EA9-9013-39B935AB558F}" destId="{81821194-F31F-4D0D-8C1C-8A46B6D197AE}" srcOrd="0" destOrd="0" parTransId="{B7D82749-0999-45BF-B658-C9A0DA8BEC35}" sibTransId="{9C60B1B2-BF89-4228-A2FA-82DD9CB91141}"/>
    <dgm:cxn modelId="{41A038D8-587E-483F-BEAD-84595737A541}" type="presParOf" srcId="{BCCCAD91-C1E9-4D1E-BE0C-ECCBD5C38243}" destId="{7189F5BA-A418-4688-B9ED-108C7F9ED3D4}" srcOrd="0" destOrd="0" presId="urn:microsoft.com/office/officeart/2008/layout/VerticalCurvedList"/>
    <dgm:cxn modelId="{0D92C04A-BEBE-4483-B2CE-404AA6386134}" type="presParOf" srcId="{7189F5BA-A418-4688-B9ED-108C7F9ED3D4}" destId="{06E21A5E-BA6C-4672-87B1-16E620F19C69}" srcOrd="0" destOrd="0" presId="urn:microsoft.com/office/officeart/2008/layout/VerticalCurvedList"/>
    <dgm:cxn modelId="{0E63373E-DFBD-4B5F-8F35-B99EF48D0089}" type="presParOf" srcId="{06E21A5E-BA6C-4672-87B1-16E620F19C69}" destId="{54F949F1-4B97-4CA9-B7DD-70A35BE970C0}" srcOrd="0" destOrd="0" presId="urn:microsoft.com/office/officeart/2008/layout/VerticalCurvedList"/>
    <dgm:cxn modelId="{1A2A3DB5-5E37-46EA-A787-5061E44DC697}" type="presParOf" srcId="{06E21A5E-BA6C-4672-87B1-16E620F19C69}" destId="{D7F74C25-A2B6-4013-994E-F171B3153478}" srcOrd="1" destOrd="0" presId="urn:microsoft.com/office/officeart/2008/layout/VerticalCurvedList"/>
    <dgm:cxn modelId="{6AFBF98F-FB5B-4B3D-9277-57C6FAAEBA19}" type="presParOf" srcId="{06E21A5E-BA6C-4672-87B1-16E620F19C69}" destId="{13D389E6-4983-4E6D-8A06-952B69412A81}" srcOrd="2" destOrd="0" presId="urn:microsoft.com/office/officeart/2008/layout/VerticalCurvedList"/>
    <dgm:cxn modelId="{0257C81B-E7C1-46FA-B0AE-34AD699CF670}" type="presParOf" srcId="{06E21A5E-BA6C-4672-87B1-16E620F19C69}" destId="{B6C690D8-3C2C-42C2-BBDE-FD035009187B}" srcOrd="3" destOrd="0" presId="urn:microsoft.com/office/officeart/2008/layout/VerticalCurvedList"/>
    <dgm:cxn modelId="{85BB9C99-5705-4941-8D49-6EE849016C26}" type="presParOf" srcId="{7189F5BA-A418-4688-B9ED-108C7F9ED3D4}" destId="{D32335B8-2FD1-45AD-87E3-6992E0E379D5}" srcOrd="1" destOrd="0" presId="urn:microsoft.com/office/officeart/2008/layout/VerticalCurvedList"/>
    <dgm:cxn modelId="{3C9591A7-0FFD-43C9-93A6-296EF8347560}" type="presParOf" srcId="{7189F5BA-A418-4688-B9ED-108C7F9ED3D4}" destId="{7B5A281A-A2BE-4DE6-98FA-CAED027C626B}" srcOrd="2" destOrd="0" presId="urn:microsoft.com/office/officeart/2008/layout/VerticalCurvedList"/>
    <dgm:cxn modelId="{6F9BB2E1-9E01-4853-A242-B79DFF5871CA}" type="presParOf" srcId="{7B5A281A-A2BE-4DE6-98FA-CAED027C626B}" destId="{A5B0A56F-4699-4352-AE16-C44E6A929672}" srcOrd="0" destOrd="0" presId="urn:microsoft.com/office/officeart/2008/layout/VerticalCurvedList"/>
    <dgm:cxn modelId="{C797B93C-526A-4872-B943-4A165CB827DD}" type="presParOf" srcId="{7189F5BA-A418-4688-B9ED-108C7F9ED3D4}" destId="{8502289F-EE1F-4621-8AEB-D8117C941C8B}" srcOrd="3" destOrd="0" presId="urn:microsoft.com/office/officeart/2008/layout/VerticalCurvedList"/>
    <dgm:cxn modelId="{66229E1B-537A-447E-8482-6800696DE20C}" type="presParOf" srcId="{7189F5BA-A418-4688-B9ED-108C7F9ED3D4}" destId="{DC2D58D2-FC3C-448B-82F8-5B7B084B995B}" srcOrd="4" destOrd="0" presId="urn:microsoft.com/office/officeart/2008/layout/VerticalCurvedList"/>
    <dgm:cxn modelId="{DE56653B-F13F-40D2-BFD0-219C03AD671F}" type="presParOf" srcId="{DC2D58D2-FC3C-448B-82F8-5B7B084B995B}" destId="{F5C681ED-C6AF-462B-8E78-74334303EBEB}" srcOrd="0" destOrd="0" presId="urn:microsoft.com/office/officeart/2008/layout/VerticalCurvedList"/>
    <dgm:cxn modelId="{AF7D6701-8E25-4444-9982-0835C93ACE49}" type="presParOf" srcId="{7189F5BA-A418-4688-B9ED-108C7F9ED3D4}" destId="{8A224666-3C34-41BB-849A-8A7AF78D6A2F}" srcOrd="5" destOrd="0" presId="urn:microsoft.com/office/officeart/2008/layout/VerticalCurvedList"/>
    <dgm:cxn modelId="{68DDF152-8B36-4B63-977F-CDE6B794E0F1}" type="presParOf" srcId="{7189F5BA-A418-4688-B9ED-108C7F9ED3D4}" destId="{B604B70F-4138-4DBC-AA29-171C3AF823A3}" srcOrd="6" destOrd="0" presId="urn:microsoft.com/office/officeart/2008/layout/VerticalCurvedList"/>
    <dgm:cxn modelId="{1F90706E-8B37-4B85-AB58-35C6B6E7940D}" type="presParOf" srcId="{B604B70F-4138-4DBC-AA29-171C3AF823A3}" destId="{656E4705-B297-4C4C-90C5-D1A4748C0E25}" srcOrd="0" destOrd="0" presId="urn:microsoft.com/office/officeart/2008/layout/VerticalCurvedList"/>
    <dgm:cxn modelId="{EFC8D35C-8F0C-4BBE-B6CA-4C25FD563623}" type="presParOf" srcId="{7189F5BA-A418-4688-B9ED-108C7F9ED3D4}" destId="{72819D30-48FF-4E55-83B8-A1179EECA4A8}" srcOrd="7" destOrd="0" presId="urn:microsoft.com/office/officeart/2008/layout/VerticalCurvedList"/>
    <dgm:cxn modelId="{5B3FA0AB-D557-496C-8C42-D89CC153F44C}" type="presParOf" srcId="{7189F5BA-A418-4688-B9ED-108C7F9ED3D4}" destId="{D49C6082-341C-4AB6-949F-F8BB85C9B210}" srcOrd="8" destOrd="0" presId="urn:microsoft.com/office/officeart/2008/layout/VerticalCurvedList"/>
    <dgm:cxn modelId="{A906B580-CE0C-4954-9433-CEE81D035289}" type="presParOf" srcId="{D49C6082-341C-4AB6-949F-F8BB85C9B210}" destId="{F027C743-5DC7-4835-AA75-213022234FA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8B38F4-4B5F-415D-9DD7-59260834A32F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F28AC925-C86F-4649-9061-3A964880686B}">
      <dgm:prSet/>
      <dgm:spPr/>
      <dgm:t>
        <a:bodyPr/>
        <a:lstStyle/>
        <a:p>
          <a:pPr rtl="0"/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pembuatan</a:t>
          </a:r>
          <a:r>
            <a:rPr lang="en-US" dirty="0" smtClean="0"/>
            <a:t> </a:t>
          </a:r>
          <a:r>
            <a:rPr lang="en-US" i="1" dirty="0" smtClean="0"/>
            <a:t>microchip</a:t>
          </a:r>
          <a:r>
            <a:rPr lang="en-US" dirty="0" smtClean="0"/>
            <a:t>.</a:t>
          </a:r>
          <a:endParaRPr lang="id-ID" dirty="0"/>
        </a:p>
      </dgm:t>
    </dgm:pt>
    <dgm:pt modelId="{A3E1B79D-8D36-43FF-8D17-0A537BEAB9CB}" type="parTrans" cxnId="{EF2D963F-024E-44D3-98B8-64C6CADB9062}">
      <dgm:prSet/>
      <dgm:spPr/>
      <dgm:t>
        <a:bodyPr/>
        <a:lstStyle/>
        <a:p>
          <a:endParaRPr lang="id-ID"/>
        </a:p>
      </dgm:t>
    </dgm:pt>
    <dgm:pt modelId="{9E50E574-C8B9-4E22-BC0B-5A7F342C3934}" type="sibTrans" cxnId="{EF2D963F-024E-44D3-98B8-64C6CADB9062}">
      <dgm:prSet/>
      <dgm:spPr/>
      <dgm:t>
        <a:bodyPr/>
        <a:lstStyle/>
        <a:p>
          <a:endParaRPr lang="id-ID"/>
        </a:p>
      </dgm:t>
    </dgm:pt>
    <dgm:pt modelId="{B0A4937B-6E25-45DF-975E-32EA0785EAF2}">
      <dgm:prSet/>
      <dgm:spPr/>
      <dgm:t>
        <a:bodyPr/>
        <a:lstStyle/>
        <a:p>
          <a:pPr rtl="0"/>
          <a:r>
            <a:rPr lang="en-US" smtClean="0"/>
            <a:t>dimanfaatkan untuk bahan blok mesin, dinamo, dan trafo listrik.</a:t>
          </a:r>
          <a:endParaRPr lang="id-ID"/>
        </a:p>
      </dgm:t>
    </dgm:pt>
    <dgm:pt modelId="{28022B59-C112-4C3B-86CE-EC787F85F50E}" type="parTrans" cxnId="{FD134890-721A-4307-A605-606AE1F1C53F}">
      <dgm:prSet/>
      <dgm:spPr/>
      <dgm:t>
        <a:bodyPr/>
        <a:lstStyle/>
        <a:p>
          <a:endParaRPr lang="id-ID"/>
        </a:p>
      </dgm:t>
    </dgm:pt>
    <dgm:pt modelId="{F1B8D1FD-6162-4FC0-ACF7-494E873E082B}" type="sibTrans" cxnId="{FD134890-721A-4307-A605-606AE1F1C53F}">
      <dgm:prSet/>
      <dgm:spPr/>
      <dgm:t>
        <a:bodyPr/>
        <a:lstStyle/>
        <a:p>
          <a:endParaRPr lang="id-ID"/>
        </a:p>
      </dgm:t>
    </dgm:pt>
    <dgm:pt modelId="{E8F1B243-E874-4166-AF30-141A445B2893}">
      <dgm:prSet/>
      <dgm:spPr/>
      <dgm:t>
        <a:bodyPr/>
        <a:lstStyle/>
        <a:p>
          <a:pPr rtl="0"/>
          <a:r>
            <a:rPr lang="en-US" smtClean="0"/>
            <a:t>Pemanasan Na</a:t>
          </a:r>
          <a:r>
            <a:rPr lang="en-US" baseline="-25000" smtClean="0"/>
            <a:t>2</a:t>
          </a:r>
          <a:r>
            <a:rPr lang="en-US" smtClean="0"/>
            <a:t>CO</a:t>
          </a:r>
          <a:r>
            <a:rPr lang="en-US" baseline="-25000" smtClean="0"/>
            <a:t>3</a:t>
          </a:r>
          <a:r>
            <a:rPr lang="en-US" smtClean="0"/>
            <a:t> dan SiO</a:t>
          </a:r>
          <a:r>
            <a:rPr lang="en-US" baseline="-25000" smtClean="0"/>
            <a:t>2</a:t>
          </a:r>
          <a:r>
            <a:rPr lang="en-US" smtClean="0"/>
            <a:t> pada suhu sekitar 1.300°C akan menghasilkan senyawa yang larut dalam air, yang dikenal dengan </a:t>
          </a:r>
          <a:r>
            <a:rPr lang="en-US" b="1" i="1" smtClean="0"/>
            <a:t>water glass</a:t>
          </a:r>
          <a:r>
            <a:rPr lang="en-US" i="1" smtClean="0"/>
            <a:t>.</a:t>
          </a:r>
          <a:r>
            <a:rPr lang="en-US" smtClean="0"/>
            <a:t> Jika pada pemanasan ditambahkan kapur (CaCO</a:t>
          </a:r>
          <a:r>
            <a:rPr lang="en-US" baseline="-25000" smtClean="0"/>
            <a:t>3</a:t>
          </a:r>
          <a:r>
            <a:rPr lang="en-US" smtClean="0"/>
            <a:t>), akan diperoleh cairan gelas untuk membuat kaca.</a:t>
          </a:r>
          <a:endParaRPr lang="id-ID"/>
        </a:p>
      </dgm:t>
    </dgm:pt>
    <dgm:pt modelId="{771B30BF-C96D-4724-8725-BF41B714C610}" type="parTrans" cxnId="{8EF9F95C-FA1C-4E64-B56E-E7547973EAC0}">
      <dgm:prSet/>
      <dgm:spPr/>
      <dgm:t>
        <a:bodyPr/>
        <a:lstStyle/>
        <a:p>
          <a:endParaRPr lang="id-ID"/>
        </a:p>
      </dgm:t>
    </dgm:pt>
    <dgm:pt modelId="{6FADE3D6-5F37-4E39-8AFF-6E08230EB0D1}" type="sibTrans" cxnId="{8EF9F95C-FA1C-4E64-B56E-E7547973EAC0}">
      <dgm:prSet/>
      <dgm:spPr/>
      <dgm:t>
        <a:bodyPr/>
        <a:lstStyle/>
        <a:p>
          <a:endParaRPr lang="id-ID"/>
        </a:p>
      </dgm:t>
    </dgm:pt>
    <dgm:pt modelId="{D2756FDF-22AA-401B-B576-B5EDBEEDE5A7}" type="pres">
      <dgm:prSet presAssocID="{848B38F4-4B5F-415D-9DD7-59260834A32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41013A54-5437-42B4-AFDF-49149F95ADA5}" type="pres">
      <dgm:prSet presAssocID="{F28AC925-C86F-4649-9061-3A964880686B}" presName="parentText" presStyleLbl="node1" presStyleIdx="0" presStyleCnt="3" custScaleY="6793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63A993A-62DA-4175-AA12-5582598EC3AB}" type="pres">
      <dgm:prSet presAssocID="{9E50E574-C8B9-4E22-BC0B-5A7F342C3934}" presName="spacer" presStyleCnt="0"/>
      <dgm:spPr/>
    </dgm:pt>
    <dgm:pt modelId="{067C4FCB-39B0-4AF4-89D6-40799ABF72C5}" type="pres">
      <dgm:prSet presAssocID="{B0A4937B-6E25-45DF-975E-32EA0785EAF2}" presName="parentText" presStyleLbl="node1" presStyleIdx="1" presStyleCnt="3" custScaleY="6793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4F2AB37-D60E-4E48-89CF-03D119FFA924}" type="pres">
      <dgm:prSet presAssocID="{F1B8D1FD-6162-4FC0-ACF7-494E873E082B}" presName="spacer" presStyleCnt="0"/>
      <dgm:spPr/>
    </dgm:pt>
    <dgm:pt modelId="{4A897D08-E3AF-4E9A-A701-D09384A33549}" type="pres">
      <dgm:prSet presAssocID="{E8F1B243-E874-4166-AF30-141A445B289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3BB13A5-CAEB-4CA0-AADF-CDF3773A3639}" type="presOf" srcId="{F28AC925-C86F-4649-9061-3A964880686B}" destId="{41013A54-5437-42B4-AFDF-49149F95ADA5}" srcOrd="0" destOrd="0" presId="urn:microsoft.com/office/officeart/2005/8/layout/vList2"/>
    <dgm:cxn modelId="{FD134890-721A-4307-A605-606AE1F1C53F}" srcId="{848B38F4-4B5F-415D-9DD7-59260834A32F}" destId="{B0A4937B-6E25-45DF-975E-32EA0785EAF2}" srcOrd="1" destOrd="0" parTransId="{28022B59-C112-4C3B-86CE-EC787F85F50E}" sibTransId="{F1B8D1FD-6162-4FC0-ACF7-494E873E082B}"/>
    <dgm:cxn modelId="{3093087F-1948-451B-9278-212A0D0E8EDA}" type="presOf" srcId="{B0A4937B-6E25-45DF-975E-32EA0785EAF2}" destId="{067C4FCB-39B0-4AF4-89D6-40799ABF72C5}" srcOrd="0" destOrd="0" presId="urn:microsoft.com/office/officeart/2005/8/layout/vList2"/>
    <dgm:cxn modelId="{76427340-C43E-4CB7-8F3F-A2F76503AF16}" type="presOf" srcId="{848B38F4-4B5F-415D-9DD7-59260834A32F}" destId="{D2756FDF-22AA-401B-B576-B5EDBEEDE5A7}" srcOrd="0" destOrd="0" presId="urn:microsoft.com/office/officeart/2005/8/layout/vList2"/>
    <dgm:cxn modelId="{3C421777-6078-4670-AFF0-B88DEC2B4E29}" type="presOf" srcId="{E8F1B243-E874-4166-AF30-141A445B2893}" destId="{4A897D08-E3AF-4E9A-A701-D09384A33549}" srcOrd="0" destOrd="0" presId="urn:microsoft.com/office/officeart/2005/8/layout/vList2"/>
    <dgm:cxn modelId="{EF2D963F-024E-44D3-98B8-64C6CADB9062}" srcId="{848B38F4-4B5F-415D-9DD7-59260834A32F}" destId="{F28AC925-C86F-4649-9061-3A964880686B}" srcOrd="0" destOrd="0" parTransId="{A3E1B79D-8D36-43FF-8D17-0A537BEAB9CB}" sibTransId="{9E50E574-C8B9-4E22-BC0B-5A7F342C3934}"/>
    <dgm:cxn modelId="{8EF9F95C-FA1C-4E64-B56E-E7547973EAC0}" srcId="{848B38F4-4B5F-415D-9DD7-59260834A32F}" destId="{E8F1B243-E874-4166-AF30-141A445B2893}" srcOrd="2" destOrd="0" parTransId="{771B30BF-C96D-4724-8725-BF41B714C610}" sibTransId="{6FADE3D6-5F37-4E39-8AFF-6E08230EB0D1}"/>
    <dgm:cxn modelId="{1DACEA9F-AD4D-4675-8CCA-480A22F60086}" type="presParOf" srcId="{D2756FDF-22AA-401B-B576-B5EDBEEDE5A7}" destId="{41013A54-5437-42B4-AFDF-49149F95ADA5}" srcOrd="0" destOrd="0" presId="urn:microsoft.com/office/officeart/2005/8/layout/vList2"/>
    <dgm:cxn modelId="{C70ED373-65FA-47F0-89EF-0EE2866B992C}" type="presParOf" srcId="{D2756FDF-22AA-401B-B576-B5EDBEEDE5A7}" destId="{263A993A-62DA-4175-AA12-5582598EC3AB}" srcOrd="1" destOrd="0" presId="urn:microsoft.com/office/officeart/2005/8/layout/vList2"/>
    <dgm:cxn modelId="{F765CBDF-388F-484C-8FCC-A9245DBEFE65}" type="presParOf" srcId="{D2756FDF-22AA-401B-B576-B5EDBEEDE5A7}" destId="{067C4FCB-39B0-4AF4-89D6-40799ABF72C5}" srcOrd="2" destOrd="0" presId="urn:microsoft.com/office/officeart/2005/8/layout/vList2"/>
    <dgm:cxn modelId="{967320FF-62FE-4CA6-AB46-C51484678735}" type="presParOf" srcId="{D2756FDF-22AA-401B-B576-B5EDBEEDE5A7}" destId="{44F2AB37-D60E-4E48-89CF-03D119FFA924}" srcOrd="3" destOrd="0" presId="urn:microsoft.com/office/officeart/2005/8/layout/vList2"/>
    <dgm:cxn modelId="{5724B52B-1EA0-456F-A4ED-DC24A15868F3}" type="presParOf" srcId="{D2756FDF-22AA-401B-B576-B5EDBEEDE5A7}" destId="{4A897D08-E3AF-4E9A-A701-D09384A3354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01BE61-139C-45B6-B140-29B4E9D207D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id-ID"/>
        </a:p>
      </dgm:t>
    </dgm:pt>
    <dgm:pt modelId="{3572B529-01B9-47E3-80CF-17C5205DE2A1}">
      <dgm:prSet/>
      <dgm:spPr/>
      <dgm:t>
        <a:bodyPr/>
        <a:lstStyle/>
        <a:p>
          <a:pPr rtl="0"/>
          <a:r>
            <a:rPr lang="en-US" dirty="0" err="1" smtClean="0"/>
            <a:t>Fosfor</a:t>
          </a:r>
          <a:r>
            <a:rPr lang="en-US" dirty="0" smtClean="0"/>
            <a:t> </a:t>
          </a:r>
          <a:r>
            <a:rPr lang="en-US" dirty="0" err="1" smtClean="0"/>
            <a:t>merah</a:t>
          </a:r>
          <a:r>
            <a:rPr lang="en-US" dirty="0" smtClean="0"/>
            <a:t> </a:t>
          </a:r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membuat</a:t>
          </a:r>
          <a:r>
            <a:rPr lang="en-US" dirty="0" smtClean="0"/>
            <a:t> </a:t>
          </a:r>
          <a:r>
            <a:rPr lang="en-US" dirty="0" err="1" smtClean="0"/>
            <a:t>ujung</a:t>
          </a:r>
          <a:r>
            <a:rPr lang="en-US" dirty="0" smtClean="0"/>
            <a:t> </a:t>
          </a:r>
          <a:r>
            <a:rPr lang="en-US" dirty="0" err="1" smtClean="0"/>
            <a:t>batang</a:t>
          </a:r>
          <a:r>
            <a:rPr lang="en-US" dirty="0" smtClean="0"/>
            <a:t> </a:t>
          </a:r>
          <a:r>
            <a:rPr lang="en-US" dirty="0" err="1" smtClean="0"/>
            <a:t>korek</a:t>
          </a:r>
          <a:r>
            <a:rPr lang="en-US" dirty="0" smtClean="0"/>
            <a:t> </a:t>
          </a:r>
          <a:r>
            <a:rPr lang="en-US" dirty="0" err="1" smtClean="0"/>
            <a:t>api</a:t>
          </a:r>
          <a:endParaRPr lang="id-ID" dirty="0"/>
        </a:p>
      </dgm:t>
    </dgm:pt>
    <dgm:pt modelId="{DFC645E0-1427-49F5-8F49-5AB642F28474}" type="parTrans" cxnId="{C1FD1E85-DFFF-4069-B6BF-36D2C3DF3D1C}">
      <dgm:prSet/>
      <dgm:spPr/>
      <dgm:t>
        <a:bodyPr/>
        <a:lstStyle/>
        <a:p>
          <a:endParaRPr lang="id-ID"/>
        </a:p>
      </dgm:t>
    </dgm:pt>
    <dgm:pt modelId="{C86FBEEC-DC3D-4A2F-A993-D874A6198B5F}" type="sibTrans" cxnId="{C1FD1E85-DFFF-4069-B6BF-36D2C3DF3D1C}">
      <dgm:prSet/>
      <dgm:spPr/>
      <dgm:t>
        <a:bodyPr/>
        <a:lstStyle/>
        <a:p>
          <a:endParaRPr lang="id-ID"/>
        </a:p>
      </dgm:t>
    </dgm:pt>
    <dgm:pt modelId="{D4D4E804-3893-41B1-AACC-418C14D05977}">
      <dgm:prSet/>
      <dgm:spPr/>
      <dgm:t>
        <a:bodyPr/>
        <a:lstStyle/>
        <a:p>
          <a:pPr rtl="0"/>
          <a:r>
            <a:rPr lang="en-US" smtClean="0"/>
            <a:t>Senyawa fosfat banyak digunakan untuk pupuk sintetis, di antaranya pupuk TSP, DSP, dan ES.</a:t>
          </a:r>
          <a:endParaRPr lang="id-ID"/>
        </a:p>
      </dgm:t>
    </dgm:pt>
    <dgm:pt modelId="{09792478-F52D-4404-8D6C-EA572E07C742}" type="parTrans" cxnId="{8EBA0DD9-EB32-4315-BC04-AA5C45B10ACE}">
      <dgm:prSet/>
      <dgm:spPr/>
      <dgm:t>
        <a:bodyPr/>
        <a:lstStyle/>
        <a:p>
          <a:endParaRPr lang="id-ID"/>
        </a:p>
      </dgm:t>
    </dgm:pt>
    <dgm:pt modelId="{8741BA6C-E7C4-46F4-B645-31A036E949F4}" type="sibTrans" cxnId="{8EBA0DD9-EB32-4315-BC04-AA5C45B10ACE}">
      <dgm:prSet/>
      <dgm:spPr/>
      <dgm:t>
        <a:bodyPr/>
        <a:lstStyle/>
        <a:p>
          <a:endParaRPr lang="id-ID"/>
        </a:p>
      </dgm:t>
    </dgm:pt>
    <dgm:pt modelId="{4828EB6C-CD2F-4E37-8913-50D20808AE94}">
      <dgm:prSet/>
      <dgm:spPr/>
      <dgm:t>
        <a:bodyPr/>
        <a:lstStyle/>
        <a:p>
          <a:pPr rtl="0"/>
          <a:r>
            <a:rPr lang="en-US" i="1" smtClean="0"/>
            <a:t>Sodium tripolyphosphate</a:t>
          </a:r>
          <a:r>
            <a:rPr lang="en-US" smtClean="0"/>
            <a:t> (STPP) digunakan untuk membuat detergen</a:t>
          </a:r>
          <a:endParaRPr lang="id-ID"/>
        </a:p>
      </dgm:t>
    </dgm:pt>
    <dgm:pt modelId="{04992845-D85B-47A9-B67A-C405F966365A}" type="parTrans" cxnId="{920C8D03-4120-4DC4-A27A-C8AFE833ED3C}">
      <dgm:prSet/>
      <dgm:spPr/>
      <dgm:t>
        <a:bodyPr/>
        <a:lstStyle/>
        <a:p>
          <a:endParaRPr lang="id-ID"/>
        </a:p>
      </dgm:t>
    </dgm:pt>
    <dgm:pt modelId="{85287875-1DFF-466B-BCC2-0ABA5813FC7B}" type="sibTrans" cxnId="{920C8D03-4120-4DC4-A27A-C8AFE833ED3C}">
      <dgm:prSet/>
      <dgm:spPr/>
      <dgm:t>
        <a:bodyPr/>
        <a:lstStyle/>
        <a:p>
          <a:endParaRPr lang="id-ID"/>
        </a:p>
      </dgm:t>
    </dgm:pt>
    <dgm:pt modelId="{ADE7D654-2509-4505-807D-4CDDA77A66FE}">
      <dgm:prSet/>
      <dgm:spPr/>
      <dgm:t>
        <a:bodyPr/>
        <a:lstStyle/>
        <a:p>
          <a:pPr rtl="0"/>
          <a:r>
            <a:rPr lang="en-US" smtClean="0"/>
            <a:t>Asam fosfat (H</a:t>
          </a:r>
          <a:r>
            <a:rPr lang="en-US" baseline="-25000" smtClean="0"/>
            <a:t>3</a:t>
          </a:r>
          <a:r>
            <a:rPr lang="en-US" smtClean="0"/>
            <a:t>PO</a:t>
          </a:r>
          <a:r>
            <a:rPr lang="en-US" baseline="-25000" smtClean="0"/>
            <a:t>4</a:t>
          </a:r>
          <a:r>
            <a:rPr lang="en-US" smtClean="0"/>
            <a:t>) digunakan dalam industri logam, misalnya dalam pencegahan karat pada logam besi. </a:t>
          </a:r>
          <a:endParaRPr lang="id-ID"/>
        </a:p>
      </dgm:t>
    </dgm:pt>
    <dgm:pt modelId="{5D8AD3D0-8E8D-4049-B794-20F9B13962A1}" type="parTrans" cxnId="{FDBB1C91-28C4-4E2A-8457-420332212586}">
      <dgm:prSet/>
      <dgm:spPr/>
      <dgm:t>
        <a:bodyPr/>
        <a:lstStyle/>
        <a:p>
          <a:endParaRPr lang="id-ID"/>
        </a:p>
      </dgm:t>
    </dgm:pt>
    <dgm:pt modelId="{7CCDF2D2-CF6D-4575-86D3-75FCF94F7CBC}" type="sibTrans" cxnId="{FDBB1C91-28C4-4E2A-8457-420332212586}">
      <dgm:prSet/>
      <dgm:spPr/>
      <dgm:t>
        <a:bodyPr/>
        <a:lstStyle/>
        <a:p>
          <a:endParaRPr lang="id-ID"/>
        </a:p>
      </dgm:t>
    </dgm:pt>
    <dgm:pt modelId="{61F63FA1-2665-45E0-AFA8-B8DEAC30F09C}" type="pres">
      <dgm:prSet presAssocID="{A901BE61-139C-45B6-B140-29B4E9D207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828A6CB1-377E-42CA-B037-E4CFF15C1983}" type="pres">
      <dgm:prSet presAssocID="{3572B529-01B9-47E3-80CF-17C5205DE2A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234E395-425F-444D-9269-57C438C3D8B6}" type="pres">
      <dgm:prSet presAssocID="{C86FBEEC-DC3D-4A2F-A993-D874A6198B5F}" presName="spacer" presStyleCnt="0"/>
      <dgm:spPr/>
    </dgm:pt>
    <dgm:pt modelId="{523B6647-1395-4D05-A271-EE0E2A0C1056}" type="pres">
      <dgm:prSet presAssocID="{D4D4E804-3893-41B1-AACC-418C14D0597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6F46505-57DD-4258-BE4F-EACF2B7F1906}" type="pres">
      <dgm:prSet presAssocID="{8741BA6C-E7C4-46F4-B645-31A036E949F4}" presName="spacer" presStyleCnt="0"/>
      <dgm:spPr/>
    </dgm:pt>
    <dgm:pt modelId="{006DEF1F-ECE9-4A71-8E5A-BBB545B32A4D}" type="pres">
      <dgm:prSet presAssocID="{4828EB6C-CD2F-4E37-8913-50D20808AE9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8902B9E-A673-447E-AE12-1075DFEB7DBC}" type="pres">
      <dgm:prSet presAssocID="{85287875-1DFF-466B-BCC2-0ABA5813FC7B}" presName="spacer" presStyleCnt="0"/>
      <dgm:spPr/>
    </dgm:pt>
    <dgm:pt modelId="{DD576DEA-1A30-4FD0-A454-47D6C85FF116}" type="pres">
      <dgm:prSet presAssocID="{ADE7D654-2509-4505-807D-4CDDA77A66F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4521BF4-37E2-4254-AC98-61B26CC872E0}" type="presOf" srcId="{3572B529-01B9-47E3-80CF-17C5205DE2A1}" destId="{828A6CB1-377E-42CA-B037-E4CFF15C1983}" srcOrd="0" destOrd="0" presId="urn:microsoft.com/office/officeart/2005/8/layout/vList2"/>
    <dgm:cxn modelId="{48474542-867D-4310-90B1-0C28DF1582CC}" type="presOf" srcId="{ADE7D654-2509-4505-807D-4CDDA77A66FE}" destId="{DD576DEA-1A30-4FD0-A454-47D6C85FF116}" srcOrd="0" destOrd="0" presId="urn:microsoft.com/office/officeart/2005/8/layout/vList2"/>
    <dgm:cxn modelId="{C5577D74-3DF5-44EB-AC03-C77E120EFF47}" type="presOf" srcId="{A901BE61-139C-45B6-B140-29B4E9D207D9}" destId="{61F63FA1-2665-45E0-AFA8-B8DEAC30F09C}" srcOrd="0" destOrd="0" presId="urn:microsoft.com/office/officeart/2005/8/layout/vList2"/>
    <dgm:cxn modelId="{8EBA0DD9-EB32-4315-BC04-AA5C45B10ACE}" srcId="{A901BE61-139C-45B6-B140-29B4E9D207D9}" destId="{D4D4E804-3893-41B1-AACC-418C14D05977}" srcOrd="1" destOrd="0" parTransId="{09792478-F52D-4404-8D6C-EA572E07C742}" sibTransId="{8741BA6C-E7C4-46F4-B645-31A036E949F4}"/>
    <dgm:cxn modelId="{C1FD1E85-DFFF-4069-B6BF-36D2C3DF3D1C}" srcId="{A901BE61-139C-45B6-B140-29B4E9D207D9}" destId="{3572B529-01B9-47E3-80CF-17C5205DE2A1}" srcOrd="0" destOrd="0" parTransId="{DFC645E0-1427-49F5-8F49-5AB642F28474}" sibTransId="{C86FBEEC-DC3D-4A2F-A993-D874A6198B5F}"/>
    <dgm:cxn modelId="{920C8D03-4120-4DC4-A27A-C8AFE833ED3C}" srcId="{A901BE61-139C-45B6-B140-29B4E9D207D9}" destId="{4828EB6C-CD2F-4E37-8913-50D20808AE94}" srcOrd="2" destOrd="0" parTransId="{04992845-D85B-47A9-B67A-C405F966365A}" sibTransId="{85287875-1DFF-466B-BCC2-0ABA5813FC7B}"/>
    <dgm:cxn modelId="{FDBB1C91-28C4-4E2A-8457-420332212586}" srcId="{A901BE61-139C-45B6-B140-29B4E9D207D9}" destId="{ADE7D654-2509-4505-807D-4CDDA77A66FE}" srcOrd="3" destOrd="0" parTransId="{5D8AD3D0-8E8D-4049-B794-20F9B13962A1}" sibTransId="{7CCDF2D2-CF6D-4575-86D3-75FCF94F7CBC}"/>
    <dgm:cxn modelId="{C51A63DF-BC54-48EF-82CA-BAA8D6C36CAB}" type="presOf" srcId="{4828EB6C-CD2F-4E37-8913-50D20808AE94}" destId="{006DEF1F-ECE9-4A71-8E5A-BBB545B32A4D}" srcOrd="0" destOrd="0" presId="urn:microsoft.com/office/officeart/2005/8/layout/vList2"/>
    <dgm:cxn modelId="{12C6DC15-3788-4374-978E-03CDB10A162B}" type="presOf" srcId="{D4D4E804-3893-41B1-AACC-418C14D05977}" destId="{523B6647-1395-4D05-A271-EE0E2A0C1056}" srcOrd="0" destOrd="0" presId="urn:microsoft.com/office/officeart/2005/8/layout/vList2"/>
    <dgm:cxn modelId="{400468F9-7371-4824-8821-71513311A5B8}" type="presParOf" srcId="{61F63FA1-2665-45E0-AFA8-B8DEAC30F09C}" destId="{828A6CB1-377E-42CA-B037-E4CFF15C1983}" srcOrd="0" destOrd="0" presId="urn:microsoft.com/office/officeart/2005/8/layout/vList2"/>
    <dgm:cxn modelId="{883648CC-17EE-4A8A-97B2-6B336E8FD026}" type="presParOf" srcId="{61F63FA1-2665-45E0-AFA8-B8DEAC30F09C}" destId="{E234E395-425F-444D-9269-57C438C3D8B6}" srcOrd="1" destOrd="0" presId="urn:microsoft.com/office/officeart/2005/8/layout/vList2"/>
    <dgm:cxn modelId="{12D839A0-E0D7-4A1C-A0C4-BC17A2BD5EB4}" type="presParOf" srcId="{61F63FA1-2665-45E0-AFA8-B8DEAC30F09C}" destId="{523B6647-1395-4D05-A271-EE0E2A0C1056}" srcOrd="2" destOrd="0" presId="urn:microsoft.com/office/officeart/2005/8/layout/vList2"/>
    <dgm:cxn modelId="{7D6B8020-EF15-4CAC-A7DE-BDB0D81BEEDA}" type="presParOf" srcId="{61F63FA1-2665-45E0-AFA8-B8DEAC30F09C}" destId="{86F46505-57DD-4258-BE4F-EACF2B7F1906}" srcOrd="3" destOrd="0" presId="urn:microsoft.com/office/officeart/2005/8/layout/vList2"/>
    <dgm:cxn modelId="{3816903B-CCB2-41F7-B5EA-F800D3082412}" type="presParOf" srcId="{61F63FA1-2665-45E0-AFA8-B8DEAC30F09C}" destId="{006DEF1F-ECE9-4A71-8E5A-BBB545B32A4D}" srcOrd="4" destOrd="0" presId="urn:microsoft.com/office/officeart/2005/8/layout/vList2"/>
    <dgm:cxn modelId="{6446AD13-746D-4713-8425-7DF5CE6E1450}" type="presParOf" srcId="{61F63FA1-2665-45E0-AFA8-B8DEAC30F09C}" destId="{58902B9E-A673-447E-AE12-1075DFEB7DBC}" srcOrd="5" destOrd="0" presId="urn:microsoft.com/office/officeart/2005/8/layout/vList2"/>
    <dgm:cxn modelId="{78A8B570-D163-4ECB-8788-66CE33D77D09}" type="presParOf" srcId="{61F63FA1-2665-45E0-AFA8-B8DEAC30F09C}" destId="{DD576DEA-1A30-4FD0-A454-47D6C85FF11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9C3234-EEED-4AF8-A5A3-E61F3030D969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d-ID"/>
        </a:p>
      </dgm:t>
    </dgm:pt>
    <dgm:pt modelId="{70A2DF25-86FE-4B87-B0F8-B862C5AD790B}">
      <dgm:prSet/>
      <dgm:spPr/>
      <dgm:t>
        <a:bodyPr/>
        <a:lstStyle/>
        <a:p>
          <a:pPr rtl="0"/>
          <a:r>
            <a:rPr lang="id-ID" smtClean="0"/>
            <a:t>1. Udara panas bertekanan tinggi dipompakan ke dalam tanah melalui pipa 1.</a:t>
          </a:r>
          <a:endParaRPr lang="id-ID"/>
        </a:p>
      </dgm:t>
    </dgm:pt>
    <dgm:pt modelId="{F88D8ED1-EC9C-40CF-B165-6D316C26DA31}" type="parTrans" cxnId="{AB1907BA-32D0-4E40-915C-7A13E87B9F70}">
      <dgm:prSet/>
      <dgm:spPr/>
      <dgm:t>
        <a:bodyPr/>
        <a:lstStyle/>
        <a:p>
          <a:endParaRPr lang="id-ID"/>
        </a:p>
      </dgm:t>
    </dgm:pt>
    <dgm:pt modelId="{A7DD810F-D78D-498B-825A-C65A7E7272E5}" type="sibTrans" cxnId="{AB1907BA-32D0-4E40-915C-7A13E87B9F70}">
      <dgm:prSet/>
      <dgm:spPr/>
      <dgm:t>
        <a:bodyPr/>
        <a:lstStyle/>
        <a:p>
          <a:endParaRPr lang="id-ID"/>
        </a:p>
      </dgm:t>
    </dgm:pt>
    <dgm:pt modelId="{1B66C515-AC24-4714-B82A-1BD0A55A4245}">
      <dgm:prSet/>
      <dgm:spPr/>
      <dgm:t>
        <a:bodyPr/>
        <a:lstStyle/>
        <a:p>
          <a:pPr rtl="0"/>
          <a:r>
            <a:rPr lang="id-ID" dirty="0" smtClean="0"/>
            <a:t>2. Bersamaan dengan itu, air super panas yang bertekanan dan bersuhu tinggi dipompakan melalui pipa 3 sehingga menguapkan belerang yang terdapat dalam deposit belerang.</a:t>
          </a:r>
          <a:endParaRPr lang="id-ID" dirty="0"/>
        </a:p>
      </dgm:t>
    </dgm:pt>
    <dgm:pt modelId="{F2335A9B-E140-40CC-A7A8-434D84CF5F8F}" type="parTrans" cxnId="{31CA14AB-C01E-49A0-A79D-EE9D26A751B2}">
      <dgm:prSet/>
      <dgm:spPr/>
      <dgm:t>
        <a:bodyPr/>
        <a:lstStyle/>
        <a:p>
          <a:endParaRPr lang="id-ID"/>
        </a:p>
      </dgm:t>
    </dgm:pt>
    <dgm:pt modelId="{4FD9CAB5-F852-4575-BC89-7E75B61A58C7}" type="sibTrans" cxnId="{31CA14AB-C01E-49A0-A79D-EE9D26A751B2}">
      <dgm:prSet/>
      <dgm:spPr/>
      <dgm:t>
        <a:bodyPr/>
        <a:lstStyle/>
        <a:p>
          <a:endParaRPr lang="id-ID"/>
        </a:p>
      </dgm:t>
    </dgm:pt>
    <dgm:pt modelId="{EE3B29B7-3260-49F3-8C55-8290A589C709}">
      <dgm:prSet/>
      <dgm:spPr/>
      <dgm:t>
        <a:bodyPr/>
        <a:lstStyle/>
        <a:p>
          <a:pPr rtl="0"/>
          <a:r>
            <a:rPr lang="id-ID" smtClean="0"/>
            <a:t>3. Uap belerang keluar melalui pipa 2, untuk selanjutnya didinginkan hingga membeku. </a:t>
          </a:r>
          <a:endParaRPr lang="id-ID"/>
        </a:p>
      </dgm:t>
    </dgm:pt>
    <dgm:pt modelId="{F1FAA059-B82E-4ED3-A9AD-A23D51C08862}" type="parTrans" cxnId="{162D8A61-E570-4D1F-813C-69E0720E8108}">
      <dgm:prSet/>
      <dgm:spPr/>
      <dgm:t>
        <a:bodyPr/>
        <a:lstStyle/>
        <a:p>
          <a:endParaRPr lang="id-ID"/>
        </a:p>
      </dgm:t>
    </dgm:pt>
    <dgm:pt modelId="{6DA11178-8E8A-4956-8C21-B2B3092FEEF1}" type="sibTrans" cxnId="{162D8A61-E570-4D1F-813C-69E0720E8108}">
      <dgm:prSet/>
      <dgm:spPr/>
      <dgm:t>
        <a:bodyPr/>
        <a:lstStyle/>
        <a:p>
          <a:endParaRPr lang="id-ID"/>
        </a:p>
      </dgm:t>
    </dgm:pt>
    <dgm:pt modelId="{3F770E4A-B2E0-46CE-A7C0-DE9272F2FAFD}" type="pres">
      <dgm:prSet presAssocID="{079C3234-EEED-4AF8-A5A3-E61F3030D9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FD868B6B-91D0-497A-85C4-649A7494CA79}" type="pres">
      <dgm:prSet presAssocID="{70A2DF25-86FE-4B87-B0F8-B862C5AD790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8730D51-21BD-4653-8A67-A1D926361BC5}" type="pres">
      <dgm:prSet presAssocID="{A7DD810F-D78D-498B-825A-C65A7E7272E5}" presName="spacer" presStyleCnt="0"/>
      <dgm:spPr/>
    </dgm:pt>
    <dgm:pt modelId="{AF49F2C4-17BC-4D27-947F-F9770714979D}" type="pres">
      <dgm:prSet presAssocID="{1B66C515-AC24-4714-B82A-1BD0A55A424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F783EDE-ED2E-4082-8893-0485584208F4}" type="pres">
      <dgm:prSet presAssocID="{4FD9CAB5-F852-4575-BC89-7E75B61A58C7}" presName="spacer" presStyleCnt="0"/>
      <dgm:spPr/>
    </dgm:pt>
    <dgm:pt modelId="{2F1934BC-C53B-48A0-B996-C9E1F0EE1D5B}" type="pres">
      <dgm:prSet presAssocID="{EE3B29B7-3260-49F3-8C55-8290A589C70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0C4034DD-5905-4D63-976E-2BDF6ED35E92}" type="presOf" srcId="{079C3234-EEED-4AF8-A5A3-E61F3030D969}" destId="{3F770E4A-B2E0-46CE-A7C0-DE9272F2FAFD}" srcOrd="0" destOrd="0" presId="urn:microsoft.com/office/officeart/2005/8/layout/vList2"/>
    <dgm:cxn modelId="{31CA14AB-C01E-49A0-A79D-EE9D26A751B2}" srcId="{079C3234-EEED-4AF8-A5A3-E61F3030D969}" destId="{1B66C515-AC24-4714-B82A-1BD0A55A4245}" srcOrd="1" destOrd="0" parTransId="{F2335A9B-E140-40CC-A7A8-434D84CF5F8F}" sibTransId="{4FD9CAB5-F852-4575-BC89-7E75B61A58C7}"/>
    <dgm:cxn modelId="{162D8A61-E570-4D1F-813C-69E0720E8108}" srcId="{079C3234-EEED-4AF8-A5A3-E61F3030D969}" destId="{EE3B29B7-3260-49F3-8C55-8290A589C709}" srcOrd="2" destOrd="0" parTransId="{F1FAA059-B82E-4ED3-A9AD-A23D51C08862}" sibTransId="{6DA11178-8E8A-4956-8C21-B2B3092FEEF1}"/>
    <dgm:cxn modelId="{B411E02A-4251-4F96-90FB-27B730D60D9D}" type="presOf" srcId="{1B66C515-AC24-4714-B82A-1BD0A55A4245}" destId="{AF49F2C4-17BC-4D27-947F-F9770714979D}" srcOrd="0" destOrd="0" presId="urn:microsoft.com/office/officeart/2005/8/layout/vList2"/>
    <dgm:cxn modelId="{AA230146-2F93-4E88-B31F-F22FCF542974}" type="presOf" srcId="{70A2DF25-86FE-4B87-B0F8-B862C5AD790B}" destId="{FD868B6B-91D0-497A-85C4-649A7494CA79}" srcOrd="0" destOrd="0" presId="urn:microsoft.com/office/officeart/2005/8/layout/vList2"/>
    <dgm:cxn modelId="{AB1907BA-32D0-4E40-915C-7A13E87B9F70}" srcId="{079C3234-EEED-4AF8-A5A3-E61F3030D969}" destId="{70A2DF25-86FE-4B87-B0F8-B862C5AD790B}" srcOrd="0" destOrd="0" parTransId="{F88D8ED1-EC9C-40CF-B165-6D316C26DA31}" sibTransId="{A7DD810F-D78D-498B-825A-C65A7E7272E5}"/>
    <dgm:cxn modelId="{72638C19-C1D5-4B63-921F-C0364D0A163F}" type="presOf" srcId="{EE3B29B7-3260-49F3-8C55-8290A589C709}" destId="{2F1934BC-C53B-48A0-B996-C9E1F0EE1D5B}" srcOrd="0" destOrd="0" presId="urn:microsoft.com/office/officeart/2005/8/layout/vList2"/>
    <dgm:cxn modelId="{25368646-7F92-4032-B47C-F82149B55A73}" type="presParOf" srcId="{3F770E4A-B2E0-46CE-A7C0-DE9272F2FAFD}" destId="{FD868B6B-91D0-497A-85C4-649A7494CA79}" srcOrd="0" destOrd="0" presId="urn:microsoft.com/office/officeart/2005/8/layout/vList2"/>
    <dgm:cxn modelId="{4670FCF4-2470-49DC-8E4D-7BCA667992A0}" type="presParOf" srcId="{3F770E4A-B2E0-46CE-A7C0-DE9272F2FAFD}" destId="{58730D51-21BD-4653-8A67-A1D926361BC5}" srcOrd="1" destOrd="0" presId="urn:microsoft.com/office/officeart/2005/8/layout/vList2"/>
    <dgm:cxn modelId="{99976E9D-90BE-4AB1-B513-9B0BD99257F2}" type="presParOf" srcId="{3F770E4A-B2E0-46CE-A7C0-DE9272F2FAFD}" destId="{AF49F2C4-17BC-4D27-947F-F9770714979D}" srcOrd="2" destOrd="0" presId="urn:microsoft.com/office/officeart/2005/8/layout/vList2"/>
    <dgm:cxn modelId="{FA905506-4DBA-483A-BBF9-A96918B35886}" type="presParOf" srcId="{3F770E4A-B2E0-46CE-A7C0-DE9272F2FAFD}" destId="{0F783EDE-ED2E-4082-8893-0485584208F4}" srcOrd="3" destOrd="0" presId="urn:microsoft.com/office/officeart/2005/8/layout/vList2"/>
    <dgm:cxn modelId="{ED6BCF54-8611-4023-9971-455ADABBD2A1}" type="presParOf" srcId="{3F770E4A-B2E0-46CE-A7C0-DE9272F2FAFD}" destId="{2F1934BC-C53B-48A0-B996-C9E1F0EE1D5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F74C25-A2B6-4013-994E-F171B3153478}">
      <dsp:nvSpPr>
        <dsp:cNvPr id="0" name=""/>
        <dsp:cNvSpPr/>
      </dsp:nvSpPr>
      <dsp:spPr>
        <a:xfrm>
          <a:off x="-4320165" y="-662726"/>
          <a:ext cx="5147121" cy="5147121"/>
        </a:xfrm>
        <a:prstGeom prst="blockArc">
          <a:avLst>
            <a:gd name="adj1" fmla="val 18900000"/>
            <a:gd name="adj2" fmla="val 2700000"/>
            <a:gd name="adj3" fmla="val 42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2335B8-2FD1-45AD-87E3-6992E0E379D5}">
      <dsp:nvSpPr>
        <dsp:cNvPr id="0" name=""/>
        <dsp:cNvSpPr/>
      </dsp:nvSpPr>
      <dsp:spPr>
        <a:xfrm>
          <a:off x="433228" y="184946"/>
          <a:ext cx="5840013" cy="80565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666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Dari Na ke Ar, sifat logam semakin berkurang.</a:t>
          </a:r>
          <a:endParaRPr lang="id-ID" sz="1700" kern="1200"/>
        </a:p>
      </dsp:txBody>
      <dsp:txXfrm>
        <a:off x="433228" y="184946"/>
        <a:ext cx="5840013" cy="805651"/>
      </dsp:txXfrm>
    </dsp:sp>
    <dsp:sp modelId="{A5B0A56F-4699-4352-AE16-C44E6A929672}">
      <dsp:nvSpPr>
        <dsp:cNvPr id="0" name=""/>
        <dsp:cNvSpPr/>
      </dsp:nvSpPr>
      <dsp:spPr>
        <a:xfrm>
          <a:off x="65774" y="220319"/>
          <a:ext cx="734906" cy="73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2289F-EE1F-4621-8AEB-D8117C941C8B}">
      <dsp:nvSpPr>
        <dsp:cNvPr id="0" name=""/>
        <dsp:cNvSpPr/>
      </dsp:nvSpPr>
      <dsp:spPr>
        <a:xfrm>
          <a:off x="770299" y="1066987"/>
          <a:ext cx="5502942" cy="805651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666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Natrium, magnesium, dan aluminium merupakan logam  dengan daya hantar listrik yang baik</a:t>
          </a:r>
          <a:endParaRPr lang="id-ID" sz="1700" kern="1200"/>
        </a:p>
      </dsp:txBody>
      <dsp:txXfrm>
        <a:off x="770299" y="1066987"/>
        <a:ext cx="5502942" cy="805651"/>
      </dsp:txXfrm>
    </dsp:sp>
    <dsp:sp modelId="{F5C681ED-C6AF-462B-8E78-74334303EBEB}">
      <dsp:nvSpPr>
        <dsp:cNvPr id="0" name=""/>
        <dsp:cNvSpPr/>
      </dsp:nvSpPr>
      <dsp:spPr>
        <a:xfrm>
          <a:off x="402846" y="1102360"/>
          <a:ext cx="734906" cy="73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224666-3C34-41BB-849A-8A7AF78D6A2F}">
      <dsp:nvSpPr>
        <dsp:cNvPr id="0" name=""/>
        <dsp:cNvSpPr/>
      </dsp:nvSpPr>
      <dsp:spPr>
        <a:xfrm>
          <a:off x="770299" y="1949028"/>
          <a:ext cx="5502942" cy="805651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666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Silikon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merupakan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unsur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semilogam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struktur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kristal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kovalen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raksasa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bersifat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sebagai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semikonduktor</a:t>
          </a:r>
          <a:r>
            <a:rPr lang="en-US" sz="1600" kern="1200" dirty="0" smtClean="0"/>
            <a:t>.</a:t>
          </a:r>
          <a:endParaRPr lang="id-ID" sz="1600" kern="1200" dirty="0"/>
        </a:p>
      </dsp:txBody>
      <dsp:txXfrm>
        <a:off x="770299" y="1949028"/>
        <a:ext cx="5502942" cy="805651"/>
      </dsp:txXfrm>
    </dsp:sp>
    <dsp:sp modelId="{656E4705-B297-4C4C-90C5-D1A4748C0E25}">
      <dsp:nvSpPr>
        <dsp:cNvPr id="0" name=""/>
        <dsp:cNvSpPr/>
      </dsp:nvSpPr>
      <dsp:spPr>
        <a:xfrm>
          <a:off x="402846" y="1984401"/>
          <a:ext cx="734906" cy="73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19D30-48FF-4E55-83B8-A1179EECA4A8}">
      <dsp:nvSpPr>
        <dsp:cNvPr id="0" name=""/>
        <dsp:cNvSpPr/>
      </dsp:nvSpPr>
      <dsp:spPr>
        <a:xfrm>
          <a:off x="433228" y="2831069"/>
          <a:ext cx="5840013" cy="805651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666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Klorin merupakan unsur nonlogam daan pada keadaan bebas berada sebagai gas diatomik, sedangkan argon merupakan gas monoatomik yang stabil.</a:t>
          </a:r>
          <a:endParaRPr lang="id-ID" sz="1500" kern="1200"/>
        </a:p>
      </dsp:txBody>
      <dsp:txXfrm>
        <a:off x="433228" y="2831069"/>
        <a:ext cx="5840013" cy="805651"/>
      </dsp:txXfrm>
    </dsp:sp>
    <dsp:sp modelId="{F027C743-5DC7-4835-AA75-213022234FA0}">
      <dsp:nvSpPr>
        <dsp:cNvPr id="0" name=""/>
        <dsp:cNvSpPr/>
      </dsp:nvSpPr>
      <dsp:spPr>
        <a:xfrm>
          <a:off x="65774" y="2866442"/>
          <a:ext cx="734906" cy="734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13A54-5437-42B4-AFDF-49149F95ADA5}">
      <dsp:nvSpPr>
        <dsp:cNvPr id="0" name=""/>
        <dsp:cNvSpPr/>
      </dsp:nvSpPr>
      <dsp:spPr>
        <a:xfrm>
          <a:off x="0" y="58265"/>
          <a:ext cx="8153400" cy="64051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digunakan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dalam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pembuatan</a:t>
          </a:r>
          <a:r>
            <a:rPr lang="en-US" sz="1700" kern="1200" dirty="0" smtClean="0"/>
            <a:t> </a:t>
          </a:r>
          <a:r>
            <a:rPr lang="en-US" sz="1700" i="1" kern="1200" dirty="0" smtClean="0"/>
            <a:t>microchip</a:t>
          </a:r>
          <a:r>
            <a:rPr lang="en-US" sz="1700" kern="1200" dirty="0" smtClean="0"/>
            <a:t>.</a:t>
          </a:r>
          <a:endParaRPr lang="id-ID" sz="1700" kern="1200" dirty="0"/>
        </a:p>
      </dsp:txBody>
      <dsp:txXfrm>
        <a:off x="31268" y="89533"/>
        <a:ext cx="8090864" cy="577982"/>
      </dsp:txXfrm>
    </dsp:sp>
    <dsp:sp modelId="{067C4FCB-39B0-4AF4-89D6-40799ABF72C5}">
      <dsp:nvSpPr>
        <dsp:cNvPr id="0" name=""/>
        <dsp:cNvSpPr/>
      </dsp:nvSpPr>
      <dsp:spPr>
        <a:xfrm>
          <a:off x="0" y="747744"/>
          <a:ext cx="8153400" cy="640518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dimanfaatkan untuk bahan blok mesin, dinamo, dan trafo listrik.</a:t>
          </a:r>
          <a:endParaRPr lang="id-ID" sz="1700" kern="1200"/>
        </a:p>
      </dsp:txBody>
      <dsp:txXfrm>
        <a:off x="31268" y="779012"/>
        <a:ext cx="8090864" cy="577982"/>
      </dsp:txXfrm>
    </dsp:sp>
    <dsp:sp modelId="{4A897D08-E3AF-4E9A-A701-D09384A33549}">
      <dsp:nvSpPr>
        <dsp:cNvPr id="0" name=""/>
        <dsp:cNvSpPr/>
      </dsp:nvSpPr>
      <dsp:spPr>
        <a:xfrm>
          <a:off x="0" y="1437223"/>
          <a:ext cx="8153400" cy="94291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Pemanasan Na</a:t>
          </a:r>
          <a:r>
            <a:rPr lang="en-US" sz="1700" kern="1200" baseline="-25000" smtClean="0"/>
            <a:t>2</a:t>
          </a:r>
          <a:r>
            <a:rPr lang="en-US" sz="1700" kern="1200" smtClean="0"/>
            <a:t>CO</a:t>
          </a:r>
          <a:r>
            <a:rPr lang="en-US" sz="1700" kern="1200" baseline="-25000" smtClean="0"/>
            <a:t>3</a:t>
          </a:r>
          <a:r>
            <a:rPr lang="en-US" sz="1700" kern="1200" smtClean="0"/>
            <a:t> dan SiO</a:t>
          </a:r>
          <a:r>
            <a:rPr lang="en-US" sz="1700" kern="1200" baseline="-25000" smtClean="0"/>
            <a:t>2</a:t>
          </a:r>
          <a:r>
            <a:rPr lang="en-US" sz="1700" kern="1200" smtClean="0"/>
            <a:t> pada suhu sekitar 1.300°C akan menghasilkan senyawa yang larut dalam air, yang dikenal dengan </a:t>
          </a:r>
          <a:r>
            <a:rPr lang="en-US" sz="1700" b="1" i="1" kern="1200" smtClean="0"/>
            <a:t>water glass</a:t>
          </a:r>
          <a:r>
            <a:rPr lang="en-US" sz="1700" i="1" kern="1200" smtClean="0"/>
            <a:t>.</a:t>
          </a:r>
          <a:r>
            <a:rPr lang="en-US" sz="1700" kern="1200" smtClean="0"/>
            <a:t> Jika pada pemanasan ditambahkan kapur (CaCO</a:t>
          </a:r>
          <a:r>
            <a:rPr lang="en-US" sz="1700" kern="1200" baseline="-25000" smtClean="0"/>
            <a:t>3</a:t>
          </a:r>
          <a:r>
            <a:rPr lang="en-US" sz="1700" kern="1200" smtClean="0"/>
            <a:t>), akan diperoleh cairan gelas untuk membuat kaca.</a:t>
          </a:r>
          <a:endParaRPr lang="id-ID" sz="1700" kern="1200"/>
        </a:p>
      </dsp:txBody>
      <dsp:txXfrm>
        <a:off x="46029" y="1483252"/>
        <a:ext cx="8061342" cy="8508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A6CB1-377E-42CA-B037-E4CFF15C1983}">
      <dsp:nvSpPr>
        <dsp:cNvPr id="0" name=""/>
        <dsp:cNvSpPr/>
      </dsp:nvSpPr>
      <dsp:spPr>
        <a:xfrm>
          <a:off x="0" y="31274"/>
          <a:ext cx="5943600" cy="63560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Fosfor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merah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digunakan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untuk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membuat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ujung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batang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korek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api</a:t>
          </a:r>
          <a:endParaRPr lang="id-ID" sz="1600" kern="1200" dirty="0"/>
        </a:p>
      </dsp:txBody>
      <dsp:txXfrm>
        <a:off x="31028" y="62302"/>
        <a:ext cx="5881544" cy="573546"/>
      </dsp:txXfrm>
    </dsp:sp>
    <dsp:sp modelId="{523B6647-1395-4D05-A271-EE0E2A0C1056}">
      <dsp:nvSpPr>
        <dsp:cNvPr id="0" name=""/>
        <dsp:cNvSpPr/>
      </dsp:nvSpPr>
      <dsp:spPr>
        <a:xfrm>
          <a:off x="0" y="712957"/>
          <a:ext cx="5943600" cy="635602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Senyawa fosfat banyak digunakan untuk pupuk sintetis, di antaranya pupuk TSP, DSP, dan ES.</a:t>
          </a:r>
          <a:endParaRPr lang="id-ID" sz="1600" kern="1200"/>
        </a:p>
      </dsp:txBody>
      <dsp:txXfrm>
        <a:off x="31028" y="743985"/>
        <a:ext cx="5881544" cy="573546"/>
      </dsp:txXfrm>
    </dsp:sp>
    <dsp:sp modelId="{006DEF1F-ECE9-4A71-8E5A-BBB545B32A4D}">
      <dsp:nvSpPr>
        <dsp:cNvPr id="0" name=""/>
        <dsp:cNvSpPr/>
      </dsp:nvSpPr>
      <dsp:spPr>
        <a:xfrm>
          <a:off x="0" y="1394640"/>
          <a:ext cx="5943600" cy="635602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smtClean="0"/>
            <a:t>Sodium tripolyphosphate</a:t>
          </a:r>
          <a:r>
            <a:rPr lang="en-US" sz="1600" kern="1200" smtClean="0"/>
            <a:t> (STPP) digunakan untuk membuat detergen</a:t>
          </a:r>
          <a:endParaRPr lang="id-ID" sz="1600" kern="1200"/>
        </a:p>
      </dsp:txBody>
      <dsp:txXfrm>
        <a:off x="31028" y="1425668"/>
        <a:ext cx="5881544" cy="573546"/>
      </dsp:txXfrm>
    </dsp:sp>
    <dsp:sp modelId="{DD576DEA-1A30-4FD0-A454-47D6C85FF116}">
      <dsp:nvSpPr>
        <dsp:cNvPr id="0" name=""/>
        <dsp:cNvSpPr/>
      </dsp:nvSpPr>
      <dsp:spPr>
        <a:xfrm>
          <a:off x="0" y="2076322"/>
          <a:ext cx="5943600" cy="635602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Asam fosfat (H</a:t>
          </a:r>
          <a:r>
            <a:rPr lang="en-US" sz="1600" kern="1200" baseline="-25000" smtClean="0"/>
            <a:t>3</a:t>
          </a:r>
          <a:r>
            <a:rPr lang="en-US" sz="1600" kern="1200" smtClean="0"/>
            <a:t>PO</a:t>
          </a:r>
          <a:r>
            <a:rPr lang="en-US" sz="1600" kern="1200" baseline="-25000" smtClean="0"/>
            <a:t>4</a:t>
          </a:r>
          <a:r>
            <a:rPr lang="en-US" sz="1600" kern="1200" smtClean="0"/>
            <a:t>) digunakan dalam industri logam, misalnya dalam pencegahan karat pada logam besi. </a:t>
          </a:r>
          <a:endParaRPr lang="id-ID" sz="1600" kern="1200"/>
        </a:p>
      </dsp:txBody>
      <dsp:txXfrm>
        <a:off x="31028" y="2107350"/>
        <a:ext cx="5881544" cy="573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68B6B-91D0-497A-85C4-649A7494CA79}">
      <dsp:nvSpPr>
        <dsp:cNvPr id="0" name=""/>
        <dsp:cNvSpPr/>
      </dsp:nvSpPr>
      <dsp:spPr>
        <a:xfrm>
          <a:off x="0" y="66726"/>
          <a:ext cx="3481910" cy="92115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smtClean="0"/>
            <a:t>1. Udara panas bertekanan tinggi dipompakan ke dalam tanah melalui pipa 1.</a:t>
          </a:r>
          <a:endParaRPr lang="id-ID" sz="1300" kern="1200"/>
        </a:p>
      </dsp:txBody>
      <dsp:txXfrm>
        <a:off x="44967" y="111693"/>
        <a:ext cx="3391976" cy="831221"/>
      </dsp:txXfrm>
    </dsp:sp>
    <dsp:sp modelId="{AF49F2C4-17BC-4D27-947F-F9770714979D}">
      <dsp:nvSpPr>
        <dsp:cNvPr id="0" name=""/>
        <dsp:cNvSpPr/>
      </dsp:nvSpPr>
      <dsp:spPr>
        <a:xfrm>
          <a:off x="0" y="1025322"/>
          <a:ext cx="3481910" cy="921155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2. Bersamaan dengan itu, air super panas yang bertekanan dan bersuhu tinggi dipompakan melalui pipa 3 sehingga menguapkan belerang yang terdapat dalam deposit belerang.</a:t>
          </a:r>
          <a:endParaRPr lang="id-ID" sz="1300" kern="1200" dirty="0"/>
        </a:p>
      </dsp:txBody>
      <dsp:txXfrm>
        <a:off x="44967" y="1070289"/>
        <a:ext cx="3391976" cy="831221"/>
      </dsp:txXfrm>
    </dsp:sp>
    <dsp:sp modelId="{2F1934BC-C53B-48A0-B996-C9E1F0EE1D5B}">
      <dsp:nvSpPr>
        <dsp:cNvPr id="0" name=""/>
        <dsp:cNvSpPr/>
      </dsp:nvSpPr>
      <dsp:spPr>
        <a:xfrm>
          <a:off x="0" y="1983917"/>
          <a:ext cx="3481910" cy="921155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smtClean="0"/>
            <a:t>3. Uap belerang keluar melalui pipa 2, untuk selanjutnya didinginkan hingga membeku. </a:t>
          </a:r>
          <a:endParaRPr lang="id-ID" sz="1300" kern="1200"/>
        </a:p>
      </dsp:txBody>
      <dsp:txXfrm>
        <a:off x="44967" y="2028884"/>
        <a:ext cx="3391976" cy="8312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DE551-7720-4549-8AE9-CB17C8B8117B}" type="datetimeFigureOut">
              <a:rPr lang="id-ID" smtClean="0"/>
              <a:t>30/06/2018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D6456-A38A-4C97-95A0-2937EAF4271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7777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D6456-A38A-4C97-95A0-2937EAF4271C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7321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D6456-A38A-4C97-95A0-2937EAF4271C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7865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D6456-A38A-4C97-95A0-2937EAF4271C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25951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1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8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042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7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5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7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3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9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64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8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4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A2766-0BA7-4FA0-ACCA-6BD904A072DE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D:\Dea\2018\BUAT DEA\sakti\SMA Kimia Unggul XII K13N peminatan banner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49" r:id="rId12"/>
    <p:sldLayoutId id="2147483664" r:id="rId13"/>
    <p:sldLayoutId id="2147483665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microsoft.com/office/2007/relationships/hdphoto" Target="../media/hdphoto3.wdp"/><Relationship Id="rId7" Type="http://schemas.openxmlformats.org/officeDocument/2006/relationships/diagramColors" Target="../diagrams/colors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10" Type="http://schemas.microsoft.com/office/2007/relationships/hdphoto" Target="../media/hdphoto4.wdp"/><Relationship Id="rId4" Type="http://schemas.openxmlformats.org/officeDocument/2006/relationships/diagramData" Target="../diagrams/data4.xml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線コネクタ 9"/>
          <p:cNvCxnSpPr/>
          <p:nvPr/>
        </p:nvCxnSpPr>
        <p:spPr>
          <a:xfrm>
            <a:off x="3957801" y="3174119"/>
            <a:ext cx="4670534" cy="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</a:ln>
          <a:effectLst/>
        </p:spPr>
      </p:cxnSp>
      <p:sp>
        <p:nvSpPr>
          <p:cNvPr id="15" name="タイトル 1"/>
          <p:cNvSpPr txBox="1">
            <a:spLocks/>
          </p:cNvSpPr>
          <p:nvPr/>
        </p:nvSpPr>
        <p:spPr>
          <a:xfrm>
            <a:off x="3706867" y="1047750"/>
            <a:ext cx="5073868" cy="46901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9600" kern="1200" spc="1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1632753">
              <a:defRPr/>
            </a:pPr>
            <a:r>
              <a:rPr kumimoji="1" lang="en-US" altLang="ja-JP" sz="4000" b="1" spc="0" dirty="0">
                <a:latin typeface="Arial" pitchFamily="34" charset="0"/>
                <a:cs typeface="Arial" pitchFamily="34" charset="0"/>
              </a:rPr>
              <a:t>MEDIA MENGAJAR</a:t>
            </a:r>
            <a:endParaRPr kumimoji="1" lang="ja-JP" altLang="en-US" sz="4000" b="1" spc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テキスト プレースホルダー 11"/>
          <p:cNvSpPr txBox="1">
            <a:spLocks/>
          </p:cNvSpPr>
          <p:nvPr/>
        </p:nvSpPr>
        <p:spPr>
          <a:xfrm>
            <a:off x="3789637" y="1641795"/>
            <a:ext cx="5105399" cy="2072956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1632753">
              <a:buNone/>
              <a:defRPr/>
            </a:pPr>
            <a:r>
              <a:rPr kumimoji="1" lang="en-US" altLang="ja-JP" sz="3600" b="1" dirty="0" smtClean="0">
                <a:latin typeface="Arial" pitchFamily="34" charset="0"/>
                <a:cs typeface="Arial" pitchFamily="34" charset="0"/>
              </a:rPr>
              <a:t>KIMIA</a:t>
            </a:r>
          </a:p>
          <a:p>
            <a:pPr marL="0" lvl="0" indent="0" defTabSz="1632753">
              <a:buNone/>
              <a:defRPr/>
            </a:pPr>
            <a:r>
              <a:rPr kumimoji="1" lang="id-ID" altLang="ja-JP" sz="48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3</a:t>
            </a:r>
            <a:endParaRPr kumimoji="1" lang="ja-JP" altLang="en-US" sz="4800" b="1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88880" y="3326519"/>
            <a:ext cx="3746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SMA/MA </a:t>
            </a:r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</a:t>
            </a:r>
            <a:endParaRPr lang="en-US" sz="24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be 7"/>
          <p:cNvSpPr/>
          <p:nvPr/>
        </p:nvSpPr>
        <p:spPr>
          <a:xfrm>
            <a:off x="650514" y="361950"/>
            <a:ext cx="2470820" cy="3520595"/>
          </a:xfrm>
          <a:prstGeom prst="cube">
            <a:avLst>
              <a:gd name="adj" fmla="val 3711"/>
            </a:avLst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en-US"/>
          </a:p>
        </p:txBody>
      </p:sp>
      <p:pic>
        <p:nvPicPr>
          <p:cNvPr id="9" name="Picture 2" descr="D:\Dea\2018\BUAT DEA\sakti\PPT Kimia SMA 3 Unggul\Cover Kimia Unggul 3 K13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13" y="438150"/>
            <a:ext cx="2397487" cy="344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93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5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" y="666750"/>
            <a:ext cx="5257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562600" y="337820"/>
            <a:ext cx="3276600" cy="40785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d-ID" sz="1600" dirty="0"/>
              <a:t>Proses ekstraksi fosfor (</a:t>
            </a:r>
            <a:r>
              <a:rPr lang="id-ID" sz="1600" dirty="0" smtClean="0"/>
              <a:t>P</a:t>
            </a:r>
            <a:r>
              <a:rPr lang="id-ID" sz="1600" baseline="-25000" dirty="0" smtClean="0"/>
              <a:t>4</a:t>
            </a:r>
            <a:r>
              <a:rPr lang="id-ID" sz="1600" dirty="0" smtClean="0"/>
              <a:t>) </a:t>
            </a:r>
            <a:r>
              <a:rPr lang="id-ID" sz="1600" dirty="0"/>
              <a:t>dari senyawa </a:t>
            </a:r>
            <a:r>
              <a:rPr lang="id-ID" sz="1600" dirty="0" smtClean="0"/>
              <a:t>fosfat Ca</a:t>
            </a:r>
            <a:r>
              <a:rPr lang="id-ID" sz="1600" baseline="-25000" dirty="0" smtClean="0"/>
              <a:t>3</a:t>
            </a:r>
            <a:r>
              <a:rPr lang="id-ID" sz="1600" dirty="0" smtClean="0"/>
              <a:t>(PO</a:t>
            </a:r>
            <a:r>
              <a:rPr lang="id-ID" sz="1600" baseline="-25000" dirty="0" smtClean="0"/>
              <a:t>4</a:t>
            </a:r>
            <a:r>
              <a:rPr lang="id-ID" sz="1600" dirty="0" smtClean="0"/>
              <a:t>)</a:t>
            </a:r>
            <a:r>
              <a:rPr lang="id-ID" sz="1600" baseline="-25000" dirty="0" smtClean="0"/>
              <a:t>2</a:t>
            </a:r>
            <a:r>
              <a:rPr lang="id-ID" sz="1600" dirty="0" smtClean="0"/>
              <a:t>. </a:t>
            </a:r>
            <a:r>
              <a:rPr lang="id-ID" sz="1600" dirty="0"/>
              <a:t>Bebatuan fosfat, kokas, dan pasir </a:t>
            </a:r>
            <a:r>
              <a:rPr lang="id-ID" sz="1600" dirty="0" smtClean="0"/>
              <a:t>silika dimasukkan dari atas </a:t>
            </a:r>
            <a:r>
              <a:rPr lang="id-ID" sz="1600" dirty="0"/>
              <a:t>tungku, kemudian campuran ini dipanaskan. Uap fosfor yang</a:t>
            </a:r>
          </a:p>
          <a:p>
            <a:r>
              <a:rPr lang="id-ID" sz="1600" dirty="0"/>
              <a:t>dihasilkan kemudian dikeluarkan melalui presipitator (</a:t>
            </a:r>
            <a:r>
              <a:rPr lang="id-ID" sz="1600" dirty="0" smtClean="0"/>
              <a:t>penangkap debu</a:t>
            </a:r>
            <a:r>
              <a:rPr lang="id-ID" sz="1600" dirty="0"/>
              <a:t>) elektrostatis. Setelah itu, uap fosfor masuk ke menara air </a:t>
            </a:r>
            <a:r>
              <a:rPr lang="id-ID" sz="1600" dirty="0" smtClean="0"/>
              <a:t>dan disemprot </a:t>
            </a:r>
            <a:r>
              <a:rPr lang="id-ID" sz="1600" dirty="0"/>
              <a:t>dengan air pada suhu ~70°C. Fosfor </a:t>
            </a:r>
            <a:r>
              <a:rPr lang="id-ID" sz="1600" dirty="0" smtClean="0"/>
              <a:t>yang dihasilkan berada dalam </a:t>
            </a:r>
            <a:r>
              <a:rPr lang="id-ID" sz="1600" dirty="0"/>
              <a:t>fase cair dan dikeluarkan lewat bawah tungku.</a:t>
            </a:r>
          </a:p>
        </p:txBody>
      </p:sp>
      <p:sp>
        <p:nvSpPr>
          <p:cNvPr id="5" name="Rectangle 4"/>
          <p:cNvSpPr/>
          <p:nvPr/>
        </p:nvSpPr>
        <p:spPr>
          <a:xfrm>
            <a:off x="7071360" y="45529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4430634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0" y="514350"/>
            <a:ext cx="5638800" cy="1293971"/>
          </a:xfrm>
          <a:prstGeom prst="roundRect">
            <a:avLst/>
          </a:prstGeom>
          <a:ln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latin typeface="Arial" pitchFamily="34" charset="0"/>
                <a:cs typeface="Arial" pitchFamily="34" charset="0"/>
              </a:rPr>
              <a:t>Belerang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alam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keadaan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bebas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kristal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S</a:t>
            </a:r>
            <a:r>
              <a:rPr lang="en-US" sz="1400" baseline="-25000" dirty="0">
                <a:latin typeface="Arial" pitchFamily="34" charset="0"/>
                <a:cs typeface="Arial" pitchFamily="34" charset="0"/>
              </a:rPr>
              <a:t>8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amorf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Sumber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belerang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kawah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gunung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berapi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belerang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kristalnya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dua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alotropi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Belerang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larut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CS</a:t>
            </a:r>
            <a:r>
              <a:rPr lang="en-US" sz="1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benzena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sikloheksana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membentuk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cincin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belerang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Kegunaan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belerang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senyawanya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85950"/>
            <a:ext cx="5181600" cy="2730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4" b="10729"/>
          <a:stretch/>
        </p:blipFill>
        <p:spPr bwMode="auto">
          <a:xfrm>
            <a:off x="5811520" y="2114550"/>
            <a:ext cx="3135630" cy="1283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239000" y="4552950"/>
            <a:ext cx="1258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 smtClean="0"/>
              <a:t>periodictable.com/s13</a:t>
            </a:r>
          </a:p>
          <a:p>
            <a:r>
              <a:rPr lang="id-ID" sz="900" b="1" i="1" dirty="0" smtClean="0"/>
              <a:t>Dokumen </a:t>
            </a:r>
            <a:r>
              <a:rPr lang="id-ID" sz="900" b="1" i="1" dirty="0"/>
              <a:t>Penerbit</a:t>
            </a:r>
            <a:endParaRPr lang="id-ID" sz="9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61950"/>
            <a:ext cx="1301750" cy="130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920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7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5750"/>
            <a:ext cx="505249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071360" y="45529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66893206"/>
              </p:ext>
            </p:extLst>
          </p:nvPr>
        </p:nvGraphicFramePr>
        <p:xfrm>
          <a:off x="5204890" y="285750"/>
          <a:ext cx="3481910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Up Arrow Callout 6"/>
          <p:cNvSpPr/>
          <p:nvPr/>
        </p:nvSpPr>
        <p:spPr>
          <a:xfrm>
            <a:off x="392645" y="2986414"/>
            <a:ext cx="4572000" cy="1797368"/>
          </a:xfrm>
          <a:prstGeom prst="upArrowCallout">
            <a:avLst>
              <a:gd name="adj1" fmla="val 18240"/>
              <a:gd name="adj2" fmla="val 22208"/>
              <a:gd name="adj3" fmla="val 10634"/>
              <a:gd name="adj4" fmla="val 86526"/>
            </a:avLst>
          </a:prstGeom>
          <a:solidFill>
            <a:srgbClr val="F6FCAE"/>
          </a:solidFill>
        </p:spPr>
        <p:txBody>
          <a:bodyPr>
            <a:spAutoFit/>
          </a:bodyPr>
          <a:lstStyle/>
          <a:p>
            <a:pPr algn="ctr"/>
            <a:r>
              <a:rPr lang="id-ID" sz="1600" dirty="0"/>
              <a:t>Belerang dari gas alam diperoleh dengan cara mereaksikan </a:t>
            </a:r>
            <a:r>
              <a:rPr lang="id-ID" sz="1600" dirty="0" smtClean="0"/>
              <a:t>gas H2S </a:t>
            </a:r>
            <a:r>
              <a:rPr lang="id-ID" sz="1600" dirty="0"/>
              <a:t>tersebut dengan gas SO2 yang diperoleh dari </a:t>
            </a:r>
            <a:r>
              <a:rPr lang="id-ID" sz="1600" dirty="0" smtClean="0"/>
              <a:t>pembakaran belerang </a:t>
            </a:r>
            <a:r>
              <a:rPr lang="id-ID" sz="1600" dirty="0"/>
              <a:t>di udara</a:t>
            </a:r>
            <a:r>
              <a:rPr lang="id-ID" sz="1600" dirty="0" smtClean="0"/>
              <a:t>. </a:t>
            </a:r>
            <a:r>
              <a:rPr lang="id-ID" sz="1600" dirty="0"/>
              <a:t>Belerang dapat diperoleh secara langsung di kawah </a:t>
            </a:r>
            <a:r>
              <a:rPr lang="id-ID" sz="1600" dirty="0" smtClean="0"/>
              <a:t>gunung atau </a:t>
            </a:r>
            <a:r>
              <a:rPr lang="id-ID" sz="1600" dirty="0"/>
              <a:t>dari deposit belerang di bawah tanah dengan cara </a:t>
            </a:r>
            <a:r>
              <a:rPr lang="id-ID" sz="1600" b="1" i="1" dirty="0"/>
              <a:t>Frasch</a:t>
            </a:r>
            <a:r>
              <a:rPr lang="id-ID" sz="1600" b="1" i="1" dirty="0" smtClean="0"/>
              <a:t>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140" y="3607719"/>
            <a:ext cx="3128440" cy="64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6809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86400" y="2383577"/>
            <a:ext cx="3581400" cy="1446550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2060"/>
                </a:solidFill>
              </a:rPr>
              <a:t>Unsur-unsur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Periode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Ketiga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68203" y="1419627"/>
            <a:ext cx="3581400" cy="830997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BAB 4 </a:t>
            </a:r>
            <a:endParaRPr lang="en-US" sz="4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4539232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900" dirty="0" smtClean="0"/>
              <a:t>www.shutterstock.com/shahreen</a:t>
            </a:r>
            <a:endParaRPr lang="id-ID" sz="9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038584" y="2250624"/>
            <a:ext cx="3962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724384" y="2370520"/>
            <a:ext cx="3276600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026" name="Picture 2" descr="D:\Dea\2018\BUAT DEA\sakti\PPT Kimia SMA 3 Unggul\Gambar sudah didownload\Bab 4\shutterstock_1890507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70892"/>
            <a:ext cx="4625693" cy="30724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704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5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SIFAT-SIFAT UNSUR PERIODE KETIGA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0" y="936045"/>
            <a:ext cx="6981710" cy="3728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00" y="2294989"/>
            <a:ext cx="1143000" cy="1323439"/>
          </a:xfrm>
          <a:prstGeom prst="rect">
            <a:avLst/>
          </a:prstGeom>
          <a:solidFill>
            <a:srgbClr val="FFFF6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umum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unsur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periode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ketiga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37101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7680" y="1809750"/>
            <a:ext cx="2057400" cy="2077403"/>
          </a:xfrm>
          <a:prstGeom prst="flowChartDelay">
            <a:avLst/>
          </a:prstGeom>
          <a:solidFill>
            <a:srgbClr val="D5FAC2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Logam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non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logam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periode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berikut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10216035"/>
              </p:ext>
            </p:extLst>
          </p:nvPr>
        </p:nvGraphicFramePr>
        <p:xfrm>
          <a:off x="2362199" y="807482"/>
          <a:ext cx="6324601" cy="3821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01920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F74C25-A2B6-4013-994E-F171B31534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graphicEl>
                                              <a:dgm id="{D7F74C25-A2B6-4013-994E-F171B31534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graphicEl>
                                              <a:dgm id="{D7F74C25-A2B6-4013-994E-F171B31534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B0A56F-4699-4352-AE16-C44E6A929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graphicEl>
                                              <a:dgm id="{A5B0A56F-4699-4352-AE16-C44E6A929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graphicEl>
                                              <a:dgm id="{A5B0A56F-4699-4352-AE16-C44E6A929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32335B8-2FD1-45AD-87E3-6992E0E37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graphicEl>
                                              <a:dgm id="{D32335B8-2FD1-45AD-87E3-6992E0E37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graphicEl>
                                              <a:dgm id="{D32335B8-2FD1-45AD-87E3-6992E0E37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C681ED-C6AF-462B-8E78-74334303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F5C681ED-C6AF-462B-8E78-74334303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F5C681ED-C6AF-462B-8E78-74334303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02289F-EE1F-4621-8AEB-D8117C941C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8502289F-EE1F-4621-8AEB-D8117C941C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8502289F-EE1F-4621-8AEB-D8117C941C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6E4705-B297-4C4C-90C5-D1A4748C0E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graphicEl>
                                              <a:dgm id="{656E4705-B297-4C4C-90C5-D1A4748C0E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656E4705-B297-4C4C-90C5-D1A4748C0E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A224666-3C34-41BB-849A-8A7AF78D6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8A224666-3C34-41BB-849A-8A7AF78D6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8A224666-3C34-41BB-849A-8A7AF78D6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27C743-5DC7-4835-AA75-213022234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F027C743-5DC7-4835-AA75-213022234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F027C743-5DC7-4835-AA75-213022234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819D30-48FF-4E55-83B8-A1179EECA4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72819D30-48FF-4E55-83B8-A1179EECA4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72819D30-48FF-4E55-83B8-A1179EECA4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2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048" y="578998"/>
            <a:ext cx="4781325" cy="373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49319" y="572821"/>
            <a:ext cx="4759736" cy="3771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869577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UNSUR PERIODE KETIGA DI ALAM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047750"/>
            <a:ext cx="8229600" cy="1191816"/>
          </a:xfrm>
          <a:prstGeom prst="round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Arial" pitchFamily="34" charset="0"/>
                <a:cs typeface="Arial" pitchFamily="34" charset="0"/>
              </a:rPr>
              <a:t>Aluminium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persentase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terbesar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ketiga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bumi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setelah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oksigen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silikon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Aluminium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logam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berwarna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putih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mengilap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ringan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relatif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lunak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ulet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sukar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mengalami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korosi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massa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jenis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relatif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rendah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Beberapa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kegunaan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senyawa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alumunium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19350"/>
            <a:ext cx="6592824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2647950"/>
            <a:ext cx="1409700" cy="1409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45994" y="4437534"/>
            <a:ext cx="15408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 smtClean="0"/>
              <a:t>wikipedia.com/Tak </a:t>
            </a:r>
            <a:r>
              <a:rPr lang="id-ID" sz="900" dirty="0"/>
              <a:t>diketahui</a:t>
            </a:r>
          </a:p>
        </p:txBody>
      </p:sp>
    </p:spTree>
    <p:extLst>
      <p:ext uri="{BB962C8B-B14F-4D97-AF65-F5344CB8AC3E}">
        <p14:creationId xmlns:p14="http://schemas.microsoft.com/office/powerpoint/2010/main" val="122590936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00600" y="2876550"/>
            <a:ext cx="2605376" cy="1200329"/>
          </a:xfrm>
          <a:prstGeom prst="leftArrowCallout">
            <a:avLst/>
          </a:prstGeom>
          <a:solidFill>
            <a:srgbClr val="FB857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Pemurnian aluminium dengan </a:t>
            </a:r>
            <a:r>
              <a:rPr lang="id-ID" b="1" i="1" dirty="0"/>
              <a:t>proses Hall-Heroult.</a:t>
            </a:r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5410200" y="4336018"/>
            <a:ext cx="236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900" dirty="0" smtClean="0"/>
              <a:t>https</a:t>
            </a:r>
            <a:r>
              <a:rPr lang="id-ID" sz="900" dirty="0"/>
              <a:t>://www.shutterstock.com/</a:t>
            </a:r>
            <a:r>
              <a:rPr lang="id-ID" sz="900" dirty="0" smtClean="0"/>
              <a:t>Steve Cymro</a:t>
            </a:r>
          </a:p>
          <a:p>
            <a:pPr fontAlgn="ctr"/>
            <a:r>
              <a:rPr lang="id-ID" sz="900" dirty="0"/>
              <a:t>https://</a:t>
            </a:r>
            <a:r>
              <a:rPr lang="id-ID" sz="900" dirty="0" smtClean="0"/>
              <a:t>www.shutterstock.com/</a:t>
            </a:r>
            <a:r>
              <a:rPr lang="id-ID" sz="900" b="1" dirty="0" smtClean="0"/>
              <a:t>e-leet</a:t>
            </a:r>
            <a:endParaRPr lang="id-ID" sz="900" b="1" dirty="0"/>
          </a:p>
        </p:txBody>
      </p:sp>
      <p:pic>
        <p:nvPicPr>
          <p:cNvPr id="2051" name="Picture 3" descr="D:\Dea\2018\BUAT DEA\sakti\PPT Kimia SMA 3 Unggul\Gambar sudah didownload\Bab 4\shutterstock_223720435 [Converted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4191001" cy="407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a\2018\BUAT DEA\sakti\PPT Kimia SMA 3 Unggul\Gambar sudah didownload\Bab 4\shutterstock_7622497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"/>
            <a:ext cx="5105400" cy="2690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6433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67000" y="361950"/>
            <a:ext cx="6019800" cy="1736646"/>
          </a:xfrm>
          <a:prstGeom prst="roundRect">
            <a:avLst/>
          </a:prstGeom>
          <a:ln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Arial" pitchFamily="34" charset="0"/>
                <a:cs typeface="Arial" pitchFamily="34" charset="0"/>
              </a:rPr>
              <a:t>Silikon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terbanyak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setelah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oksigen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bumi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silikon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super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murni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diberi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pengotor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arsen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boron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kurang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10</a:t>
            </a:r>
            <a:r>
              <a:rPr lang="en-US" sz="1600" baseline="30000" dirty="0">
                <a:latin typeface="Arial" pitchFamily="34" charset="0"/>
                <a:cs typeface="Arial" pitchFamily="34" charset="0"/>
              </a:rPr>
              <a:t>−9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%),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terbentuk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semikonduktor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Sifat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keras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silikon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banyak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dimanfaatkan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campuran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logam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sifat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khusus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Beberapa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penggunaan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silikon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industri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223974198"/>
              </p:ext>
            </p:extLst>
          </p:nvPr>
        </p:nvGraphicFramePr>
        <p:xfrm>
          <a:off x="533400" y="2038350"/>
          <a:ext cx="81534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26971"/>
            <a:ext cx="2023807" cy="14066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96000" y="4629150"/>
            <a:ext cx="21900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/>
              <a:t>https://commons.wikimedia.org/Enricoros</a:t>
            </a:r>
          </a:p>
        </p:txBody>
      </p:sp>
    </p:spTree>
    <p:extLst>
      <p:ext uri="{BB962C8B-B14F-4D97-AF65-F5344CB8AC3E}">
        <p14:creationId xmlns:p14="http://schemas.microsoft.com/office/powerpoint/2010/main" val="159869577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76600" y="355758"/>
            <a:ext cx="5410200" cy="1464231"/>
          </a:xfrm>
          <a:prstGeom prst="roundRect">
            <a:avLst/>
          </a:prstGeom>
          <a:ln>
            <a:prstDash val="dashDot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Arial" pitchFamily="34" charset="0"/>
                <a:cs typeface="Arial" pitchFamily="34" charset="0"/>
              </a:rPr>
              <a:t>Fosfor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alam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mineral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apatit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Ca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9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(PO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·CaX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(X = F,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Cl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OH)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batuan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fosfat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Ca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(PO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Fosfor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dipisahkan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senyawanya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cara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mereduksi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batuan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fosfat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SiO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karbon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penggunaan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fosfor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industri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: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68035853"/>
              </p:ext>
            </p:extLst>
          </p:nvPr>
        </p:nvGraphicFramePr>
        <p:xfrm>
          <a:off x="457200" y="1885950"/>
          <a:ext cx="5943600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24" b="12649"/>
          <a:stretch/>
        </p:blipFill>
        <p:spPr bwMode="auto">
          <a:xfrm>
            <a:off x="6858000" y="2844075"/>
            <a:ext cx="1305560" cy="1256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477000" y="4215675"/>
            <a:ext cx="2286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/>
              <a:t>Struktur </a:t>
            </a:r>
            <a:r>
              <a:rPr lang="id-ID" sz="1200" dirty="0" smtClean="0"/>
              <a:t>dari </a:t>
            </a:r>
            <a:r>
              <a:rPr lang="id-ID" sz="1200" dirty="0"/>
              <a:t>molekul fosfor (</a:t>
            </a:r>
            <a:r>
              <a:rPr lang="id-ID" sz="1200" dirty="0" smtClean="0"/>
              <a:t>P</a:t>
            </a:r>
            <a:r>
              <a:rPr lang="id-ID" sz="1200" baseline="-25000" dirty="0" smtClean="0"/>
              <a:t>4</a:t>
            </a:r>
            <a:r>
              <a:rPr lang="id-ID" sz="1200" dirty="0" smtClean="0"/>
              <a:t>)</a:t>
            </a:r>
            <a:endParaRPr lang="id-ID" sz="1200" dirty="0"/>
          </a:p>
        </p:txBody>
      </p:sp>
      <p:sp>
        <p:nvSpPr>
          <p:cNvPr id="6" name="Rectangle 5"/>
          <p:cNvSpPr/>
          <p:nvPr/>
        </p:nvSpPr>
        <p:spPr>
          <a:xfrm>
            <a:off x="7239000" y="4492674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 smtClean="0"/>
              <a:t>periodictable.com/s9s</a:t>
            </a:r>
          </a:p>
          <a:p>
            <a:r>
              <a:rPr lang="id-ID" sz="900" b="1" i="1" dirty="0" smtClean="0"/>
              <a:t>Dokumen </a:t>
            </a:r>
            <a:r>
              <a:rPr lang="id-ID" sz="900" b="1" i="1" dirty="0"/>
              <a:t>Penerbit</a:t>
            </a:r>
            <a:endParaRPr lang="id-ID" sz="9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30601"/>
            <a:ext cx="1514543" cy="151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9577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  <p:bldP spid="5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2257</TotalTime>
  <Words>607</Words>
  <Application>Microsoft Office PowerPoint</Application>
  <PresentationFormat>On-screen Show (16:9)</PresentationFormat>
  <Paragraphs>47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Custom Design</vt:lpstr>
      <vt:lpstr>PowerPoint Presentation</vt:lpstr>
      <vt:lpstr>PowerPoint Presentation</vt:lpstr>
      <vt:lpstr>SIFAT-SIFAT UNSUR PERIODE KETIGA</vt:lpstr>
      <vt:lpstr>PowerPoint Presentation</vt:lpstr>
      <vt:lpstr>PowerPoint Presentation</vt:lpstr>
      <vt:lpstr>UNSUR PERIODE KETIGA DI ALAM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Dea Anggraini</cp:lastModifiedBy>
  <cp:revision>173</cp:revision>
  <dcterms:created xsi:type="dcterms:W3CDTF">2016-06-25T05:09:46Z</dcterms:created>
  <dcterms:modified xsi:type="dcterms:W3CDTF">2018-06-30T02:12:10Z</dcterms:modified>
</cp:coreProperties>
</file>