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C2309D-BE43-4468-B489-4B5419A53659}" type="doc">
      <dgm:prSet loTypeId="urn:microsoft.com/office/officeart/2005/8/layout/radial6" loCatId="cycle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E657EB6E-A095-42A4-9CB0-BA57408A1CFE}">
      <dgm:prSet phldrT="[Text]"/>
      <dgm:spPr/>
      <dgm:t>
        <a:bodyPr/>
        <a:lstStyle/>
        <a:p>
          <a:pPr algn="ctr"/>
          <a:r>
            <a:rPr lang="en-US" smtClean="0"/>
            <a:t>Penghayatan nilai keimanan kepada malaikat</a:t>
          </a:r>
          <a:endParaRPr lang="id-ID" dirty="0"/>
        </a:p>
      </dgm:t>
    </dgm:pt>
    <dgm:pt modelId="{9129FFB6-59F5-4C90-807D-C18BB25EA711}" type="parTrans" cxnId="{587AECEB-3A76-4F32-B65D-83FECFB12D63}">
      <dgm:prSet/>
      <dgm:spPr/>
      <dgm:t>
        <a:bodyPr/>
        <a:lstStyle/>
        <a:p>
          <a:endParaRPr lang="id-ID"/>
        </a:p>
      </dgm:t>
    </dgm:pt>
    <dgm:pt modelId="{3A2138C8-572F-462D-80A8-E8CF106E4174}" type="sibTrans" cxnId="{587AECEB-3A76-4F32-B65D-83FECFB12D63}">
      <dgm:prSet/>
      <dgm:spPr/>
      <dgm:t>
        <a:bodyPr/>
        <a:lstStyle/>
        <a:p>
          <a:endParaRPr lang="id-ID"/>
        </a:p>
      </dgm:t>
    </dgm:pt>
    <dgm:pt modelId="{DA62443E-B3C6-463B-9941-EC1E89641884}">
      <dgm:prSet phldrT="[Text]"/>
      <dgm:spPr/>
      <dgm:t>
        <a:bodyPr/>
        <a:lstStyle/>
        <a:p>
          <a:r>
            <a:rPr lang="en-US" smtClean="0"/>
            <a:t>1. Memahami arti iman kepada Malaikat</a:t>
          </a:r>
          <a:endParaRPr lang="id-ID" dirty="0"/>
        </a:p>
      </dgm:t>
    </dgm:pt>
    <dgm:pt modelId="{019A9BF2-9EA8-40DA-A6F4-D8C7151A2FC7}" type="parTrans" cxnId="{3B945347-0830-4C62-A939-1B34D7B531C5}">
      <dgm:prSet/>
      <dgm:spPr/>
      <dgm:t>
        <a:bodyPr/>
        <a:lstStyle/>
        <a:p>
          <a:endParaRPr lang="id-ID"/>
        </a:p>
      </dgm:t>
    </dgm:pt>
    <dgm:pt modelId="{22103D21-63F9-42A4-AC69-85C17F9B32CB}" type="sibTrans" cxnId="{3B945347-0830-4C62-A939-1B34D7B531C5}">
      <dgm:prSet/>
      <dgm:spPr/>
      <dgm:t>
        <a:bodyPr/>
        <a:lstStyle/>
        <a:p>
          <a:endParaRPr lang="id-ID"/>
        </a:p>
      </dgm:t>
    </dgm:pt>
    <dgm:pt modelId="{131AA474-C805-429C-9E4D-6B451BEFA33B}">
      <dgm:prSet phldrT="[Text]"/>
      <dgm:spPr/>
      <dgm:t>
        <a:bodyPr/>
        <a:lstStyle/>
        <a:p>
          <a:r>
            <a:rPr lang="en-US" smtClean="0"/>
            <a:t>2. Menyadari pentingnya iman kepada malaikat</a:t>
          </a:r>
          <a:endParaRPr lang="id-ID" dirty="0"/>
        </a:p>
      </dgm:t>
    </dgm:pt>
    <dgm:pt modelId="{C2AD3B06-9014-4119-9AA9-5CAFABD43BAA}" type="parTrans" cxnId="{0EEADFA1-6F19-48EA-822B-238EDDE1A5D5}">
      <dgm:prSet/>
      <dgm:spPr/>
      <dgm:t>
        <a:bodyPr/>
        <a:lstStyle/>
        <a:p>
          <a:endParaRPr lang="id-ID"/>
        </a:p>
      </dgm:t>
    </dgm:pt>
    <dgm:pt modelId="{1CD9B638-DECE-4274-8D8D-B6744E09F7BE}" type="sibTrans" cxnId="{0EEADFA1-6F19-48EA-822B-238EDDE1A5D5}">
      <dgm:prSet/>
      <dgm:spPr/>
      <dgm:t>
        <a:bodyPr/>
        <a:lstStyle/>
        <a:p>
          <a:endParaRPr lang="id-ID"/>
        </a:p>
      </dgm:t>
    </dgm:pt>
    <dgm:pt modelId="{B01B8F12-AFCB-4A6E-B46F-5CBE31990AC3}">
      <dgm:prSet phldrT="[Text]"/>
      <dgm:spPr/>
      <dgm:t>
        <a:bodyPr/>
        <a:lstStyle/>
        <a:p>
          <a:r>
            <a:rPr lang="en-US" smtClean="0"/>
            <a:t>3. Menghayati pentingnya nilai keimanan kepada malaikat allah</a:t>
          </a:r>
          <a:endParaRPr lang="id-ID" dirty="0"/>
        </a:p>
      </dgm:t>
    </dgm:pt>
    <dgm:pt modelId="{1228A08A-F52C-4DDF-AAB2-2DE5F9FC6928}" type="parTrans" cxnId="{3A00C93D-98F1-4721-8806-797A1DB1E818}">
      <dgm:prSet/>
      <dgm:spPr/>
      <dgm:t>
        <a:bodyPr/>
        <a:lstStyle/>
        <a:p>
          <a:endParaRPr lang="id-ID"/>
        </a:p>
      </dgm:t>
    </dgm:pt>
    <dgm:pt modelId="{63052490-A772-4958-8DBC-15FD557ABB6A}" type="sibTrans" cxnId="{3A00C93D-98F1-4721-8806-797A1DB1E818}">
      <dgm:prSet/>
      <dgm:spPr/>
      <dgm:t>
        <a:bodyPr/>
        <a:lstStyle/>
        <a:p>
          <a:endParaRPr lang="id-ID"/>
        </a:p>
      </dgm:t>
    </dgm:pt>
    <dgm:pt modelId="{E38CE0C6-5B8E-4415-B782-A8565CECCE47}">
      <dgm:prSet phldrT="[Text]"/>
      <dgm:spPr/>
      <dgm:t>
        <a:bodyPr/>
        <a:lstStyle/>
        <a:p>
          <a:r>
            <a:rPr lang="en-US" dirty="0" smtClean="0"/>
            <a:t>4. </a:t>
          </a:r>
          <a:r>
            <a:rPr lang="en-US" dirty="0" err="1" smtClean="0"/>
            <a:t>Meyakini</a:t>
          </a:r>
          <a:r>
            <a:rPr lang="en-US" dirty="0" smtClean="0"/>
            <a:t> </a:t>
          </a:r>
          <a:r>
            <a:rPr lang="en-US" dirty="0" err="1" smtClean="0"/>
            <a:t>nilai-nilai</a:t>
          </a:r>
          <a:r>
            <a:rPr lang="en-US" dirty="0" smtClean="0"/>
            <a:t> </a:t>
          </a:r>
          <a:r>
            <a:rPr lang="en-US" dirty="0" err="1" smtClean="0"/>
            <a:t>keimanan</a:t>
          </a:r>
          <a:r>
            <a:rPr lang="en-US" dirty="0" smtClean="0"/>
            <a:t> </a:t>
          </a:r>
          <a:r>
            <a:rPr lang="en-US" dirty="0" err="1" smtClean="0"/>
            <a:t>kepada</a:t>
          </a:r>
          <a:r>
            <a:rPr lang="en-US" dirty="0" smtClean="0"/>
            <a:t> </a:t>
          </a:r>
          <a:r>
            <a:rPr lang="en-US" dirty="0" err="1" smtClean="0"/>
            <a:t>malaikat</a:t>
          </a:r>
          <a:r>
            <a:rPr lang="en-US" dirty="0" smtClean="0"/>
            <a:t> Allah</a:t>
          </a:r>
          <a:endParaRPr lang="id-ID" dirty="0"/>
        </a:p>
      </dgm:t>
    </dgm:pt>
    <dgm:pt modelId="{24FBD7CA-19EE-4BA6-B190-E14FF2EA4B76}" type="parTrans" cxnId="{34A4A7AA-DAF3-42C5-A81C-4CCBEF09A44A}">
      <dgm:prSet/>
      <dgm:spPr/>
      <dgm:t>
        <a:bodyPr/>
        <a:lstStyle/>
        <a:p>
          <a:endParaRPr lang="id-ID"/>
        </a:p>
      </dgm:t>
    </dgm:pt>
    <dgm:pt modelId="{D6E52BD8-658C-471D-9856-E9AF80B1716F}" type="sibTrans" cxnId="{34A4A7AA-DAF3-42C5-A81C-4CCBEF09A44A}">
      <dgm:prSet/>
      <dgm:spPr/>
      <dgm:t>
        <a:bodyPr/>
        <a:lstStyle/>
        <a:p>
          <a:endParaRPr lang="id-ID"/>
        </a:p>
      </dgm:t>
    </dgm:pt>
    <dgm:pt modelId="{ECB8462D-38EB-49DB-B97C-6AC95D4CD2D8}">
      <dgm:prSet phldrT="[Text]"/>
      <dgm:spPr/>
      <dgm:t>
        <a:bodyPr/>
        <a:lstStyle/>
        <a:p>
          <a:r>
            <a:rPr lang="en-US" smtClean="0"/>
            <a:t>5.Membiasakan menjadi pola pikir, sikap dan tindakan</a:t>
          </a:r>
          <a:endParaRPr lang="id-ID" dirty="0"/>
        </a:p>
      </dgm:t>
    </dgm:pt>
    <dgm:pt modelId="{7CBABBBE-7D97-4160-83F3-331EADCB5249}" type="parTrans" cxnId="{70BEE168-A507-4EF3-BD59-9CE2AAAA005D}">
      <dgm:prSet/>
      <dgm:spPr/>
      <dgm:t>
        <a:bodyPr/>
        <a:lstStyle/>
        <a:p>
          <a:endParaRPr lang="id-ID"/>
        </a:p>
      </dgm:t>
    </dgm:pt>
    <dgm:pt modelId="{D5967088-2D06-4F3B-B822-5BEF6C524DE5}" type="sibTrans" cxnId="{70BEE168-A507-4EF3-BD59-9CE2AAAA005D}">
      <dgm:prSet/>
      <dgm:spPr/>
      <dgm:t>
        <a:bodyPr/>
        <a:lstStyle/>
        <a:p>
          <a:endParaRPr lang="id-ID"/>
        </a:p>
      </dgm:t>
    </dgm:pt>
    <dgm:pt modelId="{7B0F59C1-5816-4EA0-996E-48C66B8DB043}" type="pres">
      <dgm:prSet presAssocID="{1BC2309D-BE43-4468-B489-4B5419A5365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4BF53ACA-4D33-4F50-98E5-BC2D528E2A3E}" type="pres">
      <dgm:prSet presAssocID="{E657EB6E-A095-42A4-9CB0-BA57408A1CFE}" presName="centerShape" presStyleLbl="node0" presStyleIdx="0" presStyleCnt="1" custScaleX="101276" custScaleY="75724"/>
      <dgm:spPr/>
      <dgm:t>
        <a:bodyPr/>
        <a:lstStyle/>
        <a:p>
          <a:endParaRPr lang="id-ID"/>
        </a:p>
      </dgm:t>
    </dgm:pt>
    <dgm:pt modelId="{58E5E529-31C6-4EDB-AD7F-CF3718C8BB0C}" type="pres">
      <dgm:prSet presAssocID="{DA62443E-B3C6-463B-9941-EC1E89641884}" presName="node" presStyleLbl="node1" presStyleIdx="0" presStyleCnt="5" custScaleX="107019" custScaleY="105979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D466321-F5C8-4230-8F0C-4A5174C9CB8B}" type="pres">
      <dgm:prSet presAssocID="{DA62443E-B3C6-463B-9941-EC1E89641884}" presName="dummy" presStyleCnt="0"/>
      <dgm:spPr/>
    </dgm:pt>
    <dgm:pt modelId="{C958984D-D0B0-46A8-8001-2774D61EA78A}" type="pres">
      <dgm:prSet presAssocID="{22103D21-63F9-42A4-AC69-85C17F9B32CB}" presName="sibTrans" presStyleLbl="sibTrans2D1" presStyleIdx="0" presStyleCnt="5"/>
      <dgm:spPr/>
      <dgm:t>
        <a:bodyPr/>
        <a:lstStyle/>
        <a:p>
          <a:endParaRPr lang="id-ID"/>
        </a:p>
      </dgm:t>
    </dgm:pt>
    <dgm:pt modelId="{BCC71804-8358-42AF-BE1D-E174E7733F35}" type="pres">
      <dgm:prSet presAssocID="{131AA474-C805-429C-9E4D-6B451BEFA33B}" presName="node" presStyleLbl="node1" presStyleIdx="1" presStyleCnt="5" custScaleX="126427" custScaleY="114355" custRadScaleRad="112757" custRadScaleInc="3913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9C28C04-91D3-4D47-B9CE-EC91F8963E47}" type="pres">
      <dgm:prSet presAssocID="{131AA474-C805-429C-9E4D-6B451BEFA33B}" presName="dummy" presStyleCnt="0"/>
      <dgm:spPr/>
    </dgm:pt>
    <dgm:pt modelId="{BD6135C5-4A2D-4089-812F-8B3BAAA6EAC6}" type="pres">
      <dgm:prSet presAssocID="{1CD9B638-DECE-4274-8D8D-B6744E09F7BE}" presName="sibTrans" presStyleLbl="sibTrans2D1" presStyleIdx="1" presStyleCnt="5"/>
      <dgm:spPr/>
      <dgm:t>
        <a:bodyPr/>
        <a:lstStyle/>
        <a:p>
          <a:endParaRPr lang="id-ID"/>
        </a:p>
      </dgm:t>
    </dgm:pt>
    <dgm:pt modelId="{3DEA4528-AA9F-48C8-BCA1-08195F96B474}" type="pres">
      <dgm:prSet presAssocID="{B01B8F12-AFCB-4A6E-B46F-5CBE31990AC3}" presName="node" presStyleLbl="node1" presStyleIdx="2" presStyleCnt="5" custScaleX="138339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D7CCFB1-2B2C-4E14-A3AE-96B51D5847EB}" type="pres">
      <dgm:prSet presAssocID="{B01B8F12-AFCB-4A6E-B46F-5CBE31990AC3}" presName="dummy" presStyleCnt="0"/>
      <dgm:spPr/>
    </dgm:pt>
    <dgm:pt modelId="{7B5C45BD-850E-44B3-99C9-94FC943B146A}" type="pres">
      <dgm:prSet presAssocID="{63052490-A772-4958-8DBC-15FD557ABB6A}" presName="sibTrans" presStyleLbl="sibTrans2D1" presStyleIdx="2" presStyleCnt="5"/>
      <dgm:spPr/>
      <dgm:t>
        <a:bodyPr/>
        <a:lstStyle/>
        <a:p>
          <a:endParaRPr lang="id-ID"/>
        </a:p>
      </dgm:t>
    </dgm:pt>
    <dgm:pt modelId="{A808D96C-1446-46B0-8487-D23453198574}" type="pres">
      <dgm:prSet presAssocID="{E38CE0C6-5B8E-4415-B782-A8565CECCE47}" presName="node" presStyleLbl="node1" presStyleIdx="3" presStyleCnt="5" custScaleX="13397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961AF64-B9DF-4E6E-887E-B615004D02F9}" type="pres">
      <dgm:prSet presAssocID="{E38CE0C6-5B8E-4415-B782-A8565CECCE47}" presName="dummy" presStyleCnt="0"/>
      <dgm:spPr/>
    </dgm:pt>
    <dgm:pt modelId="{2B8E7522-62FF-4868-8566-46372F09FE93}" type="pres">
      <dgm:prSet presAssocID="{D6E52BD8-658C-471D-9856-E9AF80B1716F}" presName="sibTrans" presStyleLbl="sibTrans2D1" presStyleIdx="3" presStyleCnt="5"/>
      <dgm:spPr/>
      <dgm:t>
        <a:bodyPr/>
        <a:lstStyle/>
        <a:p>
          <a:endParaRPr lang="id-ID"/>
        </a:p>
      </dgm:t>
    </dgm:pt>
    <dgm:pt modelId="{A1C6A392-1BCD-4AAF-8364-292566AC1140}" type="pres">
      <dgm:prSet presAssocID="{ECB8462D-38EB-49DB-B97C-6AC95D4CD2D8}" presName="node" presStyleLbl="node1" presStyleIdx="4" presStyleCnt="5" custScaleX="143448" custScaleY="11772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4F75225-38CD-411C-8E2C-6B0CA81F2F7F}" type="pres">
      <dgm:prSet presAssocID="{ECB8462D-38EB-49DB-B97C-6AC95D4CD2D8}" presName="dummy" presStyleCnt="0"/>
      <dgm:spPr/>
    </dgm:pt>
    <dgm:pt modelId="{F4F2367F-B363-44A5-BC02-03EF79AC68CD}" type="pres">
      <dgm:prSet presAssocID="{D5967088-2D06-4F3B-B822-5BEF6C524DE5}" presName="sibTrans" presStyleLbl="sibTrans2D1" presStyleIdx="4" presStyleCnt="5"/>
      <dgm:spPr/>
      <dgm:t>
        <a:bodyPr/>
        <a:lstStyle/>
        <a:p>
          <a:endParaRPr lang="id-ID"/>
        </a:p>
      </dgm:t>
    </dgm:pt>
  </dgm:ptLst>
  <dgm:cxnLst>
    <dgm:cxn modelId="{6F933B75-CE0D-47C6-B5CC-E79582E242B7}" type="presOf" srcId="{22103D21-63F9-42A4-AC69-85C17F9B32CB}" destId="{C958984D-D0B0-46A8-8001-2774D61EA78A}" srcOrd="0" destOrd="0" presId="urn:microsoft.com/office/officeart/2005/8/layout/radial6"/>
    <dgm:cxn modelId="{E9ADFBAF-0134-43CF-BE71-AFB7ED06DCC2}" type="presOf" srcId="{131AA474-C805-429C-9E4D-6B451BEFA33B}" destId="{BCC71804-8358-42AF-BE1D-E174E7733F35}" srcOrd="0" destOrd="0" presId="urn:microsoft.com/office/officeart/2005/8/layout/radial6"/>
    <dgm:cxn modelId="{E1FDE22B-BD52-4299-866A-3E2F0199CFBA}" type="presOf" srcId="{E38CE0C6-5B8E-4415-B782-A8565CECCE47}" destId="{A808D96C-1446-46B0-8487-D23453198574}" srcOrd="0" destOrd="0" presId="urn:microsoft.com/office/officeart/2005/8/layout/radial6"/>
    <dgm:cxn modelId="{CDF98714-D578-4D7F-B424-E1360C97DEF5}" type="presOf" srcId="{1BC2309D-BE43-4468-B489-4B5419A53659}" destId="{7B0F59C1-5816-4EA0-996E-48C66B8DB043}" srcOrd="0" destOrd="0" presId="urn:microsoft.com/office/officeart/2005/8/layout/radial6"/>
    <dgm:cxn modelId="{B7F91C13-0388-45E8-9DEF-18663BD9F541}" type="presOf" srcId="{D5967088-2D06-4F3B-B822-5BEF6C524DE5}" destId="{F4F2367F-B363-44A5-BC02-03EF79AC68CD}" srcOrd="0" destOrd="0" presId="urn:microsoft.com/office/officeart/2005/8/layout/radial6"/>
    <dgm:cxn modelId="{3A00C93D-98F1-4721-8806-797A1DB1E818}" srcId="{E657EB6E-A095-42A4-9CB0-BA57408A1CFE}" destId="{B01B8F12-AFCB-4A6E-B46F-5CBE31990AC3}" srcOrd="2" destOrd="0" parTransId="{1228A08A-F52C-4DDF-AAB2-2DE5F9FC6928}" sibTransId="{63052490-A772-4958-8DBC-15FD557ABB6A}"/>
    <dgm:cxn modelId="{E642D172-41C2-41DE-8EA3-DFE1B79060B0}" type="presOf" srcId="{63052490-A772-4958-8DBC-15FD557ABB6A}" destId="{7B5C45BD-850E-44B3-99C9-94FC943B146A}" srcOrd="0" destOrd="0" presId="urn:microsoft.com/office/officeart/2005/8/layout/radial6"/>
    <dgm:cxn modelId="{17E7E143-2B03-46B1-8AA5-45E776F899A1}" type="presOf" srcId="{D6E52BD8-658C-471D-9856-E9AF80B1716F}" destId="{2B8E7522-62FF-4868-8566-46372F09FE93}" srcOrd="0" destOrd="0" presId="urn:microsoft.com/office/officeart/2005/8/layout/radial6"/>
    <dgm:cxn modelId="{587AECEB-3A76-4F32-B65D-83FECFB12D63}" srcId="{1BC2309D-BE43-4468-B489-4B5419A53659}" destId="{E657EB6E-A095-42A4-9CB0-BA57408A1CFE}" srcOrd="0" destOrd="0" parTransId="{9129FFB6-59F5-4C90-807D-C18BB25EA711}" sibTransId="{3A2138C8-572F-462D-80A8-E8CF106E4174}"/>
    <dgm:cxn modelId="{0EEADFA1-6F19-48EA-822B-238EDDE1A5D5}" srcId="{E657EB6E-A095-42A4-9CB0-BA57408A1CFE}" destId="{131AA474-C805-429C-9E4D-6B451BEFA33B}" srcOrd="1" destOrd="0" parTransId="{C2AD3B06-9014-4119-9AA9-5CAFABD43BAA}" sibTransId="{1CD9B638-DECE-4274-8D8D-B6744E09F7BE}"/>
    <dgm:cxn modelId="{35719BB0-9B8E-4E4B-B5DF-5793A25B56E7}" type="presOf" srcId="{B01B8F12-AFCB-4A6E-B46F-5CBE31990AC3}" destId="{3DEA4528-AA9F-48C8-BCA1-08195F96B474}" srcOrd="0" destOrd="0" presId="urn:microsoft.com/office/officeart/2005/8/layout/radial6"/>
    <dgm:cxn modelId="{3B945347-0830-4C62-A939-1B34D7B531C5}" srcId="{E657EB6E-A095-42A4-9CB0-BA57408A1CFE}" destId="{DA62443E-B3C6-463B-9941-EC1E89641884}" srcOrd="0" destOrd="0" parTransId="{019A9BF2-9EA8-40DA-A6F4-D8C7151A2FC7}" sibTransId="{22103D21-63F9-42A4-AC69-85C17F9B32CB}"/>
    <dgm:cxn modelId="{C460F112-20DD-4544-BD12-440700763B74}" type="presOf" srcId="{E657EB6E-A095-42A4-9CB0-BA57408A1CFE}" destId="{4BF53ACA-4D33-4F50-98E5-BC2D528E2A3E}" srcOrd="0" destOrd="0" presId="urn:microsoft.com/office/officeart/2005/8/layout/radial6"/>
    <dgm:cxn modelId="{34A4A7AA-DAF3-42C5-A81C-4CCBEF09A44A}" srcId="{E657EB6E-A095-42A4-9CB0-BA57408A1CFE}" destId="{E38CE0C6-5B8E-4415-B782-A8565CECCE47}" srcOrd="3" destOrd="0" parTransId="{24FBD7CA-19EE-4BA6-B190-E14FF2EA4B76}" sibTransId="{D6E52BD8-658C-471D-9856-E9AF80B1716F}"/>
    <dgm:cxn modelId="{70BEE168-A507-4EF3-BD59-9CE2AAAA005D}" srcId="{E657EB6E-A095-42A4-9CB0-BA57408A1CFE}" destId="{ECB8462D-38EB-49DB-B97C-6AC95D4CD2D8}" srcOrd="4" destOrd="0" parTransId="{7CBABBBE-7D97-4160-83F3-331EADCB5249}" sibTransId="{D5967088-2D06-4F3B-B822-5BEF6C524DE5}"/>
    <dgm:cxn modelId="{A2C5EA15-97EB-42DA-87CD-D15AE514BAD6}" type="presOf" srcId="{ECB8462D-38EB-49DB-B97C-6AC95D4CD2D8}" destId="{A1C6A392-1BCD-4AAF-8364-292566AC1140}" srcOrd="0" destOrd="0" presId="urn:microsoft.com/office/officeart/2005/8/layout/radial6"/>
    <dgm:cxn modelId="{A8D2C11B-24BC-4B60-9486-393FDAD90203}" type="presOf" srcId="{DA62443E-B3C6-463B-9941-EC1E89641884}" destId="{58E5E529-31C6-4EDB-AD7F-CF3718C8BB0C}" srcOrd="0" destOrd="0" presId="urn:microsoft.com/office/officeart/2005/8/layout/radial6"/>
    <dgm:cxn modelId="{D28BE8A8-8726-4ABA-AE60-E3A78A35A6E3}" type="presOf" srcId="{1CD9B638-DECE-4274-8D8D-B6744E09F7BE}" destId="{BD6135C5-4A2D-4089-812F-8B3BAAA6EAC6}" srcOrd="0" destOrd="0" presId="urn:microsoft.com/office/officeart/2005/8/layout/radial6"/>
    <dgm:cxn modelId="{5317FFE7-461A-47D3-B639-06E3DC719FC0}" type="presParOf" srcId="{7B0F59C1-5816-4EA0-996E-48C66B8DB043}" destId="{4BF53ACA-4D33-4F50-98E5-BC2D528E2A3E}" srcOrd="0" destOrd="0" presId="urn:microsoft.com/office/officeart/2005/8/layout/radial6"/>
    <dgm:cxn modelId="{23E1BB95-47A6-4BE3-8D38-2227FF3616E1}" type="presParOf" srcId="{7B0F59C1-5816-4EA0-996E-48C66B8DB043}" destId="{58E5E529-31C6-4EDB-AD7F-CF3718C8BB0C}" srcOrd="1" destOrd="0" presId="urn:microsoft.com/office/officeart/2005/8/layout/radial6"/>
    <dgm:cxn modelId="{1A5D5A6C-2F5D-4FC9-BE4A-5A60594DEC51}" type="presParOf" srcId="{7B0F59C1-5816-4EA0-996E-48C66B8DB043}" destId="{AD466321-F5C8-4230-8F0C-4A5174C9CB8B}" srcOrd="2" destOrd="0" presId="urn:microsoft.com/office/officeart/2005/8/layout/radial6"/>
    <dgm:cxn modelId="{ECF9EC9D-6BFF-452B-9C62-0B032EF0AB90}" type="presParOf" srcId="{7B0F59C1-5816-4EA0-996E-48C66B8DB043}" destId="{C958984D-D0B0-46A8-8001-2774D61EA78A}" srcOrd="3" destOrd="0" presId="urn:microsoft.com/office/officeart/2005/8/layout/radial6"/>
    <dgm:cxn modelId="{A5B03100-521B-45F7-B79B-5BDF9A98E70F}" type="presParOf" srcId="{7B0F59C1-5816-4EA0-996E-48C66B8DB043}" destId="{BCC71804-8358-42AF-BE1D-E174E7733F35}" srcOrd="4" destOrd="0" presId="urn:microsoft.com/office/officeart/2005/8/layout/radial6"/>
    <dgm:cxn modelId="{09A01805-A0ED-4CF8-84F2-08AD843B4809}" type="presParOf" srcId="{7B0F59C1-5816-4EA0-996E-48C66B8DB043}" destId="{09C28C04-91D3-4D47-B9CE-EC91F8963E47}" srcOrd="5" destOrd="0" presId="urn:microsoft.com/office/officeart/2005/8/layout/radial6"/>
    <dgm:cxn modelId="{C45B2287-86A7-417F-A15A-F32D54EB9D96}" type="presParOf" srcId="{7B0F59C1-5816-4EA0-996E-48C66B8DB043}" destId="{BD6135C5-4A2D-4089-812F-8B3BAAA6EAC6}" srcOrd="6" destOrd="0" presId="urn:microsoft.com/office/officeart/2005/8/layout/radial6"/>
    <dgm:cxn modelId="{FF0E7AB5-0489-46B2-B39D-406FBA9AE09B}" type="presParOf" srcId="{7B0F59C1-5816-4EA0-996E-48C66B8DB043}" destId="{3DEA4528-AA9F-48C8-BCA1-08195F96B474}" srcOrd="7" destOrd="0" presId="urn:microsoft.com/office/officeart/2005/8/layout/radial6"/>
    <dgm:cxn modelId="{04DF484C-C639-4847-AAFD-DAD7B4106E21}" type="presParOf" srcId="{7B0F59C1-5816-4EA0-996E-48C66B8DB043}" destId="{6D7CCFB1-2B2C-4E14-A3AE-96B51D5847EB}" srcOrd="8" destOrd="0" presId="urn:microsoft.com/office/officeart/2005/8/layout/radial6"/>
    <dgm:cxn modelId="{65CB36B6-45B7-4883-A074-6B2327A46CA1}" type="presParOf" srcId="{7B0F59C1-5816-4EA0-996E-48C66B8DB043}" destId="{7B5C45BD-850E-44B3-99C9-94FC943B146A}" srcOrd="9" destOrd="0" presId="urn:microsoft.com/office/officeart/2005/8/layout/radial6"/>
    <dgm:cxn modelId="{BA1C3347-6A57-41FD-BA6B-5227B086A03E}" type="presParOf" srcId="{7B0F59C1-5816-4EA0-996E-48C66B8DB043}" destId="{A808D96C-1446-46B0-8487-D23453198574}" srcOrd="10" destOrd="0" presId="urn:microsoft.com/office/officeart/2005/8/layout/radial6"/>
    <dgm:cxn modelId="{70F5691E-FAF1-4815-B52E-6B69D118A036}" type="presParOf" srcId="{7B0F59C1-5816-4EA0-996E-48C66B8DB043}" destId="{7961AF64-B9DF-4E6E-887E-B615004D02F9}" srcOrd="11" destOrd="0" presId="urn:microsoft.com/office/officeart/2005/8/layout/radial6"/>
    <dgm:cxn modelId="{11FC3A8B-CBD2-4247-AE28-9CA360AD8D7B}" type="presParOf" srcId="{7B0F59C1-5816-4EA0-996E-48C66B8DB043}" destId="{2B8E7522-62FF-4868-8566-46372F09FE93}" srcOrd="12" destOrd="0" presId="urn:microsoft.com/office/officeart/2005/8/layout/radial6"/>
    <dgm:cxn modelId="{96EBC26E-4293-4362-AB2A-29DD2E4E218D}" type="presParOf" srcId="{7B0F59C1-5816-4EA0-996E-48C66B8DB043}" destId="{A1C6A392-1BCD-4AAF-8364-292566AC1140}" srcOrd="13" destOrd="0" presId="urn:microsoft.com/office/officeart/2005/8/layout/radial6"/>
    <dgm:cxn modelId="{D48E0A72-65F3-4750-931D-25EFE6EE89B5}" type="presParOf" srcId="{7B0F59C1-5816-4EA0-996E-48C66B8DB043}" destId="{54F75225-38CD-411C-8E2C-6B0CA81F2F7F}" srcOrd="14" destOrd="0" presId="urn:microsoft.com/office/officeart/2005/8/layout/radial6"/>
    <dgm:cxn modelId="{A7B7B5D9-49C3-4962-B6D7-BF8900752FE2}" type="presParOf" srcId="{7B0F59C1-5816-4EA0-996E-48C66B8DB043}" destId="{F4F2367F-B363-44A5-BC02-03EF79AC68CD}" srcOrd="15" destOrd="0" presId="urn:microsoft.com/office/officeart/2005/8/layout/radial6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>
    <a:ln>
      <a:solidFill>
        <a:schemeClr val="tx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F2367F-B363-44A5-BC02-03EF79AC68CD}">
      <dsp:nvSpPr>
        <dsp:cNvPr id="0" name=""/>
        <dsp:cNvSpPr/>
      </dsp:nvSpPr>
      <dsp:spPr>
        <a:xfrm>
          <a:off x="2225174" y="698215"/>
          <a:ext cx="4515617" cy="4515617"/>
        </a:xfrm>
        <a:prstGeom prst="blockArc">
          <a:avLst>
            <a:gd name="adj1" fmla="val 11880000"/>
            <a:gd name="adj2" fmla="val 16200000"/>
            <a:gd name="adj3" fmla="val 4636"/>
          </a:avLst>
        </a:prstGeom>
        <a:solidFill>
          <a:schemeClr val="accent2">
            <a:hueOff val="19008842"/>
            <a:satOff val="-36686"/>
            <a:lumOff val="-471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8E7522-62FF-4868-8566-46372F09FE93}">
      <dsp:nvSpPr>
        <dsp:cNvPr id="0" name=""/>
        <dsp:cNvSpPr/>
      </dsp:nvSpPr>
      <dsp:spPr>
        <a:xfrm>
          <a:off x="2225174" y="698215"/>
          <a:ext cx="4515617" cy="4515617"/>
        </a:xfrm>
        <a:prstGeom prst="blockArc">
          <a:avLst>
            <a:gd name="adj1" fmla="val 7560000"/>
            <a:gd name="adj2" fmla="val 11880000"/>
            <a:gd name="adj3" fmla="val 4636"/>
          </a:avLst>
        </a:prstGeom>
        <a:solidFill>
          <a:schemeClr val="accent2">
            <a:hueOff val="14256631"/>
            <a:satOff val="-27514"/>
            <a:lumOff val="-353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5C45BD-850E-44B3-99C9-94FC943B146A}">
      <dsp:nvSpPr>
        <dsp:cNvPr id="0" name=""/>
        <dsp:cNvSpPr/>
      </dsp:nvSpPr>
      <dsp:spPr>
        <a:xfrm>
          <a:off x="2225174" y="698215"/>
          <a:ext cx="4515617" cy="4515617"/>
        </a:xfrm>
        <a:prstGeom prst="blockArc">
          <a:avLst>
            <a:gd name="adj1" fmla="val 3240000"/>
            <a:gd name="adj2" fmla="val 7560000"/>
            <a:gd name="adj3" fmla="val 4636"/>
          </a:avLst>
        </a:prstGeom>
        <a:solidFill>
          <a:schemeClr val="accent2">
            <a:hueOff val="9504421"/>
            <a:satOff val="-18343"/>
            <a:lumOff val="-235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6135C5-4A2D-4089-812F-8B3BAAA6EAC6}">
      <dsp:nvSpPr>
        <dsp:cNvPr id="0" name=""/>
        <dsp:cNvSpPr/>
      </dsp:nvSpPr>
      <dsp:spPr>
        <a:xfrm>
          <a:off x="2488340" y="533980"/>
          <a:ext cx="4515617" cy="4515617"/>
        </a:xfrm>
        <a:prstGeom prst="blockArc">
          <a:avLst>
            <a:gd name="adj1" fmla="val 21275300"/>
            <a:gd name="adj2" fmla="val 3723933"/>
            <a:gd name="adj3" fmla="val 4636"/>
          </a:avLst>
        </a:prstGeom>
        <a:solidFill>
          <a:schemeClr val="accent2">
            <a:hueOff val="4752210"/>
            <a:satOff val="-9171"/>
            <a:lumOff val="-117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58984D-D0B0-46A8-8001-2774D61EA78A}">
      <dsp:nvSpPr>
        <dsp:cNvPr id="0" name=""/>
        <dsp:cNvSpPr/>
      </dsp:nvSpPr>
      <dsp:spPr>
        <a:xfrm>
          <a:off x="2507128" y="680118"/>
          <a:ext cx="4515617" cy="4515617"/>
        </a:xfrm>
        <a:prstGeom prst="blockArc">
          <a:avLst>
            <a:gd name="adj1" fmla="val 15759303"/>
            <a:gd name="adj2" fmla="val 21045592"/>
            <a:gd name="adj3" fmla="val 4636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F53ACA-4D33-4F50-98E5-BC2D528E2A3E}">
      <dsp:nvSpPr>
        <dsp:cNvPr id="0" name=""/>
        <dsp:cNvSpPr/>
      </dsp:nvSpPr>
      <dsp:spPr>
        <a:xfrm>
          <a:off x="3431373" y="2169736"/>
          <a:ext cx="2103218" cy="15725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Penghayatan nilai keimanan kepada malaikat</a:t>
          </a:r>
          <a:endParaRPr lang="id-ID" sz="1800" kern="1200" dirty="0"/>
        </a:p>
      </dsp:txBody>
      <dsp:txXfrm>
        <a:off x="3739382" y="2400034"/>
        <a:ext cx="1487200" cy="1111978"/>
      </dsp:txXfrm>
    </dsp:sp>
    <dsp:sp modelId="{58E5E529-31C6-4EDB-AD7F-CF3718C8BB0C}">
      <dsp:nvSpPr>
        <dsp:cNvPr id="0" name=""/>
        <dsp:cNvSpPr/>
      </dsp:nvSpPr>
      <dsp:spPr>
        <a:xfrm>
          <a:off x="3705113" y="-19760"/>
          <a:ext cx="1555739" cy="154062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1. Memahami arti iman kepada Malaikat</a:t>
          </a:r>
          <a:endParaRPr lang="id-ID" sz="1400" kern="1200" dirty="0"/>
        </a:p>
      </dsp:txBody>
      <dsp:txXfrm>
        <a:off x="3932946" y="205859"/>
        <a:ext cx="1100073" cy="1089382"/>
      </dsp:txXfrm>
    </dsp:sp>
    <dsp:sp modelId="{BCC71804-8358-42AF-BE1D-E174E7733F35}">
      <dsp:nvSpPr>
        <dsp:cNvPr id="0" name=""/>
        <dsp:cNvSpPr/>
      </dsp:nvSpPr>
      <dsp:spPr>
        <a:xfrm>
          <a:off x="6022856" y="1752597"/>
          <a:ext cx="1837873" cy="1662382"/>
        </a:xfrm>
        <a:prstGeom prst="ellipse">
          <a:avLst/>
        </a:prstGeom>
        <a:solidFill>
          <a:schemeClr val="accent2">
            <a:hueOff val="4752210"/>
            <a:satOff val="-9171"/>
            <a:lumOff val="-1177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2. Menyadari pentingnya iman kepada malaikat</a:t>
          </a:r>
          <a:endParaRPr lang="id-ID" sz="1400" kern="1200" dirty="0"/>
        </a:p>
      </dsp:txBody>
      <dsp:txXfrm>
        <a:off x="6292006" y="1996047"/>
        <a:ext cx="1299573" cy="1175482"/>
      </dsp:txXfrm>
    </dsp:sp>
    <dsp:sp modelId="{3DEA4528-AA9F-48C8-BCA1-08195F96B474}">
      <dsp:nvSpPr>
        <dsp:cNvPr id="0" name=""/>
        <dsp:cNvSpPr/>
      </dsp:nvSpPr>
      <dsp:spPr>
        <a:xfrm>
          <a:off x="4773809" y="4013439"/>
          <a:ext cx="2011038" cy="1453703"/>
        </a:xfrm>
        <a:prstGeom prst="ellipse">
          <a:avLst/>
        </a:prstGeom>
        <a:solidFill>
          <a:schemeClr val="accent2">
            <a:hueOff val="9504421"/>
            <a:satOff val="-18343"/>
            <a:lumOff val="-2355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3. Menghayati pentingnya nilai keimanan kepada malaikat allah</a:t>
          </a:r>
          <a:endParaRPr lang="id-ID" sz="1400" kern="1200" dirty="0"/>
        </a:p>
      </dsp:txBody>
      <dsp:txXfrm>
        <a:off x="5068319" y="4226329"/>
        <a:ext cx="1422018" cy="1027923"/>
      </dsp:txXfrm>
    </dsp:sp>
    <dsp:sp modelId="{A808D96C-1446-46B0-8487-D23453198574}">
      <dsp:nvSpPr>
        <dsp:cNvPr id="0" name=""/>
        <dsp:cNvSpPr/>
      </dsp:nvSpPr>
      <dsp:spPr>
        <a:xfrm>
          <a:off x="2212851" y="4013439"/>
          <a:ext cx="1947570" cy="1453703"/>
        </a:xfrm>
        <a:prstGeom prst="ellipse">
          <a:avLst/>
        </a:prstGeom>
        <a:solidFill>
          <a:schemeClr val="accent2">
            <a:hueOff val="14256631"/>
            <a:satOff val="-27514"/>
            <a:lumOff val="-3532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4. </a:t>
          </a:r>
          <a:r>
            <a:rPr lang="en-US" sz="1400" kern="1200" dirty="0" err="1" smtClean="0"/>
            <a:t>Meyakini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nilai-nilai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keimanan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kepada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malaikat</a:t>
          </a:r>
          <a:r>
            <a:rPr lang="en-US" sz="1400" kern="1200" dirty="0" smtClean="0"/>
            <a:t> Allah</a:t>
          </a:r>
          <a:endParaRPr lang="id-ID" sz="1400" kern="1200" dirty="0"/>
        </a:p>
      </dsp:txBody>
      <dsp:txXfrm>
        <a:off x="2498066" y="4226329"/>
        <a:ext cx="1377140" cy="1027923"/>
      </dsp:txXfrm>
    </dsp:sp>
    <dsp:sp modelId="{A1C6A392-1BCD-4AAF-8364-292566AC1140}">
      <dsp:nvSpPr>
        <dsp:cNvPr id="0" name=""/>
        <dsp:cNvSpPr/>
      </dsp:nvSpPr>
      <dsp:spPr>
        <a:xfrm>
          <a:off x="1342796" y="1418801"/>
          <a:ext cx="2085308" cy="1711387"/>
        </a:xfrm>
        <a:prstGeom prst="ellipse">
          <a:avLst/>
        </a:prstGeom>
        <a:solidFill>
          <a:schemeClr val="accent2">
            <a:hueOff val="19008842"/>
            <a:satOff val="-36686"/>
            <a:lumOff val="-4710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5.Membiasakan menjadi pola pikir, sikap dan tindakan</a:t>
          </a:r>
          <a:endParaRPr lang="id-ID" sz="1400" kern="1200" dirty="0"/>
        </a:p>
      </dsp:txBody>
      <dsp:txXfrm>
        <a:off x="1648182" y="1669428"/>
        <a:ext cx="1474536" cy="12101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068014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167067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767090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075288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423332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9575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7897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6672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3523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0437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379793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352752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bab</a:t>
            </a:r>
            <a:endParaRPr lang="id-ID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anchor="b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4800" b="1" cap="all" dirty="0" smtClean="0">
                <a:ln w="9000" cmpd="sng">
                  <a:solidFill>
                    <a:srgbClr val="84AA33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4AA33">
                        <a:shade val="20000"/>
                        <a:satMod val="245000"/>
                      </a:srgbClr>
                    </a:gs>
                    <a:gs pos="43000">
                      <a:srgbClr val="84AA33">
                        <a:satMod val="255000"/>
                      </a:srgbClr>
                    </a:gs>
                    <a:gs pos="48000">
                      <a:srgbClr val="84AA33">
                        <a:shade val="85000"/>
                        <a:satMod val="255000"/>
                      </a:srgbClr>
                    </a:gs>
                    <a:gs pos="100000">
                      <a:srgbClr val="84AA33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BAB 4</a:t>
            </a:r>
            <a:endParaRPr lang="id-ID" sz="4800" b="1" cap="all" dirty="0">
              <a:ln w="9000" cmpd="sng">
                <a:solidFill>
                  <a:srgbClr val="84AA33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4AA33">
                      <a:shade val="20000"/>
                      <a:satMod val="245000"/>
                    </a:srgbClr>
                  </a:gs>
                  <a:gs pos="43000">
                    <a:srgbClr val="84AA33">
                      <a:satMod val="255000"/>
                    </a:srgbClr>
                  </a:gs>
                  <a:gs pos="48000">
                    <a:srgbClr val="84AA33">
                      <a:shade val="85000"/>
                      <a:satMod val="255000"/>
                    </a:srgbClr>
                  </a:gs>
                  <a:gs pos="100000">
                    <a:srgbClr val="84AA33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571472" y="4117987"/>
            <a:ext cx="8229600" cy="2382847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indent="-274320" algn="ctr">
              <a:spcBef>
                <a:spcPct val="20000"/>
              </a:spcBef>
              <a:buClr>
                <a:srgbClr val="3891A7"/>
              </a:buClr>
              <a:buSzPct val="85000"/>
            </a:pPr>
            <a:r>
              <a:rPr lang="en-US" sz="6600" b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Iman K</a:t>
            </a:r>
            <a:r>
              <a:rPr lang="en-US" sz="6600" b="1" dirty="0" err="1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epada</a:t>
            </a:r>
            <a:r>
              <a:rPr lang="en-US" sz="6600" b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 </a:t>
            </a:r>
            <a:r>
              <a:rPr lang="en-US" sz="6600" b="1" dirty="0" err="1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Malaikat</a:t>
            </a:r>
            <a:endParaRPr lang="en-US" sz="6600" b="1" dirty="0">
              <a:ln w="12700">
                <a:solidFill>
                  <a:srgbClr val="4F271C">
                    <a:satMod val="155000"/>
                  </a:srgbClr>
                </a:solidFill>
                <a:prstDash val="solid"/>
              </a:ln>
              <a:solidFill>
                <a:srgbClr val="E7DEC9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nstantia" pitchFamily="18" charset="0"/>
              <a:cs typeface="MoolBoran" pitchFamily="34" charset="0"/>
            </a:endParaRPr>
          </a:p>
        </p:txBody>
      </p:sp>
      <p:pic>
        <p:nvPicPr>
          <p:cNvPr id="6" name="Picture 3" descr="C:\Users\User\Pictures\allah-sw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3064" y="1536108"/>
            <a:ext cx="3785336" cy="25024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812552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Latar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belakang</a:t>
            </a:r>
            <a:endParaRPr lang="id-ID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4000"/>
            <a:ext cx="8839200" cy="5181600"/>
          </a:xfr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>
              <a:buNone/>
            </a:pPr>
            <a:r>
              <a:rPr lang="en-US" dirty="0" smtClean="0"/>
              <a:t>		</a:t>
            </a:r>
            <a:r>
              <a:rPr lang="en-US" dirty="0" err="1" smtClean="0"/>
              <a:t>M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engkaji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malaikat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persoalan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penting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dipelajari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agar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dapt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menghayati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menerapkan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terkandung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Kajian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malaikat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meliputi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bagaimana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menghayati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melaksanakan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terkandung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keimanan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malaikat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Allah.</a:t>
            </a:r>
            <a:endParaRPr lang="id-ID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882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en-US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Pengertian</a:t>
            </a:r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Iman</a:t>
            </a:r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kepada</a:t>
            </a:r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Malaikat</a:t>
            </a:r>
            <a:endParaRPr lang="id-ID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295400"/>
            <a:ext cx="8839200" cy="4803648"/>
          </a:xfrm>
        </p:spPr>
        <p:txBody>
          <a:bodyPr/>
          <a:lstStyle/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malaikat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percaya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membenarkan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sepenuh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malaikat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Allah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swt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Benar-benar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Sabda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Rasulullah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saw.</a:t>
            </a:r>
          </a:p>
          <a:p>
            <a:pPr algn="just" rtl="1">
              <a:buNone/>
            </a:pPr>
            <a:r>
              <a:rPr lang="ar-SA" sz="3600" dirty="0" smtClean="0">
                <a:latin typeface="Adobe Naskh Medium" pitchFamily="50" charset="-78"/>
                <a:cs typeface="Adobe Naskh Medium" pitchFamily="50" charset="-78"/>
              </a:rPr>
              <a:t>	اَلْاِمَانُ اَنْ تُؤْمِنَ بِااللهِ وَمَل</a:t>
            </a:r>
            <a:r>
              <a:rPr lang="ar-SA" sz="3600" dirty="0" smtClean="0">
                <a:latin typeface="Adobe Naskh Medium"/>
                <a:cs typeface="Adobe Naskh Medium"/>
              </a:rPr>
              <a:t>ٰٓىِٕكَتِهِ وَكُتُبِهِ وَرُسُلِهِ وَالْيَوْمِ الْاٰخِرِ وَبِالقَدَرِ خَيْرِهِ وَشَرِّهِ (رواه مسلم)</a:t>
            </a:r>
          </a:p>
          <a:p>
            <a:pPr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percaya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Allah,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Malaikat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kitab-kitab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rasulnya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akhir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percaya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takdir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buruk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(HR. Muslim)</a:t>
            </a:r>
            <a:endParaRPr lang="id-ID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662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400"/>
            <a:ext cx="8839200" cy="5946648"/>
          </a:xfrm>
          <a:prstGeom prst="flowChartMagneticDrum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>
              <a:buNone/>
            </a:pPr>
            <a:endParaRPr lang="id-ID" dirty="0"/>
          </a:p>
        </p:txBody>
      </p:sp>
      <p:sp>
        <p:nvSpPr>
          <p:cNvPr id="6" name="Rectangle 5"/>
          <p:cNvSpPr/>
          <p:nvPr/>
        </p:nvSpPr>
        <p:spPr>
          <a:xfrm>
            <a:off x="228600" y="2743200"/>
            <a:ext cx="3581400" cy="914400"/>
          </a:xfrm>
          <a:prstGeom prst="rect">
            <a:avLst/>
          </a:prstGeom>
          <a:ln>
            <a:solidFill>
              <a:schemeClr val="tx1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 smtClean="0">
                <a:solidFill>
                  <a:prstClr val="white"/>
                </a:solidFill>
              </a:rPr>
              <a:t>Nilai Keimanan Kepada Malaikat</a:t>
            </a:r>
          </a:p>
        </p:txBody>
      </p:sp>
      <p:cxnSp>
        <p:nvCxnSpPr>
          <p:cNvPr id="8" name="Straight Arrow Connector 7"/>
          <p:cNvCxnSpPr>
            <a:stCxn id="6" idx="3"/>
            <a:endCxn id="9" idx="1"/>
          </p:cNvCxnSpPr>
          <p:nvPr/>
        </p:nvCxnSpPr>
        <p:spPr>
          <a:xfrm flipV="1">
            <a:off x="3810000" y="800100"/>
            <a:ext cx="1447800" cy="2400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5257800" y="457200"/>
            <a:ext cx="3581400" cy="6858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prstClr val="black"/>
                </a:solidFill>
              </a:rPr>
              <a:t>Kesadaran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diri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terhadap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adanya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malaikat</a:t>
            </a:r>
            <a:r>
              <a:rPr lang="en-US" dirty="0" smtClean="0">
                <a:solidFill>
                  <a:prstClr val="black"/>
                </a:solidFill>
              </a:rPr>
              <a:t> Allah </a:t>
            </a:r>
            <a:r>
              <a:rPr lang="en-US" dirty="0" err="1" smtClean="0">
                <a:solidFill>
                  <a:prstClr val="black"/>
                </a:solidFill>
              </a:rPr>
              <a:t>swt</a:t>
            </a:r>
            <a:r>
              <a:rPr lang="en-US" dirty="0" smtClean="0">
                <a:solidFill>
                  <a:prstClr val="black"/>
                </a:solidFill>
              </a:rPr>
              <a:t>.</a:t>
            </a:r>
            <a:endParaRPr lang="id-ID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181600" y="1447800"/>
            <a:ext cx="3657600" cy="762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prstClr val="black"/>
                </a:solidFill>
              </a:rPr>
              <a:t>Pengendalian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diri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dan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pengawasan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diri</a:t>
            </a:r>
            <a:endParaRPr lang="id-ID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181600" y="2514600"/>
            <a:ext cx="3657600" cy="9906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 err="1" smtClean="0">
                <a:solidFill>
                  <a:prstClr val="black"/>
                </a:solidFill>
              </a:rPr>
              <a:t>Nilai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i="1" dirty="0" err="1" smtClean="0">
                <a:solidFill>
                  <a:prstClr val="black"/>
                </a:solidFill>
              </a:rPr>
              <a:t>muraqabah</a:t>
            </a:r>
            <a:r>
              <a:rPr lang="en-US" i="1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yaitu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keyakinan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bahwa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ia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terus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diawasi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secara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ketat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meski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tidak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ada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orang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disekitarnya</a:t>
            </a:r>
            <a:endParaRPr lang="id-ID" i="1" dirty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105400" y="3657600"/>
            <a:ext cx="3733800" cy="6858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 err="1" smtClean="0">
                <a:solidFill>
                  <a:prstClr val="black"/>
                </a:solidFill>
              </a:rPr>
              <a:t>Sangat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selektif</a:t>
            </a:r>
            <a:r>
              <a:rPr lang="en-US" dirty="0" smtClean="0">
                <a:solidFill>
                  <a:prstClr val="black"/>
                </a:solidFill>
              </a:rPr>
              <a:t>, </a:t>
            </a:r>
            <a:r>
              <a:rPr lang="en-US" dirty="0" err="1" smtClean="0">
                <a:solidFill>
                  <a:prstClr val="black"/>
                </a:solidFill>
              </a:rPr>
              <a:t>hati-hati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belum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berucap</a:t>
            </a:r>
            <a:r>
              <a:rPr lang="en-US" dirty="0" smtClean="0">
                <a:solidFill>
                  <a:prstClr val="black"/>
                </a:solidFill>
              </a:rPr>
              <a:t>, </a:t>
            </a:r>
            <a:r>
              <a:rPr lang="en-US" dirty="0" err="1" smtClean="0">
                <a:solidFill>
                  <a:prstClr val="black"/>
                </a:solidFill>
              </a:rPr>
              <a:t>bersikap</a:t>
            </a:r>
            <a:r>
              <a:rPr lang="en-US" dirty="0" smtClean="0">
                <a:solidFill>
                  <a:prstClr val="black"/>
                </a:solidFill>
              </a:rPr>
              <a:t>, </a:t>
            </a:r>
            <a:r>
              <a:rPr lang="en-US" dirty="0" err="1" smtClean="0">
                <a:solidFill>
                  <a:prstClr val="black"/>
                </a:solidFill>
              </a:rPr>
              <a:t>dan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bertindak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endParaRPr lang="id-ID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105400" y="4648200"/>
            <a:ext cx="3810000" cy="9906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 err="1" smtClean="0">
                <a:solidFill>
                  <a:prstClr val="black"/>
                </a:solidFill>
              </a:rPr>
              <a:t>Memiliki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pola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pikir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dan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cara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pandang</a:t>
            </a:r>
            <a:r>
              <a:rPr lang="en-US" dirty="0" smtClean="0">
                <a:solidFill>
                  <a:prstClr val="black"/>
                </a:solidFill>
              </a:rPr>
              <a:t> yang </a:t>
            </a:r>
            <a:r>
              <a:rPr lang="en-US" dirty="0" err="1" smtClean="0">
                <a:solidFill>
                  <a:prstClr val="black"/>
                </a:solidFill>
              </a:rPr>
              <a:t>senantiasa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menyandarkan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diri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kepada</a:t>
            </a:r>
            <a:r>
              <a:rPr lang="en-US" dirty="0" smtClean="0">
                <a:solidFill>
                  <a:prstClr val="black"/>
                </a:solidFill>
              </a:rPr>
              <a:t> Allah.</a:t>
            </a:r>
            <a:endParaRPr lang="id-ID" dirty="0">
              <a:solidFill>
                <a:prstClr val="black"/>
              </a:solidFill>
            </a:endParaRPr>
          </a:p>
        </p:txBody>
      </p:sp>
      <p:cxnSp>
        <p:nvCxnSpPr>
          <p:cNvPr id="16" name="Straight Arrow Connector 15"/>
          <p:cNvCxnSpPr>
            <a:stCxn id="6" idx="3"/>
            <a:endCxn id="10" idx="1"/>
          </p:cNvCxnSpPr>
          <p:nvPr/>
        </p:nvCxnSpPr>
        <p:spPr>
          <a:xfrm flipV="1">
            <a:off x="3810000" y="1828800"/>
            <a:ext cx="1371600" cy="1371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3"/>
            <a:endCxn id="11" idx="1"/>
          </p:cNvCxnSpPr>
          <p:nvPr/>
        </p:nvCxnSpPr>
        <p:spPr>
          <a:xfrm flipV="1">
            <a:off x="3810000" y="3009900"/>
            <a:ext cx="1371600" cy="190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6" idx="3"/>
            <a:endCxn id="12" idx="1"/>
          </p:cNvCxnSpPr>
          <p:nvPr/>
        </p:nvCxnSpPr>
        <p:spPr>
          <a:xfrm>
            <a:off x="3810000" y="3200400"/>
            <a:ext cx="1295400" cy="800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6" idx="3"/>
            <a:endCxn id="13" idx="1"/>
          </p:cNvCxnSpPr>
          <p:nvPr/>
        </p:nvCxnSpPr>
        <p:spPr>
          <a:xfrm>
            <a:off x="3810000" y="3200400"/>
            <a:ext cx="1295400" cy="1943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3457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763000" cy="10668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Pengahayatan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Terhadap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Nilai-nila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Keimanan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Kepada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Malaikat</a:t>
            </a:r>
            <a:endParaRPr lang="id-ID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301752" y="1143000"/>
          <a:ext cx="8842248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3748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689848" cy="835152"/>
          </a:xfrm>
          <a:solidFill>
            <a:srgbClr val="00B0F0"/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anchor="ctr">
            <a:normAutofit/>
          </a:bodyPr>
          <a:lstStyle/>
          <a:p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Memahami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Konsep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Iman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Malaikat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Allah.</a:t>
            </a:r>
            <a:endParaRPr lang="id-ID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066800"/>
            <a:ext cx="8839200" cy="5715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membuktikan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kebenaran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malaikat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Allah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ciptaan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Allah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bersifat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gaib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pemikiran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pemahaman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keyakinan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kuat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menemukan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kebenaran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malaikat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Allah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swt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19200" y="3124200"/>
            <a:ext cx="2819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prstClr val="white"/>
                </a:solidFill>
              </a:rPr>
              <a:t>Pembuktian</a:t>
            </a:r>
            <a:r>
              <a:rPr lang="en-US" dirty="0" smtClean="0">
                <a:solidFill>
                  <a:prstClr val="white"/>
                </a:solidFill>
              </a:rPr>
              <a:t> </a:t>
            </a:r>
            <a:r>
              <a:rPr lang="en-US" dirty="0" err="1" smtClean="0">
                <a:solidFill>
                  <a:prstClr val="white"/>
                </a:solidFill>
              </a:rPr>
              <a:t>kebenaran</a:t>
            </a:r>
            <a:endParaRPr lang="id-ID" dirty="0">
              <a:solidFill>
                <a:prstClr val="white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28600" y="3962400"/>
            <a:ext cx="27432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prstClr val="white"/>
                </a:solidFill>
              </a:rPr>
              <a:t>Dengan</a:t>
            </a:r>
            <a:r>
              <a:rPr lang="en-US" dirty="0" smtClean="0">
                <a:solidFill>
                  <a:prstClr val="white"/>
                </a:solidFill>
              </a:rPr>
              <a:t> </a:t>
            </a:r>
            <a:r>
              <a:rPr lang="en-US" dirty="0" err="1" smtClean="0">
                <a:solidFill>
                  <a:prstClr val="white"/>
                </a:solidFill>
              </a:rPr>
              <a:t>iman</a:t>
            </a:r>
            <a:r>
              <a:rPr lang="en-US" dirty="0" smtClean="0">
                <a:solidFill>
                  <a:prstClr val="white"/>
                </a:solidFill>
              </a:rPr>
              <a:t> </a:t>
            </a:r>
            <a:r>
              <a:rPr lang="en-US" dirty="0" err="1" smtClean="0">
                <a:solidFill>
                  <a:prstClr val="white"/>
                </a:solidFill>
              </a:rPr>
              <a:t>dan</a:t>
            </a:r>
            <a:r>
              <a:rPr lang="en-US" dirty="0" smtClean="0">
                <a:solidFill>
                  <a:prstClr val="white"/>
                </a:solidFill>
              </a:rPr>
              <a:t> </a:t>
            </a:r>
            <a:r>
              <a:rPr lang="en-US" dirty="0" err="1" smtClean="0">
                <a:solidFill>
                  <a:prstClr val="white"/>
                </a:solidFill>
              </a:rPr>
              <a:t>bersumber</a:t>
            </a:r>
            <a:r>
              <a:rPr lang="en-US" dirty="0" smtClean="0">
                <a:solidFill>
                  <a:prstClr val="white"/>
                </a:solidFill>
              </a:rPr>
              <a:t> </a:t>
            </a:r>
            <a:r>
              <a:rPr lang="en-US" dirty="0" err="1" smtClean="0">
                <a:solidFill>
                  <a:prstClr val="white"/>
                </a:solidFill>
              </a:rPr>
              <a:t>dari</a:t>
            </a:r>
            <a:r>
              <a:rPr lang="en-US" dirty="0" smtClean="0">
                <a:solidFill>
                  <a:prstClr val="white"/>
                </a:solidFill>
              </a:rPr>
              <a:t> Al-Qur’an </a:t>
            </a:r>
            <a:r>
              <a:rPr lang="en-US" dirty="0" err="1" smtClean="0">
                <a:solidFill>
                  <a:prstClr val="white"/>
                </a:solidFill>
              </a:rPr>
              <a:t>dan</a:t>
            </a:r>
            <a:r>
              <a:rPr lang="en-US" dirty="0" smtClean="0">
                <a:solidFill>
                  <a:prstClr val="white"/>
                </a:solidFill>
              </a:rPr>
              <a:t> </a:t>
            </a:r>
            <a:r>
              <a:rPr lang="en-US" dirty="0" err="1" smtClean="0">
                <a:solidFill>
                  <a:prstClr val="white"/>
                </a:solidFill>
              </a:rPr>
              <a:t>hadis</a:t>
            </a:r>
            <a:endParaRPr lang="id-ID" dirty="0">
              <a:solidFill>
                <a:prstClr val="white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838200" y="5000896"/>
            <a:ext cx="1524000" cy="5617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Hal-</a:t>
            </a:r>
            <a:r>
              <a:rPr lang="en-US" dirty="0" err="1" smtClean="0">
                <a:solidFill>
                  <a:prstClr val="white"/>
                </a:solidFill>
              </a:rPr>
              <a:t>hal</a:t>
            </a:r>
            <a:r>
              <a:rPr lang="en-US" dirty="0" smtClean="0">
                <a:solidFill>
                  <a:prstClr val="white"/>
                </a:solidFill>
              </a:rPr>
              <a:t> yang </a:t>
            </a:r>
            <a:r>
              <a:rPr lang="en-US" dirty="0" err="1" smtClean="0">
                <a:solidFill>
                  <a:prstClr val="white"/>
                </a:solidFill>
              </a:rPr>
              <a:t>bersifat</a:t>
            </a:r>
            <a:r>
              <a:rPr lang="en-US" dirty="0" smtClean="0">
                <a:solidFill>
                  <a:prstClr val="white"/>
                </a:solidFill>
              </a:rPr>
              <a:t> </a:t>
            </a:r>
            <a:r>
              <a:rPr lang="en-US" dirty="0" err="1" smtClean="0">
                <a:solidFill>
                  <a:prstClr val="white"/>
                </a:solidFill>
              </a:rPr>
              <a:t>gaib</a:t>
            </a:r>
            <a:endParaRPr lang="id-ID" dirty="0">
              <a:solidFill>
                <a:prstClr val="white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828800" y="5715000"/>
            <a:ext cx="2667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prstClr val="white"/>
                </a:solidFill>
              </a:rPr>
              <a:t>Iman</a:t>
            </a:r>
            <a:r>
              <a:rPr lang="en-US" dirty="0" smtClean="0">
                <a:solidFill>
                  <a:prstClr val="white"/>
                </a:solidFill>
              </a:rPr>
              <a:t> </a:t>
            </a:r>
            <a:r>
              <a:rPr lang="en-US" dirty="0" err="1" smtClean="0">
                <a:solidFill>
                  <a:prstClr val="white"/>
                </a:solidFill>
              </a:rPr>
              <a:t>kepada</a:t>
            </a:r>
            <a:r>
              <a:rPr lang="en-US" dirty="0" smtClean="0">
                <a:solidFill>
                  <a:prstClr val="white"/>
                </a:solidFill>
              </a:rPr>
              <a:t> Allah, </a:t>
            </a:r>
            <a:r>
              <a:rPr lang="en-US" dirty="0" err="1" smtClean="0">
                <a:solidFill>
                  <a:prstClr val="white"/>
                </a:solidFill>
              </a:rPr>
              <a:t>malaikat</a:t>
            </a:r>
            <a:r>
              <a:rPr lang="en-US" dirty="0" smtClean="0">
                <a:solidFill>
                  <a:prstClr val="white"/>
                </a:solidFill>
              </a:rPr>
              <a:t>, </a:t>
            </a:r>
            <a:r>
              <a:rPr lang="en-US" dirty="0" err="1" smtClean="0">
                <a:solidFill>
                  <a:prstClr val="white"/>
                </a:solidFill>
              </a:rPr>
              <a:t>rasul</a:t>
            </a:r>
            <a:r>
              <a:rPr lang="en-US" dirty="0" smtClean="0">
                <a:solidFill>
                  <a:prstClr val="white"/>
                </a:solidFill>
              </a:rPr>
              <a:t>, </a:t>
            </a:r>
            <a:r>
              <a:rPr lang="en-US" dirty="0" err="1" smtClean="0">
                <a:solidFill>
                  <a:prstClr val="white"/>
                </a:solidFill>
              </a:rPr>
              <a:t>qada</a:t>
            </a:r>
            <a:r>
              <a:rPr lang="en-US" dirty="0" smtClean="0">
                <a:solidFill>
                  <a:prstClr val="white"/>
                </a:solidFill>
              </a:rPr>
              <a:t>, </a:t>
            </a:r>
            <a:r>
              <a:rPr lang="en-US" dirty="0" err="1" smtClean="0">
                <a:solidFill>
                  <a:prstClr val="white"/>
                </a:solidFill>
              </a:rPr>
              <a:t>dan</a:t>
            </a:r>
            <a:r>
              <a:rPr lang="en-US" dirty="0" smtClean="0">
                <a:solidFill>
                  <a:prstClr val="white"/>
                </a:solidFill>
              </a:rPr>
              <a:t> </a:t>
            </a:r>
            <a:r>
              <a:rPr lang="en-US" dirty="0" err="1" smtClean="0">
                <a:solidFill>
                  <a:prstClr val="white"/>
                </a:solidFill>
              </a:rPr>
              <a:t>qadar</a:t>
            </a:r>
            <a:r>
              <a:rPr lang="en-US" dirty="0" smtClean="0">
                <a:solidFill>
                  <a:prstClr val="white"/>
                </a:solidFill>
              </a:rPr>
              <a:t>, </a:t>
            </a:r>
            <a:r>
              <a:rPr lang="en-US" dirty="0" err="1" smtClean="0">
                <a:solidFill>
                  <a:prstClr val="white"/>
                </a:solidFill>
              </a:rPr>
              <a:t>serta</a:t>
            </a:r>
            <a:r>
              <a:rPr lang="en-US" dirty="0" smtClean="0">
                <a:solidFill>
                  <a:prstClr val="white"/>
                </a:solidFill>
              </a:rPr>
              <a:t> </a:t>
            </a:r>
            <a:r>
              <a:rPr lang="en-US" dirty="0" err="1" smtClean="0">
                <a:solidFill>
                  <a:prstClr val="white"/>
                </a:solidFill>
              </a:rPr>
              <a:t>hari</a:t>
            </a:r>
            <a:r>
              <a:rPr lang="en-US" dirty="0" smtClean="0">
                <a:solidFill>
                  <a:prstClr val="white"/>
                </a:solidFill>
              </a:rPr>
              <a:t> </a:t>
            </a:r>
            <a:r>
              <a:rPr lang="en-US" dirty="0" err="1" smtClean="0">
                <a:solidFill>
                  <a:prstClr val="white"/>
                </a:solidFill>
              </a:rPr>
              <a:t>akhir</a:t>
            </a:r>
            <a:endParaRPr lang="id-ID" dirty="0">
              <a:solidFill>
                <a:prstClr val="white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505200" y="3962400"/>
            <a:ext cx="27432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prstClr val="white"/>
                </a:solidFill>
              </a:rPr>
              <a:t>Dengan</a:t>
            </a:r>
            <a:r>
              <a:rPr lang="en-US" dirty="0" smtClean="0">
                <a:solidFill>
                  <a:prstClr val="white"/>
                </a:solidFill>
              </a:rPr>
              <a:t> </a:t>
            </a:r>
            <a:r>
              <a:rPr lang="en-US" dirty="0" err="1" smtClean="0">
                <a:solidFill>
                  <a:prstClr val="white"/>
                </a:solidFill>
              </a:rPr>
              <a:t>pembuktian</a:t>
            </a:r>
            <a:r>
              <a:rPr lang="en-US" dirty="0" smtClean="0">
                <a:solidFill>
                  <a:prstClr val="white"/>
                </a:solidFill>
              </a:rPr>
              <a:t> </a:t>
            </a:r>
            <a:r>
              <a:rPr lang="en-US" dirty="0" err="1" smtClean="0">
                <a:solidFill>
                  <a:prstClr val="white"/>
                </a:solidFill>
              </a:rPr>
              <a:t>akal</a:t>
            </a:r>
            <a:endParaRPr lang="id-ID" dirty="0">
              <a:solidFill>
                <a:prstClr val="white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581400" y="4953000"/>
            <a:ext cx="25908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Hal-</a:t>
            </a:r>
            <a:r>
              <a:rPr lang="en-US" dirty="0" err="1" smtClean="0">
                <a:solidFill>
                  <a:prstClr val="white"/>
                </a:solidFill>
              </a:rPr>
              <a:t>hal</a:t>
            </a:r>
            <a:r>
              <a:rPr lang="en-US" dirty="0" smtClean="0">
                <a:solidFill>
                  <a:prstClr val="white"/>
                </a:solidFill>
              </a:rPr>
              <a:t> yang </a:t>
            </a:r>
            <a:r>
              <a:rPr lang="en-US" dirty="0" err="1" smtClean="0">
                <a:solidFill>
                  <a:prstClr val="white"/>
                </a:solidFill>
              </a:rPr>
              <a:t>bersifat</a:t>
            </a:r>
            <a:r>
              <a:rPr lang="en-US" dirty="0" smtClean="0">
                <a:solidFill>
                  <a:prstClr val="white"/>
                </a:solidFill>
              </a:rPr>
              <a:t> </a:t>
            </a:r>
            <a:r>
              <a:rPr lang="en-US" dirty="0" err="1" smtClean="0">
                <a:solidFill>
                  <a:prstClr val="white"/>
                </a:solidFill>
              </a:rPr>
              <a:t>riil</a:t>
            </a:r>
            <a:r>
              <a:rPr lang="en-US" dirty="0" smtClean="0">
                <a:solidFill>
                  <a:prstClr val="white"/>
                </a:solidFill>
              </a:rPr>
              <a:t>/</a:t>
            </a:r>
            <a:r>
              <a:rPr lang="en-US" dirty="0" err="1" smtClean="0">
                <a:solidFill>
                  <a:prstClr val="white"/>
                </a:solidFill>
              </a:rPr>
              <a:t>nyata</a:t>
            </a:r>
            <a:endParaRPr lang="id-ID" dirty="0">
              <a:solidFill>
                <a:prstClr val="white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257800" y="5943600"/>
            <a:ext cx="2743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Hal-</a:t>
            </a:r>
            <a:r>
              <a:rPr lang="en-US" dirty="0" err="1" smtClean="0">
                <a:solidFill>
                  <a:prstClr val="white"/>
                </a:solidFill>
              </a:rPr>
              <a:t>hal</a:t>
            </a:r>
            <a:r>
              <a:rPr lang="en-US" dirty="0" smtClean="0">
                <a:solidFill>
                  <a:prstClr val="white"/>
                </a:solidFill>
              </a:rPr>
              <a:t> yang </a:t>
            </a:r>
            <a:r>
              <a:rPr lang="en-US" dirty="0" err="1" smtClean="0">
                <a:solidFill>
                  <a:prstClr val="white"/>
                </a:solidFill>
              </a:rPr>
              <a:t>bersifat</a:t>
            </a:r>
            <a:r>
              <a:rPr lang="en-US" dirty="0" smtClean="0">
                <a:solidFill>
                  <a:prstClr val="white"/>
                </a:solidFill>
              </a:rPr>
              <a:t> </a:t>
            </a:r>
            <a:r>
              <a:rPr lang="en-US" dirty="0" err="1" smtClean="0">
                <a:solidFill>
                  <a:prstClr val="white"/>
                </a:solidFill>
              </a:rPr>
              <a:t>teori</a:t>
            </a:r>
            <a:r>
              <a:rPr lang="en-US" dirty="0" smtClean="0">
                <a:solidFill>
                  <a:prstClr val="white"/>
                </a:solidFill>
              </a:rPr>
              <a:t>, </a:t>
            </a:r>
            <a:r>
              <a:rPr lang="en-US" dirty="0" err="1" smtClean="0">
                <a:solidFill>
                  <a:prstClr val="white"/>
                </a:solidFill>
              </a:rPr>
              <a:t>fakta</a:t>
            </a:r>
            <a:r>
              <a:rPr lang="en-US" dirty="0" smtClean="0">
                <a:solidFill>
                  <a:prstClr val="white"/>
                </a:solidFill>
              </a:rPr>
              <a:t>, </a:t>
            </a:r>
            <a:r>
              <a:rPr lang="en-US" dirty="0" err="1" smtClean="0">
                <a:solidFill>
                  <a:prstClr val="white"/>
                </a:solidFill>
              </a:rPr>
              <a:t>atau</a:t>
            </a:r>
            <a:r>
              <a:rPr lang="en-US" dirty="0" smtClean="0">
                <a:solidFill>
                  <a:prstClr val="white"/>
                </a:solidFill>
              </a:rPr>
              <a:t> </a:t>
            </a:r>
            <a:r>
              <a:rPr lang="en-US" dirty="0" err="1" smtClean="0">
                <a:solidFill>
                  <a:prstClr val="white"/>
                </a:solidFill>
              </a:rPr>
              <a:t>lainnya</a:t>
            </a:r>
            <a:endParaRPr lang="id-ID" dirty="0">
              <a:solidFill>
                <a:prstClr val="white"/>
              </a:solidFill>
            </a:endParaRPr>
          </a:p>
        </p:txBody>
      </p:sp>
      <p:cxnSp>
        <p:nvCxnSpPr>
          <p:cNvPr id="55" name="Elbow Connector 54"/>
          <p:cNvCxnSpPr>
            <a:stCxn id="4" idx="2"/>
            <a:endCxn id="32" idx="0"/>
          </p:cNvCxnSpPr>
          <p:nvPr/>
        </p:nvCxnSpPr>
        <p:spPr>
          <a:xfrm rot="5400000">
            <a:off x="1962150" y="3295650"/>
            <a:ext cx="304800" cy="10287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hape 56"/>
          <p:cNvCxnSpPr>
            <a:stCxn id="4" idx="2"/>
            <a:endCxn id="35" idx="0"/>
          </p:cNvCxnSpPr>
          <p:nvPr/>
        </p:nvCxnSpPr>
        <p:spPr>
          <a:xfrm rot="16200000" flipH="1">
            <a:off x="3600450" y="2686050"/>
            <a:ext cx="304800" cy="22479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>
            <a:stCxn id="33" idx="0"/>
            <a:endCxn id="32" idx="2"/>
          </p:cNvCxnSpPr>
          <p:nvPr/>
        </p:nvCxnSpPr>
        <p:spPr>
          <a:xfrm rot="5400000" flipH="1" flipV="1">
            <a:off x="1461952" y="4862648"/>
            <a:ext cx="27649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>
            <a:stCxn id="36" idx="0"/>
            <a:endCxn id="35" idx="2"/>
          </p:cNvCxnSpPr>
          <p:nvPr/>
        </p:nvCxnSpPr>
        <p:spPr>
          <a:xfrm rot="5400000" flipH="1" flipV="1">
            <a:off x="4762500" y="4838700"/>
            <a:ext cx="228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hape 93"/>
          <p:cNvCxnSpPr>
            <a:stCxn id="34" idx="1"/>
            <a:endCxn id="33" idx="2"/>
          </p:cNvCxnSpPr>
          <p:nvPr/>
        </p:nvCxnSpPr>
        <p:spPr>
          <a:xfrm rot="10800000">
            <a:off x="1600200" y="5562600"/>
            <a:ext cx="228600" cy="60960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hape 95"/>
          <p:cNvCxnSpPr>
            <a:stCxn id="37" idx="1"/>
            <a:endCxn id="36" idx="2"/>
          </p:cNvCxnSpPr>
          <p:nvPr/>
        </p:nvCxnSpPr>
        <p:spPr>
          <a:xfrm rot="10800000">
            <a:off x="4876800" y="5486400"/>
            <a:ext cx="381000" cy="76200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3577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softRound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b="1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3"/>
                </a:solidFill>
              </a:rPr>
              <a:t>Makna</a:t>
            </a:r>
            <a:r>
              <a:rPr lang="en-US" b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3"/>
                </a:solidFill>
              </a:rPr>
              <a:t> </a:t>
            </a:r>
            <a:r>
              <a:rPr lang="en-US" b="1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3"/>
                </a:solidFill>
              </a:rPr>
              <a:t>Beriaman</a:t>
            </a:r>
            <a:r>
              <a:rPr lang="en-US" b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3"/>
                </a:solidFill>
              </a:rPr>
              <a:t> </a:t>
            </a:r>
            <a:r>
              <a:rPr lang="en-US" b="1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3"/>
                </a:solidFill>
              </a:rPr>
              <a:t>Kepada</a:t>
            </a:r>
            <a:r>
              <a:rPr lang="en-US" b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3"/>
                </a:solidFill>
              </a:rPr>
              <a:t> </a:t>
            </a:r>
            <a:r>
              <a:rPr lang="en-US" b="1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3"/>
                </a:solidFill>
              </a:rPr>
              <a:t>Malaikat</a:t>
            </a:r>
            <a:endParaRPr lang="id-ID" b="1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prstGeom prst="verticalScroll">
            <a:avLst/>
          </a:prstGeom>
          <a:solidFill>
            <a:srgbClr val="00B0F0"/>
          </a:solidFill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mukmin</a:t>
            </a:r>
            <a:r>
              <a:rPr lang="en-US" dirty="0" smtClean="0"/>
              <a:t> yang </a:t>
            </a:r>
            <a:r>
              <a:rPr lang="en-US" dirty="0" err="1" smtClean="0"/>
              <a:t>memaknai</a:t>
            </a:r>
            <a:r>
              <a:rPr lang="en-US" dirty="0" smtClean="0"/>
              <a:t> </a:t>
            </a:r>
            <a:r>
              <a:rPr lang="en-US" dirty="0" err="1" smtClean="0"/>
              <a:t>iman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malaikat</a:t>
            </a:r>
            <a:r>
              <a:rPr lang="en-US" dirty="0" smtClean="0"/>
              <a:t> Allah </a:t>
            </a:r>
            <a:r>
              <a:rPr lang="en-US" dirty="0" err="1" smtClean="0"/>
              <a:t>setidaknya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ciri-ciri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pPr algn="just"/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keraguan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hati</a:t>
            </a:r>
            <a:endParaRPr lang="en-US" dirty="0" smtClean="0"/>
          </a:p>
          <a:p>
            <a:pPr algn="just"/>
            <a:r>
              <a:rPr lang="en-US" dirty="0" err="1" smtClean="0"/>
              <a:t>Keimanan</a:t>
            </a:r>
            <a:r>
              <a:rPr lang="en-US" dirty="0" smtClean="0"/>
              <a:t> yang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dirty="0" err="1" smtClean="0"/>
              <a:t>didasarkan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pemahaman</a:t>
            </a:r>
            <a:r>
              <a:rPr lang="en-US" dirty="0" smtClean="0"/>
              <a:t> yang </a:t>
            </a:r>
            <a:r>
              <a:rPr lang="en-US" dirty="0" err="1" smtClean="0"/>
              <a:t>benar</a:t>
            </a:r>
            <a:endParaRPr lang="en-US" dirty="0" smtClean="0"/>
          </a:p>
          <a:p>
            <a:pPr algn="just"/>
            <a:r>
              <a:rPr lang="en-US" dirty="0" err="1" smtClean="0"/>
              <a:t>Pemahaman</a:t>
            </a:r>
            <a:r>
              <a:rPr lang="en-US" dirty="0" smtClean="0"/>
              <a:t> </a:t>
            </a:r>
            <a:r>
              <a:rPr lang="en-US" dirty="0" err="1" smtClean="0"/>
              <a:t>keimanannya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landasan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bersikap</a:t>
            </a:r>
            <a:r>
              <a:rPr lang="en-US" dirty="0" smtClean="0"/>
              <a:t>, </a:t>
            </a:r>
            <a:r>
              <a:rPr lang="en-US" dirty="0" err="1" smtClean="0"/>
              <a:t>bertindak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berperilaku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sehari-hari</a:t>
            </a:r>
            <a:endParaRPr lang="en-US" dirty="0" smtClean="0"/>
          </a:p>
          <a:p>
            <a:pPr algn="just"/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kepercaayaan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menghadapi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persoalan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59551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Ketaatan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malaikat</a:t>
            </a:r>
            <a:endParaRPr lang="id-ID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ln>
            <a:solidFill>
              <a:srgbClr val="0070C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Malaikat</a:t>
            </a:r>
            <a:r>
              <a:rPr lang="en-US" dirty="0" smtClean="0"/>
              <a:t> </a:t>
            </a:r>
            <a:r>
              <a:rPr lang="en-US" dirty="0" err="1" smtClean="0"/>
              <a:t>makhluk</a:t>
            </a:r>
            <a:r>
              <a:rPr lang="en-US" dirty="0" smtClean="0"/>
              <a:t> yang </a:t>
            </a:r>
            <a:r>
              <a:rPr lang="en-US" dirty="0" err="1" smtClean="0"/>
              <a:t>selalu</a:t>
            </a:r>
            <a:r>
              <a:rPr lang="en-US" dirty="0" smtClean="0"/>
              <a:t> </a:t>
            </a:r>
            <a:r>
              <a:rPr lang="en-US" dirty="0" err="1" smtClean="0"/>
              <a:t>taat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perintah</a:t>
            </a:r>
            <a:r>
              <a:rPr lang="en-US" dirty="0" smtClean="0"/>
              <a:t> Allah, </a:t>
            </a:r>
            <a:r>
              <a:rPr lang="en-US" dirty="0" err="1" smtClean="0"/>
              <a:t>ciri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malaikat</a:t>
            </a:r>
            <a:r>
              <a:rPr lang="en-US" dirty="0" smtClean="0"/>
              <a:t> </a:t>
            </a:r>
            <a:r>
              <a:rPr lang="en-US" dirty="0" err="1" smtClean="0"/>
              <a:t>terletak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ketaatan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kepatuhan</a:t>
            </a:r>
            <a:r>
              <a:rPr lang="en-US" dirty="0" smtClean="0"/>
              <a:t> 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menjalankan</a:t>
            </a:r>
            <a:r>
              <a:rPr lang="en-US" dirty="0" smtClean="0"/>
              <a:t> </a:t>
            </a:r>
            <a:r>
              <a:rPr lang="en-US" dirty="0" err="1" smtClean="0"/>
              <a:t>perintah</a:t>
            </a:r>
            <a:r>
              <a:rPr lang="en-US" dirty="0" smtClean="0"/>
              <a:t> Allah.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firman</a:t>
            </a:r>
            <a:r>
              <a:rPr lang="en-US" dirty="0" smtClean="0"/>
              <a:t> Allah:</a:t>
            </a:r>
          </a:p>
          <a:p>
            <a:pPr algn="just" rtl="1">
              <a:buNone/>
            </a:pPr>
            <a:r>
              <a:rPr lang="en-US" dirty="0" smtClean="0"/>
              <a:t>	</a:t>
            </a:r>
            <a:r>
              <a:rPr lang="ar-SA" sz="3600" dirty="0" smtClean="0">
                <a:latin typeface="Adobe Naskh Medium" pitchFamily="50" charset="-78"/>
                <a:cs typeface="Adobe Naskh Medium" pitchFamily="50" charset="-78"/>
              </a:rPr>
              <a:t>وَاِذْ قُلْنَا لِلْمَل</a:t>
            </a:r>
            <a:r>
              <a:rPr lang="ar-SA" sz="3600" dirty="0" smtClean="0">
                <a:latin typeface="Adobe Naskh Medium"/>
                <a:cs typeface="Adobe Naskh Medium"/>
              </a:rPr>
              <a:t>ٰٓ</a:t>
            </a:r>
            <a:r>
              <a:rPr lang="ar-SA" sz="3600" dirty="0" smtClean="0">
                <a:latin typeface="Adobe Naskh Medium" pitchFamily="50" charset="-78"/>
                <a:cs typeface="Adobe Naskh Medium" pitchFamily="50" charset="-78"/>
              </a:rPr>
              <a:t>ىِٕكَةِ اسْجُدُوْآ لِا</a:t>
            </a:r>
            <a:r>
              <a:rPr lang="ar-SA" sz="3600" dirty="0" smtClean="0">
                <a:latin typeface="Adobe Naskh Medium"/>
                <a:cs typeface="Adobe Naskh Medium"/>
              </a:rPr>
              <a:t>ٰ</a:t>
            </a:r>
            <a:r>
              <a:rPr lang="ar-SA" sz="3600" dirty="0" smtClean="0">
                <a:latin typeface="Adobe Naskh Medium" pitchFamily="50" charset="-78"/>
                <a:cs typeface="Adobe Naskh Medium" pitchFamily="50" charset="-78"/>
              </a:rPr>
              <a:t>دَمَ فَسَجَدُوْآ اِلاَّ اِبْلِيْسَۗ اَب</a:t>
            </a:r>
            <a:r>
              <a:rPr lang="ar-SA" sz="3600" dirty="0" smtClean="0">
                <a:latin typeface="Adobe Naskh Medium"/>
                <a:cs typeface="Adobe Naskh Medium"/>
              </a:rPr>
              <a:t>ٰ</a:t>
            </a:r>
            <a:r>
              <a:rPr lang="ar-SA" sz="3600" dirty="0" smtClean="0">
                <a:latin typeface="Adobe Naskh Medium" pitchFamily="50" charset="-78"/>
                <a:cs typeface="Adobe Naskh Medium" pitchFamily="50" charset="-78"/>
              </a:rPr>
              <a:t>ى وَاسْتَكْبَرَۖ وَكَانَ مِنَ الك</a:t>
            </a:r>
            <a:r>
              <a:rPr lang="ar-SA" sz="3600" dirty="0" smtClean="0">
                <a:latin typeface="Adobe Naskh Medium"/>
                <a:cs typeface="Adobe Naskh Medium"/>
              </a:rPr>
              <a:t>ٰ</a:t>
            </a:r>
            <a:r>
              <a:rPr lang="ar-SA" sz="3600" dirty="0" smtClean="0">
                <a:latin typeface="Adobe Naskh Medium" pitchFamily="50" charset="-78"/>
                <a:cs typeface="Adobe Naskh Medium" pitchFamily="50" charset="-78"/>
              </a:rPr>
              <a:t>فِرِيْنَ ﴿البقرة: ٣٤﴾ </a:t>
            </a:r>
            <a:endParaRPr lang="ar-SA" dirty="0" smtClean="0">
              <a:latin typeface="Adobe Naskh Medium" pitchFamily="50" charset="-78"/>
              <a:cs typeface="Adobe Naskh Medium" pitchFamily="50" charset="-78"/>
            </a:endParaRPr>
          </a:p>
          <a:p>
            <a:pPr algn="just"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ingatlah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krtika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kami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berfirman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malaikat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sujudlah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kamu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Adam,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merekapun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sujud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kecuali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iblis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iblis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menolak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menyombongkan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termasuk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golongan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kafir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(QS. Al-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Baqarah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/2: 34)</a:t>
            </a:r>
          </a:p>
        </p:txBody>
      </p:sp>
    </p:spTree>
    <p:extLst>
      <p:ext uri="{BB962C8B-B14F-4D97-AF65-F5344CB8AC3E}">
        <p14:creationId xmlns:p14="http://schemas.microsoft.com/office/powerpoint/2010/main" val="2579082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152400"/>
            <a:ext cx="8534400" cy="83515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90000"/>
          </a:bodyPr>
          <a:lstStyle/>
          <a:p>
            <a:r>
              <a:rPr lang="en-US" dirty="0" err="1" smtClean="0"/>
              <a:t>Perilaku</a:t>
            </a:r>
            <a:r>
              <a:rPr lang="en-US" dirty="0" smtClean="0"/>
              <a:t> yang </a:t>
            </a:r>
            <a:r>
              <a:rPr lang="en-US" dirty="0" err="1" smtClean="0"/>
              <a:t>mencerminkan</a:t>
            </a:r>
            <a:r>
              <a:rPr lang="en-US" dirty="0" smtClean="0"/>
              <a:t> </a:t>
            </a:r>
            <a:r>
              <a:rPr lang="en-US" dirty="0" err="1" smtClean="0"/>
              <a:t>Kesadaran</a:t>
            </a:r>
            <a:r>
              <a:rPr lang="en-US" dirty="0" smtClean="0"/>
              <a:t> </a:t>
            </a:r>
            <a:r>
              <a:rPr lang="en-US" dirty="0" err="1" smtClean="0"/>
              <a:t>Beriman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Malaikat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295400"/>
            <a:ext cx="8577072" cy="4803648"/>
          </a:xfrm>
          <a:custGeom>
            <a:avLst/>
            <a:gdLst>
              <a:gd name="connsiteX0" fmla="*/ 0 w 8577072"/>
              <a:gd name="connsiteY0" fmla="*/ 2401824 h 4803648"/>
              <a:gd name="connsiteX1" fmla="*/ 2192986 w 8577072"/>
              <a:gd name="connsiteY1" fmla="*/ 306272 h 4803648"/>
              <a:gd name="connsiteX2" fmla="*/ 4288541 w 8577072"/>
              <a:gd name="connsiteY2" fmla="*/ 5 h 4803648"/>
              <a:gd name="connsiteX3" fmla="*/ 8577070 w 8577072"/>
              <a:gd name="connsiteY3" fmla="*/ 0 h 4803648"/>
              <a:gd name="connsiteX4" fmla="*/ 8577072 w 8577072"/>
              <a:gd name="connsiteY4" fmla="*/ 2401824 h 4803648"/>
              <a:gd name="connsiteX5" fmla="*/ 6384090 w 8577072"/>
              <a:gd name="connsiteY5" fmla="*/ 4497379 h 4803648"/>
              <a:gd name="connsiteX6" fmla="*/ 4288534 w 8577072"/>
              <a:gd name="connsiteY6" fmla="*/ 4803648 h 4803648"/>
              <a:gd name="connsiteX7" fmla="*/ 2192978 w 8577072"/>
              <a:gd name="connsiteY7" fmla="*/ 4497378 h 4803648"/>
              <a:gd name="connsiteX8" fmla="*/ 0 w 8577072"/>
              <a:gd name="connsiteY8" fmla="*/ 2401819 h 4803648"/>
              <a:gd name="connsiteX9" fmla="*/ 0 w 8577072"/>
              <a:gd name="connsiteY9" fmla="*/ 2401824 h 4803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577072" h="4803648">
                <a:moveTo>
                  <a:pt x="0" y="2401824"/>
                </a:moveTo>
                <a:cubicBezTo>
                  <a:pt x="3" y="1532513"/>
                  <a:pt x="838728" y="731053"/>
                  <a:pt x="2192986" y="306272"/>
                </a:cubicBezTo>
                <a:cubicBezTo>
                  <a:pt x="2833215" y="105456"/>
                  <a:pt x="3554741" y="4"/>
                  <a:pt x="4288541" y="5"/>
                </a:cubicBezTo>
                <a:lnTo>
                  <a:pt x="8577070" y="0"/>
                </a:lnTo>
                <a:cubicBezTo>
                  <a:pt x="8577071" y="800607"/>
                  <a:pt x="8577072" y="1601215"/>
                  <a:pt x="8577072" y="2401824"/>
                </a:cubicBezTo>
                <a:cubicBezTo>
                  <a:pt x="8577072" y="3271136"/>
                  <a:pt x="7738348" y="4072598"/>
                  <a:pt x="6384090" y="4497379"/>
                </a:cubicBezTo>
                <a:cubicBezTo>
                  <a:pt x="5743860" y="4698196"/>
                  <a:pt x="5022335" y="4803648"/>
                  <a:pt x="4288534" y="4803648"/>
                </a:cubicBezTo>
                <a:cubicBezTo>
                  <a:pt x="3554733" y="4803648"/>
                  <a:pt x="2833207" y="4698195"/>
                  <a:pt x="2192978" y="4497378"/>
                </a:cubicBezTo>
                <a:cubicBezTo>
                  <a:pt x="838719" y="4072595"/>
                  <a:pt x="-3" y="3271132"/>
                  <a:pt x="0" y="2401819"/>
                </a:cubicBezTo>
                <a:lnTo>
                  <a:pt x="0" y="2401824"/>
                </a:lnTo>
                <a:close/>
              </a:path>
            </a:pathLst>
          </a:custGeom>
          <a:solidFill>
            <a:srgbClr val="00B0F0"/>
          </a:solidFill>
        </p:spPr>
        <p:txBody>
          <a:bodyPr>
            <a:noAutofit/>
          </a:bodyPr>
          <a:lstStyle/>
          <a:p>
            <a:pPr algn="just"/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Senantiasa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melakuakan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segala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sesuatu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secara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profesional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amanah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proposional</a:t>
            </a:r>
            <a:endParaRPr lang="en-US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/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Belajar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kritis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berani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bertanya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untuk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kebenaran</a:t>
            </a:r>
            <a:endParaRPr lang="en-US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/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Senantiasa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taat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beribadah</a:t>
            </a:r>
            <a:endParaRPr lang="en-US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/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Senantiasa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fokus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penuh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kesungguhan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dalam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bertindak</a:t>
            </a:r>
            <a:endParaRPr lang="en-US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/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Semangat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dalam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beribadah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senantiasa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menjadi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terbaik</a:t>
            </a:r>
            <a:endParaRPr lang="en-US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/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Senantiasa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bersikap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rendah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hati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taat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tidak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sombong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id-ID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255790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ivic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2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3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230</Words>
  <Application>Microsoft Office PowerPoint</Application>
  <PresentationFormat>On-screen Show (4:3)</PresentationFormat>
  <Paragraphs>50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Office Theme</vt:lpstr>
      <vt:lpstr>Civic</vt:lpstr>
      <vt:lpstr>bab</vt:lpstr>
      <vt:lpstr>Latar belakang</vt:lpstr>
      <vt:lpstr>Pengertian Iman kepada Malaikat</vt:lpstr>
      <vt:lpstr>PowerPoint Presentation</vt:lpstr>
      <vt:lpstr>Pengahayatan Terhadap Nilai-nila Keimanan Kepada Malaikat</vt:lpstr>
      <vt:lpstr>Memahami Konsep Iman Kepada Malaikat Allah.</vt:lpstr>
      <vt:lpstr>Makna Beriaman Kepada Malaikat</vt:lpstr>
      <vt:lpstr>Ketaatan malaikat</vt:lpstr>
      <vt:lpstr>Perilaku yang mencerminkan Kesadaran Beriman kepada Malaikat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EASYMEDIA</dc:creator>
  <cp:lastModifiedBy>P0090</cp:lastModifiedBy>
  <cp:revision>1</cp:revision>
  <dcterms:created xsi:type="dcterms:W3CDTF">2006-08-16T00:00:00Z</dcterms:created>
  <dcterms:modified xsi:type="dcterms:W3CDTF">2014-05-21T03:27:23Z</dcterms:modified>
</cp:coreProperties>
</file>