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31" r:id="rId2"/>
    <p:sldId id="257" r:id="rId3"/>
    <p:sldId id="372" r:id="rId4"/>
    <p:sldId id="279" r:id="rId5"/>
    <p:sldId id="342" r:id="rId6"/>
    <p:sldId id="281" r:id="rId7"/>
    <p:sldId id="343" r:id="rId8"/>
    <p:sldId id="344" r:id="rId9"/>
    <p:sldId id="345" r:id="rId10"/>
    <p:sldId id="348" r:id="rId11"/>
    <p:sldId id="349" r:id="rId12"/>
    <p:sldId id="351" r:id="rId13"/>
    <p:sldId id="353" r:id="rId14"/>
    <p:sldId id="354" r:id="rId15"/>
    <p:sldId id="356" r:id="rId16"/>
    <p:sldId id="357" r:id="rId17"/>
    <p:sldId id="359" r:id="rId18"/>
    <p:sldId id="360" r:id="rId19"/>
    <p:sldId id="364" r:id="rId20"/>
    <p:sldId id="361" r:id="rId21"/>
    <p:sldId id="362" r:id="rId22"/>
    <p:sldId id="363" r:id="rId23"/>
    <p:sldId id="365" r:id="rId24"/>
    <p:sldId id="367" r:id="rId25"/>
    <p:sldId id="368" r:id="rId26"/>
    <p:sldId id="369" r:id="rId27"/>
    <p:sldId id="370" r:id="rId28"/>
    <p:sldId id="371" r:id="rId29"/>
    <p:sldId id="330" r:id="rId3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  <a:srgbClr val="FFFFFF"/>
    <a:srgbClr val="0000CC"/>
    <a:srgbClr val="F2F3CD"/>
    <a:srgbClr val="D5FAC2"/>
    <a:srgbClr val="CCECFF"/>
    <a:srgbClr val="9F7E2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786" y="13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18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74CCC-DCDE-4700-93FA-FE6639AF350B}" type="datetimeFigureOut">
              <a:rPr lang="en-US" smtClean="0"/>
              <a:pPr/>
              <a:t>8/10/2021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F725F-5418-47FA-B462-9924C9CCAC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8842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96042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7A9F982-2374-4CB6-9D2C-456A217D4816}" type="datetimeFigureOut">
              <a:rPr lang="en-US" smtClean="0"/>
              <a:pPr/>
              <a:t>8/10/2021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6CD8D51-AA41-44B2-99C7-2DAEAAE08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0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7A9F982-2374-4CB6-9D2C-456A217D4816}" type="datetimeFigureOut">
              <a:rPr lang="en-US" smtClean="0"/>
              <a:pPr/>
              <a:t>8/10/2021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6CD8D51-AA41-44B2-99C7-2DAEAAE08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130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2712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oleus_stemtip.jp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Figure_27_01_03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Greenfrog_life_stages.sv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commons.wikimedia.org/wiki/File:Auxanometer.png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internetarchivebookimages/20727697822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191000" y="1123950"/>
            <a:ext cx="4211607" cy="615529"/>
          </a:xfrm>
          <a:prstGeom prst="rect">
            <a:avLst/>
          </a:prstGeom>
          <a:noFill/>
        </p:spPr>
        <p:txBody>
          <a:bodyPr wrap="square" lIns="91415" tIns="45708" rIns="91415" bIns="45708">
            <a:spAutoFit/>
          </a:bodyPr>
          <a:lstStyle/>
          <a:p>
            <a:pPr algn="ctr"/>
            <a:r>
              <a:rPr lang="en-US" sz="3400" dirty="0">
                <a:ln w="0"/>
                <a:solidFill>
                  <a:srgbClr val="0070C0"/>
                </a:solidFill>
                <a:cs typeface="Calibri" pitchFamily="34" charset="0"/>
              </a:rPr>
              <a:t>Media </a:t>
            </a:r>
            <a:r>
              <a:rPr lang="en-US" sz="3400" dirty="0" err="1">
                <a:ln w="0"/>
                <a:solidFill>
                  <a:srgbClr val="0070C0"/>
                </a:solidFill>
                <a:cs typeface="Calibri" pitchFamily="34" charset="0"/>
              </a:rPr>
              <a:t>Pembelajaran</a:t>
            </a:r>
            <a:endParaRPr lang="en-US" sz="3400" dirty="0">
              <a:ln w="0"/>
              <a:solidFill>
                <a:srgbClr val="0070C0"/>
              </a:solidFill>
              <a:cs typeface="Calibri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0" y="2039624"/>
            <a:ext cx="4211607" cy="1692747"/>
          </a:xfrm>
          <a:prstGeom prst="rect">
            <a:avLst/>
          </a:prstGeom>
          <a:noFill/>
        </p:spPr>
        <p:txBody>
          <a:bodyPr wrap="square" lIns="91415" tIns="45708" rIns="91415" bIns="45708">
            <a:spAutoFit/>
          </a:bodyPr>
          <a:lstStyle/>
          <a:p>
            <a:pPr algn="ctr"/>
            <a:r>
              <a:rPr lang="en-US" sz="3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BIOLOGI</a:t>
            </a:r>
          </a:p>
          <a:p>
            <a:pPr algn="ctr"/>
            <a:r>
              <a:rPr lang="en-US" sz="2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sz="2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Peminatan</a:t>
            </a:r>
            <a:endParaRPr lang="en-US" sz="2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SMA/MA </a:t>
            </a:r>
            <a:r>
              <a:rPr lang="en-US" sz="2400" b="1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400" b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 </a:t>
            </a:r>
            <a:endParaRPr lang="en-US" sz="24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4191000" y="1847445"/>
            <a:ext cx="4211607" cy="0"/>
          </a:xfrm>
          <a:prstGeom prst="line">
            <a:avLst/>
          </a:prstGeom>
          <a:ln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656684" y="535197"/>
            <a:ext cx="2590800" cy="3600948"/>
            <a:chOff x="656684" y="535197"/>
            <a:chExt cx="2590800" cy="3600948"/>
          </a:xfrm>
        </p:grpSpPr>
        <p:sp>
          <p:nvSpPr>
            <p:cNvPr id="14" name="Cube 13"/>
            <p:cNvSpPr/>
            <p:nvPr/>
          </p:nvSpPr>
          <p:spPr>
            <a:xfrm>
              <a:off x="656684" y="535197"/>
              <a:ext cx="2590800" cy="3600948"/>
            </a:xfrm>
            <a:prstGeom prst="cube">
              <a:avLst>
                <a:gd name="adj" fmla="val 3711"/>
              </a:avLst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4171" tIns="107085" rIns="214171" bIns="107085"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5800" y="666749"/>
              <a:ext cx="2463476" cy="3469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83480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85750"/>
            <a:ext cx="8610600" cy="1037549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PERTUMBUHAN DAN PERKEMBANGAN TUMBUHAN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95300" y="1930082"/>
            <a:ext cx="7505699" cy="707886"/>
            <a:chOff x="495300" y="1930082"/>
            <a:chExt cx="7505699" cy="707886"/>
          </a:xfrm>
        </p:grpSpPr>
        <p:sp>
          <p:nvSpPr>
            <p:cNvPr id="8" name="Rounded Rectangle 9">
              <a:extLst>
                <a:ext uri="{FF2B5EF4-FFF2-40B4-BE49-F238E27FC236}">
                  <a16:creationId xmlns:a16="http://schemas.microsoft.com/office/drawing/2014/main" xmlns="" id="{45EC8114-5F7F-465D-A43E-DE2922A8DB12}"/>
                </a:ext>
              </a:extLst>
            </p:cNvPr>
            <p:cNvSpPr/>
            <p:nvPr/>
          </p:nvSpPr>
          <p:spPr>
            <a:xfrm>
              <a:off x="495300" y="1993258"/>
              <a:ext cx="1677739" cy="571500"/>
            </a:xfrm>
            <a:prstGeom prst="roundRect">
              <a:avLst/>
            </a:prstGeom>
            <a:ln w="57150">
              <a:solidFill>
                <a:schemeClr val="accent3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dirty="0" err="1"/>
                <a:t>Pemanjangan</a:t>
              </a:r>
              <a:endParaRPr lang="es-E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6061B4D5-A80D-4768-A427-4880CF2B3966}"/>
                </a:ext>
              </a:extLst>
            </p:cNvPr>
            <p:cNvSpPr/>
            <p:nvPr/>
          </p:nvSpPr>
          <p:spPr>
            <a:xfrm>
              <a:off x="2240280" y="1930082"/>
              <a:ext cx="576071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2000" dirty="0"/>
                <a:t>Sel </a:t>
              </a:r>
              <a:r>
                <a:rPr lang="es-ES" sz="2000" dirty="0" err="1"/>
                <a:t>membelah</a:t>
              </a:r>
              <a:r>
                <a:rPr lang="es-ES" sz="2000" dirty="0"/>
                <a:t> </a:t>
              </a:r>
              <a:r>
                <a:rPr lang="es-ES" sz="2000" dirty="0" err="1"/>
                <a:t>lebih</a:t>
              </a:r>
              <a:r>
                <a:rPr lang="es-ES" sz="2000" dirty="0"/>
                <a:t> </a:t>
              </a:r>
              <a:r>
                <a:rPr lang="es-ES" sz="2000" dirty="0" err="1"/>
                <a:t>lambat</a:t>
              </a:r>
              <a:r>
                <a:rPr lang="es-ES" sz="2000" dirty="0"/>
                <a:t> </a:t>
              </a:r>
              <a:r>
                <a:rPr lang="es-ES" sz="2000" dirty="0" err="1"/>
                <a:t>tetapi</a:t>
              </a:r>
              <a:r>
                <a:rPr lang="es-ES" sz="2000" dirty="0"/>
                <a:t> </a:t>
              </a:r>
              <a:r>
                <a:rPr lang="es-ES" sz="2000" dirty="0" err="1"/>
                <a:t>memanjang</a:t>
              </a:r>
              <a:r>
                <a:rPr lang="es-ES" sz="2000" dirty="0"/>
                <a:t> </a:t>
              </a:r>
              <a:r>
                <a:rPr lang="es-ES" sz="2000" dirty="0" err="1"/>
                <a:t>hingga</a:t>
              </a:r>
              <a:r>
                <a:rPr lang="es-ES" sz="2000" dirty="0"/>
                <a:t> 9 </a:t>
              </a:r>
              <a:r>
                <a:rPr lang="es-ES" sz="2000" dirty="0" err="1"/>
                <a:t>kali</a:t>
              </a:r>
              <a:r>
                <a:rPr lang="es-ES" sz="2000" dirty="0"/>
                <a:t> </a:t>
              </a:r>
              <a:r>
                <a:rPr lang="es-ES" sz="2000" dirty="0" err="1"/>
                <a:t>sel</a:t>
              </a:r>
              <a:r>
                <a:rPr lang="es-ES" sz="2000" dirty="0"/>
                <a:t> </a:t>
              </a:r>
              <a:r>
                <a:rPr lang="es-ES" sz="2000" dirty="0" err="1"/>
                <a:t>awal</a:t>
              </a:r>
              <a:r>
                <a:rPr lang="es-ES" sz="2000" dirty="0"/>
                <a:t>.</a:t>
              </a:r>
              <a:endParaRPr lang="en-US" sz="20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95300" y="2762628"/>
            <a:ext cx="8648700" cy="1588035"/>
            <a:chOff x="495300" y="2762628"/>
            <a:chExt cx="8648700" cy="1588035"/>
          </a:xfrm>
        </p:grpSpPr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xmlns="" id="{1119EFE9-0E31-4647-ACFC-69F4574E9C36}"/>
                </a:ext>
              </a:extLst>
            </p:cNvPr>
            <p:cNvSpPr/>
            <p:nvPr/>
          </p:nvSpPr>
          <p:spPr>
            <a:xfrm>
              <a:off x="495300" y="2828837"/>
              <a:ext cx="1677739" cy="571500"/>
            </a:xfrm>
            <a:prstGeom prst="roundRect">
              <a:avLst/>
            </a:prstGeom>
            <a:ln w="57150">
              <a:solidFill>
                <a:schemeClr val="accent3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Diferensiasi</a:t>
              </a:r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9510B16-1E18-4FC4-9392-26EFFA00CF83}"/>
                </a:ext>
              </a:extLst>
            </p:cNvPr>
            <p:cNvSpPr/>
            <p:nvPr/>
          </p:nvSpPr>
          <p:spPr>
            <a:xfrm>
              <a:off x="2286000" y="2762628"/>
              <a:ext cx="576071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sv-SE" sz="2000" dirty="0"/>
                <a:t>Sel mulai terspesialisasi struktur dan fungsinya.</a:t>
              </a:r>
              <a:endParaRPr lang="en-US" sz="2000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A07A0949-AF74-42D1-8B3E-C643B5D52FE9}"/>
                </a:ext>
              </a:extLst>
            </p:cNvPr>
            <p:cNvSpPr/>
            <p:nvPr/>
          </p:nvSpPr>
          <p:spPr>
            <a:xfrm>
              <a:off x="2316480" y="3150334"/>
              <a:ext cx="682752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n-US" dirty="0" err="1"/>
                <a:t>Protoderma</a:t>
              </a:r>
              <a:r>
                <a:rPr lang="en-US" dirty="0"/>
                <a:t>: </a:t>
              </a:r>
              <a:r>
                <a:rPr lang="en-US" dirty="0" err="1"/>
                <a:t>lapisan</a:t>
              </a:r>
              <a:r>
                <a:rPr lang="en-US" dirty="0"/>
                <a:t> </a:t>
              </a:r>
              <a:r>
                <a:rPr lang="en-US" dirty="0" err="1"/>
                <a:t>terluar</a:t>
              </a:r>
              <a:r>
                <a:rPr lang="en-US" dirty="0"/>
                <a:t> yang </a:t>
              </a:r>
              <a:r>
                <a:rPr lang="en-US" dirty="0" err="1"/>
                <a:t>akan</a:t>
              </a:r>
              <a:r>
                <a:rPr lang="en-US" dirty="0"/>
                <a:t> </a:t>
              </a:r>
              <a:r>
                <a:rPr lang="en-US" dirty="0" err="1"/>
                <a:t>menjadi</a:t>
              </a:r>
              <a:r>
                <a:rPr lang="en-US" dirty="0"/>
                <a:t> epidermis.</a:t>
              </a:r>
            </a:p>
            <a:p>
              <a:pPr marL="342900" indent="-342900">
                <a:buFont typeface="Wingdings" pitchFamily="2" charset="2"/>
                <a:buChar char="ü"/>
              </a:pPr>
              <a:r>
                <a:rPr lang="en-US" dirty="0"/>
                <a:t>Meristem </a:t>
              </a:r>
              <a:r>
                <a:rPr lang="en-US" dirty="0" err="1"/>
                <a:t>dasar</a:t>
              </a:r>
              <a:r>
                <a:rPr lang="en-US" dirty="0"/>
                <a:t>: </a:t>
              </a:r>
              <a:r>
                <a:rPr lang="en-US" dirty="0" err="1"/>
                <a:t>mengisi</a:t>
              </a:r>
              <a:r>
                <a:rPr lang="en-US" dirty="0"/>
                <a:t> </a:t>
              </a:r>
              <a:r>
                <a:rPr lang="en-US" dirty="0" err="1"/>
                <a:t>derah</a:t>
              </a:r>
              <a:r>
                <a:rPr lang="en-US" dirty="0"/>
                <a:t> </a:t>
              </a:r>
              <a:r>
                <a:rPr lang="en-US" dirty="0" err="1"/>
                <a:t>koreks</a:t>
              </a:r>
              <a:r>
                <a:rPr lang="en-US" dirty="0"/>
                <a:t> </a:t>
              </a:r>
              <a:r>
                <a:rPr lang="en-US" dirty="0" err="1"/>
                <a:t>pada</a:t>
              </a:r>
              <a:r>
                <a:rPr lang="en-US" dirty="0"/>
                <a:t> </a:t>
              </a:r>
              <a:r>
                <a:rPr lang="en-US" dirty="0" err="1"/>
                <a:t>akar</a:t>
              </a:r>
              <a:r>
                <a:rPr lang="en-US" dirty="0"/>
                <a:t>.</a:t>
              </a:r>
            </a:p>
            <a:p>
              <a:pPr marL="342900" indent="-342900">
                <a:buFont typeface="Wingdings" pitchFamily="2" charset="2"/>
                <a:buChar char="ü"/>
              </a:pPr>
              <a:r>
                <a:rPr lang="en-US" dirty="0" err="1"/>
                <a:t>Prokambium</a:t>
              </a:r>
              <a:r>
                <a:rPr lang="en-US" dirty="0"/>
                <a:t>: </a:t>
              </a:r>
              <a:r>
                <a:rPr lang="en-US" dirty="0" err="1"/>
                <a:t>lapisan</a:t>
              </a:r>
              <a:r>
                <a:rPr lang="en-US" dirty="0"/>
                <a:t> </a:t>
              </a:r>
              <a:r>
                <a:rPr lang="en-US" dirty="0" err="1"/>
                <a:t>dalam</a:t>
              </a:r>
              <a:r>
                <a:rPr lang="en-US" dirty="0"/>
                <a:t> yang </a:t>
              </a:r>
              <a:r>
                <a:rPr lang="en-US" dirty="0" err="1"/>
                <a:t>berkembang</a:t>
              </a:r>
              <a:r>
                <a:rPr lang="en-US" dirty="0"/>
                <a:t> </a:t>
              </a:r>
              <a:r>
                <a:rPr lang="en-US" dirty="0" err="1"/>
                <a:t>menjadi</a:t>
              </a:r>
              <a:r>
                <a:rPr lang="en-US" dirty="0"/>
                <a:t> </a:t>
              </a:r>
              <a:r>
                <a:rPr lang="en-US" dirty="0" err="1"/>
                <a:t>silinder</a:t>
              </a:r>
              <a:r>
                <a:rPr lang="en-US" dirty="0"/>
                <a:t> </a:t>
              </a:r>
              <a:r>
                <a:rPr lang="en-US" dirty="0" err="1"/>
                <a:t>vaskular</a:t>
              </a:r>
              <a:r>
                <a:rPr lang="en-US" dirty="0"/>
                <a:t> </a:t>
              </a:r>
              <a:r>
                <a:rPr lang="en-US" dirty="0" err="1"/>
                <a:t>pusat</a:t>
              </a:r>
              <a:r>
                <a:rPr lang="en-US" dirty="0"/>
                <a:t>, </a:t>
              </a:r>
              <a:r>
                <a:rPr lang="en-US" dirty="0" err="1"/>
                <a:t>yaitu</a:t>
              </a:r>
              <a:r>
                <a:rPr lang="en-US" dirty="0"/>
                <a:t> </a:t>
              </a:r>
              <a:r>
                <a:rPr lang="en-US" dirty="0" err="1"/>
                <a:t>xilem</a:t>
              </a:r>
              <a:r>
                <a:rPr lang="en-US" dirty="0"/>
                <a:t> </a:t>
              </a:r>
              <a:r>
                <a:rPr lang="en-US" dirty="0" err="1"/>
                <a:t>dan</a:t>
              </a:r>
              <a:r>
                <a:rPr lang="en-US" dirty="0"/>
                <a:t> </a:t>
              </a:r>
              <a:r>
                <a:rPr lang="en-US" dirty="0" err="1"/>
                <a:t>floem</a:t>
              </a:r>
              <a:r>
                <a:rPr lang="en-US" dirty="0"/>
                <a:t>.</a:t>
              </a: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335159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Pertumbuhan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Akar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026972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85750"/>
            <a:ext cx="8610600" cy="1037549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PERTUMBUHAN DAN PERKEMBANGAN TUMBUHAN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32CE6BA-4514-4929-8849-41A4061925E2}"/>
              </a:ext>
            </a:extLst>
          </p:cNvPr>
          <p:cNvSpPr/>
          <p:nvPr/>
        </p:nvSpPr>
        <p:spPr>
          <a:xfrm>
            <a:off x="457200" y="1962150"/>
            <a:ext cx="8039100" cy="1785104"/>
          </a:xfrm>
          <a:prstGeom prst="rect">
            <a:avLst/>
          </a:prstGeom>
        </p:spPr>
        <p:txBody>
          <a:bodyPr wrap="square" numCol="1" spcCol="365760">
            <a:spAutoFit/>
          </a:bodyPr>
          <a:lstStyle/>
          <a:p>
            <a:pPr marL="342900" indent="-342900"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000" dirty="0" err="1"/>
              <a:t>Pertumbuhan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batang</a:t>
            </a:r>
            <a:r>
              <a:rPr lang="en-US" sz="2000" dirty="0"/>
              <a:t> </a:t>
            </a:r>
            <a:r>
              <a:rPr lang="en-US" sz="2000" dirty="0" err="1"/>
              <a:t>meliputi</a:t>
            </a:r>
            <a:r>
              <a:rPr lang="en-US" sz="2000" dirty="0"/>
              <a:t> </a:t>
            </a:r>
            <a:r>
              <a:rPr lang="en-US" sz="2000" dirty="0" err="1"/>
              <a:t>pemanjangan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diferensiasi</a:t>
            </a:r>
            <a:r>
              <a:rPr lang="en-US" sz="2000" dirty="0"/>
              <a:t>. 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000" dirty="0" err="1"/>
              <a:t>Tumbuhan</a:t>
            </a:r>
            <a:r>
              <a:rPr lang="en-US" sz="2000" dirty="0"/>
              <a:t> </a:t>
            </a:r>
            <a:r>
              <a:rPr lang="en-US" sz="2000" dirty="0" err="1"/>
              <a:t>dikotil</a:t>
            </a:r>
            <a:r>
              <a:rPr lang="en-US" sz="2000" dirty="0"/>
              <a:t> </a:t>
            </a:r>
            <a:r>
              <a:rPr lang="en-US" sz="2000" dirty="0" err="1"/>
              <a:t>mengalami</a:t>
            </a:r>
            <a:r>
              <a:rPr lang="en-US" sz="2000" dirty="0"/>
              <a:t> </a:t>
            </a:r>
            <a:r>
              <a:rPr lang="en-US" sz="2000" dirty="0" err="1"/>
              <a:t>pertumbuhan</a:t>
            </a:r>
            <a:r>
              <a:rPr lang="en-US" sz="2000" dirty="0"/>
              <a:t> </a:t>
            </a:r>
            <a:r>
              <a:rPr lang="en-US" sz="2000" dirty="0" err="1"/>
              <a:t>sekunder</a:t>
            </a:r>
            <a:r>
              <a:rPr lang="en-US" sz="2000" dirty="0"/>
              <a:t>,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kambium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membentuk</a:t>
            </a:r>
            <a:r>
              <a:rPr lang="en-US" sz="2000" dirty="0"/>
              <a:t> </a:t>
            </a:r>
            <a:r>
              <a:rPr lang="en-US" sz="2000" dirty="0" err="1"/>
              <a:t>xilem</a:t>
            </a:r>
            <a:r>
              <a:rPr lang="en-US" sz="2000" dirty="0"/>
              <a:t> </a:t>
            </a:r>
            <a:r>
              <a:rPr lang="en-US" sz="2000" dirty="0" err="1"/>
              <a:t>sekunder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floem</a:t>
            </a:r>
            <a:r>
              <a:rPr lang="en-US" sz="2000" dirty="0"/>
              <a:t> </a:t>
            </a:r>
            <a:r>
              <a:rPr lang="en-US" sz="2000" dirty="0" err="1"/>
              <a:t>sekunder</a:t>
            </a:r>
            <a:r>
              <a:rPr lang="en-US" sz="2000" dirty="0"/>
              <a:t>.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000" dirty="0"/>
              <a:t>Daerah </a:t>
            </a:r>
            <a:r>
              <a:rPr lang="en-US" sz="2000" dirty="0" err="1"/>
              <a:t>titik</a:t>
            </a:r>
            <a:r>
              <a:rPr lang="en-US" sz="2000" dirty="0"/>
              <a:t> </a:t>
            </a:r>
            <a:r>
              <a:rPr lang="en-US" sz="2000" dirty="0" err="1"/>
              <a:t>tumbuh</a:t>
            </a:r>
            <a:r>
              <a:rPr lang="en-US" sz="2000" dirty="0"/>
              <a:t> </a:t>
            </a:r>
            <a:r>
              <a:rPr lang="en-US" sz="2000" dirty="0" err="1"/>
              <a:t>terletak</a:t>
            </a:r>
            <a:r>
              <a:rPr lang="en-US" sz="2000" dirty="0"/>
              <a:t> di </a:t>
            </a:r>
            <a:r>
              <a:rPr lang="en-US" sz="2000" dirty="0" err="1"/>
              <a:t>ujung</a:t>
            </a:r>
            <a:r>
              <a:rPr lang="en-US" sz="2000" dirty="0"/>
              <a:t> </a:t>
            </a:r>
            <a:r>
              <a:rPr lang="en-US" sz="2000" dirty="0" err="1"/>
              <a:t>batang</a:t>
            </a:r>
            <a:r>
              <a:rPr lang="en-US" sz="2000" dirty="0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335159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Pertumbuhan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Batang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244352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85750"/>
            <a:ext cx="8610600" cy="1037549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PERTUMBUHAN DAN PERKEMBANGAN TUMBUHAN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32CE6BA-4514-4929-8849-41A4061925E2}"/>
              </a:ext>
            </a:extLst>
          </p:cNvPr>
          <p:cNvSpPr/>
          <p:nvPr/>
        </p:nvSpPr>
        <p:spPr>
          <a:xfrm>
            <a:off x="400050" y="1921460"/>
            <a:ext cx="4400550" cy="2631490"/>
          </a:xfrm>
          <a:prstGeom prst="rect">
            <a:avLst/>
          </a:prstGeom>
        </p:spPr>
        <p:txBody>
          <a:bodyPr wrap="square" numCol="1" spcCol="365760">
            <a:spAutoFit/>
          </a:bodyPr>
          <a:lstStyle/>
          <a:p>
            <a:pPr marL="342900" indent="-342900"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000" dirty="0"/>
              <a:t>Meristem </a:t>
            </a:r>
            <a:r>
              <a:rPr lang="en-US" sz="2000" dirty="0" err="1"/>
              <a:t>apikal</a:t>
            </a:r>
            <a:r>
              <a:rPr lang="en-US" sz="2000" dirty="0"/>
              <a:t> </a:t>
            </a:r>
            <a:r>
              <a:rPr lang="en-US" sz="2000" dirty="0" err="1"/>
              <a:t>terbentuk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sel-sel</a:t>
            </a:r>
            <a:r>
              <a:rPr lang="en-US" sz="2000" dirty="0"/>
              <a:t> yang </a:t>
            </a:r>
            <a:r>
              <a:rPr lang="en-US" sz="2000" dirty="0" err="1"/>
              <a:t>aktif</a:t>
            </a:r>
            <a:r>
              <a:rPr lang="en-US" sz="2000" dirty="0"/>
              <a:t> </a:t>
            </a:r>
            <a:r>
              <a:rPr lang="en-US" sz="2000" dirty="0" err="1"/>
              <a:t>membelah</a:t>
            </a:r>
            <a:r>
              <a:rPr lang="en-US" sz="2000" dirty="0"/>
              <a:t>. </a:t>
            </a:r>
            <a:r>
              <a:rPr lang="en-US" sz="2000" dirty="0" err="1"/>
              <a:t>Daun</a:t>
            </a:r>
            <a:r>
              <a:rPr lang="en-US" sz="2000" dirty="0"/>
              <a:t> </a:t>
            </a:r>
            <a:r>
              <a:rPr lang="en-US" sz="2000" dirty="0" err="1"/>
              <a:t>muncul</a:t>
            </a:r>
            <a:r>
              <a:rPr lang="en-US" sz="2000" dirty="0"/>
              <a:t> di </a:t>
            </a:r>
            <a:r>
              <a:rPr lang="en-US" sz="2000" dirty="0" err="1"/>
              <a:t>sisi-sisi</a:t>
            </a:r>
            <a:r>
              <a:rPr lang="en-US" sz="2000" dirty="0"/>
              <a:t> meristem </a:t>
            </a:r>
            <a:r>
              <a:rPr lang="en-US" sz="2000" dirty="0" err="1"/>
              <a:t>apikal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dirty="0" err="1"/>
              <a:t>prmordium</a:t>
            </a:r>
            <a:r>
              <a:rPr lang="en-US" sz="2000" dirty="0"/>
              <a:t>.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000" dirty="0" err="1"/>
              <a:t>Kuncup</a:t>
            </a:r>
            <a:r>
              <a:rPr lang="en-US" sz="2000" dirty="0"/>
              <a:t> </a:t>
            </a:r>
            <a:r>
              <a:rPr lang="en-US" sz="2000" dirty="0" err="1"/>
              <a:t>samping</a:t>
            </a:r>
            <a:r>
              <a:rPr lang="en-US" sz="2000" dirty="0"/>
              <a:t> </a:t>
            </a:r>
            <a:r>
              <a:rPr lang="en-US" sz="2000" dirty="0" err="1"/>
              <a:t>tumbuh</a:t>
            </a:r>
            <a:r>
              <a:rPr lang="en-US" sz="2000" dirty="0"/>
              <a:t> di </a:t>
            </a:r>
            <a:r>
              <a:rPr lang="en-US" sz="2000" dirty="0" err="1"/>
              <a:t>dasar</a:t>
            </a:r>
            <a:r>
              <a:rPr lang="en-US" sz="2000" dirty="0"/>
              <a:t> primordium, </a:t>
            </a:r>
            <a:r>
              <a:rPr lang="en-US" sz="2000" dirty="0" err="1"/>
              <a:t>pertumbuhannya</a:t>
            </a:r>
            <a:r>
              <a:rPr lang="en-US" sz="2000" dirty="0"/>
              <a:t> </a:t>
            </a:r>
            <a:r>
              <a:rPr lang="en-US" sz="2000" dirty="0" err="1"/>
              <a:t>terhalang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pertumbuhan</a:t>
            </a:r>
            <a:r>
              <a:rPr lang="en-US" sz="2000" dirty="0"/>
              <a:t> meristem </a:t>
            </a:r>
            <a:r>
              <a:rPr lang="en-US" sz="2000" dirty="0" err="1"/>
              <a:t>apikal</a:t>
            </a:r>
            <a:r>
              <a:rPr lang="en-US" sz="2000" dirty="0"/>
              <a:t>. 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4953000" y="2038350"/>
            <a:ext cx="3996828" cy="2519223"/>
            <a:chOff x="4849153" y="2092022"/>
            <a:chExt cx="3996828" cy="251922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5C4F170-2888-42A8-9CE6-17476B48CACF}"/>
                </a:ext>
              </a:extLst>
            </p:cNvPr>
            <p:cNvGrpSpPr/>
            <p:nvPr/>
          </p:nvGrpSpPr>
          <p:grpSpPr>
            <a:xfrm>
              <a:off x="4883581" y="2092022"/>
              <a:ext cx="3962400" cy="2240890"/>
              <a:chOff x="3065110" y="1428750"/>
              <a:chExt cx="4415246" cy="254569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xmlns="" id="{1C6C6AEF-D752-4A41-95B4-695CE9F4E34B}"/>
                  </a:ext>
                </a:extLst>
              </p:cNvPr>
              <p:cNvGrpSpPr/>
              <p:nvPr/>
            </p:nvGrpSpPr>
            <p:grpSpPr>
              <a:xfrm>
                <a:off x="3065110" y="1428750"/>
                <a:ext cx="4330337" cy="2545690"/>
                <a:chOff x="3065110" y="1428750"/>
                <a:chExt cx="4330337" cy="2545690"/>
              </a:xfrm>
            </p:grpSpPr>
            <p:pic>
              <p:nvPicPr>
                <p:cNvPr id="12" name="Picture 2" descr="File:Coleus stemtip.jpg">
                  <a:extLst>
                    <a:ext uri="{FF2B5EF4-FFF2-40B4-BE49-F238E27FC236}">
                      <a16:creationId xmlns:a16="http://schemas.microsoft.com/office/drawing/2014/main" xmlns="" id="{883B0B95-6762-4DF0-8B4F-9A195739BEE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 l="31453"/>
                <a:stretch/>
              </p:blipFill>
              <p:spPr bwMode="auto">
                <a:xfrm>
                  <a:off x="3065110" y="1428750"/>
                  <a:ext cx="2362200" cy="254569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xmlns="" id="{59C3E710-C49C-426A-8A8B-33531DCDCE8C}"/>
                    </a:ext>
                  </a:extLst>
                </p:cNvPr>
                <p:cNvSpPr/>
                <p:nvPr/>
              </p:nvSpPr>
              <p:spPr>
                <a:xfrm>
                  <a:off x="5562600" y="2501540"/>
                  <a:ext cx="1832847" cy="38460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s-ES" sz="1600" dirty="0" err="1"/>
                    <a:t>Meristem</a:t>
                  </a:r>
                  <a:r>
                    <a:rPr lang="es-ES" sz="1600" dirty="0"/>
                    <a:t> </a:t>
                  </a:r>
                  <a:r>
                    <a:rPr lang="es-ES" sz="1600" dirty="0" err="1"/>
                    <a:t>apika</a:t>
                  </a:r>
                  <a:r>
                    <a:rPr lang="en-US" sz="1600" dirty="0"/>
                    <a:t>l</a:t>
                  </a:r>
                  <a:endParaRPr lang="es-ES" sz="1600" dirty="0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xmlns="" id="{C5839998-0D0A-4707-BE51-DC2F6D4D051D}"/>
                    </a:ext>
                  </a:extLst>
                </p:cNvPr>
                <p:cNvSpPr/>
                <p:nvPr/>
              </p:nvSpPr>
              <p:spPr>
                <a:xfrm>
                  <a:off x="5562600" y="1913498"/>
                  <a:ext cx="1645558" cy="38460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600" dirty="0" err="1"/>
                    <a:t>Bakal</a:t>
                  </a:r>
                  <a:r>
                    <a:rPr lang="en-US" sz="1600" dirty="0"/>
                    <a:t> </a:t>
                  </a:r>
                  <a:r>
                    <a:rPr lang="en-US" sz="1600" dirty="0" err="1"/>
                    <a:t>Daun</a:t>
                  </a:r>
                  <a:endParaRPr lang="es-ES" sz="1600" dirty="0"/>
                </a:p>
              </p:txBody>
            </p:sp>
            <p:cxnSp>
              <p:nvCxnSpPr>
                <p:cNvPr id="17" name="Straight Arrow Connector 16">
                  <a:extLst>
                    <a:ext uri="{FF2B5EF4-FFF2-40B4-BE49-F238E27FC236}">
                      <a16:creationId xmlns:a16="http://schemas.microsoft.com/office/drawing/2014/main" xmlns="" id="{AC99BD91-ED63-433C-89F8-9DFA5031BA0C}"/>
                    </a:ext>
                  </a:extLst>
                </p:cNvPr>
                <p:cNvCxnSpPr>
                  <a:cxnSpLocks/>
                  <a:stCxn id="16" idx="1"/>
                </p:cNvCxnSpPr>
                <p:nvPr/>
              </p:nvCxnSpPr>
              <p:spPr>
                <a:xfrm flipH="1">
                  <a:off x="3962401" y="2105799"/>
                  <a:ext cx="1600199" cy="195686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Arrow Connector 17">
                  <a:extLst>
                    <a:ext uri="{FF2B5EF4-FFF2-40B4-BE49-F238E27FC236}">
                      <a16:creationId xmlns:a16="http://schemas.microsoft.com/office/drawing/2014/main" xmlns="" id="{9BAC3B0E-6B0A-4D70-8F94-88F54513083F}"/>
                    </a:ext>
                  </a:extLst>
                </p:cNvPr>
                <p:cNvCxnSpPr>
                  <a:cxnSpLocks/>
                  <a:stCxn id="13" idx="1"/>
                </p:cNvCxnSpPr>
                <p:nvPr/>
              </p:nvCxnSpPr>
              <p:spPr>
                <a:xfrm flipH="1" flipV="1">
                  <a:off x="3834040" y="2617676"/>
                  <a:ext cx="1728560" cy="76165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xmlns="" id="{2F1EBD27-B7BF-43D3-BA14-3A628B18AF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343400" y="3296056"/>
                <a:ext cx="1219200" cy="78727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DEF65A78-8F07-4145-BDC2-C025368932AA}"/>
                  </a:ext>
                </a:extLst>
              </p:cNvPr>
              <p:cNvSpPr/>
              <p:nvPr/>
            </p:nvSpPr>
            <p:spPr>
              <a:xfrm>
                <a:off x="5562600" y="3102421"/>
                <a:ext cx="1917756" cy="3846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s-ES" sz="1600" dirty="0" err="1"/>
                  <a:t>Kuncup</a:t>
                </a:r>
                <a:r>
                  <a:rPr lang="es-ES" sz="1600" dirty="0"/>
                  <a:t> </a:t>
                </a:r>
                <a:r>
                  <a:rPr lang="en-US" sz="1600" dirty="0" err="1"/>
                  <a:t>samping</a:t>
                </a:r>
                <a:endParaRPr lang="es-ES" sz="1600" dirty="0"/>
              </a:p>
            </p:txBody>
          </p:sp>
        </p:grpSp>
        <p:sp>
          <p:nvSpPr>
            <p:cNvPr id="19" name="Rectangle 18">
              <a:hlinkClick r:id="rId3"/>
              <a:extLst>
                <a:ext uri="{FF2B5EF4-FFF2-40B4-BE49-F238E27FC236}">
                  <a16:creationId xmlns:a16="http://schemas.microsoft.com/office/drawing/2014/main" xmlns="" id="{6AA91B8A-40F3-4565-B5CF-DCB9AF61E7C4}"/>
                </a:ext>
              </a:extLst>
            </p:cNvPr>
            <p:cNvSpPr/>
            <p:nvPr/>
          </p:nvSpPr>
          <p:spPr>
            <a:xfrm>
              <a:off x="4849153" y="4334246"/>
              <a:ext cx="285347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1" dirty="0" err="1">
                  <a:solidFill>
                    <a:srgbClr val="0000CC"/>
                  </a:solidFill>
                </a:rPr>
                <a:t>Sumber</a:t>
              </a:r>
              <a:r>
                <a:rPr lang="en-US" sz="1200" i="1" dirty="0">
                  <a:solidFill>
                    <a:srgbClr val="0000CC"/>
                  </a:solidFill>
                </a:rPr>
                <a:t>: www.commons.Wikimedia.org</a:t>
              </a: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335159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Pertumbuhan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Batang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6419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64968"/>
            <a:ext cx="8610600" cy="152400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3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FAKTOR YANG MEMENGARUHI PERTUMBUHAN DAN PERKEMBANGAN TUMBUHAN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32CE6BA-4514-4929-8849-41A4061925E2}"/>
              </a:ext>
            </a:extLst>
          </p:cNvPr>
          <p:cNvSpPr/>
          <p:nvPr/>
        </p:nvSpPr>
        <p:spPr>
          <a:xfrm>
            <a:off x="457200" y="2229237"/>
            <a:ext cx="8382000" cy="2539157"/>
          </a:xfrm>
          <a:prstGeom prst="rect">
            <a:avLst/>
          </a:prstGeom>
        </p:spPr>
        <p:txBody>
          <a:bodyPr wrap="square" numCol="1" spcCol="365760">
            <a:spAutoFit/>
          </a:bodyPr>
          <a:lstStyle/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err="1"/>
              <a:t>Makanan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mensintesis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sel. </a:t>
            </a:r>
            <a:r>
              <a:rPr lang="en-US" dirty="0" err="1"/>
              <a:t>Nutrien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i="1" dirty="0" err="1"/>
              <a:t>makroelemen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i="1" dirty="0" err="1"/>
              <a:t>mikroelemen</a:t>
            </a:r>
            <a:r>
              <a:rPr lang="en-US" dirty="0"/>
              <a:t>.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/>
              <a:t>Air</a:t>
            </a:r>
          </a:p>
          <a:p>
            <a:pPr>
              <a:spcBef>
                <a:spcPts val="600"/>
              </a:spcBef>
            </a:pPr>
            <a:r>
              <a:rPr lang="en-US" dirty="0"/>
              <a:t>Air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. Air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 smtClean="0"/>
              <a:t>untuk</a:t>
            </a:r>
            <a:r>
              <a:rPr lang="en-US" dirty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/>
              <a:t>proses </a:t>
            </a:r>
            <a:r>
              <a:rPr lang="en-US" dirty="0" err="1"/>
              <a:t>fotosintesis</a:t>
            </a:r>
            <a:r>
              <a:rPr lang="en-US" dirty="0"/>
              <a:t>, </a:t>
            </a:r>
            <a:r>
              <a:rPr lang="en-US" dirty="0" err="1"/>
              <a:t>mengaktifkan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enzimatik</a:t>
            </a:r>
            <a:r>
              <a:rPr lang="en-US" dirty="0"/>
              <a:t>,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kelembapan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perkecambahan</a:t>
            </a:r>
            <a:r>
              <a:rPr lang="en-US" dirty="0"/>
              <a:t> </a:t>
            </a:r>
            <a:r>
              <a:rPr lang="en-US" dirty="0" err="1"/>
              <a:t>biji</a:t>
            </a:r>
            <a:r>
              <a:rPr lang="en-US" dirty="0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792359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Faktor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luar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515694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64968"/>
            <a:ext cx="8610600" cy="152400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3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FAKTOR YANG MEMENGARUHI PERTUMBUHAN DAN PERKEMBANGAN TUMBUHAN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32CE6BA-4514-4929-8849-41A4061925E2}"/>
              </a:ext>
            </a:extLst>
          </p:cNvPr>
          <p:cNvSpPr/>
          <p:nvPr/>
        </p:nvSpPr>
        <p:spPr>
          <a:xfrm>
            <a:off x="552450" y="2229237"/>
            <a:ext cx="8039100" cy="2262158"/>
          </a:xfrm>
          <a:prstGeom prst="rect">
            <a:avLst/>
          </a:prstGeom>
        </p:spPr>
        <p:txBody>
          <a:bodyPr wrap="square" numCol="1" spcCol="36576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err="1"/>
              <a:t>Suhu</a:t>
            </a:r>
            <a:endParaRPr lang="en-US" dirty="0"/>
          </a:p>
          <a:p>
            <a:pPr algn="just">
              <a:spcBef>
                <a:spcPts val="600"/>
              </a:spcBef>
            </a:pPr>
            <a:r>
              <a:rPr lang="en-US" dirty="0" err="1"/>
              <a:t>Tumbuhan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tumbuh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err="1"/>
              <a:t>Kelembapan</a:t>
            </a:r>
            <a:endParaRPr lang="en-US" dirty="0"/>
          </a:p>
          <a:p>
            <a:pPr algn="just">
              <a:spcBef>
                <a:spcPts val="600"/>
              </a:spcBef>
            </a:pP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kelembapan</a:t>
            </a:r>
            <a:r>
              <a:rPr lang="en-US" dirty="0"/>
              <a:t> </a:t>
            </a:r>
            <a:r>
              <a:rPr lang="en-US" dirty="0" err="1"/>
              <a:t>udara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berpengaruh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.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lembap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air yang </a:t>
            </a:r>
            <a:r>
              <a:rPr lang="en-US" dirty="0" err="1"/>
              <a:t>diserap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yang </a:t>
            </a:r>
            <a:r>
              <a:rPr lang="en-US" dirty="0" err="1"/>
              <a:t>diuapkan</a:t>
            </a:r>
            <a:r>
              <a:rPr lang="en-US" dirty="0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792359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Faktor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luar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952847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64968"/>
            <a:ext cx="8610600" cy="152400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3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FAKTOR YANG MEMENGARUHI PERTUMBUHAN DAN PERKEMBANGAN TUMBUHAN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32CE6BA-4514-4929-8849-41A4061925E2}"/>
              </a:ext>
            </a:extLst>
          </p:cNvPr>
          <p:cNvSpPr/>
          <p:nvPr/>
        </p:nvSpPr>
        <p:spPr>
          <a:xfrm>
            <a:off x="419100" y="2306925"/>
            <a:ext cx="8039100" cy="2169825"/>
          </a:xfrm>
          <a:prstGeom prst="rect">
            <a:avLst/>
          </a:prstGeom>
        </p:spPr>
        <p:txBody>
          <a:bodyPr wrap="square" numCol="1" spcCol="365760">
            <a:spAutoFit/>
          </a:bodyPr>
          <a:lstStyle/>
          <a:p>
            <a:pPr marL="342900" indent="-342900"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000" dirty="0" smtClean="0"/>
              <a:t>Gen</a:t>
            </a:r>
          </a:p>
          <a:p>
            <a:pPr>
              <a:spcBef>
                <a:spcPts val="600"/>
              </a:spcBef>
            </a:pPr>
            <a:r>
              <a:rPr lang="en-US" sz="2000" dirty="0" err="1" smtClean="0"/>
              <a:t>Dalam</a:t>
            </a:r>
            <a:r>
              <a:rPr lang="en-US" sz="2000" dirty="0" smtClean="0"/>
              <a:t> gen </a:t>
            </a:r>
            <a:r>
              <a:rPr lang="en-US" sz="2000" dirty="0" err="1" smtClean="0"/>
              <a:t>terkandung</a:t>
            </a:r>
            <a:r>
              <a:rPr lang="en-US" sz="2000" dirty="0" smtClean="0"/>
              <a:t> </a:t>
            </a:r>
            <a:r>
              <a:rPr lang="en-US" sz="2000" dirty="0" err="1" smtClean="0"/>
              <a:t>faktor-faktor</a:t>
            </a:r>
            <a:r>
              <a:rPr lang="en-US" sz="2000" dirty="0" smtClean="0"/>
              <a:t> </a:t>
            </a:r>
            <a:r>
              <a:rPr lang="en-US" sz="2000" dirty="0" err="1" smtClean="0"/>
              <a:t>sifat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diturunkan</a:t>
            </a:r>
            <a:r>
              <a:rPr lang="en-US" sz="2000" dirty="0" smtClean="0"/>
              <a:t>. </a:t>
            </a:r>
            <a:r>
              <a:rPr lang="en-US" sz="2000" dirty="0" err="1" smtClean="0"/>
              <a:t>Selain</a:t>
            </a:r>
            <a:r>
              <a:rPr lang="en-US" sz="2000" dirty="0" smtClean="0"/>
              <a:t> </a:t>
            </a:r>
            <a:r>
              <a:rPr lang="en-US" sz="2000" dirty="0" err="1" smtClean="0"/>
              <a:t>itu</a:t>
            </a:r>
            <a:r>
              <a:rPr lang="en-US" sz="2000" dirty="0" smtClean="0"/>
              <a:t>, gen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berfungsi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mengontrol</a:t>
            </a:r>
            <a:r>
              <a:rPr lang="en-US" sz="2000" dirty="0" smtClean="0"/>
              <a:t> </a:t>
            </a:r>
            <a:r>
              <a:rPr lang="en-US" sz="2000" dirty="0" err="1" smtClean="0"/>
              <a:t>reaksi</a:t>
            </a:r>
            <a:r>
              <a:rPr lang="en-US" sz="2000" dirty="0" smtClean="0"/>
              <a:t> </a:t>
            </a:r>
            <a:r>
              <a:rPr lang="en-US" sz="2000" dirty="0" err="1" smtClean="0"/>
              <a:t>kimia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sel.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000" dirty="0" err="1" smtClean="0"/>
              <a:t>Hormon</a:t>
            </a:r>
            <a:endParaRPr lang="en-US" sz="2000" dirty="0" smtClean="0"/>
          </a:p>
          <a:p>
            <a:pPr>
              <a:spcBef>
                <a:spcPts val="600"/>
              </a:spcBef>
            </a:pPr>
            <a:r>
              <a:rPr lang="en-US" sz="2000" dirty="0" smtClean="0"/>
              <a:t>Regulator </a:t>
            </a:r>
            <a:r>
              <a:rPr lang="en-US" sz="2000" dirty="0" err="1" smtClean="0"/>
              <a:t>pertumbuhan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esensial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dibuat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satu</a:t>
            </a:r>
            <a:r>
              <a:rPr lang="en-US" sz="2000" dirty="0" smtClean="0"/>
              <a:t> </a:t>
            </a:r>
            <a:r>
              <a:rPr lang="en-US" sz="2000" dirty="0" err="1" smtClean="0"/>
              <a:t>bagian</a:t>
            </a:r>
            <a:r>
              <a:rPr lang="en-US" sz="2000" dirty="0" smtClean="0"/>
              <a:t> </a:t>
            </a:r>
            <a:r>
              <a:rPr lang="en-US" sz="2000" dirty="0" err="1" smtClean="0"/>
              <a:t>tumbuhan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responnya</a:t>
            </a:r>
            <a:r>
              <a:rPr lang="en-US" sz="2000" dirty="0" smtClean="0"/>
              <a:t> </a:t>
            </a:r>
            <a:r>
              <a:rPr lang="en-US" sz="2000" dirty="0" err="1" smtClean="0"/>
              <a:t>terjadi</a:t>
            </a:r>
            <a:r>
              <a:rPr lang="en-US" sz="2000" dirty="0" smtClean="0"/>
              <a:t> di </a:t>
            </a:r>
            <a:r>
              <a:rPr lang="en-US" sz="2000" dirty="0" err="1" smtClean="0"/>
              <a:t>bagian</a:t>
            </a:r>
            <a:r>
              <a:rPr lang="en-US" sz="2000" dirty="0" smtClean="0"/>
              <a:t> </a:t>
            </a:r>
            <a:r>
              <a:rPr lang="en-US" sz="2000" dirty="0" err="1" smtClean="0"/>
              <a:t>lainnya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792359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Faktor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dalam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406087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64968"/>
            <a:ext cx="8610600" cy="152400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3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FAKTOR YANG MEMENGARUHI PERTUMBUHAN DAN PERKEMBANGAN TUMBUHAN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03904" y="2378407"/>
            <a:ext cx="8487696" cy="1015663"/>
            <a:chOff x="503904" y="2378407"/>
            <a:chExt cx="8487696" cy="1015663"/>
          </a:xfrm>
        </p:grpSpPr>
        <p:sp>
          <p:nvSpPr>
            <p:cNvPr id="8" name="Rounded Rectangle 5">
              <a:extLst>
                <a:ext uri="{FF2B5EF4-FFF2-40B4-BE49-F238E27FC236}">
                  <a16:creationId xmlns:a16="http://schemas.microsoft.com/office/drawing/2014/main" xmlns="" id="{A2A9D1A8-5669-4862-9ABE-EE2C3D48B106}"/>
                </a:ext>
              </a:extLst>
            </p:cNvPr>
            <p:cNvSpPr/>
            <p:nvPr/>
          </p:nvSpPr>
          <p:spPr>
            <a:xfrm>
              <a:off x="503904" y="2438906"/>
              <a:ext cx="1985481" cy="571500"/>
            </a:xfrm>
            <a:prstGeom prst="roundRect">
              <a:avLst/>
            </a:prstGeom>
            <a:ln w="5715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/>
                <a:t>Auksin</a:t>
              </a:r>
              <a:endParaRPr lang="en-US" sz="20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B3E03C14-DCD2-44B8-807E-A9F54E42B934}"/>
                </a:ext>
              </a:extLst>
            </p:cNvPr>
            <p:cNvSpPr/>
            <p:nvPr/>
          </p:nvSpPr>
          <p:spPr>
            <a:xfrm>
              <a:off x="2561304" y="2378407"/>
              <a:ext cx="643029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err="1"/>
                <a:t>Homon</a:t>
              </a:r>
              <a:r>
                <a:rPr lang="en-US" sz="2000" dirty="0"/>
                <a:t> </a:t>
              </a:r>
              <a:r>
                <a:rPr lang="en-US" sz="2000" dirty="0" err="1"/>
                <a:t>pertumbuhan</a:t>
              </a:r>
              <a:r>
                <a:rPr lang="en-US" sz="2000" dirty="0"/>
                <a:t> yang </a:t>
              </a:r>
              <a:r>
                <a:rPr lang="en-US" sz="2000" dirty="0" err="1"/>
                <a:t>terdapat</a:t>
              </a:r>
              <a:r>
                <a:rPr lang="en-US" sz="2000" dirty="0"/>
                <a:t> </a:t>
              </a:r>
              <a:r>
                <a:rPr lang="en-US" sz="2000" dirty="0" err="1"/>
                <a:t>pada</a:t>
              </a:r>
              <a:r>
                <a:rPr lang="en-US" sz="2000" dirty="0"/>
                <a:t> meristem </a:t>
              </a:r>
              <a:r>
                <a:rPr lang="en-US" sz="2000" dirty="0" err="1"/>
                <a:t>apikal</a:t>
              </a:r>
              <a:r>
                <a:rPr lang="en-US" sz="2000" dirty="0"/>
                <a:t>. </a:t>
              </a:r>
              <a:r>
                <a:rPr lang="en-US" sz="2000" dirty="0" err="1"/>
                <a:t>Auksin</a:t>
              </a:r>
              <a:r>
                <a:rPr lang="en-US" sz="2000" dirty="0"/>
                <a:t> </a:t>
              </a:r>
              <a:r>
                <a:rPr lang="en-US" sz="2000" dirty="0" err="1"/>
                <a:t>dapat</a:t>
              </a:r>
              <a:r>
                <a:rPr lang="en-US" sz="2000" dirty="0"/>
                <a:t> </a:t>
              </a:r>
              <a:r>
                <a:rPr lang="en-US" sz="2000" dirty="0" err="1"/>
                <a:t>mendorong</a:t>
              </a:r>
              <a:r>
                <a:rPr lang="en-US" sz="2000" dirty="0"/>
                <a:t> </a:t>
              </a:r>
              <a:r>
                <a:rPr lang="en-US" sz="2000" dirty="0" err="1"/>
                <a:t>pertumbuhan</a:t>
              </a:r>
              <a:r>
                <a:rPr lang="en-US" sz="2000" dirty="0"/>
                <a:t> </a:t>
              </a:r>
              <a:r>
                <a:rPr lang="en-US" sz="2000" dirty="0" err="1"/>
                <a:t>akar</a:t>
              </a:r>
              <a:r>
                <a:rPr lang="en-US" sz="2000" dirty="0"/>
                <a:t>, </a:t>
              </a:r>
              <a:r>
                <a:rPr lang="en-US" sz="2000" dirty="0" err="1"/>
                <a:t>dan</a:t>
              </a:r>
              <a:r>
                <a:rPr lang="en-US" sz="2000" dirty="0"/>
                <a:t> </a:t>
              </a:r>
              <a:r>
                <a:rPr lang="en-US" sz="2000" dirty="0" err="1"/>
                <a:t>batang</a:t>
              </a:r>
              <a:r>
                <a:rPr lang="en-US" sz="2000" dirty="0"/>
                <a:t> </a:t>
              </a:r>
              <a:r>
                <a:rPr lang="en-US" sz="2000" dirty="0" err="1"/>
                <a:t>tumbuh</a:t>
              </a:r>
              <a:r>
                <a:rPr lang="en-US" sz="2000" dirty="0"/>
                <a:t> </a:t>
              </a:r>
              <a:r>
                <a:rPr lang="en-US" sz="2000" dirty="0" err="1"/>
                <a:t>ke</a:t>
              </a:r>
              <a:r>
                <a:rPr lang="en-US" sz="2000" dirty="0"/>
                <a:t> </a:t>
              </a:r>
              <a:r>
                <a:rPr lang="en-US" sz="2000" dirty="0" err="1"/>
                <a:t>arah</a:t>
              </a:r>
              <a:r>
                <a:rPr lang="en-US" sz="2000" dirty="0"/>
                <a:t> </a:t>
              </a:r>
              <a:r>
                <a:rPr lang="en-US" sz="2000" dirty="0" err="1"/>
                <a:t>cahaya</a:t>
              </a:r>
              <a:r>
                <a:rPr lang="en-US" sz="2000" dirty="0"/>
                <a:t>.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03904" y="3461087"/>
            <a:ext cx="8506746" cy="1015663"/>
            <a:chOff x="503904" y="3461087"/>
            <a:chExt cx="8506746" cy="1015663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xmlns="" id="{69838048-4539-4969-B2F0-CB9FBCAA547F}"/>
                </a:ext>
              </a:extLst>
            </p:cNvPr>
            <p:cNvSpPr/>
            <p:nvPr/>
          </p:nvSpPr>
          <p:spPr>
            <a:xfrm>
              <a:off x="503904" y="3508370"/>
              <a:ext cx="1985481" cy="571500"/>
            </a:xfrm>
            <a:prstGeom prst="roundRect">
              <a:avLst/>
            </a:prstGeom>
            <a:ln w="5715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/>
                <a:t>Sitokinin</a:t>
              </a:r>
              <a:endParaRPr lang="en-US" sz="20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CABEACEB-E31E-4466-91AA-1C47EE802C8F}"/>
                </a:ext>
              </a:extLst>
            </p:cNvPr>
            <p:cNvSpPr/>
            <p:nvPr/>
          </p:nvSpPr>
          <p:spPr>
            <a:xfrm>
              <a:off x="2580354" y="3461087"/>
              <a:ext cx="643029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err="1"/>
                <a:t>Hormon</a:t>
              </a:r>
              <a:r>
                <a:rPr lang="en-US" sz="2000" dirty="0"/>
                <a:t> yang </a:t>
              </a:r>
              <a:r>
                <a:rPr lang="en-US" sz="2000" dirty="0" err="1"/>
                <a:t>memengaruhi</a:t>
              </a:r>
              <a:r>
                <a:rPr lang="en-US" sz="2000" dirty="0"/>
                <a:t> </a:t>
              </a:r>
              <a:r>
                <a:rPr lang="en-US" sz="2000" dirty="0" err="1"/>
                <a:t>pembelahan</a:t>
              </a:r>
              <a:r>
                <a:rPr lang="en-US" sz="2000" dirty="0"/>
                <a:t> sel. </a:t>
              </a:r>
              <a:r>
                <a:rPr lang="en-US" sz="2000" dirty="0" err="1"/>
                <a:t>Kandungan</a:t>
              </a:r>
              <a:r>
                <a:rPr lang="en-US" sz="2000" dirty="0"/>
                <a:t> </a:t>
              </a:r>
              <a:r>
                <a:rPr lang="en-US" sz="2000" dirty="0" err="1"/>
                <a:t>dengan</a:t>
              </a:r>
              <a:r>
                <a:rPr lang="en-US" sz="2000" dirty="0"/>
                <a:t> </a:t>
              </a:r>
              <a:r>
                <a:rPr lang="en-US" sz="2000" dirty="0" err="1"/>
                <a:t>auksin</a:t>
              </a:r>
              <a:r>
                <a:rPr lang="en-US" sz="2000" dirty="0"/>
                <a:t> </a:t>
              </a:r>
              <a:r>
                <a:rPr lang="en-US" sz="2000" dirty="0" err="1"/>
                <a:t>akan</a:t>
              </a:r>
              <a:r>
                <a:rPr lang="en-US" sz="2000" dirty="0"/>
                <a:t> </a:t>
              </a:r>
              <a:r>
                <a:rPr lang="en-US" sz="2000" dirty="0" err="1"/>
                <a:t>mendorong</a:t>
              </a:r>
              <a:r>
                <a:rPr lang="en-US" sz="2000" dirty="0"/>
                <a:t> </a:t>
              </a:r>
              <a:r>
                <a:rPr lang="en-US" sz="2000" dirty="0" err="1"/>
                <a:t>pembentukan</a:t>
              </a:r>
              <a:r>
                <a:rPr lang="en-US" sz="2000" dirty="0"/>
                <a:t> </a:t>
              </a:r>
              <a:r>
                <a:rPr lang="en-US" sz="2000" dirty="0" err="1"/>
                <a:t>jaringan</a:t>
              </a:r>
              <a:r>
                <a:rPr lang="en-US" sz="2000" dirty="0"/>
                <a:t> </a:t>
              </a:r>
              <a:r>
                <a:rPr lang="en-US" sz="2000" dirty="0" err="1"/>
                <a:t>tertentu</a:t>
              </a:r>
              <a:endParaRPr lang="en-US" sz="2000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792359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Jenis-jenis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hormon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014802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64968"/>
            <a:ext cx="8610600" cy="152400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3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FAKTOR YANG MEMENGARUHI PERTUMBUHAN DAN PERKEMBANGAN TUMBUHAN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11079" y="2375415"/>
            <a:ext cx="8175721" cy="923330"/>
            <a:chOff x="511079" y="2375415"/>
            <a:chExt cx="8175721" cy="923330"/>
          </a:xfrm>
        </p:grpSpPr>
        <p:sp>
          <p:nvSpPr>
            <p:cNvPr id="8" name="Rounded Rectangle 5">
              <a:extLst>
                <a:ext uri="{FF2B5EF4-FFF2-40B4-BE49-F238E27FC236}">
                  <a16:creationId xmlns:a16="http://schemas.microsoft.com/office/drawing/2014/main" xmlns="" id="{A2A9D1A8-5669-4862-9ABE-EE2C3D48B106}"/>
                </a:ext>
              </a:extLst>
            </p:cNvPr>
            <p:cNvSpPr/>
            <p:nvPr/>
          </p:nvSpPr>
          <p:spPr>
            <a:xfrm>
              <a:off x="511079" y="2412831"/>
              <a:ext cx="1985481" cy="571500"/>
            </a:xfrm>
            <a:prstGeom prst="roundRect">
              <a:avLst/>
            </a:prstGeom>
            <a:ln w="5715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/>
                <a:t>Giberelin</a:t>
              </a:r>
              <a:endParaRPr lang="en-US" sz="20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B3E03C14-DCD2-44B8-807E-A9F54E42B934}"/>
                </a:ext>
              </a:extLst>
            </p:cNvPr>
            <p:cNvSpPr/>
            <p:nvPr/>
          </p:nvSpPr>
          <p:spPr>
            <a:xfrm>
              <a:off x="2571494" y="2375415"/>
              <a:ext cx="611530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err="1"/>
                <a:t>Hormon</a:t>
              </a:r>
              <a:r>
                <a:rPr lang="en-US" dirty="0"/>
                <a:t> yang </a:t>
              </a:r>
              <a:r>
                <a:rPr lang="en-US" dirty="0" err="1"/>
                <a:t>dapat</a:t>
              </a:r>
              <a:r>
                <a:rPr lang="en-US" dirty="0"/>
                <a:t> </a:t>
              </a:r>
              <a:r>
                <a:rPr lang="en-US" dirty="0" err="1"/>
                <a:t>menambah</a:t>
              </a:r>
              <a:r>
                <a:rPr lang="en-US" dirty="0"/>
                <a:t> </a:t>
              </a:r>
              <a:r>
                <a:rPr lang="en-US" dirty="0" err="1"/>
                <a:t>tinggi</a:t>
              </a:r>
              <a:r>
                <a:rPr lang="en-US" dirty="0"/>
                <a:t> </a:t>
              </a:r>
              <a:r>
                <a:rPr lang="en-US" dirty="0" err="1"/>
                <a:t>tumbuhan</a:t>
              </a:r>
              <a:r>
                <a:rPr lang="en-US" dirty="0"/>
                <a:t> </a:t>
              </a:r>
              <a:r>
                <a:rPr lang="en-US" dirty="0" err="1"/>
                <a:t>kerdil</a:t>
              </a:r>
              <a:r>
                <a:rPr lang="en-US" dirty="0"/>
                <a:t>. </a:t>
              </a:r>
              <a:r>
                <a:rPr lang="en-US" dirty="0" err="1"/>
                <a:t>Tidak</a:t>
              </a:r>
              <a:r>
                <a:rPr lang="en-US" dirty="0"/>
                <a:t> </a:t>
              </a:r>
              <a:r>
                <a:rPr lang="en-US" dirty="0" err="1"/>
                <a:t>memberikan</a:t>
              </a:r>
              <a:r>
                <a:rPr lang="en-US" dirty="0"/>
                <a:t> </a:t>
              </a:r>
              <a:r>
                <a:rPr lang="en-US" dirty="0" err="1"/>
                <a:t>respons</a:t>
              </a:r>
              <a:r>
                <a:rPr lang="en-US" dirty="0"/>
                <a:t> </a:t>
              </a:r>
              <a:r>
                <a:rPr lang="en-US" dirty="0" err="1"/>
                <a:t>jika</a:t>
              </a:r>
              <a:r>
                <a:rPr lang="en-US" dirty="0"/>
                <a:t> </a:t>
              </a:r>
              <a:r>
                <a:rPr lang="en-US" dirty="0" err="1"/>
                <a:t>diberikan</a:t>
              </a:r>
              <a:r>
                <a:rPr lang="en-US" dirty="0"/>
                <a:t> </a:t>
              </a:r>
              <a:r>
                <a:rPr lang="en-US" dirty="0" err="1"/>
                <a:t>kepada</a:t>
              </a:r>
              <a:r>
                <a:rPr lang="en-US" dirty="0"/>
                <a:t> </a:t>
              </a:r>
              <a:r>
                <a:rPr lang="en-US" dirty="0" err="1"/>
                <a:t>tanaman</a:t>
              </a:r>
              <a:r>
                <a:rPr lang="en-US" dirty="0"/>
                <a:t> normal.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03903" y="3321547"/>
            <a:ext cx="8497887" cy="646331"/>
            <a:chOff x="503903" y="3321547"/>
            <a:chExt cx="8497887" cy="646331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xmlns="" id="{69838048-4539-4969-B2F0-CB9FBCAA547F}"/>
                </a:ext>
              </a:extLst>
            </p:cNvPr>
            <p:cNvSpPr/>
            <p:nvPr/>
          </p:nvSpPr>
          <p:spPr>
            <a:xfrm>
              <a:off x="503903" y="3344746"/>
              <a:ext cx="1985481" cy="571500"/>
            </a:xfrm>
            <a:prstGeom prst="roundRect">
              <a:avLst/>
            </a:prstGeom>
            <a:ln w="5715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Asam</a:t>
              </a:r>
              <a:r>
                <a:rPr lang="en-US" dirty="0"/>
                <a:t> </a:t>
              </a:r>
              <a:r>
                <a:rPr lang="en-US" dirty="0" err="1"/>
                <a:t>Traumalin</a:t>
              </a:r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CABEACEB-E31E-4466-91AA-1C47EE802C8F}"/>
                </a:ext>
              </a:extLst>
            </p:cNvPr>
            <p:cNvSpPr/>
            <p:nvPr/>
          </p:nvSpPr>
          <p:spPr>
            <a:xfrm>
              <a:off x="2571494" y="3321547"/>
              <a:ext cx="643029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err="1"/>
                <a:t>Hormon</a:t>
              </a:r>
              <a:r>
                <a:rPr lang="en-US" dirty="0"/>
                <a:t> yang </a:t>
              </a:r>
              <a:r>
                <a:rPr lang="en-US" dirty="0" err="1"/>
                <a:t>memperbaiki</a:t>
              </a:r>
              <a:r>
                <a:rPr lang="en-US" dirty="0"/>
                <a:t> </a:t>
              </a:r>
              <a:r>
                <a:rPr lang="en-US" dirty="0" err="1"/>
                <a:t>kerusakan</a:t>
              </a:r>
              <a:r>
                <a:rPr lang="en-US" dirty="0"/>
                <a:t> </a:t>
              </a:r>
              <a:r>
                <a:rPr lang="en-US" dirty="0" err="1"/>
                <a:t>atau</a:t>
              </a:r>
              <a:r>
                <a:rPr lang="en-US" dirty="0"/>
                <a:t> </a:t>
              </a:r>
              <a:r>
                <a:rPr lang="en-US" dirty="0" err="1"/>
                <a:t>luka</a:t>
              </a:r>
              <a:r>
                <a:rPr lang="en-US" dirty="0"/>
                <a:t> </a:t>
              </a:r>
              <a:r>
                <a:rPr lang="en-US" dirty="0" err="1"/>
                <a:t>pada</a:t>
              </a:r>
              <a:r>
                <a:rPr lang="en-US" dirty="0"/>
                <a:t> </a:t>
              </a:r>
              <a:r>
                <a:rPr lang="en-US" dirty="0" err="1"/>
                <a:t>tubuhnya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33400" y="4143033"/>
            <a:ext cx="8506746" cy="571500"/>
            <a:chOff x="545523" y="4143033"/>
            <a:chExt cx="8506746" cy="571500"/>
          </a:xfrm>
        </p:grpSpPr>
        <p:sp>
          <p:nvSpPr>
            <p:cNvPr id="12" name="Rounded Rectangle 8">
              <a:extLst>
                <a:ext uri="{FF2B5EF4-FFF2-40B4-BE49-F238E27FC236}">
                  <a16:creationId xmlns:a16="http://schemas.microsoft.com/office/drawing/2014/main" xmlns="" id="{4EBDFAC9-476D-454A-980F-0B88E0FA08E0}"/>
                </a:ext>
              </a:extLst>
            </p:cNvPr>
            <p:cNvSpPr/>
            <p:nvPr/>
          </p:nvSpPr>
          <p:spPr>
            <a:xfrm>
              <a:off x="545523" y="4143033"/>
              <a:ext cx="1985481" cy="571500"/>
            </a:xfrm>
            <a:prstGeom prst="roundRect">
              <a:avLst/>
            </a:prstGeom>
            <a:ln w="5715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Kalin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404A45A7-F9EF-4861-93C8-D6979824F892}"/>
                </a:ext>
              </a:extLst>
            </p:cNvPr>
            <p:cNvSpPr/>
            <p:nvPr/>
          </p:nvSpPr>
          <p:spPr>
            <a:xfrm>
              <a:off x="2621973" y="4244117"/>
              <a:ext cx="64302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err="1"/>
                <a:t>Hormon</a:t>
              </a:r>
              <a:r>
                <a:rPr lang="en-US" dirty="0"/>
                <a:t> yang </a:t>
              </a:r>
              <a:r>
                <a:rPr lang="en-US" dirty="0" err="1"/>
                <a:t>memengaruhi</a:t>
              </a:r>
              <a:r>
                <a:rPr lang="en-US" dirty="0"/>
                <a:t> </a:t>
              </a:r>
              <a:r>
                <a:rPr lang="en-US" dirty="0" err="1"/>
                <a:t>pembentukan</a:t>
              </a:r>
              <a:r>
                <a:rPr lang="en-US" dirty="0"/>
                <a:t> organ </a:t>
              </a:r>
              <a:r>
                <a:rPr lang="en-US" dirty="0" err="1"/>
                <a:t>tumbuhan</a:t>
              </a:r>
              <a:r>
                <a:rPr lang="en-US" dirty="0"/>
                <a:t>.</a:t>
              </a: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792359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Jenis-jenis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hormon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379083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85750"/>
            <a:ext cx="8610600" cy="1037549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4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PERTUMBUHAN DAN PERKEMBANGAN HEWAN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57201" y="2065404"/>
            <a:ext cx="7924799" cy="1323439"/>
            <a:chOff x="457201" y="2065404"/>
            <a:chExt cx="7924799" cy="1323439"/>
          </a:xfrm>
        </p:grpSpPr>
        <p:sp>
          <p:nvSpPr>
            <p:cNvPr id="8" name="Rounded Rectangle 9">
              <a:extLst>
                <a:ext uri="{FF2B5EF4-FFF2-40B4-BE49-F238E27FC236}">
                  <a16:creationId xmlns:a16="http://schemas.microsoft.com/office/drawing/2014/main" xmlns="" id="{D32296F4-3013-47F4-9D6D-E2A79F9A5951}"/>
                </a:ext>
              </a:extLst>
            </p:cNvPr>
            <p:cNvSpPr/>
            <p:nvPr/>
          </p:nvSpPr>
          <p:spPr>
            <a:xfrm>
              <a:off x="457201" y="2130564"/>
              <a:ext cx="2260785" cy="571500"/>
            </a:xfrm>
            <a:prstGeom prst="roundRect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i="1" dirty="0"/>
                <a:t>Cleavage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ADB32F90-BC51-4263-A1D1-BE8960609F6D}"/>
                </a:ext>
              </a:extLst>
            </p:cNvPr>
            <p:cNvSpPr/>
            <p:nvPr/>
          </p:nvSpPr>
          <p:spPr>
            <a:xfrm>
              <a:off x="2826312" y="2065404"/>
              <a:ext cx="555568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sv-SE" sz="2000" dirty="0"/>
                <a:t>Zigot melakukan pembelahan mitosis menjadi 2, 4, 8, hingga seterusnya membentuk kumpulan sel yang menyerupai buah anggur (morula).</a:t>
              </a:r>
              <a:endParaRPr lang="en-US" sz="20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57200" y="3638550"/>
            <a:ext cx="8001000" cy="707886"/>
            <a:chOff x="457200" y="3638550"/>
            <a:chExt cx="8001000" cy="707886"/>
          </a:xfrm>
        </p:grpSpPr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xmlns="" id="{99EE274D-F95F-4B05-A728-D636DC653D5A}"/>
                </a:ext>
              </a:extLst>
            </p:cNvPr>
            <p:cNvSpPr/>
            <p:nvPr/>
          </p:nvSpPr>
          <p:spPr>
            <a:xfrm>
              <a:off x="457200" y="3706743"/>
              <a:ext cx="2260785" cy="571500"/>
            </a:xfrm>
            <a:prstGeom prst="roundRect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Fase</a:t>
              </a:r>
              <a:r>
                <a:rPr lang="en-US" dirty="0"/>
                <a:t> Blastula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D1A450E-CE40-4565-B672-4F1B2421F69C}"/>
                </a:ext>
              </a:extLst>
            </p:cNvPr>
            <p:cNvSpPr/>
            <p:nvPr/>
          </p:nvSpPr>
          <p:spPr>
            <a:xfrm>
              <a:off x="2826311" y="3638550"/>
              <a:ext cx="563188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2000" dirty="0"/>
                <a:t>Sel-</a:t>
              </a:r>
              <a:r>
                <a:rPr lang="es-ES" sz="2000" dirty="0" err="1"/>
                <a:t>sel</a:t>
              </a:r>
              <a:r>
                <a:rPr lang="es-ES" sz="2000" dirty="0"/>
                <a:t> </a:t>
              </a:r>
              <a:r>
                <a:rPr lang="es-ES" sz="2000" dirty="0" err="1"/>
                <a:t>morula</a:t>
              </a:r>
              <a:r>
                <a:rPr lang="es-ES" sz="2000" dirty="0"/>
                <a:t> </a:t>
              </a:r>
              <a:r>
                <a:rPr lang="es-ES" sz="2000" dirty="0" err="1"/>
                <a:t>melekuk</a:t>
              </a:r>
              <a:r>
                <a:rPr lang="es-ES" sz="2000" dirty="0"/>
                <a:t> dan </a:t>
              </a:r>
              <a:r>
                <a:rPr lang="es-ES" sz="2000" dirty="0" err="1"/>
                <a:t>menggulung</a:t>
              </a:r>
              <a:r>
                <a:rPr lang="es-ES" sz="2000" dirty="0"/>
                <a:t> </a:t>
              </a:r>
              <a:r>
                <a:rPr lang="es-ES" sz="2000" dirty="0" err="1"/>
                <a:t>membentuk</a:t>
              </a:r>
              <a:r>
                <a:rPr lang="es-ES" sz="2000" dirty="0"/>
                <a:t> </a:t>
              </a:r>
              <a:r>
                <a:rPr lang="es-ES" sz="2000" dirty="0" err="1"/>
                <a:t>rongga</a:t>
              </a:r>
              <a:r>
                <a:rPr lang="es-ES" sz="2000" dirty="0"/>
                <a:t> yang </a:t>
              </a:r>
              <a:r>
                <a:rPr lang="es-ES" sz="2000" dirty="0" err="1"/>
                <a:t>disebut</a:t>
              </a:r>
              <a:r>
                <a:rPr lang="es-ES" sz="2000" dirty="0"/>
                <a:t> </a:t>
              </a:r>
              <a:r>
                <a:rPr lang="es-ES" sz="2000" dirty="0" err="1"/>
                <a:t>blastosol</a:t>
              </a:r>
              <a:r>
                <a:rPr lang="es-ES" sz="2000" dirty="0"/>
                <a:t>.</a:t>
              </a:r>
              <a:endParaRPr lang="en-US" sz="2000" dirty="0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352550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Perkembangan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awal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51083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85750"/>
            <a:ext cx="8610600" cy="1037549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4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PERTUMBUHAN DAN PERKEMBANGAN HEWAN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74921" y="1775677"/>
            <a:ext cx="7968009" cy="2853473"/>
            <a:chOff x="474921" y="1654683"/>
            <a:chExt cx="7968009" cy="2853473"/>
          </a:xfrm>
        </p:grpSpPr>
        <p:pic>
          <p:nvPicPr>
            <p:cNvPr id="1026" name="Picture 2" descr="https://upload.wikimedia.org/wikipedia/commons/4/4d/Figure_27_01_03.jpg">
              <a:extLst>
                <a:ext uri="{FF2B5EF4-FFF2-40B4-BE49-F238E27FC236}">
                  <a16:creationId xmlns:a16="http://schemas.microsoft.com/office/drawing/2014/main" xmlns="" id="{150AB065-25A0-4FED-9FDF-35E5B4EAA0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921" y="1944380"/>
              <a:ext cx="76200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>
              <a:hlinkClick r:id="rId3"/>
              <a:extLst>
                <a:ext uri="{FF2B5EF4-FFF2-40B4-BE49-F238E27FC236}">
                  <a16:creationId xmlns:a16="http://schemas.microsoft.com/office/drawing/2014/main" xmlns="" id="{5B42FE06-8255-4983-BDF5-E54B65A90BA4}"/>
                </a:ext>
              </a:extLst>
            </p:cNvPr>
            <p:cNvSpPr/>
            <p:nvPr/>
          </p:nvSpPr>
          <p:spPr>
            <a:xfrm rot="16200000">
              <a:off x="6877694" y="2942920"/>
              <a:ext cx="285347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1" dirty="0" err="1">
                  <a:solidFill>
                    <a:srgbClr val="0000CC"/>
                  </a:solidFill>
                </a:rPr>
                <a:t>Sumber</a:t>
              </a:r>
              <a:r>
                <a:rPr lang="en-US" sz="1200" i="1" dirty="0">
                  <a:solidFill>
                    <a:srgbClr val="0000CC"/>
                  </a:solidFill>
                </a:rPr>
                <a:t>: www.commons.Wikimedia.org</a:t>
              </a: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352550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Perkembangan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i="1" dirty="0">
                <a:latin typeface="Calibri" pitchFamily="34" charset="0"/>
                <a:cs typeface="Calibri" pitchFamily="34" charset="0"/>
              </a:rPr>
              <a:t>Cleavage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hingga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blastula</a:t>
            </a:r>
          </a:p>
        </p:txBody>
      </p:sp>
    </p:spTree>
    <p:extLst>
      <p:ext uri="{BB962C8B-B14F-4D97-AF65-F5344CB8AC3E}">
        <p14:creationId xmlns:p14="http://schemas.microsoft.com/office/powerpoint/2010/main" xmlns="" val="35291505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6738923-5CA8-42C6-B2ED-1E05095F58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5" t="16078"/>
          <a:stretch/>
        </p:blipFill>
        <p:spPr>
          <a:xfrm>
            <a:off x="754" y="0"/>
            <a:ext cx="9143245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48400" y="4455338"/>
            <a:ext cx="20345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</a:rPr>
              <a:t>Sumber</a:t>
            </a:r>
            <a:r>
              <a:rPr lang="en-US" sz="1200" dirty="0">
                <a:solidFill>
                  <a:schemeClr val="bg1"/>
                </a:solidFill>
              </a:rPr>
              <a:t>: </a:t>
            </a:r>
            <a:r>
              <a:rPr lang="en-US" sz="1200" dirty="0" err="1">
                <a:solidFill>
                  <a:schemeClr val="bg1"/>
                </a:solidFill>
              </a:rPr>
              <a:t>dokumen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penerbit</a:t>
            </a:r>
            <a:endParaRPr lang="en-US" sz="1200" i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22910" y="209551"/>
            <a:ext cx="5080259" cy="2652911"/>
            <a:chOff x="422910" y="209551"/>
            <a:chExt cx="5080259" cy="2652911"/>
          </a:xfrm>
        </p:grpSpPr>
        <p:sp>
          <p:nvSpPr>
            <p:cNvPr id="8" name="Title 1"/>
            <p:cNvSpPr txBox="1">
              <a:spLocks/>
            </p:cNvSpPr>
            <p:nvPr/>
          </p:nvSpPr>
          <p:spPr>
            <a:xfrm>
              <a:off x="422910" y="209551"/>
              <a:ext cx="2167890" cy="881262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id-ID" sz="4800" b="1" dirty="0" smtClean="0">
                  <a:solidFill>
                    <a:srgbClr val="002060"/>
                  </a:solidFill>
                  <a:latin typeface="+mn-lt"/>
                </a:rPr>
                <a:t>BAB </a:t>
              </a:r>
              <a:r>
                <a:rPr lang="en-US" sz="4800" b="1" dirty="0" smtClean="0">
                  <a:solidFill>
                    <a:srgbClr val="002060"/>
                  </a:solidFill>
                  <a:latin typeface="+mn-lt"/>
                </a:rPr>
                <a:t>1</a:t>
              </a:r>
              <a:endParaRPr lang="id-ID" sz="4800" b="1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0" name="Title 1"/>
            <p:cNvSpPr txBox="1">
              <a:spLocks/>
            </p:cNvSpPr>
            <p:nvPr/>
          </p:nvSpPr>
          <p:spPr>
            <a:xfrm>
              <a:off x="457200" y="947537"/>
              <a:ext cx="5045969" cy="1914925"/>
            </a:xfrm>
            <a:prstGeom prst="rect">
              <a:avLst/>
            </a:prstGeom>
            <a:solidFill>
              <a:srgbClr val="FFFFFF">
                <a:alpha val="65098"/>
              </a:srgbClr>
            </a:solidFill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600" b="1" dirty="0" smtClean="0">
                  <a:solidFill>
                    <a:srgbClr val="002060"/>
                  </a:solidFill>
                  <a:latin typeface="+mn-lt"/>
                </a:rPr>
                <a:t>PERTUMBUHAN DAN PERKEMBANGAN MAKHLUK HIDUP</a:t>
              </a:r>
              <a:endParaRPr lang="id-ID" sz="3600" b="1" dirty="0">
                <a:solidFill>
                  <a:srgbClr val="002060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15417252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85750"/>
            <a:ext cx="8610600" cy="1037549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4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PERTUMBUHAN DAN PERKEMBANGAN HEWAN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02710" y="2001381"/>
            <a:ext cx="7955490" cy="2554545"/>
            <a:chOff x="350311" y="1809750"/>
            <a:chExt cx="7955490" cy="2554545"/>
          </a:xfrm>
        </p:grpSpPr>
        <p:sp>
          <p:nvSpPr>
            <p:cNvPr id="8" name="Rounded Rectangle 9">
              <a:extLst>
                <a:ext uri="{FF2B5EF4-FFF2-40B4-BE49-F238E27FC236}">
                  <a16:creationId xmlns:a16="http://schemas.microsoft.com/office/drawing/2014/main" xmlns="" id="{D32296F4-3013-47F4-9D6D-E2A79F9A5951}"/>
                </a:ext>
              </a:extLst>
            </p:cNvPr>
            <p:cNvSpPr/>
            <p:nvPr/>
          </p:nvSpPr>
          <p:spPr>
            <a:xfrm>
              <a:off x="350311" y="1874910"/>
              <a:ext cx="2216967" cy="571500"/>
            </a:xfrm>
            <a:prstGeom prst="roundRect">
              <a:avLst/>
            </a:prstGeom>
            <a:ln w="57150">
              <a:solidFill>
                <a:schemeClr val="accent4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/>
                <a:t>Fase</a:t>
              </a:r>
              <a:r>
                <a:rPr lang="en-US" sz="2000" dirty="0"/>
                <a:t> Gastrula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ADB32F90-BC51-4263-A1D1-BE8960609F6D}"/>
                </a:ext>
              </a:extLst>
            </p:cNvPr>
            <p:cNvSpPr/>
            <p:nvPr/>
          </p:nvSpPr>
          <p:spPr>
            <a:xfrm>
              <a:off x="2599405" y="1809750"/>
              <a:ext cx="5706396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sv-SE" sz="2000" dirty="0"/>
                <a:t>Kutub animal membelah dengan cepat dan terjadi dorongan ke dalam massa sel sehingga membentuk bulan sabit (blasofor). Terbentuk tiga lapisan, yaitu sel-sel kutub animal yang tidak masuk ke dalam disebut ektoderma, sel-sel kutub animal yang masuk ke dalam disebut mesoderma, dan sel-sel kutub vegetal yang disebut endoderma.</a:t>
              </a:r>
              <a:endParaRPr lang="en-US" sz="2000" dirty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352550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Perkembangan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awal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511529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85750"/>
            <a:ext cx="8610600" cy="1037549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4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PERTUMBUHAN DAN PERKEMBANGAN HEWAN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45561" y="1877020"/>
            <a:ext cx="7936438" cy="923330"/>
            <a:chOff x="445561" y="1809750"/>
            <a:chExt cx="7936438" cy="923330"/>
          </a:xfrm>
        </p:grpSpPr>
        <p:sp>
          <p:nvSpPr>
            <p:cNvPr id="8" name="Rounded Rectangle 9">
              <a:extLst>
                <a:ext uri="{FF2B5EF4-FFF2-40B4-BE49-F238E27FC236}">
                  <a16:creationId xmlns:a16="http://schemas.microsoft.com/office/drawing/2014/main" xmlns="" id="{D32296F4-3013-47F4-9D6D-E2A79F9A5951}"/>
                </a:ext>
              </a:extLst>
            </p:cNvPr>
            <p:cNvSpPr/>
            <p:nvPr/>
          </p:nvSpPr>
          <p:spPr>
            <a:xfrm>
              <a:off x="445561" y="1874910"/>
              <a:ext cx="2153843" cy="571500"/>
            </a:xfrm>
            <a:prstGeom prst="roundRect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Fase</a:t>
              </a:r>
              <a:r>
                <a:rPr lang="en-US" dirty="0"/>
                <a:t> </a:t>
              </a:r>
              <a:r>
                <a:rPr lang="en-US" dirty="0" err="1"/>
                <a:t>Diferensiasi</a:t>
              </a:r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ADB32F90-BC51-4263-A1D1-BE8960609F6D}"/>
                </a:ext>
              </a:extLst>
            </p:cNvPr>
            <p:cNvSpPr/>
            <p:nvPr/>
          </p:nvSpPr>
          <p:spPr>
            <a:xfrm>
              <a:off x="2599404" y="1809750"/>
              <a:ext cx="578259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sv-SE" dirty="0"/>
                <a:t>Pada fase diferensiasi, ketiga lapisan yang terbentuk pada fase gastrulasi akan berubah menjadi organ-organ tertentu.</a:t>
              </a:r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374580F8-B24F-4136-841E-DEC8C9F218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88820703"/>
              </p:ext>
            </p:extLst>
          </p:nvPr>
        </p:nvGraphicFramePr>
        <p:xfrm>
          <a:off x="457200" y="2815668"/>
          <a:ext cx="7696200" cy="1889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412">
                  <a:extLst>
                    <a:ext uri="{9D8B030D-6E8A-4147-A177-3AD203B41FA5}">
                      <a16:colId xmlns:a16="http://schemas.microsoft.com/office/drawing/2014/main" xmlns="" val="3443328022"/>
                    </a:ext>
                  </a:extLst>
                </a:gridCol>
                <a:gridCol w="6099788">
                  <a:extLst>
                    <a:ext uri="{9D8B030D-6E8A-4147-A177-3AD203B41FA5}">
                      <a16:colId xmlns:a16="http://schemas.microsoft.com/office/drawing/2014/main" xmlns="" val="2324328239"/>
                    </a:ext>
                  </a:extLst>
                </a:gridCol>
              </a:tblGrid>
              <a:tr h="36060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Lapisan</a:t>
                      </a:r>
                      <a:endParaRPr lang="en-ID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Organ yang </a:t>
                      </a:r>
                      <a:r>
                        <a:rPr lang="en-US" sz="1600" dirty="0" err="1"/>
                        <a:t>terbentuk</a:t>
                      </a:r>
                      <a:endParaRPr lang="en-ID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17141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Ektoderma</a:t>
                      </a:r>
                      <a:endParaRPr lang="en-ID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D" sz="1600" dirty="0" err="1"/>
                        <a:t>Kulit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rambut</a:t>
                      </a:r>
                      <a:r>
                        <a:rPr lang="en-ID" sz="1600" dirty="0"/>
                        <a:t>, kuku, </a:t>
                      </a:r>
                      <a:r>
                        <a:rPr lang="en-ID" sz="1600" dirty="0" err="1"/>
                        <a:t>dan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sistem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saraf</a:t>
                      </a:r>
                      <a:endParaRPr lang="en-ID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231264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Mesoderma</a:t>
                      </a:r>
                      <a:endParaRPr lang="en-ID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D" sz="1600" dirty="0" err="1"/>
                        <a:t>Pembuluh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darah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otot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darah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jaringan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ikat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ginjal</a:t>
                      </a:r>
                      <a:r>
                        <a:rPr lang="en-ID" sz="1600" dirty="0"/>
                        <a:t>, ureter, testis, </a:t>
                      </a:r>
                      <a:r>
                        <a:rPr lang="en-ID" sz="1600" dirty="0" err="1"/>
                        <a:t>ovarium</a:t>
                      </a:r>
                      <a:r>
                        <a:rPr lang="en-ID" sz="1600" dirty="0"/>
                        <a:t>, uterus, </a:t>
                      </a:r>
                      <a:r>
                        <a:rPr lang="en-ID" sz="1600" dirty="0" err="1"/>
                        <a:t>dan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sistem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limfatik</a:t>
                      </a:r>
                      <a:endParaRPr lang="en-ID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49526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Endoderma</a:t>
                      </a:r>
                      <a:endParaRPr lang="en-ID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dirty="0" err="1"/>
                        <a:t>Pankreas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hati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lapisan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pada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uretra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kelenjar</a:t>
                      </a:r>
                      <a:r>
                        <a:rPr lang="en-ID" sz="1600" dirty="0"/>
                        <a:t>, </a:t>
                      </a:r>
                      <a:r>
                        <a:rPr lang="en-ID" sz="1600" dirty="0" err="1"/>
                        <a:t>dan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lapisan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pada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saluran</a:t>
                      </a:r>
                      <a:r>
                        <a:rPr lang="en-ID" sz="1600" dirty="0"/>
                        <a:t> </a:t>
                      </a:r>
                      <a:r>
                        <a:rPr lang="en-ID" sz="1600" dirty="0" err="1"/>
                        <a:t>pernapasan</a:t>
                      </a:r>
                      <a:endParaRPr lang="en-ID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05869851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352550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Perkembangan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awal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23361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85750"/>
            <a:ext cx="8610600" cy="1037549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4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PERTUMBUHAN DAN PERKEMBANGAN HEWAN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B8D13CC-E7EF-46F7-AA3A-759EDB2A1E7C}"/>
              </a:ext>
            </a:extLst>
          </p:cNvPr>
          <p:cNvSpPr/>
          <p:nvPr/>
        </p:nvSpPr>
        <p:spPr>
          <a:xfrm>
            <a:off x="552450" y="2114550"/>
            <a:ext cx="8039100" cy="1400383"/>
          </a:xfrm>
          <a:prstGeom prst="rect">
            <a:avLst/>
          </a:prstGeom>
        </p:spPr>
        <p:txBody>
          <a:bodyPr wrap="square" numCol="1" spcCol="365760">
            <a:spAutoFit/>
          </a:bodyPr>
          <a:lstStyle/>
          <a:p>
            <a:pPr marL="342900" indent="-342900"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000" dirty="0" err="1"/>
              <a:t>Fase</a:t>
            </a:r>
            <a:r>
              <a:rPr lang="en-US" sz="2000" dirty="0"/>
              <a:t> </a:t>
            </a:r>
            <a:r>
              <a:rPr lang="en-US" sz="2000" dirty="0" err="1"/>
              <a:t>pertumbuhan</a:t>
            </a:r>
            <a:r>
              <a:rPr lang="en-US" sz="2000" dirty="0"/>
              <a:t> yang </a:t>
            </a:r>
            <a:r>
              <a:rPr lang="en-US" sz="2000" dirty="0" err="1"/>
              <a:t>terjadi</a:t>
            </a:r>
            <a:r>
              <a:rPr lang="en-US" sz="2000" dirty="0"/>
              <a:t> </a:t>
            </a:r>
            <a:r>
              <a:rPr lang="en-US" sz="2000" dirty="0" err="1"/>
              <a:t>meliputi</a:t>
            </a:r>
            <a:r>
              <a:rPr lang="en-US" sz="2000" dirty="0"/>
              <a:t> </a:t>
            </a:r>
            <a:r>
              <a:rPr lang="en-US" sz="2000" dirty="0" err="1"/>
              <a:t>fase</a:t>
            </a:r>
            <a:r>
              <a:rPr lang="en-US" sz="2000" dirty="0"/>
              <a:t> </a:t>
            </a:r>
            <a:r>
              <a:rPr lang="en-US" sz="2000" dirty="0" err="1"/>
              <a:t>bayi</a:t>
            </a:r>
            <a:r>
              <a:rPr lang="en-US" sz="2000" dirty="0"/>
              <a:t>, </a:t>
            </a:r>
            <a:r>
              <a:rPr lang="en-US" sz="2000" dirty="0" err="1"/>
              <a:t>anak-anak</a:t>
            </a:r>
            <a:r>
              <a:rPr lang="en-US" sz="2000" dirty="0"/>
              <a:t>, </a:t>
            </a:r>
            <a:r>
              <a:rPr lang="en-US" sz="2000" dirty="0" err="1"/>
              <a:t>remaja</a:t>
            </a:r>
            <a:r>
              <a:rPr lang="en-US" sz="2000" dirty="0"/>
              <a:t>, </a:t>
            </a:r>
            <a:r>
              <a:rPr lang="en-US" sz="2000" dirty="0" err="1"/>
              <a:t>dewasa</a:t>
            </a:r>
            <a:r>
              <a:rPr lang="en-US" sz="2000" dirty="0"/>
              <a:t>, </a:t>
            </a:r>
            <a:r>
              <a:rPr lang="en-US" sz="2000" dirty="0" err="1"/>
              <a:t>lansia</a:t>
            </a:r>
            <a:r>
              <a:rPr lang="en-US" sz="2000" dirty="0"/>
              <a:t>, </a:t>
            </a:r>
            <a:r>
              <a:rPr lang="en-US" sz="2000" dirty="0" err="1"/>
              <a:t>kemudian</a:t>
            </a:r>
            <a:r>
              <a:rPr lang="en-US" sz="2000" dirty="0"/>
              <a:t> </a:t>
            </a:r>
            <a:r>
              <a:rPr lang="en-US" sz="2000" dirty="0" err="1"/>
              <a:t>mati</a:t>
            </a:r>
            <a:r>
              <a:rPr lang="en-US" sz="2000" dirty="0"/>
              <a:t>. 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000" dirty="0" err="1"/>
              <a:t>Fase</a:t>
            </a:r>
            <a:r>
              <a:rPr lang="en-US" sz="2000" dirty="0"/>
              <a:t> </a:t>
            </a:r>
            <a:r>
              <a:rPr lang="en-US" sz="2000" dirty="0" err="1"/>
              <a:t>dewasa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berfungsinya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penuh</a:t>
            </a:r>
            <a:r>
              <a:rPr lang="en-US" sz="2000" dirty="0"/>
              <a:t> organ-organ </a:t>
            </a:r>
            <a:r>
              <a:rPr lang="en-US" sz="2000" dirty="0" err="1"/>
              <a:t>reproduksi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tubuh</a:t>
            </a:r>
            <a:r>
              <a:rPr lang="en-US" sz="2000" dirty="0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352550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Fase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Pertumbuhan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dan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Perkembangan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Setelah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Dilahirkan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264394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B8D13CC-E7EF-46F7-AA3A-759EDB2A1E7C}"/>
              </a:ext>
            </a:extLst>
          </p:cNvPr>
          <p:cNvSpPr/>
          <p:nvPr/>
        </p:nvSpPr>
        <p:spPr>
          <a:xfrm>
            <a:off x="552450" y="1809750"/>
            <a:ext cx="8039100" cy="2477601"/>
          </a:xfrm>
          <a:prstGeom prst="rect">
            <a:avLst/>
          </a:prstGeom>
        </p:spPr>
        <p:txBody>
          <a:bodyPr wrap="square" numCol="1" spcCol="365760">
            <a:spAutoFit/>
          </a:bodyPr>
          <a:lstStyle/>
          <a:p>
            <a:pPr marL="285750" indent="-285750">
              <a:spcBef>
                <a:spcPts val="600"/>
              </a:spcBef>
              <a:buFont typeface="Wingdings" pitchFamily="2" charset="2"/>
              <a:buChar char="v"/>
            </a:pPr>
            <a:r>
              <a:rPr lang="en-US" sz="2000" dirty="0" err="1"/>
              <a:t>Sempurna</a:t>
            </a:r>
            <a:endParaRPr lang="en-US" sz="2000" dirty="0"/>
          </a:p>
          <a:p>
            <a:pPr>
              <a:spcBef>
                <a:spcPts val="600"/>
              </a:spcBef>
            </a:pP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dirty="0" err="1"/>
              <a:t>holometabola</a:t>
            </a:r>
            <a:r>
              <a:rPr lang="en-US" sz="2000" dirty="0"/>
              <a:t>,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metammorfosis</a:t>
            </a:r>
            <a:r>
              <a:rPr lang="en-US" sz="2000" dirty="0"/>
              <a:t> yang </a:t>
            </a:r>
            <a:r>
              <a:rPr lang="en-US" sz="2000" dirty="0" err="1"/>
              <a:t>melewati</a:t>
            </a:r>
            <a:r>
              <a:rPr lang="en-US" sz="2000" dirty="0"/>
              <a:t> </a:t>
            </a:r>
            <a:r>
              <a:rPr lang="en-US" sz="2000" dirty="0" err="1"/>
              <a:t>tahap-tahap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yang </a:t>
            </a:r>
            <a:r>
              <a:rPr lang="en-US" sz="2000" dirty="0" err="1"/>
              <a:t>jelas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dibedakan</a:t>
            </a:r>
            <a:r>
              <a:rPr lang="en-US" sz="2000" dirty="0"/>
              <a:t>.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v"/>
            </a:pP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Sempurna</a:t>
            </a:r>
            <a:endParaRPr lang="en-US" sz="2000" dirty="0"/>
          </a:p>
          <a:p>
            <a:pPr>
              <a:spcBef>
                <a:spcPts val="600"/>
              </a:spcBef>
            </a:pP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dirty="0" err="1"/>
              <a:t>metamorfosis</a:t>
            </a:r>
            <a:r>
              <a:rPr lang="en-US" sz="2000" dirty="0"/>
              <a:t> </a:t>
            </a:r>
            <a:r>
              <a:rPr lang="en-US" sz="2000" dirty="0" err="1"/>
              <a:t>bertingkat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hemimetabola</a:t>
            </a:r>
            <a:r>
              <a:rPr lang="en-US" sz="2000" dirty="0"/>
              <a:t>.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yang </a:t>
            </a:r>
            <a:r>
              <a:rPr lang="en-US" sz="2000" dirty="0" err="1"/>
              <a:t>berbeda-beda</a:t>
            </a:r>
            <a:r>
              <a:rPr lang="en-US" sz="2000" dirty="0"/>
              <a:t>, </a:t>
            </a:r>
            <a:r>
              <a:rPr lang="en-US" sz="2000" dirty="0" err="1"/>
              <a:t>tetapi</a:t>
            </a:r>
            <a:r>
              <a:rPr lang="en-US" sz="2000" dirty="0"/>
              <a:t> </a:t>
            </a:r>
            <a:r>
              <a:rPr lang="en-US" sz="2000" dirty="0" err="1"/>
              <a:t>hanya</a:t>
            </a:r>
            <a:r>
              <a:rPr lang="en-US" sz="2000" dirty="0"/>
              <a:t> </a:t>
            </a:r>
            <a:r>
              <a:rPr lang="en-US" sz="2000" dirty="0" err="1"/>
              <a:t>mengalami</a:t>
            </a:r>
            <a:r>
              <a:rPr lang="en-US" sz="2000" dirty="0"/>
              <a:t> </a:t>
            </a:r>
            <a:r>
              <a:rPr lang="en-US" sz="2000" dirty="0" err="1"/>
              <a:t>pembesaran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pergantian</a:t>
            </a:r>
            <a:r>
              <a:rPr lang="en-US" sz="2000" dirty="0"/>
              <a:t> </a:t>
            </a:r>
            <a:r>
              <a:rPr lang="en-US" sz="2000" dirty="0" err="1"/>
              <a:t>kulit</a:t>
            </a:r>
            <a:r>
              <a:rPr lang="en-US" sz="2000" dirty="0"/>
              <a:t>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F34EFFD8-5268-422D-8693-0ADD38B7ACF2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5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METAMORFOSIS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350"/>
            <a:ext cx="7631639" cy="838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 err="1"/>
              <a:t>Perubahan</a:t>
            </a:r>
            <a:r>
              <a:rPr lang="es-ES" sz="2400" dirty="0"/>
              <a:t> </a:t>
            </a:r>
            <a:r>
              <a:rPr lang="es-ES" sz="2400" dirty="0" err="1"/>
              <a:t>bentuk</a:t>
            </a:r>
            <a:r>
              <a:rPr lang="es-ES" sz="2400" dirty="0"/>
              <a:t> dan </a:t>
            </a:r>
            <a:r>
              <a:rPr lang="es-ES" sz="2400" dirty="0" err="1"/>
              <a:t>struktur</a:t>
            </a:r>
            <a:r>
              <a:rPr lang="es-ES" sz="2400" dirty="0"/>
              <a:t> yang </a:t>
            </a:r>
            <a:r>
              <a:rPr lang="es-ES" sz="2400" dirty="0" err="1"/>
              <a:t>terjadi</a:t>
            </a:r>
            <a:r>
              <a:rPr lang="es-ES" sz="2400" dirty="0"/>
              <a:t> pada </a:t>
            </a:r>
            <a:r>
              <a:rPr lang="es-ES" sz="2400" dirty="0" err="1"/>
              <a:t>hewan</a:t>
            </a:r>
            <a:r>
              <a:rPr lang="es-ES" sz="2400" dirty="0"/>
              <a:t> </a:t>
            </a:r>
            <a:r>
              <a:rPr lang="es-ES" sz="2400" dirty="0" err="1"/>
              <a:t>mulai</a:t>
            </a:r>
            <a:r>
              <a:rPr lang="es-ES" sz="2400" dirty="0"/>
              <a:t> fase </a:t>
            </a:r>
            <a:r>
              <a:rPr lang="es-ES" sz="2400" dirty="0" err="1"/>
              <a:t>embrio</a:t>
            </a:r>
            <a:r>
              <a:rPr lang="es-ES" sz="2400" dirty="0"/>
              <a:t> </a:t>
            </a:r>
            <a:r>
              <a:rPr lang="es-ES" sz="2400" dirty="0" err="1"/>
              <a:t>hingga</a:t>
            </a:r>
            <a:r>
              <a:rPr lang="es-ES" sz="2400" dirty="0"/>
              <a:t> </a:t>
            </a:r>
            <a:r>
              <a:rPr lang="es-ES" sz="2400" dirty="0" err="1"/>
              <a:t>dewasa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xmlns="" val="38369676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489827" y="1647715"/>
            <a:ext cx="4446610" cy="2905235"/>
            <a:chOff x="1489827" y="1551981"/>
            <a:chExt cx="4446610" cy="2905235"/>
          </a:xfrm>
        </p:grpSpPr>
        <p:pic>
          <p:nvPicPr>
            <p:cNvPr id="8" name="Picture 4" descr="File:Greenfrog life stages.svg">
              <a:extLst>
                <a:ext uri="{FF2B5EF4-FFF2-40B4-BE49-F238E27FC236}">
                  <a16:creationId xmlns:a16="http://schemas.microsoft.com/office/drawing/2014/main" xmlns="" id="{5E5D0C7E-A234-4FEF-9ED9-22A203D21B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9827" y="1551981"/>
              <a:ext cx="3886200" cy="2905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>
              <a:hlinkClick r:id="rId3"/>
              <a:extLst>
                <a:ext uri="{FF2B5EF4-FFF2-40B4-BE49-F238E27FC236}">
                  <a16:creationId xmlns:a16="http://schemas.microsoft.com/office/drawing/2014/main" xmlns="" id="{F9613476-9E68-40BF-B7DD-CE5CA7D7702B}"/>
                </a:ext>
              </a:extLst>
            </p:cNvPr>
            <p:cNvSpPr/>
            <p:nvPr/>
          </p:nvSpPr>
          <p:spPr>
            <a:xfrm rot="16200000">
              <a:off x="4371201" y="2840218"/>
              <a:ext cx="285347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1" dirty="0" err="1">
                  <a:solidFill>
                    <a:srgbClr val="0000CC"/>
                  </a:solidFill>
                </a:rPr>
                <a:t>Sumber</a:t>
              </a:r>
              <a:r>
                <a:rPr lang="en-US" sz="1200" i="1" dirty="0">
                  <a:solidFill>
                    <a:srgbClr val="0000CC"/>
                  </a:solidFill>
                </a:rPr>
                <a:t>: www.commons.Wikimedia.org</a:t>
              </a: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9DEAB909-D142-4E56-8C20-C62619D037D7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5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METAMORFOSIS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971550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Contoh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metamorfosis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94982037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64968"/>
            <a:ext cx="8610600" cy="152400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6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FAKTOR YANG MEMENGARUHI PERTUMBUHAN DAN PERKEMBANGAN HEWAN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8C3AB78-CF21-4C6C-9947-CC992F7A7909}"/>
              </a:ext>
            </a:extLst>
          </p:cNvPr>
          <p:cNvSpPr/>
          <p:nvPr/>
        </p:nvSpPr>
        <p:spPr>
          <a:xfrm>
            <a:off x="552450" y="2229237"/>
            <a:ext cx="8039100" cy="1985159"/>
          </a:xfrm>
          <a:prstGeom prst="rect">
            <a:avLst/>
          </a:prstGeom>
        </p:spPr>
        <p:txBody>
          <a:bodyPr wrap="square" numCol="1" spcCol="36576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itchFamily="2" charset="2"/>
              <a:buChar char="v"/>
            </a:pPr>
            <a:r>
              <a:rPr lang="en-US" dirty="0" err="1"/>
              <a:t>Makanan</a:t>
            </a:r>
            <a:endParaRPr lang="en-US" dirty="0"/>
          </a:p>
          <a:p>
            <a:pPr algn="just">
              <a:spcBef>
                <a:spcPts val="600"/>
              </a:spcBef>
            </a:pP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.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utamanya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pembangun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.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v"/>
            </a:pPr>
            <a:r>
              <a:rPr lang="en-US" dirty="0"/>
              <a:t>Air</a:t>
            </a:r>
          </a:p>
          <a:p>
            <a:pPr algn="just">
              <a:spcBef>
                <a:spcPts val="600"/>
              </a:spcBef>
            </a:pPr>
            <a:r>
              <a:rPr lang="en-US" dirty="0"/>
              <a:t>Air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pelarut</a:t>
            </a:r>
            <a:r>
              <a:rPr lang="en-US" dirty="0"/>
              <a:t> </a:t>
            </a:r>
            <a:r>
              <a:rPr lang="en-US" dirty="0" err="1"/>
              <a:t>protoplasma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media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733550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Faktor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luar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050850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8C3AB78-CF21-4C6C-9947-CC992F7A7909}"/>
              </a:ext>
            </a:extLst>
          </p:cNvPr>
          <p:cNvSpPr/>
          <p:nvPr/>
        </p:nvSpPr>
        <p:spPr>
          <a:xfrm>
            <a:off x="552450" y="2229237"/>
            <a:ext cx="8039100" cy="1985159"/>
          </a:xfrm>
          <a:prstGeom prst="rect">
            <a:avLst/>
          </a:prstGeom>
        </p:spPr>
        <p:txBody>
          <a:bodyPr wrap="square" numCol="1" spcCol="36576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itchFamily="2" charset="2"/>
              <a:buChar char="v"/>
            </a:pPr>
            <a:r>
              <a:rPr lang="en-US" dirty="0" err="1"/>
              <a:t>Aktivitas</a:t>
            </a:r>
            <a:endParaRPr lang="en-US" dirty="0"/>
          </a:p>
          <a:p>
            <a:pPr algn="just">
              <a:spcBef>
                <a:spcPts val="600"/>
              </a:spcBef>
            </a:pP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otot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tulang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yang </a:t>
            </a:r>
            <a:r>
              <a:rPr lang="en-US" dirty="0" err="1"/>
              <a:t>ditekuni</a:t>
            </a:r>
            <a:r>
              <a:rPr lang="en-US" dirty="0"/>
              <a:t> </a:t>
            </a:r>
            <a:r>
              <a:rPr lang="en-US" dirty="0" err="1"/>
              <a:t>bertahun-tahun</a:t>
            </a:r>
            <a:r>
              <a:rPr lang="en-US" dirty="0"/>
              <a:t>.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v"/>
            </a:pPr>
            <a:r>
              <a:rPr lang="en-US" dirty="0" err="1"/>
              <a:t>Cahaya</a:t>
            </a:r>
            <a:r>
              <a:rPr lang="en-US" dirty="0"/>
              <a:t> </a:t>
            </a:r>
            <a:r>
              <a:rPr lang="en-US" dirty="0" err="1"/>
              <a:t>Matahari</a:t>
            </a:r>
            <a:endParaRPr lang="en-US" dirty="0"/>
          </a:p>
          <a:p>
            <a:pPr algn="just">
              <a:spcBef>
                <a:spcPts val="600"/>
              </a:spcBef>
            </a:pP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tulang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cahaya</a:t>
            </a:r>
            <a:r>
              <a:rPr lang="en-US" dirty="0"/>
              <a:t> </a:t>
            </a:r>
            <a:r>
              <a:rPr lang="en-US" dirty="0" err="1"/>
              <a:t>matahari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cahaya</a:t>
            </a:r>
            <a:r>
              <a:rPr lang="en-US" dirty="0"/>
              <a:t> </a:t>
            </a:r>
            <a:r>
              <a:rPr lang="en-US" dirty="0" err="1"/>
              <a:t>matahari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provitamin D </a:t>
            </a:r>
            <a:r>
              <a:rPr lang="en-US" dirty="0" err="1"/>
              <a:t>menjadi</a:t>
            </a:r>
            <a:r>
              <a:rPr lang="en-US" dirty="0"/>
              <a:t> vitamin D.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A466A40C-2E5E-4893-AA68-145641382859}"/>
              </a:ext>
            </a:extLst>
          </p:cNvPr>
          <p:cNvSpPr txBox="1">
            <a:spLocks/>
          </p:cNvSpPr>
          <p:nvPr/>
        </p:nvSpPr>
        <p:spPr>
          <a:xfrm>
            <a:off x="552450" y="264968"/>
            <a:ext cx="8610600" cy="152400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6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FAKTOR YANG MEMENGARUHI PERTUMBUHAN DAN PERKEMBANGAN HEWAN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733550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Faktor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luar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003316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8C3AB78-CF21-4C6C-9947-CC992F7A7909}"/>
              </a:ext>
            </a:extLst>
          </p:cNvPr>
          <p:cNvSpPr/>
          <p:nvPr/>
        </p:nvSpPr>
        <p:spPr>
          <a:xfrm>
            <a:off x="552450" y="2229237"/>
            <a:ext cx="8039100" cy="2539157"/>
          </a:xfrm>
          <a:prstGeom prst="rect">
            <a:avLst/>
          </a:prstGeom>
        </p:spPr>
        <p:txBody>
          <a:bodyPr wrap="square" numCol="1" spcCol="36576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itchFamily="2" charset="2"/>
              <a:buChar char="v"/>
            </a:pPr>
            <a:r>
              <a:rPr lang="en-US" dirty="0"/>
              <a:t>Gen</a:t>
            </a:r>
          </a:p>
          <a:p>
            <a:pPr algn="just">
              <a:spcBef>
                <a:spcPts val="600"/>
              </a:spcBef>
            </a:pP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gen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penentu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tulang</a:t>
            </a:r>
            <a:r>
              <a:rPr lang="en-US" dirty="0"/>
              <a:t>, </a:t>
            </a:r>
            <a:r>
              <a:rPr lang="en-US" dirty="0" err="1"/>
              <a:t>otot</a:t>
            </a:r>
            <a:r>
              <a:rPr lang="en-US" dirty="0"/>
              <a:t>,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kulit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.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v"/>
            </a:pPr>
            <a:r>
              <a:rPr lang="en-US" dirty="0" err="1"/>
              <a:t>Hormon</a:t>
            </a:r>
            <a:endParaRPr lang="en-US" dirty="0"/>
          </a:p>
          <a:p>
            <a:pPr algn="just">
              <a:spcBef>
                <a:spcPts val="600"/>
              </a:spcBef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sekresi</a:t>
            </a:r>
            <a:r>
              <a:rPr lang="en-US" dirty="0"/>
              <a:t>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kelenjar</a:t>
            </a:r>
            <a:r>
              <a:rPr lang="en-US" dirty="0"/>
              <a:t> </a:t>
            </a:r>
            <a:r>
              <a:rPr lang="en-US" dirty="0" err="1"/>
              <a:t>endokrin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. </a:t>
            </a:r>
            <a:r>
              <a:rPr lang="en-US" dirty="0" err="1"/>
              <a:t>Hormon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somatotrof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pituitari</a:t>
            </a:r>
            <a:r>
              <a:rPr lang="en-US" dirty="0"/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D5E84B45-424D-4936-A2E6-71BA5C408F4E}"/>
              </a:ext>
            </a:extLst>
          </p:cNvPr>
          <p:cNvSpPr txBox="1">
            <a:spLocks/>
          </p:cNvSpPr>
          <p:nvPr/>
        </p:nvSpPr>
        <p:spPr>
          <a:xfrm>
            <a:off x="552450" y="264968"/>
            <a:ext cx="8610600" cy="152400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6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FAKTOR YANG MEMENGARUHI PERTUMBUHAN DAN PERKEMBANGAN HEWAN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733550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Faktor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dalam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937114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8C3AB78-CF21-4C6C-9947-CC992F7A7909}"/>
              </a:ext>
            </a:extLst>
          </p:cNvPr>
          <p:cNvSpPr/>
          <p:nvPr/>
        </p:nvSpPr>
        <p:spPr>
          <a:xfrm>
            <a:off x="552450" y="2340679"/>
            <a:ext cx="8039100" cy="1831271"/>
          </a:xfrm>
          <a:prstGeom prst="rect">
            <a:avLst/>
          </a:prstGeom>
        </p:spPr>
        <p:txBody>
          <a:bodyPr wrap="square" numCol="1" spcCol="36576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itchFamily="2" charset="2"/>
              <a:buChar char="v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hewan</a:t>
            </a:r>
            <a:r>
              <a:rPr lang="en-US" dirty="0"/>
              <a:t>,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reproduksi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juga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emosional</a:t>
            </a:r>
            <a:r>
              <a:rPr lang="en-US" dirty="0"/>
              <a:t>, </a:t>
            </a:r>
            <a:r>
              <a:rPr lang="en-US" dirty="0" err="1"/>
              <a:t>budaya</a:t>
            </a:r>
            <a:r>
              <a:rPr lang="en-US" dirty="0"/>
              <a:t>,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religius</a:t>
            </a:r>
            <a:r>
              <a:rPr lang="en-US" dirty="0"/>
              <a:t>.</a:t>
            </a: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v"/>
            </a:pP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kematanan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, </a:t>
            </a:r>
            <a:r>
              <a:rPr lang="en-US" dirty="0" err="1"/>
              <a:t>kesehatan</a:t>
            </a:r>
            <a:r>
              <a:rPr lang="en-US" dirty="0"/>
              <a:t>,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dorongan</a:t>
            </a:r>
            <a:r>
              <a:rPr lang="en-US" dirty="0"/>
              <a:t> </a:t>
            </a:r>
            <a:r>
              <a:rPr lang="en-US" dirty="0" err="1"/>
              <a:t>cita-cita</a:t>
            </a:r>
            <a:r>
              <a:rPr lang="en-US" dirty="0"/>
              <a:t>, </a:t>
            </a:r>
            <a:r>
              <a:rPr lang="en-US" dirty="0" err="1"/>
              <a:t>psikologis</a:t>
            </a:r>
            <a:r>
              <a:rPr lang="en-US" dirty="0"/>
              <a:t>, </a:t>
            </a:r>
            <a:r>
              <a:rPr lang="en-US" dirty="0" err="1"/>
              <a:t>keluarga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tuntutan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241CC340-AD9D-4328-BD22-E8F45222BF07}"/>
              </a:ext>
            </a:extLst>
          </p:cNvPr>
          <p:cNvSpPr txBox="1">
            <a:spLocks/>
          </p:cNvSpPr>
          <p:nvPr/>
        </p:nvSpPr>
        <p:spPr>
          <a:xfrm>
            <a:off x="552450" y="264968"/>
            <a:ext cx="8610600" cy="152400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6"/>
            </a:pPr>
            <a:r>
              <a:rPr lang="es-ES" sz="3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FAKTOR YANG MEMENGARUHI PERTUMBUHAN DAN PERKEMBANGAN HEWAN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733550"/>
            <a:ext cx="76316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Pertumbuhan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dan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Perkembangan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Manusia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133753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00050"/>
            <a:ext cx="7848600" cy="548879"/>
          </a:xfr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err="1"/>
              <a:t>Kuis</a:t>
            </a:r>
            <a:endParaRPr lang="en-US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609600" y="1152763"/>
            <a:ext cx="2552700" cy="3323987"/>
          </a:xfrm>
          <a:prstGeom prst="rect">
            <a:avLst/>
          </a:prstGeom>
        </p:spPr>
        <p:txBody>
          <a:bodyPr wrap="square" numCol="1" spcCol="0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it-IT" sz="2000" dirty="0"/>
              <a:t>Mengapa membran plasma bersifat semipermiabel?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endParaRPr lang="it-IT" sz="2000" dirty="0"/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fi-FI" sz="2000" dirty="0"/>
              <a:t>Jelaskan perbedaan antara sel prokariotik dan sel eukariotik.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12BF603-713E-4463-9476-5AFF04DB3D05}"/>
              </a:ext>
            </a:extLst>
          </p:cNvPr>
          <p:cNvSpPr/>
          <p:nvPr/>
        </p:nvSpPr>
        <p:spPr>
          <a:xfrm>
            <a:off x="3371850" y="1152763"/>
            <a:ext cx="2552700" cy="3016210"/>
          </a:xfrm>
          <a:prstGeom prst="rect">
            <a:avLst/>
          </a:prstGeom>
        </p:spPr>
        <p:txBody>
          <a:bodyPr wrap="square" numCol="1" spcCol="0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 startAt="3"/>
            </a:pPr>
            <a:r>
              <a:rPr lang="fi-FI" sz="2000" dirty="0"/>
              <a:t>Apakah peranan lemak bagi suatu sel?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 startAt="3"/>
            </a:pPr>
            <a:endParaRPr lang="fi-FI" sz="2000" dirty="0"/>
          </a:p>
          <a:p>
            <a:pPr marL="514350" indent="-514350">
              <a:spcBef>
                <a:spcPts val="600"/>
              </a:spcBef>
              <a:buFont typeface="+mj-lt"/>
              <a:buAutoNum type="arabicPeriod" startAt="3"/>
            </a:pPr>
            <a:r>
              <a:rPr lang="fi-FI" sz="2000" dirty="0"/>
              <a:t>Sebutkan dan jelaskan organel-organel yang terdapat di dalam nukleus.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43E8198-BA2F-49DD-893D-75D1BE1AF43A}"/>
              </a:ext>
            </a:extLst>
          </p:cNvPr>
          <p:cNvSpPr/>
          <p:nvPr/>
        </p:nvSpPr>
        <p:spPr>
          <a:xfrm>
            <a:off x="6134100" y="1152763"/>
            <a:ext cx="2552700" cy="2862322"/>
          </a:xfrm>
          <a:prstGeom prst="rect">
            <a:avLst/>
          </a:prstGeom>
        </p:spPr>
        <p:txBody>
          <a:bodyPr wrap="square" numCol="1" spcCol="0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 startAt="4"/>
            </a:pPr>
            <a:r>
              <a:rPr lang="fi-FI" sz="2000"/>
              <a:t>Tuliskan empat senyawa organik yang terdapat pada protoplasma dan peran senyawa tersebut di dalam sel.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xmlns="" val="14488617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C8F1816-015C-4F07-BFC6-65CCAAB651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4200" y="133350"/>
            <a:ext cx="5511800" cy="4724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" y="1123950"/>
            <a:ext cx="304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9900"/>
                </a:solidFill>
              </a:rPr>
              <a:t>APA YANG ANDA KETAHUI TENTANG PERTUMBUHAN DAN PERKEMBANGAN?</a:t>
            </a:r>
            <a:endParaRPr lang="en-US" sz="2400" dirty="0">
              <a:solidFill>
                <a:srgbClr val="0099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823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PERTUMBUHAN DAN PERKEMBANGAN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29200" y="4352151"/>
            <a:ext cx="24529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hlinkClick r:id="rId2"/>
              </a:rPr>
              <a:t>Sumber</a:t>
            </a:r>
            <a:r>
              <a:rPr lang="en-US" sz="1200" dirty="0">
                <a:hlinkClick r:id="rId2"/>
              </a:rPr>
              <a:t> : commons.wikipedia.org</a:t>
            </a:r>
            <a:endParaRPr lang="en-US" sz="1200" dirty="0"/>
          </a:p>
        </p:txBody>
      </p:sp>
      <p:pic>
        <p:nvPicPr>
          <p:cNvPr id="1026" name="Picture 2" descr="https://upload.wikimedia.org/wikipedia/commons/2/2b/NSRW_Auxanometer.png">
            <a:extLst>
              <a:ext uri="{FF2B5EF4-FFF2-40B4-BE49-F238E27FC236}">
                <a16:creationId xmlns:a16="http://schemas.microsoft.com/office/drawing/2014/main" xmlns="" id="{1979740B-E187-48B7-8C95-37EB50E52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55" y="1481242"/>
            <a:ext cx="2215207" cy="287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Pertumbuhan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014223-3B26-46D0-9B05-C492552DD0AD}"/>
              </a:ext>
            </a:extLst>
          </p:cNvPr>
          <p:cNvSpPr/>
          <p:nvPr/>
        </p:nvSpPr>
        <p:spPr>
          <a:xfrm>
            <a:off x="426807" y="1430962"/>
            <a:ext cx="361179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Pertumbuhan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proses </a:t>
            </a:r>
            <a:r>
              <a:rPr lang="en-US" sz="2000" dirty="0" err="1"/>
              <a:t>pertambahan</a:t>
            </a:r>
            <a:r>
              <a:rPr lang="en-US" sz="2000" dirty="0"/>
              <a:t> volume 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balik</a:t>
            </a:r>
            <a:r>
              <a:rPr lang="en-US" sz="2000" dirty="0"/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/>
              <a:t>Karena </a:t>
            </a:r>
            <a:r>
              <a:rPr lang="en-US" sz="2000" dirty="0" err="1"/>
              <a:t>adanya</a:t>
            </a:r>
            <a:r>
              <a:rPr lang="en-US" sz="2000" dirty="0"/>
              <a:t> </a:t>
            </a:r>
            <a:r>
              <a:rPr lang="en-US" sz="2000" dirty="0" err="1"/>
              <a:t>pembelahan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pembesaran</a:t>
            </a:r>
            <a:r>
              <a:rPr lang="en-US" sz="2000" dirty="0"/>
              <a:t> </a:t>
            </a:r>
            <a:r>
              <a:rPr lang="en-US" sz="2000" dirty="0" err="1"/>
              <a:t>sel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keduanya</a:t>
            </a:r>
            <a:r>
              <a:rPr lang="en-US" sz="2000" dirty="0"/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err="1"/>
              <a:t>Pertumbuhan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diukur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dinyatakan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kuantitatif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75522914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PERTUMBUHAN DAN PERKEMBANGAN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014223-3B26-46D0-9B05-C492552DD0AD}"/>
              </a:ext>
            </a:extLst>
          </p:cNvPr>
          <p:cNvSpPr/>
          <p:nvPr/>
        </p:nvSpPr>
        <p:spPr>
          <a:xfrm>
            <a:off x="426807" y="1430962"/>
            <a:ext cx="361179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terspesialisasinya</a:t>
            </a:r>
            <a:r>
              <a:rPr lang="en-US" sz="2000" dirty="0"/>
              <a:t> </a:t>
            </a:r>
            <a:r>
              <a:rPr lang="en-US" sz="2000" dirty="0" err="1"/>
              <a:t>sel-sel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struktur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dinyatakan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ukuran</a:t>
            </a:r>
            <a:r>
              <a:rPr lang="en-US" sz="2000" dirty="0"/>
              <a:t>, </a:t>
            </a:r>
            <a:r>
              <a:rPr lang="en-US" sz="2000" dirty="0" err="1"/>
              <a:t>tetapi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tingkat</a:t>
            </a:r>
            <a:r>
              <a:rPr lang="en-US" sz="2000" dirty="0"/>
              <a:t> </a:t>
            </a:r>
            <a:r>
              <a:rPr lang="en-US" sz="2000" dirty="0" err="1"/>
              <a:t>kedewasaan</a:t>
            </a:r>
            <a:r>
              <a:rPr lang="en-US" sz="2000" dirty="0"/>
              <a:t>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533900" y="1876481"/>
            <a:ext cx="4152900" cy="2371669"/>
            <a:chOff x="4533900" y="1876481"/>
            <a:chExt cx="4152900" cy="237166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33900" y="1876481"/>
              <a:ext cx="4152900" cy="2371669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8662EF3-F04B-4E07-A4BF-3991ADE17AF4}"/>
                </a:ext>
              </a:extLst>
            </p:cNvPr>
            <p:cNvSpPr/>
            <p:nvPr/>
          </p:nvSpPr>
          <p:spPr>
            <a:xfrm>
              <a:off x="4800600" y="2014269"/>
              <a:ext cx="3886200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Proses </a:t>
              </a:r>
              <a:r>
                <a:rPr lang="en-US" sz="2000" dirty="0" err="1">
                  <a:solidFill>
                    <a:schemeClr val="bg1"/>
                  </a:solidFill>
                </a:rPr>
                <a:t>pertumbuhan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dan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perkembangan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ditentukan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oleh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interaksi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antara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taktor</a:t>
              </a:r>
              <a:r>
                <a:rPr lang="en-US" sz="2000" dirty="0">
                  <a:solidFill>
                    <a:schemeClr val="bg1"/>
                  </a:solidFill>
                </a:rPr>
                <a:t> internal (gen </a:t>
              </a:r>
              <a:r>
                <a:rPr lang="en-US" sz="2000" dirty="0" err="1">
                  <a:solidFill>
                    <a:schemeClr val="bg1"/>
                  </a:solidFill>
                </a:rPr>
                <a:t>dan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hormon</a:t>
              </a:r>
              <a:r>
                <a:rPr lang="en-US" sz="2000" dirty="0">
                  <a:solidFill>
                    <a:schemeClr val="bg1"/>
                  </a:solidFill>
                </a:rPr>
                <a:t>) </a:t>
              </a:r>
              <a:r>
                <a:rPr lang="en-US" sz="2000" dirty="0" err="1">
                  <a:solidFill>
                    <a:schemeClr val="bg1"/>
                  </a:solidFill>
                </a:rPr>
                <a:t>dan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faktor</a:t>
              </a:r>
              <a:r>
                <a:rPr lang="en-US" sz="2000" dirty="0">
                  <a:solidFill>
                    <a:schemeClr val="bg1"/>
                  </a:solidFill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</a:rPr>
                <a:t>eksternal</a:t>
              </a:r>
              <a:r>
                <a:rPr lang="en-US" sz="2000" dirty="0">
                  <a:solidFill>
                    <a:schemeClr val="bg1"/>
                  </a:solidFill>
                </a:rPr>
                <a:t> (</a:t>
              </a:r>
              <a:r>
                <a:rPr lang="en-US" sz="2000" dirty="0" err="1">
                  <a:solidFill>
                    <a:schemeClr val="bg1"/>
                  </a:solidFill>
                </a:rPr>
                <a:t>suhu</a:t>
              </a:r>
              <a:r>
                <a:rPr lang="en-US" sz="2000" dirty="0">
                  <a:solidFill>
                    <a:schemeClr val="bg1"/>
                  </a:solidFill>
                </a:rPr>
                <a:t>, </a:t>
              </a:r>
              <a:r>
                <a:rPr lang="en-US" sz="2000" dirty="0" err="1">
                  <a:solidFill>
                    <a:schemeClr val="bg1"/>
                  </a:solidFill>
                </a:rPr>
                <a:t>oksigen</a:t>
              </a:r>
              <a:r>
                <a:rPr lang="en-US" sz="2000" dirty="0">
                  <a:solidFill>
                    <a:schemeClr val="bg1"/>
                  </a:solidFill>
                </a:rPr>
                <a:t>, </a:t>
              </a:r>
              <a:r>
                <a:rPr lang="en-US" sz="2000" dirty="0" err="1">
                  <a:solidFill>
                    <a:schemeClr val="bg1"/>
                  </a:solidFill>
                </a:rPr>
                <a:t>cahaya</a:t>
              </a:r>
              <a:r>
                <a:rPr lang="en-US" sz="2000" dirty="0">
                  <a:solidFill>
                    <a:schemeClr val="bg1"/>
                  </a:solidFill>
                </a:rPr>
                <a:t>, </a:t>
              </a:r>
              <a:r>
                <a:rPr lang="en-US" sz="2000" dirty="0" err="1">
                  <a:solidFill>
                    <a:schemeClr val="bg1"/>
                  </a:solidFill>
                </a:rPr>
                <a:t>kelembapan</a:t>
              </a:r>
              <a:r>
                <a:rPr lang="en-US" sz="2000" dirty="0">
                  <a:solidFill>
                    <a:schemeClr val="bg1"/>
                  </a:solidFill>
                </a:rPr>
                <a:t>).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Perkembangan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39854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85750"/>
            <a:ext cx="8610600" cy="1037549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PERTUMBUHAN DAN PERKEMBANGAN TUMBUHAN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06493" y="1935090"/>
            <a:ext cx="8702464" cy="707886"/>
            <a:chOff x="306493" y="1935090"/>
            <a:chExt cx="8702464" cy="707886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xmlns="" id="{1F9021CF-DA56-4DE3-9D0F-2A26AEDBD4BA}"/>
                </a:ext>
              </a:extLst>
            </p:cNvPr>
            <p:cNvSpPr/>
            <p:nvPr/>
          </p:nvSpPr>
          <p:spPr>
            <a:xfrm>
              <a:off x="306493" y="2000250"/>
              <a:ext cx="2260785" cy="571500"/>
            </a:xfrm>
            <a:prstGeom prst="roundRect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/>
                <a:t>Pembelahan</a:t>
              </a:r>
              <a:r>
                <a:rPr lang="en-US" sz="2000" dirty="0"/>
                <a:t> </a:t>
              </a:r>
              <a:r>
                <a:rPr lang="en-US" sz="2000" dirty="0" err="1"/>
                <a:t>sel</a:t>
              </a:r>
              <a:endParaRPr lang="en-US" sz="20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8E349C50-1E6C-4FED-AB9B-47C58EE26EC5}"/>
                </a:ext>
              </a:extLst>
            </p:cNvPr>
            <p:cNvSpPr/>
            <p:nvPr/>
          </p:nvSpPr>
          <p:spPr>
            <a:xfrm>
              <a:off x="2599404" y="1935090"/>
              <a:ext cx="640955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sv-SE" sz="2000" dirty="0"/>
                <a:t>Zigot di dalam biji mengalami pembelahan mitoses membentuk jaringan embrional</a:t>
              </a:r>
              <a:endParaRPr lang="en-US" sz="20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06492" y="2856356"/>
            <a:ext cx="8723207" cy="707886"/>
            <a:chOff x="306492" y="2856356"/>
            <a:chExt cx="8723207" cy="707886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xmlns="" id="{1DA1EAAF-40F2-4C67-89DA-E7ED480AE4AD}"/>
                </a:ext>
              </a:extLst>
            </p:cNvPr>
            <p:cNvSpPr/>
            <p:nvPr/>
          </p:nvSpPr>
          <p:spPr>
            <a:xfrm>
              <a:off x="306492" y="2924549"/>
              <a:ext cx="2260785" cy="571500"/>
            </a:xfrm>
            <a:prstGeom prst="roundRect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/>
                <a:t>Morfogenesis</a:t>
              </a:r>
              <a:endParaRPr lang="en-US" sz="20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64AABCD4-D9E3-40E5-9C7A-29DA4EB03CAD}"/>
                </a:ext>
              </a:extLst>
            </p:cNvPr>
            <p:cNvSpPr/>
            <p:nvPr/>
          </p:nvSpPr>
          <p:spPr>
            <a:xfrm>
              <a:off x="2599403" y="2856356"/>
              <a:ext cx="643029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2000" dirty="0" err="1"/>
                <a:t>Embrio</a:t>
              </a:r>
              <a:r>
                <a:rPr lang="es-ES" sz="2000" dirty="0"/>
                <a:t> </a:t>
              </a:r>
              <a:r>
                <a:rPr lang="es-ES" sz="2000" dirty="0" err="1"/>
                <a:t>berkecambah</a:t>
              </a:r>
              <a:r>
                <a:rPr lang="es-ES" sz="2000" dirty="0"/>
                <a:t> </a:t>
              </a:r>
              <a:r>
                <a:rPr lang="es-ES" sz="2000" dirty="0" err="1"/>
                <a:t>membentuk</a:t>
              </a:r>
              <a:r>
                <a:rPr lang="es-ES" sz="2000" dirty="0"/>
                <a:t> </a:t>
              </a:r>
              <a:r>
                <a:rPr lang="es-ES" sz="2000" dirty="0" err="1"/>
                <a:t>sistem</a:t>
              </a:r>
              <a:r>
                <a:rPr lang="es-ES" sz="2000" dirty="0"/>
                <a:t> </a:t>
              </a:r>
              <a:r>
                <a:rPr lang="es-ES" sz="2000" dirty="0" err="1"/>
                <a:t>akar</a:t>
              </a:r>
              <a:r>
                <a:rPr lang="es-ES" sz="2000" dirty="0"/>
                <a:t> dan tunas </a:t>
              </a:r>
              <a:r>
                <a:rPr lang="es-ES" sz="2000" dirty="0" err="1"/>
                <a:t>tumbuhan</a:t>
              </a:r>
              <a:r>
                <a:rPr lang="es-ES" sz="2000" dirty="0"/>
                <a:t>.</a:t>
              </a:r>
              <a:endParaRPr lang="en-US" sz="20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04800" y="3709429"/>
            <a:ext cx="8723207" cy="707886"/>
            <a:chOff x="304800" y="3709429"/>
            <a:chExt cx="8723207" cy="707886"/>
          </a:xfrm>
        </p:grpSpPr>
        <p:sp>
          <p:nvSpPr>
            <p:cNvPr id="17" name="Rounded Rectangle 10">
              <a:extLst>
                <a:ext uri="{FF2B5EF4-FFF2-40B4-BE49-F238E27FC236}">
                  <a16:creationId xmlns:a16="http://schemas.microsoft.com/office/drawing/2014/main" xmlns="" id="{DD100551-5388-48F8-8614-783BD6531D9E}"/>
                </a:ext>
              </a:extLst>
            </p:cNvPr>
            <p:cNvSpPr/>
            <p:nvPr/>
          </p:nvSpPr>
          <p:spPr>
            <a:xfrm>
              <a:off x="304800" y="3777622"/>
              <a:ext cx="2260785" cy="571500"/>
            </a:xfrm>
            <a:prstGeom prst="roundRect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dirty="0" err="1"/>
                <a:t>Diferensiasi</a:t>
              </a:r>
              <a:r>
                <a:rPr lang="es-ES" dirty="0"/>
                <a:t> </a:t>
              </a:r>
              <a:r>
                <a:rPr lang="es-ES" dirty="0" err="1"/>
                <a:t>seluler</a:t>
              </a:r>
              <a:r>
                <a:rPr lang="es-ES" dirty="0"/>
                <a:t>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3A67BAE4-E0A9-4CFF-B930-B1D6FBCE7D75}"/>
                </a:ext>
              </a:extLst>
            </p:cNvPr>
            <p:cNvSpPr/>
            <p:nvPr/>
          </p:nvSpPr>
          <p:spPr>
            <a:xfrm>
              <a:off x="2597711" y="3709429"/>
              <a:ext cx="643029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2000" dirty="0" err="1"/>
                <a:t>Jaringan</a:t>
              </a:r>
              <a:r>
                <a:rPr lang="es-ES" sz="2000" dirty="0"/>
                <a:t> </a:t>
              </a:r>
              <a:r>
                <a:rPr lang="es-ES" sz="2000" dirty="0" err="1"/>
                <a:t>embrional</a:t>
              </a:r>
              <a:r>
                <a:rPr lang="es-ES" sz="2000" dirty="0"/>
                <a:t> </a:t>
              </a:r>
              <a:r>
                <a:rPr lang="es-ES" sz="2000" dirty="0" err="1"/>
                <a:t>berkembang</a:t>
              </a:r>
              <a:r>
                <a:rPr lang="es-ES" sz="2000" dirty="0"/>
                <a:t> </a:t>
              </a:r>
              <a:r>
                <a:rPr lang="es-ES" sz="2000" dirty="0" err="1"/>
                <a:t>menjadi</a:t>
              </a:r>
              <a:r>
                <a:rPr lang="es-ES" sz="2000" dirty="0"/>
                <a:t> </a:t>
              </a:r>
              <a:r>
                <a:rPr lang="es-ES" sz="2000" dirty="0" err="1"/>
                <a:t>struktur</a:t>
              </a:r>
              <a:r>
                <a:rPr lang="es-ES" sz="2000" dirty="0"/>
                <a:t> </a:t>
              </a:r>
            </a:p>
            <a:p>
              <a:r>
                <a:rPr lang="es-ES" sz="2000" dirty="0"/>
                <a:t>dan </a:t>
              </a:r>
              <a:r>
                <a:rPr lang="es-ES" sz="2000" dirty="0" err="1"/>
                <a:t>fungsi</a:t>
              </a:r>
              <a:r>
                <a:rPr lang="es-ES" sz="2000" dirty="0"/>
                <a:t> </a:t>
              </a:r>
              <a:r>
                <a:rPr lang="es-ES" sz="2000" dirty="0" err="1"/>
                <a:t>khusus</a:t>
              </a:r>
              <a:r>
                <a:rPr lang="es-ES" sz="2000" dirty="0"/>
                <a:t> yang </a:t>
              </a:r>
              <a:r>
                <a:rPr lang="es-ES" sz="2000" dirty="0" err="1"/>
                <a:t>dimiliki</a:t>
              </a:r>
              <a:r>
                <a:rPr lang="es-ES" sz="2000" dirty="0"/>
                <a:t> </a:t>
              </a:r>
              <a:r>
                <a:rPr lang="es-ES" sz="2000" dirty="0" err="1"/>
                <a:t>saat</a:t>
              </a:r>
              <a:r>
                <a:rPr lang="es-ES" sz="2000" dirty="0"/>
                <a:t> </a:t>
              </a:r>
              <a:r>
                <a:rPr lang="es-ES" sz="2000" dirty="0" err="1"/>
                <a:t>dewasa</a:t>
              </a:r>
              <a:r>
                <a:rPr lang="es-ES" sz="2000" dirty="0"/>
                <a:t>.</a:t>
              </a:r>
              <a:endParaRPr lang="en-US" sz="2000" dirty="0"/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335159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Perkembangan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awal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516554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85750"/>
            <a:ext cx="8610600" cy="1037549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PERTUMBUHAN DAN PERKEMBANGAN TUMBUHAN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2" descr="E:\ELISA\ERLANGGA LISA\2017\TEMPLATE PPT\SMA Biologi Irna kelompok peminatan\SMA Biologi Irna kelompok peminat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0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32CE6BA-4514-4929-8849-41A4061925E2}"/>
              </a:ext>
            </a:extLst>
          </p:cNvPr>
          <p:cNvSpPr/>
          <p:nvPr/>
        </p:nvSpPr>
        <p:spPr>
          <a:xfrm>
            <a:off x="400050" y="1885950"/>
            <a:ext cx="8362950" cy="3016210"/>
          </a:xfrm>
          <a:prstGeom prst="rect">
            <a:avLst/>
          </a:prstGeom>
        </p:spPr>
        <p:txBody>
          <a:bodyPr wrap="square" numCol="2" spcCol="365760">
            <a:spAutoFit/>
          </a:bodyPr>
          <a:lstStyle/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b="1" dirty="0"/>
              <a:t>proses </a:t>
            </a:r>
            <a:r>
              <a:rPr lang="en-US" b="1" dirty="0" err="1"/>
              <a:t>fisika</a:t>
            </a:r>
            <a:r>
              <a:rPr lang="en-US" b="1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masuknya</a:t>
            </a:r>
            <a:r>
              <a:rPr lang="en-US" dirty="0"/>
              <a:t> air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biji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potensial</a:t>
            </a:r>
            <a:r>
              <a:rPr lang="en-US" dirty="0"/>
              <a:t> air yang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biji</a:t>
            </a:r>
            <a:r>
              <a:rPr lang="en-US" dirty="0"/>
              <a:t>. </a:t>
            </a:r>
            <a:r>
              <a:rPr lang="en-US" b="1" dirty="0"/>
              <a:t>Proses </a:t>
            </a:r>
            <a:r>
              <a:rPr lang="en-US" b="1" dirty="0" err="1"/>
              <a:t>kimia</a:t>
            </a:r>
            <a:r>
              <a:rPr lang="en-US" b="1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air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mengaktifkan</a:t>
            </a:r>
            <a:r>
              <a:rPr lang="en-US" dirty="0"/>
              <a:t> </a:t>
            </a:r>
            <a:r>
              <a:rPr lang="en-US" dirty="0" err="1"/>
              <a:t>embrio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melepaskan</a:t>
            </a:r>
            <a:r>
              <a:rPr lang="en-US" dirty="0"/>
              <a:t> </a:t>
            </a:r>
            <a:r>
              <a:rPr lang="en-US" dirty="0" err="1"/>
              <a:t>hormon</a:t>
            </a:r>
            <a:r>
              <a:rPr lang="en-US" dirty="0"/>
              <a:t> </a:t>
            </a:r>
            <a:r>
              <a:rPr lang="en-US" dirty="0" err="1"/>
              <a:t>giberelin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aleuran</a:t>
            </a:r>
            <a:r>
              <a:rPr lang="en-US" dirty="0"/>
              <a:t> </a:t>
            </a:r>
            <a:r>
              <a:rPr lang="en-US" dirty="0" err="1"/>
              <a:t>mensintesis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mengeluarkan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. 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endParaRPr lang="en-US" dirty="0" smtClean="0"/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endParaRPr lang="en-US" dirty="0"/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perkecambahan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epigeal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hipogeal</a:t>
            </a:r>
            <a:r>
              <a:rPr lang="en-US" dirty="0"/>
              <a:t>. </a:t>
            </a:r>
            <a:r>
              <a:rPr lang="en-US" b="1" dirty="0" err="1"/>
              <a:t>Perkecambahan</a:t>
            </a:r>
            <a:r>
              <a:rPr lang="en-US" b="1" dirty="0"/>
              <a:t> epigeal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pembentangan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hipokotil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terangkat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. </a:t>
            </a:r>
            <a:r>
              <a:rPr lang="en-US" b="1" dirty="0" err="1"/>
              <a:t>Perkecambahan</a:t>
            </a:r>
            <a:r>
              <a:rPr lang="en-US" b="1" dirty="0"/>
              <a:t> </a:t>
            </a:r>
            <a:r>
              <a:rPr lang="en-US" b="1" dirty="0" err="1"/>
              <a:t>hipogeal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pembentangan</a:t>
            </a:r>
            <a:r>
              <a:rPr lang="en-US" dirty="0"/>
              <a:t> </a:t>
            </a:r>
            <a:r>
              <a:rPr lang="en-US" dirty="0" err="1"/>
              <a:t>ruas</a:t>
            </a:r>
            <a:r>
              <a:rPr lang="en-US" dirty="0"/>
              <a:t> </a:t>
            </a:r>
            <a:r>
              <a:rPr lang="en-US" dirty="0" err="1"/>
              <a:t>epikotil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kotiledon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335159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Perkecambahan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360348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2BD942D-8B3D-4021-AD3C-0606696AC88D}"/>
              </a:ext>
            </a:extLst>
          </p:cNvPr>
          <p:cNvSpPr/>
          <p:nvPr/>
        </p:nvSpPr>
        <p:spPr>
          <a:xfrm>
            <a:off x="6248400" y="4455338"/>
            <a:ext cx="20345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/>
              <a:t>Sumber</a:t>
            </a:r>
            <a:r>
              <a:rPr lang="en-US" sz="1200" dirty="0"/>
              <a:t>: </a:t>
            </a:r>
            <a:r>
              <a:rPr lang="en-US" sz="1200" dirty="0" err="1"/>
              <a:t>dokumen</a:t>
            </a:r>
            <a:r>
              <a:rPr lang="en-US" sz="1200" dirty="0"/>
              <a:t> </a:t>
            </a:r>
            <a:r>
              <a:rPr lang="en-US" sz="1200" dirty="0" err="1"/>
              <a:t>penerbit</a:t>
            </a:r>
            <a:endParaRPr lang="en-US" sz="1200" i="1" dirty="0"/>
          </a:p>
        </p:txBody>
      </p:sp>
      <p:grpSp>
        <p:nvGrpSpPr>
          <p:cNvPr id="2" name="Group 1"/>
          <p:cNvGrpSpPr/>
          <p:nvPr/>
        </p:nvGrpSpPr>
        <p:grpSpPr>
          <a:xfrm>
            <a:off x="0" y="807720"/>
            <a:ext cx="4964176" cy="3202305"/>
            <a:chOff x="0" y="807720"/>
            <a:chExt cx="4964176" cy="320230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EFA535D7-570B-47B1-922D-BA6A610E4B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1168" b="11570"/>
            <a:stretch/>
          </p:blipFill>
          <p:spPr>
            <a:xfrm>
              <a:off x="0" y="1133475"/>
              <a:ext cx="4964176" cy="2876550"/>
            </a:xfrm>
            <a:prstGeom prst="rect">
              <a:avLst/>
            </a:prstGeom>
          </p:spPr>
        </p:pic>
        <p:sp>
          <p:nvSpPr>
            <p:cNvPr id="7" name="Title 1">
              <a:extLst>
                <a:ext uri="{FF2B5EF4-FFF2-40B4-BE49-F238E27FC236}">
                  <a16:creationId xmlns:a16="http://schemas.microsoft.com/office/drawing/2014/main" xmlns="" id="{ECE0CEA3-662F-422E-B281-F50420AD89AA}"/>
                </a:ext>
              </a:extLst>
            </p:cNvPr>
            <p:cNvSpPr txBox="1">
              <a:spLocks/>
            </p:cNvSpPr>
            <p:nvPr/>
          </p:nvSpPr>
          <p:spPr>
            <a:xfrm>
              <a:off x="304799" y="807720"/>
              <a:ext cx="4114801" cy="46863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vert="horz" lIns="93360" tIns="46680" rIns="93360" bIns="46680" rtlCol="0" anchor="ctr">
              <a:noAutofit/>
            </a:bodyPr>
            <a:lstStyle>
              <a:lvl1pPr algn="l" defTabSz="93360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lvl="0" algn="ctr"/>
              <a:r>
                <a:rPr lang="en-US" sz="2400" b="1" dirty="0" err="1">
                  <a:solidFill>
                    <a:schemeClr val="bg1"/>
                  </a:solidFill>
                  <a:latin typeface="+mn-lt"/>
                  <a:cs typeface="Calibri" pitchFamily="34" charset="0"/>
                </a:rPr>
                <a:t>Perkecambahan</a:t>
              </a:r>
              <a:r>
                <a:rPr lang="en-US" sz="2400" b="1" dirty="0">
                  <a:solidFill>
                    <a:schemeClr val="bg1"/>
                  </a:solidFill>
                  <a:latin typeface="+mn-lt"/>
                  <a:cs typeface="Calibri" pitchFamily="34" charset="0"/>
                </a:rPr>
                <a:t> epigeal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800599" y="818796"/>
            <a:ext cx="4230997" cy="3276954"/>
            <a:chOff x="4800599" y="818796"/>
            <a:chExt cx="4230997" cy="32769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069C1F35-3A35-4EF3-95F2-3716C9527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964175" y="1219200"/>
              <a:ext cx="4067421" cy="2876550"/>
            </a:xfrm>
            <a:prstGeom prst="rect">
              <a:avLst/>
            </a:prstGeom>
          </p:spPr>
        </p:pic>
        <p:sp>
          <p:nvSpPr>
            <p:cNvPr id="9" name="Title 1">
              <a:extLst>
                <a:ext uri="{FF2B5EF4-FFF2-40B4-BE49-F238E27FC236}">
                  <a16:creationId xmlns:a16="http://schemas.microsoft.com/office/drawing/2014/main" xmlns="" id="{ECE0CEA3-662F-422E-B281-F50420AD89AA}"/>
                </a:ext>
              </a:extLst>
            </p:cNvPr>
            <p:cNvSpPr txBox="1">
              <a:spLocks/>
            </p:cNvSpPr>
            <p:nvPr/>
          </p:nvSpPr>
          <p:spPr>
            <a:xfrm>
              <a:off x="4800599" y="818796"/>
              <a:ext cx="4114801" cy="46863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vert="horz" lIns="93360" tIns="46680" rIns="93360" bIns="46680" rtlCol="0" anchor="ctr">
              <a:noAutofit/>
            </a:bodyPr>
            <a:lstStyle>
              <a:lvl1pPr algn="l" defTabSz="93360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lvl="0"/>
              <a:r>
                <a:rPr lang="en-US" sz="2400" b="1" dirty="0" err="1">
                  <a:solidFill>
                    <a:schemeClr val="bg1"/>
                  </a:solidFill>
                  <a:latin typeface="+mn-lt"/>
                  <a:cs typeface="Calibri" pitchFamily="34" charset="0"/>
                </a:rPr>
                <a:t>Perkecambahan</a:t>
              </a:r>
              <a:r>
                <a:rPr lang="en-US" sz="2400" b="1" dirty="0">
                  <a:solidFill>
                    <a:schemeClr val="bg1"/>
                  </a:solidFill>
                  <a:latin typeface="+mn-lt"/>
                  <a:cs typeface="Calibri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+mn-lt"/>
                  <a:cs typeface="Calibri" pitchFamily="34" charset="0"/>
                </a:rPr>
                <a:t>hipogeal</a:t>
              </a:r>
              <a:endParaRPr lang="en-US" sz="2400" b="1" dirty="0">
                <a:solidFill>
                  <a:schemeClr val="bg1"/>
                </a:solidFill>
                <a:latin typeface="+mn-lt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7779453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52450" y="285750"/>
            <a:ext cx="8610600" cy="1037549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s-E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PERTUMBUHAN DAN PERKEMBANGAN TUMBUHAN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66700" y="1930082"/>
            <a:ext cx="5008761" cy="1631216"/>
            <a:chOff x="266700" y="1930082"/>
            <a:chExt cx="5008761" cy="1631216"/>
          </a:xfrm>
        </p:grpSpPr>
        <p:sp>
          <p:nvSpPr>
            <p:cNvPr id="8" name="Rounded Rectangle 9">
              <a:extLst>
                <a:ext uri="{FF2B5EF4-FFF2-40B4-BE49-F238E27FC236}">
                  <a16:creationId xmlns:a16="http://schemas.microsoft.com/office/drawing/2014/main" xmlns="" id="{45EC8114-5F7F-465D-A43E-DE2922A8DB12}"/>
                </a:ext>
              </a:extLst>
            </p:cNvPr>
            <p:cNvSpPr/>
            <p:nvPr/>
          </p:nvSpPr>
          <p:spPr>
            <a:xfrm>
              <a:off x="266700" y="1993258"/>
              <a:ext cx="1677739" cy="571500"/>
            </a:xfrm>
            <a:prstGeom prst="roundRect">
              <a:avLst/>
            </a:prstGeom>
            <a:ln w="57150">
              <a:solidFill>
                <a:schemeClr val="accent3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Tudung </a:t>
              </a:r>
              <a:r>
                <a:rPr lang="en-US" b="1" dirty="0" err="1"/>
                <a:t>akar</a:t>
              </a:r>
              <a:endParaRPr lang="en-US" b="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6061B4D5-A80D-4768-A427-4880CF2B3966}"/>
                </a:ext>
              </a:extLst>
            </p:cNvPr>
            <p:cNvSpPr/>
            <p:nvPr/>
          </p:nvSpPr>
          <p:spPr>
            <a:xfrm>
              <a:off x="2011681" y="1930082"/>
              <a:ext cx="3263780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sv-SE" sz="2000" dirty="0"/>
                <a:t>Daerah paling ujung yang mensekresikan polisakarida untuk memudahkan akar menembus tanah.</a:t>
              </a:r>
              <a:endParaRPr lang="en-US" sz="20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66700" y="3637750"/>
            <a:ext cx="5019322" cy="1015663"/>
            <a:chOff x="266700" y="3637750"/>
            <a:chExt cx="5019322" cy="1015663"/>
          </a:xfrm>
        </p:grpSpPr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xmlns="" id="{1119EFE9-0E31-4647-ACFC-69F4574E9C36}"/>
                </a:ext>
              </a:extLst>
            </p:cNvPr>
            <p:cNvSpPr/>
            <p:nvPr/>
          </p:nvSpPr>
          <p:spPr>
            <a:xfrm>
              <a:off x="266700" y="3703959"/>
              <a:ext cx="1677739" cy="571500"/>
            </a:xfrm>
            <a:prstGeom prst="roundRect">
              <a:avLst/>
            </a:prstGeom>
            <a:ln w="57150">
              <a:solidFill>
                <a:schemeClr val="accent3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Meristem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9510B16-1E18-4FC4-9392-26EFFA00CF83}"/>
                </a:ext>
              </a:extLst>
            </p:cNvPr>
            <p:cNvSpPr/>
            <p:nvPr/>
          </p:nvSpPr>
          <p:spPr>
            <a:xfrm>
              <a:off x="2011680" y="3637750"/>
              <a:ext cx="327434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2000" dirty="0" err="1"/>
                <a:t>Pusat</a:t>
              </a:r>
              <a:r>
                <a:rPr lang="es-ES" sz="2000" dirty="0"/>
                <a:t> </a:t>
              </a:r>
              <a:r>
                <a:rPr lang="es-ES" sz="2000" dirty="0" err="1"/>
                <a:t>pembelahan</a:t>
              </a:r>
              <a:r>
                <a:rPr lang="es-ES" sz="2000" dirty="0"/>
                <a:t> yang </a:t>
              </a:r>
              <a:r>
                <a:rPr lang="es-ES" sz="2000" dirty="0" err="1"/>
                <a:t>menghasilkan</a:t>
              </a:r>
              <a:r>
                <a:rPr lang="es-ES" sz="2000" dirty="0"/>
                <a:t> </a:t>
              </a:r>
              <a:r>
                <a:rPr lang="es-ES" sz="2000" dirty="0" err="1"/>
                <a:t>sel-sel</a:t>
              </a:r>
              <a:r>
                <a:rPr lang="es-ES" sz="2000" dirty="0"/>
                <a:t> </a:t>
              </a:r>
              <a:r>
                <a:rPr lang="es-ES" sz="2000" dirty="0" err="1"/>
                <a:t>meristem</a:t>
              </a:r>
              <a:r>
                <a:rPr lang="es-ES" sz="2000" dirty="0"/>
                <a:t> primer.</a:t>
              </a:r>
              <a:endParaRPr lang="en-US" sz="20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238750" y="912416"/>
            <a:ext cx="3591278" cy="3928318"/>
            <a:chOff x="5238750" y="912416"/>
            <a:chExt cx="3591278" cy="392831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2C405C34-7AEF-4FCC-A8E2-38D1F490196A}"/>
                </a:ext>
              </a:extLst>
            </p:cNvPr>
            <p:cNvGrpSpPr/>
            <p:nvPr/>
          </p:nvGrpSpPr>
          <p:grpSpPr>
            <a:xfrm>
              <a:off x="5238750" y="912416"/>
              <a:ext cx="3591278" cy="3666548"/>
              <a:chOff x="3030501" y="1067752"/>
              <a:chExt cx="3591278" cy="3666548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xmlns="" id="{2C70992B-4D23-455B-94A3-30A38CD75434}"/>
                  </a:ext>
                </a:extLst>
              </p:cNvPr>
              <p:cNvGrpSpPr/>
              <p:nvPr/>
            </p:nvGrpSpPr>
            <p:grpSpPr>
              <a:xfrm>
                <a:off x="3505200" y="1123950"/>
                <a:ext cx="1371600" cy="3581400"/>
                <a:chOff x="3505200" y="1123950"/>
                <a:chExt cx="1371600" cy="3581400"/>
              </a:xfrm>
            </p:grpSpPr>
            <p:sp>
              <p:nvSpPr>
                <p:cNvPr id="24" name="Rectangle: Rounded Corners 23">
                  <a:extLst>
                    <a:ext uri="{FF2B5EF4-FFF2-40B4-BE49-F238E27FC236}">
                      <a16:creationId xmlns:a16="http://schemas.microsoft.com/office/drawing/2014/main" xmlns="" id="{60203150-A14D-4D17-88B4-F015480D7AFF}"/>
                    </a:ext>
                  </a:extLst>
                </p:cNvPr>
                <p:cNvSpPr/>
                <p:nvPr/>
              </p:nvSpPr>
              <p:spPr>
                <a:xfrm>
                  <a:off x="3505200" y="1123950"/>
                  <a:ext cx="1371600" cy="91440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: Rounded Corners 24">
                  <a:extLst>
                    <a:ext uri="{FF2B5EF4-FFF2-40B4-BE49-F238E27FC236}">
                      <a16:creationId xmlns:a16="http://schemas.microsoft.com/office/drawing/2014/main" xmlns="" id="{EFB920B7-FFFA-4C28-84AF-EA4B85B813A9}"/>
                    </a:ext>
                  </a:extLst>
                </p:cNvPr>
                <p:cNvSpPr/>
                <p:nvPr/>
              </p:nvSpPr>
              <p:spPr>
                <a:xfrm>
                  <a:off x="3505200" y="2099974"/>
                  <a:ext cx="1371600" cy="1462376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: Rounded Corners 25">
                  <a:extLst>
                    <a:ext uri="{FF2B5EF4-FFF2-40B4-BE49-F238E27FC236}">
                      <a16:creationId xmlns:a16="http://schemas.microsoft.com/office/drawing/2014/main" xmlns="" id="{3F901F7A-51A0-41C4-83E0-7704C7B5FBEB}"/>
                    </a:ext>
                  </a:extLst>
                </p:cNvPr>
                <p:cNvSpPr/>
                <p:nvPr/>
              </p:nvSpPr>
              <p:spPr>
                <a:xfrm>
                  <a:off x="3505200" y="3623974"/>
                  <a:ext cx="1371600" cy="667746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xmlns="" id="{379A5589-C6DE-4215-B254-130A5DB6EA5C}"/>
                    </a:ext>
                  </a:extLst>
                </p:cNvPr>
                <p:cNvSpPr/>
                <p:nvPr/>
              </p:nvSpPr>
              <p:spPr>
                <a:xfrm>
                  <a:off x="3505200" y="4365438"/>
                  <a:ext cx="1371600" cy="33991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xmlns="" id="{D59E88D7-E450-4061-9D9A-2D478FC208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3030501" y="1067752"/>
                <a:ext cx="1511019" cy="3666548"/>
              </a:xfrm>
              <a:prstGeom prst="rect">
                <a:avLst/>
              </a:prstGeom>
            </p:spPr>
          </p:pic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45AEA327-CBCE-4566-90B9-3399F70E835E}"/>
                  </a:ext>
                </a:extLst>
              </p:cNvPr>
              <p:cNvSpPr/>
              <p:nvPr/>
            </p:nvSpPr>
            <p:spPr>
              <a:xfrm>
                <a:off x="4876800" y="1227207"/>
                <a:ext cx="166948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v-SE" sz="2000" dirty="0"/>
                  <a:t>Zona Diferensiasi</a:t>
                </a:r>
                <a:endParaRPr lang="en-US" sz="2000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1E5B1535-E673-4260-928D-73127628EA09}"/>
                  </a:ext>
                </a:extLst>
              </p:cNvPr>
              <p:cNvSpPr/>
              <p:nvPr/>
            </p:nvSpPr>
            <p:spPr>
              <a:xfrm>
                <a:off x="4869179" y="2477219"/>
                <a:ext cx="175260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v-SE" sz="2000" dirty="0"/>
                  <a:t>Zona Pemanjangan</a:t>
                </a:r>
                <a:endParaRPr lang="en-US" sz="2000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25A2D71D-5A49-490B-87E2-86B8D4A4B023}"/>
                  </a:ext>
                </a:extLst>
              </p:cNvPr>
              <p:cNvSpPr/>
              <p:nvPr/>
            </p:nvSpPr>
            <p:spPr>
              <a:xfrm>
                <a:off x="4910735" y="3603904"/>
                <a:ext cx="166948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v-SE" sz="2000" dirty="0"/>
                  <a:t>Zona Meristem</a:t>
                </a:r>
                <a:endParaRPr lang="en-US" sz="2000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9B2F1262-D67A-44C5-9315-6EF1DDBC89B6}"/>
                  </a:ext>
                </a:extLst>
              </p:cNvPr>
              <p:cNvSpPr/>
              <p:nvPr/>
            </p:nvSpPr>
            <p:spPr>
              <a:xfrm>
                <a:off x="4876800" y="4326674"/>
                <a:ext cx="166948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v-SE" sz="2000" dirty="0"/>
                  <a:t>Tudung Akar</a:t>
                </a:r>
                <a:endParaRPr lang="en-US" sz="2000" dirty="0"/>
              </a:p>
            </p:txBody>
          </p:sp>
        </p:grpSp>
        <p:sp>
          <p:nvSpPr>
            <p:cNvPr id="28" name="Rectangle 27">
              <a:hlinkClick r:id="rId3"/>
              <a:extLst>
                <a:ext uri="{FF2B5EF4-FFF2-40B4-BE49-F238E27FC236}">
                  <a16:creationId xmlns:a16="http://schemas.microsoft.com/office/drawing/2014/main" xmlns="" id="{8C33FB22-24F3-4073-873F-6AE185D67828}"/>
                </a:ext>
              </a:extLst>
            </p:cNvPr>
            <p:cNvSpPr/>
            <p:nvPr/>
          </p:nvSpPr>
          <p:spPr>
            <a:xfrm>
              <a:off x="5795878" y="4563735"/>
              <a:ext cx="144898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1" dirty="0" err="1">
                  <a:solidFill>
                    <a:srgbClr val="0000CC"/>
                  </a:solidFill>
                </a:rPr>
                <a:t>Sumber</a:t>
              </a:r>
              <a:r>
                <a:rPr lang="en-US" sz="1200" i="1" dirty="0">
                  <a:solidFill>
                    <a:srgbClr val="0000CC"/>
                  </a:solidFill>
                </a:rPr>
                <a:t>: flickr.com</a:t>
              </a:r>
            </a:p>
          </p:txBody>
        </p: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xmlns="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1335159"/>
            <a:ext cx="4666927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Pertumbuhan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Akar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956956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isa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1516</TotalTime>
  <Words>1234</Words>
  <Application>Microsoft Office PowerPoint</Application>
  <PresentationFormat>On-screen Show (16:9)</PresentationFormat>
  <Paragraphs>172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Kuis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EASYMEDIA</cp:lastModifiedBy>
  <cp:revision>121</cp:revision>
  <dcterms:created xsi:type="dcterms:W3CDTF">2016-06-25T05:09:46Z</dcterms:created>
  <dcterms:modified xsi:type="dcterms:W3CDTF">2021-08-10T16:21:26Z</dcterms:modified>
</cp:coreProperties>
</file>