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0" r:id="rId4"/>
    <p:sldId id="258" r:id="rId5"/>
    <p:sldId id="281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6" r:id="rId20"/>
    <p:sldId id="275" r:id="rId21"/>
    <p:sldId id="277" r:id="rId22"/>
    <p:sldId id="278" r:id="rId23"/>
    <p:sldId id="282" r:id="rId24"/>
    <p:sldId id="283" r:id="rId25"/>
    <p:sldId id="284" r:id="rId26"/>
    <p:sldId id="285" r:id="rId27"/>
    <p:sldId id="287" r:id="rId28"/>
    <p:sldId id="286" r:id="rId29"/>
    <p:sldId id="288" r:id="rId30"/>
    <p:sldId id="28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398" autoAdjust="0"/>
    <p:restoredTop sz="94660"/>
  </p:normalViewPr>
  <p:slideViewPr>
    <p:cSldViewPr>
      <p:cViewPr varScale="1">
        <p:scale>
          <a:sx n="45" d="100"/>
          <a:sy n="45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7B8C2-C932-47FA-B308-0943BA9A8F07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EAD02-6D29-4157-822E-FA538BB55F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EAD02-6D29-4157-822E-FA538BB55FE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E22B047-DBF6-469C-BFFA-A021059EF6D9}" type="datetimeFigureOut">
              <a:rPr lang="en-US" smtClean="0"/>
              <a:pPr/>
              <a:t>1/30/2012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2521923-0347-465E-AF75-B6C8070713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3739" y="247650"/>
            <a:ext cx="8839200" cy="63817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686800" y="71414"/>
            <a:ext cx="410816" cy="304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1.png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3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267200" y="0"/>
            <a:ext cx="4876800" cy="6858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04800"/>
            <a:ext cx="3886200" cy="1470025"/>
          </a:xfrm>
        </p:spPr>
        <p:txBody>
          <a:bodyPr/>
          <a:lstStyle/>
          <a:p>
            <a:r>
              <a:rPr lang="en-US" sz="3600" b="1" dirty="0" err="1" smtClean="0"/>
              <a:t>Bab</a:t>
            </a:r>
            <a:r>
              <a:rPr lang="en-US" sz="3600" b="1" dirty="0" smtClean="0"/>
              <a:t> 7</a:t>
            </a:r>
            <a:br>
              <a:rPr lang="en-US" sz="3600" b="1" dirty="0" smtClean="0"/>
            </a:br>
            <a:r>
              <a:rPr lang="en-US" sz="3600" b="1" dirty="0" err="1" smtClean="0"/>
              <a:t>Listrik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Dinamis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7200" y="304800"/>
            <a:ext cx="4876800" cy="3276600"/>
          </a:xfrm>
        </p:spPr>
        <p:txBody>
          <a:bodyPr>
            <a:noAutofit/>
          </a:bodyPr>
          <a:lstStyle/>
          <a:p>
            <a:pPr algn="l"/>
            <a:r>
              <a:rPr lang="en-US" sz="2000" b="1" dirty="0" err="1" smtClean="0">
                <a:solidFill>
                  <a:schemeClr val="tx1"/>
                </a:solidFill>
              </a:rPr>
              <a:t>Kemampuan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dasar</a:t>
            </a:r>
            <a:r>
              <a:rPr lang="en-US" sz="2000" b="1" dirty="0" smtClean="0">
                <a:solidFill>
                  <a:schemeClr val="tx1"/>
                </a:solidFill>
              </a:rPr>
              <a:t> yang </a:t>
            </a:r>
            <a:r>
              <a:rPr lang="en-US" sz="2000" b="1" dirty="0" err="1" smtClean="0">
                <a:solidFill>
                  <a:schemeClr val="tx1"/>
                </a:solidFill>
              </a:rPr>
              <a:t>akan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Anda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miliki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setelah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mempelajari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bab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ini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adalah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sebagai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berikut</a:t>
            </a:r>
            <a:r>
              <a:rPr lang="en-US" sz="2000" b="1" dirty="0" smtClean="0">
                <a:solidFill>
                  <a:schemeClr val="tx1"/>
                </a:solidFill>
              </a:rPr>
              <a:t> :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memformulasikan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besaran-besaran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listrik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rangkaian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tertutup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sederhana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(</a:t>
            </a:r>
            <a:r>
              <a:rPr lang="en-US" sz="2000" b="1" dirty="0" err="1" smtClean="0">
                <a:solidFill>
                  <a:schemeClr val="tx1"/>
                </a:solidFill>
              </a:rPr>
              <a:t>satu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lop)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mengidentifikasi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penerapan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listrik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</a:rPr>
              <a:t>  </a:t>
            </a:r>
            <a:r>
              <a:rPr lang="en-US" sz="2000" b="1" dirty="0" smtClean="0">
                <a:solidFill>
                  <a:schemeClr val="tx1"/>
                </a:solidFill>
              </a:rPr>
              <a:t>ac </a:t>
            </a:r>
            <a:r>
              <a:rPr lang="en-US" sz="2000" b="1" dirty="0" err="1" smtClean="0">
                <a:solidFill>
                  <a:schemeClr val="tx1"/>
                </a:solidFill>
              </a:rPr>
              <a:t>dan</a:t>
            </a:r>
            <a:r>
              <a:rPr lang="en-US" sz="2000" b="1" dirty="0" smtClean="0">
                <a:solidFill>
                  <a:schemeClr val="tx1"/>
                </a:solidFill>
              </a:rPr>
              <a:t> dc </a:t>
            </a:r>
            <a:r>
              <a:rPr lang="en-US" sz="2000" b="1" dirty="0" err="1" smtClean="0">
                <a:solidFill>
                  <a:schemeClr val="tx1"/>
                </a:solidFill>
              </a:rPr>
              <a:t>dalam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kehidupan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sehari-hari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Dapat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menggunakan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alat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ukur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listrik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67200" y="3886200"/>
            <a:ext cx="4876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eriod"/>
            </a:pPr>
            <a:r>
              <a:rPr lang="en-US" sz="2800" b="1" dirty="0" err="1" smtClean="0"/>
              <a:t>Alat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ukur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Listrik</a:t>
            </a:r>
            <a:endParaRPr lang="en-US" sz="2800" b="1" dirty="0" smtClean="0"/>
          </a:p>
          <a:p>
            <a:pPr marL="342900" indent="-342900">
              <a:buAutoNum type="alphaUcPeriod"/>
            </a:pPr>
            <a:r>
              <a:rPr lang="en-US" sz="2800" b="1" dirty="0" err="1" smtClean="0"/>
              <a:t>Rangkaian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Listrik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Arus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Searah</a:t>
            </a:r>
            <a:endParaRPr lang="en-US" sz="2800" b="1" dirty="0" smtClean="0"/>
          </a:p>
          <a:p>
            <a:pPr marL="342900" indent="-342900">
              <a:buAutoNum type="alphaUcPeriod"/>
            </a:pPr>
            <a:r>
              <a:rPr lang="en-US" sz="2800" b="1" dirty="0" err="1" smtClean="0"/>
              <a:t>Energi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Daya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Listrik</a:t>
            </a:r>
            <a:endParaRPr lang="en-US" sz="2800" b="1" dirty="0" smtClean="0"/>
          </a:p>
          <a:p>
            <a:pPr marL="342900" indent="-342900">
              <a:buAutoNum type="alphaUcPeriod"/>
            </a:pPr>
            <a:r>
              <a:rPr lang="en-US" sz="2800" b="1" dirty="0" err="1" smtClean="0"/>
              <a:t>Penerapan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Listrik</a:t>
            </a:r>
            <a:r>
              <a:rPr lang="en-US" sz="2800" b="1" dirty="0" smtClean="0"/>
              <a:t> ac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dc</a:t>
            </a:r>
          </a:p>
          <a:p>
            <a:pPr marL="342900" indent="-342900"/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52400" y="304800"/>
            <a:ext cx="403860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/>
              <a:t>Bab</a:t>
            </a:r>
            <a:r>
              <a:rPr lang="en-US" sz="4800" b="1" dirty="0" smtClean="0"/>
              <a:t> 7</a:t>
            </a:r>
            <a:br>
              <a:rPr lang="en-US" sz="4800" b="1" dirty="0" smtClean="0"/>
            </a:br>
            <a:r>
              <a:rPr lang="en-US" sz="4800" b="1" dirty="0" err="1" smtClean="0"/>
              <a:t>Listrik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Dinamis</a:t>
            </a:r>
            <a:endParaRPr lang="id-ID" sz="48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31838"/>
            <a:ext cx="8229600" cy="8683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i="1" dirty="0" err="1" smtClean="0">
                <a:solidFill>
                  <a:schemeClr val="bg1"/>
                </a:solidFill>
              </a:rPr>
              <a:t>Apa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kelemahan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susunan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seri</a:t>
            </a:r>
            <a:r>
              <a:rPr lang="en-US" sz="4000" b="1" i="1" dirty="0" smtClean="0">
                <a:solidFill>
                  <a:schemeClr val="bg1"/>
                </a:solidFill>
              </a:rPr>
              <a:t>?</a:t>
            </a:r>
            <a:r>
              <a:rPr lang="en-US" sz="4000" b="1" i="1" dirty="0" smtClean="0">
                <a:solidFill>
                  <a:schemeClr val="bg1"/>
                </a:solidFill>
              </a:rPr>
              <a:t/>
            </a:r>
            <a:br>
              <a:rPr lang="en-US" sz="4000" b="1" i="1" dirty="0" smtClean="0">
                <a:solidFill>
                  <a:schemeClr val="bg1"/>
                </a:solidFill>
              </a:rPr>
            </a:br>
            <a:endParaRPr lang="en-US" sz="4000" b="1" i="1" dirty="0" smtClean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600" y="3505200"/>
            <a:ext cx="60198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spcBef>
                <a:spcPct val="20000"/>
              </a:spcBef>
              <a:defRPr/>
            </a:pPr>
            <a:r>
              <a:rPr lang="en-US" sz="3200" i="1" dirty="0" err="1" smtClean="0"/>
              <a:t>Apa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manfaat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susunan</a:t>
            </a:r>
            <a:r>
              <a:rPr lang="en-US" sz="3200" i="1" dirty="0" smtClean="0"/>
              <a:t> </a:t>
            </a:r>
            <a:r>
              <a:rPr lang="en-US" sz="3200" i="1" dirty="0" err="1" smtClean="0"/>
              <a:t>seri</a:t>
            </a:r>
            <a:r>
              <a:rPr lang="en-US" sz="3200" i="1" dirty="0" smtClean="0"/>
              <a:t>?</a:t>
            </a:r>
            <a:endParaRPr lang="en-US" sz="3200" i="1" dirty="0" smtClean="0"/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7484" y="1905000"/>
            <a:ext cx="81293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filamen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lampu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putus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seluruh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lampu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akan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padam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endParaRPr lang="id-ID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6482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Konduktor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sekring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didesain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melebur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membuka</a:t>
            </a:r>
            <a:r>
              <a:rPr lang="id-ID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rangkaian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arus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maksimum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2954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dirty="0" err="1" smtClean="0">
                <a:solidFill>
                  <a:schemeClr val="bg1"/>
                </a:solidFill>
              </a:rPr>
              <a:t>Susunan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Pararel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Penghambat-penghambat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Listrik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en-US" sz="4000" b="1" i="1" dirty="0" smtClean="0">
              <a:solidFill>
                <a:schemeClr val="bg1"/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ChangeAspect="1"/>
          </p:cNvGraphicFramePr>
          <p:nvPr>
            <p:ph idx="1"/>
          </p:nvPr>
        </p:nvGraphicFramePr>
        <p:xfrm>
          <a:off x="457200" y="4800600"/>
          <a:ext cx="4724400" cy="1043027"/>
        </p:xfrm>
        <a:graphic>
          <a:graphicData uri="http://schemas.openxmlformats.org/presentationml/2006/ole">
            <p:oleObj spid="_x0000_s10242" name="Equation" r:id="rId3" imgW="1955520" imgH="431640" progId="Equation.3">
              <p:embed/>
            </p:oleObj>
          </a:graphicData>
        </a:graphic>
      </p:graphicFrame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4267200" y="1981200"/>
          <a:ext cx="4504266" cy="1066800"/>
        </p:xfrm>
        <a:graphic>
          <a:graphicData uri="http://schemas.openxmlformats.org/presentationml/2006/ole">
            <p:oleObj spid="_x0000_s10243" name="Equation" r:id="rId4" imgW="1930320" imgH="457200" progId="Equation.3">
              <p:embed/>
            </p:oleObj>
          </a:graphicData>
        </a:graphic>
      </p:graphicFrame>
      <p:graphicFrame>
        <p:nvGraphicFramePr>
          <p:cNvPr id="10244" name="Object 4"/>
          <p:cNvGraphicFramePr>
            <a:graphicFrameLocks noChangeAspect="1"/>
          </p:cNvGraphicFramePr>
          <p:nvPr/>
        </p:nvGraphicFramePr>
        <p:xfrm>
          <a:off x="381000" y="3200400"/>
          <a:ext cx="3810000" cy="613475"/>
        </p:xfrm>
        <a:graphic>
          <a:graphicData uri="http://schemas.openxmlformats.org/presentationml/2006/ole">
            <p:oleObj spid="_x0000_s10244" name="Equation" r:id="rId5" imgW="1498320" imgH="241200" progId="Equation.3">
              <p:embed/>
            </p:oleObj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381000" y="3962400"/>
          <a:ext cx="4038600" cy="685120"/>
        </p:xfrm>
        <a:graphic>
          <a:graphicData uri="http://schemas.openxmlformats.org/presentationml/2006/ole">
            <p:oleObj spid="_x0000_s10245" name="Equation" r:id="rId6" imgW="1422360" imgH="2412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1000" y="2286000"/>
            <a:ext cx="3810000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b="1" dirty="0" smtClean="0"/>
              <a:t>Hambatan pengganti paralel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2" y="1405270"/>
            <a:ext cx="8458199" cy="17951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salah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satu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komponen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rusak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gagal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misalnya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filamen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lampu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pijar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putus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komponen-komponen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lain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rangkaian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(TV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, radio,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kulkas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masih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tetap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bekerja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endParaRPr lang="en-US" sz="2800" i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4925" y="533400"/>
            <a:ext cx="8458200" cy="868362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/>
            <a:r>
              <a:rPr lang="en-US" sz="4000" b="1" i="1" dirty="0" err="1" smtClean="0">
                <a:solidFill>
                  <a:schemeClr val="bg1"/>
                </a:solidFill>
              </a:rPr>
              <a:t>Apa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manfaat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susunan</a:t>
            </a:r>
            <a:r>
              <a:rPr lang="en-US" sz="4000" b="1" i="1" dirty="0" smtClean="0">
                <a:solidFill>
                  <a:schemeClr val="bg1"/>
                </a:solidFill>
              </a:rPr>
              <a:t> </a:t>
            </a:r>
            <a:r>
              <a:rPr lang="en-US" sz="4000" b="1" i="1" dirty="0" err="1" smtClean="0">
                <a:solidFill>
                  <a:schemeClr val="bg1"/>
                </a:solidFill>
              </a:rPr>
              <a:t>para</a:t>
            </a:r>
            <a:r>
              <a:rPr lang="id-ID" sz="4000" b="1" i="1" dirty="0" smtClean="0">
                <a:solidFill>
                  <a:schemeClr val="bg1"/>
                </a:solidFill>
              </a:rPr>
              <a:t>l</a:t>
            </a:r>
            <a:r>
              <a:rPr lang="en-US" sz="4000" b="1" i="1" dirty="0" smtClean="0">
                <a:solidFill>
                  <a:schemeClr val="bg1"/>
                </a:solidFill>
              </a:rPr>
              <a:t>el?</a:t>
            </a:r>
            <a:endParaRPr lang="en-US" sz="4000" b="1" i="1" dirty="0" smtClean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1000" y="3581400"/>
            <a:ext cx="8534400" cy="2451795"/>
            <a:chOff x="381000" y="3581400"/>
            <a:chExt cx="8534400" cy="2451795"/>
          </a:xfrm>
        </p:grpSpPr>
        <p:sp>
          <p:nvSpPr>
            <p:cNvPr id="7" name="TextBox 6"/>
            <p:cNvSpPr txBox="1"/>
            <p:nvPr/>
          </p:nvSpPr>
          <p:spPr>
            <a:xfrm>
              <a:off x="685800" y="4648200"/>
              <a:ext cx="78486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None/>
              </a:pP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Penghambat-penghambat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dalam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suatu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rangkaian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sering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disusun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gabungan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2800" dirty="0" err="1" smtClean="0">
                  <a:solidFill>
                    <a:schemeClr val="tx2">
                      <a:lumMod val="50000"/>
                    </a:schemeClr>
                  </a:solidFill>
                </a:rPr>
                <a:t>seri-pararel</a:t>
              </a:r>
              <a:r>
                <a:rPr lang="en-US" sz="2800" dirty="0" smtClean="0">
                  <a:solidFill>
                    <a:schemeClr val="tx2">
                      <a:lumMod val="50000"/>
                    </a:schemeClr>
                  </a:solidFill>
                </a:rPr>
                <a:t>.</a:t>
              </a:r>
            </a:p>
            <a:p>
              <a:endParaRPr lang="id-ID" sz="28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1000" y="3581400"/>
              <a:ext cx="85344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c. </a:t>
              </a:r>
              <a:r>
                <a:rPr lang="en-US" sz="3000" b="1" dirty="0" err="1" smtClean="0">
                  <a:solidFill>
                    <a:schemeClr val="tx2">
                      <a:lumMod val="50000"/>
                    </a:schemeClr>
                  </a:solidFill>
                </a:rPr>
                <a:t>Susunan</a:t>
              </a: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3000" b="1" dirty="0" err="1" smtClean="0">
                  <a:solidFill>
                    <a:schemeClr val="tx2">
                      <a:lumMod val="50000"/>
                    </a:schemeClr>
                  </a:solidFill>
                </a:rPr>
                <a:t>seri-pararel</a:t>
              </a: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3000" b="1" dirty="0" err="1" smtClean="0">
                  <a:solidFill>
                    <a:schemeClr val="tx2">
                      <a:lumMod val="50000"/>
                    </a:schemeClr>
                  </a:solidFill>
                </a:rPr>
                <a:t>penghambat–penghambat</a:t>
              </a: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</a:p>
            <a:p>
              <a:pPr>
                <a:buNone/>
              </a:pP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   </a:t>
              </a:r>
              <a:r>
                <a:rPr lang="en-US" sz="3000" b="1" dirty="0" smtClean="0">
                  <a:solidFill>
                    <a:schemeClr val="tx2">
                      <a:lumMod val="50000"/>
                    </a:schemeClr>
                  </a:solidFill>
                </a:rPr>
                <a:t> </a:t>
              </a:r>
              <a:r>
                <a:rPr lang="en-US" sz="3000" b="1" dirty="0" err="1" smtClean="0">
                  <a:solidFill>
                    <a:schemeClr val="tx2">
                      <a:lumMod val="50000"/>
                    </a:schemeClr>
                  </a:solidFill>
                </a:rPr>
                <a:t>listrik</a:t>
              </a:r>
              <a:endParaRPr lang="id-ID" sz="3000" b="1" dirty="0" smtClean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4925" y="533400"/>
            <a:ext cx="8458200" cy="86836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000" b="1" dirty="0" err="1" smtClean="0">
                <a:solidFill>
                  <a:schemeClr val="bg1"/>
                </a:solidFill>
              </a:rPr>
              <a:t>Desain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Amperemeter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</a:rPr>
              <a:t> Voltmeter</a:t>
            </a:r>
            <a:endParaRPr kumimoji="0" lang="en-US" sz="4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04800" y="1600201"/>
            <a:ext cx="5257800" cy="4495799"/>
          </a:xfrm>
        </p:spPr>
        <p:txBody>
          <a:bodyPr/>
          <a:lstStyle/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Bagaimana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Cara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Kerja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Galvanometer</a:t>
            </a:r>
            <a:endParaRPr lang="id-ID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Karateristik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pertama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kuat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arus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kumparan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kawat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menyebabkan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simpangan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defleksi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skala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penuh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 marL="514350" indent="-514350">
              <a:buNone/>
            </a:pP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Karateristik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kedua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hambatan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kawat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kumparan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(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indeks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c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Rc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berasal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“coil” yang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bahasa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inggris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berati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50000"/>
                  </a:schemeClr>
                </a:solidFill>
              </a:rPr>
              <a:t>kumparan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endParaRPr lang="id-ID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id-ID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057400"/>
            <a:ext cx="3505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334925" y="533400"/>
            <a:ext cx="8458200" cy="10668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Bagaimana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Mendesain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Amperemeter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pPr marL="51435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dari</a:t>
            </a:r>
            <a:r>
              <a:rPr lang="en-US" sz="3200" b="1" i="1" dirty="0" smtClean="0">
                <a:solidFill>
                  <a:schemeClr val="bg1"/>
                </a:solidFill>
              </a:rPr>
              <a:t> Galvanometer?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8163"/>
          <a:stretch>
            <a:fillRect/>
          </a:stretch>
        </p:blipFill>
        <p:spPr bwMode="auto">
          <a:xfrm>
            <a:off x="4191000" y="1676400"/>
            <a:ext cx="4343400" cy="300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6" name="Group 25"/>
          <p:cNvGrpSpPr/>
          <p:nvPr/>
        </p:nvGrpSpPr>
        <p:grpSpPr>
          <a:xfrm>
            <a:off x="457199" y="2286000"/>
            <a:ext cx="3322229" cy="1828800"/>
            <a:chOff x="457199" y="2286000"/>
            <a:chExt cx="3322229" cy="1828800"/>
          </a:xfrm>
        </p:grpSpPr>
        <p:pic>
          <p:nvPicPr>
            <p:cNvPr id="28673" name="Picture 1"/>
            <p:cNvPicPr>
              <a:picLocks noChangeAspect="1" noChangeArrowheads="1"/>
            </p:cNvPicPr>
            <p:nvPr/>
          </p:nvPicPr>
          <p:blipFill>
            <a:blip r:embed="rId3"/>
            <a:srcRect r="62209"/>
            <a:stretch>
              <a:fillRect/>
            </a:stretch>
          </p:blipFill>
          <p:spPr bwMode="auto">
            <a:xfrm>
              <a:off x="457199" y="2286000"/>
              <a:ext cx="2161309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1"/>
            <p:cNvPicPr>
              <a:picLocks noChangeAspect="1" noChangeArrowheads="1"/>
            </p:cNvPicPr>
            <p:nvPr/>
          </p:nvPicPr>
          <p:blipFill>
            <a:blip r:embed="rId3"/>
            <a:srcRect l="64560"/>
            <a:stretch>
              <a:fillRect/>
            </a:stretch>
          </p:blipFill>
          <p:spPr bwMode="auto">
            <a:xfrm>
              <a:off x="1752600" y="3124200"/>
              <a:ext cx="2026828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8" name="Group 27"/>
          <p:cNvGrpSpPr/>
          <p:nvPr/>
        </p:nvGrpSpPr>
        <p:grpSpPr>
          <a:xfrm>
            <a:off x="264576" y="4648200"/>
            <a:ext cx="8638419" cy="1676400"/>
            <a:chOff x="457200" y="4876800"/>
            <a:chExt cx="8181219" cy="1447800"/>
          </a:xfrm>
        </p:grpSpPr>
        <p:pic>
          <p:nvPicPr>
            <p:cNvPr id="28674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57200" y="4876800"/>
              <a:ext cx="8181219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7" name="Rectangle 26"/>
            <p:cNvSpPr/>
            <p:nvPr/>
          </p:nvSpPr>
          <p:spPr>
            <a:xfrm>
              <a:off x="7924800" y="5562600"/>
              <a:ext cx="685800" cy="533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34925" y="457200"/>
            <a:ext cx="8458200" cy="1143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Bagaimana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Mendesain</a:t>
            </a:r>
            <a:r>
              <a:rPr lang="en-US" sz="3200" b="1" i="1" dirty="0" smtClean="0">
                <a:solidFill>
                  <a:schemeClr val="bg1"/>
                </a:solidFill>
              </a:rPr>
              <a:t> Voltmeter  </a:t>
            </a:r>
            <a:endParaRPr lang="en-US" sz="3200" b="1" i="1" dirty="0" smtClean="0">
              <a:solidFill>
                <a:schemeClr val="bg1"/>
              </a:solidFill>
            </a:endParaRPr>
          </a:p>
          <a:p>
            <a:pPr marL="51435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dari</a:t>
            </a:r>
            <a:r>
              <a:rPr lang="en-US" sz="3200" b="1" i="1" dirty="0" smtClean="0">
                <a:solidFill>
                  <a:schemeClr val="bg1"/>
                </a:solidFill>
              </a:rPr>
              <a:t>  Galvanometer?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676400"/>
            <a:ext cx="5029200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876800"/>
            <a:ext cx="6585857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 txBox="1">
            <a:spLocks/>
          </p:cNvSpPr>
          <p:nvPr/>
        </p:nvSpPr>
        <p:spPr>
          <a:xfrm>
            <a:off x="334925" y="5334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</a:rPr>
              <a:t>II Kirchhoff </a:t>
            </a:r>
            <a:r>
              <a:rPr lang="en-US" sz="4000" b="1" dirty="0" err="1" smtClean="0">
                <a:solidFill>
                  <a:schemeClr val="bg1"/>
                </a:solidFill>
              </a:rPr>
              <a:t>tentang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Tegangan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1447800"/>
            <a:ext cx="52818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Apakah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II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Kirchoff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itu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lphaLcPeriod"/>
            </a:pPr>
            <a:endParaRPr lang="id-ID" sz="2400" dirty="0" smtClean="0"/>
          </a:p>
          <a:p>
            <a:pPr marL="514350" indent="-514350">
              <a:buAutoNum type="alphaLcPeriod"/>
            </a:pPr>
            <a:endParaRPr lang="id-ID" sz="2400" dirty="0" smtClean="0"/>
          </a:p>
          <a:p>
            <a:pPr marL="514350" indent="-514350">
              <a:buAutoNum type="alphaLcPeriod"/>
            </a:pPr>
            <a:endParaRPr lang="id-ID" sz="2400" dirty="0" smtClean="0"/>
          </a:p>
          <a:p>
            <a:pPr marL="514350" indent="-514350">
              <a:buAutoNum type="alphaLcPeriod"/>
            </a:pPr>
            <a:endParaRPr lang="id-ID" sz="2400" dirty="0" smtClean="0"/>
          </a:p>
          <a:p>
            <a:pPr marL="514350" indent="-514350">
              <a:buAutoNum type="alphaLcPeriod"/>
            </a:pPr>
            <a:endParaRPr lang="en-US" sz="24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838200" y="1976735"/>
            <a:ext cx="8001000" cy="16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Hukum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II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Kirchoff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tentang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tegangan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menyatakan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bahwa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jumlah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aljabar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perubahan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tegangan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mengelilingi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rangkaian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tertutup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(loop)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sama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nol.</a:t>
            </a:r>
            <a:r>
              <a:rPr lang="id-ID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Σv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= 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0.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24200" y="3576935"/>
            <a:ext cx="25908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l-GR" sz="2400" b="1" dirty="0" smtClean="0">
                <a:solidFill>
                  <a:schemeClr val="tx2">
                    <a:lumMod val="50000"/>
                  </a:schemeClr>
                </a:solidFill>
              </a:rPr>
              <a:t>Σε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+ </a:t>
            </a:r>
            <a:r>
              <a:rPr lang="el-GR" sz="2400" b="1" dirty="0" smtClean="0">
                <a:solidFill>
                  <a:schemeClr val="tx2">
                    <a:lumMod val="50000"/>
                  </a:schemeClr>
                </a:solidFill>
              </a:rPr>
              <a:t>Σ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IR = 0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3962400"/>
            <a:ext cx="3200400" cy="262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04800" y="533400"/>
            <a:ext cx="8458200" cy="609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Perjanjian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</a:rPr>
              <a:t>anda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Autofit/>
          </a:bodyPr>
          <a:lstStyle/>
          <a:p>
            <a:pPr marL="514350" indent="-514350">
              <a:buAutoNum type="arabicParenBoth"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Kuat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arus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searah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loop yang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kita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tentukan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jika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berlawanan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loop yang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kita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tentukan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arenBoth"/>
            </a:pP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AutoNum type="arabicParenBoth"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(2) 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Saat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mengikuti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arah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loop,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kutub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tegangan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jumpai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dahulu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daripadakutub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negatifnya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maka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ggl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b="1" dirty="0" smtClean="0">
                <a:solidFill>
                  <a:schemeClr val="tx2">
                    <a:lumMod val="50000"/>
                  </a:schemeClr>
                </a:solidFill>
              </a:rPr>
              <a:t>ε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bertanda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positif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negatif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bila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sebaliknya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667000"/>
            <a:ext cx="7315200" cy="1991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34925" y="4572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</a:rPr>
              <a:t>GGL </a:t>
            </a:r>
            <a:r>
              <a:rPr lang="en-US" sz="4000" b="1" dirty="0" err="1" smtClean="0">
                <a:solidFill>
                  <a:schemeClr val="bg1"/>
                </a:solidFill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Tegangan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Jepit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Baterai</a:t>
            </a:r>
            <a:endParaRPr kumimoji="0" lang="en-US" sz="40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62200" y="5029200"/>
            <a:ext cx="4191000" cy="914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V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ab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 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= V = </a:t>
            </a:r>
            <a:r>
              <a:rPr lang="el-GR" sz="3200" b="1" i="1" dirty="0" smtClean="0">
                <a:solidFill>
                  <a:schemeClr val="tx2">
                    <a:lumMod val="50000"/>
                  </a:schemeClr>
                </a:solidFill>
              </a:rPr>
              <a:t>ε</a:t>
            </a:r>
            <a:r>
              <a:rPr lang="en-US" sz="3200" b="1" i="1" dirty="0" smtClean="0">
                <a:solidFill>
                  <a:schemeClr val="tx2">
                    <a:lumMod val="50000"/>
                  </a:schemeClr>
                </a:solidFill>
              </a:rPr>
              <a:t> - </a:t>
            </a:r>
            <a:r>
              <a:rPr lang="en-US" sz="3200" b="1" i="1" dirty="0" err="1" smtClean="0">
                <a:solidFill>
                  <a:schemeClr val="tx2">
                    <a:lumMod val="50000"/>
                  </a:schemeClr>
                </a:solidFill>
              </a:rPr>
              <a:t>Ir</a:t>
            </a:r>
            <a:endParaRPr lang="en-US" sz="32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522166"/>
            <a:ext cx="8098619" cy="327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4925" y="5334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400" b="1" dirty="0" err="1" smtClean="0">
                <a:solidFill>
                  <a:schemeClr val="bg1"/>
                </a:solidFill>
              </a:rPr>
              <a:t>Energi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dan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Daya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Listrik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Apakah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Itu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?</a:t>
            </a: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Rumus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marL="514350" indent="-514350">
              <a:buNone/>
            </a:pPr>
            <a:endParaRPr lang="en-US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>
              <a:buNone/>
            </a:pPr>
            <a:endParaRPr lang="en-US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838201" y="3979829"/>
          <a:ext cx="1219199" cy="416312"/>
        </p:xfrm>
        <a:graphic>
          <a:graphicData uri="http://schemas.openxmlformats.org/presentationml/2006/ole">
            <p:oleObj spid="_x0000_s17411" name="Equation" r:id="rId3" imgW="520560" imgH="177480" progId="Equation.3">
              <p:embed/>
            </p:oleObj>
          </a:graphicData>
        </a:graphic>
      </p:graphicFrame>
      <p:graphicFrame>
        <p:nvGraphicFramePr>
          <p:cNvPr id="17412" name="Object 4"/>
          <p:cNvGraphicFramePr>
            <a:graphicFrameLocks noChangeAspect="1"/>
          </p:cNvGraphicFramePr>
          <p:nvPr/>
        </p:nvGraphicFramePr>
        <p:xfrm>
          <a:off x="838200" y="4513229"/>
          <a:ext cx="1295400" cy="422987"/>
        </p:xfrm>
        <a:graphic>
          <a:graphicData uri="http://schemas.openxmlformats.org/presentationml/2006/ole">
            <p:oleObj spid="_x0000_s17412" name="Equation" r:id="rId4" imgW="622080" imgH="203040" progId="Equation.3">
              <p:embed/>
            </p:oleObj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838200" y="4970429"/>
          <a:ext cx="1060450" cy="744571"/>
        </p:xfrm>
        <a:graphic>
          <a:graphicData uri="http://schemas.openxmlformats.org/presentationml/2006/ole">
            <p:oleObj spid="_x0000_s17414" name="Equation" r:id="rId5" imgW="596880" imgH="419040" progId="Equation.3">
              <p:embed/>
            </p:oleObj>
          </a:graphicData>
        </a:graphic>
      </p:graphicFrame>
      <p:sp>
        <p:nvSpPr>
          <p:cNvPr id="13" name="Rectangle 12"/>
          <p:cNvSpPr/>
          <p:nvPr/>
        </p:nvSpPr>
        <p:spPr>
          <a:xfrm>
            <a:off x="762000" y="2209800"/>
            <a:ext cx="8153400" cy="990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disebabkan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mengalirnya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muatan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rangkaian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tertutup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.</a:t>
            </a:r>
            <a:endParaRPr lang="en-US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38600" y="3352800"/>
            <a:ext cx="3810000" cy="318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20762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Alat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Ukur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Listrik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81200"/>
            <a:ext cx="5257800" cy="3469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57200" y="1600200"/>
            <a:ext cx="3276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>
                <a:solidFill>
                  <a:schemeClr val="tx2">
                    <a:lumMod val="50000"/>
                  </a:schemeClr>
                </a:solidFill>
              </a:rPr>
              <a:t>1. Alat Ukur Arus</a:t>
            </a:r>
            <a:endParaRPr lang="id-ID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381000" y="5715000"/>
            <a:ext cx="8229600" cy="762000"/>
          </a:xfrm>
        </p:spPr>
        <p:txBody>
          <a:bodyPr/>
          <a:lstStyle/>
          <a:p>
            <a:pPr>
              <a:buNone/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	Merangkai ampermeter untuk mengukur kuat arus melalui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resistor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34925" y="381000"/>
            <a:ext cx="8458200" cy="914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400" b="1" dirty="0" err="1" smtClean="0">
                <a:solidFill>
                  <a:schemeClr val="bg1"/>
                </a:solidFill>
              </a:rPr>
              <a:t>Hubungan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Energi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Listrik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dan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Kalor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1447800"/>
            <a:ext cx="8534400" cy="1828800"/>
          </a:xfrm>
        </p:spPr>
        <p:txBody>
          <a:bodyPr/>
          <a:lstStyle/>
          <a:p>
            <a:pPr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berasal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energi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didisipasikan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ketika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arus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sumber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tergangan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melalui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elemen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pemanas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dalam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teko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Konversi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kalor</a:t>
            </a:r>
            <a:endParaRPr lang="en-US" sz="28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id-ID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191000" y="4038600"/>
          <a:ext cx="3708401" cy="874123"/>
        </p:xfrm>
        <a:graphic>
          <a:graphicData uri="http://schemas.openxmlformats.org/presentationml/2006/ole">
            <p:oleObj spid="_x0000_s18435" name="Equation" r:id="rId3" imgW="1777680" imgH="419040" progId="Equation.3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1434556" y="3524250"/>
          <a:ext cx="1689644" cy="2647950"/>
        </p:xfrm>
        <a:graphic>
          <a:graphicData uri="http://schemas.openxmlformats.org/presentationml/2006/ole">
            <p:oleObj spid="_x0000_s18436" name="Equation" r:id="rId4" imgW="850680" imgH="13334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400" b="1" dirty="0" err="1" smtClean="0">
                <a:solidFill>
                  <a:schemeClr val="bg1"/>
                </a:solidFill>
              </a:rPr>
              <a:t>Daya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Listrik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1371601"/>
            <a:ext cx="6629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lphaLcPeriod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Menurunkan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Rumus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Daya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endParaRPr lang="en-US" sz="32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914400" y="2524780"/>
            <a:ext cx="3048000" cy="3647420"/>
            <a:chOff x="914400" y="2524780"/>
            <a:chExt cx="3048000" cy="3647420"/>
          </a:xfrm>
        </p:grpSpPr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1752600" y="3354011"/>
            <a:ext cx="1143000" cy="2818189"/>
          </p:xfrm>
          <a:graphic>
            <a:graphicData uri="http://schemas.openxmlformats.org/presentationml/2006/ole">
              <p:oleObj spid="_x0000_s19458" name="Equation" r:id="rId3" imgW="533160" imgH="1295280" progId="Equation.3">
                <p:embed/>
              </p:oleObj>
            </a:graphicData>
          </a:graphic>
        </p:graphicFrame>
        <p:sp>
          <p:nvSpPr>
            <p:cNvPr id="9" name="TextBox 8"/>
            <p:cNvSpPr txBox="1"/>
            <p:nvPr/>
          </p:nvSpPr>
          <p:spPr>
            <a:xfrm>
              <a:off x="914400" y="2524780"/>
              <a:ext cx="3048000" cy="52322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800" b="1" dirty="0" err="1" smtClean="0"/>
                <a:t>Rumus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D</a:t>
              </a:r>
              <a:r>
                <a:rPr lang="en-US" sz="2800" b="1" dirty="0" err="1" smtClean="0"/>
                <a:t>aya</a:t>
              </a:r>
              <a:r>
                <a:rPr lang="en-US" sz="2800" b="1" dirty="0" smtClean="0"/>
                <a:t> </a:t>
              </a:r>
              <a:r>
                <a:rPr lang="en-US" sz="2800" b="1" dirty="0" err="1" smtClean="0"/>
                <a:t>L</a:t>
              </a:r>
              <a:r>
                <a:rPr lang="en-US" sz="2800" b="1" dirty="0" err="1" smtClean="0"/>
                <a:t>istrik</a:t>
              </a:r>
              <a:r>
                <a:rPr lang="en-US" sz="2800" b="1" dirty="0" smtClean="0"/>
                <a:t> </a:t>
              </a:r>
              <a:endParaRPr lang="en-US" sz="2800" b="1" dirty="0" smtClean="0"/>
            </a:p>
          </p:txBody>
        </p:sp>
      </p:grp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209800"/>
            <a:ext cx="4815174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/>
          <p:cNvSpPr txBox="1">
            <a:spLocks/>
          </p:cNvSpPr>
          <p:nvPr/>
        </p:nvSpPr>
        <p:spPr>
          <a:xfrm>
            <a:off x="334925" y="3810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4400" b="1" dirty="0" err="1" smtClean="0">
                <a:solidFill>
                  <a:schemeClr val="bg1"/>
                </a:solidFill>
              </a:rPr>
              <a:t>Daya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Elemen</a:t>
            </a:r>
            <a:r>
              <a:rPr lang="en-US" sz="4400" b="1" dirty="0" smtClean="0">
                <a:solidFill>
                  <a:schemeClr val="bg1"/>
                </a:solidFill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</a:rPr>
              <a:t>Listrik</a:t>
            </a:r>
            <a:endParaRPr kumimoji="0" lang="en-US" sz="44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2286001"/>
            <a:ext cx="8229600" cy="1447800"/>
          </a:xfrm>
        </p:spPr>
        <p:txBody>
          <a:bodyPr/>
          <a:lstStyle/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endParaRPr lang="id-ID" dirty="0" smtClean="0"/>
          </a:p>
          <a:p>
            <a:pPr>
              <a:buNone/>
            </a:pPr>
            <a:endParaRPr lang="id-ID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924" y="1219199"/>
            <a:ext cx="7950476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324350" y="3219450"/>
          <a:ext cx="495300" cy="419100"/>
        </p:xfrm>
        <a:graphic>
          <a:graphicData uri="http://schemas.openxmlformats.org/presentationml/2006/ole">
            <p:oleObj spid="_x0000_s20483" name="Equation" r:id="rId4" imgW="495000" imgH="419040" progId="Equation.3">
              <p:embed/>
            </p:oleObj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2133600" y="4426803"/>
            <a:ext cx="3308406" cy="2050197"/>
            <a:chOff x="2133600" y="4426803"/>
            <a:chExt cx="3308406" cy="2050197"/>
          </a:xfrm>
        </p:grpSpPr>
        <p:graphicFrame>
          <p:nvGraphicFramePr>
            <p:cNvPr id="20484" name="Object 4"/>
            <p:cNvGraphicFramePr>
              <a:graphicFrameLocks noChangeAspect="1"/>
            </p:cNvGraphicFramePr>
            <p:nvPr/>
          </p:nvGraphicFramePr>
          <p:xfrm>
            <a:off x="3048000" y="5353050"/>
            <a:ext cx="1328304" cy="1123950"/>
          </p:xfrm>
          <a:graphic>
            <a:graphicData uri="http://schemas.openxmlformats.org/presentationml/2006/ole">
              <p:oleObj spid="_x0000_s20484" name="Equation" r:id="rId5" imgW="495000" imgH="419040" progId="Equation.3">
                <p:embed/>
              </p:oleObj>
            </a:graphicData>
          </a:graphic>
        </p:graphicFrame>
        <p:sp>
          <p:nvSpPr>
            <p:cNvPr id="12" name="TextBox 11"/>
            <p:cNvSpPr txBox="1"/>
            <p:nvPr/>
          </p:nvSpPr>
          <p:spPr>
            <a:xfrm>
              <a:off x="2133600" y="4426803"/>
              <a:ext cx="3308406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400" dirty="0" err="1" smtClean="0"/>
                <a:t>Hambatan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elemen</a:t>
              </a:r>
              <a:r>
                <a:rPr lang="en-US" sz="2400" dirty="0" smtClean="0"/>
                <a:t> </a:t>
              </a:r>
              <a:r>
                <a:rPr lang="id-ID" sz="2400" dirty="0" smtClean="0"/>
                <a:t>l</a:t>
              </a:r>
              <a:r>
                <a:rPr lang="en-US" sz="2400" dirty="0" err="1" smtClean="0"/>
                <a:t>istrik</a:t>
              </a:r>
              <a:r>
                <a:rPr lang="en-US" sz="2400" dirty="0" smtClean="0"/>
                <a:t> </a:t>
              </a:r>
            </a:p>
            <a:p>
              <a:endParaRPr lang="id-ID" sz="2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34925" y="838200"/>
            <a:ext cx="8458200" cy="990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Penghematan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Penggunaan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Energi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Listrik</a:t>
            </a:r>
            <a:endParaRPr kumimoji="0" lang="en-US" sz="36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85800" y="2057399"/>
            <a:ext cx="7924800" cy="3276601"/>
          </a:xfrm>
        </p:spPr>
        <p:txBody>
          <a:bodyPr/>
          <a:lstStyle/>
          <a:p>
            <a:r>
              <a:rPr lang="id-ID" b="1" dirty="0" smtClean="0">
                <a:solidFill>
                  <a:schemeClr val="tx2">
                    <a:lumMod val="50000"/>
                  </a:schemeClr>
                </a:solidFill>
              </a:rPr>
              <a:t>Salah satu sumber e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nergi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b="1" dirty="0" smtClean="0">
                <a:solidFill>
                  <a:schemeClr val="tx2">
                    <a:lumMod val="50000"/>
                  </a:schemeClr>
                </a:solidFill>
              </a:rPr>
              <a:t>adalah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berasal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dari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bakar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fosil</a:t>
            </a:r>
            <a:endParaRPr lang="id-ID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Cara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pertama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meminimumkan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daya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digunaka</a:t>
            </a:r>
            <a:r>
              <a:rPr lang="id-ID" b="1" dirty="0" smtClean="0">
                <a:solidFill>
                  <a:schemeClr val="tx2">
                    <a:lumMod val="50000"/>
                  </a:schemeClr>
                </a:solidFill>
              </a:rPr>
              <a:t>n</a:t>
            </a:r>
          </a:p>
          <a:p>
            <a:r>
              <a:rPr lang="id-ID" b="1" i="1" dirty="0" smtClean="0">
                <a:solidFill>
                  <a:schemeClr val="tx2">
                    <a:lumMod val="50000"/>
                  </a:schemeClr>
                </a:solidFill>
              </a:rPr>
              <a:t>C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ara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tx2">
                    <a:lumMod val="50000"/>
                  </a:schemeClr>
                </a:solidFill>
              </a:rPr>
              <a:t>kedua</a:t>
            </a:r>
            <a:r>
              <a:rPr lang="en-US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adalah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meminimumkan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waktu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pemakaian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peralatan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endParaRPr lang="en-US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id-ID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34925" y="533400"/>
            <a:ext cx="8458200" cy="9144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600" b="1" dirty="0" err="1" smtClean="0">
                <a:solidFill>
                  <a:schemeClr val="bg1"/>
                </a:solidFill>
              </a:rPr>
              <a:t>Penerapan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Listrik</a:t>
            </a:r>
            <a:r>
              <a:rPr lang="en-US" sz="3600" b="1" dirty="0" smtClean="0">
                <a:solidFill>
                  <a:schemeClr val="bg1"/>
                </a:solidFill>
              </a:rPr>
              <a:t> AC </a:t>
            </a:r>
            <a:r>
              <a:rPr lang="en-US" sz="3600" b="1" dirty="0" err="1" smtClean="0">
                <a:solidFill>
                  <a:schemeClr val="bg1"/>
                </a:solidFill>
              </a:rPr>
              <a:t>dan</a:t>
            </a:r>
            <a:r>
              <a:rPr lang="en-US" sz="3600" b="1" dirty="0" smtClean="0">
                <a:solidFill>
                  <a:schemeClr val="bg1"/>
                </a:solidFill>
              </a:rPr>
              <a:t> DC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676400"/>
            <a:ext cx="7239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 algn="ctr"/>
            <a:r>
              <a:rPr lang="id-ID" sz="2800" b="1" dirty="0" smtClean="0">
                <a:solidFill>
                  <a:schemeClr val="tx2">
                    <a:lumMod val="50000"/>
                  </a:schemeClr>
                </a:solidFill>
              </a:rPr>
              <a:t>1.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Apa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id-ID" sz="2800" b="1" dirty="0" err="1" smtClean="0">
                <a:solidFill>
                  <a:schemeClr val="tx2">
                    <a:lumMod val="50000"/>
                  </a:schemeClr>
                </a:solidFill>
              </a:rPr>
              <a:t>d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imaksud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800" b="1" dirty="0" err="1" smtClean="0">
                <a:solidFill>
                  <a:schemeClr val="tx2">
                    <a:lumMod val="50000"/>
                  </a:schemeClr>
                </a:solidFill>
              </a:rPr>
              <a:t>l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istrik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dc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ac?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514350" indent="-514350" algn="ctr">
              <a:buNone/>
            </a:pP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  <a:endParaRPr lang="en-US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5257800"/>
            <a:ext cx="71628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d-ID" sz="2800" b="1" dirty="0" smtClean="0">
                <a:solidFill>
                  <a:schemeClr val="tx2">
                    <a:lumMod val="50000"/>
                  </a:schemeClr>
                </a:solidFill>
              </a:rPr>
              <a:t>2.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Bagaimana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800" b="1" dirty="0" err="1" smtClean="0">
                <a:solidFill>
                  <a:schemeClr val="tx2">
                    <a:lumMod val="50000"/>
                  </a:schemeClr>
                </a:solidFill>
              </a:rPr>
              <a:t>m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embedakan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800" b="1" dirty="0" err="1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egangan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dc </a:t>
            </a:r>
            <a:endParaRPr lang="en-US" sz="28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dengan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id-ID" sz="2800" b="1" dirty="0" err="1" smtClean="0">
                <a:solidFill>
                  <a:schemeClr val="tx2">
                    <a:lumMod val="50000"/>
                  </a:schemeClr>
                </a:solidFill>
              </a:rPr>
              <a:t>t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egangan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ac?</a:t>
            </a:r>
            <a:endParaRPr lang="id-ID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1" y="3078540"/>
            <a:ext cx="8534399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None/>
            </a:pPr>
            <a:r>
              <a:rPr lang="en-US" sz="2400" b="1" i="1" dirty="0" smtClean="0"/>
              <a:t>1.	</a:t>
            </a:r>
            <a:r>
              <a:rPr lang="en-US" sz="2400" b="1" i="1" dirty="0" err="1" smtClean="0"/>
              <a:t>arus</a:t>
            </a:r>
            <a:r>
              <a:rPr lang="en-US" sz="2400" b="1" i="1" dirty="0" smtClean="0"/>
              <a:t> </a:t>
            </a:r>
            <a:r>
              <a:rPr lang="en-US" sz="2400" b="1" i="1" dirty="0" smtClean="0"/>
              <a:t>dc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listrik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arahnya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selalu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mengalir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i="1" dirty="0" err="1" smtClean="0"/>
              <a:t>satu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arah</a:t>
            </a:r>
            <a:r>
              <a:rPr lang="en-US" sz="2400" b="1" i="1" dirty="0" smtClean="0"/>
              <a:t>.</a:t>
            </a:r>
            <a:endParaRPr lang="id-ID" sz="2400" b="1" i="1" dirty="0" smtClean="0"/>
          </a:p>
          <a:p>
            <a:pPr marL="514350" indent="-514350">
              <a:buNone/>
            </a:pPr>
            <a:r>
              <a:rPr lang="en-US" sz="2400" b="1" i="1" dirty="0" smtClean="0"/>
              <a:t>2.	</a:t>
            </a:r>
            <a:r>
              <a:rPr lang="en-US" sz="2400" b="1" i="1" dirty="0" err="1" smtClean="0"/>
              <a:t>arus</a:t>
            </a:r>
            <a:r>
              <a:rPr lang="en-US" sz="2400" b="1" i="1" dirty="0" smtClean="0"/>
              <a:t> </a:t>
            </a:r>
            <a:r>
              <a:rPr lang="en-US" sz="2400" b="1" i="1" dirty="0" smtClean="0"/>
              <a:t>ac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arus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listrik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arahnya</a:t>
            </a:r>
            <a:r>
              <a:rPr lang="en-US" sz="2400" b="1" dirty="0" smtClean="0"/>
              <a:t> </a:t>
            </a:r>
            <a:r>
              <a:rPr lang="en-US" sz="2400" b="1" i="1" dirty="0" err="1" smtClean="0"/>
              <a:t>senantiasa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berbalik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arah</a:t>
            </a:r>
            <a:r>
              <a:rPr lang="en-US" sz="2400" b="1" i="1" dirty="0" smtClean="0"/>
              <a:t> </a:t>
            </a:r>
            <a:r>
              <a:rPr lang="en-US" sz="2400" b="1" dirty="0" err="1" smtClean="0"/>
              <a:t>secara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teratur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periodik</a:t>
            </a:r>
            <a:r>
              <a:rPr lang="en-US" sz="2400" b="1" dirty="0" smtClean="0"/>
              <a:t>)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8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334925" y="533400"/>
            <a:ext cx="8458200" cy="1143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Aplikasi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Listrik</a:t>
            </a:r>
            <a:r>
              <a:rPr lang="en-US" sz="3200" b="1" dirty="0" smtClean="0">
                <a:solidFill>
                  <a:schemeClr val="bg1"/>
                </a:solidFill>
              </a:rPr>
              <a:t> dc </a:t>
            </a:r>
            <a:r>
              <a:rPr lang="en-US" sz="3200" b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dirty="0" smtClean="0">
                <a:solidFill>
                  <a:schemeClr val="bg1"/>
                </a:solidFill>
              </a:rPr>
              <a:t> ac </a:t>
            </a:r>
            <a:r>
              <a:rPr lang="en-US" sz="3200" b="1" dirty="0" err="1" smtClean="0">
                <a:solidFill>
                  <a:schemeClr val="bg1"/>
                </a:solidFill>
              </a:rPr>
              <a:t>dalam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endParaRPr lang="en-US" sz="3200" b="1" dirty="0" smtClean="0">
              <a:solidFill>
                <a:schemeClr val="bg1"/>
              </a:solidFill>
            </a:endParaRPr>
          </a:p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K</a:t>
            </a:r>
            <a:r>
              <a:rPr lang="en-US" sz="3200" b="1" dirty="0" err="1" smtClean="0">
                <a:solidFill>
                  <a:schemeClr val="bg1"/>
                </a:solidFill>
              </a:rPr>
              <a:t>ehidupan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Sehari-hari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09600" y="1752600"/>
            <a:ext cx="8153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Mengapa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pembangkitan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transmisi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distribusi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listrik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sampai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rumah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anda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menggunakan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ac?</a:t>
            </a:r>
            <a:endParaRPr lang="id-ID" sz="28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Pertama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tegangan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ac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dapat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diperbesar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diperkecil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secara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efisien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oleh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sebuah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trafo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Kedua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motor ac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(motor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induksi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berharga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murah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sederhana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konstruksinya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daripada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motor dc.</a:t>
            </a:r>
            <a:endParaRPr lang="id-ID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sz="2800" b="1" i="1" dirty="0" err="1" smtClean="0">
                <a:solidFill>
                  <a:schemeClr val="tx2">
                    <a:lumMod val="50000"/>
                  </a:schemeClr>
                </a:solidFill>
              </a:rPr>
              <a:t>Ketiga</a:t>
            </a:r>
            <a:r>
              <a:rPr lang="en-US" sz="2800" b="1" i="1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saklar-saklar,pemutus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daya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en-US" sz="2800" i="1" dirty="0" smtClean="0">
                <a:solidFill>
                  <a:schemeClr val="tx2">
                    <a:lumMod val="50000"/>
                  </a:schemeClr>
                </a:solidFill>
              </a:rPr>
              <a:t>circuit breaker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)</a:t>
            </a:r>
            <a:r>
              <a:rPr lang="id-ID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untuk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sistem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ac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lebih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sederhana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daripada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tx2">
                    <a:lumMod val="50000"/>
                  </a:schemeClr>
                </a:solidFill>
              </a:rPr>
              <a:t>sistem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dc.</a:t>
            </a:r>
            <a:endParaRPr lang="en-US" sz="28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Bentuk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Rangkaian</a:t>
            </a:r>
            <a:r>
              <a:rPr lang="en-US" sz="3200" b="1" dirty="0" smtClean="0">
                <a:solidFill>
                  <a:schemeClr val="bg1"/>
                </a:solidFill>
              </a:rPr>
              <a:t> ac </a:t>
            </a:r>
            <a:r>
              <a:rPr lang="en-US" sz="3200" b="1" dirty="0" err="1" smtClean="0">
                <a:solidFill>
                  <a:schemeClr val="bg1"/>
                </a:solidFill>
              </a:rPr>
              <a:t>dalam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Rumah-rumah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57200" y="1295400"/>
            <a:ext cx="4039080" cy="5086529"/>
            <a:chOff x="457200" y="1295400"/>
            <a:chExt cx="4039080" cy="5086529"/>
          </a:xfrm>
        </p:grpSpPr>
        <p:pic>
          <p:nvPicPr>
            <p:cNvPr id="24580" name="Picture 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7200" y="1295400"/>
              <a:ext cx="4039080" cy="373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685801" y="5181600"/>
              <a:ext cx="3581400" cy="1200329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d-ID" sz="2400" b="1" dirty="0" smtClean="0">
                  <a:solidFill>
                    <a:schemeClr val="tx2">
                      <a:lumMod val="50000"/>
                    </a:schemeClr>
                  </a:solidFill>
                </a:rPr>
                <a:t>Suplai listrik dari dua jalur kawat menuju rumah-rumah</a:t>
              </a:r>
              <a:endParaRPr lang="id-ID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800600" y="1295400"/>
            <a:ext cx="3886200" cy="5074860"/>
            <a:chOff x="4800600" y="1295400"/>
            <a:chExt cx="3886200" cy="5074860"/>
          </a:xfrm>
        </p:grpSpPr>
        <p:pic>
          <p:nvPicPr>
            <p:cNvPr id="24581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97837" y="1295400"/>
              <a:ext cx="371276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2" name="TextBox 11"/>
            <p:cNvSpPr txBox="1"/>
            <p:nvPr/>
          </p:nvSpPr>
          <p:spPr>
            <a:xfrm>
              <a:off x="4800600" y="4800600"/>
              <a:ext cx="3886200" cy="156966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d-ID" sz="2400" b="1" dirty="0" smtClean="0">
                  <a:solidFill>
                    <a:schemeClr val="tx2">
                      <a:lumMod val="50000"/>
                    </a:schemeClr>
                  </a:solidFill>
                </a:rPr>
                <a:t>Rangkaian yang memperlihatkan bagaimana arus listrik disuplai ke rumah-rumah</a:t>
              </a:r>
              <a:endParaRPr lang="id-ID" sz="24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7620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dirty="0" err="1" smtClean="0">
                <a:solidFill>
                  <a:schemeClr val="bg1"/>
                </a:solidFill>
              </a:rPr>
              <a:t>Bentuk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Rangkaian</a:t>
            </a:r>
            <a:r>
              <a:rPr lang="en-US" sz="3200" b="1" dirty="0" smtClean="0">
                <a:solidFill>
                  <a:schemeClr val="bg1"/>
                </a:solidFill>
              </a:rPr>
              <a:t> ac </a:t>
            </a:r>
            <a:r>
              <a:rPr lang="en-US" sz="3200" b="1" dirty="0" err="1" smtClean="0">
                <a:solidFill>
                  <a:schemeClr val="bg1"/>
                </a:solidFill>
              </a:rPr>
              <a:t>dalam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Rumah-rumah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1371600"/>
            <a:ext cx="3858985" cy="4770060"/>
            <a:chOff x="533400" y="1371600"/>
            <a:chExt cx="3858985" cy="4770060"/>
          </a:xfrm>
        </p:grpSpPr>
        <p:pic>
          <p:nvPicPr>
            <p:cNvPr id="2457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3400" y="1371600"/>
              <a:ext cx="3858985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TextBox 6"/>
            <p:cNvSpPr txBox="1"/>
            <p:nvPr/>
          </p:nvSpPr>
          <p:spPr>
            <a:xfrm>
              <a:off x="609601" y="4572000"/>
              <a:ext cx="3657600" cy="1569660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d-ID" sz="2400" b="1" dirty="0" smtClean="0"/>
                <a:t>Kotak pelayanan rumah dengan beberapa </a:t>
              </a:r>
              <a:r>
                <a:rPr lang="id-ID" sz="2400" b="1" i="1" dirty="0" smtClean="0"/>
                <a:t>circuit breaker</a:t>
              </a:r>
              <a:r>
                <a:rPr lang="id-ID" sz="2400" b="1" dirty="0" smtClean="0"/>
                <a:t> untuk tiap rangkaian dalam </a:t>
              </a:r>
              <a:r>
                <a:rPr lang="id-ID" sz="2400" b="1" dirty="0" smtClean="0"/>
                <a:t>rumah</a:t>
              </a:r>
              <a:r>
                <a:rPr lang="en-US" sz="2400" b="1" dirty="0" smtClean="0"/>
                <a:t>.</a:t>
              </a:r>
              <a:endParaRPr lang="id-ID" sz="2400" b="1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876799" y="1447800"/>
            <a:ext cx="3822557" cy="5127724"/>
            <a:chOff x="4876799" y="1447800"/>
            <a:chExt cx="3822557" cy="5127724"/>
          </a:xfrm>
        </p:grpSpPr>
        <p:pic>
          <p:nvPicPr>
            <p:cNvPr id="24582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76799" y="1447800"/>
              <a:ext cx="3822557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4876800" y="4267200"/>
              <a:ext cx="3657600" cy="230832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id-ID" sz="2400" b="1" dirty="0" smtClean="0"/>
                <a:t>Pemasangan sebenarnya hantaran L dan N dalam </a:t>
              </a:r>
              <a:r>
                <a:rPr lang="id-ID" sz="2400" b="1" dirty="0" smtClean="0"/>
                <a:t>rumah-ruma</a:t>
              </a:r>
              <a:r>
                <a:rPr lang="en-US" sz="2400" b="1" dirty="0" smtClean="0"/>
                <a:t>h</a:t>
              </a:r>
              <a:r>
                <a:rPr lang="id-ID" sz="2400" b="1" dirty="0" smtClean="0"/>
                <a:t>: </a:t>
              </a:r>
              <a:endParaRPr lang="id-ID" sz="2400" b="1" dirty="0" smtClean="0"/>
            </a:p>
            <a:p>
              <a:pPr marL="457200" indent="-457200">
                <a:buAutoNum type="arabicPeriod"/>
              </a:pPr>
              <a:r>
                <a:rPr lang="id-ID" sz="2400" b="1" dirty="0" smtClean="0"/>
                <a:t>titik lampu pijar</a:t>
              </a:r>
            </a:p>
            <a:p>
              <a:pPr marL="457200" indent="-457200">
                <a:buAutoNum type="arabicPeriod"/>
              </a:pPr>
              <a:r>
                <a:rPr lang="id-ID" sz="2400" b="1" dirty="0" smtClean="0"/>
                <a:t>titik sakelar</a:t>
              </a:r>
            </a:p>
            <a:p>
              <a:pPr marL="457200" indent="-457200">
                <a:buAutoNum type="arabicPeriod"/>
              </a:pPr>
              <a:r>
                <a:rPr lang="id-ID" sz="2400" b="1" dirty="0" smtClean="0"/>
                <a:t>titik </a:t>
              </a:r>
              <a:r>
                <a:rPr lang="id-ID" sz="2400" b="1" dirty="0" smtClean="0"/>
                <a:t>stopkontak</a:t>
              </a:r>
              <a:endParaRPr lang="id-ID" sz="2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10668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b="1" i="1" dirty="0" err="1" smtClean="0">
                <a:solidFill>
                  <a:schemeClr val="bg1"/>
                </a:solidFill>
              </a:rPr>
              <a:t>Bagaimana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Memasang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Sakelar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dan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Sekering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dalam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Suatu</a:t>
            </a:r>
            <a:r>
              <a:rPr lang="en-US" sz="3200" b="1" i="1" dirty="0" smtClean="0">
                <a:solidFill>
                  <a:schemeClr val="bg1"/>
                </a:solidFill>
              </a:rPr>
              <a:t> </a:t>
            </a:r>
            <a:r>
              <a:rPr lang="en-US" sz="3200" b="1" i="1" dirty="0" err="1" smtClean="0">
                <a:solidFill>
                  <a:schemeClr val="bg1"/>
                </a:solidFill>
              </a:rPr>
              <a:t>Rangkaian</a:t>
            </a:r>
            <a:r>
              <a:rPr lang="en-US" sz="3200" b="1" i="1" dirty="0" smtClean="0">
                <a:solidFill>
                  <a:schemeClr val="bg1"/>
                </a:solidFill>
              </a:rPr>
              <a:t>?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30572"/>
            <a:ext cx="8153400" cy="5022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12192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b.	</a:t>
            </a:r>
            <a:r>
              <a:rPr lang="en-US" sz="3200" dirty="0" err="1" smtClean="0">
                <a:solidFill>
                  <a:schemeClr val="bg1"/>
                </a:solidFill>
              </a:rPr>
              <a:t>Bagaimanakah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Peralatan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Lisrtik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Rumah-rumah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Dihubungkan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676400"/>
            <a:ext cx="6121618" cy="317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09600" y="4876800"/>
            <a:ext cx="5188472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d-ID" sz="2400" dirty="0" smtClean="0"/>
              <a:t>Mengapa lampu-lampu disusun paralel?</a:t>
            </a:r>
            <a:endParaRPr lang="id-ID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0" y="5486400"/>
            <a:ext cx="77724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400" dirty="0" smtClean="0"/>
              <a:t>Mengapa sekering dan sakelar berhubungan dengan kawat L dari rangkaian?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28600" y="4191000"/>
            <a:ext cx="8436935" cy="2057400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Mengukur</a:t>
            </a:r>
            <a:r>
              <a:rPr kumimoji="0" lang="id-ID" sz="2800" b="1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arus dalam suatu rangkaian, batas ukur 0-1 A 		</a:t>
            </a:r>
            <a:r>
              <a:rPr lang="id-ID" sz="2800" b="1" baseline="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X</a:t>
            </a:r>
            <a:r>
              <a:rPr lang="id-ID" sz="2800" b="1" baseline="-2500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o</a:t>
            </a:r>
            <a:r>
              <a:rPr lang="id-ID" sz="2800" b="1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 = </a:t>
            </a:r>
            <a:endParaRPr kumimoji="0" lang="en-US" sz="2800" b="1" i="0" u="none" strike="noStrike" kern="1200" cap="none" spc="0" normalizeH="0" baseline="-2500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609600"/>
            <a:ext cx="6080704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Melaporkan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hasil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pengukuran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</a:rPr>
              <a:t>arus</a:t>
            </a:r>
            <a:endParaRPr lang="id-ID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200" y="1371600"/>
            <a:ext cx="6096000" cy="2745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2895600" y="4648200"/>
          <a:ext cx="2819400" cy="1583933"/>
        </p:xfrm>
        <a:graphic>
          <a:graphicData uri="http://schemas.openxmlformats.org/presentationml/2006/ole">
            <p:oleObj spid="_x0000_s3076" name="Equation" r:id="rId5" imgW="1130040" imgH="6346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4925" y="381000"/>
            <a:ext cx="8458200" cy="10668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marL="514350" lvl="0" indent="-514350" algn="ctr">
              <a:spcBef>
                <a:spcPct val="0"/>
              </a:spcBef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c.	</a:t>
            </a:r>
            <a:r>
              <a:rPr lang="en-US" sz="3200" dirty="0" err="1" smtClean="0">
                <a:solidFill>
                  <a:schemeClr val="bg1"/>
                </a:solidFill>
              </a:rPr>
              <a:t>Bagaimana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Mengamankan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Peralatan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Listrik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dari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Arus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Lebih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dan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Arus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Hubung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</a:rPr>
              <a:t>Singkat</a:t>
            </a:r>
            <a:r>
              <a:rPr lang="en-US" sz="3200" dirty="0" smtClean="0">
                <a:solidFill>
                  <a:schemeClr val="bg1"/>
                </a:solidFill>
              </a:rPr>
              <a:t>?</a:t>
            </a:r>
            <a:endParaRPr kumimoji="0" lang="en-US" sz="32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0"/>
            <a:ext cx="4322618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4343400"/>
            <a:ext cx="4572000" cy="220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029200" y="2133600"/>
            <a:ext cx="32004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 smtClean="0"/>
              <a:t>Untuk keamanan, maka pengawatan beberapa peralatan listrik dipisahkan ke sekeringnya sendiri</a:t>
            </a:r>
            <a:endParaRPr lang="id-ID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85800" y="5562600"/>
            <a:ext cx="262418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AutoNum type="alphaLcPeriod"/>
            </a:pPr>
            <a:r>
              <a:rPr lang="id-ID" sz="2000" dirty="0" smtClean="0"/>
              <a:t>Sekering tipe kawat</a:t>
            </a:r>
          </a:p>
          <a:p>
            <a:pPr marL="342900" indent="-342900">
              <a:buAutoNum type="alphaLcPeriod"/>
            </a:pPr>
            <a:r>
              <a:rPr lang="id-ID" sz="2000" dirty="0" smtClean="0"/>
              <a:t>Sekering tipe peluru</a:t>
            </a: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  <a:solidFill>
            <a:schemeClr val="tx2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Alat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Ukur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Tegangan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Listrik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52600"/>
            <a:ext cx="659862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4648200"/>
            <a:ext cx="815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Menggunakan voltmeter untuk mengukur tegangan listrik</a:t>
            </a:r>
          </a:p>
          <a:p>
            <a:pPr marL="342900" indent="-342900">
              <a:buAutoNum type="alphaLcPeriod"/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Menghubungkan kutub-kutub dengan polaritas yang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benar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AutoNum type="alphaLcPeriod"/>
            </a:pP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Mengukur tegangan listrik pada ujung-ujung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resitor,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voltmeter dipasang paralel dengan </a:t>
            </a:r>
            <a:r>
              <a:rPr lang="id-ID" sz="2400" b="1" dirty="0" smtClean="0">
                <a:solidFill>
                  <a:schemeClr val="tx2">
                    <a:lumMod val="50000"/>
                  </a:schemeClr>
                </a:solidFill>
              </a:rPr>
              <a:t>resistor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id-ID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09600" y="1371600"/>
            <a:ext cx="7924800" cy="1020762"/>
          </a:xfrm>
          <a:noFill/>
        </p:spPr>
        <p:txBody>
          <a:bodyPr>
            <a:noAutofit/>
          </a:bodyPr>
          <a:lstStyle/>
          <a:p>
            <a:pPr algn="l"/>
            <a:r>
              <a:rPr lang="id-ID" sz="2800" b="1" dirty="0" smtClean="0">
                <a:solidFill>
                  <a:schemeClr val="tx2">
                    <a:lumMod val="50000"/>
                  </a:schemeClr>
                </a:solidFill>
              </a:rPr>
              <a:t>1.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Faktor-faktor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yang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Memengaruhi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Hambatan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Suatu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Penghantar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</a:br>
            <a:endParaRPr lang="en-US" sz="28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96669"/>
            <a:ext cx="8153400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</a:rPr>
              <a:t>Rangkaian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Listrik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Arus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Searah</a:t>
            </a:r>
            <a:endParaRPr lang="id-ID" sz="36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514600"/>
            <a:ext cx="4267200" cy="334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648200" y="3962400"/>
            <a:ext cx="4114800" cy="22159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Hambatan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jenis</a:t>
            </a:r>
            <a:r>
              <a:rPr lang="en-US" sz="2400" b="1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b="1" i="1" dirty="0" err="1" smtClean="0">
                <a:solidFill>
                  <a:schemeClr val="tx2">
                    <a:lumMod val="50000"/>
                  </a:schemeClr>
                </a:solidFill>
              </a:rPr>
              <a:t>kawat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ρ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Merupakan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sifat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khas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bahan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kawat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tidak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bergantung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pada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ukuran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atau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banyak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</a:rPr>
              <a:t>kawat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en-US" sz="2400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id-ID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5334000" y="2362200"/>
          <a:ext cx="1752600" cy="1263502"/>
        </p:xfrm>
        <a:graphic>
          <a:graphicData uri="http://schemas.openxmlformats.org/presentationml/2006/ole">
            <p:oleObj spid="_x0000_s5123" name="Equation" r:id="rId4" imgW="54576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6172200" cy="622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28600" y="533400"/>
            <a:ext cx="8458200" cy="58477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i="1" dirty="0" err="1" smtClean="0"/>
              <a:t>Apakah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suhu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memengaruhi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hambatan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kawat</a:t>
            </a:r>
            <a:r>
              <a:rPr lang="en-US" sz="3200" b="1" i="1" dirty="0" smtClean="0"/>
              <a:t> ?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04800" y="1447800"/>
            <a:ext cx="6477000" cy="2971800"/>
          </a:xfrm>
        </p:spPr>
        <p:txBody>
          <a:bodyPr/>
          <a:lstStyle/>
          <a:p>
            <a:r>
              <a:rPr lang="en-US" sz="2800" dirty="0" err="1" smtClean="0"/>
              <a:t>Perubahan</a:t>
            </a:r>
            <a:r>
              <a:rPr lang="en-US" sz="2800" dirty="0" smtClean="0"/>
              <a:t> </a:t>
            </a:r>
            <a:r>
              <a:rPr lang="en-US" sz="2800" dirty="0" err="1" smtClean="0"/>
              <a:t>hambatan</a:t>
            </a:r>
            <a:r>
              <a:rPr lang="en-US" sz="2800" dirty="0" smtClean="0"/>
              <a:t> </a:t>
            </a:r>
            <a:r>
              <a:rPr lang="en-US" sz="2800" dirty="0" err="1" smtClean="0"/>
              <a:t>jenis</a:t>
            </a:r>
            <a:endParaRPr lang="id-ID" sz="2800" dirty="0" smtClean="0"/>
          </a:p>
          <a:p>
            <a:pPr>
              <a:buNone/>
            </a:pPr>
            <a:endParaRPr lang="en-US" dirty="0" smtClean="0"/>
          </a:p>
          <a:p>
            <a:endParaRPr lang="id-ID" dirty="0" smtClean="0"/>
          </a:p>
          <a:p>
            <a:pPr>
              <a:buNone/>
            </a:pPr>
            <a:r>
              <a:rPr lang="en-US" sz="2400" dirty="0" err="1" smtClean="0"/>
              <a:t>Dengan</a:t>
            </a:r>
            <a:r>
              <a:rPr lang="en-US" sz="2800" dirty="0" smtClean="0"/>
              <a:t> </a:t>
            </a:r>
            <a:endParaRPr lang="id-ID" sz="2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sz="2800" dirty="0" smtClean="0"/>
              <a:t>	</a:t>
            </a:r>
            <a:r>
              <a:rPr lang="en-US" sz="2800" dirty="0" err="1" smtClean="0"/>
              <a:t>Hambatan</a:t>
            </a:r>
            <a:r>
              <a:rPr lang="en-US" sz="2800" dirty="0" smtClean="0"/>
              <a:t> </a:t>
            </a:r>
            <a:r>
              <a:rPr lang="en-US" sz="2800" dirty="0" err="1" smtClean="0"/>
              <a:t>sebanding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hambatan</a:t>
            </a:r>
            <a:r>
              <a:rPr lang="id-ID" sz="2800" dirty="0" smtClean="0"/>
              <a:t> </a:t>
            </a:r>
            <a:r>
              <a:rPr lang="en-US" sz="2800" dirty="0" err="1" smtClean="0"/>
              <a:t>jenis</a:t>
            </a:r>
            <a:r>
              <a:rPr lang="en-US" sz="2800" dirty="0" smtClean="0"/>
              <a:t> </a:t>
            </a:r>
            <a:r>
              <a:rPr lang="el-GR" sz="2800" dirty="0" smtClean="0"/>
              <a:t>ρ</a:t>
            </a:r>
            <a:endParaRPr lang="id-ID" sz="2800" dirty="0"/>
          </a:p>
        </p:txBody>
      </p:sp>
      <p:sp>
        <p:nvSpPr>
          <p:cNvPr id="11" name="Rectangle 10"/>
          <p:cNvSpPr/>
          <p:nvPr/>
        </p:nvSpPr>
        <p:spPr>
          <a:xfrm>
            <a:off x="1828800" y="2209800"/>
            <a:ext cx="26670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Δ</a:t>
            </a:r>
            <a:r>
              <a:rPr lang="el-GR" dirty="0" smtClean="0"/>
              <a:t>ρ</a:t>
            </a:r>
            <a:r>
              <a:rPr lang="en-US" dirty="0" smtClean="0"/>
              <a:t> = </a:t>
            </a:r>
            <a:r>
              <a:rPr lang="el-GR" dirty="0" smtClean="0"/>
              <a:t>ρ₀</a:t>
            </a:r>
            <a:r>
              <a:rPr lang="en-US" dirty="0" smtClean="0"/>
              <a:t> </a:t>
            </a:r>
            <a:r>
              <a:rPr lang="el-GR" dirty="0" smtClean="0"/>
              <a:t>α</a:t>
            </a:r>
            <a:r>
              <a:rPr lang="id-ID" dirty="0" smtClean="0"/>
              <a:t> </a:t>
            </a:r>
            <a:r>
              <a:rPr lang="el-GR" dirty="0" smtClean="0"/>
              <a:t>Δ</a:t>
            </a:r>
            <a:r>
              <a:rPr lang="en-US" i="1" dirty="0" smtClean="0"/>
              <a:t>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828800" y="3581400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Δ</a:t>
            </a:r>
            <a:r>
              <a:rPr lang="el-GR" sz="2000" dirty="0" smtClean="0"/>
              <a:t>ρ</a:t>
            </a:r>
            <a:r>
              <a:rPr lang="en-US" sz="2000" dirty="0" smtClean="0"/>
              <a:t> = </a:t>
            </a:r>
            <a:r>
              <a:rPr lang="el-GR" sz="2000" dirty="0" smtClean="0"/>
              <a:t>ρ</a:t>
            </a:r>
            <a:r>
              <a:rPr lang="en-US" sz="2000" dirty="0"/>
              <a:t> </a:t>
            </a:r>
            <a:r>
              <a:rPr lang="en-US" sz="2000" dirty="0" smtClean="0"/>
              <a:t>- </a:t>
            </a:r>
            <a:r>
              <a:rPr lang="el-GR" sz="2000" dirty="0" smtClean="0"/>
              <a:t>ρ₀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1828800" y="4191000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d-ID" sz="2000" dirty="0" smtClean="0"/>
          </a:p>
          <a:p>
            <a:pPr algn="ctr"/>
            <a:r>
              <a:rPr lang="en-US" sz="2000" dirty="0" smtClean="0"/>
              <a:t>Δ</a:t>
            </a:r>
            <a:r>
              <a:rPr lang="en-US" sz="2000" i="1" dirty="0" smtClean="0"/>
              <a:t>T = T - T</a:t>
            </a:r>
            <a:r>
              <a:rPr lang="el-GR" sz="2000" dirty="0" smtClean="0"/>
              <a:t>₀</a:t>
            </a:r>
          </a:p>
          <a:p>
            <a:pPr algn="ctr"/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762000" y="5943600"/>
            <a:ext cx="19050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Δ</a:t>
            </a:r>
            <a:r>
              <a:rPr lang="en-US" sz="2000" i="1" dirty="0" smtClean="0"/>
              <a:t>R = R₀ </a:t>
            </a:r>
            <a:r>
              <a:rPr lang="el-GR" sz="2000" i="1" dirty="0" smtClean="0"/>
              <a:t>α</a:t>
            </a:r>
            <a:r>
              <a:rPr lang="en-US" sz="2000" i="1" dirty="0" smtClean="0"/>
              <a:t> </a:t>
            </a:r>
            <a:r>
              <a:rPr lang="el-GR" sz="2000" i="1" dirty="0" smtClean="0"/>
              <a:t>Δ</a:t>
            </a:r>
            <a:r>
              <a:rPr lang="en-US" sz="2000" i="1" dirty="0" smtClean="0"/>
              <a:t>T</a:t>
            </a:r>
            <a:endParaRPr lang="en-US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438400"/>
            <a:ext cx="43461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4795"/>
            <a:ext cx="8229600" cy="774405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Hukum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I Kirchhoff </a:t>
            </a:r>
            <a:r>
              <a:rPr lang="en-US" sz="3200" b="1" dirty="0" err="1" smtClean="0">
                <a:solidFill>
                  <a:schemeClr val="bg1"/>
                </a:solidFill>
              </a:rPr>
              <a:t>tentang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Arus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1371600"/>
            <a:ext cx="75175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Bagaimana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kuat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dalam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rangkaian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tidak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bercabang</a:t>
            </a:r>
            <a:r>
              <a:rPr lang="en-US" sz="2400" b="1" i="1" dirty="0" smtClean="0"/>
              <a:t>?</a:t>
            </a:r>
            <a:endParaRPr lang="en-US" sz="2400" b="1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828800"/>
            <a:ext cx="3276600" cy="2153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762000" y="3962401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 smtClean="0"/>
              <a:t>Bagaimana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kuat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arus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dalam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rangkaian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bercabang</a:t>
            </a:r>
            <a:r>
              <a:rPr lang="en-US" sz="2400" b="1" i="1" dirty="0" smtClean="0"/>
              <a:t>?</a:t>
            </a:r>
            <a:endParaRPr lang="en-US" sz="2400" b="1" i="1" dirty="0" smtClean="0"/>
          </a:p>
          <a:p>
            <a:endParaRPr lang="id-ID" sz="2400" b="1" dirty="0"/>
          </a:p>
        </p:txBody>
      </p:sp>
      <p:sp>
        <p:nvSpPr>
          <p:cNvPr id="15" name="Rectangle 14"/>
          <p:cNvSpPr/>
          <p:nvPr/>
        </p:nvSpPr>
        <p:spPr>
          <a:xfrm>
            <a:off x="762000" y="4495800"/>
            <a:ext cx="7696200" cy="990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rangkaian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listrik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bercabang</a:t>
            </a:r>
            <a:r>
              <a:rPr lang="en-US" sz="2000" i="1" dirty="0" smtClean="0"/>
              <a:t>, </a:t>
            </a:r>
            <a:r>
              <a:rPr lang="en-US" sz="2000" i="1" dirty="0" err="1" smtClean="0"/>
              <a:t>jumlah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kuat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arus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masuk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pada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suatu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titik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cabang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sama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julah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kuat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arus</a:t>
            </a:r>
            <a:r>
              <a:rPr lang="en-US" sz="2000" i="1" dirty="0" smtClean="0"/>
              <a:t> yang </a:t>
            </a:r>
            <a:r>
              <a:rPr lang="en-US" sz="2000" i="1" dirty="0" err="1" smtClean="0"/>
              <a:t>keluar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dari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titik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cabang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itu</a:t>
            </a:r>
            <a:r>
              <a:rPr lang="en-US" sz="2000" i="1" dirty="0" smtClean="0"/>
              <a:t>.</a:t>
            </a:r>
            <a:endParaRPr lang="en-US" sz="2000" i="1" dirty="0"/>
          </a:p>
        </p:txBody>
      </p:sp>
      <p:sp>
        <p:nvSpPr>
          <p:cNvPr id="16" name="Rectangle 15"/>
          <p:cNvSpPr/>
          <p:nvPr/>
        </p:nvSpPr>
        <p:spPr>
          <a:xfrm>
            <a:off x="2590800" y="5486400"/>
            <a:ext cx="3733800" cy="8382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Σ </a:t>
            </a:r>
            <a:r>
              <a:rPr lang="en-US" sz="2800" i="1" dirty="0" err="1" smtClean="0">
                <a:solidFill>
                  <a:schemeClr val="tx1"/>
                </a:solidFill>
              </a:rPr>
              <a:t>I</a:t>
            </a:r>
            <a:r>
              <a:rPr lang="en-US" sz="1600" dirty="0" err="1" smtClean="0">
                <a:solidFill>
                  <a:schemeClr val="tx1"/>
                </a:solidFill>
              </a:rPr>
              <a:t>masuk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= Σ </a:t>
            </a:r>
            <a:r>
              <a:rPr lang="en-US" sz="2800" i="1" dirty="0" err="1" smtClean="0">
                <a:solidFill>
                  <a:schemeClr val="tx1"/>
                </a:solidFill>
              </a:rPr>
              <a:t>I</a:t>
            </a:r>
            <a:r>
              <a:rPr lang="en-US" sz="1600" dirty="0" err="1" smtClean="0">
                <a:solidFill>
                  <a:schemeClr val="tx1"/>
                </a:solidFill>
              </a:rPr>
              <a:t>keluar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265" y="685800"/>
            <a:ext cx="8229600" cy="8382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Susunan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Seri-</a:t>
            </a:r>
            <a:r>
              <a:rPr lang="en-US" sz="3600" b="1" dirty="0" err="1" smtClean="0">
                <a:solidFill>
                  <a:schemeClr val="bg1"/>
                </a:solidFill>
              </a:rPr>
              <a:t>Pararel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Penghambat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Listrik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595" y="1905000"/>
            <a:ext cx="8229600" cy="609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8" indent="-514350">
              <a:buNone/>
            </a:pPr>
            <a:r>
              <a:rPr lang="id-ID" sz="2400" b="1" dirty="0" smtClean="0"/>
              <a:t>a. </a:t>
            </a:r>
            <a:r>
              <a:rPr lang="en-US" sz="2400" b="1" dirty="0" err="1" smtClean="0"/>
              <a:t>Susunan</a:t>
            </a:r>
            <a:r>
              <a:rPr lang="en-US" sz="2400" b="1" dirty="0" smtClean="0"/>
              <a:t> Seri </a:t>
            </a:r>
            <a:r>
              <a:rPr lang="en-US" sz="2400" b="1" dirty="0" err="1" smtClean="0"/>
              <a:t>Penghambat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Listrik</a:t>
            </a:r>
            <a:endParaRPr lang="id-ID" sz="3600" b="1" i="1" dirty="0" smtClean="0"/>
          </a:p>
          <a:p>
            <a:pPr marL="4057650" lvl="8" indent="-514350">
              <a:buNone/>
            </a:pPr>
            <a:endParaRPr lang="en-US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" y="4495800"/>
            <a:ext cx="3962400" cy="1631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None/>
            </a:pPr>
            <a:endParaRPr lang="id-ID" sz="2000" b="1" i="1" dirty="0" smtClean="0"/>
          </a:p>
          <a:p>
            <a:pPr marL="514350" indent="-514350">
              <a:buNone/>
            </a:pPr>
            <a:r>
              <a:rPr lang="en-US" sz="2000" b="1" i="1" dirty="0" smtClean="0"/>
              <a:t>I₁ = I₂ = I₃ = . . . . . = </a:t>
            </a:r>
            <a:r>
              <a:rPr lang="en-US" sz="2000" b="1" i="1" dirty="0" err="1" smtClean="0"/>
              <a:t>I</a:t>
            </a:r>
            <a:r>
              <a:rPr lang="en-US" sz="1400" b="1" i="1" dirty="0" err="1" smtClean="0"/>
              <a:t>seri</a:t>
            </a:r>
            <a:endParaRPr lang="en-US" sz="1400" b="1" i="1" dirty="0" smtClean="0"/>
          </a:p>
          <a:p>
            <a:pPr marL="514350" indent="-514350">
              <a:buNone/>
            </a:pPr>
            <a:r>
              <a:rPr lang="en-US" sz="2000" b="1" i="1" dirty="0" err="1" smtClean="0"/>
              <a:t>V</a:t>
            </a:r>
            <a:r>
              <a:rPr lang="en-US" sz="1400" b="1" i="1" dirty="0" err="1" smtClean="0"/>
              <a:t>seri</a:t>
            </a:r>
            <a:r>
              <a:rPr lang="en-US" sz="1400" b="1" i="1" dirty="0" smtClean="0"/>
              <a:t> </a:t>
            </a:r>
            <a:r>
              <a:rPr lang="en-US" sz="2000" b="1" i="1" dirty="0" smtClean="0"/>
              <a:t>= V₁+V₂+V₃+ . . . </a:t>
            </a:r>
          </a:p>
          <a:p>
            <a:pPr marL="514350" indent="-514350">
              <a:buNone/>
            </a:pPr>
            <a:r>
              <a:rPr lang="en-US" sz="2000" b="1" i="1" dirty="0" smtClean="0"/>
              <a:t>V₁ : V₂ : V₃ : . . .  = R₁ : R₂ : R₃ : . . . </a:t>
            </a:r>
          </a:p>
          <a:p>
            <a:endParaRPr lang="id-ID" sz="2000" b="1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4667250" y="3244850"/>
          <a:ext cx="114300" cy="215900"/>
        </p:xfrm>
        <a:graphic>
          <a:graphicData uri="http://schemas.openxmlformats.org/presentationml/2006/ole">
            <p:oleObj spid="_x0000_s9218" name="Equation" r:id="rId3" imgW="114120" imgH="215640" progId="Equation.3">
              <p:embed/>
            </p:oleObj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762000" y="3505200"/>
          <a:ext cx="3224194" cy="838200"/>
        </p:xfrm>
        <a:graphic>
          <a:graphicData uri="http://schemas.openxmlformats.org/presentationml/2006/ole">
            <p:oleObj spid="_x0000_s9219" name="Equation" r:id="rId4" imgW="1688760" imgH="431640" progId="Equation.3">
              <p:embed/>
            </p:oleObj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85800" y="2971800"/>
            <a:ext cx="33904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400" b="1" dirty="0" smtClean="0"/>
              <a:t>Hambatan pengganti seri</a:t>
            </a:r>
            <a:endParaRPr lang="id-ID" sz="2400" b="1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4380" y="2590800"/>
            <a:ext cx="435102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1072</TotalTime>
  <Words>768</Words>
  <Application>Microsoft Office PowerPoint</Application>
  <PresentationFormat>On-screen Show (4:3)</PresentationFormat>
  <Paragraphs>143</Paragraphs>
  <Slides>30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Equation</vt:lpstr>
      <vt:lpstr>Bab 7 Listrik Dinamis</vt:lpstr>
      <vt:lpstr>Alat Ukur Listrik</vt:lpstr>
      <vt:lpstr>Slide 3</vt:lpstr>
      <vt:lpstr>Alat Ukur Tegangan Listrik</vt:lpstr>
      <vt:lpstr>1. Faktor-faktor yang Memengaruhi Hambatan       Suatu Penghantar </vt:lpstr>
      <vt:lpstr>Slide 6</vt:lpstr>
      <vt:lpstr>Slide 7</vt:lpstr>
      <vt:lpstr>Hukum I Kirchhoff tentang Arus</vt:lpstr>
      <vt:lpstr>Susunan Seri-Pararel Penghambat Listrik</vt:lpstr>
      <vt:lpstr>Apa kelemahan susunan seri? </vt:lpstr>
      <vt:lpstr>Susunan Pararel Penghambat-penghambat Listrik </vt:lpstr>
      <vt:lpstr>Apa manfaat susunan paralel?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PKD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4  Dinamika Prtikel</dc:title>
  <dc:creator>Stenly Ivan; BAMBANG</dc:creator>
  <cp:lastModifiedBy>user</cp:lastModifiedBy>
  <cp:revision>156</cp:revision>
  <dcterms:created xsi:type="dcterms:W3CDTF">2012-01-04T10:19:21Z</dcterms:created>
  <dcterms:modified xsi:type="dcterms:W3CDTF">2012-01-30T04:50:53Z</dcterms:modified>
</cp:coreProperties>
</file>