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59" r:id="rId5"/>
    <p:sldId id="258"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129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09AA84F-419C-4A74-B130-5E42E0969B48}" type="datetimeFigureOut">
              <a:rPr lang="id-ID" smtClean="0"/>
              <a:pPr/>
              <a:t>25/09/2014</a:t>
            </a:fld>
            <a:endParaRPr lang="id-ID"/>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id-ID"/>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73332C93-1547-4BB6-A312-AE9DDE02D2FA}"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3332C93-1547-4BB6-A312-AE9DDE02D2FA}"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3332C93-1547-4BB6-A312-AE9DDE02D2FA}"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19" name="Footer Placeholder 18"/>
          <p:cNvSpPr>
            <a:spLocks noGrp="1"/>
          </p:cNvSpPr>
          <p:nvPr>
            <p:ph type="ftr" sz="quarter" idx="11"/>
          </p:nvPr>
        </p:nvSpPr>
        <p:spPr/>
        <p:txBody>
          <a:bodyPr/>
          <a:lstStyle/>
          <a:p>
            <a:endParaRPr lang="id-ID"/>
          </a:p>
        </p:txBody>
      </p:sp>
      <p:sp>
        <p:nvSpPr>
          <p:cNvPr id="27" name="Slide Number Placeholder 26"/>
          <p:cNvSpPr>
            <a:spLocks noGrp="1"/>
          </p:cNvSpPr>
          <p:nvPr>
            <p:ph type="sldNum" sz="quarter" idx="12"/>
          </p:nvPr>
        </p:nvSpPr>
        <p:spPr/>
        <p:txBody>
          <a:bodyPr/>
          <a:lstStyle/>
          <a:p>
            <a:fld id="{73332C93-1547-4BB6-A312-AE9DDE02D2FA}"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3332C93-1547-4BB6-A312-AE9DDE02D2FA}" type="slidenum">
              <a:rPr lang="id-ID" smtClean="0"/>
              <a:pPr/>
              <a:t>‹#›</a:t>
            </a:fld>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3332C93-1547-4BB6-A312-AE9DDE02D2FA}"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3332C93-1547-4BB6-A312-AE9DDE02D2FA}" type="slidenum">
              <a:rPr lang="id-ID" smtClean="0"/>
              <a:pPr/>
              <a:t>‹#›</a:t>
            </a:fld>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3332C93-1547-4BB6-A312-AE9DDE02D2FA}" type="slidenum">
              <a:rPr lang="id-ID" smtClean="0"/>
              <a:pPr/>
              <a:t>‹#›</a:t>
            </a:fld>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3332C93-1547-4BB6-A312-AE9DDE02D2FA}" type="slidenum">
              <a:rPr lang="id-ID" smtClean="0"/>
              <a:pPr/>
              <a:t>‹#›</a:t>
            </a:fld>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3332C93-1547-4BB6-A312-AE9DDE02D2FA}" type="slidenum">
              <a:rPr lang="id-ID" smtClean="0"/>
              <a:pPr/>
              <a:t>‹#›</a:t>
            </a:fld>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3332C93-1547-4BB6-A312-AE9DDE02D2FA}"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09AA84F-419C-4A74-B130-5E42E0969B48}" type="datetimeFigureOut">
              <a:rPr lang="id-ID" smtClean="0"/>
              <a:pPr/>
              <a:t>25/09/2014</a:t>
            </a:fld>
            <a:endParaRPr lang="id-ID"/>
          </a:p>
        </p:txBody>
      </p:sp>
      <p:sp>
        <p:nvSpPr>
          <p:cNvPr id="9" name="Slide Number Placeholder 8"/>
          <p:cNvSpPr>
            <a:spLocks noGrp="1"/>
          </p:cNvSpPr>
          <p:nvPr>
            <p:ph type="sldNum" sz="quarter" idx="15"/>
          </p:nvPr>
        </p:nvSpPr>
        <p:spPr/>
        <p:txBody>
          <a:bodyPr rtlCol="0"/>
          <a:lstStyle/>
          <a:p>
            <a:fld id="{73332C93-1547-4BB6-A312-AE9DDE02D2FA}" type="slidenum">
              <a:rPr lang="id-ID" smtClean="0"/>
              <a:pPr/>
              <a:t>‹#›</a:t>
            </a:fld>
            <a:endParaRPr lang="id-ID"/>
          </a:p>
        </p:txBody>
      </p:sp>
      <p:sp>
        <p:nvSpPr>
          <p:cNvPr id="10" name="Footer Placeholder 9"/>
          <p:cNvSpPr>
            <a:spLocks noGrp="1"/>
          </p:cNvSpPr>
          <p:nvPr>
            <p:ph type="ftr" sz="quarter" idx="16"/>
          </p:nvPr>
        </p:nvSpPr>
        <p:spPr/>
        <p:txBody>
          <a:bodyPr rtlCol="0"/>
          <a:lstStyle/>
          <a:p>
            <a:endParaRPr lang="id-I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8077200" y="6356350"/>
            <a:ext cx="609600" cy="365125"/>
          </a:xfrm>
        </p:spPr>
        <p:txBody>
          <a:bodyPr/>
          <a:lstStyle/>
          <a:p>
            <a:fld id="{73332C93-1547-4BB6-A312-AE9DDE02D2FA}" type="slidenum">
              <a:rPr lang="id-ID" smtClean="0"/>
              <a:pPr/>
              <a:t>‹#›</a:t>
            </a:fld>
            <a:endParaRPr lang="id-ID"/>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3332C93-1547-4BB6-A312-AE9DDE02D2FA}" type="slidenum">
              <a:rPr lang="id-ID" smtClean="0"/>
              <a:pPr/>
              <a:t>‹#›</a:t>
            </a:fld>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3332C93-1547-4BB6-A312-AE9DDE02D2FA}"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09AA84F-419C-4A74-B130-5E42E0969B48}" type="datetimeFigureOut">
              <a:rPr lang="id-ID" smtClean="0"/>
              <a:pPr/>
              <a:t>25/09/2014</a:t>
            </a:fld>
            <a:endParaRPr lang="id-ID"/>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id-ID"/>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73332C93-1547-4BB6-A312-AE9DDE02D2FA}"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3332C93-1547-4BB6-A312-AE9DDE02D2FA}" type="slidenum">
              <a:rPr lang="id-ID" smtClean="0"/>
              <a:pPr/>
              <a:t>‹#›</a:t>
            </a:fld>
            <a:endParaRPr lang="id-ID"/>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3332C93-1547-4BB6-A312-AE9DDE02D2FA}" type="slidenum">
              <a:rPr lang="id-ID" smtClean="0"/>
              <a:pPr/>
              <a:t>‹#›</a:t>
            </a:fld>
            <a:endParaRPr lang="id-ID"/>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09AA84F-419C-4A74-B130-5E42E0969B48}" type="datetimeFigureOut">
              <a:rPr lang="id-ID" smtClean="0"/>
              <a:pPr/>
              <a:t>25/09/2014</a:t>
            </a:fld>
            <a:endParaRPr lang="id-ID"/>
          </a:p>
        </p:txBody>
      </p:sp>
      <p:sp>
        <p:nvSpPr>
          <p:cNvPr id="7" name="Slide Number Placeholder 6"/>
          <p:cNvSpPr>
            <a:spLocks noGrp="1"/>
          </p:cNvSpPr>
          <p:nvPr>
            <p:ph type="sldNum" sz="quarter" idx="11"/>
          </p:nvPr>
        </p:nvSpPr>
        <p:spPr/>
        <p:txBody>
          <a:bodyPr rtlCol="0"/>
          <a:lstStyle/>
          <a:p>
            <a:fld id="{73332C93-1547-4BB6-A312-AE9DDE02D2FA}" type="slidenum">
              <a:rPr lang="id-ID" smtClean="0"/>
              <a:pPr/>
              <a:t>‹#›</a:t>
            </a:fld>
            <a:endParaRPr lang="id-ID"/>
          </a:p>
        </p:txBody>
      </p:sp>
      <p:sp>
        <p:nvSpPr>
          <p:cNvPr id="8" name="Footer Placeholder 7"/>
          <p:cNvSpPr>
            <a:spLocks noGrp="1"/>
          </p:cNvSpPr>
          <p:nvPr>
            <p:ph type="ftr" sz="quarter" idx="12"/>
          </p:nvPr>
        </p:nvSpPr>
        <p:spPr/>
        <p:txBody>
          <a:bodyPr rtlCol="0"/>
          <a:lstStyle/>
          <a:p>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9AA84F-419C-4A74-B130-5E42E0969B48}" type="datetimeFigureOut">
              <a:rPr lang="id-ID" smtClean="0"/>
              <a:pPr/>
              <a:t>25/09/2014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3332C93-1547-4BB6-A312-AE9DDE02D2FA}"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09AA84F-419C-4A74-B130-5E42E0969B48}" type="datetimeFigureOut">
              <a:rPr lang="id-ID" smtClean="0"/>
              <a:pPr/>
              <a:t>25/09/2014</a:t>
            </a:fld>
            <a:endParaRPr lang="id-ID"/>
          </a:p>
        </p:txBody>
      </p:sp>
      <p:sp>
        <p:nvSpPr>
          <p:cNvPr id="22" name="Slide Number Placeholder 21"/>
          <p:cNvSpPr>
            <a:spLocks noGrp="1"/>
          </p:cNvSpPr>
          <p:nvPr>
            <p:ph type="sldNum" sz="quarter" idx="15"/>
          </p:nvPr>
        </p:nvSpPr>
        <p:spPr/>
        <p:txBody>
          <a:bodyPr rtlCol="0"/>
          <a:lstStyle/>
          <a:p>
            <a:fld id="{73332C93-1547-4BB6-A312-AE9DDE02D2FA}" type="slidenum">
              <a:rPr lang="id-ID" smtClean="0"/>
              <a:pPr/>
              <a:t>‹#›</a:t>
            </a:fld>
            <a:endParaRPr lang="id-ID"/>
          </a:p>
        </p:txBody>
      </p:sp>
      <p:sp>
        <p:nvSpPr>
          <p:cNvPr id="23" name="Footer Placeholder 22"/>
          <p:cNvSpPr>
            <a:spLocks noGrp="1"/>
          </p:cNvSpPr>
          <p:nvPr>
            <p:ph type="ftr" sz="quarter" idx="16"/>
          </p:nvPr>
        </p:nvSpPr>
        <p:spPr/>
        <p:txBody>
          <a:bodyPr rtlCol="0"/>
          <a:lstStyle/>
          <a:p>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09AA84F-419C-4A74-B130-5E42E0969B48}" type="datetimeFigureOut">
              <a:rPr lang="id-ID" smtClean="0"/>
              <a:pPr/>
              <a:t>25/09/2014</a:t>
            </a:fld>
            <a:endParaRPr lang="id-ID"/>
          </a:p>
        </p:txBody>
      </p:sp>
      <p:sp>
        <p:nvSpPr>
          <p:cNvPr id="18" name="Slide Number Placeholder 17"/>
          <p:cNvSpPr>
            <a:spLocks noGrp="1"/>
          </p:cNvSpPr>
          <p:nvPr>
            <p:ph type="sldNum" sz="quarter" idx="11"/>
          </p:nvPr>
        </p:nvSpPr>
        <p:spPr/>
        <p:txBody>
          <a:bodyPr rtlCol="0"/>
          <a:lstStyle/>
          <a:p>
            <a:fld id="{73332C93-1547-4BB6-A312-AE9DDE02D2FA}" type="slidenum">
              <a:rPr lang="id-ID" smtClean="0"/>
              <a:pPr/>
              <a:t>‹#›</a:t>
            </a:fld>
            <a:endParaRPr lang="id-ID"/>
          </a:p>
        </p:txBody>
      </p:sp>
      <p:sp>
        <p:nvSpPr>
          <p:cNvPr id="21" name="Footer Placeholder 20"/>
          <p:cNvSpPr>
            <a:spLocks noGrp="1"/>
          </p:cNvSpPr>
          <p:nvPr>
            <p:ph type="ftr" sz="quarter" idx="12"/>
          </p:nvPr>
        </p:nvSpPr>
        <p:spPr/>
        <p:txBody>
          <a:bodyPr rtlCol="0"/>
          <a:lstStyle/>
          <a:p>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09AA84F-419C-4A74-B130-5E42E0969B48}" type="datetimeFigureOut">
              <a:rPr lang="id-ID" smtClean="0"/>
              <a:pPr/>
              <a:t>25/09/2014</a:t>
            </a:fld>
            <a:endParaRPr lang="id-ID"/>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d-ID"/>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3332C93-1547-4BB6-A312-AE9DDE02D2FA}"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09AA84F-419C-4A74-B130-5E42E0969B48}" type="datetimeFigureOut">
              <a:rPr lang="id-ID" smtClean="0"/>
              <a:pPr/>
              <a:t>25/09/2014</a:t>
            </a:fld>
            <a:endParaRPr lang="id-ID"/>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d-ID"/>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3332C93-1547-4BB6-A312-AE9DDE02D2FA}" type="slidenum">
              <a:rPr lang="id-ID" smtClean="0"/>
              <a:pPr/>
              <a:t>‹#›</a:t>
            </a:fld>
            <a:endParaRPr lang="id-ID"/>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ahlivitalitas.com/wp-content/uploads/2013/07/Testis.png" TargetMode="External"/><Relationship Id="rId2" Type="http://schemas.openxmlformats.org/officeDocument/2006/relationships/image" Target="../media/image19.jpeg"/><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ahlivitalitas.com/wp-content/uploads/2013/07/schema-penis.jpg" TargetMode="External"/><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00232" y="214290"/>
            <a:ext cx="6572296"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d-ID" sz="4800" b="1" dirty="0" smtClean="0">
                <a:effectLst>
                  <a:outerShdw blurRad="38100" dist="38100" dir="2700000" algn="tl">
                    <a:srgbClr val="000000">
                      <a:alpha val="43137"/>
                    </a:srgbClr>
                  </a:outerShdw>
                </a:effectLst>
              </a:rPr>
              <a:t>PRESENTASION</a:t>
            </a:r>
          </a:p>
          <a:p>
            <a:pPr algn="ctr"/>
            <a:r>
              <a:rPr lang="id-ID" sz="4800" b="1" dirty="0" smtClean="0">
                <a:effectLst>
                  <a:outerShdw blurRad="38100" dist="38100" dir="2700000" algn="tl">
                    <a:srgbClr val="000000">
                      <a:alpha val="43137"/>
                    </a:srgbClr>
                  </a:outerShdw>
                </a:effectLst>
              </a:rPr>
              <a:t>NOVI ERVINA</a:t>
            </a:r>
            <a:endParaRPr lang="id-ID" sz="4800" b="1" dirty="0">
              <a:effectLst>
                <a:outerShdw blurRad="38100" dist="38100" dir="2700000" algn="tl">
                  <a:srgbClr val="000000">
                    <a:alpha val="43137"/>
                  </a:srgbClr>
                </a:outerShdw>
              </a:effectLst>
            </a:endParaRPr>
          </a:p>
        </p:txBody>
      </p:sp>
      <p:sp>
        <p:nvSpPr>
          <p:cNvPr id="5" name="TextBox 4"/>
          <p:cNvSpPr txBox="1"/>
          <p:nvPr/>
        </p:nvSpPr>
        <p:spPr>
          <a:xfrm>
            <a:off x="2571736" y="2214554"/>
            <a:ext cx="5429288" cy="1077218"/>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id-ID" sz="3200" b="1" dirty="0" smtClean="0"/>
              <a:t>STRUKTUR &amp; FUNGSI SEL</a:t>
            </a:r>
            <a:endParaRPr lang="id-ID" sz="3200" b="1" dirty="0"/>
          </a:p>
        </p:txBody>
      </p:sp>
      <p:sp>
        <p:nvSpPr>
          <p:cNvPr id="6" name="TextBox 5"/>
          <p:cNvSpPr txBox="1"/>
          <p:nvPr/>
        </p:nvSpPr>
        <p:spPr>
          <a:xfrm>
            <a:off x="3000364" y="3643314"/>
            <a:ext cx="4429156" cy="138499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id-ID" sz="2800" b="1" dirty="0" smtClean="0">
                <a:solidFill>
                  <a:schemeClr val="tx1"/>
                </a:solidFill>
              </a:rPr>
              <a:t>ORGAN YANG BERPERAN DALAM REPRODUKSI</a:t>
            </a:r>
            <a:endParaRPr lang="id-ID" sz="2800" b="1" dirty="0">
              <a:solidFill>
                <a:schemeClr val="tx1"/>
              </a:solidFill>
            </a:endParaRPr>
          </a:p>
        </p:txBody>
      </p:sp>
      <p:sp>
        <p:nvSpPr>
          <p:cNvPr id="7" name="TextBox 6"/>
          <p:cNvSpPr txBox="1"/>
          <p:nvPr/>
        </p:nvSpPr>
        <p:spPr>
          <a:xfrm>
            <a:off x="3286116" y="5403851"/>
            <a:ext cx="3786214" cy="954107"/>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id-ID" sz="2800" b="1" dirty="0" smtClean="0">
                <a:solidFill>
                  <a:schemeClr val="tx1"/>
                </a:solidFill>
              </a:rPr>
              <a:t>MACAM-MACAM HORMON</a:t>
            </a:r>
            <a:endParaRPr lang="id-ID" sz="2800" b="1" dirty="0">
              <a:solidFill>
                <a:schemeClr val="tx1"/>
              </a:solidFill>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285776"/>
            <a:ext cx="9237663" cy="7143776"/>
          </a:xfrm>
          <a:prstGeom prst="rect">
            <a:avLst/>
          </a:prstGeom>
          <a:noFill/>
          <a:ln w="9525">
            <a:noFill/>
            <a:miter lim="800000"/>
            <a:headEnd/>
            <a:tailEnd/>
          </a:ln>
          <a:effectLst/>
        </p:spPr>
      </p:pic>
      <p:sp>
        <p:nvSpPr>
          <p:cNvPr id="5" name="TextBox 4"/>
          <p:cNvSpPr txBox="1"/>
          <p:nvPr/>
        </p:nvSpPr>
        <p:spPr>
          <a:xfrm>
            <a:off x="3500430" y="-94616"/>
            <a:ext cx="2500330" cy="523220"/>
          </a:xfrm>
          <a:prstGeom prst="rect">
            <a:avLst/>
          </a:prstGeom>
          <a:noFill/>
        </p:spPr>
        <p:txBody>
          <a:bodyPr wrap="square" rtlCol="0">
            <a:spAutoFit/>
          </a:bodyPr>
          <a:lstStyle/>
          <a:p>
            <a:r>
              <a:rPr lang="id-ID" sz="2800" b="1" dirty="0" smtClean="0">
                <a:effectLst>
                  <a:outerShdw blurRad="38100" dist="38100" dir="2700000" algn="tl">
                    <a:srgbClr val="000000">
                      <a:alpha val="43137"/>
                    </a:srgbClr>
                  </a:outerShdw>
                </a:effectLst>
              </a:rPr>
              <a:t>Mitokondria</a:t>
            </a:r>
            <a:endParaRPr lang="id-ID" sz="2800" b="1" dirty="0">
              <a:effectLst>
                <a:outerShdw blurRad="38100" dist="38100" dir="2700000" algn="tl">
                  <a:srgbClr val="000000">
                    <a:alpha val="43137"/>
                  </a:srgbClr>
                </a:outerShdw>
              </a:effectLst>
            </a:endParaRPr>
          </a:p>
        </p:txBody>
      </p:sp>
      <p:sp>
        <p:nvSpPr>
          <p:cNvPr id="6" name="TextBox 5"/>
          <p:cNvSpPr txBox="1"/>
          <p:nvPr/>
        </p:nvSpPr>
        <p:spPr>
          <a:xfrm>
            <a:off x="428596" y="606989"/>
            <a:ext cx="8215370" cy="9646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50000"/>
              </a:lnSpc>
            </a:pPr>
            <a:r>
              <a:rPr lang="id-ID" sz="2000" dirty="0" smtClean="0">
                <a:latin typeface="Comic Sans MS" pitchFamily="66" charset="0"/>
              </a:rPr>
              <a:t>Mitokondria adalah tempat di mana fungsi respirasi pada makhluk hidup berlangsung, dan merupakan unit sel penghasil tenaga</a:t>
            </a:r>
            <a:endParaRPr lang="id-ID" sz="2000" dirty="0">
              <a:latin typeface="Comic Sans MS" pitchFamily="66" charset="0"/>
            </a:endParaRPr>
          </a:p>
        </p:txBody>
      </p:sp>
      <p:sp>
        <p:nvSpPr>
          <p:cNvPr id="7" name="TextBox 6"/>
          <p:cNvSpPr txBox="1"/>
          <p:nvPr/>
        </p:nvSpPr>
        <p:spPr>
          <a:xfrm>
            <a:off x="3000364" y="1698390"/>
            <a:ext cx="6000760" cy="5016758"/>
          </a:xfrm>
          <a:prstGeom prst="rect">
            <a:avLst/>
          </a:prstGeom>
          <a:noFill/>
        </p:spPr>
        <p:txBody>
          <a:bodyPr wrap="square" rtlCol="0">
            <a:spAutoFit/>
          </a:bodyPr>
          <a:lstStyle/>
          <a:p>
            <a:pPr>
              <a:lnSpc>
                <a:spcPct val="200000"/>
              </a:lnSpc>
            </a:pPr>
            <a:r>
              <a:rPr lang="id-ID" sz="2000" b="1" dirty="0" smtClean="0">
                <a:solidFill>
                  <a:schemeClr val="tx1">
                    <a:lumMod val="95000"/>
                    <a:lumOff val="5000"/>
                  </a:schemeClr>
                </a:solidFill>
              </a:rPr>
              <a:t>Struktur Mitokondria : </a:t>
            </a:r>
          </a:p>
          <a:p>
            <a:pPr>
              <a:lnSpc>
                <a:spcPct val="200000"/>
              </a:lnSpc>
              <a:buFontTx/>
              <a:buChar char="-"/>
            </a:pPr>
            <a:r>
              <a:rPr lang="id-ID" sz="2000" b="1" dirty="0" smtClean="0">
                <a:solidFill>
                  <a:schemeClr val="tx1">
                    <a:lumMod val="95000"/>
                    <a:lumOff val="5000"/>
                  </a:schemeClr>
                </a:solidFill>
              </a:rPr>
              <a:t>Mitokondria berbentuk elips dimana dua lapis membran membentuk lipatan dengan diameter 0,5 µm dan panjang 0,5 – 1,0 µm. </a:t>
            </a:r>
          </a:p>
          <a:p>
            <a:pPr>
              <a:lnSpc>
                <a:spcPct val="200000"/>
              </a:lnSpc>
              <a:buFontTx/>
              <a:buChar char="-"/>
            </a:pPr>
            <a:r>
              <a:rPr lang="id-ID" sz="2000" b="1" dirty="0" smtClean="0">
                <a:solidFill>
                  <a:schemeClr val="tx1">
                    <a:lumMod val="95000"/>
                    <a:lumOff val="5000"/>
                  </a:schemeClr>
                </a:solidFill>
              </a:rPr>
              <a:t>Terdiri dari empat bagian utama: </a:t>
            </a:r>
          </a:p>
          <a:p>
            <a:pPr>
              <a:lnSpc>
                <a:spcPct val="200000"/>
              </a:lnSpc>
            </a:pPr>
            <a:r>
              <a:rPr lang="id-ID" sz="2000" b="1" dirty="0" smtClean="0">
                <a:solidFill>
                  <a:schemeClr val="tx1">
                    <a:lumMod val="95000"/>
                    <a:lumOff val="5000"/>
                  </a:schemeClr>
                </a:solidFill>
              </a:rPr>
              <a:t>membran luar, membran dalam, ruang antar membran, dan matriks yang terletak di bagian dalam membran</a:t>
            </a:r>
            <a:endParaRPr lang="id-ID" sz="2000" b="1" dirty="0">
              <a:solidFill>
                <a:schemeClr val="tx1">
                  <a:lumMod val="95000"/>
                  <a:lumOff val="5000"/>
                </a:schemeClr>
              </a:solidFill>
            </a:endParaRPr>
          </a:p>
        </p:txBody>
      </p:sp>
      <p:pic>
        <p:nvPicPr>
          <p:cNvPr id="9" name="Picture 8" descr="mitochondrion.gif"/>
          <p:cNvPicPr>
            <a:picLocks noChangeAspect="1"/>
          </p:cNvPicPr>
          <p:nvPr/>
        </p:nvPicPr>
        <p:blipFill>
          <a:blip r:embed="rId3"/>
          <a:stretch>
            <a:fillRect/>
          </a:stretch>
        </p:blipFill>
        <p:spPr>
          <a:xfrm>
            <a:off x="71406" y="1809772"/>
            <a:ext cx="2928926" cy="4762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3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800" decel="100000"/>
                                        <p:tgtEl>
                                          <p:spTgt spid="7"/>
                                        </p:tgtEl>
                                      </p:cBhvr>
                                    </p:animEffect>
                                    <p:anim calcmode="lin" valueType="num">
                                      <p:cBhvr>
                                        <p:cTn id="15" dur="800" decel="100000" fill="hold"/>
                                        <p:tgtEl>
                                          <p:spTgt spid="7"/>
                                        </p:tgtEl>
                                        <p:attrNameLst>
                                          <p:attrName>style.rotation</p:attrName>
                                        </p:attrNameLst>
                                      </p:cBhvr>
                                      <p:tavLst>
                                        <p:tav tm="0">
                                          <p:val>
                                            <p:fltVal val="-90"/>
                                          </p:val>
                                        </p:tav>
                                        <p:tav tm="100000">
                                          <p:val>
                                            <p:fltVal val="0"/>
                                          </p:val>
                                        </p:tav>
                                      </p:tavLst>
                                    </p:anim>
                                    <p:anim calcmode="lin" valueType="num">
                                      <p:cBhvr>
                                        <p:cTn id="16" dur="800" decel="100000" fill="hold"/>
                                        <p:tgtEl>
                                          <p:spTgt spid="7"/>
                                        </p:tgtEl>
                                        <p:attrNameLst>
                                          <p:attrName>ppt_x</p:attrName>
                                        </p:attrNameLst>
                                      </p:cBhvr>
                                      <p:tavLst>
                                        <p:tav tm="0">
                                          <p:val>
                                            <p:strVal val="#ppt_x+0.4"/>
                                          </p:val>
                                        </p:tav>
                                        <p:tav tm="100000">
                                          <p:val>
                                            <p:strVal val="#ppt_x-0.05"/>
                                          </p:val>
                                        </p:tav>
                                      </p:tavLst>
                                    </p:anim>
                                    <p:anim calcmode="lin" valueType="num">
                                      <p:cBhvr>
                                        <p:cTn id="17" dur="800" decel="100000" fill="hold"/>
                                        <p:tgtEl>
                                          <p:spTgt spid="7"/>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80">
                                          <p:stCondLst>
                                            <p:cond delay="0"/>
                                          </p:stCondLst>
                                        </p:cTn>
                                        <p:tgtEl>
                                          <p:spTgt spid="9"/>
                                        </p:tgtEl>
                                      </p:cBhvr>
                                    </p:animEffect>
                                    <p:anim calcmode="lin" valueType="num">
                                      <p:cBhvr>
                                        <p:cTn id="25"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0" dur="26">
                                          <p:stCondLst>
                                            <p:cond delay="650"/>
                                          </p:stCondLst>
                                        </p:cTn>
                                        <p:tgtEl>
                                          <p:spTgt spid="9"/>
                                        </p:tgtEl>
                                      </p:cBhvr>
                                      <p:to x="100000" y="60000"/>
                                    </p:animScale>
                                    <p:animScale>
                                      <p:cBhvr>
                                        <p:cTn id="31" dur="166" decel="50000">
                                          <p:stCondLst>
                                            <p:cond delay="676"/>
                                          </p:stCondLst>
                                        </p:cTn>
                                        <p:tgtEl>
                                          <p:spTgt spid="9"/>
                                        </p:tgtEl>
                                      </p:cBhvr>
                                      <p:to x="100000" y="100000"/>
                                    </p:animScale>
                                    <p:animScale>
                                      <p:cBhvr>
                                        <p:cTn id="32" dur="26">
                                          <p:stCondLst>
                                            <p:cond delay="1312"/>
                                          </p:stCondLst>
                                        </p:cTn>
                                        <p:tgtEl>
                                          <p:spTgt spid="9"/>
                                        </p:tgtEl>
                                      </p:cBhvr>
                                      <p:to x="100000" y="80000"/>
                                    </p:animScale>
                                    <p:animScale>
                                      <p:cBhvr>
                                        <p:cTn id="33" dur="166" decel="50000">
                                          <p:stCondLst>
                                            <p:cond delay="1338"/>
                                          </p:stCondLst>
                                        </p:cTn>
                                        <p:tgtEl>
                                          <p:spTgt spid="9"/>
                                        </p:tgtEl>
                                      </p:cBhvr>
                                      <p:to x="100000" y="100000"/>
                                    </p:animScale>
                                    <p:animScale>
                                      <p:cBhvr>
                                        <p:cTn id="34" dur="26">
                                          <p:stCondLst>
                                            <p:cond delay="1642"/>
                                          </p:stCondLst>
                                        </p:cTn>
                                        <p:tgtEl>
                                          <p:spTgt spid="9"/>
                                        </p:tgtEl>
                                      </p:cBhvr>
                                      <p:to x="100000" y="90000"/>
                                    </p:animScale>
                                    <p:animScale>
                                      <p:cBhvr>
                                        <p:cTn id="35" dur="166" decel="50000">
                                          <p:stCondLst>
                                            <p:cond delay="1668"/>
                                          </p:stCondLst>
                                        </p:cTn>
                                        <p:tgtEl>
                                          <p:spTgt spid="9"/>
                                        </p:tgtEl>
                                      </p:cBhvr>
                                      <p:to x="100000" y="100000"/>
                                    </p:animScale>
                                    <p:animScale>
                                      <p:cBhvr>
                                        <p:cTn id="36" dur="26">
                                          <p:stCondLst>
                                            <p:cond delay="1808"/>
                                          </p:stCondLst>
                                        </p:cTn>
                                        <p:tgtEl>
                                          <p:spTgt spid="9"/>
                                        </p:tgtEl>
                                      </p:cBhvr>
                                      <p:to x="100000" y="95000"/>
                                    </p:animScale>
                                    <p:animScale>
                                      <p:cBhvr>
                                        <p:cTn id="37"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31750" y="-31750"/>
            <a:ext cx="9209088" cy="6923088"/>
          </a:xfrm>
          <a:prstGeom prst="rect">
            <a:avLst/>
          </a:prstGeom>
          <a:noFill/>
          <a:ln w="9525">
            <a:noFill/>
            <a:miter lim="800000"/>
            <a:headEnd/>
            <a:tailEnd/>
          </a:ln>
          <a:effectLst/>
        </p:spPr>
      </p:pic>
      <p:sp>
        <p:nvSpPr>
          <p:cNvPr id="6" name="TextBox 5"/>
          <p:cNvSpPr txBox="1"/>
          <p:nvPr/>
        </p:nvSpPr>
        <p:spPr>
          <a:xfrm>
            <a:off x="4643438" y="1071546"/>
            <a:ext cx="1714512" cy="369332"/>
          </a:xfrm>
          <a:prstGeom prst="rect">
            <a:avLst/>
          </a:prstGeom>
          <a:noFill/>
        </p:spPr>
        <p:txBody>
          <a:bodyPr wrap="square" rtlCol="0">
            <a:spAutoFit/>
          </a:bodyPr>
          <a:lstStyle/>
          <a:p>
            <a:endParaRPr lang="id-ID"/>
          </a:p>
        </p:txBody>
      </p:sp>
      <p:sp>
        <p:nvSpPr>
          <p:cNvPr id="5" name="TextBox 4"/>
          <p:cNvSpPr txBox="1"/>
          <p:nvPr/>
        </p:nvSpPr>
        <p:spPr>
          <a:xfrm>
            <a:off x="3286116" y="46279"/>
            <a:ext cx="5643602" cy="6740307"/>
          </a:xfrm>
          <a:prstGeom prst="rect">
            <a:avLst/>
          </a:prstGeom>
          <a:noFill/>
        </p:spPr>
        <p:txBody>
          <a:bodyPr wrap="square" rtlCol="0">
            <a:spAutoFit/>
          </a:bodyPr>
          <a:lstStyle/>
          <a:p>
            <a:pPr>
              <a:lnSpc>
                <a:spcPct val="150000"/>
              </a:lnSpc>
            </a:pPr>
            <a:r>
              <a:rPr lang="id-ID" sz="2400" dirty="0" smtClean="0"/>
              <a:t>Fungsi Mitokondria : </a:t>
            </a:r>
          </a:p>
          <a:p>
            <a:pPr marL="342900" indent="-342900">
              <a:lnSpc>
                <a:spcPct val="150000"/>
              </a:lnSpc>
              <a:buAutoNum type="arabicPeriod"/>
            </a:pPr>
            <a:r>
              <a:rPr lang="id-ID" sz="2400" dirty="0" smtClean="0"/>
              <a:t>Sebagai penghasil energi/ tenaga melalui proses oksidasi</a:t>
            </a:r>
          </a:p>
          <a:p>
            <a:pPr marL="342900" indent="-342900">
              <a:lnSpc>
                <a:spcPct val="150000"/>
              </a:lnSpc>
              <a:buAutoNum type="arabicPeriod"/>
            </a:pPr>
            <a:r>
              <a:rPr lang="id-ID" sz="2400" dirty="0" smtClean="0"/>
              <a:t>Berperan penting dalam proses kimia pada pembentukan ATP.</a:t>
            </a:r>
          </a:p>
          <a:p>
            <a:pPr marL="342900" indent="-342900">
              <a:lnSpc>
                <a:spcPct val="150000"/>
              </a:lnSpc>
              <a:buAutoNum type="arabicPeriod"/>
            </a:pPr>
            <a:r>
              <a:rPr lang="id-ID" sz="2400" dirty="0" smtClean="0"/>
              <a:t>Energi kimia yang dihasilkan dalam bentuk energi kimia yang terikat dalam ATP</a:t>
            </a:r>
          </a:p>
          <a:p>
            <a:pPr marL="342900" indent="-342900">
              <a:lnSpc>
                <a:spcPct val="150000"/>
              </a:lnSpc>
              <a:buAutoNum type="arabicPeriod"/>
            </a:pPr>
            <a:r>
              <a:rPr lang="id-ID" sz="2400" dirty="0" smtClean="0"/>
              <a:t>Mitokondria bertugas melakukan respirasi sel dan melepaskan energi yang diperlukan sel-sel untuk menjalankan fungsinya</a:t>
            </a:r>
            <a:endParaRPr lang="id-ID" sz="2400" dirty="0"/>
          </a:p>
        </p:txBody>
      </p:sp>
    </p:spTree>
  </p:cSld>
  <p:clrMapOvr>
    <a:masterClrMapping/>
  </p:clrMapOvr>
  <p:transition>
    <p:strips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7938" y="0"/>
            <a:ext cx="9151938" cy="6865938"/>
          </a:xfrm>
          <a:prstGeom prst="rect">
            <a:avLst/>
          </a:prstGeom>
          <a:noFill/>
          <a:ln w="9525">
            <a:noFill/>
            <a:miter lim="800000"/>
            <a:headEnd/>
            <a:tailEnd/>
          </a:ln>
          <a:effectLst/>
        </p:spPr>
      </p:pic>
      <p:sp>
        <p:nvSpPr>
          <p:cNvPr id="5" name="TextBox 4"/>
          <p:cNvSpPr txBox="1"/>
          <p:nvPr/>
        </p:nvSpPr>
        <p:spPr>
          <a:xfrm>
            <a:off x="3428992" y="71414"/>
            <a:ext cx="2500330" cy="707886"/>
          </a:xfrm>
          <a:prstGeom prst="rect">
            <a:avLst/>
          </a:prstGeom>
          <a:noFill/>
        </p:spPr>
        <p:txBody>
          <a:bodyPr wrap="square" rtlCol="0">
            <a:spAutoFit/>
          </a:bodyPr>
          <a:lstStyle/>
          <a:p>
            <a:pPr algn="ctr"/>
            <a:r>
              <a:rPr lang="id-ID" sz="4000" b="1" dirty="0" smtClean="0">
                <a:effectLst>
                  <a:outerShdw blurRad="38100" dist="38100" dir="2700000" algn="tl">
                    <a:srgbClr val="000000">
                      <a:alpha val="43137"/>
                    </a:srgbClr>
                  </a:outerShdw>
                </a:effectLst>
              </a:rPr>
              <a:t>Ribosom </a:t>
            </a:r>
            <a:endParaRPr lang="id-ID" sz="4000" b="1" dirty="0">
              <a:effectLst>
                <a:outerShdw blurRad="38100" dist="38100" dir="2700000" algn="tl">
                  <a:srgbClr val="000000">
                    <a:alpha val="43137"/>
                  </a:srgbClr>
                </a:outerShdw>
              </a:effectLst>
            </a:endParaRPr>
          </a:p>
        </p:txBody>
      </p:sp>
      <p:sp>
        <p:nvSpPr>
          <p:cNvPr id="4" name="TextBox 3"/>
          <p:cNvSpPr txBox="1"/>
          <p:nvPr/>
        </p:nvSpPr>
        <p:spPr>
          <a:xfrm>
            <a:off x="1428728" y="1066744"/>
            <a:ext cx="7643866" cy="2862322"/>
          </a:xfrm>
          <a:prstGeom prst="rect">
            <a:avLst/>
          </a:prstGeom>
          <a:noFill/>
        </p:spPr>
        <p:txBody>
          <a:bodyPr wrap="square" rtlCol="0">
            <a:spAutoFit/>
          </a:bodyPr>
          <a:lstStyle/>
          <a:p>
            <a:pPr>
              <a:lnSpc>
                <a:spcPct val="150000"/>
              </a:lnSpc>
            </a:pPr>
            <a:r>
              <a:rPr lang="id-ID" sz="2400" b="1" dirty="0" smtClean="0">
                <a:solidFill>
                  <a:srgbClr val="C00000"/>
                </a:solidFill>
              </a:rPr>
              <a:t>Ribosom adalah  partikel berbentuk bulat  yang berenang bebas didalam sitoplasma atau menempel pada dinding retikulum endoplasma, dan merupakan struktur terkecil yang terdapat dalam sel, dimana tempat berlangsungnya sintesis.</a:t>
            </a:r>
            <a:endParaRPr lang="id-ID" sz="2400" b="1" dirty="0">
              <a:solidFill>
                <a:srgbClr val="C00000"/>
              </a:solidFill>
            </a:endParaRPr>
          </a:p>
        </p:txBody>
      </p:sp>
      <p:sp>
        <p:nvSpPr>
          <p:cNvPr id="6" name="TextBox 5"/>
          <p:cNvSpPr txBox="1"/>
          <p:nvPr/>
        </p:nvSpPr>
        <p:spPr>
          <a:xfrm>
            <a:off x="1643042" y="3500438"/>
            <a:ext cx="3857652" cy="369332"/>
          </a:xfrm>
          <a:prstGeom prst="rect">
            <a:avLst/>
          </a:prstGeom>
          <a:noFill/>
        </p:spPr>
        <p:txBody>
          <a:bodyPr wrap="square" rtlCol="0">
            <a:spAutoFit/>
          </a:bodyPr>
          <a:lstStyle/>
          <a:p>
            <a:endParaRPr lang="id-ID"/>
          </a:p>
        </p:txBody>
      </p:sp>
      <p:sp>
        <p:nvSpPr>
          <p:cNvPr id="7" name="TextBox 6"/>
          <p:cNvSpPr txBox="1"/>
          <p:nvPr/>
        </p:nvSpPr>
        <p:spPr>
          <a:xfrm>
            <a:off x="214282" y="3852826"/>
            <a:ext cx="8715436" cy="2862322"/>
          </a:xfrm>
          <a:prstGeom prst="rect">
            <a:avLst/>
          </a:prstGeom>
          <a:noFill/>
        </p:spPr>
        <p:txBody>
          <a:bodyPr wrap="square" rtlCol="0">
            <a:spAutoFit/>
          </a:bodyPr>
          <a:lstStyle/>
          <a:p>
            <a:pPr>
              <a:lnSpc>
                <a:spcPct val="150000"/>
              </a:lnSpc>
            </a:pPr>
            <a:r>
              <a:rPr lang="id-ID" sz="2400" dirty="0" smtClean="0"/>
              <a:t>Struktur Ribosom : </a:t>
            </a:r>
          </a:p>
          <a:p>
            <a:pPr>
              <a:lnSpc>
                <a:spcPct val="150000"/>
              </a:lnSpc>
            </a:pPr>
            <a:r>
              <a:rPr lang="id-ID" sz="2400" dirty="0" smtClean="0"/>
              <a:t>1. Ribosom tersusun oleh rRNA (ribosomalRNA) dan protein</a:t>
            </a:r>
          </a:p>
          <a:p>
            <a:pPr>
              <a:lnSpc>
                <a:spcPct val="150000"/>
              </a:lnSpc>
            </a:pPr>
            <a:r>
              <a:rPr lang="id-ID" sz="2400" dirty="0" smtClean="0"/>
              <a:t>2. Ribosom mengandung 65% rRNA dan 35% protein ribosom</a:t>
            </a:r>
          </a:p>
          <a:p>
            <a:pPr>
              <a:lnSpc>
                <a:spcPct val="150000"/>
              </a:lnSpc>
            </a:pPr>
            <a:r>
              <a:rPr lang="id-ID" sz="2400" dirty="0" smtClean="0"/>
              <a:t>3. Terdiri dari dua sub unit fisik : sub unit kecil, subunit besar</a:t>
            </a:r>
          </a:p>
          <a:p>
            <a:pPr>
              <a:lnSpc>
                <a:spcPct val="150000"/>
              </a:lnSpc>
            </a:pPr>
            <a:r>
              <a:rPr lang="id-ID" sz="2400" dirty="0" smtClean="0"/>
              <a:t>4. Ribosom bekerja sebagai pabrik </a:t>
            </a:r>
            <a:r>
              <a:rPr lang="id-ID" sz="2400" smtClean="0"/>
              <a:t>pembentukan protein</a:t>
            </a:r>
            <a:endParaRPr lang="id-ID"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7"/>
                                        </p:tgtEl>
                                        <p:attrNameLst>
                                          <p:attrName>ppt_y</p:attrName>
                                        </p:attrNameLst>
                                      </p:cBhvr>
                                      <p:tavLst>
                                        <p:tav tm="0">
                                          <p:val>
                                            <p:strVal val="#ppt_y"/>
                                          </p:val>
                                        </p:tav>
                                        <p:tav tm="100000">
                                          <p:val>
                                            <p:strVal val="#ppt_y"/>
                                          </p:val>
                                        </p:tav>
                                      </p:tavLst>
                                    </p:anim>
                                    <p:anim calcmode="lin" valueType="num">
                                      <p:cBhvr>
                                        <p:cTn id="14"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srcRect/>
          <a:stretch>
            <a:fillRect/>
          </a:stretch>
        </p:blipFill>
        <p:spPr bwMode="auto">
          <a:xfrm>
            <a:off x="144462" y="144463"/>
            <a:ext cx="4784728" cy="3713165"/>
          </a:xfrm>
          <a:prstGeom prst="rect">
            <a:avLst/>
          </a:prstGeom>
          <a:noFill/>
          <a:ln w="9525">
            <a:noFill/>
            <a:miter lim="800000"/>
            <a:headEnd/>
            <a:tailEnd/>
          </a:ln>
          <a:effectLst/>
        </p:spPr>
      </p:pic>
      <p:sp>
        <p:nvSpPr>
          <p:cNvPr id="5" name="TextBox 4"/>
          <p:cNvSpPr txBox="1"/>
          <p:nvPr/>
        </p:nvSpPr>
        <p:spPr>
          <a:xfrm>
            <a:off x="5072066" y="142852"/>
            <a:ext cx="4000528" cy="3693319"/>
          </a:xfrm>
          <a:prstGeom prst="rect">
            <a:avLst/>
          </a:prstGeom>
          <a:noFill/>
        </p:spPr>
        <p:txBody>
          <a:bodyPr wrap="square" rtlCol="0">
            <a:spAutoFit/>
          </a:bodyPr>
          <a:lstStyle/>
          <a:p>
            <a:r>
              <a:rPr lang="id-ID" sz="2400" b="1" dirty="0" smtClean="0">
                <a:solidFill>
                  <a:schemeClr val="bg1"/>
                </a:solidFill>
              </a:rPr>
              <a:t>Fungsi Ribosom : </a:t>
            </a:r>
          </a:p>
          <a:p>
            <a:pPr>
              <a:lnSpc>
                <a:spcPct val="150000"/>
              </a:lnSpc>
            </a:pPr>
            <a:r>
              <a:rPr lang="id-ID" sz="2000" b="1" dirty="0" smtClean="0">
                <a:solidFill>
                  <a:schemeClr val="bg1"/>
                </a:solidFill>
              </a:rPr>
              <a:t>1. Fungsi utama ribosom adalah mensintesis protein/asam amino dengan menggunakan informasi genetik yang dikirim oleh molekul messenger  dari DNA yang terdapat dalam nukleus (inti sel)</a:t>
            </a:r>
          </a:p>
        </p:txBody>
      </p:sp>
      <p:sp>
        <p:nvSpPr>
          <p:cNvPr id="6" name="TextBox 5"/>
          <p:cNvSpPr txBox="1"/>
          <p:nvPr/>
        </p:nvSpPr>
        <p:spPr>
          <a:xfrm>
            <a:off x="500066" y="3929066"/>
            <a:ext cx="8429652" cy="2468368"/>
          </a:xfrm>
          <a:prstGeom prst="rect">
            <a:avLst/>
          </a:prstGeom>
          <a:noFill/>
        </p:spPr>
        <p:txBody>
          <a:bodyPr wrap="square" rtlCol="0">
            <a:spAutoFit/>
          </a:bodyPr>
          <a:lstStyle/>
          <a:p>
            <a:pPr>
              <a:lnSpc>
                <a:spcPct val="200000"/>
              </a:lnSpc>
            </a:pPr>
            <a:r>
              <a:rPr lang="id-ID" sz="2000" b="1" dirty="0" smtClean="0">
                <a:solidFill>
                  <a:schemeClr val="bg1"/>
                </a:solidFill>
              </a:rPr>
              <a:t>2. Ribosom yang melekat pada retikulum  endoplasma mensintesis protein untuk diekspor  ke lumen retikulum dan aparatus golgi</a:t>
            </a:r>
          </a:p>
          <a:p>
            <a:pPr>
              <a:lnSpc>
                <a:spcPct val="200000"/>
              </a:lnSpc>
            </a:pPr>
            <a:r>
              <a:rPr lang="id-ID" sz="2000" b="1" dirty="0" smtClean="0">
                <a:solidFill>
                  <a:schemeClr val="bg1"/>
                </a:solidFill>
              </a:rPr>
              <a:t>3. Ribosom bebas yang  terdapat di sitoplasma membuat protein untuk kebutuhan sel itu sendiri</a:t>
            </a:r>
            <a:endParaRPr lang="id-ID" sz="2000" b="1" dirty="0">
              <a:solidFill>
                <a:schemeClr val="bg1"/>
              </a:solidFill>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from="(-#ppt_w/2)" to="(#ppt_x)" calcmode="lin" valueType="num">
                                      <p:cBhvr>
                                        <p:cTn id="14" dur="600" fill="hold">
                                          <p:stCondLst>
                                            <p:cond delay="0"/>
                                          </p:stCondLst>
                                        </p:cTn>
                                        <p:tgtEl>
                                          <p:spTgt spid="6"/>
                                        </p:tgtEl>
                                        <p:attrNameLst>
                                          <p:attrName>ppt_x</p:attrName>
                                        </p:attrNameLst>
                                      </p:cBhvr>
                                    </p:anim>
                                    <p:anim from="0" to="-1.0" calcmode="lin" valueType="num">
                                      <p:cBhvr>
                                        <p:cTn id="15" dur="200" decel="50000" autoRev="1" fill="hold">
                                          <p:stCondLst>
                                            <p:cond delay="600"/>
                                          </p:stCondLst>
                                        </p:cTn>
                                        <p:tgtEl>
                                          <p:spTgt spid="6"/>
                                        </p:tgtEl>
                                        <p:attrNameLst>
                                          <p:attrName>xshear</p:attrName>
                                        </p:attrNameLst>
                                      </p:cBhvr>
                                    </p:anim>
                                    <p:animScale>
                                      <p:cBhvr>
                                        <p:cTn id="16" dur="200" decel="100000" autoRev="1" fill="hold">
                                          <p:stCondLst>
                                            <p:cond delay="600"/>
                                          </p:stCondLst>
                                        </p:cTn>
                                        <p:tgtEl>
                                          <p:spTgt spid="6"/>
                                        </p:tgtEl>
                                      </p:cBhvr>
                                      <p:from x="100000" y="100000"/>
                                      <p:to x="80000" y="100000"/>
                                    </p:animScale>
                                    <p:anim by="(#ppt_h/3+#ppt_w*0.1)" calcmode="lin" valueType="num">
                                      <p:cBhvr additive="sum">
                                        <p:cTn id="17" dur="200" decel="100000" autoRev="1" fill="hold">
                                          <p:stCondLst>
                                            <p:cond delay="600"/>
                                          </p:stCondLst>
                                        </p:cTn>
                                        <p:tgtEl>
                                          <p:spTgt spid="6"/>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srcRect/>
          <a:stretch>
            <a:fillRect/>
          </a:stretch>
        </p:blipFill>
        <p:spPr bwMode="auto">
          <a:xfrm>
            <a:off x="-7938" y="0"/>
            <a:ext cx="9151938" cy="6865938"/>
          </a:xfrm>
          <a:prstGeom prst="rect">
            <a:avLst/>
          </a:prstGeom>
          <a:noFill/>
          <a:ln w="9525">
            <a:noFill/>
            <a:miter lim="800000"/>
            <a:headEnd/>
            <a:tailEnd/>
          </a:ln>
          <a:effectLst/>
        </p:spPr>
      </p:pic>
      <p:sp>
        <p:nvSpPr>
          <p:cNvPr id="4" name="TextBox 3"/>
          <p:cNvSpPr txBox="1"/>
          <p:nvPr/>
        </p:nvSpPr>
        <p:spPr>
          <a:xfrm>
            <a:off x="785786" y="1176867"/>
            <a:ext cx="7643866" cy="1323439"/>
          </a:xfrm>
          <a:prstGeom prst="rect">
            <a:avLst/>
          </a:prstGeom>
          <a:noFill/>
        </p:spPr>
        <p:txBody>
          <a:bodyPr wrap="square" rtlCol="0">
            <a:spAutoFit/>
          </a:bodyPr>
          <a:lstStyle/>
          <a:p>
            <a:pPr algn="ctr"/>
            <a:r>
              <a:rPr lang="id-ID" sz="4000" b="1" dirty="0" smtClean="0">
                <a:effectLst>
                  <a:outerShdw blurRad="38100" dist="38100" dir="2700000" algn="tl">
                    <a:srgbClr val="000000">
                      <a:alpha val="43137"/>
                    </a:srgbClr>
                  </a:outerShdw>
                </a:effectLst>
              </a:rPr>
              <a:t>Organ-organ yang Berperan dalam Reproduksi</a:t>
            </a:r>
            <a:endParaRPr lang="id-ID" sz="4000" b="1" dirty="0">
              <a:effectLst>
                <a:outerShdw blurRad="38100" dist="38100" dir="2700000" algn="tl">
                  <a:srgbClr val="000000">
                    <a:alpha val="43137"/>
                  </a:srgbClr>
                </a:outerShdw>
              </a:effectLst>
            </a:endParaRPr>
          </a:p>
        </p:txBody>
      </p:sp>
      <p:sp>
        <p:nvSpPr>
          <p:cNvPr id="5" name="TextBox 4"/>
          <p:cNvSpPr txBox="1"/>
          <p:nvPr/>
        </p:nvSpPr>
        <p:spPr>
          <a:xfrm>
            <a:off x="1643042" y="2925545"/>
            <a:ext cx="5572164" cy="646331"/>
          </a:xfrm>
          <a:prstGeom prst="rect">
            <a:avLst/>
          </a:prstGeom>
          <a:noFill/>
        </p:spPr>
        <p:txBody>
          <a:bodyPr wrap="square" rtlCol="0">
            <a:spAutoFit/>
          </a:bodyPr>
          <a:lstStyle/>
          <a:p>
            <a:r>
              <a:rPr lang="id-ID" sz="3600" b="1" dirty="0" smtClean="0">
                <a:solidFill>
                  <a:srgbClr val="C00000"/>
                </a:solidFill>
                <a:latin typeface="Aharoni" pitchFamily="2" charset="-79"/>
                <a:cs typeface="Aharoni" pitchFamily="2" charset="-79"/>
              </a:rPr>
              <a:t>1. Organ reproduksi pria</a:t>
            </a:r>
            <a:endParaRPr lang="id-ID" sz="3600" b="1" dirty="0">
              <a:solidFill>
                <a:srgbClr val="C00000"/>
              </a:solidFill>
              <a:latin typeface="Aharoni" pitchFamily="2" charset="-79"/>
              <a:cs typeface="Aharoni" pitchFamily="2" charset="-79"/>
            </a:endParaRPr>
          </a:p>
        </p:txBody>
      </p:sp>
      <p:sp>
        <p:nvSpPr>
          <p:cNvPr id="6" name="TextBox 5"/>
          <p:cNvSpPr txBox="1"/>
          <p:nvPr/>
        </p:nvSpPr>
        <p:spPr>
          <a:xfrm>
            <a:off x="1643042" y="4282867"/>
            <a:ext cx="6572296" cy="646331"/>
          </a:xfrm>
          <a:prstGeom prst="rect">
            <a:avLst/>
          </a:prstGeom>
          <a:noFill/>
        </p:spPr>
        <p:txBody>
          <a:bodyPr wrap="square" rtlCol="0">
            <a:spAutoFit/>
          </a:bodyPr>
          <a:lstStyle/>
          <a:p>
            <a:r>
              <a:rPr lang="id-ID" sz="3600" b="1" dirty="0" smtClean="0">
                <a:solidFill>
                  <a:srgbClr val="C00000"/>
                </a:solidFill>
                <a:latin typeface="Aharoni" pitchFamily="2" charset="-79"/>
                <a:cs typeface="Aharoni" pitchFamily="2" charset="-79"/>
              </a:rPr>
              <a:t>2. Organ reproduksi wanita</a:t>
            </a:r>
            <a:endParaRPr lang="id-ID" sz="3600" b="1" dirty="0">
              <a:solidFill>
                <a:srgbClr val="C00000"/>
              </a:solidFill>
              <a:latin typeface="Aharoni" pitchFamily="2" charset="-79"/>
              <a:cs typeface="Aharoni" pitchFamily="2" charset="-79"/>
            </a:endParaRPr>
          </a:p>
        </p:txBody>
      </p:sp>
    </p:spTree>
  </p:cSld>
  <p:clrMapOvr>
    <a:masterClrMapping/>
  </p:clrMapOvr>
  <p:transition>
    <p:wheel spokes="8"/>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85918" y="214290"/>
            <a:ext cx="5214974" cy="646331"/>
          </a:xfrm>
          <a:prstGeom prst="rect">
            <a:avLst/>
          </a:prstGeom>
          <a:blipFill>
            <a:blip r:embed="rId2"/>
            <a:tile tx="0" ty="0" sx="100000" sy="100000" flip="none" algn="tl"/>
          </a:blipFill>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id-ID" sz="3600" b="1" dirty="0" smtClean="0">
                <a:solidFill>
                  <a:schemeClr val="bg1"/>
                </a:solidFill>
                <a:effectLst>
                  <a:outerShdw blurRad="38100" dist="38100" dir="2700000" algn="tl">
                    <a:srgbClr val="000000">
                      <a:alpha val="43137"/>
                    </a:srgbClr>
                  </a:outerShdw>
                </a:effectLst>
              </a:rPr>
              <a:t>Organ Reproduksi Pria</a:t>
            </a:r>
            <a:endParaRPr lang="id-ID" sz="3600" b="1" dirty="0">
              <a:solidFill>
                <a:schemeClr val="bg1"/>
              </a:solidFill>
              <a:effectLst>
                <a:outerShdw blurRad="38100" dist="38100" dir="2700000" algn="tl">
                  <a:srgbClr val="000000">
                    <a:alpha val="43137"/>
                  </a:srgbClr>
                </a:outerShdw>
              </a:effectLst>
            </a:endParaRPr>
          </a:p>
        </p:txBody>
      </p:sp>
      <p:pic>
        <p:nvPicPr>
          <p:cNvPr id="39938" name="Picture 2"/>
          <p:cNvPicPr>
            <a:picLocks noChangeAspect="1" noChangeArrowheads="1"/>
          </p:cNvPicPr>
          <p:nvPr/>
        </p:nvPicPr>
        <p:blipFill>
          <a:blip r:embed="rId3"/>
          <a:srcRect/>
          <a:stretch>
            <a:fillRect/>
          </a:stretch>
        </p:blipFill>
        <p:spPr bwMode="auto">
          <a:xfrm>
            <a:off x="214314" y="1214422"/>
            <a:ext cx="8715404" cy="535785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4"/>
            <a:ext cx="9144000" cy="6848029"/>
          </a:xfrm>
          <a:prstGeom prst="rect">
            <a:avLst/>
          </a:prstGeom>
          <a:blipFill>
            <a:blip r:embed="rId2"/>
            <a:tile tx="0" ty="0" sx="100000" sy="100000" flip="none" algn="tl"/>
          </a:blip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fontAlgn="base">
              <a:lnSpc>
                <a:spcPct val="150000"/>
              </a:lnSpc>
            </a:pPr>
            <a:r>
              <a:rPr lang="id-ID" dirty="0" smtClean="0">
                <a:solidFill>
                  <a:schemeClr val="tx1"/>
                </a:solidFill>
              </a:rPr>
              <a:t>Secara garis besar alat reproduksi pria dibedakan menjadi dua, yaitu:</a:t>
            </a:r>
          </a:p>
          <a:p>
            <a:pPr fontAlgn="base">
              <a:lnSpc>
                <a:spcPct val="150000"/>
              </a:lnSpc>
            </a:pPr>
            <a:r>
              <a:rPr lang="id-ID" sz="2000" b="1" dirty="0" smtClean="0">
                <a:solidFill>
                  <a:schemeClr val="tx1"/>
                </a:solidFill>
              </a:rPr>
              <a:t>1. Alat Kelamin dalam</a:t>
            </a:r>
            <a:r>
              <a:rPr lang="id-ID" sz="2000" dirty="0" smtClean="0">
                <a:solidFill>
                  <a:schemeClr val="tx1"/>
                </a:solidFill>
              </a:rPr>
              <a:t> : </a:t>
            </a:r>
          </a:p>
          <a:p>
            <a:pPr lvl="0" fontAlgn="base">
              <a:lnSpc>
                <a:spcPct val="150000"/>
              </a:lnSpc>
            </a:pPr>
            <a:endParaRPr lang="id-ID" b="1" dirty="0" smtClean="0">
              <a:solidFill>
                <a:schemeClr val="tx1"/>
              </a:solidFill>
            </a:endParaRPr>
          </a:p>
          <a:p>
            <a:pPr lvl="0" fontAlgn="base">
              <a:lnSpc>
                <a:spcPct val="150000"/>
              </a:lnSpc>
            </a:pPr>
            <a:endParaRPr lang="id-ID" b="1" dirty="0" smtClean="0">
              <a:solidFill>
                <a:schemeClr val="tx1"/>
              </a:solidFill>
            </a:endParaRPr>
          </a:p>
          <a:p>
            <a:pPr marL="457200" indent="-457200" fontAlgn="base">
              <a:lnSpc>
                <a:spcPct val="200000"/>
              </a:lnSpc>
              <a:buAutoNum type="alphaLcPeriod"/>
            </a:pPr>
            <a:r>
              <a:rPr lang="id-ID" sz="2400" b="1" dirty="0" smtClean="0">
                <a:solidFill>
                  <a:schemeClr val="tx1"/>
                </a:solidFill>
                <a:effectLst>
                  <a:outerShdw blurRad="38100" dist="38100" dir="2700000" algn="tl">
                    <a:srgbClr val="000000">
                      <a:alpha val="43137"/>
                    </a:srgbClr>
                  </a:outerShdw>
                </a:effectLst>
              </a:rPr>
              <a:t>Testis</a:t>
            </a:r>
            <a:r>
              <a:rPr lang="id-ID" b="1" dirty="0" smtClean="0">
                <a:solidFill>
                  <a:schemeClr val="tx1"/>
                </a:solidFill>
              </a:rPr>
              <a:t/>
            </a:r>
            <a:br>
              <a:rPr lang="id-ID" b="1" dirty="0" smtClean="0">
                <a:solidFill>
                  <a:schemeClr val="tx1"/>
                </a:solidFill>
              </a:rPr>
            </a:br>
            <a:r>
              <a:rPr lang="id-ID" sz="2000" dirty="0" smtClean="0">
                <a:solidFill>
                  <a:schemeClr val="tx1"/>
                </a:solidFill>
                <a:latin typeface="Aharoni" pitchFamily="2" charset="-79"/>
                <a:cs typeface="Aharoni" pitchFamily="2" charset="-79"/>
              </a:rPr>
              <a:t>Testis disebut juga gonad jantan, berbentuk sepasang, dan bulat telur. Testis tersimpan di dalam suatu kantong yang disebut  skrotum. Kantong ini terletak di luar rongga perut. </a:t>
            </a:r>
          </a:p>
          <a:p>
            <a:pPr marL="457200" indent="-457200" fontAlgn="base">
              <a:lnSpc>
                <a:spcPct val="200000"/>
              </a:lnSpc>
            </a:pPr>
            <a:r>
              <a:rPr lang="id-ID" sz="2000" dirty="0" smtClean="0">
                <a:solidFill>
                  <a:schemeClr val="tx1"/>
                </a:solidFill>
                <a:latin typeface="Aharoni" pitchFamily="2" charset="-79"/>
                <a:cs typeface="Aharoni" pitchFamily="2" charset="-79"/>
              </a:rPr>
              <a:t>	Fungsi testis adalah sebagai alat untuk memproduksi sel- sel sperma dan juga memproduksi hormon kelamin jantan yang disebut testoteron. Di dalam testis banyak terdapat pembuluh- pembuluh halus disebut tubulus seminiferus.</a:t>
            </a:r>
            <a:endParaRPr lang="id-ID" dirty="0" smtClean="0">
              <a:solidFill>
                <a:schemeClr val="tx1"/>
              </a:solidFill>
              <a:latin typeface="Aharoni" pitchFamily="2" charset="-79"/>
              <a:cs typeface="Aharoni" pitchFamily="2" charset="-79"/>
            </a:endParaRPr>
          </a:p>
        </p:txBody>
      </p:sp>
      <p:pic>
        <p:nvPicPr>
          <p:cNvPr id="5" name="Picture 4" descr="Rahasia Kejantanan Pria">
            <a:hlinkClick r:id="rId3"/>
          </p:cNvPr>
          <p:cNvPicPr/>
          <p:nvPr/>
        </p:nvPicPr>
        <p:blipFill>
          <a:blip r:embed="rId4"/>
          <a:srcRect/>
          <a:stretch>
            <a:fillRect/>
          </a:stretch>
        </p:blipFill>
        <p:spPr bwMode="auto">
          <a:xfrm>
            <a:off x="4500562" y="500042"/>
            <a:ext cx="3071834" cy="207170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wipe(down)">
                                      <p:cBhvr>
                                        <p:cTn id="7" dur="580">
                                          <p:stCondLst>
                                            <p:cond delay="0"/>
                                          </p:stCondLst>
                                        </p:cTn>
                                        <p:tgtEl>
                                          <p:spTgt spid="4">
                                            <p:txEl>
                                              <p:pRg st="4" end="4"/>
                                            </p:txEl>
                                          </p:spTgt>
                                        </p:tgtEl>
                                      </p:cBhvr>
                                    </p:animEffect>
                                    <p:anim calcmode="lin" valueType="num">
                                      <p:cBhvr>
                                        <p:cTn id="8"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4" end="4"/>
                                            </p:txEl>
                                          </p:spTgt>
                                        </p:tgtEl>
                                      </p:cBhvr>
                                      <p:to x="100000" y="60000"/>
                                    </p:animScale>
                                    <p:animScale>
                                      <p:cBhvr>
                                        <p:cTn id="14" dur="166" decel="50000">
                                          <p:stCondLst>
                                            <p:cond delay="676"/>
                                          </p:stCondLst>
                                        </p:cTn>
                                        <p:tgtEl>
                                          <p:spTgt spid="4">
                                            <p:txEl>
                                              <p:pRg st="4" end="4"/>
                                            </p:txEl>
                                          </p:spTgt>
                                        </p:tgtEl>
                                      </p:cBhvr>
                                      <p:to x="100000" y="100000"/>
                                    </p:animScale>
                                    <p:animScale>
                                      <p:cBhvr>
                                        <p:cTn id="15" dur="26">
                                          <p:stCondLst>
                                            <p:cond delay="1312"/>
                                          </p:stCondLst>
                                        </p:cTn>
                                        <p:tgtEl>
                                          <p:spTgt spid="4">
                                            <p:txEl>
                                              <p:pRg st="4" end="4"/>
                                            </p:txEl>
                                          </p:spTgt>
                                        </p:tgtEl>
                                      </p:cBhvr>
                                      <p:to x="100000" y="80000"/>
                                    </p:animScale>
                                    <p:animScale>
                                      <p:cBhvr>
                                        <p:cTn id="16" dur="166" decel="50000">
                                          <p:stCondLst>
                                            <p:cond delay="1338"/>
                                          </p:stCondLst>
                                        </p:cTn>
                                        <p:tgtEl>
                                          <p:spTgt spid="4">
                                            <p:txEl>
                                              <p:pRg st="4" end="4"/>
                                            </p:txEl>
                                          </p:spTgt>
                                        </p:tgtEl>
                                      </p:cBhvr>
                                      <p:to x="100000" y="100000"/>
                                    </p:animScale>
                                    <p:animScale>
                                      <p:cBhvr>
                                        <p:cTn id="17" dur="26">
                                          <p:stCondLst>
                                            <p:cond delay="1642"/>
                                          </p:stCondLst>
                                        </p:cTn>
                                        <p:tgtEl>
                                          <p:spTgt spid="4">
                                            <p:txEl>
                                              <p:pRg st="4" end="4"/>
                                            </p:txEl>
                                          </p:spTgt>
                                        </p:tgtEl>
                                      </p:cBhvr>
                                      <p:to x="100000" y="90000"/>
                                    </p:animScale>
                                    <p:animScale>
                                      <p:cBhvr>
                                        <p:cTn id="18" dur="166" decel="50000">
                                          <p:stCondLst>
                                            <p:cond delay="1668"/>
                                          </p:stCondLst>
                                        </p:cTn>
                                        <p:tgtEl>
                                          <p:spTgt spid="4">
                                            <p:txEl>
                                              <p:pRg st="4" end="4"/>
                                            </p:txEl>
                                          </p:spTgt>
                                        </p:tgtEl>
                                      </p:cBhvr>
                                      <p:to x="100000" y="100000"/>
                                    </p:animScale>
                                    <p:animScale>
                                      <p:cBhvr>
                                        <p:cTn id="19" dur="26">
                                          <p:stCondLst>
                                            <p:cond delay="1808"/>
                                          </p:stCondLst>
                                        </p:cTn>
                                        <p:tgtEl>
                                          <p:spTgt spid="4">
                                            <p:txEl>
                                              <p:pRg st="4" end="4"/>
                                            </p:txEl>
                                          </p:spTgt>
                                        </p:tgtEl>
                                      </p:cBhvr>
                                      <p:to x="100000" y="95000"/>
                                    </p:animScale>
                                    <p:animScale>
                                      <p:cBhvr>
                                        <p:cTn id="20" dur="166" decel="50000">
                                          <p:stCondLst>
                                            <p:cond delay="1834"/>
                                          </p:stCondLst>
                                        </p:cTn>
                                        <p:tgtEl>
                                          <p:spTgt spid="4">
                                            <p:txEl>
                                              <p:pRg st="4" end="4"/>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wipe(down)">
                                      <p:cBhvr>
                                        <p:cTn id="23" dur="580">
                                          <p:stCondLst>
                                            <p:cond delay="0"/>
                                          </p:stCondLst>
                                        </p:cTn>
                                        <p:tgtEl>
                                          <p:spTgt spid="4">
                                            <p:txEl>
                                              <p:pRg st="5" end="5"/>
                                            </p:txEl>
                                          </p:spTgt>
                                        </p:tgtEl>
                                      </p:cBhvr>
                                    </p:animEffect>
                                    <p:anim calcmode="lin" valueType="num">
                                      <p:cBhvr>
                                        <p:cTn id="24"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xEl>
                                              <p:pRg st="5" end="5"/>
                                            </p:txEl>
                                          </p:spTgt>
                                        </p:tgtEl>
                                      </p:cBhvr>
                                      <p:to x="100000" y="60000"/>
                                    </p:animScale>
                                    <p:animScale>
                                      <p:cBhvr>
                                        <p:cTn id="30" dur="166" decel="50000">
                                          <p:stCondLst>
                                            <p:cond delay="676"/>
                                          </p:stCondLst>
                                        </p:cTn>
                                        <p:tgtEl>
                                          <p:spTgt spid="4">
                                            <p:txEl>
                                              <p:pRg st="5" end="5"/>
                                            </p:txEl>
                                          </p:spTgt>
                                        </p:tgtEl>
                                      </p:cBhvr>
                                      <p:to x="100000" y="100000"/>
                                    </p:animScale>
                                    <p:animScale>
                                      <p:cBhvr>
                                        <p:cTn id="31" dur="26">
                                          <p:stCondLst>
                                            <p:cond delay="1312"/>
                                          </p:stCondLst>
                                        </p:cTn>
                                        <p:tgtEl>
                                          <p:spTgt spid="4">
                                            <p:txEl>
                                              <p:pRg st="5" end="5"/>
                                            </p:txEl>
                                          </p:spTgt>
                                        </p:tgtEl>
                                      </p:cBhvr>
                                      <p:to x="100000" y="80000"/>
                                    </p:animScale>
                                    <p:animScale>
                                      <p:cBhvr>
                                        <p:cTn id="32" dur="166" decel="50000">
                                          <p:stCondLst>
                                            <p:cond delay="1338"/>
                                          </p:stCondLst>
                                        </p:cTn>
                                        <p:tgtEl>
                                          <p:spTgt spid="4">
                                            <p:txEl>
                                              <p:pRg st="5" end="5"/>
                                            </p:txEl>
                                          </p:spTgt>
                                        </p:tgtEl>
                                      </p:cBhvr>
                                      <p:to x="100000" y="100000"/>
                                    </p:animScale>
                                    <p:animScale>
                                      <p:cBhvr>
                                        <p:cTn id="33" dur="26">
                                          <p:stCondLst>
                                            <p:cond delay="1642"/>
                                          </p:stCondLst>
                                        </p:cTn>
                                        <p:tgtEl>
                                          <p:spTgt spid="4">
                                            <p:txEl>
                                              <p:pRg st="5" end="5"/>
                                            </p:txEl>
                                          </p:spTgt>
                                        </p:tgtEl>
                                      </p:cBhvr>
                                      <p:to x="100000" y="90000"/>
                                    </p:animScale>
                                    <p:animScale>
                                      <p:cBhvr>
                                        <p:cTn id="34" dur="166" decel="50000">
                                          <p:stCondLst>
                                            <p:cond delay="1668"/>
                                          </p:stCondLst>
                                        </p:cTn>
                                        <p:tgtEl>
                                          <p:spTgt spid="4">
                                            <p:txEl>
                                              <p:pRg st="5" end="5"/>
                                            </p:txEl>
                                          </p:spTgt>
                                        </p:tgtEl>
                                      </p:cBhvr>
                                      <p:to x="100000" y="100000"/>
                                    </p:animScale>
                                    <p:animScale>
                                      <p:cBhvr>
                                        <p:cTn id="35" dur="26">
                                          <p:stCondLst>
                                            <p:cond delay="1808"/>
                                          </p:stCondLst>
                                        </p:cTn>
                                        <p:tgtEl>
                                          <p:spTgt spid="4">
                                            <p:txEl>
                                              <p:pRg st="5" end="5"/>
                                            </p:txEl>
                                          </p:spTgt>
                                        </p:tgtEl>
                                      </p:cBhvr>
                                      <p:to x="100000" y="95000"/>
                                    </p:animScale>
                                    <p:animScale>
                                      <p:cBhvr>
                                        <p:cTn id="36" dur="166" decel="50000">
                                          <p:stCondLst>
                                            <p:cond delay="1834"/>
                                          </p:stCondLst>
                                        </p:cTn>
                                        <p:tgtEl>
                                          <p:spTgt spid="4">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0" y="0"/>
            <a:ext cx="9144000" cy="7017306"/>
          </a:xfrm>
          <a:prstGeom prst="rect">
            <a:avLst/>
          </a:prstGeom>
          <a:blipFill>
            <a:blip r:embed="rId2"/>
            <a:tile tx="0" ty="0" sx="100000" sy="100000" flip="none" algn="tl"/>
          </a:blip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tabLst>
                <a:tab pos="914400" algn="l"/>
              </a:tabLst>
            </a:pPr>
            <a:r>
              <a:rPr kumimoji="0" lang="id-ID" sz="2400" b="1" i="0" u="none" strike="noStrike" cap="none" normalizeH="0" baseline="0" dirty="0" smtClean="0">
                <a:ln>
                  <a:noFill/>
                </a:ln>
                <a:solidFill>
                  <a:srgbClr val="000000"/>
                </a:solidFill>
                <a:effectLst>
                  <a:outerShdw blurRad="38100" dist="38100" dir="2700000" algn="tl">
                    <a:srgbClr val="000000">
                      <a:alpha val="43137"/>
                    </a:srgbClr>
                  </a:outerShdw>
                </a:effectLst>
                <a:latin typeface="Aharoni" pitchFamily="2" charset="-79"/>
                <a:ea typeface="Times New Roman" pitchFamily="18" charset="0"/>
                <a:cs typeface="Aharoni" pitchFamily="2" charset="-79"/>
              </a:rPr>
              <a:t>b. Saluran Reproduksi</a:t>
            </a:r>
            <a:r>
              <a:rPr kumimoji="0" lang="id-ID" sz="2400" b="1" i="0" u="none" strike="noStrike" cap="none" normalizeH="0" dirty="0" smtClean="0">
                <a:ln>
                  <a:noFill/>
                </a:ln>
                <a:solidFill>
                  <a:srgbClr val="000000"/>
                </a:solidFill>
                <a:effectLst>
                  <a:outerShdw blurRad="38100" dist="38100" dir="2700000" algn="tl">
                    <a:srgbClr val="000000">
                      <a:alpha val="43137"/>
                    </a:srgbClr>
                  </a:outerShdw>
                </a:effectLst>
                <a:latin typeface="Aharoni" pitchFamily="2" charset="-79"/>
                <a:ea typeface="Times New Roman" pitchFamily="18" charset="0"/>
                <a:cs typeface="Aharoni" pitchFamily="2" charset="-79"/>
              </a:rPr>
              <a:t> </a:t>
            </a:r>
            <a:r>
              <a:rPr kumimoji="0" lang="id-ID" sz="2400" b="1" i="0" u="none" strike="noStrike" cap="none" normalizeH="0" baseline="0" dirty="0" smtClean="0">
                <a:ln>
                  <a:noFill/>
                </a:ln>
                <a:solidFill>
                  <a:srgbClr val="000000"/>
                </a:solidFill>
                <a:effectLst>
                  <a:outerShdw blurRad="38100" dist="38100" dir="2700000" algn="tl">
                    <a:srgbClr val="000000">
                      <a:alpha val="43137"/>
                    </a:srgbClr>
                  </a:outerShdw>
                </a:effectLst>
                <a:latin typeface="Aharoni" pitchFamily="2" charset="-79"/>
                <a:ea typeface="Times New Roman" pitchFamily="18" charset="0"/>
                <a:cs typeface="Aharoni" pitchFamily="2" charset="-79"/>
              </a:rPr>
              <a:t>Pria</a:t>
            </a:r>
            <a:r>
              <a:rPr kumimoji="0" lang="id-ID" b="0" i="0" u="none" strike="noStrike" cap="none" normalizeH="0" baseline="0" dirty="0" smtClean="0">
                <a:ln>
                  <a:noFill/>
                </a:ln>
                <a:solidFill>
                  <a:srgbClr val="000000"/>
                </a:solidFill>
                <a:effectLst/>
                <a:latin typeface="inherit"/>
                <a:ea typeface="Times New Roman" pitchFamily="18" charset="0"/>
                <a:cs typeface="Times New Roman" pitchFamily="18" charset="0"/>
              </a:rPr>
              <a:t/>
            </a:r>
            <a:br>
              <a:rPr kumimoji="0" lang="id-ID" b="0" i="0" u="none" strike="noStrike" cap="none" normalizeH="0" baseline="0" dirty="0" smtClean="0">
                <a:ln>
                  <a:noFill/>
                </a:ln>
                <a:solidFill>
                  <a:srgbClr val="000000"/>
                </a:solidFill>
                <a:effectLst/>
                <a:latin typeface="inherit"/>
                <a:ea typeface="Times New Roman" pitchFamily="18" charset="0"/>
                <a:cs typeface="Times New Roman" pitchFamily="18" charset="0"/>
              </a:rPr>
            </a:br>
            <a:r>
              <a:rPr kumimoji="0" lang="id-ID" b="0" i="0" u="none" strike="noStrike" cap="none" normalizeH="0" baseline="0" dirty="0" smtClean="0">
                <a:ln>
                  <a:noFill/>
                </a:ln>
                <a:solidFill>
                  <a:srgbClr val="000000"/>
                </a:solidFill>
                <a:effectLst/>
                <a:latin typeface="inherit"/>
                <a:ea typeface="Times New Roman" pitchFamily="18" charset="0"/>
                <a:cs typeface="Times New Roman" pitchFamily="18" charset="0"/>
              </a:rPr>
              <a:t>Sperma yang dihasilkan oleh testis akan keluar melalui saluran kelamin, yang terdiri atas :</a:t>
            </a:r>
            <a:endParaRPr kumimoji="0" lang="id-ID"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l" defTabSz="914400" rtl="0" eaLnBrk="0" fontAlgn="base" latinLnBrk="0" hangingPunct="0">
              <a:lnSpc>
                <a:spcPct val="150000"/>
              </a:lnSpc>
              <a:spcBef>
                <a:spcPct val="0"/>
              </a:spcBef>
              <a:spcAft>
                <a:spcPct val="0"/>
              </a:spcAft>
              <a:buClrTx/>
              <a:buSzTx/>
              <a:buFont typeface="Symbol" pitchFamily="18" charset="2"/>
              <a:buChar char=""/>
              <a:tabLst>
                <a:tab pos="914400" algn="l"/>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Epididimis :</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Times New Roman" pitchFamily="18" charset="0"/>
              </a:rPr>
              <a:t>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saluran yang keluar dari testis. Saluran ini panjang dan berkelok- kelok di dalam skrotum. Setiap testis mempunyai satu epididimis</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Times New Roman" pitchFamily="18" charset="0"/>
              </a:rPr>
              <a:t>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berjumlah sepasang kanan dan kiri. Di dalam epididimis ini sperma disimpan untuk sementara waktu, dan di sinilah sperma menjadi masak dan dapat bergerak menuju saluran berikutnya, yaitu vas deferens.</a:t>
            </a:r>
          </a:p>
          <a:p>
            <a:pPr marL="457200" marR="0" lvl="1" indent="0" algn="l" defTabSz="914400" rtl="0" eaLnBrk="0" fontAlgn="base" latinLnBrk="0" hangingPunct="0">
              <a:lnSpc>
                <a:spcPct val="150000"/>
              </a:lnSpc>
              <a:spcBef>
                <a:spcPct val="0"/>
              </a:spcBef>
              <a:spcAft>
                <a:spcPct val="0"/>
              </a:spcAft>
              <a:buClrTx/>
              <a:buSzTx/>
              <a:buFont typeface="Symbol" pitchFamily="18" charset="2"/>
              <a:buChar char=""/>
              <a:tabLst>
                <a:tab pos="914400" algn="l"/>
              </a:tabLst>
            </a:pPr>
            <a:endParaRPr kumimoji="0" lang="id-ID" sz="2000" b="1" i="0" u="none" strike="noStrike" cap="none" normalizeH="0" baseline="0" dirty="0" smtClean="0">
              <a:ln>
                <a:noFill/>
              </a:ln>
              <a:solidFill>
                <a:schemeClr val="tx1"/>
              </a:solidFill>
              <a:effectLst/>
              <a:latin typeface="Comic Sans MS" pitchFamily="66" charset="0"/>
              <a:cs typeface="Arial" pitchFamily="34" charset="0"/>
            </a:endParaRPr>
          </a:p>
          <a:p>
            <a:pPr marL="457200" marR="0" lvl="1" indent="0" algn="l" defTabSz="914400" rtl="0" eaLnBrk="0" fontAlgn="base" latinLnBrk="0" hangingPunct="0">
              <a:lnSpc>
                <a:spcPct val="150000"/>
              </a:lnSpc>
              <a:spcBef>
                <a:spcPct val="0"/>
              </a:spcBef>
              <a:spcAft>
                <a:spcPct val="0"/>
              </a:spcAft>
              <a:buClrTx/>
              <a:buSzTx/>
              <a:buFont typeface="Symbol" pitchFamily="18" charset="2"/>
              <a:buChar char=""/>
              <a:tabLst>
                <a:tab pos="914400" algn="l"/>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Vas Deferens :</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Times New Roman" pitchFamily="18" charset="0"/>
              </a:rPr>
              <a:t>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saluran lanjutan dari epididimis.</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Times New Roman" pitchFamily="18" charset="0"/>
              </a:rPr>
              <a:t> </a:t>
            </a:r>
            <a:r>
              <a:rPr lang="id-ID" sz="2000" b="1" dirty="0" smtClean="0">
                <a:solidFill>
                  <a:srgbClr val="000000"/>
                </a:solidFill>
                <a:latin typeface="Comic Sans MS" pitchFamily="66" charset="0"/>
                <a:ea typeface="Times New Roman" pitchFamily="18" charset="0"/>
                <a:cs typeface="Times New Roman" pitchFamily="18" charset="0"/>
              </a:rPr>
              <a:t>V</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as deferens merupakan saluran lurus dan mengarah ke atas. Bagian ujungnya terdapat di dalam kelenjar prostat. Fungsi vas deferens ini adalah untuk jalannya (mengangkut) sperma dari epididimis menuju ke kantong sperma atau vesikula seminalis.</a:t>
            </a:r>
            <a:endParaRPr kumimoji="0" lang="id-ID" sz="2000" b="1" i="0" u="none" strike="noStrike" cap="none" normalizeH="0" baseline="0" dirty="0" smtClean="0">
              <a:ln>
                <a:noFill/>
              </a:ln>
              <a:solidFill>
                <a:schemeClr val="tx1"/>
              </a:solidFill>
              <a:effectLst/>
              <a:latin typeface="Comic Sans MS" pitchFamily="66" charset="0"/>
              <a:cs typeface="Arial"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61">
                                            <p:txEl>
                                              <p:pRg st="3" end="3"/>
                                            </p:txEl>
                                          </p:spTgt>
                                        </p:tgtEl>
                                        <p:attrNameLst>
                                          <p:attrName>style.visibility</p:attrName>
                                        </p:attrNameLst>
                                      </p:cBhvr>
                                      <p:to>
                                        <p:strVal val="visible"/>
                                      </p:to>
                                    </p:set>
                                    <p:anim calcmode="lin" valueType="num">
                                      <p:cBhvr additive="base">
                                        <p:cTn id="7" dur="500" fill="hold"/>
                                        <p:tgtEl>
                                          <p:spTgt spid="40961">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347000"/>
            <a:ext cx="8643998" cy="1887953"/>
          </a:xfrm>
          <a:prstGeom prst="rect">
            <a:avLst/>
          </a:prstGeom>
          <a:blipFill>
            <a:blip r:embed="rId2"/>
            <a:tile tx="0" ty="0" sx="100000" sy="100000" flip="none" algn="tl"/>
          </a:blipFill>
        </p:spPr>
        <p:style>
          <a:lnRef idx="2">
            <a:schemeClr val="dk1"/>
          </a:lnRef>
          <a:fillRef idx="1">
            <a:schemeClr val="lt1"/>
          </a:fillRef>
          <a:effectRef idx="0">
            <a:schemeClr val="dk1"/>
          </a:effectRef>
          <a:fontRef idx="minor">
            <a:schemeClr val="dk1"/>
          </a:fontRef>
        </p:style>
        <p:txBody>
          <a:bodyPr wrap="square">
            <a:spAutoFit/>
          </a:bodyPr>
          <a:lstStyle/>
          <a:p>
            <a:pPr lvl="1" eaLnBrk="0" fontAlgn="base" hangingPunct="0">
              <a:lnSpc>
                <a:spcPct val="150000"/>
              </a:lnSpc>
              <a:spcBef>
                <a:spcPct val="0"/>
              </a:spcBef>
              <a:spcAft>
                <a:spcPct val="0"/>
              </a:spcAft>
              <a:buFont typeface="Symbol" pitchFamily="18" charset="2"/>
              <a:buChar char=""/>
              <a:tabLst>
                <a:tab pos="914400" algn="l"/>
              </a:tabLst>
            </a:pPr>
            <a:r>
              <a:rPr lang="id-ID" sz="2000" b="1" dirty="0" smtClean="0">
                <a:solidFill>
                  <a:srgbClr val="000000"/>
                </a:solidFill>
                <a:latin typeface="Comic Sans MS" pitchFamily="66" charset="0"/>
                <a:ea typeface="Times New Roman" pitchFamily="18" charset="0"/>
                <a:cs typeface="Times New Roman" pitchFamily="18" charset="0"/>
              </a:rPr>
              <a:t>Saluran Ejakulasi : saluran pendek yang menghubungkan kantong semen dengan uretra. Saluran ini mempunyai keistimewaan, yaitu mampu menyemrotkan sperma tinggi masuk ke uretra dan selanjutnya keluar.</a:t>
            </a:r>
          </a:p>
        </p:txBody>
      </p:sp>
      <p:sp>
        <p:nvSpPr>
          <p:cNvPr id="5" name="Rectangle 4"/>
          <p:cNvSpPr/>
          <p:nvPr/>
        </p:nvSpPr>
        <p:spPr>
          <a:xfrm>
            <a:off x="2786050" y="2357430"/>
            <a:ext cx="6286544" cy="4390193"/>
          </a:xfrm>
          <a:prstGeom prst="rect">
            <a:avLst/>
          </a:prstGeom>
          <a:blipFill>
            <a:blip r:embed="rId3"/>
            <a:tile tx="0" ty="0" sx="100000" sy="100000" flip="none" algn="tl"/>
          </a:blipFill>
        </p:spPr>
        <p:style>
          <a:lnRef idx="2">
            <a:schemeClr val="dk1"/>
          </a:lnRef>
          <a:fillRef idx="1">
            <a:schemeClr val="lt1"/>
          </a:fillRef>
          <a:effectRef idx="0">
            <a:schemeClr val="dk1"/>
          </a:effectRef>
          <a:fontRef idx="minor">
            <a:schemeClr val="dk1"/>
          </a:fontRef>
        </p:style>
        <p:txBody>
          <a:bodyPr wrap="square">
            <a:spAutoFit/>
          </a:bodyPr>
          <a:lstStyle/>
          <a:p>
            <a:pPr lvl="0" eaLnBrk="0" fontAlgn="base" hangingPunct="0">
              <a:lnSpc>
                <a:spcPct val="150000"/>
              </a:lnSpc>
              <a:spcBef>
                <a:spcPct val="0"/>
              </a:spcBef>
              <a:spcAft>
                <a:spcPct val="0"/>
              </a:spcAft>
              <a:tabLst>
                <a:tab pos="914400" algn="l"/>
              </a:tabLst>
            </a:pPr>
            <a:r>
              <a:rPr lang="id-ID" b="1" dirty="0" smtClean="0">
                <a:solidFill>
                  <a:srgbClr val="000000"/>
                </a:solidFill>
                <a:latin typeface="Times New Roman"/>
                <a:ea typeface="Times New Roman" pitchFamily="18" charset="0"/>
                <a:cs typeface="Times New Roman"/>
              </a:rPr>
              <a:t>●</a:t>
            </a:r>
            <a:r>
              <a:rPr lang="id-ID" sz="2000" b="1" dirty="0" smtClean="0">
                <a:solidFill>
                  <a:srgbClr val="000000"/>
                </a:solidFill>
                <a:latin typeface="Comic Sans MS" pitchFamily="66" charset="0"/>
                <a:ea typeface="Times New Roman" pitchFamily="18" charset="0"/>
                <a:cs typeface="Times New Roman" pitchFamily="18" charset="0"/>
              </a:rPr>
              <a:t>Uretra : saluran yang terdapat di dalam penis, dan merupakan saluran akhir dari saluran reproduksi. Saluran ini mempunyai dua fungsi, yaitu : </a:t>
            </a:r>
          </a:p>
          <a:p>
            <a:pPr marL="457200" lvl="0" indent="-457200" eaLnBrk="0" fontAlgn="base" hangingPunct="0">
              <a:lnSpc>
                <a:spcPct val="150000"/>
              </a:lnSpc>
              <a:spcBef>
                <a:spcPct val="0"/>
              </a:spcBef>
              <a:spcAft>
                <a:spcPct val="0"/>
              </a:spcAft>
              <a:buAutoNum type="arabicParenBoth"/>
              <a:tabLst>
                <a:tab pos="914400" algn="l"/>
              </a:tabLst>
            </a:pPr>
            <a:r>
              <a:rPr lang="id-ID" sz="2000" b="1" dirty="0" smtClean="0">
                <a:solidFill>
                  <a:srgbClr val="000000"/>
                </a:solidFill>
                <a:latin typeface="Comic Sans MS" pitchFamily="66" charset="0"/>
                <a:ea typeface="Times New Roman" pitchFamily="18" charset="0"/>
                <a:cs typeface="Times New Roman" pitchFamily="18" charset="0"/>
              </a:rPr>
              <a:t>sebagai alat pengeluaran (membuang urine keluar tubuh) </a:t>
            </a:r>
          </a:p>
          <a:p>
            <a:pPr marL="457200" lvl="0" indent="-457200" eaLnBrk="0" fontAlgn="base" hangingPunct="0">
              <a:lnSpc>
                <a:spcPct val="150000"/>
              </a:lnSpc>
              <a:spcBef>
                <a:spcPct val="0"/>
              </a:spcBef>
              <a:spcAft>
                <a:spcPct val="0"/>
              </a:spcAft>
              <a:tabLst>
                <a:tab pos="914400" algn="l"/>
              </a:tabLst>
            </a:pPr>
            <a:endParaRPr lang="id-ID" sz="2000" b="1" dirty="0" smtClean="0">
              <a:solidFill>
                <a:srgbClr val="000000"/>
              </a:solidFill>
              <a:latin typeface="Comic Sans MS" pitchFamily="66" charset="0"/>
              <a:ea typeface="Times New Roman" pitchFamily="18" charset="0"/>
              <a:cs typeface="Times New Roman" pitchFamily="18" charset="0"/>
            </a:endParaRPr>
          </a:p>
          <a:p>
            <a:pPr lvl="0" eaLnBrk="0" fontAlgn="base" hangingPunct="0">
              <a:lnSpc>
                <a:spcPct val="150000"/>
              </a:lnSpc>
              <a:spcBef>
                <a:spcPct val="0"/>
              </a:spcBef>
              <a:spcAft>
                <a:spcPct val="0"/>
              </a:spcAft>
              <a:tabLst>
                <a:tab pos="914400" algn="l"/>
              </a:tabLst>
            </a:pPr>
            <a:r>
              <a:rPr lang="id-ID" sz="2000" b="1" dirty="0" smtClean="0">
                <a:solidFill>
                  <a:srgbClr val="000000"/>
                </a:solidFill>
                <a:latin typeface="Comic Sans MS" pitchFamily="66" charset="0"/>
                <a:ea typeface="Times New Roman" pitchFamily="18" charset="0"/>
                <a:cs typeface="Times New Roman" pitchFamily="18" charset="0"/>
              </a:rPr>
              <a:t>(2) sebagai saluran kelamin (saluran semen dari kantong mani)</a:t>
            </a:r>
            <a:r>
              <a:rPr lang="id-ID" sz="2000" b="1" dirty="0" smtClean="0">
                <a:latin typeface="Comic Sans MS" pitchFamily="66" charset="0"/>
                <a:cs typeface="Arial" pitchFamily="34" charset="0"/>
              </a:rPr>
              <a:t> </a:t>
            </a:r>
            <a:endParaRPr lang="id-ID" sz="2000" b="1" dirty="0">
              <a:latin typeface="Comic Sans MS" pitchFamily="66" charset="0"/>
            </a:endParaRPr>
          </a:p>
        </p:txBody>
      </p:sp>
      <p:pic>
        <p:nvPicPr>
          <p:cNvPr id="43010" name="Picture 2"/>
          <p:cNvPicPr>
            <a:picLocks noChangeAspect="1" noChangeArrowheads="1"/>
          </p:cNvPicPr>
          <p:nvPr/>
        </p:nvPicPr>
        <p:blipFill>
          <a:blip r:embed="rId4"/>
          <a:srcRect/>
          <a:stretch>
            <a:fillRect/>
          </a:stretch>
        </p:blipFill>
        <p:spPr bwMode="auto">
          <a:xfrm>
            <a:off x="142844" y="2343151"/>
            <a:ext cx="2500298" cy="4443435"/>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0" y="0"/>
            <a:ext cx="9144000" cy="6832640"/>
          </a:xfrm>
          <a:prstGeom prst="rect">
            <a:avLst/>
          </a:prstGeom>
          <a:blipFill>
            <a:blip r:embed="rId2"/>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Char char="•"/>
              <a:tabLst>
                <a:tab pos="914400" algn="l"/>
              </a:tabLst>
            </a:pPr>
            <a:r>
              <a:rPr kumimoji="0" lang="id-ID"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Kelenjar Kelamin</a:t>
            </a:r>
            <a:br>
              <a:rPr kumimoji="0" lang="id-ID"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br>
            <a:r>
              <a:rPr kumimoji="0" lang="id-ID"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Kelenjar ini bertugas memproduksi getah- getah kelamin. Kelenjar tersebut terdiri atas :</a:t>
            </a:r>
          </a:p>
          <a:p>
            <a:pPr marL="0" marR="0" lvl="0" indent="0" algn="l" defTabSz="914400" rtl="0" eaLnBrk="1" fontAlgn="base" latinLnBrk="0" hangingPunct="1">
              <a:lnSpc>
                <a:spcPct val="150000"/>
              </a:lnSpc>
              <a:spcBef>
                <a:spcPct val="0"/>
              </a:spcBef>
              <a:spcAft>
                <a:spcPct val="0"/>
              </a:spcAft>
              <a:buClrTx/>
              <a:buSzTx/>
              <a:buFontTx/>
              <a:buChar char="•"/>
              <a:tabLst>
                <a:tab pos="914400" algn="l"/>
              </a:tabLst>
            </a:pPr>
            <a:endParaRPr kumimoji="0" lang="id-ID" sz="1100" b="1" i="0" u="none" strike="noStrike" cap="none" normalizeH="0" baseline="0" dirty="0" smtClean="0">
              <a:ln>
                <a:noFill/>
              </a:ln>
              <a:solidFill>
                <a:schemeClr val="tx1"/>
              </a:solidFill>
              <a:effectLst/>
              <a:latin typeface="Comic Sans MS" pitchFamily="66" charset="0"/>
              <a:cs typeface="Arial" pitchFamily="34" charset="0"/>
            </a:endParaRPr>
          </a:p>
          <a:p>
            <a:pPr marL="457200" marR="0" lvl="1" indent="0" algn="l" defTabSz="914400" rtl="0" eaLnBrk="0" fontAlgn="base" latinLnBrk="0" hangingPunct="0">
              <a:lnSpc>
                <a:spcPct val="150000"/>
              </a:lnSpc>
              <a:spcBef>
                <a:spcPct val="0"/>
              </a:spcBef>
              <a:spcAft>
                <a:spcPct val="0"/>
              </a:spcAft>
              <a:buClrTx/>
              <a:buSzTx/>
              <a:buFont typeface="Symbol" pitchFamily="18" charset="2"/>
              <a:buChar char=""/>
              <a:tabLst>
                <a:tab pos="914400" algn="l"/>
              </a:tabLst>
            </a:pPr>
            <a:r>
              <a:rPr kumimoji="0" lang="id-ID"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Vesikula Seminalis (kantong mani atau kantong semen).</a:t>
            </a:r>
            <a:r>
              <a:rPr kumimoji="0" lang="id-ID" b="1" i="0" u="none" strike="noStrike" cap="none" normalizeH="0" dirty="0" smtClean="0">
                <a:ln>
                  <a:noFill/>
                </a:ln>
                <a:solidFill>
                  <a:srgbClr val="000000"/>
                </a:solidFill>
                <a:effectLst/>
                <a:latin typeface="Comic Sans MS" pitchFamily="66" charset="0"/>
                <a:ea typeface="Times New Roman" pitchFamily="18" charset="0"/>
                <a:cs typeface="Times New Roman" pitchFamily="18" charset="0"/>
              </a:rPr>
              <a:t> </a:t>
            </a:r>
            <a:r>
              <a:rPr kumimoji="0" lang="id-ID"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Jumlahnya sepasang, tetapi terikat menjadi satu kantong. Dinding vesikula seminalis dapat menghasilkan getah berwarna kekuningan yang banyak mengandung zat getah kelamin. Cairan ini yang mencukupi kebutuhan makanan bagi sel- sel sperma.</a:t>
            </a:r>
          </a:p>
          <a:p>
            <a:pPr marL="457200" marR="0" lvl="1" indent="0" algn="l" defTabSz="914400" rtl="0" eaLnBrk="0" fontAlgn="base" latinLnBrk="0" hangingPunct="0">
              <a:lnSpc>
                <a:spcPct val="150000"/>
              </a:lnSpc>
              <a:spcBef>
                <a:spcPct val="0"/>
              </a:spcBef>
              <a:spcAft>
                <a:spcPct val="0"/>
              </a:spcAft>
              <a:buClrTx/>
              <a:buSzTx/>
              <a:tabLst>
                <a:tab pos="914400" algn="l"/>
              </a:tabLst>
            </a:pPr>
            <a:endParaRPr kumimoji="0" lang="id-ID" sz="1100" b="1" i="0" u="none" strike="noStrike" cap="none" normalizeH="0" baseline="0" dirty="0" smtClean="0">
              <a:ln>
                <a:noFill/>
              </a:ln>
              <a:solidFill>
                <a:schemeClr val="tx1"/>
              </a:solidFill>
              <a:effectLst/>
              <a:latin typeface="Comic Sans MS" pitchFamily="66" charset="0"/>
              <a:cs typeface="Arial" pitchFamily="34" charset="0"/>
            </a:endParaRPr>
          </a:p>
          <a:p>
            <a:pPr marL="457200" marR="0" lvl="1" indent="0" algn="l" defTabSz="914400" rtl="0" eaLnBrk="0" fontAlgn="base" latinLnBrk="0" hangingPunct="0">
              <a:lnSpc>
                <a:spcPct val="150000"/>
              </a:lnSpc>
              <a:spcBef>
                <a:spcPct val="0"/>
              </a:spcBef>
              <a:spcAft>
                <a:spcPct val="0"/>
              </a:spcAft>
              <a:buClrTx/>
              <a:buSzTx/>
              <a:buFont typeface="Symbol" pitchFamily="18" charset="2"/>
              <a:buChar char=""/>
              <a:tabLst>
                <a:tab pos="914400" algn="l"/>
              </a:tabLst>
            </a:pPr>
            <a:r>
              <a:rPr kumimoji="0" lang="id-ID"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Kelenjar Prostat menghasilkan getah yang dialirkan ke saluran sperma.</a:t>
            </a:r>
          </a:p>
          <a:p>
            <a:pPr marL="0" marR="0" lvl="0" indent="0" algn="l" defTabSz="914400" rtl="0" eaLnBrk="0" fontAlgn="base" latinLnBrk="0" hangingPunct="0">
              <a:lnSpc>
                <a:spcPct val="150000"/>
              </a:lnSpc>
              <a:spcBef>
                <a:spcPct val="0"/>
              </a:spcBef>
              <a:spcAft>
                <a:spcPct val="0"/>
              </a:spcAft>
              <a:buClrTx/>
              <a:buSzTx/>
              <a:buFontTx/>
              <a:buNone/>
              <a:tabLst>
                <a:tab pos="914400" algn="l"/>
              </a:tabLst>
            </a:pPr>
            <a:endParaRPr kumimoji="0" lang="id-ID"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endParaRPr>
          </a:p>
          <a:p>
            <a:pPr lvl="1" eaLnBrk="0" fontAlgn="base" hangingPunct="0">
              <a:lnSpc>
                <a:spcPct val="150000"/>
              </a:lnSpc>
              <a:spcBef>
                <a:spcPct val="0"/>
              </a:spcBef>
              <a:spcAft>
                <a:spcPct val="0"/>
              </a:spcAft>
              <a:tabLst>
                <a:tab pos="914400" algn="l"/>
              </a:tabLst>
            </a:pPr>
            <a:r>
              <a:rPr kumimoji="0" lang="id-ID" sz="1100" b="1" i="0" u="none" strike="noStrike" cap="none" normalizeH="0" baseline="0" dirty="0" smtClean="0">
                <a:ln>
                  <a:noFill/>
                </a:ln>
                <a:solidFill>
                  <a:srgbClr val="000000"/>
                </a:solidFill>
                <a:effectLst/>
                <a:latin typeface="Times New Roman"/>
                <a:ea typeface="Times New Roman" pitchFamily="18" charset="0"/>
                <a:cs typeface="Times New Roman"/>
              </a:rPr>
              <a:t>●</a:t>
            </a:r>
            <a:r>
              <a:rPr kumimoji="0" lang="id-ID"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Kelenjar Bulbouretra (Cowper) menghasilkan getah yang dialirkan ke uretra. Getah yang dihasilkan berupa lendir.Sperma yang dihasilkan oleh testis, setelah bercampur dengan getah- getah dari kelenjar kelamin akan membentuk suatu komponen yang disebut </a:t>
            </a:r>
            <a:r>
              <a:rPr kumimoji="0" lang="id-ID" b="1" i="1"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semen</a:t>
            </a:r>
            <a:r>
              <a:rPr kumimoji="0" lang="id-ID" b="1"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 Pada saat terjadi perkawinan (kopulasi), semen dipancarkan keluar melalui uretra</a:t>
            </a:r>
            <a:r>
              <a:rPr kumimoji="0" lang="id-ID" sz="1100" b="1" i="0" u="none" strike="noStrike" cap="none" normalizeH="0" baseline="0" dirty="0" smtClean="0">
                <a:ln>
                  <a:noFill/>
                </a:ln>
                <a:solidFill>
                  <a:schemeClr val="tx1"/>
                </a:solidFill>
                <a:effectLst/>
                <a:latin typeface="Comic Sans MS" pitchFamily="66" charset="0"/>
                <a:cs typeface="Arial" pitchFamily="34" charset="0"/>
              </a:rPr>
              <a:t> </a:t>
            </a:r>
            <a:endParaRPr kumimoji="0" lang="id-ID" sz="3200" b="1" i="0" u="none" strike="noStrike" cap="none" normalizeH="0" baseline="0" dirty="0" smtClean="0">
              <a:ln>
                <a:noFill/>
              </a:ln>
              <a:solidFill>
                <a:schemeClr val="tx1"/>
              </a:solidFill>
              <a:effectLst/>
              <a:latin typeface="Comic Sans MS" pitchFamily="66"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nodeType="clickEffect">
                                  <p:stCondLst>
                                    <p:cond delay="0"/>
                                  </p:stCondLst>
                                  <p:childTnLst>
                                    <p:set>
                                      <p:cBhvr>
                                        <p:cTn id="6" dur="1" fill="hold">
                                          <p:stCondLst>
                                            <p:cond delay="0"/>
                                          </p:stCondLst>
                                        </p:cTn>
                                        <p:tgtEl>
                                          <p:spTgt spid="44033">
                                            <p:txEl>
                                              <p:pRg st="4" end="4"/>
                                            </p:txEl>
                                          </p:spTgt>
                                        </p:tgtEl>
                                        <p:attrNameLst>
                                          <p:attrName>style.visibility</p:attrName>
                                        </p:attrNameLst>
                                      </p:cBhvr>
                                      <p:to>
                                        <p:strVal val="visible"/>
                                      </p:to>
                                    </p:set>
                                    <p:anim calcmode="lin" valueType="num">
                                      <p:cBhvr>
                                        <p:cTn id="7" dur="500" fill="hold"/>
                                        <p:tgtEl>
                                          <p:spTgt spid="44033">
                                            <p:txEl>
                                              <p:pRg st="4" end="4"/>
                                            </p:txEl>
                                          </p:spTgt>
                                        </p:tgtEl>
                                        <p:attrNameLst>
                                          <p:attrName>ppt_w</p:attrName>
                                        </p:attrNameLst>
                                      </p:cBhvr>
                                      <p:tavLst>
                                        <p:tav tm="0">
                                          <p:val>
                                            <p:strVal val="#ppt_w*2.5"/>
                                          </p:val>
                                        </p:tav>
                                        <p:tav tm="100000">
                                          <p:val>
                                            <p:strVal val="#ppt_w"/>
                                          </p:val>
                                        </p:tav>
                                      </p:tavLst>
                                    </p:anim>
                                    <p:anim calcmode="lin" valueType="num">
                                      <p:cBhvr>
                                        <p:cTn id="8" dur="500" fill="hold"/>
                                        <p:tgtEl>
                                          <p:spTgt spid="44033">
                                            <p:txEl>
                                              <p:pRg st="4" end="4"/>
                                            </p:txEl>
                                          </p:spTgt>
                                        </p:tgtEl>
                                        <p:attrNameLst>
                                          <p:attrName>ppt_h</p:attrName>
                                        </p:attrNameLst>
                                      </p:cBhvr>
                                      <p:tavLst>
                                        <p:tav tm="0">
                                          <p:val>
                                            <p:strVal val="#ppt_h*0.01"/>
                                          </p:val>
                                        </p:tav>
                                        <p:tav tm="100000">
                                          <p:val>
                                            <p:strVal val="#ppt_h"/>
                                          </p:val>
                                        </p:tav>
                                      </p:tavLst>
                                    </p:anim>
                                    <p:anim calcmode="lin" valueType="num">
                                      <p:cBhvr>
                                        <p:cTn id="9" dur="500" fill="hold"/>
                                        <p:tgtEl>
                                          <p:spTgt spid="44033">
                                            <p:txEl>
                                              <p:pRg st="4" end="4"/>
                                            </p:txEl>
                                          </p:spTgt>
                                        </p:tgtEl>
                                        <p:attrNameLst>
                                          <p:attrName>ppt_x</p:attrName>
                                        </p:attrNameLst>
                                      </p:cBhvr>
                                      <p:tavLst>
                                        <p:tav tm="0">
                                          <p:val>
                                            <p:strVal val="#ppt_x"/>
                                          </p:val>
                                        </p:tav>
                                        <p:tav tm="100000">
                                          <p:val>
                                            <p:strVal val="#ppt_x"/>
                                          </p:val>
                                        </p:tav>
                                      </p:tavLst>
                                    </p:anim>
                                    <p:anim calcmode="lin" valueType="num">
                                      <p:cBhvr>
                                        <p:cTn id="10" dur="500" fill="hold"/>
                                        <p:tgtEl>
                                          <p:spTgt spid="44033">
                                            <p:txEl>
                                              <p:pRg st="4" end="4"/>
                                            </p:txEl>
                                          </p:spTgt>
                                        </p:tgtEl>
                                        <p:attrNameLst>
                                          <p:attrName>ppt_y</p:attrName>
                                        </p:attrNameLst>
                                      </p:cBhvr>
                                      <p:tavLst>
                                        <p:tav tm="0">
                                          <p:val>
                                            <p:strVal val="#ppt_h+1"/>
                                          </p:val>
                                        </p:tav>
                                        <p:tav tm="100000">
                                          <p:val>
                                            <p:strVal val="#ppt_y"/>
                                          </p:val>
                                        </p:tav>
                                      </p:tavLst>
                                    </p:anim>
                                    <p:animEffect transition="in" filter="fade">
                                      <p:cBhvr>
                                        <p:cTn id="11" dur="500"/>
                                        <p:tgtEl>
                                          <p:spTgt spid="44033">
                                            <p:txEl>
                                              <p:pRg st="4" end="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1" presetClass="entr" presetSubtype="0" fill="hold" nodeType="clickEffect">
                                  <p:stCondLst>
                                    <p:cond delay="0"/>
                                  </p:stCondLst>
                                  <p:childTnLst>
                                    <p:set>
                                      <p:cBhvr>
                                        <p:cTn id="15" dur="1" fill="hold">
                                          <p:stCondLst>
                                            <p:cond delay="0"/>
                                          </p:stCondLst>
                                        </p:cTn>
                                        <p:tgtEl>
                                          <p:spTgt spid="44033">
                                            <p:txEl>
                                              <p:pRg st="6" end="6"/>
                                            </p:txEl>
                                          </p:spTgt>
                                        </p:tgtEl>
                                        <p:attrNameLst>
                                          <p:attrName>style.visibility</p:attrName>
                                        </p:attrNameLst>
                                      </p:cBhvr>
                                      <p:to>
                                        <p:strVal val="visible"/>
                                      </p:to>
                                    </p:set>
                                    <p:animEffect transition="in" filter="fade">
                                      <p:cBhvr>
                                        <p:cTn id="16" dur="770" decel="100000"/>
                                        <p:tgtEl>
                                          <p:spTgt spid="44033">
                                            <p:txEl>
                                              <p:pRg st="6" end="6"/>
                                            </p:txEl>
                                          </p:spTgt>
                                        </p:tgtEl>
                                      </p:cBhvr>
                                    </p:animEffect>
                                    <p:animScale>
                                      <p:cBhvr>
                                        <p:cTn id="17" dur="770" decel="100000"/>
                                        <p:tgtEl>
                                          <p:spTgt spid="44033">
                                            <p:txEl>
                                              <p:pRg st="6" end="6"/>
                                            </p:txEl>
                                          </p:spTgt>
                                        </p:tgtEl>
                                      </p:cBhvr>
                                      <p:from x="10000" y="10000"/>
                                      <p:to x="200000" y="450000"/>
                                    </p:animScale>
                                    <p:animScale>
                                      <p:cBhvr>
                                        <p:cTn id="18" dur="1230" accel="100000" fill="hold">
                                          <p:stCondLst>
                                            <p:cond delay="770"/>
                                          </p:stCondLst>
                                        </p:cTn>
                                        <p:tgtEl>
                                          <p:spTgt spid="44033">
                                            <p:txEl>
                                              <p:pRg st="6" end="6"/>
                                            </p:txEl>
                                          </p:spTgt>
                                        </p:tgtEl>
                                      </p:cBhvr>
                                      <p:from x="200000" y="450000"/>
                                      <p:to x="100000" y="100000"/>
                                    </p:animScale>
                                    <p:set>
                                      <p:cBhvr>
                                        <p:cTn id="19" dur="770" fill="hold"/>
                                        <p:tgtEl>
                                          <p:spTgt spid="44033">
                                            <p:txEl>
                                              <p:pRg st="6" end="6"/>
                                            </p:txEl>
                                          </p:spTgt>
                                        </p:tgtEl>
                                        <p:attrNameLst>
                                          <p:attrName>ppt_x</p:attrName>
                                        </p:attrNameLst>
                                      </p:cBhvr>
                                      <p:to>
                                        <p:strVal val="(0.5)"/>
                                      </p:to>
                                    </p:set>
                                    <p:anim from="(0.5)" to="(#ppt_x)" calcmode="lin" valueType="num">
                                      <p:cBhvr>
                                        <p:cTn id="20" dur="1230" accel="100000" fill="hold">
                                          <p:stCondLst>
                                            <p:cond delay="770"/>
                                          </p:stCondLst>
                                        </p:cTn>
                                        <p:tgtEl>
                                          <p:spTgt spid="44033">
                                            <p:txEl>
                                              <p:pRg st="6" end="6"/>
                                            </p:txEl>
                                          </p:spTgt>
                                        </p:tgtEl>
                                        <p:attrNameLst>
                                          <p:attrName>ppt_x</p:attrName>
                                        </p:attrNameLst>
                                      </p:cBhvr>
                                    </p:anim>
                                    <p:set>
                                      <p:cBhvr>
                                        <p:cTn id="21" dur="770" fill="hold"/>
                                        <p:tgtEl>
                                          <p:spTgt spid="44033">
                                            <p:txEl>
                                              <p:pRg st="6" end="6"/>
                                            </p:txEl>
                                          </p:spTgt>
                                        </p:tgtEl>
                                        <p:attrNameLst>
                                          <p:attrName>ppt_y</p:attrName>
                                        </p:attrNameLst>
                                      </p:cBhvr>
                                      <p:to>
                                        <p:strVal val="(#ppt_y+0.4)"/>
                                      </p:to>
                                    </p:set>
                                    <p:anim from="(#ppt_y+0.4)" to="(#ppt_y)" calcmode="lin" valueType="num">
                                      <p:cBhvr>
                                        <p:cTn id="22" dur="1230" accel="100000" fill="hold">
                                          <p:stCondLst>
                                            <p:cond delay="770"/>
                                          </p:stCondLst>
                                        </p:cTn>
                                        <p:tgtEl>
                                          <p:spTgt spid="44033">
                                            <p:txEl>
                                              <p:pRg st="6" end="6"/>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175" y="-3175"/>
            <a:ext cx="9151938" cy="6865938"/>
          </a:xfrm>
          <a:prstGeom prst="rect">
            <a:avLst/>
          </a:prstGeom>
          <a:noFill/>
          <a:ln w="9525">
            <a:noFill/>
            <a:miter lim="800000"/>
            <a:headEnd/>
            <a:tailEnd/>
          </a:ln>
          <a:effectLst/>
        </p:spPr>
      </p:pic>
      <p:sp>
        <p:nvSpPr>
          <p:cNvPr id="5" name="TextBox 4"/>
          <p:cNvSpPr txBox="1"/>
          <p:nvPr/>
        </p:nvSpPr>
        <p:spPr>
          <a:xfrm>
            <a:off x="2285984" y="857232"/>
            <a:ext cx="4572032" cy="461665"/>
          </a:xfrm>
          <a:prstGeom prst="rect">
            <a:avLst/>
          </a:prstGeom>
          <a:noFill/>
        </p:spPr>
        <p:txBody>
          <a:bodyPr wrap="square" rtlCol="0">
            <a:spAutoFit/>
          </a:bodyPr>
          <a:lstStyle/>
          <a:p>
            <a:r>
              <a:rPr lang="id-ID" sz="2400" b="1" dirty="0" smtClean="0"/>
              <a:t>Struktur dan Fungsi Sel</a:t>
            </a:r>
            <a:endParaRPr lang="id-ID" sz="2400" b="1" dirty="0"/>
          </a:p>
        </p:txBody>
      </p:sp>
      <p:pic>
        <p:nvPicPr>
          <p:cNvPr id="1027" name="Picture 3"/>
          <p:cNvPicPr>
            <a:picLocks noChangeAspect="1" noChangeArrowheads="1"/>
          </p:cNvPicPr>
          <p:nvPr/>
        </p:nvPicPr>
        <p:blipFill>
          <a:blip r:embed="rId3"/>
          <a:srcRect/>
          <a:stretch>
            <a:fillRect/>
          </a:stretch>
        </p:blipFill>
        <p:spPr bwMode="auto">
          <a:xfrm>
            <a:off x="19039" y="1643050"/>
            <a:ext cx="2981325" cy="4657725"/>
          </a:xfrm>
          <a:prstGeom prst="rect">
            <a:avLst/>
          </a:prstGeom>
          <a:noFill/>
          <a:ln w="9525">
            <a:noFill/>
            <a:miter lim="800000"/>
            <a:headEnd/>
            <a:tailEnd/>
          </a:ln>
          <a:effectLst/>
        </p:spPr>
      </p:pic>
      <p:sp>
        <p:nvSpPr>
          <p:cNvPr id="8" name="TextBox 7"/>
          <p:cNvSpPr txBox="1"/>
          <p:nvPr/>
        </p:nvSpPr>
        <p:spPr>
          <a:xfrm>
            <a:off x="2500298" y="1643050"/>
            <a:ext cx="5429288" cy="830997"/>
          </a:xfrm>
          <a:prstGeom prst="rect">
            <a:avLst/>
          </a:prstGeom>
          <a:noFill/>
        </p:spPr>
        <p:txBody>
          <a:bodyPr wrap="square" rtlCol="0">
            <a:spAutoFit/>
          </a:bodyPr>
          <a:lstStyle/>
          <a:p>
            <a:pPr algn="ctr"/>
            <a:r>
              <a:rPr lang="id-ID" sz="2400" dirty="0" smtClean="0">
                <a:latin typeface="Comic Sans MS" pitchFamily="66" charset="0"/>
              </a:rPr>
              <a:t>Sel : kesatuan </a:t>
            </a:r>
            <a:r>
              <a:rPr lang="id-ID" sz="2400" dirty="0">
                <a:latin typeface="Comic Sans MS" pitchFamily="66" charset="0"/>
              </a:rPr>
              <a:t>structural dan fungsional makhluk </a:t>
            </a:r>
            <a:r>
              <a:rPr lang="id-ID" sz="2400" dirty="0" smtClean="0">
                <a:latin typeface="Comic Sans MS" pitchFamily="66" charset="0"/>
              </a:rPr>
              <a:t>hidup</a:t>
            </a:r>
            <a:endParaRPr lang="id-ID" sz="2400" dirty="0">
              <a:latin typeface="Comic Sans MS" pitchFamily="66" charset="0"/>
            </a:endParaRPr>
          </a:p>
        </p:txBody>
      </p:sp>
      <p:sp>
        <p:nvSpPr>
          <p:cNvPr id="9" name="TextBox 8"/>
          <p:cNvSpPr txBox="1"/>
          <p:nvPr/>
        </p:nvSpPr>
        <p:spPr>
          <a:xfrm>
            <a:off x="2571736" y="2596590"/>
            <a:ext cx="5000660" cy="3046988"/>
          </a:xfrm>
          <a:prstGeom prst="rect">
            <a:avLst/>
          </a:prstGeom>
          <a:noFill/>
        </p:spPr>
        <p:txBody>
          <a:bodyPr wrap="square" rtlCol="0">
            <a:spAutoFit/>
          </a:bodyPr>
          <a:lstStyle/>
          <a:p>
            <a:pPr>
              <a:buFontTx/>
              <a:buChar char="-"/>
            </a:pPr>
            <a:r>
              <a:rPr lang="id-ID" sz="2400" b="1" dirty="0" smtClean="0"/>
              <a:t>Membran sel</a:t>
            </a:r>
          </a:p>
          <a:p>
            <a:pPr>
              <a:buFontTx/>
              <a:buChar char="-"/>
            </a:pPr>
            <a:endParaRPr lang="id-ID" sz="2400" b="1" dirty="0"/>
          </a:p>
          <a:p>
            <a:pPr>
              <a:buFontTx/>
              <a:buChar char="-"/>
            </a:pPr>
            <a:endParaRPr lang="id-ID" sz="2400" b="1" dirty="0" smtClean="0"/>
          </a:p>
          <a:p>
            <a:pPr>
              <a:buFontTx/>
              <a:buChar char="-"/>
            </a:pPr>
            <a:r>
              <a:rPr lang="id-ID" sz="2400" b="1" dirty="0" smtClean="0"/>
              <a:t>Sitoplasma </a:t>
            </a:r>
          </a:p>
          <a:p>
            <a:pPr>
              <a:buFontTx/>
              <a:buChar char="-"/>
            </a:pPr>
            <a:endParaRPr lang="id-ID" sz="2400" b="1" dirty="0"/>
          </a:p>
          <a:p>
            <a:pPr>
              <a:buFontTx/>
              <a:buChar char="-"/>
            </a:pPr>
            <a:endParaRPr lang="id-ID" sz="2400" b="1" dirty="0" smtClean="0"/>
          </a:p>
          <a:p>
            <a:pPr>
              <a:buFontTx/>
              <a:buChar char="-"/>
            </a:pPr>
            <a:r>
              <a:rPr lang="id-ID" sz="2400" b="1" dirty="0" smtClean="0"/>
              <a:t>Organ sel (inti, mitokondria, dan ribosom)</a:t>
            </a:r>
            <a:endParaRPr lang="id-ID" sz="2400" b="1"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amond(in)">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additive="base">
                                        <p:cTn id="12"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 calcmode="lin" valueType="num">
                                      <p:cBhvr additive="base">
                                        <p:cTn id="17"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9">
                                            <p:txEl>
                                              <p:pRg st="6" end="6"/>
                                            </p:txEl>
                                          </p:spTgt>
                                        </p:tgtEl>
                                        <p:attrNameLst>
                                          <p:attrName>style.visibility</p:attrName>
                                        </p:attrNameLst>
                                      </p:cBhvr>
                                      <p:to>
                                        <p:strVal val="visible"/>
                                      </p:to>
                                    </p:set>
                                    <p:anim calcmode="lin" valueType="num">
                                      <p:cBhvr additive="base">
                                        <p:cTn id="22"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srcRect/>
          <a:stretch>
            <a:fillRect/>
          </a:stretch>
        </p:blipFill>
        <p:spPr bwMode="auto">
          <a:xfrm>
            <a:off x="-3175" y="-3175"/>
            <a:ext cx="9151938" cy="6865938"/>
          </a:xfrm>
          <a:prstGeom prst="rect">
            <a:avLst/>
          </a:prstGeom>
          <a:noFill/>
          <a:ln w="9525">
            <a:noFill/>
            <a:miter lim="800000"/>
            <a:headEnd/>
            <a:tailEnd/>
          </a:ln>
          <a:effectLst/>
        </p:spPr>
      </p:pic>
      <p:sp>
        <p:nvSpPr>
          <p:cNvPr id="45062" name="Rectangle 6"/>
          <p:cNvSpPr>
            <a:spLocks noChangeArrowheads="1"/>
          </p:cNvSpPr>
          <p:nvPr/>
        </p:nvSpPr>
        <p:spPr bwMode="auto">
          <a:xfrm>
            <a:off x="142844" y="202148"/>
            <a:ext cx="3528595"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2400" b="1" i="0" u="none" strike="noStrike" cap="none" normalizeH="0" baseline="0" dirty="0" smtClean="0">
                <a:ln>
                  <a:noFill/>
                </a:ln>
                <a:solidFill>
                  <a:srgbClr val="000000"/>
                </a:solidFill>
                <a:effectLst/>
                <a:latin typeface="inherit" charset="0"/>
                <a:ea typeface="Times New Roman" pitchFamily="18" charset="0"/>
                <a:cs typeface="Times New Roman" pitchFamily="18" charset="0"/>
              </a:rPr>
              <a:t>2. Alat </a:t>
            </a:r>
            <a:r>
              <a:rPr kumimoji="0" lang="id-ID" sz="2400" b="1" i="0" u="none" strike="noStrike" cap="none" normalizeH="0" baseline="0" dirty="0" smtClean="0">
                <a:ln>
                  <a:noFill/>
                </a:ln>
                <a:solidFill>
                  <a:srgbClr val="000000"/>
                </a:solidFill>
                <a:effectLst/>
                <a:latin typeface="Constantia" pitchFamily="18" charset="0"/>
                <a:ea typeface="Times New Roman" pitchFamily="18" charset="0"/>
                <a:cs typeface="Times New Roman" pitchFamily="18" charset="0"/>
              </a:rPr>
              <a:t>Kelamin</a:t>
            </a:r>
            <a:r>
              <a:rPr kumimoji="0" lang="id-ID" sz="2400" b="1" i="0" u="none" strike="noStrike" cap="none" normalizeH="0" baseline="0" dirty="0" smtClean="0">
                <a:ln>
                  <a:noFill/>
                </a:ln>
                <a:solidFill>
                  <a:srgbClr val="000000"/>
                </a:solidFill>
                <a:effectLst/>
                <a:latin typeface="inherit" charset="0"/>
                <a:ea typeface="Times New Roman" pitchFamily="18" charset="0"/>
                <a:cs typeface="Times New Roman" pitchFamily="18" charset="0"/>
              </a:rPr>
              <a:t> Luar </a:t>
            </a:r>
            <a:r>
              <a:rPr lang="id-ID" sz="2400" b="1" dirty="0" smtClean="0">
                <a:solidFill>
                  <a:srgbClr val="000000"/>
                </a:solidFill>
                <a:latin typeface="inherit" charset="0"/>
                <a:ea typeface="Times New Roman" pitchFamily="18" charset="0"/>
                <a:cs typeface="Times New Roman" pitchFamily="18" charset="0"/>
              </a:rPr>
              <a:t> : </a:t>
            </a:r>
            <a:endParaRPr kumimoji="0" lang="id-ID" sz="4000" b="1"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Picture 9" descr="Rahasia Kejantanan">
            <a:hlinkClick r:id="rId3"/>
          </p:cNvPr>
          <p:cNvPicPr/>
          <p:nvPr/>
        </p:nvPicPr>
        <p:blipFill>
          <a:blip r:embed="rId4"/>
          <a:srcRect/>
          <a:stretch>
            <a:fillRect/>
          </a:stretch>
        </p:blipFill>
        <p:spPr bwMode="auto">
          <a:xfrm>
            <a:off x="5286380" y="4071942"/>
            <a:ext cx="3643338" cy="2643206"/>
          </a:xfrm>
          <a:prstGeom prst="rect">
            <a:avLst/>
          </a:prstGeom>
          <a:noFill/>
          <a:ln w="9525">
            <a:noFill/>
            <a:miter lim="800000"/>
            <a:headEnd/>
            <a:tailEnd/>
          </a:ln>
        </p:spPr>
      </p:pic>
      <p:sp>
        <p:nvSpPr>
          <p:cNvPr id="11" name="Rectangle 10"/>
          <p:cNvSpPr/>
          <p:nvPr/>
        </p:nvSpPr>
        <p:spPr>
          <a:xfrm>
            <a:off x="357158" y="798498"/>
            <a:ext cx="8501122" cy="3416320"/>
          </a:xfrm>
          <a:prstGeom prst="rect">
            <a:avLst/>
          </a:prstGeom>
        </p:spPr>
        <p:txBody>
          <a:bodyPr wrap="square">
            <a:spAutoFit/>
          </a:bodyPr>
          <a:lstStyle/>
          <a:p>
            <a:pPr lvl="0" fontAlgn="base">
              <a:lnSpc>
                <a:spcPct val="150000"/>
              </a:lnSpc>
              <a:spcBef>
                <a:spcPct val="0"/>
              </a:spcBef>
              <a:spcAft>
                <a:spcPct val="0"/>
              </a:spcAft>
              <a:buFontTx/>
              <a:buChar char="•"/>
              <a:tabLst>
                <a:tab pos="228600" algn="l"/>
              </a:tabLst>
            </a:pPr>
            <a:r>
              <a:rPr lang="id-ID" b="1" dirty="0" smtClean="0">
                <a:solidFill>
                  <a:srgbClr val="000000"/>
                </a:solidFill>
                <a:latin typeface="Comic Sans MS" pitchFamily="66" charset="0"/>
                <a:ea typeface="Times New Roman" pitchFamily="18" charset="0"/>
                <a:cs typeface="Times New Roman" pitchFamily="18" charset="0"/>
              </a:rPr>
              <a:t>Penis : alat kelamin luar yang penting untuk kopulasi atau persetubuhan (hubungan kelamin antara pria dan wanita yang bertujuan untuk memindahkan semen ke saluran kelamin wanita).</a:t>
            </a:r>
            <a:br>
              <a:rPr lang="id-ID" b="1" dirty="0" smtClean="0">
                <a:solidFill>
                  <a:srgbClr val="000000"/>
                </a:solidFill>
                <a:latin typeface="Comic Sans MS" pitchFamily="66" charset="0"/>
                <a:ea typeface="Times New Roman" pitchFamily="18" charset="0"/>
                <a:cs typeface="Times New Roman" pitchFamily="18" charset="0"/>
              </a:rPr>
            </a:br>
            <a:r>
              <a:rPr lang="id-ID" b="1" dirty="0" smtClean="0">
                <a:solidFill>
                  <a:srgbClr val="000000"/>
                </a:solidFill>
                <a:latin typeface="Comic Sans MS" pitchFamily="66" charset="0"/>
                <a:ea typeface="Times New Roman" pitchFamily="18" charset="0"/>
                <a:cs typeface="Times New Roman" pitchFamily="18" charset="0"/>
              </a:rPr>
              <a:t>Di dalam penis tedapat uretra, yaitu suatu saluran yang dikelilingi oleh jaringan erektil berongga banyak dan banyak mengandung pembuluh darah. Alat reproduksi pria mulai dapat berfungsi semenjak masa puber, yaitu lebih kurang usia 14 tahun sampai tua, selama manusia itu dalam keadaan sehat.</a:t>
            </a:r>
          </a:p>
        </p:txBody>
      </p:sp>
      <p:sp>
        <p:nvSpPr>
          <p:cNvPr id="12" name="Rectangle 11"/>
          <p:cNvSpPr/>
          <p:nvPr/>
        </p:nvSpPr>
        <p:spPr>
          <a:xfrm>
            <a:off x="357190" y="4532194"/>
            <a:ext cx="4786314" cy="1754326"/>
          </a:xfrm>
          <a:prstGeom prst="rect">
            <a:avLst/>
          </a:prstGeom>
        </p:spPr>
        <p:txBody>
          <a:bodyPr wrap="square">
            <a:spAutoFit/>
          </a:bodyPr>
          <a:lstStyle/>
          <a:p>
            <a:pPr lvl="0" eaLnBrk="0" fontAlgn="base" hangingPunct="0">
              <a:lnSpc>
                <a:spcPct val="150000"/>
              </a:lnSpc>
              <a:spcBef>
                <a:spcPct val="0"/>
              </a:spcBef>
              <a:spcAft>
                <a:spcPct val="0"/>
              </a:spcAft>
              <a:buFontTx/>
              <a:buChar char="•"/>
              <a:tabLst>
                <a:tab pos="228600" algn="l"/>
              </a:tabLst>
            </a:pPr>
            <a:r>
              <a:rPr lang="id-ID" b="1" dirty="0" smtClean="0">
                <a:solidFill>
                  <a:srgbClr val="000000"/>
                </a:solidFill>
                <a:latin typeface="Comic Sans MS" pitchFamily="66" charset="0"/>
                <a:ea typeface="Times New Roman" pitchFamily="18" charset="0"/>
                <a:cs typeface="Times New Roman" pitchFamily="18" charset="0"/>
              </a:rPr>
              <a:t>Scrotum : selaput pembungkus testis yang merupakan pelindung testis serta mengatur suhu yang sesuai bagi spermatozoa</a:t>
            </a:r>
            <a:endParaRPr lang="id-ID" sz="1100" b="1" dirty="0" smtClean="0">
              <a:latin typeface="Comic Sans MS" pitchFamily="66"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1000" fill="hold"/>
                                        <p:tgtEl>
                                          <p:spTgt spid="11">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1">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1000"/>
                                        <p:tgtEl>
                                          <p:spTgt spid="12">
                                            <p:txEl>
                                              <p:pRg st="0" end="0"/>
                                            </p:txEl>
                                          </p:spTgt>
                                        </p:tgtEl>
                                      </p:cBhvr>
                                    </p:animEffect>
                                    <p:anim calcmode="lin" valueType="num">
                                      <p:cBhvr>
                                        <p:cTn id="16"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2">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2">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71670" y="71414"/>
            <a:ext cx="4643470" cy="523220"/>
          </a:xfrm>
          <a:prstGeom prst="rect">
            <a:avLst/>
          </a:prstGeom>
          <a:blipFill>
            <a:blip r:embed="rId2"/>
            <a:tile tx="0" ty="0" sx="100000" sy="100000" flip="none" algn="tl"/>
          </a:blipFill>
        </p:spPr>
        <p:txBody>
          <a:bodyPr wrap="square" rtlCol="0">
            <a:spAutoFit/>
          </a:bodyPr>
          <a:lstStyle/>
          <a:p>
            <a:r>
              <a:rPr lang="id-ID" sz="2800" b="1" dirty="0" smtClean="0">
                <a:effectLst>
                  <a:outerShdw blurRad="38100" dist="38100" dir="2700000" algn="tl">
                    <a:srgbClr val="000000">
                      <a:alpha val="43137"/>
                    </a:srgbClr>
                  </a:outerShdw>
                </a:effectLst>
              </a:rPr>
              <a:t>Organ Reproduksi Wanita</a:t>
            </a:r>
            <a:endParaRPr lang="id-ID" sz="2800" dirty="0"/>
          </a:p>
        </p:txBody>
      </p:sp>
      <p:pic>
        <p:nvPicPr>
          <p:cNvPr id="4" name="Picture 3" descr="female ok.jpg"/>
          <p:cNvPicPr>
            <a:picLocks noChangeAspect="1"/>
          </p:cNvPicPr>
          <p:nvPr/>
        </p:nvPicPr>
        <p:blipFill>
          <a:blip r:embed="rId3"/>
          <a:stretch>
            <a:fillRect/>
          </a:stretch>
        </p:blipFill>
        <p:spPr>
          <a:xfrm>
            <a:off x="285720" y="785794"/>
            <a:ext cx="8501090" cy="592933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newsfla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jpg"/>
          <p:cNvPicPr>
            <a:picLocks noChangeAspect="1"/>
          </p:cNvPicPr>
          <p:nvPr/>
        </p:nvPicPr>
        <p:blipFill>
          <a:blip r:embed="rId2"/>
          <a:stretch>
            <a:fillRect/>
          </a:stretch>
        </p:blipFill>
        <p:spPr>
          <a:xfrm>
            <a:off x="371452" y="919150"/>
            <a:ext cx="8415390" cy="5581684"/>
          </a:xfrm>
          <a:prstGeom prst="rect">
            <a:avLst/>
          </a:prstGeom>
          <a:ln w="228600" cap="sq" cmpd="thickThin">
            <a:solidFill>
              <a:srgbClr val="000000"/>
            </a:solidFill>
            <a:prstDash val="solid"/>
            <a:miter lim="800000"/>
          </a:ln>
          <a:effectLst>
            <a:innerShdw blurRad="76200">
              <a:srgbClr val="000000"/>
            </a:innerShdw>
          </a:effectLst>
        </p:spPr>
      </p:pic>
      <p:sp>
        <p:nvSpPr>
          <p:cNvPr id="5" name="TextBox 4"/>
          <p:cNvSpPr txBox="1"/>
          <p:nvPr/>
        </p:nvSpPr>
        <p:spPr>
          <a:xfrm>
            <a:off x="3571868" y="142852"/>
            <a:ext cx="2000264" cy="461665"/>
          </a:xfrm>
          <a:prstGeom prst="rect">
            <a:avLst/>
          </a:prstGeom>
          <a:noFill/>
        </p:spPr>
        <p:txBody>
          <a:bodyPr wrap="square" rtlCol="0">
            <a:spAutoFit/>
          </a:bodyPr>
          <a:lstStyle/>
          <a:p>
            <a:r>
              <a:rPr lang="id-ID" sz="2400" b="1" dirty="0" smtClean="0">
                <a:effectLst>
                  <a:outerShdw blurRad="38100" dist="38100" dir="2700000" algn="tl">
                    <a:srgbClr val="000000">
                      <a:alpha val="43137"/>
                    </a:srgbClr>
                  </a:outerShdw>
                </a:effectLst>
                <a:latin typeface="Aharoni" pitchFamily="2" charset="-79"/>
                <a:cs typeface="Aharoni" pitchFamily="2" charset="-79"/>
              </a:rPr>
              <a:t>Bagian Luar</a:t>
            </a:r>
            <a:endParaRPr lang="id-ID" sz="2400" b="1" dirty="0">
              <a:effectLst>
                <a:outerShdw blurRad="38100" dist="38100" dir="2700000" algn="tl">
                  <a:srgbClr val="000000">
                    <a:alpha val="43137"/>
                  </a:srgbClr>
                </a:outerShdw>
              </a:effectLst>
              <a:latin typeface="Aharoni" pitchFamily="2" charset="-79"/>
              <a:cs typeface="Aharoni" pitchFamily="2" charset="-79"/>
            </a:endParaRPr>
          </a:p>
        </p:txBody>
      </p:sp>
    </p:spTree>
  </p:cSld>
  <p:clrMapOvr>
    <a:masterClrMapping/>
  </p:clrMapOvr>
  <p:transition>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lat wanita.jpg"/>
          <p:cNvPicPr>
            <a:picLocks noChangeAspect="1"/>
          </p:cNvPicPr>
          <p:nvPr/>
        </p:nvPicPr>
        <p:blipFill>
          <a:blip r:embed="rId2"/>
          <a:stretch>
            <a:fillRect/>
          </a:stretch>
        </p:blipFill>
        <p:spPr>
          <a:xfrm>
            <a:off x="214282" y="785794"/>
            <a:ext cx="8643998" cy="5786478"/>
          </a:xfrm>
          <a:prstGeom prst="rect">
            <a:avLst/>
          </a:prstGeom>
          <a:ln w="88900" cap="sq" cmpd="thickThin">
            <a:solidFill>
              <a:srgbClr val="000000"/>
            </a:solidFill>
            <a:prstDash val="solid"/>
            <a:miter lim="800000"/>
          </a:ln>
          <a:effectLst>
            <a:innerShdw blurRad="76200">
              <a:srgbClr val="000000"/>
            </a:innerShdw>
          </a:effectLst>
        </p:spPr>
      </p:pic>
      <p:sp>
        <p:nvSpPr>
          <p:cNvPr id="5" name="TextBox 4"/>
          <p:cNvSpPr txBox="1"/>
          <p:nvPr/>
        </p:nvSpPr>
        <p:spPr>
          <a:xfrm>
            <a:off x="3071802" y="71414"/>
            <a:ext cx="2928958" cy="584775"/>
          </a:xfrm>
          <a:prstGeom prst="rect">
            <a:avLst/>
          </a:prstGeom>
          <a:noFill/>
        </p:spPr>
        <p:txBody>
          <a:bodyPr wrap="square" rtlCol="0">
            <a:spAutoFit/>
          </a:bodyPr>
          <a:lstStyle/>
          <a:p>
            <a:r>
              <a:rPr lang="id-ID" sz="3200" b="1" dirty="0" smtClean="0">
                <a:effectLst>
                  <a:outerShdw blurRad="38100" dist="38100" dir="2700000" algn="tl">
                    <a:srgbClr val="000000">
                      <a:alpha val="43137"/>
                    </a:srgbClr>
                  </a:outerShdw>
                </a:effectLst>
                <a:latin typeface="Aharoni" pitchFamily="2" charset="-79"/>
                <a:cs typeface="Aharoni" pitchFamily="2" charset="-79"/>
              </a:rPr>
              <a:t>Bagian Dalam</a:t>
            </a:r>
            <a:endParaRPr lang="id-ID" sz="3200" b="1" dirty="0">
              <a:effectLst>
                <a:outerShdw blurRad="38100" dist="38100" dir="2700000" algn="tl">
                  <a:srgbClr val="000000">
                    <a:alpha val="43137"/>
                  </a:srgbClr>
                </a:outerShdw>
              </a:effectLst>
              <a:latin typeface="Aharoni" pitchFamily="2" charset="-79"/>
              <a:cs typeface="Aharoni" pitchFamily="2" charset="-79"/>
            </a:endParaRPr>
          </a:p>
        </p:txBody>
      </p:sp>
    </p:spTree>
  </p:cSld>
  <p:clrMapOvr>
    <a:masterClrMapping/>
  </p:clrMapOvr>
  <p:transition>
    <p:plus/>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71438" y="1142984"/>
            <a:ext cx="9001156" cy="5586145"/>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vert="horz" wrap="square" lIns="91440" tIns="45720" rIns="91440" bIns="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a)</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Tuba Fallopii</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(saluran telur)</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saluran yang terdapat di kiri dan kanan rahim yang berfungsi untuk dilalui oleh ovum dari indung telur menuju rahim.</a:t>
            </a:r>
            <a:endParaRPr kumimoji="0" lang="id-ID" sz="3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b)</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Ovarium</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(indung telur)</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organ di kiri dan kanan rahim yang berfungsi memproduksi sel telur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ovum</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Setiap satu bulan sekali indung telur kiri dan kanan secara bergiliran akan mengeluarkan sel telur. Apabila tidak terjadi pembuahan, maka sel telur akan ikut keluar pada saat menstruasi.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Ovarium</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mengandung 400.000 sel telur, namun hanya akan mengeluarkan 400 sel telur sepanjang kehidupannya.</a:t>
            </a:r>
            <a:endParaRPr kumimoji="0" lang="id-ID" sz="3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c)</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Uterus</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(rahim)</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tempat janin dibesarkan, bentuknya seperti buah alpukat gepeng dan berat normalnya 30-50 gram. Pada saat dalam keadaan tidak hamil, besar rahim hanya sebesar telur ayam kampung.</a:t>
            </a:r>
            <a:endParaRPr kumimoji="0" lang="id-ID" sz="4400" b="1" i="0" u="none" strike="noStrike" cap="none" normalizeH="0" baseline="0" dirty="0" smtClean="0">
              <a:ln>
                <a:noFill/>
              </a:ln>
              <a:solidFill>
                <a:schemeClr val="tx1"/>
              </a:solidFill>
              <a:effectLst/>
              <a:latin typeface="Comic Sans MS" pitchFamily="66" charset="0"/>
              <a:cs typeface="Arial" pitchFamily="34" charset="0"/>
            </a:endParaRPr>
          </a:p>
        </p:txBody>
      </p:sp>
      <p:sp>
        <p:nvSpPr>
          <p:cNvPr id="5" name="TextBox 4"/>
          <p:cNvSpPr txBox="1"/>
          <p:nvPr/>
        </p:nvSpPr>
        <p:spPr>
          <a:xfrm>
            <a:off x="2143108" y="357166"/>
            <a:ext cx="5286412" cy="584775"/>
          </a:xfrm>
          <a:prstGeom prst="rect">
            <a:avLst/>
          </a:prstGeom>
          <a:blipFill>
            <a:blip r:embed="rId2"/>
            <a:tile tx="0" ty="0" sx="100000" sy="100000" flip="none" algn="tl"/>
          </a:blipFill>
        </p:spPr>
        <p:txBody>
          <a:bodyPr wrap="square" rtlCol="0">
            <a:spAutoFit/>
          </a:bodyPr>
          <a:lstStyle/>
          <a:p>
            <a:r>
              <a:rPr lang="id-ID" sz="3200" b="1" dirty="0" smtClean="0">
                <a:effectLst>
                  <a:outerShdw blurRad="38100" dist="38100" dir="2700000" algn="tl">
                    <a:srgbClr val="000000">
                      <a:alpha val="43137"/>
                    </a:srgbClr>
                  </a:outerShdw>
                </a:effectLst>
              </a:rPr>
              <a:t>Organ Reproduksi Wanita</a:t>
            </a:r>
            <a:endParaRPr lang="id-ID" sz="32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25">
                                            <p:txEl>
                                              <p:pRg st="0" end="0"/>
                                            </p:txEl>
                                          </p:spTgt>
                                        </p:tgtEl>
                                        <p:attrNameLst>
                                          <p:attrName>style.visibility</p:attrName>
                                        </p:attrNameLst>
                                      </p:cBhvr>
                                      <p:to>
                                        <p:strVal val="visible"/>
                                      </p:to>
                                    </p:set>
                                    <p:animEffect transition="in" filter="wipe(down)">
                                      <p:cBhvr>
                                        <p:cTn id="7" dur="580">
                                          <p:stCondLst>
                                            <p:cond delay="0"/>
                                          </p:stCondLst>
                                        </p:cTn>
                                        <p:tgtEl>
                                          <p:spTgt spid="1025">
                                            <p:txEl>
                                              <p:pRg st="0" end="0"/>
                                            </p:txEl>
                                          </p:spTgt>
                                        </p:tgtEl>
                                      </p:cBhvr>
                                    </p:animEffect>
                                    <p:anim calcmode="lin" valueType="num">
                                      <p:cBhvr>
                                        <p:cTn id="8" dur="1822" tmFilter="0,0; 0.14,0.36; 0.43,0.73; 0.71,0.91; 1.0,1.0">
                                          <p:stCondLst>
                                            <p:cond delay="0"/>
                                          </p:stCondLst>
                                        </p:cTn>
                                        <p:tgtEl>
                                          <p:spTgt spid="102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5">
                                            <p:txEl>
                                              <p:pRg st="0" end="0"/>
                                            </p:txEl>
                                          </p:spTgt>
                                        </p:tgtEl>
                                      </p:cBhvr>
                                      <p:to x="100000" y="60000"/>
                                    </p:animScale>
                                    <p:animScale>
                                      <p:cBhvr>
                                        <p:cTn id="14" dur="166" decel="50000">
                                          <p:stCondLst>
                                            <p:cond delay="676"/>
                                          </p:stCondLst>
                                        </p:cTn>
                                        <p:tgtEl>
                                          <p:spTgt spid="1025">
                                            <p:txEl>
                                              <p:pRg st="0" end="0"/>
                                            </p:txEl>
                                          </p:spTgt>
                                        </p:tgtEl>
                                      </p:cBhvr>
                                      <p:to x="100000" y="100000"/>
                                    </p:animScale>
                                    <p:animScale>
                                      <p:cBhvr>
                                        <p:cTn id="15" dur="26">
                                          <p:stCondLst>
                                            <p:cond delay="1312"/>
                                          </p:stCondLst>
                                        </p:cTn>
                                        <p:tgtEl>
                                          <p:spTgt spid="1025">
                                            <p:txEl>
                                              <p:pRg st="0" end="0"/>
                                            </p:txEl>
                                          </p:spTgt>
                                        </p:tgtEl>
                                      </p:cBhvr>
                                      <p:to x="100000" y="80000"/>
                                    </p:animScale>
                                    <p:animScale>
                                      <p:cBhvr>
                                        <p:cTn id="16" dur="166" decel="50000">
                                          <p:stCondLst>
                                            <p:cond delay="1338"/>
                                          </p:stCondLst>
                                        </p:cTn>
                                        <p:tgtEl>
                                          <p:spTgt spid="1025">
                                            <p:txEl>
                                              <p:pRg st="0" end="0"/>
                                            </p:txEl>
                                          </p:spTgt>
                                        </p:tgtEl>
                                      </p:cBhvr>
                                      <p:to x="100000" y="100000"/>
                                    </p:animScale>
                                    <p:animScale>
                                      <p:cBhvr>
                                        <p:cTn id="17" dur="26">
                                          <p:stCondLst>
                                            <p:cond delay="1642"/>
                                          </p:stCondLst>
                                        </p:cTn>
                                        <p:tgtEl>
                                          <p:spTgt spid="1025">
                                            <p:txEl>
                                              <p:pRg st="0" end="0"/>
                                            </p:txEl>
                                          </p:spTgt>
                                        </p:tgtEl>
                                      </p:cBhvr>
                                      <p:to x="100000" y="90000"/>
                                    </p:animScale>
                                    <p:animScale>
                                      <p:cBhvr>
                                        <p:cTn id="18" dur="166" decel="50000">
                                          <p:stCondLst>
                                            <p:cond delay="1668"/>
                                          </p:stCondLst>
                                        </p:cTn>
                                        <p:tgtEl>
                                          <p:spTgt spid="1025">
                                            <p:txEl>
                                              <p:pRg st="0" end="0"/>
                                            </p:txEl>
                                          </p:spTgt>
                                        </p:tgtEl>
                                      </p:cBhvr>
                                      <p:to x="100000" y="100000"/>
                                    </p:animScale>
                                    <p:animScale>
                                      <p:cBhvr>
                                        <p:cTn id="19" dur="26">
                                          <p:stCondLst>
                                            <p:cond delay="1808"/>
                                          </p:stCondLst>
                                        </p:cTn>
                                        <p:tgtEl>
                                          <p:spTgt spid="1025">
                                            <p:txEl>
                                              <p:pRg st="0" end="0"/>
                                            </p:txEl>
                                          </p:spTgt>
                                        </p:tgtEl>
                                      </p:cBhvr>
                                      <p:to x="100000" y="95000"/>
                                    </p:animScale>
                                    <p:animScale>
                                      <p:cBhvr>
                                        <p:cTn id="20" dur="166" decel="50000">
                                          <p:stCondLst>
                                            <p:cond delay="1834"/>
                                          </p:stCondLst>
                                        </p:cTn>
                                        <p:tgtEl>
                                          <p:spTgt spid="102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025">
                                            <p:txEl>
                                              <p:pRg st="1" end="1"/>
                                            </p:txEl>
                                          </p:spTgt>
                                        </p:tgtEl>
                                        <p:attrNameLst>
                                          <p:attrName>style.visibility</p:attrName>
                                        </p:attrNameLst>
                                      </p:cBhvr>
                                      <p:to>
                                        <p:strVal val="visible"/>
                                      </p:to>
                                    </p:set>
                                    <p:animEffect transition="in" filter="wipe(down)">
                                      <p:cBhvr>
                                        <p:cTn id="25" dur="580">
                                          <p:stCondLst>
                                            <p:cond delay="0"/>
                                          </p:stCondLst>
                                        </p:cTn>
                                        <p:tgtEl>
                                          <p:spTgt spid="1025">
                                            <p:txEl>
                                              <p:pRg st="1" end="1"/>
                                            </p:txEl>
                                          </p:spTgt>
                                        </p:tgtEl>
                                      </p:cBhvr>
                                    </p:animEffect>
                                    <p:anim calcmode="lin" valueType="num">
                                      <p:cBhvr>
                                        <p:cTn id="26" dur="1822" tmFilter="0,0; 0.14,0.36; 0.43,0.73; 0.71,0.91; 1.0,1.0">
                                          <p:stCondLst>
                                            <p:cond delay="0"/>
                                          </p:stCondLst>
                                        </p:cTn>
                                        <p:tgtEl>
                                          <p:spTgt spid="1025">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25">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25">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25">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25">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1025">
                                            <p:txEl>
                                              <p:pRg st="1" end="1"/>
                                            </p:txEl>
                                          </p:spTgt>
                                        </p:tgtEl>
                                      </p:cBhvr>
                                      <p:to x="100000" y="60000"/>
                                    </p:animScale>
                                    <p:animScale>
                                      <p:cBhvr>
                                        <p:cTn id="32" dur="166" decel="50000">
                                          <p:stCondLst>
                                            <p:cond delay="676"/>
                                          </p:stCondLst>
                                        </p:cTn>
                                        <p:tgtEl>
                                          <p:spTgt spid="1025">
                                            <p:txEl>
                                              <p:pRg st="1" end="1"/>
                                            </p:txEl>
                                          </p:spTgt>
                                        </p:tgtEl>
                                      </p:cBhvr>
                                      <p:to x="100000" y="100000"/>
                                    </p:animScale>
                                    <p:animScale>
                                      <p:cBhvr>
                                        <p:cTn id="33" dur="26">
                                          <p:stCondLst>
                                            <p:cond delay="1312"/>
                                          </p:stCondLst>
                                        </p:cTn>
                                        <p:tgtEl>
                                          <p:spTgt spid="1025">
                                            <p:txEl>
                                              <p:pRg st="1" end="1"/>
                                            </p:txEl>
                                          </p:spTgt>
                                        </p:tgtEl>
                                      </p:cBhvr>
                                      <p:to x="100000" y="80000"/>
                                    </p:animScale>
                                    <p:animScale>
                                      <p:cBhvr>
                                        <p:cTn id="34" dur="166" decel="50000">
                                          <p:stCondLst>
                                            <p:cond delay="1338"/>
                                          </p:stCondLst>
                                        </p:cTn>
                                        <p:tgtEl>
                                          <p:spTgt spid="1025">
                                            <p:txEl>
                                              <p:pRg st="1" end="1"/>
                                            </p:txEl>
                                          </p:spTgt>
                                        </p:tgtEl>
                                      </p:cBhvr>
                                      <p:to x="100000" y="100000"/>
                                    </p:animScale>
                                    <p:animScale>
                                      <p:cBhvr>
                                        <p:cTn id="35" dur="26">
                                          <p:stCondLst>
                                            <p:cond delay="1642"/>
                                          </p:stCondLst>
                                        </p:cTn>
                                        <p:tgtEl>
                                          <p:spTgt spid="1025">
                                            <p:txEl>
                                              <p:pRg st="1" end="1"/>
                                            </p:txEl>
                                          </p:spTgt>
                                        </p:tgtEl>
                                      </p:cBhvr>
                                      <p:to x="100000" y="90000"/>
                                    </p:animScale>
                                    <p:animScale>
                                      <p:cBhvr>
                                        <p:cTn id="36" dur="166" decel="50000">
                                          <p:stCondLst>
                                            <p:cond delay="1668"/>
                                          </p:stCondLst>
                                        </p:cTn>
                                        <p:tgtEl>
                                          <p:spTgt spid="1025">
                                            <p:txEl>
                                              <p:pRg st="1" end="1"/>
                                            </p:txEl>
                                          </p:spTgt>
                                        </p:tgtEl>
                                      </p:cBhvr>
                                      <p:to x="100000" y="100000"/>
                                    </p:animScale>
                                    <p:animScale>
                                      <p:cBhvr>
                                        <p:cTn id="37" dur="26">
                                          <p:stCondLst>
                                            <p:cond delay="1808"/>
                                          </p:stCondLst>
                                        </p:cTn>
                                        <p:tgtEl>
                                          <p:spTgt spid="1025">
                                            <p:txEl>
                                              <p:pRg st="1" end="1"/>
                                            </p:txEl>
                                          </p:spTgt>
                                        </p:tgtEl>
                                      </p:cBhvr>
                                      <p:to x="100000" y="95000"/>
                                    </p:animScale>
                                    <p:animScale>
                                      <p:cBhvr>
                                        <p:cTn id="38" dur="166" decel="50000">
                                          <p:stCondLst>
                                            <p:cond delay="1834"/>
                                          </p:stCondLst>
                                        </p:cTn>
                                        <p:tgtEl>
                                          <p:spTgt spid="1025">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25">
                                            <p:txEl>
                                              <p:pRg st="2" end="2"/>
                                            </p:txEl>
                                          </p:spTgt>
                                        </p:tgtEl>
                                        <p:attrNameLst>
                                          <p:attrName>style.visibility</p:attrName>
                                        </p:attrNameLst>
                                      </p:cBhvr>
                                      <p:to>
                                        <p:strVal val="visible"/>
                                      </p:to>
                                    </p:set>
                                    <p:animEffect transition="in" filter="wipe(down)">
                                      <p:cBhvr>
                                        <p:cTn id="43" dur="580">
                                          <p:stCondLst>
                                            <p:cond delay="0"/>
                                          </p:stCondLst>
                                        </p:cTn>
                                        <p:tgtEl>
                                          <p:spTgt spid="1025">
                                            <p:txEl>
                                              <p:pRg st="2" end="2"/>
                                            </p:txEl>
                                          </p:spTgt>
                                        </p:tgtEl>
                                      </p:cBhvr>
                                    </p:animEffect>
                                    <p:anim calcmode="lin" valueType="num">
                                      <p:cBhvr>
                                        <p:cTn id="44" dur="1822" tmFilter="0,0; 0.14,0.36; 0.43,0.73; 0.71,0.91; 1.0,1.0">
                                          <p:stCondLst>
                                            <p:cond delay="0"/>
                                          </p:stCondLst>
                                        </p:cTn>
                                        <p:tgtEl>
                                          <p:spTgt spid="1025">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025">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025">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025">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025">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1025">
                                            <p:txEl>
                                              <p:pRg st="2" end="2"/>
                                            </p:txEl>
                                          </p:spTgt>
                                        </p:tgtEl>
                                      </p:cBhvr>
                                      <p:to x="100000" y="60000"/>
                                    </p:animScale>
                                    <p:animScale>
                                      <p:cBhvr>
                                        <p:cTn id="50" dur="166" decel="50000">
                                          <p:stCondLst>
                                            <p:cond delay="676"/>
                                          </p:stCondLst>
                                        </p:cTn>
                                        <p:tgtEl>
                                          <p:spTgt spid="1025">
                                            <p:txEl>
                                              <p:pRg st="2" end="2"/>
                                            </p:txEl>
                                          </p:spTgt>
                                        </p:tgtEl>
                                      </p:cBhvr>
                                      <p:to x="100000" y="100000"/>
                                    </p:animScale>
                                    <p:animScale>
                                      <p:cBhvr>
                                        <p:cTn id="51" dur="26">
                                          <p:stCondLst>
                                            <p:cond delay="1312"/>
                                          </p:stCondLst>
                                        </p:cTn>
                                        <p:tgtEl>
                                          <p:spTgt spid="1025">
                                            <p:txEl>
                                              <p:pRg st="2" end="2"/>
                                            </p:txEl>
                                          </p:spTgt>
                                        </p:tgtEl>
                                      </p:cBhvr>
                                      <p:to x="100000" y="80000"/>
                                    </p:animScale>
                                    <p:animScale>
                                      <p:cBhvr>
                                        <p:cTn id="52" dur="166" decel="50000">
                                          <p:stCondLst>
                                            <p:cond delay="1338"/>
                                          </p:stCondLst>
                                        </p:cTn>
                                        <p:tgtEl>
                                          <p:spTgt spid="1025">
                                            <p:txEl>
                                              <p:pRg st="2" end="2"/>
                                            </p:txEl>
                                          </p:spTgt>
                                        </p:tgtEl>
                                      </p:cBhvr>
                                      <p:to x="100000" y="100000"/>
                                    </p:animScale>
                                    <p:animScale>
                                      <p:cBhvr>
                                        <p:cTn id="53" dur="26">
                                          <p:stCondLst>
                                            <p:cond delay="1642"/>
                                          </p:stCondLst>
                                        </p:cTn>
                                        <p:tgtEl>
                                          <p:spTgt spid="1025">
                                            <p:txEl>
                                              <p:pRg st="2" end="2"/>
                                            </p:txEl>
                                          </p:spTgt>
                                        </p:tgtEl>
                                      </p:cBhvr>
                                      <p:to x="100000" y="90000"/>
                                    </p:animScale>
                                    <p:animScale>
                                      <p:cBhvr>
                                        <p:cTn id="54" dur="166" decel="50000">
                                          <p:stCondLst>
                                            <p:cond delay="1668"/>
                                          </p:stCondLst>
                                        </p:cTn>
                                        <p:tgtEl>
                                          <p:spTgt spid="1025">
                                            <p:txEl>
                                              <p:pRg st="2" end="2"/>
                                            </p:txEl>
                                          </p:spTgt>
                                        </p:tgtEl>
                                      </p:cBhvr>
                                      <p:to x="100000" y="100000"/>
                                    </p:animScale>
                                    <p:animScale>
                                      <p:cBhvr>
                                        <p:cTn id="55" dur="26">
                                          <p:stCondLst>
                                            <p:cond delay="1808"/>
                                          </p:stCondLst>
                                        </p:cTn>
                                        <p:tgtEl>
                                          <p:spTgt spid="1025">
                                            <p:txEl>
                                              <p:pRg st="2" end="2"/>
                                            </p:txEl>
                                          </p:spTgt>
                                        </p:tgtEl>
                                      </p:cBhvr>
                                      <p:to x="100000" y="95000"/>
                                    </p:animScale>
                                    <p:animScale>
                                      <p:cBhvr>
                                        <p:cTn id="56" dur="166" decel="50000">
                                          <p:stCondLst>
                                            <p:cond delay="1834"/>
                                          </p:stCondLst>
                                        </p:cTn>
                                        <p:tgtEl>
                                          <p:spTgt spid="1025">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0" y="0"/>
            <a:ext cx="9144000" cy="6924973"/>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d)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Cervix</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(leher rahim)</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bagian bawah rahim. Pada saat persalinan tiba, maka leher rahim membuka sehingga bayi dapat keluar.</a:t>
            </a:r>
          </a:p>
          <a:p>
            <a:pPr marL="0" marR="0" lvl="0" indent="0" algn="l" defTabSz="914400" rtl="0" eaLnBrk="1" fontAlgn="base" latinLnBrk="0" hangingPunct="1">
              <a:lnSpc>
                <a:spcPct val="150000"/>
              </a:lnSpc>
              <a:spcBef>
                <a:spcPct val="0"/>
              </a:spcBef>
              <a:spcAft>
                <a:spcPct val="0"/>
              </a:spcAft>
              <a:buClrTx/>
              <a:buSzTx/>
              <a:buFontTx/>
              <a:buNone/>
              <a:tabLst/>
            </a:pPr>
            <a:endParaRPr kumimoji="0" lang="id-ID" sz="3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e)</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Vagina</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(lubang senggama)</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saluran berbentuk silinder yang sangat elastis dan berlipat-lipat. Fungsinya adalah sebagai tempat penis pada saat bersenggama, tempat keluarnya bayi dan menstruasi.</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id-ID" sz="3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f) Mulut vagina</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awal dari vagina, merupakan rongga penghubung rahim dengan bagian luar tubuh.</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id-ID" sz="3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g)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Klitoris</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(klentit)</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sebuah benjolan daging kecil yang paling peka dari seluruh alat </a:t>
            </a:r>
            <a:r>
              <a:rPr kumimoji="0" lang="id-ID" sz="20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kelamin</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perempuan. Klitoris banyak mengandung pembuluh darah dan syaraf.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0177">
                                            <p:txEl>
                                              <p:pRg st="0" end="0"/>
                                            </p:txEl>
                                          </p:spTgt>
                                        </p:tgtEl>
                                        <p:attrNameLst>
                                          <p:attrName>style.visibility</p:attrName>
                                        </p:attrNameLst>
                                      </p:cBhvr>
                                      <p:to>
                                        <p:strVal val="visible"/>
                                      </p:to>
                                    </p:set>
                                    <p:animEffect transition="in" filter="wipe(down)">
                                      <p:cBhvr>
                                        <p:cTn id="7" dur="580">
                                          <p:stCondLst>
                                            <p:cond delay="0"/>
                                          </p:stCondLst>
                                        </p:cTn>
                                        <p:tgtEl>
                                          <p:spTgt spid="50177">
                                            <p:txEl>
                                              <p:pRg st="0" end="0"/>
                                            </p:txEl>
                                          </p:spTgt>
                                        </p:tgtEl>
                                      </p:cBhvr>
                                    </p:animEffect>
                                    <p:anim calcmode="lin" valueType="num">
                                      <p:cBhvr>
                                        <p:cTn id="8" dur="1822" tmFilter="0,0; 0.14,0.36; 0.43,0.73; 0.71,0.91; 1.0,1.0">
                                          <p:stCondLst>
                                            <p:cond delay="0"/>
                                          </p:stCondLst>
                                        </p:cTn>
                                        <p:tgtEl>
                                          <p:spTgt spid="5017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017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017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017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017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0177">
                                            <p:txEl>
                                              <p:pRg st="0" end="0"/>
                                            </p:txEl>
                                          </p:spTgt>
                                        </p:tgtEl>
                                      </p:cBhvr>
                                      <p:to x="100000" y="60000"/>
                                    </p:animScale>
                                    <p:animScale>
                                      <p:cBhvr>
                                        <p:cTn id="14" dur="166" decel="50000">
                                          <p:stCondLst>
                                            <p:cond delay="676"/>
                                          </p:stCondLst>
                                        </p:cTn>
                                        <p:tgtEl>
                                          <p:spTgt spid="50177">
                                            <p:txEl>
                                              <p:pRg st="0" end="0"/>
                                            </p:txEl>
                                          </p:spTgt>
                                        </p:tgtEl>
                                      </p:cBhvr>
                                      <p:to x="100000" y="100000"/>
                                    </p:animScale>
                                    <p:animScale>
                                      <p:cBhvr>
                                        <p:cTn id="15" dur="26">
                                          <p:stCondLst>
                                            <p:cond delay="1312"/>
                                          </p:stCondLst>
                                        </p:cTn>
                                        <p:tgtEl>
                                          <p:spTgt spid="50177">
                                            <p:txEl>
                                              <p:pRg st="0" end="0"/>
                                            </p:txEl>
                                          </p:spTgt>
                                        </p:tgtEl>
                                      </p:cBhvr>
                                      <p:to x="100000" y="80000"/>
                                    </p:animScale>
                                    <p:animScale>
                                      <p:cBhvr>
                                        <p:cTn id="16" dur="166" decel="50000">
                                          <p:stCondLst>
                                            <p:cond delay="1338"/>
                                          </p:stCondLst>
                                        </p:cTn>
                                        <p:tgtEl>
                                          <p:spTgt spid="50177">
                                            <p:txEl>
                                              <p:pRg st="0" end="0"/>
                                            </p:txEl>
                                          </p:spTgt>
                                        </p:tgtEl>
                                      </p:cBhvr>
                                      <p:to x="100000" y="100000"/>
                                    </p:animScale>
                                    <p:animScale>
                                      <p:cBhvr>
                                        <p:cTn id="17" dur="26">
                                          <p:stCondLst>
                                            <p:cond delay="1642"/>
                                          </p:stCondLst>
                                        </p:cTn>
                                        <p:tgtEl>
                                          <p:spTgt spid="50177">
                                            <p:txEl>
                                              <p:pRg st="0" end="0"/>
                                            </p:txEl>
                                          </p:spTgt>
                                        </p:tgtEl>
                                      </p:cBhvr>
                                      <p:to x="100000" y="90000"/>
                                    </p:animScale>
                                    <p:animScale>
                                      <p:cBhvr>
                                        <p:cTn id="18" dur="166" decel="50000">
                                          <p:stCondLst>
                                            <p:cond delay="1668"/>
                                          </p:stCondLst>
                                        </p:cTn>
                                        <p:tgtEl>
                                          <p:spTgt spid="50177">
                                            <p:txEl>
                                              <p:pRg st="0" end="0"/>
                                            </p:txEl>
                                          </p:spTgt>
                                        </p:tgtEl>
                                      </p:cBhvr>
                                      <p:to x="100000" y="100000"/>
                                    </p:animScale>
                                    <p:animScale>
                                      <p:cBhvr>
                                        <p:cTn id="19" dur="26">
                                          <p:stCondLst>
                                            <p:cond delay="1808"/>
                                          </p:stCondLst>
                                        </p:cTn>
                                        <p:tgtEl>
                                          <p:spTgt spid="50177">
                                            <p:txEl>
                                              <p:pRg st="0" end="0"/>
                                            </p:txEl>
                                          </p:spTgt>
                                        </p:tgtEl>
                                      </p:cBhvr>
                                      <p:to x="100000" y="95000"/>
                                    </p:animScale>
                                    <p:animScale>
                                      <p:cBhvr>
                                        <p:cTn id="20" dur="166" decel="50000">
                                          <p:stCondLst>
                                            <p:cond delay="1834"/>
                                          </p:stCondLst>
                                        </p:cTn>
                                        <p:tgtEl>
                                          <p:spTgt spid="50177">
                                            <p:txEl>
                                              <p:pRg st="0" end="0"/>
                                            </p:txEl>
                                          </p:spTgt>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0177">
                                            <p:txEl>
                                              <p:pRg st="2" end="2"/>
                                            </p:txEl>
                                          </p:spTgt>
                                        </p:tgtEl>
                                        <p:attrNameLst>
                                          <p:attrName>style.visibility</p:attrName>
                                        </p:attrNameLst>
                                      </p:cBhvr>
                                      <p:to>
                                        <p:strVal val="visible"/>
                                      </p:to>
                                    </p:set>
                                    <p:animEffect transition="in" filter="wipe(down)">
                                      <p:cBhvr>
                                        <p:cTn id="24" dur="580">
                                          <p:stCondLst>
                                            <p:cond delay="0"/>
                                          </p:stCondLst>
                                        </p:cTn>
                                        <p:tgtEl>
                                          <p:spTgt spid="50177">
                                            <p:txEl>
                                              <p:pRg st="2" end="2"/>
                                            </p:txEl>
                                          </p:spTgt>
                                        </p:tgtEl>
                                      </p:cBhvr>
                                    </p:animEffect>
                                    <p:anim calcmode="lin" valueType="num">
                                      <p:cBhvr>
                                        <p:cTn id="25" dur="1822" tmFilter="0,0; 0.14,0.36; 0.43,0.73; 0.71,0.91; 1.0,1.0">
                                          <p:stCondLst>
                                            <p:cond delay="0"/>
                                          </p:stCondLst>
                                        </p:cTn>
                                        <p:tgtEl>
                                          <p:spTgt spid="50177">
                                            <p:txEl>
                                              <p:pRg st="2" end="2"/>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0177">
                                            <p:txEl>
                                              <p:pRg st="2" end="2"/>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0177">
                                            <p:txEl>
                                              <p:pRg st="2" end="2"/>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0177">
                                            <p:txEl>
                                              <p:pRg st="2" end="2"/>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0177">
                                            <p:txEl>
                                              <p:pRg st="2" end="2"/>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50177">
                                            <p:txEl>
                                              <p:pRg st="2" end="2"/>
                                            </p:txEl>
                                          </p:spTgt>
                                        </p:tgtEl>
                                      </p:cBhvr>
                                      <p:to x="100000" y="60000"/>
                                    </p:animScale>
                                    <p:animScale>
                                      <p:cBhvr>
                                        <p:cTn id="31" dur="166" decel="50000">
                                          <p:stCondLst>
                                            <p:cond delay="676"/>
                                          </p:stCondLst>
                                        </p:cTn>
                                        <p:tgtEl>
                                          <p:spTgt spid="50177">
                                            <p:txEl>
                                              <p:pRg st="2" end="2"/>
                                            </p:txEl>
                                          </p:spTgt>
                                        </p:tgtEl>
                                      </p:cBhvr>
                                      <p:to x="100000" y="100000"/>
                                    </p:animScale>
                                    <p:animScale>
                                      <p:cBhvr>
                                        <p:cTn id="32" dur="26">
                                          <p:stCondLst>
                                            <p:cond delay="1312"/>
                                          </p:stCondLst>
                                        </p:cTn>
                                        <p:tgtEl>
                                          <p:spTgt spid="50177">
                                            <p:txEl>
                                              <p:pRg st="2" end="2"/>
                                            </p:txEl>
                                          </p:spTgt>
                                        </p:tgtEl>
                                      </p:cBhvr>
                                      <p:to x="100000" y="80000"/>
                                    </p:animScale>
                                    <p:animScale>
                                      <p:cBhvr>
                                        <p:cTn id="33" dur="166" decel="50000">
                                          <p:stCondLst>
                                            <p:cond delay="1338"/>
                                          </p:stCondLst>
                                        </p:cTn>
                                        <p:tgtEl>
                                          <p:spTgt spid="50177">
                                            <p:txEl>
                                              <p:pRg st="2" end="2"/>
                                            </p:txEl>
                                          </p:spTgt>
                                        </p:tgtEl>
                                      </p:cBhvr>
                                      <p:to x="100000" y="100000"/>
                                    </p:animScale>
                                    <p:animScale>
                                      <p:cBhvr>
                                        <p:cTn id="34" dur="26">
                                          <p:stCondLst>
                                            <p:cond delay="1642"/>
                                          </p:stCondLst>
                                        </p:cTn>
                                        <p:tgtEl>
                                          <p:spTgt spid="50177">
                                            <p:txEl>
                                              <p:pRg st="2" end="2"/>
                                            </p:txEl>
                                          </p:spTgt>
                                        </p:tgtEl>
                                      </p:cBhvr>
                                      <p:to x="100000" y="90000"/>
                                    </p:animScale>
                                    <p:animScale>
                                      <p:cBhvr>
                                        <p:cTn id="35" dur="166" decel="50000">
                                          <p:stCondLst>
                                            <p:cond delay="1668"/>
                                          </p:stCondLst>
                                        </p:cTn>
                                        <p:tgtEl>
                                          <p:spTgt spid="50177">
                                            <p:txEl>
                                              <p:pRg st="2" end="2"/>
                                            </p:txEl>
                                          </p:spTgt>
                                        </p:tgtEl>
                                      </p:cBhvr>
                                      <p:to x="100000" y="100000"/>
                                    </p:animScale>
                                    <p:animScale>
                                      <p:cBhvr>
                                        <p:cTn id="36" dur="26">
                                          <p:stCondLst>
                                            <p:cond delay="1808"/>
                                          </p:stCondLst>
                                        </p:cTn>
                                        <p:tgtEl>
                                          <p:spTgt spid="50177">
                                            <p:txEl>
                                              <p:pRg st="2" end="2"/>
                                            </p:txEl>
                                          </p:spTgt>
                                        </p:tgtEl>
                                      </p:cBhvr>
                                      <p:to x="100000" y="95000"/>
                                    </p:animScale>
                                    <p:animScale>
                                      <p:cBhvr>
                                        <p:cTn id="37" dur="166" decel="50000">
                                          <p:stCondLst>
                                            <p:cond delay="1834"/>
                                          </p:stCondLst>
                                        </p:cTn>
                                        <p:tgtEl>
                                          <p:spTgt spid="50177">
                                            <p:txEl>
                                              <p:pRg st="2" end="2"/>
                                            </p:txEl>
                                          </p:spTgt>
                                        </p:tgtEl>
                                      </p:cBhvr>
                                      <p:to x="100000" y="100000"/>
                                    </p:animScale>
                                  </p:childTnLst>
                                </p:cTn>
                              </p:par>
                            </p:childTnLst>
                          </p:cTn>
                        </p:par>
                        <p:par>
                          <p:cTn id="38" fill="hold">
                            <p:stCondLst>
                              <p:cond delay="4000"/>
                            </p:stCondLst>
                            <p:childTnLst>
                              <p:par>
                                <p:cTn id="39" presetID="26" presetClass="entr" presetSubtype="0" fill="hold" nodeType="afterEffect">
                                  <p:stCondLst>
                                    <p:cond delay="0"/>
                                  </p:stCondLst>
                                  <p:childTnLst>
                                    <p:set>
                                      <p:cBhvr>
                                        <p:cTn id="40" dur="1" fill="hold">
                                          <p:stCondLst>
                                            <p:cond delay="0"/>
                                          </p:stCondLst>
                                        </p:cTn>
                                        <p:tgtEl>
                                          <p:spTgt spid="50177">
                                            <p:txEl>
                                              <p:pRg st="4" end="4"/>
                                            </p:txEl>
                                          </p:spTgt>
                                        </p:tgtEl>
                                        <p:attrNameLst>
                                          <p:attrName>style.visibility</p:attrName>
                                        </p:attrNameLst>
                                      </p:cBhvr>
                                      <p:to>
                                        <p:strVal val="visible"/>
                                      </p:to>
                                    </p:set>
                                    <p:animEffect transition="in" filter="wipe(down)">
                                      <p:cBhvr>
                                        <p:cTn id="41" dur="580">
                                          <p:stCondLst>
                                            <p:cond delay="0"/>
                                          </p:stCondLst>
                                        </p:cTn>
                                        <p:tgtEl>
                                          <p:spTgt spid="50177">
                                            <p:txEl>
                                              <p:pRg st="4" end="4"/>
                                            </p:txEl>
                                          </p:spTgt>
                                        </p:tgtEl>
                                      </p:cBhvr>
                                    </p:animEffect>
                                    <p:anim calcmode="lin" valueType="num">
                                      <p:cBhvr>
                                        <p:cTn id="42" dur="1822" tmFilter="0,0; 0.14,0.36; 0.43,0.73; 0.71,0.91; 1.0,1.0">
                                          <p:stCondLst>
                                            <p:cond delay="0"/>
                                          </p:stCondLst>
                                        </p:cTn>
                                        <p:tgtEl>
                                          <p:spTgt spid="50177">
                                            <p:txEl>
                                              <p:pRg st="4" end="4"/>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50177">
                                            <p:txEl>
                                              <p:pRg st="4" end="4"/>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50177">
                                            <p:txEl>
                                              <p:pRg st="4" end="4"/>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50177">
                                            <p:txEl>
                                              <p:pRg st="4" end="4"/>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50177">
                                            <p:txEl>
                                              <p:pRg st="4" end="4"/>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50177">
                                            <p:txEl>
                                              <p:pRg st="4" end="4"/>
                                            </p:txEl>
                                          </p:spTgt>
                                        </p:tgtEl>
                                      </p:cBhvr>
                                      <p:to x="100000" y="60000"/>
                                    </p:animScale>
                                    <p:animScale>
                                      <p:cBhvr>
                                        <p:cTn id="48" dur="166" decel="50000">
                                          <p:stCondLst>
                                            <p:cond delay="676"/>
                                          </p:stCondLst>
                                        </p:cTn>
                                        <p:tgtEl>
                                          <p:spTgt spid="50177">
                                            <p:txEl>
                                              <p:pRg st="4" end="4"/>
                                            </p:txEl>
                                          </p:spTgt>
                                        </p:tgtEl>
                                      </p:cBhvr>
                                      <p:to x="100000" y="100000"/>
                                    </p:animScale>
                                    <p:animScale>
                                      <p:cBhvr>
                                        <p:cTn id="49" dur="26">
                                          <p:stCondLst>
                                            <p:cond delay="1312"/>
                                          </p:stCondLst>
                                        </p:cTn>
                                        <p:tgtEl>
                                          <p:spTgt spid="50177">
                                            <p:txEl>
                                              <p:pRg st="4" end="4"/>
                                            </p:txEl>
                                          </p:spTgt>
                                        </p:tgtEl>
                                      </p:cBhvr>
                                      <p:to x="100000" y="80000"/>
                                    </p:animScale>
                                    <p:animScale>
                                      <p:cBhvr>
                                        <p:cTn id="50" dur="166" decel="50000">
                                          <p:stCondLst>
                                            <p:cond delay="1338"/>
                                          </p:stCondLst>
                                        </p:cTn>
                                        <p:tgtEl>
                                          <p:spTgt spid="50177">
                                            <p:txEl>
                                              <p:pRg st="4" end="4"/>
                                            </p:txEl>
                                          </p:spTgt>
                                        </p:tgtEl>
                                      </p:cBhvr>
                                      <p:to x="100000" y="100000"/>
                                    </p:animScale>
                                    <p:animScale>
                                      <p:cBhvr>
                                        <p:cTn id="51" dur="26">
                                          <p:stCondLst>
                                            <p:cond delay="1642"/>
                                          </p:stCondLst>
                                        </p:cTn>
                                        <p:tgtEl>
                                          <p:spTgt spid="50177">
                                            <p:txEl>
                                              <p:pRg st="4" end="4"/>
                                            </p:txEl>
                                          </p:spTgt>
                                        </p:tgtEl>
                                      </p:cBhvr>
                                      <p:to x="100000" y="90000"/>
                                    </p:animScale>
                                    <p:animScale>
                                      <p:cBhvr>
                                        <p:cTn id="52" dur="166" decel="50000">
                                          <p:stCondLst>
                                            <p:cond delay="1668"/>
                                          </p:stCondLst>
                                        </p:cTn>
                                        <p:tgtEl>
                                          <p:spTgt spid="50177">
                                            <p:txEl>
                                              <p:pRg st="4" end="4"/>
                                            </p:txEl>
                                          </p:spTgt>
                                        </p:tgtEl>
                                      </p:cBhvr>
                                      <p:to x="100000" y="100000"/>
                                    </p:animScale>
                                    <p:animScale>
                                      <p:cBhvr>
                                        <p:cTn id="53" dur="26">
                                          <p:stCondLst>
                                            <p:cond delay="1808"/>
                                          </p:stCondLst>
                                        </p:cTn>
                                        <p:tgtEl>
                                          <p:spTgt spid="50177">
                                            <p:txEl>
                                              <p:pRg st="4" end="4"/>
                                            </p:txEl>
                                          </p:spTgt>
                                        </p:tgtEl>
                                      </p:cBhvr>
                                      <p:to x="100000" y="95000"/>
                                    </p:animScale>
                                    <p:animScale>
                                      <p:cBhvr>
                                        <p:cTn id="54" dur="166" decel="50000">
                                          <p:stCondLst>
                                            <p:cond delay="1834"/>
                                          </p:stCondLst>
                                        </p:cTn>
                                        <p:tgtEl>
                                          <p:spTgt spid="50177">
                                            <p:txEl>
                                              <p:pRg st="4" end="4"/>
                                            </p:txEl>
                                          </p:spTgt>
                                        </p:tgtEl>
                                      </p:cBhvr>
                                      <p:to x="100000" y="100000"/>
                                    </p:animScale>
                                  </p:childTnLst>
                                </p:cTn>
                              </p:par>
                            </p:childTnLst>
                          </p:cTn>
                        </p:par>
                        <p:par>
                          <p:cTn id="55" fill="hold">
                            <p:stCondLst>
                              <p:cond delay="6000"/>
                            </p:stCondLst>
                            <p:childTnLst>
                              <p:par>
                                <p:cTn id="56" presetID="26" presetClass="entr" presetSubtype="0" fill="hold" nodeType="afterEffect">
                                  <p:stCondLst>
                                    <p:cond delay="0"/>
                                  </p:stCondLst>
                                  <p:childTnLst>
                                    <p:set>
                                      <p:cBhvr>
                                        <p:cTn id="57" dur="1" fill="hold">
                                          <p:stCondLst>
                                            <p:cond delay="0"/>
                                          </p:stCondLst>
                                        </p:cTn>
                                        <p:tgtEl>
                                          <p:spTgt spid="50177">
                                            <p:txEl>
                                              <p:pRg st="6" end="6"/>
                                            </p:txEl>
                                          </p:spTgt>
                                        </p:tgtEl>
                                        <p:attrNameLst>
                                          <p:attrName>style.visibility</p:attrName>
                                        </p:attrNameLst>
                                      </p:cBhvr>
                                      <p:to>
                                        <p:strVal val="visible"/>
                                      </p:to>
                                    </p:set>
                                    <p:animEffect transition="in" filter="wipe(down)">
                                      <p:cBhvr>
                                        <p:cTn id="58" dur="580">
                                          <p:stCondLst>
                                            <p:cond delay="0"/>
                                          </p:stCondLst>
                                        </p:cTn>
                                        <p:tgtEl>
                                          <p:spTgt spid="50177">
                                            <p:txEl>
                                              <p:pRg st="6" end="6"/>
                                            </p:txEl>
                                          </p:spTgt>
                                        </p:tgtEl>
                                      </p:cBhvr>
                                    </p:animEffect>
                                    <p:anim calcmode="lin" valueType="num">
                                      <p:cBhvr>
                                        <p:cTn id="59" dur="1822" tmFilter="0,0; 0.14,0.36; 0.43,0.73; 0.71,0.91; 1.0,1.0">
                                          <p:stCondLst>
                                            <p:cond delay="0"/>
                                          </p:stCondLst>
                                        </p:cTn>
                                        <p:tgtEl>
                                          <p:spTgt spid="50177">
                                            <p:txEl>
                                              <p:pRg st="6" end="6"/>
                                            </p:txEl>
                                          </p:spTgt>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50177">
                                            <p:txEl>
                                              <p:pRg st="6" end="6"/>
                                            </p:txEl>
                                          </p:spTgt>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50177">
                                            <p:txEl>
                                              <p:pRg st="6" end="6"/>
                                            </p:txEl>
                                          </p:spTgt>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50177">
                                            <p:txEl>
                                              <p:pRg st="6" end="6"/>
                                            </p:txEl>
                                          </p:spTgt>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50177">
                                            <p:txEl>
                                              <p:pRg st="6" end="6"/>
                                            </p:txEl>
                                          </p:spTgt>
                                        </p:tgtEl>
                                        <p:attrNameLst>
                                          <p:attrName>ppt_y</p:attrName>
                                        </p:attrNameLst>
                                      </p:cBhvr>
                                      <p:tavLst>
                                        <p:tav tm="0" fmla="#ppt_y-sin(pi*$)/81">
                                          <p:val>
                                            <p:fltVal val="0"/>
                                          </p:val>
                                        </p:tav>
                                        <p:tav tm="100000">
                                          <p:val>
                                            <p:fltVal val="1"/>
                                          </p:val>
                                        </p:tav>
                                      </p:tavLst>
                                    </p:anim>
                                    <p:animScale>
                                      <p:cBhvr>
                                        <p:cTn id="64" dur="26">
                                          <p:stCondLst>
                                            <p:cond delay="650"/>
                                          </p:stCondLst>
                                        </p:cTn>
                                        <p:tgtEl>
                                          <p:spTgt spid="50177">
                                            <p:txEl>
                                              <p:pRg st="6" end="6"/>
                                            </p:txEl>
                                          </p:spTgt>
                                        </p:tgtEl>
                                      </p:cBhvr>
                                      <p:to x="100000" y="60000"/>
                                    </p:animScale>
                                    <p:animScale>
                                      <p:cBhvr>
                                        <p:cTn id="65" dur="166" decel="50000">
                                          <p:stCondLst>
                                            <p:cond delay="676"/>
                                          </p:stCondLst>
                                        </p:cTn>
                                        <p:tgtEl>
                                          <p:spTgt spid="50177">
                                            <p:txEl>
                                              <p:pRg st="6" end="6"/>
                                            </p:txEl>
                                          </p:spTgt>
                                        </p:tgtEl>
                                      </p:cBhvr>
                                      <p:to x="100000" y="100000"/>
                                    </p:animScale>
                                    <p:animScale>
                                      <p:cBhvr>
                                        <p:cTn id="66" dur="26">
                                          <p:stCondLst>
                                            <p:cond delay="1312"/>
                                          </p:stCondLst>
                                        </p:cTn>
                                        <p:tgtEl>
                                          <p:spTgt spid="50177">
                                            <p:txEl>
                                              <p:pRg st="6" end="6"/>
                                            </p:txEl>
                                          </p:spTgt>
                                        </p:tgtEl>
                                      </p:cBhvr>
                                      <p:to x="100000" y="80000"/>
                                    </p:animScale>
                                    <p:animScale>
                                      <p:cBhvr>
                                        <p:cTn id="67" dur="166" decel="50000">
                                          <p:stCondLst>
                                            <p:cond delay="1338"/>
                                          </p:stCondLst>
                                        </p:cTn>
                                        <p:tgtEl>
                                          <p:spTgt spid="50177">
                                            <p:txEl>
                                              <p:pRg st="6" end="6"/>
                                            </p:txEl>
                                          </p:spTgt>
                                        </p:tgtEl>
                                      </p:cBhvr>
                                      <p:to x="100000" y="100000"/>
                                    </p:animScale>
                                    <p:animScale>
                                      <p:cBhvr>
                                        <p:cTn id="68" dur="26">
                                          <p:stCondLst>
                                            <p:cond delay="1642"/>
                                          </p:stCondLst>
                                        </p:cTn>
                                        <p:tgtEl>
                                          <p:spTgt spid="50177">
                                            <p:txEl>
                                              <p:pRg st="6" end="6"/>
                                            </p:txEl>
                                          </p:spTgt>
                                        </p:tgtEl>
                                      </p:cBhvr>
                                      <p:to x="100000" y="90000"/>
                                    </p:animScale>
                                    <p:animScale>
                                      <p:cBhvr>
                                        <p:cTn id="69" dur="166" decel="50000">
                                          <p:stCondLst>
                                            <p:cond delay="1668"/>
                                          </p:stCondLst>
                                        </p:cTn>
                                        <p:tgtEl>
                                          <p:spTgt spid="50177">
                                            <p:txEl>
                                              <p:pRg st="6" end="6"/>
                                            </p:txEl>
                                          </p:spTgt>
                                        </p:tgtEl>
                                      </p:cBhvr>
                                      <p:to x="100000" y="100000"/>
                                    </p:animScale>
                                    <p:animScale>
                                      <p:cBhvr>
                                        <p:cTn id="70" dur="26">
                                          <p:stCondLst>
                                            <p:cond delay="1808"/>
                                          </p:stCondLst>
                                        </p:cTn>
                                        <p:tgtEl>
                                          <p:spTgt spid="50177">
                                            <p:txEl>
                                              <p:pRg st="6" end="6"/>
                                            </p:txEl>
                                          </p:spTgt>
                                        </p:tgtEl>
                                      </p:cBhvr>
                                      <p:to x="100000" y="95000"/>
                                    </p:animScale>
                                    <p:animScale>
                                      <p:cBhvr>
                                        <p:cTn id="71" dur="166" decel="50000">
                                          <p:stCondLst>
                                            <p:cond delay="1834"/>
                                          </p:stCondLst>
                                        </p:cTn>
                                        <p:tgtEl>
                                          <p:spTgt spid="50177">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142844" y="847628"/>
            <a:ext cx="8858312" cy="5724644"/>
          </a:xfrm>
          <a:prstGeom prst="rect">
            <a:avLst/>
          </a:prstGeom>
          <a:blipFill>
            <a:blip r:embed="rId2"/>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h) Bibir vagina</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terdiri dari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labia mayora</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dan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labia minora</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Labia mayora</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adalah bagian yang terluar dari mulut vagina yang ditumbuhi oleh bulu,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labia minora</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terletak dibelakang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labia mayora</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yang banyak mengandung pembuluh darah dan syaraf.</a:t>
            </a:r>
          </a:p>
          <a:p>
            <a:pPr marL="0" marR="0" lvl="0" indent="0" algn="l" defTabSz="914400" rtl="0" eaLnBrk="1" fontAlgn="base" latinLnBrk="0" hangingPunct="1">
              <a:lnSpc>
                <a:spcPct val="150000"/>
              </a:lnSpc>
              <a:spcBef>
                <a:spcPct val="0"/>
              </a:spcBef>
              <a:spcAft>
                <a:spcPct val="0"/>
              </a:spcAft>
              <a:buClrTx/>
              <a:buSzTx/>
              <a:buFontTx/>
              <a:buNone/>
              <a:tabLst/>
            </a:pPr>
            <a:endParaRPr kumimoji="0" lang="id-ID" sz="3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i)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Vulva</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adalah organ seksual perempuan yang paling luar atau sering juga disebut sebagai bukit kemaluan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mons veneris</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tempat tumbuhnya rambut kemaluan.</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id-ID" sz="3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j) Tulang kemaluan, adalah tulang yang terletak didepan kantung kencing.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1201">
                                            <p:txEl>
                                              <p:pRg st="0" end="0"/>
                                            </p:txEl>
                                          </p:spTgt>
                                        </p:tgtEl>
                                        <p:attrNameLst>
                                          <p:attrName>style.visibility</p:attrName>
                                        </p:attrNameLst>
                                      </p:cBhvr>
                                      <p:to>
                                        <p:strVal val="visible"/>
                                      </p:to>
                                    </p:set>
                                    <p:animEffect transition="in" filter="wipe(down)">
                                      <p:cBhvr>
                                        <p:cTn id="7" dur="580">
                                          <p:stCondLst>
                                            <p:cond delay="0"/>
                                          </p:stCondLst>
                                        </p:cTn>
                                        <p:tgtEl>
                                          <p:spTgt spid="51201">
                                            <p:txEl>
                                              <p:pRg st="0" end="0"/>
                                            </p:txEl>
                                          </p:spTgt>
                                        </p:tgtEl>
                                      </p:cBhvr>
                                    </p:animEffect>
                                    <p:anim calcmode="lin" valueType="num">
                                      <p:cBhvr>
                                        <p:cTn id="8" dur="1822" tmFilter="0,0; 0.14,0.36; 0.43,0.73; 0.71,0.91; 1.0,1.0">
                                          <p:stCondLst>
                                            <p:cond delay="0"/>
                                          </p:stCondLst>
                                        </p:cTn>
                                        <p:tgtEl>
                                          <p:spTgt spid="51201">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1201">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1201">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1201">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1201">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1201">
                                            <p:txEl>
                                              <p:pRg st="0" end="0"/>
                                            </p:txEl>
                                          </p:spTgt>
                                        </p:tgtEl>
                                      </p:cBhvr>
                                      <p:to x="100000" y="60000"/>
                                    </p:animScale>
                                    <p:animScale>
                                      <p:cBhvr>
                                        <p:cTn id="14" dur="166" decel="50000">
                                          <p:stCondLst>
                                            <p:cond delay="676"/>
                                          </p:stCondLst>
                                        </p:cTn>
                                        <p:tgtEl>
                                          <p:spTgt spid="51201">
                                            <p:txEl>
                                              <p:pRg st="0" end="0"/>
                                            </p:txEl>
                                          </p:spTgt>
                                        </p:tgtEl>
                                      </p:cBhvr>
                                      <p:to x="100000" y="100000"/>
                                    </p:animScale>
                                    <p:animScale>
                                      <p:cBhvr>
                                        <p:cTn id="15" dur="26">
                                          <p:stCondLst>
                                            <p:cond delay="1312"/>
                                          </p:stCondLst>
                                        </p:cTn>
                                        <p:tgtEl>
                                          <p:spTgt spid="51201">
                                            <p:txEl>
                                              <p:pRg st="0" end="0"/>
                                            </p:txEl>
                                          </p:spTgt>
                                        </p:tgtEl>
                                      </p:cBhvr>
                                      <p:to x="100000" y="80000"/>
                                    </p:animScale>
                                    <p:animScale>
                                      <p:cBhvr>
                                        <p:cTn id="16" dur="166" decel="50000">
                                          <p:stCondLst>
                                            <p:cond delay="1338"/>
                                          </p:stCondLst>
                                        </p:cTn>
                                        <p:tgtEl>
                                          <p:spTgt spid="51201">
                                            <p:txEl>
                                              <p:pRg st="0" end="0"/>
                                            </p:txEl>
                                          </p:spTgt>
                                        </p:tgtEl>
                                      </p:cBhvr>
                                      <p:to x="100000" y="100000"/>
                                    </p:animScale>
                                    <p:animScale>
                                      <p:cBhvr>
                                        <p:cTn id="17" dur="26">
                                          <p:stCondLst>
                                            <p:cond delay="1642"/>
                                          </p:stCondLst>
                                        </p:cTn>
                                        <p:tgtEl>
                                          <p:spTgt spid="51201">
                                            <p:txEl>
                                              <p:pRg st="0" end="0"/>
                                            </p:txEl>
                                          </p:spTgt>
                                        </p:tgtEl>
                                      </p:cBhvr>
                                      <p:to x="100000" y="90000"/>
                                    </p:animScale>
                                    <p:animScale>
                                      <p:cBhvr>
                                        <p:cTn id="18" dur="166" decel="50000">
                                          <p:stCondLst>
                                            <p:cond delay="1668"/>
                                          </p:stCondLst>
                                        </p:cTn>
                                        <p:tgtEl>
                                          <p:spTgt spid="51201">
                                            <p:txEl>
                                              <p:pRg st="0" end="0"/>
                                            </p:txEl>
                                          </p:spTgt>
                                        </p:tgtEl>
                                      </p:cBhvr>
                                      <p:to x="100000" y="100000"/>
                                    </p:animScale>
                                    <p:animScale>
                                      <p:cBhvr>
                                        <p:cTn id="19" dur="26">
                                          <p:stCondLst>
                                            <p:cond delay="1808"/>
                                          </p:stCondLst>
                                        </p:cTn>
                                        <p:tgtEl>
                                          <p:spTgt spid="51201">
                                            <p:txEl>
                                              <p:pRg st="0" end="0"/>
                                            </p:txEl>
                                          </p:spTgt>
                                        </p:tgtEl>
                                      </p:cBhvr>
                                      <p:to x="100000" y="95000"/>
                                    </p:animScale>
                                    <p:animScale>
                                      <p:cBhvr>
                                        <p:cTn id="20" dur="166" decel="50000">
                                          <p:stCondLst>
                                            <p:cond delay="1834"/>
                                          </p:stCondLst>
                                        </p:cTn>
                                        <p:tgtEl>
                                          <p:spTgt spid="51201">
                                            <p:txEl>
                                              <p:pRg st="0" end="0"/>
                                            </p:txEl>
                                          </p:spTgt>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1201">
                                            <p:txEl>
                                              <p:pRg st="2" end="2"/>
                                            </p:txEl>
                                          </p:spTgt>
                                        </p:tgtEl>
                                        <p:attrNameLst>
                                          <p:attrName>style.visibility</p:attrName>
                                        </p:attrNameLst>
                                      </p:cBhvr>
                                      <p:to>
                                        <p:strVal val="visible"/>
                                      </p:to>
                                    </p:set>
                                    <p:animEffect transition="in" filter="wipe(down)">
                                      <p:cBhvr>
                                        <p:cTn id="24" dur="580">
                                          <p:stCondLst>
                                            <p:cond delay="0"/>
                                          </p:stCondLst>
                                        </p:cTn>
                                        <p:tgtEl>
                                          <p:spTgt spid="51201">
                                            <p:txEl>
                                              <p:pRg st="2" end="2"/>
                                            </p:txEl>
                                          </p:spTgt>
                                        </p:tgtEl>
                                      </p:cBhvr>
                                    </p:animEffect>
                                    <p:anim calcmode="lin" valueType="num">
                                      <p:cBhvr>
                                        <p:cTn id="25" dur="1822" tmFilter="0,0; 0.14,0.36; 0.43,0.73; 0.71,0.91; 1.0,1.0">
                                          <p:stCondLst>
                                            <p:cond delay="0"/>
                                          </p:stCondLst>
                                        </p:cTn>
                                        <p:tgtEl>
                                          <p:spTgt spid="51201">
                                            <p:txEl>
                                              <p:pRg st="2" end="2"/>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1201">
                                            <p:txEl>
                                              <p:pRg st="2" end="2"/>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1201">
                                            <p:txEl>
                                              <p:pRg st="2" end="2"/>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1201">
                                            <p:txEl>
                                              <p:pRg st="2" end="2"/>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1201">
                                            <p:txEl>
                                              <p:pRg st="2" end="2"/>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51201">
                                            <p:txEl>
                                              <p:pRg st="2" end="2"/>
                                            </p:txEl>
                                          </p:spTgt>
                                        </p:tgtEl>
                                      </p:cBhvr>
                                      <p:to x="100000" y="60000"/>
                                    </p:animScale>
                                    <p:animScale>
                                      <p:cBhvr>
                                        <p:cTn id="31" dur="166" decel="50000">
                                          <p:stCondLst>
                                            <p:cond delay="676"/>
                                          </p:stCondLst>
                                        </p:cTn>
                                        <p:tgtEl>
                                          <p:spTgt spid="51201">
                                            <p:txEl>
                                              <p:pRg st="2" end="2"/>
                                            </p:txEl>
                                          </p:spTgt>
                                        </p:tgtEl>
                                      </p:cBhvr>
                                      <p:to x="100000" y="100000"/>
                                    </p:animScale>
                                    <p:animScale>
                                      <p:cBhvr>
                                        <p:cTn id="32" dur="26">
                                          <p:stCondLst>
                                            <p:cond delay="1312"/>
                                          </p:stCondLst>
                                        </p:cTn>
                                        <p:tgtEl>
                                          <p:spTgt spid="51201">
                                            <p:txEl>
                                              <p:pRg st="2" end="2"/>
                                            </p:txEl>
                                          </p:spTgt>
                                        </p:tgtEl>
                                      </p:cBhvr>
                                      <p:to x="100000" y="80000"/>
                                    </p:animScale>
                                    <p:animScale>
                                      <p:cBhvr>
                                        <p:cTn id="33" dur="166" decel="50000">
                                          <p:stCondLst>
                                            <p:cond delay="1338"/>
                                          </p:stCondLst>
                                        </p:cTn>
                                        <p:tgtEl>
                                          <p:spTgt spid="51201">
                                            <p:txEl>
                                              <p:pRg st="2" end="2"/>
                                            </p:txEl>
                                          </p:spTgt>
                                        </p:tgtEl>
                                      </p:cBhvr>
                                      <p:to x="100000" y="100000"/>
                                    </p:animScale>
                                    <p:animScale>
                                      <p:cBhvr>
                                        <p:cTn id="34" dur="26">
                                          <p:stCondLst>
                                            <p:cond delay="1642"/>
                                          </p:stCondLst>
                                        </p:cTn>
                                        <p:tgtEl>
                                          <p:spTgt spid="51201">
                                            <p:txEl>
                                              <p:pRg st="2" end="2"/>
                                            </p:txEl>
                                          </p:spTgt>
                                        </p:tgtEl>
                                      </p:cBhvr>
                                      <p:to x="100000" y="90000"/>
                                    </p:animScale>
                                    <p:animScale>
                                      <p:cBhvr>
                                        <p:cTn id="35" dur="166" decel="50000">
                                          <p:stCondLst>
                                            <p:cond delay="1668"/>
                                          </p:stCondLst>
                                        </p:cTn>
                                        <p:tgtEl>
                                          <p:spTgt spid="51201">
                                            <p:txEl>
                                              <p:pRg st="2" end="2"/>
                                            </p:txEl>
                                          </p:spTgt>
                                        </p:tgtEl>
                                      </p:cBhvr>
                                      <p:to x="100000" y="100000"/>
                                    </p:animScale>
                                    <p:animScale>
                                      <p:cBhvr>
                                        <p:cTn id="36" dur="26">
                                          <p:stCondLst>
                                            <p:cond delay="1808"/>
                                          </p:stCondLst>
                                        </p:cTn>
                                        <p:tgtEl>
                                          <p:spTgt spid="51201">
                                            <p:txEl>
                                              <p:pRg st="2" end="2"/>
                                            </p:txEl>
                                          </p:spTgt>
                                        </p:tgtEl>
                                      </p:cBhvr>
                                      <p:to x="100000" y="95000"/>
                                    </p:animScale>
                                    <p:animScale>
                                      <p:cBhvr>
                                        <p:cTn id="37" dur="166" decel="50000">
                                          <p:stCondLst>
                                            <p:cond delay="1834"/>
                                          </p:stCondLst>
                                        </p:cTn>
                                        <p:tgtEl>
                                          <p:spTgt spid="51201">
                                            <p:txEl>
                                              <p:pRg st="2" end="2"/>
                                            </p:txEl>
                                          </p:spTgt>
                                        </p:tgtEl>
                                      </p:cBhvr>
                                      <p:to x="100000" y="100000"/>
                                    </p:animScale>
                                  </p:childTnLst>
                                </p:cTn>
                              </p:par>
                            </p:childTnLst>
                          </p:cTn>
                        </p:par>
                        <p:par>
                          <p:cTn id="38" fill="hold">
                            <p:stCondLst>
                              <p:cond delay="4000"/>
                            </p:stCondLst>
                            <p:childTnLst>
                              <p:par>
                                <p:cTn id="39" presetID="26" presetClass="entr" presetSubtype="0" fill="hold" nodeType="afterEffect">
                                  <p:stCondLst>
                                    <p:cond delay="0"/>
                                  </p:stCondLst>
                                  <p:childTnLst>
                                    <p:set>
                                      <p:cBhvr>
                                        <p:cTn id="40" dur="1" fill="hold">
                                          <p:stCondLst>
                                            <p:cond delay="0"/>
                                          </p:stCondLst>
                                        </p:cTn>
                                        <p:tgtEl>
                                          <p:spTgt spid="51201">
                                            <p:txEl>
                                              <p:pRg st="4" end="4"/>
                                            </p:txEl>
                                          </p:spTgt>
                                        </p:tgtEl>
                                        <p:attrNameLst>
                                          <p:attrName>style.visibility</p:attrName>
                                        </p:attrNameLst>
                                      </p:cBhvr>
                                      <p:to>
                                        <p:strVal val="visible"/>
                                      </p:to>
                                    </p:set>
                                    <p:animEffect transition="in" filter="wipe(down)">
                                      <p:cBhvr>
                                        <p:cTn id="41" dur="580">
                                          <p:stCondLst>
                                            <p:cond delay="0"/>
                                          </p:stCondLst>
                                        </p:cTn>
                                        <p:tgtEl>
                                          <p:spTgt spid="51201">
                                            <p:txEl>
                                              <p:pRg st="4" end="4"/>
                                            </p:txEl>
                                          </p:spTgt>
                                        </p:tgtEl>
                                      </p:cBhvr>
                                    </p:animEffect>
                                    <p:anim calcmode="lin" valueType="num">
                                      <p:cBhvr>
                                        <p:cTn id="42" dur="1822" tmFilter="0,0; 0.14,0.36; 0.43,0.73; 0.71,0.91; 1.0,1.0">
                                          <p:stCondLst>
                                            <p:cond delay="0"/>
                                          </p:stCondLst>
                                        </p:cTn>
                                        <p:tgtEl>
                                          <p:spTgt spid="51201">
                                            <p:txEl>
                                              <p:pRg st="4" end="4"/>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51201">
                                            <p:txEl>
                                              <p:pRg st="4" end="4"/>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51201">
                                            <p:txEl>
                                              <p:pRg st="4" end="4"/>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51201">
                                            <p:txEl>
                                              <p:pRg st="4" end="4"/>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51201">
                                            <p:txEl>
                                              <p:pRg st="4" end="4"/>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51201">
                                            <p:txEl>
                                              <p:pRg st="4" end="4"/>
                                            </p:txEl>
                                          </p:spTgt>
                                        </p:tgtEl>
                                      </p:cBhvr>
                                      <p:to x="100000" y="60000"/>
                                    </p:animScale>
                                    <p:animScale>
                                      <p:cBhvr>
                                        <p:cTn id="48" dur="166" decel="50000">
                                          <p:stCondLst>
                                            <p:cond delay="676"/>
                                          </p:stCondLst>
                                        </p:cTn>
                                        <p:tgtEl>
                                          <p:spTgt spid="51201">
                                            <p:txEl>
                                              <p:pRg st="4" end="4"/>
                                            </p:txEl>
                                          </p:spTgt>
                                        </p:tgtEl>
                                      </p:cBhvr>
                                      <p:to x="100000" y="100000"/>
                                    </p:animScale>
                                    <p:animScale>
                                      <p:cBhvr>
                                        <p:cTn id="49" dur="26">
                                          <p:stCondLst>
                                            <p:cond delay="1312"/>
                                          </p:stCondLst>
                                        </p:cTn>
                                        <p:tgtEl>
                                          <p:spTgt spid="51201">
                                            <p:txEl>
                                              <p:pRg st="4" end="4"/>
                                            </p:txEl>
                                          </p:spTgt>
                                        </p:tgtEl>
                                      </p:cBhvr>
                                      <p:to x="100000" y="80000"/>
                                    </p:animScale>
                                    <p:animScale>
                                      <p:cBhvr>
                                        <p:cTn id="50" dur="166" decel="50000">
                                          <p:stCondLst>
                                            <p:cond delay="1338"/>
                                          </p:stCondLst>
                                        </p:cTn>
                                        <p:tgtEl>
                                          <p:spTgt spid="51201">
                                            <p:txEl>
                                              <p:pRg st="4" end="4"/>
                                            </p:txEl>
                                          </p:spTgt>
                                        </p:tgtEl>
                                      </p:cBhvr>
                                      <p:to x="100000" y="100000"/>
                                    </p:animScale>
                                    <p:animScale>
                                      <p:cBhvr>
                                        <p:cTn id="51" dur="26">
                                          <p:stCondLst>
                                            <p:cond delay="1642"/>
                                          </p:stCondLst>
                                        </p:cTn>
                                        <p:tgtEl>
                                          <p:spTgt spid="51201">
                                            <p:txEl>
                                              <p:pRg st="4" end="4"/>
                                            </p:txEl>
                                          </p:spTgt>
                                        </p:tgtEl>
                                      </p:cBhvr>
                                      <p:to x="100000" y="90000"/>
                                    </p:animScale>
                                    <p:animScale>
                                      <p:cBhvr>
                                        <p:cTn id="52" dur="166" decel="50000">
                                          <p:stCondLst>
                                            <p:cond delay="1668"/>
                                          </p:stCondLst>
                                        </p:cTn>
                                        <p:tgtEl>
                                          <p:spTgt spid="51201">
                                            <p:txEl>
                                              <p:pRg st="4" end="4"/>
                                            </p:txEl>
                                          </p:spTgt>
                                        </p:tgtEl>
                                      </p:cBhvr>
                                      <p:to x="100000" y="100000"/>
                                    </p:animScale>
                                    <p:animScale>
                                      <p:cBhvr>
                                        <p:cTn id="53" dur="26">
                                          <p:stCondLst>
                                            <p:cond delay="1808"/>
                                          </p:stCondLst>
                                        </p:cTn>
                                        <p:tgtEl>
                                          <p:spTgt spid="51201">
                                            <p:txEl>
                                              <p:pRg st="4" end="4"/>
                                            </p:txEl>
                                          </p:spTgt>
                                        </p:tgtEl>
                                      </p:cBhvr>
                                      <p:to x="100000" y="95000"/>
                                    </p:animScale>
                                    <p:animScale>
                                      <p:cBhvr>
                                        <p:cTn id="54" dur="166" decel="50000">
                                          <p:stCondLst>
                                            <p:cond delay="1834"/>
                                          </p:stCondLst>
                                        </p:cTn>
                                        <p:tgtEl>
                                          <p:spTgt spid="51201">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214282" y="981751"/>
            <a:ext cx="8715436" cy="5447645"/>
          </a:xfrm>
          <a:prstGeom prst="rect">
            <a:avLst/>
          </a:prstGeom>
          <a:blipFill>
            <a:blip r:embed="rId2"/>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k) Rambut kemaluan</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terletak pada daerah bukit kemaluan dan labia mayora. Rambut kemaluan ini berfungsi untuk menyaring kotoran agar tidak langsung masuk ke dalam vagina.</a:t>
            </a:r>
          </a:p>
          <a:p>
            <a:pPr marL="0" marR="0" lvl="0" indent="0" algn="l" defTabSz="914400" rtl="0" eaLnBrk="1" fontAlgn="base" latinLnBrk="0" hangingPunct="1">
              <a:spcBef>
                <a:spcPct val="0"/>
              </a:spcBef>
              <a:spcAft>
                <a:spcPct val="0"/>
              </a:spcAft>
              <a:buClrTx/>
              <a:buSzTx/>
              <a:buFontTx/>
              <a:buNone/>
              <a:tabLst/>
            </a:pPr>
            <a:endParaRPr kumimoji="0" lang="id-ID" sz="3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L="0" marR="0" lvl="0" indent="0" algn="l" defTabSz="914400" rtl="0" eaLnBrk="0" fontAlgn="base" latinLnBrk="0" hangingPunct="0">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l) Kandung kencing/kemih</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tempat penampungan sementara air yang berasal dari ginjal (air seni)</a:t>
            </a:r>
          </a:p>
          <a:p>
            <a:pPr marL="0" marR="0" lvl="0" indent="0" algn="l" defTabSz="914400" rtl="0" eaLnBrk="0" fontAlgn="base" latinLnBrk="0" hangingPunct="0">
              <a:spcBef>
                <a:spcPct val="0"/>
              </a:spcBef>
              <a:spcAft>
                <a:spcPct val="0"/>
              </a:spcAft>
              <a:buClrTx/>
              <a:buSzTx/>
              <a:buFontTx/>
              <a:buNone/>
              <a:tabLst/>
            </a:pPr>
            <a:endParaRPr kumimoji="0" lang="id-ID" sz="3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L="0" marR="0" lvl="0" indent="0" algn="l" defTabSz="914400" rtl="0" eaLnBrk="0" fontAlgn="base" latinLnBrk="0" hangingPunct="0">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m)</a:t>
            </a:r>
            <a:r>
              <a:rPr lang="id-ID" sz="2000" b="1" dirty="0" smtClean="0">
                <a:solidFill>
                  <a:srgbClr val="000000"/>
                </a:solidFill>
                <a:latin typeface="Comic Sans MS" pitchFamily="66" charset="0"/>
                <a:ea typeface="Times New Roman" pitchFamily="18" charset="0"/>
                <a:cs typeface="Arial" pitchFamily="34" charset="0"/>
              </a:rPr>
              <a:t>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Uretra</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 (saluran kencing)</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saluran untuk mengeluarkan air seni.</a:t>
            </a:r>
          </a:p>
          <a:p>
            <a:pPr marL="0" marR="0" lvl="0" indent="0" algn="l" defTabSz="914400" rtl="0" eaLnBrk="0" fontAlgn="base" latinLnBrk="0" hangingPunct="0">
              <a:spcBef>
                <a:spcPct val="0"/>
              </a:spcBef>
              <a:spcAft>
                <a:spcPct val="0"/>
              </a:spcAft>
              <a:buClrTx/>
              <a:buSzTx/>
              <a:buFontTx/>
              <a:buNone/>
              <a:tabLst/>
            </a:pPr>
            <a:endParaRPr kumimoji="0" lang="id-ID" sz="3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L="0" marR="0" lvl="0" indent="0" algn="l" defTabSz="914400" rtl="0" eaLnBrk="0" fontAlgn="base" latinLnBrk="0" hangingPunct="0">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n) Mulut uretra</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akhir dari uretra.</a:t>
            </a:r>
          </a:p>
          <a:p>
            <a:pPr marL="0" marR="0" lvl="0" indent="0" algn="l" defTabSz="914400" rtl="0" eaLnBrk="0" fontAlgn="base" latinLnBrk="0" hangingPunct="0">
              <a:spcBef>
                <a:spcPct val="0"/>
              </a:spcBef>
              <a:spcAft>
                <a:spcPct val="0"/>
              </a:spcAft>
              <a:buClrTx/>
              <a:buSzTx/>
              <a:buFontTx/>
              <a:buNone/>
              <a:tabLst/>
            </a:pPr>
            <a:endParaRPr kumimoji="0" lang="id-ID" sz="32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L="0" marR="0" lvl="0" indent="0" algn="l" defTabSz="914400" rtl="0" eaLnBrk="0" fontAlgn="base" latinLnBrk="0" hangingPunct="0">
              <a:spcBef>
                <a:spcPct val="0"/>
              </a:spcBef>
              <a:spcAft>
                <a:spcPct val="0"/>
              </a:spcAft>
              <a:buClrTx/>
              <a:buSzTx/>
              <a:buFontTx/>
              <a:buNone/>
              <a:tabLst/>
            </a:pP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o)</a:t>
            </a:r>
            <a:r>
              <a:rPr lang="id-ID" sz="2000" b="1" dirty="0" smtClean="0">
                <a:solidFill>
                  <a:srgbClr val="000000"/>
                </a:solidFill>
                <a:latin typeface="Comic Sans MS" pitchFamily="66" charset="0"/>
                <a:ea typeface="Times New Roman" pitchFamily="18" charset="0"/>
                <a:cs typeface="Arial" pitchFamily="34" charset="0"/>
              </a:rPr>
              <a:t>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Selaput dara (</a:t>
            </a:r>
            <a:r>
              <a:rPr kumimoji="0" lang="id-ID" sz="2000" b="1" i="1"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hymen</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selaput  tipis yang terletak pada 1/3 luar vagina,</a:t>
            </a:r>
            <a:r>
              <a:rPr kumimoji="0" lang="id-ID" sz="2000" b="1" i="0" u="none" strike="noStrike" cap="none" normalizeH="0" dirty="0" smtClean="0">
                <a:ln>
                  <a:noFill/>
                </a:ln>
                <a:solidFill>
                  <a:srgbClr val="000000"/>
                </a:solidFill>
                <a:effectLst/>
                <a:latin typeface="Comic Sans MS" pitchFamily="66" charset="0"/>
                <a:ea typeface="Times New Roman" pitchFamily="18" charset="0"/>
                <a:cs typeface="Arial" pitchFamily="34" charset="0"/>
              </a:rPr>
              <a:t> dan </a:t>
            </a:r>
            <a:r>
              <a:rPr kumimoji="0" lang="id-ID" sz="2000"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tidak mengandung pembuluh darah. Robeknya selaput dara biasanya karena hubungan seks dan juga bisa robek akibat olah raga berat misalnya berkuda atau bersepeda.</a:t>
            </a:r>
            <a:endParaRPr kumimoji="0" lang="id-ID" sz="4400" b="1" i="0" u="none" strike="noStrike" cap="none" normalizeH="0" baseline="0" dirty="0" smtClean="0">
              <a:ln>
                <a:noFill/>
              </a:ln>
              <a:solidFill>
                <a:schemeClr val="tx1"/>
              </a:solidFill>
              <a:effectLst/>
              <a:latin typeface="Comic Sans MS" pitchFamily="66"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2225">
                                            <p:txEl>
                                              <p:pRg st="0" end="0"/>
                                            </p:txEl>
                                          </p:spTgt>
                                        </p:tgtEl>
                                        <p:attrNameLst>
                                          <p:attrName>style.visibility</p:attrName>
                                        </p:attrNameLst>
                                      </p:cBhvr>
                                      <p:to>
                                        <p:strVal val="visible"/>
                                      </p:to>
                                    </p:set>
                                    <p:animEffect transition="in" filter="wipe(down)">
                                      <p:cBhvr>
                                        <p:cTn id="7" dur="580">
                                          <p:stCondLst>
                                            <p:cond delay="0"/>
                                          </p:stCondLst>
                                        </p:cTn>
                                        <p:tgtEl>
                                          <p:spTgt spid="52225">
                                            <p:txEl>
                                              <p:pRg st="0" end="0"/>
                                            </p:txEl>
                                          </p:spTgt>
                                        </p:tgtEl>
                                      </p:cBhvr>
                                    </p:animEffect>
                                    <p:anim calcmode="lin" valueType="num">
                                      <p:cBhvr>
                                        <p:cTn id="8" dur="1822" tmFilter="0,0; 0.14,0.36; 0.43,0.73; 0.71,0.91; 1.0,1.0">
                                          <p:stCondLst>
                                            <p:cond delay="0"/>
                                          </p:stCondLst>
                                        </p:cTn>
                                        <p:tgtEl>
                                          <p:spTgt spid="5222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222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222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222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222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2225">
                                            <p:txEl>
                                              <p:pRg st="0" end="0"/>
                                            </p:txEl>
                                          </p:spTgt>
                                        </p:tgtEl>
                                      </p:cBhvr>
                                      <p:to x="100000" y="60000"/>
                                    </p:animScale>
                                    <p:animScale>
                                      <p:cBhvr>
                                        <p:cTn id="14" dur="166" decel="50000">
                                          <p:stCondLst>
                                            <p:cond delay="676"/>
                                          </p:stCondLst>
                                        </p:cTn>
                                        <p:tgtEl>
                                          <p:spTgt spid="52225">
                                            <p:txEl>
                                              <p:pRg st="0" end="0"/>
                                            </p:txEl>
                                          </p:spTgt>
                                        </p:tgtEl>
                                      </p:cBhvr>
                                      <p:to x="100000" y="100000"/>
                                    </p:animScale>
                                    <p:animScale>
                                      <p:cBhvr>
                                        <p:cTn id="15" dur="26">
                                          <p:stCondLst>
                                            <p:cond delay="1312"/>
                                          </p:stCondLst>
                                        </p:cTn>
                                        <p:tgtEl>
                                          <p:spTgt spid="52225">
                                            <p:txEl>
                                              <p:pRg st="0" end="0"/>
                                            </p:txEl>
                                          </p:spTgt>
                                        </p:tgtEl>
                                      </p:cBhvr>
                                      <p:to x="100000" y="80000"/>
                                    </p:animScale>
                                    <p:animScale>
                                      <p:cBhvr>
                                        <p:cTn id="16" dur="166" decel="50000">
                                          <p:stCondLst>
                                            <p:cond delay="1338"/>
                                          </p:stCondLst>
                                        </p:cTn>
                                        <p:tgtEl>
                                          <p:spTgt spid="52225">
                                            <p:txEl>
                                              <p:pRg st="0" end="0"/>
                                            </p:txEl>
                                          </p:spTgt>
                                        </p:tgtEl>
                                      </p:cBhvr>
                                      <p:to x="100000" y="100000"/>
                                    </p:animScale>
                                    <p:animScale>
                                      <p:cBhvr>
                                        <p:cTn id="17" dur="26">
                                          <p:stCondLst>
                                            <p:cond delay="1642"/>
                                          </p:stCondLst>
                                        </p:cTn>
                                        <p:tgtEl>
                                          <p:spTgt spid="52225">
                                            <p:txEl>
                                              <p:pRg st="0" end="0"/>
                                            </p:txEl>
                                          </p:spTgt>
                                        </p:tgtEl>
                                      </p:cBhvr>
                                      <p:to x="100000" y="90000"/>
                                    </p:animScale>
                                    <p:animScale>
                                      <p:cBhvr>
                                        <p:cTn id="18" dur="166" decel="50000">
                                          <p:stCondLst>
                                            <p:cond delay="1668"/>
                                          </p:stCondLst>
                                        </p:cTn>
                                        <p:tgtEl>
                                          <p:spTgt spid="52225">
                                            <p:txEl>
                                              <p:pRg st="0" end="0"/>
                                            </p:txEl>
                                          </p:spTgt>
                                        </p:tgtEl>
                                      </p:cBhvr>
                                      <p:to x="100000" y="100000"/>
                                    </p:animScale>
                                    <p:animScale>
                                      <p:cBhvr>
                                        <p:cTn id="19" dur="26">
                                          <p:stCondLst>
                                            <p:cond delay="1808"/>
                                          </p:stCondLst>
                                        </p:cTn>
                                        <p:tgtEl>
                                          <p:spTgt spid="52225">
                                            <p:txEl>
                                              <p:pRg st="0" end="0"/>
                                            </p:txEl>
                                          </p:spTgt>
                                        </p:tgtEl>
                                      </p:cBhvr>
                                      <p:to x="100000" y="95000"/>
                                    </p:animScale>
                                    <p:animScale>
                                      <p:cBhvr>
                                        <p:cTn id="20" dur="166" decel="50000">
                                          <p:stCondLst>
                                            <p:cond delay="1834"/>
                                          </p:stCondLst>
                                        </p:cTn>
                                        <p:tgtEl>
                                          <p:spTgt spid="52225">
                                            <p:txEl>
                                              <p:pRg st="0" end="0"/>
                                            </p:txEl>
                                          </p:spTgt>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2225">
                                            <p:txEl>
                                              <p:pRg st="2" end="2"/>
                                            </p:txEl>
                                          </p:spTgt>
                                        </p:tgtEl>
                                        <p:attrNameLst>
                                          <p:attrName>style.visibility</p:attrName>
                                        </p:attrNameLst>
                                      </p:cBhvr>
                                      <p:to>
                                        <p:strVal val="visible"/>
                                      </p:to>
                                    </p:set>
                                    <p:animEffect transition="in" filter="wipe(down)">
                                      <p:cBhvr>
                                        <p:cTn id="24" dur="580">
                                          <p:stCondLst>
                                            <p:cond delay="0"/>
                                          </p:stCondLst>
                                        </p:cTn>
                                        <p:tgtEl>
                                          <p:spTgt spid="52225">
                                            <p:txEl>
                                              <p:pRg st="2" end="2"/>
                                            </p:txEl>
                                          </p:spTgt>
                                        </p:tgtEl>
                                      </p:cBhvr>
                                    </p:animEffect>
                                    <p:anim calcmode="lin" valueType="num">
                                      <p:cBhvr>
                                        <p:cTn id="25" dur="1822" tmFilter="0,0; 0.14,0.36; 0.43,0.73; 0.71,0.91; 1.0,1.0">
                                          <p:stCondLst>
                                            <p:cond delay="0"/>
                                          </p:stCondLst>
                                        </p:cTn>
                                        <p:tgtEl>
                                          <p:spTgt spid="52225">
                                            <p:txEl>
                                              <p:pRg st="2" end="2"/>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2225">
                                            <p:txEl>
                                              <p:pRg st="2" end="2"/>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2225">
                                            <p:txEl>
                                              <p:pRg st="2" end="2"/>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2225">
                                            <p:txEl>
                                              <p:pRg st="2" end="2"/>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2225">
                                            <p:txEl>
                                              <p:pRg st="2" end="2"/>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52225">
                                            <p:txEl>
                                              <p:pRg st="2" end="2"/>
                                            </p:txEl>
                                          </p:spTgt>
                                        </p:tgtEl>
                                      </p:cBhvr>
                                      <p:to x="100000" y="60000"/>
                                    </p:animScale>
                                    <p:animScale>
                                      <p:cBhvr>
                                        <p:cTn id="31" dur="166" decel="50000">
                                          <p:stCondLst>
                                            <p:cond delay="676"/>
                                          </p:stCondLst>
                                        </p:cTn>
                                        <p:tgtEl>
                                          <p:spTgt spid="52225">
                                            <p:txEl>
                                              <p:pRg st="2" end="2"/>
                                            </p:txEl>
                                          </p:spTgt>
                                        </p:tgtEl>
                                      </p:cBhvr>
                                      <p:to x="100000" y="100000"/>
                                    </p:animScale>
                                    <p:animScale>
                                      <p:cBhvr>
                                        <p:cTn id="32" dur="26">
                                          <p:stCondLst>
                                            <p:cond delay="1312"/>
                                          </p:stCondLst>
                                        </p:cTn>
                                        <p:tgtEl>
                                          <p:spTgt spid="52225">
                                            <p:txEl>
                                              <p:pRg st="2" end="2"/>
                                            </p:txEl>
                                          </p:spTgt>
                                        </p:tgtEl>
                                      </p:cBhvr>
                                      <p:to x="100000" y="80000"/>
                                    </p:animScale>
                                    <p:animScale>
                                      <p:cBhvr>
                                        <p:cTn id="33" dur="166" decel="50000">
                                          <p:stCondLst>
                                            <p:cond delay="1338"/>
                                          </p:stCondLst>
                                        </p:cTn>
                                        <p:tgtEl>
                                          <p:spTgt spid="52225">
                                            <p:txEl>
                                              <p:pRg st="2" end="2"/>
                                            </p:txEl>
                                          </p:spTgt>
                                        </p:tgtEl>
                                      </p:cBhvr>
                                      <p:to x="100000" y="100000"/>
                                    </p:animScale>
                                    <p:animScale>
                                      <p:cBhvr>
                                        <p:cTn id="34" dur="26">
                                          <p:stCondLst>
                                            <p:cond delay="1642"/>
                                          </p:stCondLst>
                                        </p:cTn>
                                        <p:tgtEl>
                                          <p:spTgt spid="52225">
                                            <p:txEl>
                                              <p:pRg st="2" end="2"/>
                                            </p:txEl>
                                          </p:spTgt>
                                        </p:tgtEl>
                                      </p:cBhvr>
                                      <p:to x="100000" y="90000"/>
                                    </p:animScale>
                                    <p:animScale>
                                      <p:cBhvr>
                                        <p:cTn id="35" dur="166" decel="50000">
                                          <p:stCondLst>
                                            <p:cond delay="1668"/>
                                          </p:stCondLst>
                                        </p:cTn>
                                        <p:tgtEl>
                                          <p:spTgt spid="52225">
                                            <p:txEl>
                                              <p:pRg st="2" end="2"/>
                                            </p:txEl>
                                          </p:spTgt>
                                        </p:tgtEl>
                                      </p:cBhvr>
                                      <p:to x="100000" y="100000"/>
                                    </p:animScale>
                                    <p:animScale>
                                      <p:cBhvr>
                                        <p:cTn id="36" dur="26">
                                          <p:stCondLst>
                                            <p:cond delay="1808"/>
                                          </p:stCondLst>
                                        </p:cTn>
                                        <p:tgtEl>
                                          <p:spTgt spid="52225">
                                            <p:txEl>
                                              <p:pRg st="2" end="2"/>
                                            </p:txEl>
                                          </p:spTgt>
                                        </p:tgtEl>
                                      </p:cBhvr>
                                      <p:to x="100000" y="95000"/>
                                    </p:animScale>
                                    <p:animScale>
                                      <p:cBhvr>
                                        <p:cTn id="37" dur="166" decel="50000">
                                          <p:stCondLst>
                                            <p:cond delay="1834"/>
                                          </p:stCondLst>
                                        </p:cTn>
                                        <p:tgtEl>
                                          <p:spTgt spid="52225">
                                            <p:txEl>
                                              <p:pRg st="2" end="2"/>
                                            </p:txEl>
                                          </p:spTgt>
                                        </p:tgtEl>
                                      </p:cBhvr>
                                      <p:to x="100000" y="100000"/>
                                    </p:animScale>
                                  </p:childTnLst>
                                </p:cTn>
                              </p:par>
                            </p:childTnLst>
                          </p:cTn>
                        </p:par>
                        <p:par>
                          <p:cTn id="38" fill="hold">
                            <p:stCondLst>
                              <p:cond delay="4000"/>
                            </p:stCondLst>
                            <p:childTnLst>
                              <p:par>
                                <p:cTn id="39" presetID="26" presetClass="entr" presetSubtype="0" fill="hold" nodeType="afterEffect">
                                  <p:stCondLst>
                                    <p:cond delay="0"/>
                                  </p:stCondLst>
                                  <p:childTnLst>
                                    <p:set>
                                      <p:cBhvr>
                                        <p:cTn id="40" dur="1" fill="hold">
                                          <p:stCondLst>
                                            <p:cond delay="0"/>
                                          </p:stCondLst>
                                        </p:cTn>
                                        <p:tgtEl>
                                          <p:spTgt spid="52225">
                                            <p:txEl>
                                              <p:pRg st="4" end="4"/>
                                            </p:txEl>
                                          </p:spTgt>
                                        </p:tgtEl>
                                        <p:attrNameLst>
                                          <p:attrName>style.visibility</p:attrName>
                                        </p:attrNameLst>
                                      </p:cBhvr>
                                      <p:to>
                                        <p:strVal val="visible"/>
                                      </p:to>
                                    </p:set>
                                    <p:animEffect transition="in" filter="wipe(down)">
                                      <p:cBhvr>
                                        <p:cTn id="41" dur="580">
                                          <p:stCondLst>
                                            <p:cond delay="0"/>
                                          </p:stCondLst>
                                        </p:cTn>
                                        <p:tgtEl>
                                          <p:spTgt spid="52225">
                                            <p:txEl>
                                              <p:pRg st="4" end="4"/>
                                            </p:txEl>
                                          </p:spTgt>
                                        </p:tgtEl>
                                      </p:cBhvr>
                                    </p:animEffect>
                                    <p:anim calcmode="lin" valueType="num">
                                      <p:cBhvr>
                                        <p:cTn id="42" dur="1822" tmFilter="0,0; 0.14,0.36; 0.43,0.73; 0.71,0.91; 1.0,1.0">
                                          <p:stCondLst>
                                            <p:cond delay="0"/>
                                          </p:stCondLst>
                                        </p:cTn>
                                        <p:tgtEl>
                                          <p:spTgt spid="52225">
                                            <p:txEl>
                                              <p:pRg st="4" end="4"/>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52225">
                                            <p:txEl>
                                              <p:pRg st="4" end="4"/>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52225">
                                            <p:txEl>
                                              <p:pRg st="4" end="4"/>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52225">
                                            <p:txEl>
                                              <p:pRg st="4" end="4"/>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52225">
                                            <p:txEl>
                                              <p:pRg st="4" end="4"/>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52225">
                                            <p:txEl>
                                              <p:pRg st="4" end="4"/>
                                            </p:txEl>
                                          </p:spTgt>
                                        </p:tgtEl>
                                      </p:cBhvr>
                                      <p:to x="100000" y="60000"/>
                                    </p:animScale>
                                    <p:animScale>
                                      <p:cBhvr>
                                        <p:cTn id="48" dur="166" decel="50000">
                                          <p:stCondLst>
                                            <p:cond delay="676"/>
                                          </p:stCondLst>
                                        </p:cTn>
                                        <p:tgtEl>
                                          <p:spTgt spid="52225">
                                            <p:txEl>
                                              <p:pRg st="4" end="4"/>
                                            </p:txEl>
                                          </p:spTgt>
                                        </p:tgtEl>
                                      </p:cBhvr>
                                      <p:to x="100000" y="100000"/>
                                    </p:animScale>
                                    <p:animScale>
                                      <p:cBhvr>
                                        <p:cTn id="49" dur="26">
                                          <p:stCondLst>
                                            <p:cond delay="1312"/>
                                          </p:stCondLst>
                                        </p:cTn>
                                        <p:tgtEl>
                                          <p:spTgt spid="52225">
                                            <p:txEl>
                                              <p:pRg st="4" end="4"/>
                                            </p:txEl>
                                          </p:spTgt>
                                        </p:tgtEl>
                                      </p:cBhvr>
                                      <p:to x="100000" y="80000"/>
                                    </p:animScale>
                                    <p:animScale>
                                      <p:cBhvr>
                                        <p:cTn id="50" dur="166" decel="50000">
                                          <p:stCondLst>
                                            <p:cond delay="1338"/>
                                          </p:stCondLst>
                                        </p:cTn>
                                        <p:tgtEl>
                                          <p:spTgt spid="52225">
                                            <p:txEl>
                                              <p:pRg st="4" end="4"/>
                                            </p:txEl>
                                          </p:spTgt>
                                        </p:tgtEl>
                                      </p:cBhvr>
                                      <p:to x="100000" y="100000"/>
                                    </p:animScale>
                                    <p:animScale>
                                      <p:cBhvr>
                                        <p:cTn id="51" dur="26">
                                          <p:stCondLst>
                                            <p:cond delay="1642"/>
                                          </p:stCondLst>
                                        </p:cTn>
                                        <p:tgtEl>
                                          <p:spTgt spid="52225">
                                            <p:txEl>
                                              <p:pRg st="4" end="4"/>
                                            </p:txEl>
                                          </p:spTgt>
                                        </p:tgtEl>
                                      </p:cBhvr>
                                      <p:to x="100000" y="90000"/>
                                    </p:animScale>
                                    <p:animScale>
                                      <p:cBhvr>
                                        <p:cTn id="52" dur="166" decel="50000">
                                          <p:stCondLst>
                                            <p:cond delay="1668"/>
                                          </p:stCondLst>
                                        </p:cTn>
                                        <p:tgtEl>
                                          <p:spTgt spid="52225">
                                            <p:txEl>
                                              <p:pRg st="4" end="4"/>
                                            </p:txEl>
                                          </p:spTgt>
                                        </p:tgtEl>
                                      </p:cBhvr>
                                      <p:to x="100000" y="100000"/>
                                    </p:animScale>
                                    <p:animScale>
                                      <p:cBhvr>
                                        <p:cTn id="53" dur="26">
                                          <p:stCondLst>
                                            <p:cond delay="1808"/>
                                          </p:stCondLst>
                                        </p:cTn>
                                        <p:tgtEl>
                                          <p:spTgt spid="52225">
                                            <p:txEl>
                                              <p:pRg st="4" end="4"/>
                                            </p:txEl>
                                          </p:spTgt>
                                        </p:tgtEl>
                                      </p:cBhvr>
                                      <p:to x="100000" y="95000"/>
                                    </p:animScale>
                                    <p:animScale>
                                      <p:cBhvr>
                                        <p:cTn id="54" dur="166" decel="50000">
                                          <p:stCondLst>
                                            <p:cond delay="1834"/>
                                          </p:stCondLst>
                                        </p:cTn>
                                        <p:tgtEl>
                                          <p:spTgt spid="52225">
                                            <p:txEl>
                                              <p:pRg st="4" end="4"/>
                                            </p:txEl>
                                          </p:spTgt>
                                        </p:tgtEl>
                                      </p:cBhvr>
                                      <p:to x="100000" y="100000"/>
                                    </p:animScale>
                                  </p:childTnLst>
                                </p:cTn>
                              </p:par>
                            </p:childTnLst>
                          </p:cTn>
                        </p:par>
                        <p:par>
                          <p:cTn id="55" fill="hold">
                            <p:stCondLst>
                              <p:cond delay="6000"/>
                            </p:stCondLst>
                            <p:childTnLst>
                              <p:par>
                                <p:cTn id="56" presetID="26" presetClass="entr" presetSubtype="0" fill="hold" nodeType="afterEffect">
                                  <p:stCondLst>
                                    <p:cond delay="0"/>
                                  </p:stCondLst>
                                  <p:childTnLst>
                                    <p:set>
                                      <p:cBhvr>
                                        <p:cTn id="57" dur="1" fill="hold">
                                          <p:stCondLst>
                                            <p:cond delay="0"/>
                                          </p:stCondLst>
                                        </p:cTn>
                                        <p:tgtEl>
                                          <p:spTgt spid="52225">
                                            <p:txEl>
                                              <p:pRg st="6" end="6"/>
                                            </p:txEl>
                                          </p:spTgt>
                                        </p:tgtEl>
                                        <p:attrNameLst>
                                          <p:attrName>style.visibility</p:attrName>
                                        </p:attrNameLst>
                                      </p:cBhvr>
                                      <p:to>
                                        <p:strVal val="visible"/>
                                      </p:to>
                                    </p:set>
                                    <p:animEffect transition="in" filter="wipe(down)">
                                      <p:cBhvr>
                                        <p:cTn id="58" dur="580">
                                          <p:stCondLst>
                                            <p:cond delay="0"/>
                                          </p:stCondLst>
                                        </p:cTn>
                                        <p:tgtEl>
                                          <p:spTgt spid="52225">
                                            <p:txEl>
                                              <p:pRg st="6" end="6"/>
                                            </p:txEl>
                                          </p:spTgt>
                                        </p:tgtEl>
                                      </p:cBhvr>
                                    </p:animEffect>
                                    <p:anim calcmode="lin" valueType="num">
                                      <p:cBhvr>
                                        <p:cTn id="59" dur="1822" tmFilter="0,0; 0.14,0.36; 0.43,0.73; 0.71,0.91; 1.0,1.0">
                                          <p:stCondLst>
                                            <p:cond delay="0"/>
                                          </p:stCondLst>
                                        </p:cTn>
                                        <p:tgtEl>
                                          <p:spTgt spid="52225">
                                            <p:txEl>
                                              <p:pRg st="6" end="6"/>
                                            </p:txEl>
                                          </p:spTgt>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52225">
                                            <p:txEl>
                                              <p:pRg st="6" end="6"/>
                                            </p:txEl>
                                          </p:spTgt>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52225">
                                            <p:txEl>
                                              <p:pRg st="6" end="6"/>
                                            </p:txEl>
                                          </p:spTgt>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52225">
                                            <p:txEl>
                                              <p:pRg st="6" end="6"/>
                                            </p:txEl>
                                          </p:spTgt>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52225">
                                            <p:txEl>
                                              <p:pRg st="6" end="6"/>
                                            </p:txEl>
                                          </p:spTgt>
                                        </p:tgtEl>
                                        <p:attrNameLst>
                                          <p:attrName>ppt_y</p:attrName>
                                        </p:attrNameLst>
                                      </p:cBhvr>
                                      <p:tavLst>
                                        <p:tav tm="0" fmla="#ppt_y-sin(pi*$)/81">
                                          <p:val>
                                            <p:fltVal val="0"/>
                                          </p:val>
                                        </p:tav>
                                        <p:tav tm="100000">
                                          <p:val>
                                            <p:fltVal val="1"/>
                                          </p:val>
                                        </p:tav>
                                      </p:tavLst>
                                    </p:anim>
                                    <p:animScale>
                                      <p:cBhvr>
                                        <p:cTn id="64" dur="26">
                                          <p:stCondLst>
                                            <p:cond delay="650"/>
                                          </p:stCondLst>
                                        </p:cTn>
                                        <p:tgtEl>
                                          <p:spTgt spid="52225">
                                            <p:txEl>
                                              <p:pRg st="6" end="6"/>
                                            </p:txEl>
                                          </p:spTgt>
                                        </p:tgtEl>
                                      </p:cBhvr>
                                      <p:to x="100000" y="60000"/>
                                    </p:animScale>
                                    <p:animScale>
                                      <p:cBhvr>
                                        <p:cTn id="65" dur="166" decel="50000">
                                          <p:stCondLst>
                                            <p:cond delay="676"/>
                                          </p:stCondLst>
                                        </p:cTn>
                                        <p:tgtEl>
                                          <p:spTgt spid="52225">
                                            <p:txEl>
                                              <p:pRg st="6" end="6"/>
                                            </p:txEl>
                                          </p:spTgt>
                                        </p:tgtEl>
                                      </p:cBhvr>
                                      <p:to x="100000" y="100000"/>
                                    </p:animScale>
                                    <p:animScale>
                                      <p:cBhvr>
                                        <p:cTn id="66" dur="26">
                                          <p:stCondLst>
                                            <p:cond delay="1312"/>
                                          </p:stCondLst>
                                        </p:cTn>
                                        <p:tgtEl>
                                          <p:spTgt spid="52225">
                                            <p:txEl>
                                              <p:pRg st="6" end="6"/>
                                            </p:txEl>
                                          </p:spTgt>
                                        </p:tgtEl>
                                      </p:cBhvr>
                                      <p:to x="100000" y="80000"/>
                                    </p:animScale>
                                    <p:animScale>
                                      <p:cBhvr>
                                        <p:cTn id="67" dur="166" decel="50000">
                                          <p:stCondLst>
                                            <p:cond delay="1338"/>
                                          </p:stCondLst>
                                        </p:cTn>
                                        <p:tgtEl>
                                          <p:spTgt spid="52225">
                                            <p:txEl>
                                              <p:pRg st="6" end="6"/>
                                            </p:txEl>
                                          </p:spTgt>
                                        </p:tgtEl>
                                      </p:cBhvr>
                                      <p:to x="100000" y="100000"/>
                                    </p:animScale>
                                    <p:animScale>
                                      <p:cBhvr>
                                        <p:cTn id="68" dur="26">
                                          <p:stCondLst>
                                            <p:cond delay="1642"/>
                                          </p:stCondLst>
                                        </p:cTn>
                                        <p:tgtEl>
                                          <p:spTgt spid="52225">
                                            <p:txEl>
                                              <p:pRg st="6" end="6"/>
                                            </p:txEl>
                                          </p:spTgt>
                                        </p:tgtEl>
                                      </p:cBhvr>
                                      <p:to x="100000" y="90000"/>
                                    </p:animScale>
                                    <p:animScale>
                                      <p:cBhvr>
                                        <p:cTn id="69" dur="166" decel="50000">
                                          <p:stCondLst>
                                            <p:cond delay="1668"/>
                                          </p:stCondLst>
                                        </p:cTn>
                                        <p:tgtEl>
                                          <p:spTgt spid="52225">
                                            <p:txEl>
                                              <p:pRg st="6" end="6"/>
                                            </p:txEl>
                                          </p:spTgt>
                                        </p:tgtEl>
                                      </p:cBhvr>
                                      <p:to x="100000" y="100000"/>
                                    </p:animScale>
                                    <p:animScale>
                                      <p:cBhvr>
                                        <p:cTn id="70" dur="26">
                                          <p:stCondLst>
                                            <p:cond delay="1808"/>
                                          </p:stCondLst>
                                        </p:cTn>
                                        <p:tgtEl>
                                          <p:spTgt spid="52225">
                                            <p:txEl>
                                              <p:pRg st="6" end="6"/>
                                            </p:txEl>
                                          </p:spTgt>
                                        </p:tgtEl>
                                      </p:cBhvr>
                                      <p:to x="100000" y="95000"/>
                                    </p:animScale>
                                    <p:animScale>
                                      <p:cBhvr>
                                        <p:cTn id="71" dur="166" decel="50000">
                                          <p:stCondLst>
                                            <p:cond delay="1834"/>
                                          </p:stCondLst>
                                        </p:cTn>
                                        <p:tgtEl>
                                          <p:spTgt spid="52225">
                                            <p:txEl>
                                              <p:pRg st="6" end="6"/>
                                            </p:txEl>
                                          </p:spTgt>
                                        </p:tgtEl>
                                      </p:cBhvr>
                                      <p:to x="100000" y="100000"/>
                                    </p:animScale>
                                  </p:childTnLst>
                                </p:cTn>
                              </p:par>
                            </p:childTnLst>
                          </p:cTn>
                        </p:par>
                        <p:par>
                          <p:cTn id="72" fill="hold">
                            <p:stCondLst>
                              <p:cond delay="8000"/>
                            </p:stCondLst>
                            <p:childTnLst>
                              <p:par>
                                <p:cTn id="73" presetID="26" presetClass="entr" presetSubtype="0" fill="hold" nodeType="afterEffect">
                                  <p:stCondLst>
                                    <p:cond delay="0"/>
                                  </p:stCondLst>
                                  <p:childTnLst>
                                    <p:set>
                                      <p:cBhvr>
                                        <p:cTn id="74" dur="1" fill="hold">
                                          <p:stCondLst>
                                            <p:cond delay="0"/>
                                          </p:stCondLst>
                                        </p:cTn>
                                        <p:tgtEl>
                                          <p:spTgt spid="52225">
                                            <p:txEl>
                                              <p:pRg st="8" end="8"/>
                                            </p:txEl>
                                          </p:spTgt>
                                        </p:tgtEl>
                                        <p:attrNameLst>
                                          <p:attrName>style.visibility</p:attrName>
                                        </p:attrNameLst>
                                      </p:cBhvr>
                                      <p:to>
                                        <p:strVal val="visible"/>
                                      </p:to>
                                    </p:set>
                                    <p:animEffect transition="in" filter="wipe(down)">
                                      <p:cBhvr>
                                        <p:cTn id="75" dur="580">
                                          <p:stCondLst>
                                            <p:cond delay="0"/>
                                          </p:stCondLst>
                                        </p:cTn>
                                        <p:tgtEl>
                                          <p:spTgt spid="52225">
                                            <p:txEl>
                                              <p:pRg st="8" end="8"/>
                                            </p:txEl>
                                          </p:spTgt>
                                        </p:tgtEl>
                                      </p:cBhvr>
                                    </p:animEffect>
                                    <p:anim calcmode="lin" valueType="num">
                                      <p:cBhvr>
                                        <p:cTn id="76" dur="1822" tmFilter="0,0; 0.14,0.36; 0.43,0.73; 0.71,0.91; 1.0,1.0">
                                          <p:stCondLst>
                                            <p:cond delay="0"/>
                                          </p:stCondLst>
                                        </p:cTn>
                                        <p:tgtEl>
                                          <p:spTgt spid="52225">
                                            <p:txEl>
                                              <p:pRg st="8" end="8"/>
                                            </p:tx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52225">
                                            <p:txEl>
                                              <p:pRg st="8" end="8"/>
                                            </p:tx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52225">
                                            <p:txEl>
                                              <p:pRg st="8" end="8"/>
                                            </p:tx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52225">
                                            <p:txEl>
                                              <p:pRg st="8" end="8"/>
                                            </p:tx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52225">
                                            <p:txEl>
                                              <p:pRg st="8" end="8"/>
                                            </p:tx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52225">
                                            <p:txEl>
                                              <p:pRg st="8" end="8"/>
                                            </p:txEl>
                                          </p:spTgt>
                                        </p:tgtEl>
                                      </p:cBhvr>
                                      <p:to x="100000" y="60000"/>
                                    </p:animScale>
                                    <p:animScale>
                                      <p:cBhvr>
                                        <p:cTn id="82" dur="166" decel="50000">
                                          <p:stCondLst>
                                            <p:cond delay="676"/>
                                          </p:stCondLst>
                                        </p:cTn>
                                        <p:tgtEl>
                                          <p:spTgt spid="52225">
                                            <p:txEl>
                                              <p:pRg st="8" end="8"/>
                                            </p:txEl>
                                          </p:spTgt>
                                        </p:tgtEl>
                                      </p:cBhvr>
                                      <p:to x="100000" y="100000"/>
                                    </p:animScale>
                                    <p:animScale>
                                      <p:cBhvr>
                                        <p:cTn id="83" dur="26">
                                          <p:stCondLst>
                                            <p:cond delay="1312"/>
                                          </p:stCondLst>
                                        </p:cTn>
                                        <p:tgtEl>
                                          <p:spTgt spid="52225">
                                            <p:txEl>
                                              <p:pRg st="8" end="8"/>
                                            </p:txEl>
                                          </p:spTgt>
                                        </p:tgtEl>
                                      </p:cBhvr>
                                      <p:to x="100000" y="80000"/>
                                    </p:animScale>
                                    <p:animScale>
                                      <p:cBhvr>
                                        <p:cTn id="84" dur="166" decel="50000">
                                          <p:stCondLst>
                                            <p:cond delay="1338"/>
                                          </p:stCondLst>
                                        </p:cTn>
                                        <p:tgtEl>
                                          <p:spTgt spid="52225">
                                            <p:txEl>
                                              <p:pRg st="8" end="8"/>
                                            </p:txEl>
                                          </p:spTgt>
                                        </p:tgtEl>
                                      </p:cBhvr>
                                      <p:to x="100000" y="100000"/>
                                    </p:animScale>
                                    <p:animScale>
                                      <p:cBhvr>
                                        <p:cTn id="85" dur="26">
                                          <p:stCondLst>
                                            <p:cond delay="1642"/>
                                          </p:stCondLst>
                                        </p:cTn>
                                        <p:tgtEl>
                                          <p:spTgt spid="52225">
                                            <p:txEl>
                                              <p:pRg st="8" end="8"/>
                                            </p:txEl>
                                          </p:spTgt>
                                        </p:tgtEl>
                                      </p:cBhvr>
                                      <p:to x="100000" y="90000"/>
                                    </p:animScale>
                                    <p:animScale>
                                      <p:cBhvr>
                                        <p:cTn id="86" dur="166" decel="50000">
                                          <p:stCondLst>
                                            <p:cond delay="1668"/>
                                          </p:stCondLst>
                                        </p:cTn>
                                        <p:tgtEl>
                                          <p:spTgt spid="52225">
                                            <p:txEl>
                                              <p:pRg st="8" end="8"/>
                                            </p:txEl>
                                          </p:spTgt>
                                        </p:tgtEl>
                                      </p:cBhvr>
                                      <p:to x="100000" y="100000"/>
                                    </p:animScale>
                                    <p:animScale>
                                      <p:cBhvr>
                                        <p:cTn id="87" dur="26">
                                          <p:stCondLst>
                                            <p:cond delay="1808"/>
                                          </p:stCondLst>
                                        </p:cTn>
                                        <p:tgtEl>
                                          <p:spTgt spid="52225">
                                            <p:txEl>
                                              <p:pRg st="8" end="8"/>
                                            </p:txEl>
                                          </p:spTgt>
                                        </p:tgtEl>
                                      </p:cBhvr>
                                      <p:to x="100000" y="95000"/>
                                    </p:animScale>
                                    <p:animScale>
                                      <p:cBhvr>
                                        <p:cTn id="88" dur="166" decel="50000">
                                          <p:stCondLst>
                                            <p:cond delay="1834"/>
                                          </p:stCondLst>
                                        </p:cTn>
                                        <p:tgtEl>
                                          <p:spTgt spid="52225">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 (3).jpg"/>
          <p:cNvPicPr>
            <a:picLocks noChangeAspect="1"/>
          </p:cNvPicPr>
          <p:nvPr/>
        </p:nvPicPr>
        <p:blipFill>
          <a:blip r:embed="rId2"/>
          <a:stretch>
            <a:fillRect/>
          </a:stretch>
        </p:blipFill>
        <p:spPr>
          <a:xfrm>
            <a:off x="357158" y="1142984"/>
            <a:ext cx="8429684" cy="5519770"/>
          </a:xfrm>
          <a:prstGeom prst="rect">
            <a:avLst/>
          </a:prstGeom>
          <a:ln w="88900" cap="sq" cmpd="thickThin">
            <a:solidFill>
              <a:srgbClr val="000000"/>
            </a:solidFill>
            <a:prstDash val="solid"/>
            <a:miter lim="800000"/>
          </a:ln>
          <a:effectLst>
            <a:innerShdw blurRad="76200">
              <a:srgbClr val="000000"/>
            </a:innerShdw>
          </a:effectLst>
        </p:spPr>
      </p:pic>
      <p:sp>
        <p:nvSpPr>
          <p:cNvPr id="5" name="TextBox 4"/>
          <p:cNvSpPr txBox="1"/>
          <p:nvPr/>
        </p:nvSpPr>
        <p:spPr>
          <a:xfrm>
            <a:off x="2071670" y="142852"/>
            <a:ext cx="4857784" cy="584775"/>
          </a:xfrm>
          <a:prstGeom prst="rect">
            <a:avLst/>
          </a:prstGeom>
          <a:blipFill>
            <a:blip r:embed="rId3"/>
            <a:tile tx="0" ty="0" sx="100000" sy="100000" flip="none" algn="tl"/>
          </a:blipFill>
        </p:spPr>
        <p:txBody>
          <a:bodyPr wrap="square" rtlCol="0">
            <a:spAutoFit/>
          </a:bodyPr>
          <a:lstStyle/>
          <a:p>
            <a:r>
              <a:rPr lang="id-ID" sz="3200" b="1" dirty="0" smtClean="0">
                <a:effectLst>
                  <a:outerShdw blurRad="38100" dist="38100" dir="2700000" algn="tl">
                    <a:srgbClr val="000000">
                      <a:alpha val="43137"/>
                    </a:srgbClr>
                  </a:outerShdw>
                </a:effectLst>
                <a:latin typeface="Comic Sans MS" pitchFamily="66" charset="0"/>
              </a:rPr>
              <a:t>Macam-macam Hormon</a:t>
            </a:r>
            <a:endParaRPr lang="id-ID" sz="3200" b="1" dirty="0">
              <a:effectLst>
                <a:outerShdw blurRad="38100" dist="38100" dir="2700000" algn="tl">
                  <a:srgbClr val="000000">
                    <a:alpha val="43137"/>
                  </a:srgbClr>
                </a:outerShdw>
              </a:effectLst>
              <a:latin typeface="Comic Sans MS" pitchFamily="66" charset="0"/>
            </a:endParaRPr>
          </a:p>
        </p:txBody>
      </p:sp>
    </p:spTree>
  </p:cSld>
  <p:clrMapOvr>
    <a:masterClrMapping/>
  </p:clrMapOvr>
  <p:transition>
    <p:checke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51938" cy="6865938"/>
          </a:xfrm>
          <a:prstGeom prst="rect">
            <a:avLst/>
          </a:prstGeom>
          <a:noFill/>
          <a:ln w="9525">
            <a:noFill/>
            <a:miter lim="800000"/>
            <a:headEnd/>
            <a:tailEnd/>
          </a:ln>
          <a:effectLst/>
        </p:spPr>
      </p:pic>
      <p:sp>
        <p:nvSpPr>
          <p:cNvPr id="7" name="Rectangle 6"/>
          <p:cNvSpPr/>
          <p:nvPr/>
        </p:nvSpPr>
        <p:spPr>
          <a:xfrm>
            <a:off x="214282" y="214290"/>
            <a:ext cx="1785950" cy="38728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fontAlgn="base">
              <a:lnSpc>
                <a:spcPts val="2250"/>
              </a:lnSpc>
              <a:defRPr/>
            </a:pPr>
            <a:r>
              <a:rPr lang="id-ID" sz="2000" dirty="0" smtClean="0">
                <a:solidFill>
                  <a:srgbClr val="262626"/>
                </a:solidFill>
                <a:latin typeface="inherit"/>
                <a:ea typeface="Times New Roman"/>
                <a:cs typeface="Times New Roman"/>
              </a:rPr>
              <a:t>1. Aldosteron</a:t>
            </a:r>
            <a:endParaRPr lang="id-ID" sz="1600" dirty="0" smtClean="0">
              <a:latin typeface="Calibri"/>
              <a:ea typeface="Calibri"/>
              <a:cs typeface="Times New Roman"/>
            </a:endParaRPr>
          </a:p>
        </p:txBody>
      </p:sp>
      <p:sp>
        <p:nvSpPr>
          <p:cNvPr id="8" name="Rectangle 7"/>
          <p:cNvSpPr/>
          <p:nvPr/>
        </p:nvSpPr>
        <p:spPr>
          <a:xfrm>
            <a:off x="2857488" y="214290"/>
            <a:ext cx="2053767" cy="38728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a:spAutoFit/>
          </a:bodyPr>
          <a:lstStyle/>
          <a:p>
            <a:pPr fontAlgn="base">
              <a:lnSpc>
                <a:spcPts val="2250"/>
              </a:lnSpc>
              <a:spcAft>
                <a:spcPts val="0"/>
              </a:spcAft>
            </a:pPr>
            <a:r>
              <a:rPr lang="id-ID" sz="2000" dirty="0" smtClean="0">
                <a:solidFill>
                  <a:srgbClr val="262626"/>
                </a:solidFill>
                <a:latin typeface="inherit"/>
                <a:ea typeface="Times New Roman"/>
                <a:cs typeface="Times New Roman"/>
              </a:rPr>
              <a:t>Kelenjar adrenal</a:t>
            </a:r>
            <a:endParaRPr lang="id-ID" sz="1200" dirty="0">
              <a:latin typeface="Calibri"/>
              <a:ea typeface="Calibri"/>
              <a:cs typeface="Times New Roman"/>
            </a:endParaRPr>
          </a:p>
        </p:txBody>
      </p:sp>
      <p:sp>
        <p:nvSpPr>
          <p:cNvPr id="9" name="Rectangle 8"/>
          <p:cNvSpPr/>
          <p:nvPr/>
        </p:nvSpPr>
        <p:spPr>
          <a:xfrm>
            <a:off x="5715008" y="218830"/>
            <a:ext cx="3286148" cy="156709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fontAlgn="base">
              <a:lnSpc>
                <a:spcPts val="2250"/>
              </a:lnSpc>
              <a:spcAft>
                <a:spcPts val="0"/>
              </a:spcAft>
            </a:pPr>
            <a:r>
              <a:rPr lang="id-ID" sz="2000" dirty="0" smtClean="0">
                <a:solidFill>
                  <a:srgbClr val="262626"/>
                </a:solidFill>
                <a:latin typeface="inherit"/>
                <a:ea typeface="Times New Roman"/>
                <a:cs typeface="Times New Roman"/>
              </a:rPr>
              <a:t>Membantu mengatur keseimbangan garam &amp; air dengan cara menahan garam &amp; air serta membuang kalium</a:t>
            </a:r>
            <a:endParaRPr lang="id-ID" sz="1200" dirty="0">
              <a:latin typeface="Calibri"/>
              <a:ea typeface="Calibri"/>
              <a:cs typeface="Times New Roman"/>
            </a:endParaRPr>
          </a:p>
        </p:txBody>
      </p:sp>
      <p:sp>
        <p:nvSpPr>
          <p:cNvPr id="10" name="Right Arrow 9"/>
          <p:cNvSpPr/>
          <p:nvPr/>
        </p:nvSpPr>
        <p:spPr>
          <a:xfrm>
            <a:off x="2143108" y="285728"/>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ight Arrow 10"/>
          <p:cNvSpPr/>
          <p:nvPr/>
        </p:nvSpPr>
        <p:spPr>
          <a:xfrm>
            <a:off x="5000628" y="285728"/>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Rectangle 11"/>
          <p:cNvSpPr/>
          <p:nvPr/>
        </p:nvSpPr>
        <p:spPr>
          <a:xfrm>
            <a:off x="214298" y="2571744"/>
            <a:ext cx="2643190" cy="70788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ctr"/>
            <a:r>
              <a:rPr lang="id-ID" sz="2000" dirty="0" smtClean="0">
                <a:solidFill>
                  <a:schemeClr val="tx1"/>
                </a:solidFill>
                <a:latin typeface="inherit"/>
              </a:rPr>
              <a:t>2.Hormon antidiuretik</a:t>
            </a:r>
            <a:br>
              <a:rPr lang="id-ID" sz="2000" dirty="0" smtClean="0">
                <a:solidFill>
                  <a:schemeClr val="tx1"/>
                </a:solidFill>
                <a:latin typeface="inherit"/>
              </a:rPr>
            </a:br>
            <a:r>
              <a:rPr lang="id-ID" sz="2000" dirty="0" smtClean="0">
                <a:solidFill>
                  <a:schemeClr val="tx1"/>
                </a:solidFill>
                <a:latin typeface="inherit"/>
              </a:rPr>
              <a:t>(vasopresin)</a:t>
            </a:r>
            <a:endParaRPr lang="id-ID" sz="2000" dirty="0">
              <a:solidFill>
                <a:schemeClr val="tx1"/>
              </a:solidFill>
              <a:latin typeface="inherit"/>
            </a:endParaRPr>
          </a:p>
        </p:txBody>
      </p:sp>
      <p:sp>
        <p:nvSpPr>
          <p:cNvPr id="13" name="Right Arrow 12"/>
          <p:cNvSpPr/>
          <p:nvPr/>
        </p:nvSpPr>
        <p:spPr>
          <a:xfrm>
            <a:off x="2928926" y="2786058"/>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TextBox 13"/>
          <p:cNvSpPr txBox="1"/>
          <p:nvPr/>
        </p:nvSpPr>
        <p:spPr>
          <a:xfrm>
            <a:off x="3643306" y="2714620"/>
            <a:ext cx="2071702" cy="400110"/>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id-ID" sz="2000" dirty="0" smtClean="0">
                <a:solidFill>
                  <a:schemeClr val="tx1"/>
                </a:solidFill>
                <a:latin typeface="inherit"/>
              </a:rPr>
              <a:t>Kelenjar hipofisa</a:t>
            </a:r>
            <a:endParaRPr lang="id-ID" sz="2000" dirty="0">
              <a:solidFill>
                <a:schemeClr val="tx1"/>
              </a:solidFill>
              <a:latin typeface="inherit"/>
            </a:endParaRPr>
          </a:p>
        </p:txBody>
      </p:sp>
      <p:sp>
        <p:nvSpPr>
          <p:cNvPr id="15" name="Right Arrow 14"/>
          <p:cNvSpPr/>
          <p:nvPr/>
        </p:nvSpPr>
        <p:spPr>
          <a:xfrm>
            <a:off x="5857884" y="2786058"/>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6" name="TextBox 15"/>
          <p:cNvSpPr txBox="1"/>
          <p:nvPr/>
        </p:nvSpPr>
        <p:spPr>
          <a:xfrm>
            <a:off x="6572264" y="2571744"/>
            <a:ext cx="2357454"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d-ID" sz="2000" dirty="0" smtClean="0">
                <a:latin typeface="inherit"/>
              </a:rPr>
              <a:t>mengendalikan tekanan darah</a:t>
            </a:r>
            <a:endParaRPr lang="id-ID" sz="2000" dirty="0">
              <a:latin typeface="inherit"/>
            </a:endParaRPr>
          </a:p>
        </p:txBody>
      </p:sp>
      <p:sp>
        <p:nvSpPr>
          <p:cNvPr id="18" name="TextBox 17"/>
          <p:cNvSpPr txBox="1"/>
          <p:nvPr/>
        </p:nvSpPr>
        <p:spPr>
          <a:xfrm>
            <a:off x="214282" y="4357694"/>
            <a:ext cx="2071702" cy="40011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id-ID" sz="2000" dirty="0" smtClean="0">
                <a:solidFill>
                  <a:schemeClr val="tx1"/>
                </a:solidFill>
                <a:latin typeface="inherit"/>
              </a:rPr>
              <a:t>3. Kortikosteroid</a:t>
            </a:r>
            <a:endParaRPr lang="id-ID" sz="2000" dirty="0">
              <a:solidFill>
                <a:schemeClr val="tx1"/>
              </a:solidFill>
              <a:latin typeface="inherit"/>
            </a:endParaRPr>
          </a:p>
        </p:txBody>
      </p:sp>
      <p:sp>
        <p:nvSpPr>
          <p:cNvPr id="19" name="Right Arrow 18"/>
          <p:cNvSpPr/>
          <p:nvPr/>
        </p:nvSpPr>
        <p:spPr>
          <a:xfrm>
            <a:off x="2357422" y="4429132"/>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TextBox 19"/>
          <p:cNvSpPr txBox="1"/>
          <p:nvPr/>
        </p:nvSpPr>
        <p:spPr>
          <a:xfrm>
            <a:off x="3071802" y="4357694"/>
            <a:ext cx="2071702"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id-ID" sz="2000" dirty="0" smtClean="0">
                <a:solidFill>
                  <a:schemeClr val="tx1"/>
                </a:solidFill>
                <a:latin typeface="inherit"/>
              </a:rPr>
              <a:t>Kelenjar adrenal</a:t>
            </a:r>
            <a:endParaRPr lang="id-ID" sz="2000" dirty="0">
              <a:solidFill>
                <a:schemeClr val="tx1"/>
              </a:solidFill>
              <a:latin typeface="inherit"/>
            </a:endParaRPr>
          </a:p>
        </p:txBody>
      </p:sp>
      <p:sp>
        <p:nvSpPr>
          <p:cNvPr id="21" name="Right Arrow 20"/>
          <p:cNvSpPr/>
          <p:nvPr/>
        </p:nvSpPr>
        <p:spPr>
          <a:xfrm>
            <a:off x="5214942" y="4429132"/>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2" name="TextBox 21"/>
          <p:cNvSpPr txBox="1"/>
          <p:nvPr/>
        </p:nvSpPr>
        <p:spPr>
          <a:xfrm>
            <a:off x="5857884" y="4071942"/>
            <a:ext cx="3214678" cy="101566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d-ID" sz="2000" dirty="0" smtClean="0">
                <a:latin typeface="inherit"/>
              </a:rPr>
              <a:t>Membantu mengendalikan keseimbangan garam &amp; air</a:t>
            </a:r>
            <a:endParaRPr lang="id-ID" sz="2000" dirty="0">
              <a:latin typeface="inherit"/>
            </a:endParaRPr>
          </a:p>
        </p:txBody>
      </p:sp>
      <p:sp>
        <p:nvSpPr>
          <p:cNvPr id="23" name="TextBox 22"/>
          <p:cNvSpPr txBox="1"/>
          <p:nvPr/>
        </p:nvSpPr>
        <p:spPr>
          <a:xfrm>
            <a:off x="214282" y="5786454"/>
            <a:ext cx="1928826" cy="40011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id-ID" sz="2000" dirty="0" smtClean="0">
                <a:solidFill>
                  <a:schemeClr val="tx1"/>
                </a:solidFill>
                <a:latin typeface="inherit"/>
              </a:rPr>
              <a:t>4. Kortikotropin</a:t>
            </a:r>
            <a:endParaRPr lang="id-ID" sz="2000" dirty="0">
              <a:solidFill>
                <a:schemeClr val="tx1"/>
              </a:solidFill>
              <a:latin typeface="inherit"/>
            </a:endParaRPr>
          </a:p>
        </p:txBody>
      </p:sp>
      <p:sp>
        <p:nvSpPr>
          <p:cNvPr id="24" name="Right Arrow 23"/>
          <p:cNvSpPr/>
          <p:nvPr/>
        </p:nvSpPr>
        <p:spPr>
          <a:xfrm>
            <a:off x="2214546" y="5857892"/>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5" name="TextBox 24"/>
          <p:cNvSpPr txBox="1"/>
          <p:nvPr/>
        </p:nvSpPr>
        <p:spPr>
          <a:xfrm>
            <a:off x="2928926" y="5814972"/>
            <a:ext cx="2071702"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id-ID" sz="2000" dirty="0" smtClean="0">
                <a:solidFill>
                  <a:schemeClr val="tx1"/>
                </a:solidFill>
                <a:latin typeface="inherit"/>
              </a:rPr>
              <a:t>Kelenjar hipofisa</a:t>
            </a:r>
            <a:endParaRPr lang="id-ID" sz="2000" dirty="0">
              <a:solidFill>
                <a:schemeClr val="tx1"/>
              </a:solidFill>
              <a:latin typeface="inherit"/>
            </a:endParaRPr>
          </a:p>
        </p:txBody>
      </p:sp>
      <p:sp>
        <p:nvSpPr>
          <p:cNvPr id="26" name="Right Arrow 25"/>
          <p:cNvSpPr/>
          <p:nvPr/>
        </p:nvSpPr>
        <p:spPr>
          <a:xfrm>
            <a:off x="5072066" y="5857892"/>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7" name="TextBox 26"/>
          <p:cNvSpPr txBox="1"/>
          <p:nvPr/>
        </p:nvSpPr>
        <p:spPr>
          <a:xfrm>
            <a:off x="5786478" y="5357826"/>
            <a:ext cx="3286116" cy="132343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d-ID" sz="2000" dirty="0" smtClean="0">
                <a:solidFill>
                  <a:schemeClr val="tx1"/>
                </a:solidFill>
                <a:latin typeface="inherit"/>
              </a:rPr>
              <a:t>Mengendalikan pembentukan &amp; pelepasan hormon oleh korteks adrenal</a:t>
            </a:r>
            <a:endParaRPr lang="id-ID" sz="2000" dirty="0">
              <a:solidFill>
                <a:schemeClr val="tx1"/>
              </a:solidFill>
              <a:latin typeface="inheri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admin\AppData\Local\Temp\ksohtml\wps_clip_image-25458.png"/>
          <p:cNvPicPr>
            <a:picLocks noChangeAspect="1" noChangeArrowheads="1"/>
          </p:cNvPicPr>
          <p:nvPr/>
        </p:nvPicPr>
        <p:blipFill>
          <a:blip r:embed="rId2"/>
          <a:srcRect/>
          <a:stretch>
            <a:fillRect/>
          </a:stretch>
        </p:blipFill>
        <p:spPr bwMode="auto">
          <a:xfrm>
            <a:off x="500034" y="285728"/>
            <a:ext cx="7929618" cy="6215106"/>
          </a:xfrm>
          <a:prstGeom prst="rect">
            <a:avLst/>
          </a:prstGeom>
          <a:noFill/>
        </p:spPr>
      </p:pic>
      <p:cxnSp>
        <p:nvCxnSpPr>
          <p:cNvPr id="16" name="Elbow Connector 15"/>
          <p:cNvCxnSpPr/>
          <p:nvPr/>
        </p:nvCxnSpPr>
        <p:spPr>
          <a:xfrm>
            <a:off x="7072330" y="3929066"/>
            <a:ext cx="1285884" cy="1588"/>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a:off x="6500826" y="1355710"/>
            <a:ext cx="1857388" cy="1588"/>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6500826" y="4999048"/>
            <a:ext cx="1071570" cy="1588"/>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571472" y="3357562"/>
            <a:ext cx="928694" cy="1588"/>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a:off x="7000892" y="3000372"/>
            <a:ext cx="928694"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9151938" cy="6865938"/>
          </a:xfrm>
          <a:prstGeom prst="rect">
            <a:avLst/>
          </a:prstGeom>
          <a:noFill/>
          <a:ln w="9525">
            <a:noFill/>
            <a:miter lim="800000"/>
            <a:headEnd/>
            <a:tailEnd/>
          </a:ln>
          <a:effectLst/>
        </p:spPr>
      </p:pic>
      <p:sp>
        <p:nvSpPr>
          <p:cNvPr id="5" name="TextBox 4"/>
          <p:cNvSpPr txBox="1"/>
          <p:nvPr/>
        </p:nvSpPr>
        <p:spPr>
          <a:xfrm>
            <a:off x="214282" y="242808"/>
            <a:ext cx="1857388" cy="40011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id-ID" sz="2000" dirty="0" smtClean="0">
                <a:solidFill>
                  <a:schemeClr val="tx1"/>
                </a:solidFill>
                <a:latin typeface="inherit"/>
              </a:rPr>
              <a:t>5. Eritropoietin</a:t>
            </a:r>
            <a:endParaRPr lang="id-ID" sz="2000" dirty="0">
              <a:solidFill>
                <a:schemeClr val="tx1"/>
              </a:solidFill>
              <a:latin typeface="inherit"/>
            </a:endParaRPr>
          </a:p>
        </p:txBody>
      </p:sp>
      <p:sp>
        <p:nvSpPr>
          <p:cNvPr id="6" name="Right Arrow 5"/>
          <p:cNvSpPr/>
          <p:nvPr/>
        </p:nvSpPr>
        <p:spPr>
          <a:xfrm>
            <a:off x="2214546" y="285728"/>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7" name="TextBox 6"/>
          <p:cNvSpPr txBox="1"/>
          <p:nvPr/>
        </p:nvSpPr>
        <p:spPr>
          <a:xfrm>
            <a:off x="3000364" y="242808"/>
            <a:ext cx="857256"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id-ID" sz="2000" dirty="0" smtClean="0">
                <a:solidFill>
                  <a:schemeClr val="tx1"/>
                </a:solidFill>
                <a:latin typeface="inherit"/>
              </a:rPr>
              <a:t>Ginjal</a:t>
            </a:r>
            <a:endParaRPr lang="id-ID" sz="2000" dirty="0">
              <a:solidFill>
                <a:schemeClr val="tx1"/>
              </a:solidFill>
              <a:latin typeface="inherit"/>
            </a:endParaRPr>
          </a:p>
        </p:txBody>
      </p:sp>
      <p:sp>
        <p:nvSpPr>
          <p:cNvPr id="8" name="Right Arrow 7"/>
          <p:cNvSpPr/>
          <p:nvPr/>
        </p:nvSpPr>
        <p:spPr>
          <a:xfrm>
            <a:off x="4000496" y="285728"/>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9" name="TextBox 8"/>
          <p:cNvSpPr txBox="1"/>
          <p:nvPr/>
        </p:nvSpPr>
        <p:spPr>
          <a:xfrm>
            <a:off x="4786314" y="71414"/>
            <a:ext cx="4214842"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d-ID" sz="2000" dirty="0" smtClean="0">
                <a:latin typeface="inherit"/>
              </a:rPr>
              <a:t>Merangsang pembentukan sel darah merah</a:t>
            </a:r>
            <a:endParaRPr lang="id-ID" sz="2000" dirty="0">
              <a:latin typeface="inherit"/>
            </a:endParaRPr>
          </a:p>
        </p:txBody>
      </p:sp>
      <p:sp>
        <p:nvSpPr>
          <p:cNvPr id="10" name="TextBox 9"/>
          <p:cNvSpPr txBox="1"/>
          <p:nvPr/>
        </p:nvSpPr>
        <p:spPr>
          <a:xfrm>
            <a:off x="214282" y="1285860"/>
            <a:ext cx="1500198" cy="40011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id-ID" sz="2000" dirty="0" smtClean="0">
                <a:solidFill>
                  <a:schemeClr val="tx1"/>
                </a:solidFill>
                <a:latin typeface="inherit"/>
              </a:rPr>
              <a:t>6. Estrogen</a:t>
            </a:r>
            <a:endParaRPr lang="id-ID" sz="2000" dirty="0">
              <a:solidFill>
                <a:schemeClr val="tx1"/>
              </a:solidFill>
              <a:latin typeface="inherit"/>
            </a:endParaRPr>
          </a:p>
        </p:txBody>
      </p:sp>
      <p:sp>
        <p:nvSpPr>
          <p:cNvPr id="11" name="Right Arrow 10"/>
          <p:cNvSpPr/>
          <p:nvPr/>
        </p:nvSpPr>
        <p:spPr>
          <a:xfrm>
            <a:off x="1857356" y="1357298"/>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TextBox 11"/>
          <p:cNvSpPr txBox="1"/>
          <p:nvPr/>
        </p:nvSpPr>
        <p:spPr>
          <a:xfrm>
            <a:off x="2643174" y="1285860"/>
            <a:ext cx="1571636"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id-ID" sz="2000" dirty="0" smtClean="0">
                <a:solidFill>
                  <a:schemeClr val="tx1"/>
                </a:solidFill>
                <a:latin typeface="inherit"/>
              </a:rPr>
              <a:t>Indung telur</a:t>
            </a:r>
            <a:endParaRPr lang="id-ID" sz="2000" dirty="0">
              <a:solidFill>
                <a:schemeClr val="tx1"/>
              </a:solidFill>
              <a:latin typeface="inherit"/>
            </a:endParaRPr>
          </a:p>
        </p:txBody>
      </p:sp>
      <p:sp>
        <p:nvSpPr>
          <p:cNvPr id="13" name="Right Arrow 12"/>
          <p:cNvSpPr/>
          <p:nvPr/>
        </p:nvSpPr>
        <p:spPr>
          <a:xfrm>
            <a:off x="4357686" y="1357298"/>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TextBox 13"/>
          <p:cNvSpPr txBox="1"/>
          <p:nvPr/>
        </p:nvSpPr>
        <p:spPr>
          <a:xfrm>
            <a:off x="5072066" y="1000108"/>
            <a:ext cx="3929090" cy="101566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d-ID" sz="2000" dirty="0" smtClean="0">
                <a:latin typeface="inherit"/>
              </a:rPr>
              <a:t>Mengendalikan perkembangan ciri seksual &amp; sistem reproduksi wanita</a:t>
            </a:r>
            <a:endParaRPr lang="id-ID" sz="2000" dirty="0">
              <a:latin typeface="inherit"/>
            </a:endParaRPr>
          </a:p>
        </p:txBody>
      </p:sp>
      <p:sp>
        <p:nvSpPr>
          <p:cNvPr id="15" name="TextBox 14"/>
          <p:cNvSpPr txBox="1"/>
          <p:nvPr/>
        </p:nvSpPr>
        <p:spPr>
          <a:xfrm>
            <a:off x="214282" y="2714620"/>
            <a:ext cx="1643074" cy="40011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id-ID" sz="2000" dirty="0" smtClean="0">
                <a:solidFill>
                  <a:schemeClr val="tx1"/>
                </a:solidFill>
                <a:latin typeface="inherit"/>
              </a:rPr>
              <a:t>7. Glukagon</a:t>
            </a:r>
            <a:endParaRPr lang="id-ID" sz="2000" dirty="0">
              <a:solidFill>
                <a:schemeClr val="tx1"/>
              </a:solidFill>
              <a:latin typeface="inherit"/>
            </a:endParaRPr>
          </a:p>
        </p:txBody>
      </p:sp>
      <p:sp>
        <p:nvSpPr>
          <p:cNvPr id="16" name="TextBox 15"/>
          <p:cNvSpPr txBox="1"/>
          <p:nvPr/>
        </p:nvSpPr>
        <p:spPr>
          <a:xfrm>
            <a:off x="2786050" y="2714620"/>
            <a:ext cx="1285884"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id-ID" sz="2000" dirty="0" smtClean="0">
                <a:solidFill>
                  <a:schemeClr val="tx1"/>
                </a:solidFill>
                <a:latin typeface="inherit"/>
              </a:rPr>
              <a:t>Pankreas</a:t>
            </a:r>
            <a:endParaRPr lang="id-ID" sz="2000" dirty="0">
              <a:solidFill>
                <a:schemeClr val="tx1"/>
              </a:solidFill>
              <a:latin typeface="inherit"/>
            </a:endParaRPr>
          </a:p>
        </p:txBody>
      </p:sp>
      <p:sp>
        <p:nvSpPr>
          <p:cNvPr id="17" name="TextBox 16"/>
          <p:cNvSpPr txBox="1"/>
          <p:nvPr/>
        </p:nvSpPr>
        <p:spPr>
          <a:xfrm>
            <a:off x="5000628" y="2714620"/>
            <a:ext cx="3857652"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id-ID" sz="2000" dirty="0" smtClean="0">
                <a:latin typeface="inherit"/>
              </a:rPr>
              <a:t>Meningkatkan kadar gula darah</a:t>
            </a:r>
            <a:endParaRPr lang="id-ID" sz="2000" dirty="0">
              <a:latin typeface="inherit"/>
            </a:endParaRPr>
          </a:p>
        </p:txBody>
      </p:sp>
      <p:sp>
        <p:nvSpPr>
          <p:cNvPr id="18" name="Right Arrow 17"/>
          <p:cNvSpPr/>
          <p:nvPr/>
        </p:nvSpPr>
        <p:spPr>
          <a:xfrm>
            <a:off x="4214810" y="2786058"/>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9" name="Right Arrow 18"/>
          <p:cNvSpPr/>
          <p:nvPr/>
        </p:nvSpPr>
        <p:spPr>
          <a:xfrm>
            <a:off x="2000232" y="2786058"/>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2" name="TextBox 21"/>
          <p:cNvSpPr txBox="1"/>
          <p:nvPr/>
        </p:nvSpPr>
        <p:spPr>
          <a:xfrm>
            <a:off x="214282" y="3721246"/>
            <a:ext cx="1714512"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id-ID" sz="2000" dirty="0" smtClean="0">
                <a:solidFill>
                  <a:schemeClr val="tx1"/>
                </a:solidFill>
                <a:latin typeface="inherit"/>
              </a:rPr>
              <a:t>8. Hormon pertumbuhan</a:t>
            </a:r>
            <a:endParaRPr lang="id-ID" sz="2000" dirty="0">
              <a:solidFill>
                <a:schemeClr val="tx1"/>
              </a:solidFill>
              <a:latin typeface="inherit"/>
            </a:endParaRPr>
          </a:p>
        </p:txBody>
      </p:sp>
      <p:sp>
        <p:nvSpPr>
          <p:cNvPr id="23" name="Right Arrow 22"/>
          <p:cNvSpPr/>
          <p:nvPr/>
        </p:nvSpPr>
        <p:spPr>
          <a:xfrm>
            <a:off x="4214810" y="3929066"/>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4" name="Right Arrow 23"/>
          <p:cNvSpPr/>
          <p:nvPr/>
        </p:nvSpPr>
        <p:spPr>
          <a:xfrm>
            <a:off x="2071670" y="3929066"/>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5" name="TextBox 24"/>
          <p:cNvSpPr txBox="1"/>
          <p:nvPr/>
        </p:nvSpPr>
        <p:spPr>
          <a:xfrm>
            <a:off x="2857488" y="3714752"/>
            <a:ext cx="1214446" cy="70788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id-ID" sz="2000" dirty="0" smtClean="0">
                <a:solidFill>
                  <a:schemeClr val="tx1"/>
                </a:solidFill>
                <a:latin typeface="inherit"/>
              </a:rPr>
              <a:t>Kelenjar hipofisa</a:t>
            </a:r>
            <a:endParaRPr lang="id-ID" sz="2000" dirty="0">
              <a:solidFill>
                <a:schemeClr val="tx1"/>
              </a:solidFill>
              <a:latin typeface="inherit"/>
            </a:endParaRPr>
          </a:p>
        </p:txBody>
      </p:sp>
      <p:sp>
        <p:nvSpPr>
          <p:cNvPr id="26" name="TextBox 25"/>
          <p:cNvSpPr txBox="1"/>
          <p:nvPr/>
        </p:nvSpPr>
        <p:spPr>
          <a:xfrm>
            <a:off x="5072066" y="3714752"/>
            <a:ext cx="3857652"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d-ID" sz="2000" dirty="0" smtClean="0">
                <a:latin typeface="inherit"/>
              </a:rPr>
              <a:t>Mengendalikan pertumbuhan &amp; perkembangan</a:t>
            </a:r>
          </a:p>
        </p:txBody>
      </p:sp>
      <p:sp>
        <p:nvSpPr>
          <p:cNvPr id="27" name="TextBox 26"/>
          <p:cNvSpPr txBox="1"/>
          <p:nvPr/>
        </p:nvSpPr>
        <p:spPr>
          <a:xfrm>
            <a:off x="214282" y="5072074"/>
            <a:ext cx="1214446" cy="40011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id-ID" sz="2000" dirty="0" smtClean="0">
                <a:solidFill>
                  <a:schemeClr val="tx1"/>
                </a:solidFill>
                <a:latin typeface="inherit"/>
              </a:rPr>
              <a:t>9. Insulin</a:t>
            </a:r>
            <a:endParaRPr lang="id-ID" sz="2000" dirty="0">
              <a:solidFill>
                <a:schemeClr val="tx1"/>
              </a:solidFill>
              <a:latin typeface="inherit"/>
            </a:endParaRPr>
          </a:p>
        </p:txBody>
      </p:sp>
      <p:sp>
        <p:nvSpPr>
          <p:cNvPr id="28" name="Right Arrow 27"/>
          <p:cNvSpPr/>
          <p:nvPr/>
        </p:nvSpPr>
        <p:spPr>
          <a:xfrm>
            <a:off x="3786182" y="5143512"/>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9" name="Right Arrow 28"/>
          <p:cNvSpPr/>
          <p:nvPr/>
        </p:nvSpPr>
        <p:spPr>
          <a:xfrm>
            <a:off x="1571604" y="5143512"/>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30" name="TextBox 29"/>
          <p:cNvSpPr txBox="1"/>
          <p:nvPr/>
        </p:nvSpPr>
        <p:spPr>
          <a:xfrm>
            <a:off x="2357422" y="5072074"/>
            <a:ext cx="1285884"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id-ID" sz="2000" dirty="0" smtClean="0">
                <a:solidFill>
                  <a:schemeClr val="tx1"/>
                </a:solidFill>
                <a:latin typeface="inherit"/>
              </a:rPr>
              <a:t>Pankreas</a:t>
            </a:r>
            <a:endParaRPr lang="id-ID" sz="2000" dirty="0">
              <a:solidFill>
                <a:schemeClr val="tx1"/>
              </a:solidFill>
              <a:latin typeface="inherit"/>
            </a:endParaRPr>
          </a:p>
        </p:txBody>
      </p:sp>
      <p:sp>
        <p:nvSpPr>
          <p:cNvPr id="31" name="TextBox 30"/>
          <p:cNvSpPr txBox="1"/>
          <p:nvPr/>
        </p:nvSpPr>
        <p:spPr>
          <a:xfrm>
            <a:off x="4572000" y="4929198"/>
            <a:ext cx="4429156"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id-ID" sz="2000" dirty="0" smtClean="0">
                <a:latin typeface="inherit"/>
              </a:rPr>
              <a:t>Mempengaruhi metabolisme glukosa, protein &amp; lemak di seluruh tubuh</a:t>
            </a:r>
            <a:endParaRPr lang="id-ID" sz="2000" dirty="0">
              <a:latin typeface="inherit"/>
            </a:endParaRPr>
          </a:p>
        </p:txBody>
      </p:sp>
      <p:sp>
        <p:nvSpPr>
          <p:cNvPr id="32" name="TextBox 31"/>
          <p:cNvSpPr txBox="1"/>
          <p:nvPr/>
        </p:nvSpPr>
        <p:spPr>
          <a:xfrm>
            <a:off x="142844" y="6072206"/>
            <a:ext cx="2000264" cy="40011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id-ID" sz="2000" dirty="0" smtClean="0">
                <a:solidFill>
                  <a:schemeClr val="tx1"/>
                </a:solidFill>
                <a:latin typeface="inherit"/>
              </a:rPr>
              <a:t>10. Progesteron</a:t>
            </a:r>
            <a:endParaRPr lang="id-ID" sz="2000" dirty="0">
              <a:solidFill>
                <a:schemeClr val="tx1"/>
              </a:solidFill>
              <a:latin typeface="inherit"/>
            </a:endParaRPr>
          </a:p>
        </p:txBody>
      </p:sp>
      <p:sp>
        <p:nvSpPr>
          <p:cNvPr id="33" name="Right Arrow 32"/>
          <p:cNvSpPr/>
          <p:nvPr/>
        </p:nvSpPr>
        <p:spPr>
          <a:xfrm>
            <a:off x="5143504" y="6143644"/>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34" name="Right Arrow 33"/>
          <p:cNvSpPr/>
          <p:nvPr/>
        </p:nvSpPr>
        <p:spPr>
          <a:xfrm>
            <a:off x="2285984" y="6143644"/>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35" name="TextBox 34"/>
          <p:cNvSpPr txBox="1"/>
          <p:nvPr/>
        </p:nvSpPr>
        <p:spPr>
          <a:xfrm>
            <a:off x="3286116" y="6072206"/>
            <a:ext cx="1643074"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id-ID" sz="2000" dirty="0" smtClean="0">
                <a:solidFill>
                  <a:schemeClr val="tx1"/>
                </a:solidFill>
                <a:latin typeface="inherit"/>
              </a:rPr>
              <a:t>Indung Telur</a:t>
            </a:r>
            <a:endParaRPr lang="id-ID" sz="2000" dirty="0">
              <a:solidFill>
                <a:schemeClr val="tx1"/>
              </a:solidFill>
              <a:latin typeface="inherit"/>
            </a:endParaRPr>
          </a:p>
        </p:txBody>
      </p:sp>
      <p:sp>
        <p:nvSpPr>
          <p:cNvPr id="36" name="TextBox 35"/>
          <p:cNvSpPr txBox="1"/>
          <p:nvPr/>
        </p:nvSpPr>
        <p:spPr>
          <a:xfrm>
            <a:off x="5929322" y="6072206"/>
            <a:ext cx="3000396"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d-ID" sz="2000" dirty="0" smtClean="0">
                <a:latin typeface="inherit"/>
              </a:rPr>
              <a:t>Menghasilkan susu (asi)</a:t>
            </a:r>
            <a:endParaRPr lang="id-ID" sz="2000" dirty="0">
              <a:latin typeface="inheri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175" y="-3175"/>
            <a:ext cx="9151938" cy="6865938"/>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928662" y="928670"/>
            <a:ext cx="7085013" cy="18669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2714612" y="2857496"/>
            <a:ext cx="3357586" cy="28575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3175" y="-3175"/>
            <a:ext cx="9151938" cy="6865938"/>
          </a:xfrm>
          <a:prstGeom prst="rect">
            <a:avLst/>
          </a:prstGeom>
          <a:noFill/>
          <a:ln w="9525">
            <a:noFill/>
            <a:miter lim="800000"/>
            <a:headEnd/>
            <a:tailEnd/>
          </a:ln>
          <a:effectLst/>
        </p:spPr>
      </p:pic>
      <p:sp>
        <p:nvSpPr>
          <p:cNvPr id="5" name="TextBox 4"/>
          <p:cNvSpPr txBox="1"/>
          <p:nvPr/>
        </p:nvSpPr>
        <p:spPr>
          <a:xfrm>
            <a:off x="3214678" y="181253"/>
            <a:ext cx="2786082" cy="523220"/>
          </a:xfrm>
          <a:prstGeom prst="rect">
            <a:avLst/>
          </a:prstGeom>
          <a:noFill/>
        </p:spPr>
        <p:txBody>
          <a:bodyPr wrap="square" rtlCol="0">
            <a:spAutoFit/>
          </a:bodyPr>
          <a:lstStyle/>
          <a:p>
            <a:pPr algn="ctr"/>
            <a:r>
              <a:rPr lang="id-ID" sz="2800" b="1" dirty="0" smtClean="0">
                <a:effectLst>
                  <a:outerShdw blurRad="38100" dist="38100" dir="2700000" algn="tl">
                    <a:srgbClr val="000000">
                      <a:alpha val="43137"/>
                    </a:srgbClr>
                  </a:outerShdw>
                </a:effectLst>
              </a:rPr>
              <a:t>Membran Sel</a:t>
            </a:r>
            <a:endParaRPr lang="id-ID" sz="2800" b="1" dirty="0">
              <a:effectLst>
                <a:outerShdw blurRad="38100" dist="38100" dir="2700000" algn="tl">
                  <a:srgbClr val="000000">
                    <a:alpha val="43137"/>
                  </a:srgbClr>
                </a:outerShdw>
              </a:effectLst>
            </a:endParaRPr>
          </a:p>
        </p:txBody>
      </p:sp>
      <p:sp>
        <p:nvSpPr>
          <p:cNvPr id="6" name="TextBox 5"/>
          <p:cNvSpPr txBox="1"/>
          <p:nvPr/>
        </p:nvSpPr>
        <p:spPr>
          <a:xfrm>
            <a:off x="714348" y="1002608"/>
            <a:ext cx="7643866" cy="335508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nSpc>
                <a:spcPct val="150000"/>
              </a:lnSpc>
            </a:pPr>
            <a:r>
              <a:rPr lang="id-ID" sz="2400" dirty="0" smtClean="0">
                <a:latin typeface="Comic Sans MS" pitchFamily="66" charset="0"/>
              </a:rPr>
              <a:t>Membran sel (membran plasma/plasmalemma) merupakan </a:t>
            </a:r>
            <a:r>
              <a:rPr lang="id-ID" sz="2400" dirty="0">
                <a:latin typeface="Comic Sans MS" pitchFamily="66" charset="0"/>
              </a:rPr>
              <a:t>lapisan yang melindungi inti sel dan sitoplasma. Membran sel membungkus organel-organel dalam </a:t>
            </a:r>
            <a:r>
              <a:rPr lang="id-ID" sz="2400" dirty="0" smtClean="0">
                <a:latin typeface="Comic Sans MS" pitchFamily="66" charset="0"/>
              </a:rPr>
              <a:t>sel, dan alat </a:t>
            </a:r>
            <a:r>
              <a:rPr lang="id-ID" sz="2400" dirty="0">
                <a:latin typeface="Comic Sans MS" pitchFamily="66" charset="0"/>
              </a:rPr>
              <a:t>transportasi bagi sel yaitu tempat masuk dan keluarnya zat-zat yang dibutuhkan dan tidak dibutuhkan oleh sel</a:t>
            </a:r>
            <a:r>
              <a:rPr lang="id-ID" sz="2400" dirty="0" smtClean="0">
                <a:latin typeface="Comic Sans MS" pitchFamily="66" charset="0"/>
              </a:rPr>
              <a:t>.</a:t>
            </a:r>
            <a:endParaRPr lang="id-ID" sz="2400" dirty="0">
              <a:latin typeface="Comic Sans MS" pitchFamily="66" charset="0"/>
            </a:endParaRPr>
          </a:p>
        </p:txBody>
      </p:sp>
      <p:pic>
        <p:nvPicPr>
          <p:cNvPr id="7" name="Picture 6" descr="bilay.gif"/>
          <p:cNvPicPr>
            <a:picLocks noChangeAspect="1"/>
          </p:cNvPicPr>
          <p:nvPr/>
        </p:nvPicPr>
        <p:blipFill>
          <a:blip r:embed="rId3"/>
          <a:stretch>
            <a:fillRect/>
          </a:stretch>
        </p:blipFill>
        <p:spPr>
          <a:xfrm>
            <a:off x="928662" y="4500570"/>
            <a:ext cx="6524632" cy="22145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6"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80">
                                          <p:stCondLst>
                                            <p:cond delay="0"/>
                                          </p:stCondLst>
                                        </p:cTn>
                                        <p:tgtEl>
                                          <p:spTgt spid="7"/>
                                        </p:tgtEl>
                                      </p:cBhvr>
                                    </p:animEffect>
                                    <p:anim calcmode="lin" valueType="num">
                                      <p:cBhvr>
                                        <p:cTn id="1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0" dur="26">
                                          <p:stCondLst>
                                            <p:cond delay="650"/>
                                          </p:stCondLst>
                                        </p:cTn>
                                        <p:tgtEl>
                                          <p:spTgt spid="7"/>
                                        </p:tgtEl>
                                      </p:cBhvr>
                                      <p:to x="100000" y="60000"/>
                                    </p:animScale>
                                    <p:animScale>
                                      <p:cBhvr>
                                        <p:cTn id="21" dur="166" decel="50000">
                                          <p:stCondLst>
                                            <p:cond delay="676"/>
                                          </p:stCondLst>
                                        </p:cTn>
                                        <p:tgtEl>
                                          <p:spTgt spid="7"/>
                                        </p:tgtEl>
                                      </p:cBhvr>
                                      <p:to x="100000" y="100000"/>
                                    </p:animScale>
                                    <p:animScale>
                                      <p:cBhvr>
                                        <p:cTn id="22" dur="26">
                                          <p:stCondLst>
                                            <p:cond delay="1312"/>
                                          </p:stCondLst>
                                        </p:cTn>
                                        <p:tgtEl>
                                          <p:spTgt spid="7"/>
                                        </p:tgtEl>
                                      </p:cBhvr>
                                      <p:to x="100000" y="80000"/>
                                    </p:animScale>
                                    <p:animScale>
                                      <p:cBhvr>
                                        <p:cTn id="23" dur="166" decel="50000">
                                          <p:stCondLst>
                                            <p:cond delay="1338"/>
                                          </p:stCondLst>
                                        </p:cTn>
                                        <p:tgtEl>
                                          <p:spTgt spid="7"/>
                                        </p:tgtEl>
                                      </p:cBhvr>
                                      <p:to x="100000" y="100000"/>
                                    </p:animScale>
                                    <p:animScale>
                                      <p:cBhvr>
                                        <p:cTn id="24" dur="26">
                                          <p:stCondLst>
                                            <p:cond delay="1642"/>
                                          </p:stCondLst>
                                        </p:cTn>
                                        <p:tgtEl>
                                          <p:spTgt spid="7"/>
                                        </p:tgtEl>
                                      </p:cBhvr>
                                      <p:to x="100000" y="90000"/>
                                    </p:animScale>
                                    <p:animScale>
                                      <p:cBhvr>
                                        <p:cTn id="25" dur="166" decel="50000">
                                          <p:stCondLst>
                                            <p:cond delay="1668"/>
                                          </p:stCondLst>
                                        </p:cTn>
                                        <p:tgtEl>
                                          <p:spTgt spid="7"/>
                                        </p:tgtEl>
                                      </p:cBhvr>
                                      <p:to x="100000" y="100000"/>
                                    </p:animScale>
                                    <p:animScale>
                                      <p:cBhvr>
                                        <p:cTn id="26" dur="26">
                                          <p:stCondLst>
                                            <p:cond delay="1808"/>
                                          </p:stCondLst>
                                        </p:cTn>
                                        <p:tgtEl>
                                          <p:spTgt spid="7"/>
                                        </p:tgtEl>
                                      </p:cBhvr>
                                      <p:to x="100000" y="95000"/>
                                    </p:animScale>
                                    <p:animScale>
                                      <p:cBhvr>
                                        <p:cTn id="2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14546" y="742874"/>
            <a:ext cx="4357718"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id-ID" sz="2000" b="1" dirty="0" smtClean="0"/>
              <a:t>Struktur dan Fungsi Membran Sel</a:t>
            </a:r>
            <a:endParaRPr lang="id-ID" sz="2000" b="1" dirty="0"/>
          </a:p>
        </p:txBody>
      </p:sp>
      <p:sp>
        <p:nvSpPr>
          <p:cNvPr id="5" name="TextBox 4"/>
          <p:cNvSpPr txBox="1"/>
          <p:nvPr/>
        </p:nvSpPr>
        <p:spPr>
          <a:xfrm>
            <a:off x="71406" y="1428736"/>
            <a:ext cx="3500462" cy="286232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nSpc>
                <a:spcPct val="150000"/>
              </a:lnSpc>
            </a:pPr>
            <a:r>
              <a:rPr lang="id-ID" sz="2000" dirty="0" smtClean="0"/>
              <a:t>Struktur : </a:t>
            </a:r>
          </a:p>
          <a:p>
            <a:pPr>
              <a:lnSpc>
                <a:spcPct val="150000"/>
              </a:lnSpc>
            </a:pPr>
            <a:r>
              <a:rPr lang="id-ID" sz="2000" dirty="0" smtClean="0"/>
              <a:t>-membran trilaminer yang disusun oleh lipid &amp; protein</a:t>
            </a:r>
          </a:p>
          <a:p>
            <a:pPr>
              <a:lnSpc>
                <a:spcPct val="150000"/>
              </a:lnSpc>
            </a:pPr>
            <a:r>
              <a:rPr lang="id-ID" sz="2000" dirty="0" smtClean="0"/>
              <a:t>-tebalnya sekitar 7,5-10 nm</a:t>
            </a:r>
          </a:p>
          <a:p>
            <a:pPr>
              <a:lnSpc>
                <a:spcPct val="150000"/>
              </a:lnSpc>
            </a:pPr>
            <a:r>
              <a:rPr lang="id-ID" sz="2000" dirty="0" smtClean="0"/>
              <a:t>-terdiri dari lemak 45% dan protein 55%</a:t>
            </a:r>
            <a:endParaRPr lang="id-ID" sz="2000" dirty="0"/>
          </a:p>
        </p:txBody>
      </p:sp>
      <p:sp>
        <p:nvSpPr>
          <p:cNvPr id="6" name="TextBox 5"/>
          <p:cNvSpPr txBox="1"/>
          <p:nvPr/>
        </p:nvSpPr>
        <p:spPr>
          <a:xfrm>
            <a:off x="3643306" y="1428736"/>
            <a:ext cx="5429256" cy="517064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nSpc>
                <a:spcPct val="150000"/>
              </a:lnSpc>
            </a:pPr>
            <a:r>
              <a:rPr lang="id-ID" sz="2000" dirty="0" smtClean="0"/>
              <a:t>Fungsi : </a:t>
            </a:r>
          </a:p>
          <a:p>
            <a:pPr>
              <a:lnSpc>
                <a:spcPct val="150000"/>
              </a:lnSpc>
            </a:pPr>
            <a:r>
              <a:rPr lang="id-ID" sz="2000" dirty="0"/>
              <a:t>1) mengatur lalu lintas senyawa-senyawa atau ion-ion yang masuk dan keluar sel atau organel</a:t>
            </a:r>
            <a:br>
              <a:rPr lang="id-ID" sz="2000" dirty="0"/>
            </a:br>
            <a:r>
              <a:rPr lang="id-ID" sz="2000" dirty="0"/>
              <a:t>(2) sebagai reseptor (pengenal) molekul-molekul khusus (hormon) metabolit dll dan agensia khas seperti bakteri dan virus</a:t>
            </a:r>
            <a:br>
              <a:rPr lang="id-ID" sz="2000" dirty="0"/>
            </a:br>
            <a:r>
              <a:rPr lang="id-ID" sz="2000" dirty="0"/>
              <a:t>(3) tempat </a:t>
            </a:r>
            <a:r>
              <a:rPr lang="id-ID" sz="2000" dirty="0" smtClean="0"/>
              <a:t>berlangsungnya </a:t>
            </a:r>
            <a:r>
              <a:rPr lang="id-ID" sz="2000" dirty="0"/>
              <a:t>berbagai reaksi kimia seperti pada membran </a:t>
            </a:r>
            <a:r>
              <a:rPr lang="id-ID" sz="2000" dirty="0" smtClean="0"/>
              <a:t>mitokondria</a:t>
            </a:r>
            <a:r>
              <a:rPr lang="id-ID" sz="2000" dirty="0"/>
              <a:t>, kloroplas, retikulum endoplasma </a:t>
            </a:r>
            <a:r>
              <a:rPr lang="id-ID" sz="2000" dirty="0" smtClean="0"/>
              <a:t>dll</a:t>
            </a:r>
            <a:r>
              <a:rPr lang="id-ID" sz="2000" dirty="0"/>
              <a:t/>
            </a:r>
            <a:br>
              <a:rPr lang="id-ID" sz="2000" dirty="0"/>
            </a:br>
            <a:r>
              <a:rPr lang="id-ID" sz="2000" dirty="0"/>
              <a:t>(4) </a:t>
            </a:r>
            <a:r>
              <a:rPr lang="id-ID" sz="2000" dirty="0" smtClean="0"/>
              <a:t>sebagai </a:t>
            </a:r>
            <a:r>
              <a:rPr lang="id-ID" sz="2000" dirty="0"/>
              <a:t>reseptor perubahan lingkungan sel, seperti perubahan suhu, intensitas cahaya </a:t>
            </a:r>
            <a:r>
              <a:rPr lang="id-ID" sz="2000" dirty="0" smtClean="0"/>
              <a:t>dll.</a:t>
            </a:r>
            <a:endParaRPr lang="id-ID" sz="2000" dirty="0"/>
          </a:p>
        </p:txBody>
      </p:sp>
      <p:pic>
        <p:nvPicPr>
          <p:cNvPr id="7" name="Picture 6" descr="bilay.gif"/>
          <p:cNvPicPr>
            <a:picLocks noChangeAspect="1"/>
          </p:cNvPicPr>
          <p:nvPr/>
        </p:nvPicPr>
        <p:blipFill>
          <a:blip r:embed="rId2"/>
          <a:stretch>
            <a:fillRect/>
          </a:stretch>
        </p:blipFill>
        <p:spPr>
          <a:xfrm>
            <a:off x="142876" y="4357694"/>
            <a:ext cx="3428992" cy="23574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0" y="-3175"/>
            <a:ext cx="9286908" cy="6865938"/>
          </a:xfrm>
          <a:prstGeom prst="rect">
            <a:avLst/>
          </a:prstGeom>
          <a:noFill/>
          <a:ln w="9525">
            <a:noFill/>
            <a:miter lim="800000"/>
            <a:headEnd/>
            <a:tailEnd/>
          </a:ln>
          <a:effectLst/>
        </p:spPr>
      </p:pic>
      <p:sp>
        <p:nvSpPr>
          <p:cNvPr id="5" name="TextBox 4"/>
          <p:cNvSpPr txBox="1"/>
          <p:nvPr/>
        </p:nvSpPr>
        <p:spPr>
          <a:xfrm>
            <a:off x="3714744" y="285728"/>
            <a:ext cx="2857520" cy="646331"/>
          </a:xfrm>
          <a:prstGeom prst="rect">
            <a:avLst/>
          </a:prstGeom>
          <a:noFill/>
        </p:spPr>
        <p:txBody>
          <a:bodyPr wrap="square" rtlCol="0">
            <a:spAutoFit/>
          </a:bodyPr>
          <a:lstStyle/>
          <a:p>
            <a:pPr algn="ctr"/>
            <a:r>
              <a:rPr lang="id-ID" sz="3600" b="1" dirty="0" smtClean="0">
                <a:effectLst>
                  <a:outerShdw blurRad="38100" dist="38100" dir="2700000" algn="tl">
                    <a:srgbClr val="000000">
                      <a:alpha val="43137"/>
                    </a:srgbClr>
                  </a:outerShdw>
                </a:effectLst>
              </a:rPr>
              <a:t>sitoplasma</a:t>
            </a:r>
            <a:endParaRPr lang="id-ID" sz="3600" b="1" dirty="0">
              <a:effectLst>
                <a:outerShdw blurRad="38100" dist="38100" dir="2700000" algn="tl">
                  <a:srgbClr val="000000">
                    <a:alpha val="43137"/>
                  </a:srgbClr>
                </a:outerShdw>
              </a:effectLst>
            </a:endParaRPr>
          </a:p>
        </p:txBody>
      </p:sp>
      <p:sp>
        <p:nvSpPr>
          <p:cNvPr id="6" name="TextBox 5"/>
          <p:cNvSpPr txBox="1"/>
          <p:nvPr/>
        </p:nvSpPr>
        <p:spPr>
          <a:xfrm>
            <a:off x="1142976" y="1531798"/>
            <a:ext cx="7715272" cy="1754326"/>
          </a:xfrm>
          <a:prstGeom prst="rect">
            <a:avLst/>
          </a:prstGeom>
          <a:noFill/>
        </p:spPr>
        <p:txBody>
          <a:bodyPr wrap="square" rtlCol="0">
            <a:spAutoFit/>
          </a:bodyPr>
          <a:lstStyle/>
          <a:p>
            <a:pPr>
              <a:lnSpc>
                <a:spcPct val="150000"/>
              </a:lnSpc>
            </a:pPr>
            <a:r>
              <a:rPr lang="id-ID" sz="2400" dirty="0" smtClean="0">
                <a:solidFill>
                  <a:srgbClr val="C00000"/>
                </a:solidFill>
              </a:rPr>
              <a:t>Sitoplasma berasal dari kata cyto (sel) dan plasein (bentuk) : hal yang hidup di dalam membran plasma dan di luar nukleus yang menentukan bentuk sel</a:t>
            </a:r>
            <a:endParaRPr lang="id-ID" sz="2400" dirty="0">
              <a:solidFill>
                <a:srgbClr val="C00000"/>
              </a:solidFill>
            </a:endParaRPr>
          </a:p>
        </p:txBody>
      </p:sp>
      <p:sp>
        <p:nvSpPr>
          <p:cNvPr id="7" name="TextBox 6"/>
          <p:cNvSpPr txBox="1"/>
          <p:nvPr/>
        </p:nvSpPr>
        <p:spPr>
          <a:xfrm>
            <a:off x="214282" y="3214686"/>
            <a:ext cx="8929718" cy="3416320"/>
          </a:xfrm>
          <a:prstGeom prst="rect">
            <a:avLst/>
          </a:prstGeom>
          <a:noFill/>
        </p:spPr>
        <p:txBody>
          <a:bodyPr wrap="square" rtlCol="0">
            <a:spAutoFit/>
          </a:bodyPr>
          <a:lstStyle/>
          <a:p>
            <a:r>
              <a:rPr lang="id-ID" sz="2400" dirty="0" smtClean="0"/>
              <a:t>Struktur Sitoplasma : </a:t>
            </a:r>
          </a:p>
          <a:p>
            <a:pPr marL="342900" indent="-342900">
              <a:buAutoNum type="arabicPeriod"/>
            </a:pPr>
            <a:r>
              <a:rPr lang="id-ID" sz="2400" dirty="0" smtClean="0"/>
              <a:t>Dilihat dari segi fisiknya, sitoplasma dapat digambarkan sebagai sesuatu yang tebal, semitransparan, dan terdiri dari cairan suspensi</a:t>
            </a:r>
          </a:p>
          <a:p>
            <a:pPr marL="342900" indent="-342900">
              <a:buAutoNum type="arabicPeriod"/>
            </a:pPr>
            <a:r>
              <a:rPr lang="id-ID" sz="2400" dirty="0" smtClean="0"/>
              <a:t>Dilihat dari segi kimianya :</a:t>
            </a:r>
          </a:p>
          <a:p>
            <a:pPr marL="342900" indent="-342900"/>
            <a:r>
              <a:rPr lang="id-ID" sz="2400" dirty="0" smtClean="0"/>
              <a:t>	a. 75-90% dari air</a:t>
            </a:r>
          </a:p>
          <a:p>
            <a:pPr marL="342900" indent="-342900"/>
            <a:r>
              <a:rPr lang="id-ID" sz="2400" dirty="0" smtClean="0"/>
              <a:t>	b. 25-10% komponen zat padat (karbohidrat, lemak dan zat-zat organik  yang lebih sederhana : glukosa dan asam amino yang dapat terlarut dalam lemak dan </a:t>
            </a:r>
            <a:r>
              <a:rPr lang="id-ID" sz="2400" dirty="0" smtClean="0"/>
              <a:t>berbentuk </a:t>
            </a:r>
            <a:r>
              <a:rPr lang="id-ID" sz="2400" dirty="0" smtClean="0"/>
              <a:t>cairan atau larutan)</a:t>
            </a:r>
            <a:endParaRPr lang="id-ID"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1" presetClass="entr" presetSubtype="0"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770" decel="100000"/>
                                        <p:tgtEl>
                                          <p:spTgt spid="7">
                                            <p:txEl>
                                              <p:pRg st="0" end="0"/>
                                            </p:txEl>
                                          </p:spTgt>
                                        </p:tgtEl>
                                      </p:cBhvr>
                                    </p:animEffect>
                                    <p:animScale>
                                      <p:cBhvr>
                                        <p:cTn id="14" dur="770" decel="100000"/>
                                        <p:tgtEl>
                                          <p:spTgt spid="7">
                                            <p:txEl>
                                              <p:pRg st="0" end="0"/>
                                            </p:txEl>
                                          </p:spTgt>
                                        </p:tgtEl>
                                      </p:cBhvr>
                                      <p:from x="10000" y="10000"/>
                                      <p:to x="200000" y="450000"/>
                                    </p:animScale>
                                    <p:animScale>
                                      <p:cBhvr>
                                        <p:cTn id="15" dur="1230" accel="100000" fill="hold">
                                          <p:stCondLst>
                                            <p:cond delay="770"/>
                                          </p:stCondLst>
                                        </p:cTn>
                                        <p:tgtEl>
                                          <p:spTgt spid="7">
                                            <p:txEl>
                                              <p:pRg st="0" end="0"/>
                                            </p:txEl>
                                          </p:spTgt>
                                        </p:tgtEl>
                                      </p:cBhvr>
                                      <p:from x="200000" y="450000"/>
                                      <p:to x="100000" y="100000"/>
                                    </p:animScale>
                                    <p:set>
                                      <p:cBhvr>
                                        <p:cTn id="16" dur="770" fill="hold"/>
                                        <p:tgtEl>
                                          <p:spTgt spid="7">
                                            <p:txEl>
                                              <p:pRg st="0" end="0"/>
                                            </p:txEl>
                                          </p:spTgt>
                                        </p:tgtEl>
                                        <p:attrNameLst>
                                          <p:attrName>ppt_x</p:attrName>
                                        </p:attrNameLst>
                                      </p:cBhvr>
                                      <p:to>
                                        <p:strVal val="(0.5)"/>
                                      </p:to>
                                    </p:set>
                                    <p:anim from="(0.5)" to="(#ppt_x)" calcmode="lin" valueType="num">
                                      <p:cBhvr>
                                        <p:cTn id="17" dur="1230" accel="100000" fill="hold">
                                          <p:stCondLst>
                                            <p:cond delay="770"/>
                                          </p:stCondLst>
                                        </p:cTn>
                                        <p:tgtEl>
                                          <p:spTgt spid="7">
                                            <p:txEl>
                                              <p:pRg st="0" end="0"/>
                                            </p:txEl>
                                          </p:spTgt>
                                        </p:tgtEl>
                                        <p:attrNameLst>
                                          <p:attrName>ppt_x</p:attrName>
                                        </p:attrNameLst>
                                      </p:cBhvr>
                                    </p:anim>
                                    <p:set>
                                      <p:cBhvr>
                                        <p:cTn id="18" dur="770" fill="hold"/>
                                        <p:tgtEl>
                                          <p:spTgt spid="7">
                                            <p:txEl>
                                              <p:pRg st="0" end="0"/>
                                            </p:txEl>
                                          </p:spTgt>
                                        </p:tgtEl>
                                        <p:attrNameLst>
                                          <p:attrName>ppt_y</p:attrName>
                                        </p:attrNameLst>
                                      </p:cBhvr>
                                      <p:to>
                                        <p:strVal val="(#ppt_y+0.4)"/>
                                      </p:to>
                                    </p:set>
                                    <p:anim from="(#ppt_y+0.4)" to="(#ppt_y)" calcmode="lin" valueType="num">
                                      <p:cBhvr>
                                        <p:cTn id="19" dur="1230" accel="100000" fill="hold">
                                          <p:stCondLst>
                                            <p:cond delay="770"/>
                                          </p:stCondLst>
                                        </p:cTn>
                                        <p:tgtEl>
                                          <p:spTgt spid="7">
                                            <p:txEl>
                                              <p:pRg st="0" end="0"/>
                                            </p:txEl>
                                          </p:spTgt>
                                        </p:tgtEl>
                                        <p:attrNameLst>
                                          <p:attrName>ppt_y</p:attrName>
                                        </p:attrNameLst>
                                      </p:cBhvr>
                                    </p:anim>
                                  </p:childTnLst>
                                </p:cTn>
                              </p:par>
                              <p:par>
                                <p:cTn id="20" presetID="51" presetClass="entr" presetSubtype="0" fill="hold" nodeType="with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770" decel="100000"/>
                                        <p:tgtEl>
                                          <p:spTgt spid="7">
                                            <p:txEl>
                                              <p:pRg st="1" end="1"/>
                                            </p:txEl>
                                          </p:spTgt>
                                        </p:tgtEl>
                                      </p:cBhvr>
                                    </p:animEffect>
                                    <p:animScale>
                                      <p:cBhvr>
                                        <p:cTn id="23" dur="770" decel="100000"/>
                                        <p:tgtEl>
                                          <p:spTgt spid="7">
                                            <p:txEl>
                                              <p:pRg st="1" end="1"/>
                                            </p:txEl>
                                          </p:spTgt>
                                        </p:tgtEl>
                                      </p:cBhvr>
                                      <p:from x="10000" y="10000"/>
                                      <p:to x="200000" y="450000"/>
                                    </p:animScale>
                                    <p:animScale>
                                      <p:cBhvr>
                                        <p:cTn id="24" dur="1230" accel="100000" fill="hold">
                                          <p:stCondLst>
                                            <p:cond delay="770"/>
                                          </p:stCondLst>
                                        </p:cTn>
                                        <p:tgtEl>
                                          <p:spTgt spid="7">
                                            <p:txEl>
                                              <p:pRg st="1" end="1"/>
                                            </p:txEl>
                                          </p:spTgt>
                                        </p:tgtEl>
                                      </p:cBhvr>
                                      <p:from x="200000" y="450000"/>
                                      <p:to x="100000" y="100000"/>
                                    </p:animScale>
                                    <p:set>
                                      <p:cBhvr>
                                        <p:cTn id="25" dur="770" fill="hold"/>
                                        <p:tgtEl>
                                          <p:spTgt spid="7">
                                            <p:txEl>
                                              <p:pRg st="1" end="1"/>
                                            </p:txEl>
                                          </p:spTgt>
                                        </p:tgtEl>
                                        <p:attrNameLst>
                                          <p:attrName>ppt_x</p:attrName>
                                        </p:attrNameLst>
                                      </p:cBhvr>
                                      <p:to>
                                        <p:strVal val="(0.5)"/>
                                      </p:to>
                                    </p:set>
                                    <p:anim from="(0.5)" to="(#ppt_x)" calcmode="lin" valueType="num">
                                      <p:cBhvr>
                                        <p:cTn id="26" dur="1230" accel="100000" fill="hold">
                                          <p:stCondLst>
                                            <p:cond delay="770"/>
                                          </p:stCondLst>
                                        </p:cTn>
                                        <p:tgtEl>
                                          <p:spTgt spid="7">
                                            <p:txEl>
                                              <p:pRg st="1" end="1"/>
                                            </p:txEl>
                                          </p:spTgt>
                                        </p:tgtEl>
                                        <p:attrNameLst>
                                          <p:attrName>ppt_x</p:attrName>
                                        </p:attrNameLst>
                                      </p:cBhvr>
                                    </p:anim>
                                    <p:set>
                                      <p:cBhvr>
                                        <p:cTn id="27" dur="770" fill="hold"/>
                                        <p:tgtEl>
                                          <p:spTgt spid="7">
                                            <p:txEl>
                                              <p:pRg st="1" end="1"/>
                                            </p:txEl>
                                          </p:spTgt>
                                        </p:tgtEl>
                                        <p:attrNameLst>
                                          <p:attrName>ppt_y</p:attrName>
                                        </p:attrNameLst>
                                      </p:cBhvr>
                                      <p:to>
                                        <p:strVal val="(#ppt_y+0.4)"/>
                                      </p:to>
                                    </p:set>
                                    <p:anim from="(#ppt_y+0.4)" to="(#ppt_y)" calcmode="lin" valueType="num">
                                      <p:cBhvr>
                                        <p:cTn id="28" dur="1230" accel="100000" fill="hold">
                                          <p:stCondLst>
                                            <p:cond delay="770"/>
                                          </p:stCondLst>
                                        </p:cTn>
                                        <p:tgtEl>
                                          <p:spTgt spid="7">
                                            <p:txEl>
                                              <p:pRg st="1" end="1"/>
                                            </p:txEl>
                                          </p:spTgt>
                                        </p:tgtEl>
                                        <p:attrNameLst>
                                          <p:attrName>ppt_y</p:attrName>
                                        </p:attrNameLst>
                                      </p:cBhvr>
                                    </p:anim>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nodeType="clickEffect">
                                  <p:stCondLst>
                                    <p:cond delay="0"/>
                                  </p:stCondLst>
                                  <p:iterate type="lt">
                                    <p:tmPct val="10000"/>
                                  </p:iterate>
                                  <p:childTnLst>
                                    <p:set>
                                      <p:cBhvr>
                                        <p:cTn id="32" dur="1" fill="hold">
                                          <p:stCondLst>
                                            <p:cond delay="0"/>
                                          </p:stCondLst>
                                        </p:cTn>
                                        <p:tgtEl>
                                          <p:spTgt spid="7">
                                            <p:txEl>
                                              <p:pRg st="2" end="2"/>
                                            </p:txEl>
                                          </p:spTgt>
                                        </p:tgtEl>
                                        <p:attrNameLst>
                                          <p:attrName>style.visibility</p:attrName>
                                        </p:attrNameLst>
                                      </p:cBhvr>
                                      <p:to>
                                        <p:strVal val="visible"/>
                                      </p:to>
                                    </p:set>
                                    <p:anim calcmode="lin" valueType="num">
                                      <p:cBhvr>
                                        <p:cTn id="33" dur="500" fill="hold"/>
                                        <p:tgtEl>
                                          <p:spTgt spid="7">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7">
                                            <p:txEl>
                                              <p:pRg st="2" end="2"/>
                                            </p:txEl>
                                          </p:spTgt>
                                        </p:tgtEl>
                                        <p:attrNameLst>
                                          <p:attrName>ppt_y</p:attrName>
                                        </p:attrNameLst>
                                      </p:cBhvr>
                                      <p:tavLst>
                                        <p:tav tm="0">
                                          <p:val>
                                            <p:strVal val="#ppt_y"/>
                                          </p:val>
                                        </p:tav>
                                        <p:tav tm="100000">
                                          <p:val>
                                            <p:strVal val="#ppt_y"/>
                                          </p:val>
                                        </p:tav>
                                      </p:tavLst>
                                    </p:anim>
                                    <p:anim calcmode="lin" valueType="num">
                                      <p:cBhvr>
                                        <p:cTn id="35" dur="500" fill="hold"/>
                                        <p:tgtEl>
                                          <p:spTgt spid="7">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7">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7">
                                            <p:txEl>
                                              <p:pRg st="2" end="2"/>
                                            </p:txEl>
                                          </p:spTgt>
                                        </p:tgtEl>
                                      </p:cBhvr>
                                    </p:animEffect>
                                  </p:childTnLst>
                                </p:cTn>
                              </p:par>
                              <p:par>
                                <p:cTn id="38" presetID="41" presetClass="entr" presetSubtype="0" fill="hold" nodeType="withEffect">
                                  <p:stCondLst>
                                    <p:cond delay="0"/>
                                  </p:stCondLst>
                                  <p:iterate type="lt">
                                    <p:tmPct val="10000"/>
                                  </p:iterate>
                                  <p:childTnLst>
                                    <p:set>
                                      <p:cBhvr>
                                        <p:cTn id="39" dur="1" fill="hold">
                                          <p:stCondLst>
                                            <p:cond delay="0"/>
                                          </p:stCondLst>
                                        </p:cTn>
                                        <p:tgtEl>
                                          <p:spTgt spid="7">
                                            <p:txEl>
                                              <p:pRg st="3" end="3"/>
                                            </p:txEl>
                                          </p:spTgt>
                                        </p:tgtEl>
                                        <p:attrNameLst>
                                          <p:attrName>style.visibility</p:attrName>
                                        </p:attrNameLst>
                                      </p:cBhvr>
                                      <p:to>
                                        <p:strVal val="visible"/>
                                      </p:to>
                                    </p:set>
                                    <p:anim calcmode="lin" valueType="num">
                                      <p:cBhvr>
                                        <p:cTn id="40" dur="500" fill="hold"/>
                                        <p:tgtEl>
                                          <p:spTgt spid="7">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7">
                                            <p:txEl>
                                              <p:pRg st="3" end="3"/>
                                            </p:txEl>
                                          </p:spTgt>
                                        </p:tgtEl>
                                        <p:attrNameLst>
                                          <p:attrName>ppt_y</p:attrName>
                                        </p:attrNameLst>
                                      </p:cBhvr>
                                      <p:tavLst>
                                        <p:tav tm="0">
                                          <p:val>
                                            <p:strVal val="#ppt_y"/>
                                          </p:val>
                                        </p:tav>
                                        <p:tav tm="100000">
                                          <p:val>
                                            <p:strVal val="#ppt_y"/>
                                          </p:val>
                                        </p:tav>
                                      </p:tavLst>
                                    </p:anim>
                                    <p:anim calcmode="lin" valueType="num">
                                      <p:cBhvr>
                                        <p:cTn id="42" dur="500" fill="hold"/>
                                        <p:tgtEl>
                                          <p:spTgt spid="7">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7">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7">
                                            <p:txEl>
                                              <p:pRg st="3" end="3"/>
                                            </p:txEl>
                                          </p:spTgt>
                                        </p:tgtEl>
                                      </p:cBhvr>
                                    </p:animEffect>
                                  </p:childTnLst>
                                </p:cTn>
                              </p:par>
                              <p:par>
                                <p:cTn id="45" presetID="41" presetClass="entr" presetSubtype="0" fill="hold" nodeType="withEffect">
                                  <p:stCondLst>
                                    <p:cond delay="0"/>
                                  </p:stCondLst>
                                  <p:iterate type="lt">
                                    <p:tmPct val="10000"/>
                                  </p:iterate>
                                  <p:childTnLst>
                                    <p:set>
                                      <p:cBhvr>
                                        <p:cTn id="46" dur="1" fill="hold">
                                          <p:stCondLst>
                                            <p:cond delay="0"/>
                                          </p:stCondLst>
                                        </p:cTn>
                                        <p:tgtEl>
                                          <p:spTgt spid="7">
                                            <p:txEl>
                                              <p:pRg st="4" end="4"/>
                                            </p:txEl>
                                          </p:spTgt>
                                        </p:tgtEl>
                                        <p:attrNameLst>
                                          <p:attrName>style.visibility</p:attrName>
                                        </p:attrNameLst>
                                      </p:cBhvr>
                                      <p:to>
                                        <p:strVal val="visible"/>
                                      </p:to>
                                    </p:set>
                                    <p:anim calcmode="lin" valueType="num">
                                      <p:cBhvr>
                                        <p:cTn id="47" dur="500" fill="hold"/>
                                        <p:tgtEl>
                                          <p:spTgt spid="7">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7">
                                            <p:txEl>
                                              <p:pRg st="4" end="4"/>
                                            </p:txEl>
                                          </p:spTgt>
                                        </p:tgtEl>
                                        <p:attrNameLst>
                                          <p:attrName>ppt_y</p:attrName>
                                        </p:attrNameLst>
                                      </p:cBhvr>
                                      <p:tavLst>
                                        <p:tav tm="0">
                                          <p:val>
                                            <p:strVal val="#ppt_y"/>
                                          </p:val>
                                        </p:tav>
                                        <p:tav tm="100000">
                                          <p:val>
                                            <p:strVal val="#ppt_y"/>
                                          </p:val>
                                        </p:tav>
                                      </p:tavLst>
                                    </p:anim>
                                    <p:anim calcmode="lin" valueType="num">
                                      <p:cBhvr>
                                        <p:cTn id="49" dur="500" fill="hold"/>
                                        <p:tgtEl>
                                          <p:spTgt spid="7">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7">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 y="-24"/>
            <a:ext cx="9144032" cy="470898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lvl="0">
              <a:lnSpc>
                <a:spcPct val="150000"/>
              </a:lnSpc>
            </a:pPr>
            <a:r>
              <a:rPr lang="id-ID" sz="2000" dirty="0" smtClean="0">
                <a:solidFill>
                  <a:schemeClr val="tx1"/>
                </a:solidFill>
              </a:rPr>
              <a:t>Fungsi Sitoplasma :</a:t>
            </a:r>
          </a:p>
          <a:p>
            <a:pPr lvl="0">
              <a:lnSpc>
                <a:spcPct val="150000"/>
              </a:lnSpc>
            </a:pPr>
            <a:r>
              <a:rPr lang="id-ID" sz="2000" dirty="0" smtClean="0">
                <a:solidFill>
                  <a:schemeClr val="tx1"/>
                </a:solidFill>
              </a:rPr>
              <a:t>1. Tempat penyimpanan bahan-bahan kimia yang penting bagi metabolisme sel, seperti enzim-enzim, ion-ion, gula, lemak dan protein.</a:t>
            </a:r>
          </a:p>
          <a:p>
            <a:pPr lvl="0">
              <a:lnSpc>
                <a:spcPct val="150000"/>
              </a:lnSpc>
            </a:pPr>
            <a:r>
              <a:rPr lang="id-ID" sz="2000" dirty="0" smtClean="0">
                <a:solidFill>
                  <a:schemeClr val="tx1"/>
                </a:solidFill>
              </a:rPr>
              <a:t>2. Sitoplasma adalah tempat dimana semua pekerjaan dalam sel dilakukan. </a:t>
            </a:r>
          </a:p>
          <a:p>
            <a:pPr lvl="0">
              <a:lnSpc>
                <a:spcPct val="150000"/>
              </a:lnSpc>
            </a:pPr>
            <a:r>
              <a:rPr lang="id-ID" sz="2000" dirty="0" smtClean="0">
                <a:solidFill>
                  <a:schemeClr val="tx1"/>
                </a:solidFill>
              </a:rPr>
              <a:t>3. Didalam sitoplasma itulah berlangsung kegiatan pembongkaran dan penyusunan zat zat melalui reaksi kimia. </a:t>
            </a:r>
          </a:p>
          <a:p>
            <a:pPr lvl="0">
              <a:lnSpc>
                <a:spcPct val="150000"/>
              </a:lnSpc>
            </a:pPr>
            <a:r>
              <a:rPr lang="id-ID" sz="2000" dirty="0" smtClean="0">
                <a:solidFill>
                  <a:schemeClr val="tx1"/>
                </a:solidFill>
              </a:rPr>
              <a:t>4. Pelarut untuk semua protein dan senyawa dalam sel.</a:t>
            </a:r>
          </a:p>
          <a:p>
            <a:pPr lvl="0">
              <a:lnSpc>
                <a:spcPct val="150000"/>
              </a:lnSpc>
            </a:pPr>
            <a:r>
              <a:rPr lang="id-ID" sz="2000" dirty="0" smtClean="0">
                <a:solidFill>
                  <a:schemeClr val="tx1"/>
                </a:solidFill>
              </a:rPr>
              <a:t>5. Sitoplasma mengalir di dalam sel untuk menjamin berlangsungnya pertukaran zat agar metabolisme berlangsung dengan baik. </a:t>
            </a:r>
          </a:p>
          <a:p>
            <a:pPr lvl="0">
              <a:lnSpc>
                <a:spcPct val="150000"/>
              </a:lnSpc>
            </a:pPr>
            <a:r>
              <a:rPr lang="id-ID" sz="2000" dirty="0" smtClean="0">
                <a:solidFill>
                  <a:schemeClr val="tx1"/>
                </a:solidFill>
              </a:rPr>
              <a:t>6. Memfasilitasi transportasi zat dari satu bagian sel ke bagian lain.</a:t>
            </a:r>
          </a:p>
        </p:txBody>
      </p:sp>
      <p:pic>
        <p:nvPicPr>
          <p:cNvPr id="3" name="Picture 2" descr="download.jpg"/>
          <p:cNvPicPr>
            <a:picLocks noChangeAspect="1"/>
          </p:cNvPicPr>
          <p:nvPr/>
        </p:nvPicPr>
        <p:blipFill>
          <a:blip r:embed="rId2"/>
          <a:stretch>
            <a:fillRect/>
          </a:stretch>
        </p:blipFill>
        <p:spPr>
          <a:xfrm>
            <a:off x="285720" y="4929198"/>
            <a:ext cx="3857652" cy="1714512"/>
          </a:xfrm>
          <a:prstGeom prst="rect">
            <a:avLst/>
          </a:prstGeom>
        </p:spPr>
      </p:pic>
      <p:pic>
        <p:nvPicPr>
          <p:cNvPr id="5" name="Picture 4" descr="download.jpg"/>
          <p:cNvPicPr>
            <a:picLocks noChangeAspect="1"/>
          </p:cNvPicPr>
          <p:nvPr/>
        </p:nvPicPr>
        <p:blipFill>
          <a:blip r:embed="rId2"/>
          <a:stretch>
            <a:fillRect/>
          </a:stretch>
        </p:blipFill>
        <p:spPr>
          <a:xfrm>
            <a:off x="4572000" y="4929198"/>
            <a:ext cx="4429156" cy="1714512"/>
          </a:xfrm>
          <a:prstGeom prst="rect">
            <a:avLst/>
          </a:prstGeom>
        </p:spPr>
      </p:pic>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71736" y="285728"/>
            <a:ext cx="2143140" cy="76944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id-ID" sz="4400" b="1" dirty="0" smtClean="0">
                <a:solidFill>
                  <a:schemeClr val="bg1"/>
                </a:solidFill>
                <a:effectLst>
                  <a:outerShdw blurRad="38100" dist="38100" dir="2700000" algn="tl">
                    <a:srgbClr val="000000">
                      <a:alpha val="43137"/>
                    </a:srgbClr>
                  </a:outerShdw>
                </a:effectLst>
              </a:rPr>
              <a:t>Inti Sel</a:t>
            </a:r>
            <a:endParaRPr lang="id-ID" sz="4400" b="1" dirty="0">
              <a:solidFill>
                <a:schemeClr val="bg1"/>
              </a:solidFill>
              <a:effectLst>
                <a:outerShdw blurRad="38100" dist="38100" dir="2700000" algn="tl">
                  <a:srgbClr val="000000">
                    <a:alpha val="43137"/>
                  </a:srgbClr>
                </a:outerShdw>
              </a:effectLst>
            </a:endParaRPr>
          </a:p>
        </p:txBody>
      </p:sp>
      <p:pic>
        <p:nvPicPr>
          <p:cNvPr id="6" name="Picture 5" descr="Struktur Fungsi Inti Sel"/>
          <p:cNvPicPr/>
          <p:nvPr/>
        </p:nvPicPr>
        <p:blipFill>
          <a:blip r:embed="rId2"/>
          <a:srcRect/>
          <a:stretch>
            <a:fillRect/>
          </a:stretch>
        </p:blipFill>
        <p:spPr bwMode="auto">
          <a:xfrm>
            <a:off x="4929190" y="1509724"/>
            <a:ext cx="3981450" cy="3562350"/>
          </a:xfrm>
          <a:prstGeom prst="rect">
            <a:avLst/>
          </a:prstGeom>
          <a:noFill/>
          <a:ln w="9525">
            <a:noFill/>
            <a:miter lim="800000"/>
            <a:headEnd/>
            <a:tailEnd/>
          </a:ln>
        </p:spPr>
      </p:pic>
      <p:sp>
        <p:nvSpPr>
          <p:cNvPr id="8" name="TextBox 7"/>
          <p:cNvSpPr txBox="1"/>
          <p:nvPr/>
        </p:nvSpPr>
        <p:spPr>
          <a:xfrm>
            <a:off x="142844" y="1285860"/>
            <a:ext cx="4643470" cy="2606163"/>
          </a:xfrm>
          <a:prstGeom prst="rect">
            <a:avLst/>
          </a:prstGeom>
          <a:noFill/>
        </p:spPr>
        <p:txBody>
          <a:bodyPr wrap="square" rtlCol="0">
            <a:spAutoFit/>
          </a:bodyPr>
          <a:lstStyle/>
          <a:p>
            <a:pPr>
              <a:lnSpc>
                <a:spcPct val="150000"/>
              </a:lnSpc>
            </a:pPr>
            <a:r>
              <a:rPr lang="id-ID" sz="2800" dirty="0" smtClean="0">
                <a:solidFill>
                  <a:schemeClr val="bg1"/>
                </a:solidFill>
                <a:latin typeface="Comic Sans MS" pitchFamily="66" charset="0"/>
              </a:rPr>
              <a:t>Inti adalah organel yang paling menonjol dibandingkan dengan organel sel lainnya</a:t>
            </a:r>
            <a:endParaRPr lang="id-ID" sz="2800" dirty="0">
              <a:solidFill>
                <a:schemeClr val="bg1"/>
              </a:solidFill>
              <a:latin typeface="Comic Sans MS" pitchFamily="66" charset="0"/>
            </a:endParaRPr>
          </a:p>
        </p:txBody>
      </p:sp>
      <p:sp>
        <p:nvSpPr>
          <p:cNvPr id="9" name="TextBox 8"/>
          <p:cNvSpPr txBox="1"/>
          <p:nvPr/>
        </p:nvSpPr>
        <p:spPr>
          <a:xfrm>
            <a:off x="214282" y="4263948"/>
            <a:ext cx="8715436" cy="2308324"/>
          </a:xfrm>
          <a:prstGeom prst="rect">
            <a:avLst/>
          </a:prstGeom>
          <a:noFill/>
        </p:spPr>
        <p:txBody>
          <a:bodyPr wrap="square" rtlCol="0">
            <a:spAutoFit/>
          </a:bodyPr>
          <a:lstStyle/>
          <a:p>
            <a:pPr>
              <a:lnSpc>
                <a:spcPct val="150000"/>
              </a:lnSpc>
            </a:pPr>
            <a:r>
              <a:rPr lang="id-ID" sz="3200" dirty="0" smtClean="0">
                <a:solidFill>
                  <a:srgbClr val="C00000"/>
                </a:solidFill>
              </a:rPr>
              <a:t>Struktur Inti Sel :</a:t>
            </a:r>
          </a:p>
          <a:p>
            <a:pPr>
              <a:lnSpc>
                <a:spcPct val="150000"/>
              </a:lnSpc>
            </a:pPr>
            <a:r>
              <a:rPr lang="id-ID" sz="3200" dirty="0" smtClean="0">
                <a:solidFill>
                  <a:srgbClr val="C00000"/>
                </a:solidFill>
              </a:rPr>
              <a:t>- Inti sel terdiri dari membran inti (lapisan inti), nukleoplasma, nukleolus dan kromosom. </a:t>
            </a:r>
            <a:endParaRPr lang="id-ID" sz="3200" dirty="0">
              <a:solidFill>
                <a:srgbClr val="C00000"/>
              </a:solidFill>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10" dur="1000" fill="hold"/>
                                        <p:tgtEl>
                                          <p:spTgt spid="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80">
                                          <p:stCondLst>
                                            <p:cond delay="0"/>
                                          </p:stCondLst>
                                        </p:cTn>
                                        <p:tgtEl>
                                          <p:spTgt spid="9"/>
                                        </p:tgtEl>
                                      </p:cBhvr>
                                    </p:animEffect>
                                    <p:anim calcmode="lin" valueType="num">
                                      <p:cBhvr>
                                        <p:cTn id="2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5" dur="26">
                                          <p:stCondLst>
                                            <p:cond delay="650"/>
                                          </p:stCondLst>
                                        </p:cTn>
                                        <p:tgtEl>
                                          <p:spTgt spid="9"/>
                                        </p:tgtEl>
                                      </p:cBhvr>
                                      <p:to x="100000" y="60000"/>
                                    </p:animScale>
                                    <p:animScale>
                                      <p:cBhvr>
                                        <p:cTn id="26" dur="166" decel="50000">
                                          <p:stCondLst>
                                            <p:cond delay="676"/>
                                          </p:stCondLst>
                                        </p:cTn>
                                        <p:tgtEl>
                                          <p:spTgt spid="9"/>
                                        </p:tgtEl>
                                      </p:cBhvr>
                                      <p:to x="100000" y="100000"/>
                                    </p:animScale>
                                    <p:animScale>
                                      <p:cBhvr>
                                        <p:cTn id="27" dur="26">
                                          <p:stCondLst>
                                            <p:cond delay="1312"/>
                                          </p:stCondLst>
                                        </p:cTn>
                                        <p:tgtEl>
                                          <p:spTgt spid="9"/>
                                        </p:tgtEl>
                                      </p:cBhvr>
                                      <p:to x="100000" y="80000"/>
                                    </p:animScale>
                                    <p:animScale>
                                      <p:cBhvr>
                                        <p:cTn id="28" dur="166" decel="50000">
                                          <p:stCondLst>
                                            <p:cond delay="1338"/>
                                          </p:stCondLst>
                                        </p:cTn>
                                        <p:tgtEl>
                                          <p:spTgt spid="9"/>
                                        </p:tgtEl>
                                      </p:cBhvr>
                                      <p:to x="100000" y="100000"/>
                                    </p:animScale>
                                    <p:animScale>
                                      <p:cBhvr>
                                        <p:cTn id="29" dur="26">
                                          <p:stCondLst>
                                            <p:cond delay="1642"/>
                                          </p:stCondLst>
                                        </p:cTn>
                                        <p:tgtEl>
                                          <p:spTgt spid="9"/>
                                        </p:tgtEl>
                                      </p:cBhvr>
                                      <p:to x="100000" y="90000"/>
                                    </p:animScale>
                                    <p:animScale>
                                      <p:cBhvr>
                                        <p:cTn id="30" dur="166" decel="50000">
                                          <p:stCondLst>
                                            <p:cond delay="1668"/>
                                          </p:stCondLst>
                                        </p:cTn>
                                        <p:tgtEl>
                                          <p:spTgt spid="9"/>
                                        </p:tgtEl>
                                      </p:cBhvr>
                                      <p:to x="100000" y="100000"/>
                                    </p:animScale>
                                    <p:animScale>
                                      <p:cBhvr>
                                        <p:cTn id="31" dur="26">
                                          <p:stCondLst>
                                            <p:cond delay="1808"/>
                                          </p:stCondLst>
                                        </p:cTn>
                                        <p:tgtEl>
                                          <p:spTgt spid="9"/>
                                        </p:tgtEl>
                                      </p:cBhvr>
                                      <p:to x="100000" y="95000"/>
                                    </p:animScale>
                                    <p:animScale>
                                      <p:cBhvr>
                                        <p:cTn id="32" dur="166" decel="50000">
                                          <p:stCondLst>
                                            <p:cond delay="1834"/>
                                          </p:stCondLst>
                                        </p:cTn>
                                        <p:tgtEl>
                                          <p:spTgt spid="9"/>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2" y="-3175"/>
            <a:ext cx="9151938" cy="6865938"/>
          </a:xfrm>
          <a:prstGeom prst="rect">
            <a:avLst/>
          </a:prstGeom>
          <a:noFill/>
          <a:ln w="9525">
            <a:noFill/>
            <a:miter lim="800000"/>
            <a:headEnd/>
            <a:tailEnd/>
          </a:ln>
          <a:effectLst/>
        </p:spPr>
      </p:pic>
      <p:sp>
        <p:nvSpPr>
          <p:cNvPr id="1027" name="Rectangle 3"/>
          <p:cNvSpPr>
            <a:spLocks noChangeArrowheads="1"/>
          </p:cNvSpPr>
          <p:nvPr/>
        </p:nvSpPr>
        <p:spPr bwMode="auto">
          <a:xfrm>
            <a:off x="142908" y="868523"/>
            <a:ext cx="885824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200000"/>
              </a:lnSpc>
              <a:spcBef>
                <a:spcPct val="0"/>
              </a:spcBef>
              <a:spcAft>
                <a:spcPct val="0"/>
              </a:spcAft>
              <a:buClrTx/>
              <a:buSzTx/>
              <a:buFontTx/>
              <a:buChar char="•"/>
              <a:tabLst>
                <a:tab pos="457200" algn="l"/>
              </a:tabLst>
            </a:pPr>
            <a:r>
              <a:rPr kumimoji="0" lang="id-ID" sz="2000" b="1" i="0" u="none" strike="noStrike" cap="none" normalizeH="0" baseline="0" dirty="0" smtClean="0">
                <a:ln>
                  <a:noFill/>
                </a:ln>
                <a:latin typeface="Comic Sans MS" pitchFamily="66" charset="0"/>
                <a:ea typeface="Times New Roman" pitchFamily="18" charset="0"/>
                <a:cs typeface="Arial" pitchFamily="34" charset="0"/>
              </a:rPr>
              <a:t>Penyimpanan materi herediter, gen dalam bentuk helai DNA yang panjang dan tipis (asam deoksiribonukleat), disebut sebagai kromatin.</a:t>
            </a:r>
            <a:endParaRPr kumimoji="0" lang="id-ID" sz="2000" b="1" i="0" u="none" strike="noStrike" cap="none" normalizeH="0" baseline="0" dirty="0" smtClean="0">
              <a:ln>
                <a:noFill/>
              </a:ln>
              <a:latin typeface="Comic Sans MS" pitchFamily="66"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Char char="•"/>
              <a:tabLst>
                <a:tab pos="457200" algn="l"/>
              </a:tabLst>
            </a:pPr>
            <a:r>
              <a:rPr kumimoji="0" lang="id-ID" sz="2000" b="1" i="0" u="none" strike="noStrike" cap="none" normalizeH="0" baseline="0" dirty="0" smtClean="0">
                <a:ln>
                  <a:noFill/>
                </a:ln>
                <a:latin typeface="Comic Sans MS" pitchFamily="66" charset="0"/>
                <a:ea typeface="Times New Roman" pitchFamily="18" charset="0"/>
                <a:cs typeface="Arial" pitchFamily="34" charset="0"/>
              </a:rPr>
              <a:t>Penyimpanan protein dan RNA (asam ribonukleat) dalam nukleolus.</a:t>
            </a:r>
            <a:endParaRPr kumimoji="0" lang="id-ID" sz="2000" b="1" i="0" u="none" strike="noStrike" cap="none" normalizeH="0" baseline="0" dirty="0" smtClean="0">
              <a:ln>
                <a:noFill/>
              </a:ln>
              <a:latin typeface="Comic Sans MS" pitchFamily="66"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Char char="•"/>
              <a:tabLst>
                <a:tab pos="457200" algn="l"/>
              </a:tabLst>
            </a:pPr>
            <a:r>
              <a:rPr kumimoji="0" lang="id-ID" sz="2000" b="1" i="0" u="none" strike="noStrike" cap="none" normalizeH="0" baseline="0" dirty="0" smtClean="0">
                <a:ln>
                  <a:noFill/>
                </a:ln>
                <a:latin typeface="Comic Sans MS" pitchFamily="66" charset="0"/>
                <a:ea typeface="Times New Roman" pitchFamily="18" charset="0"/>
                <a:cs typeface="Arial" pitchFamily="34" charset="0"/>
              </a:rPr>
              <a:t>Pertukaran molekul keturunan (DNA dan RNA) antara inti dan bagian lain dari sel.</a:t>
            </a:r>
            <a:endParaRPr kumimoji="0" lang="id-ID" sz="2000" b="1" i="0" u="none" strike="noStrike" cap="none" normalizeH="0" baseline="0" dirty="0" smtClean="0">
              <a:ln>
                <a:noFill/>
              </a:ln>
              <a:latin typeface="Comic Sans MS" pitchFamily="66"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Char char="•"/>
              <a:tabLst>
                <a:tab pos="457200" algn="l"/>
              </a:tabLst>
            </a:pPr>
            <a:r>
              <a:rPr kumimoji="0" lang="id-ID" sz="2000" b="1" i="0" u="none" strike="noStrike" cap="none" normalizeH="0" baseline="0" dirty="0" smtClean="0">
                <a:ln>
                  <a:noFill/>
                </a:ln>
                <a:latin typeface="Comic Sans MS" pitchFamily="66" charset="0"/>
                <a:ea typeface="Times New Roman" pitchFamily="18" charset="0"/>
                <a:cs typeface="Arial" pitchFamily="34" charset="0"/>
              </a:rPr>
              <a:t>Selama pembelahan sel, khromatin disusun ke dalam kromosom dalam inti.</a:t>
            </a:r>
            <a:endParaRPr kumimoji="0" lang="id-ID" sz="2000" b="1" i="0" u="none" strike="noStrike" cap="none" normalizeH="0" baseline="0" dirty="0" smtClean="0">
              <a:ln>
                <a:noFill/>
              </a:ln>
              <a:latin typeface="Comic Sans MS" pitchFamily="66"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Char char="•"/>
              <a:tabLst>
                <a:tab pos="457200" algn="l"/>
              </a:tabLst>
            </a:pPr>
            <a:r>
              <a:rPr kumimoji="0" lang="id-ID" sz="2000" b="1" i="0" u="none" strike="noStrike" cap="none" normalizeH="0" baseline="0" dirty="0" smtClean="0">
                <a:ln>
                  <a:noFill/>
                </a:ln>
                <a:latin typeface="Comic Sans MS" pitchFamily="66" charset="0"/>
                <a:ea typeface="Times New Roman" pitchFamily="18" charset="0"/>
                <a:cs typeface="Arial" pitchFamily="34" charset="0"/>
              </a:rPr>
              <a:t>Produksi ribosom (pabrik protein) dalam nukleolus.</a:t>
            </a:r>
            <a:endParaRPr kumimoji="0" lang="id-ID" sz="2000" b="1" i="0" u="none" strike="noStrike" cap="none" normalizeH="0" baseline="0" dirty="0" smtClean="0">
              <a:ln>
                <a:noFill/>
              </a:ln>
              <a:latin typeface="Comic Sans MS" pitchFamily="66"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Char char="•"/>
              <a:tabLst>
                <a:tab pos="457200" algn="l"/>
              </a:tabLst>
            </a:pPr>
            <a:r>
              <a:rPr kumimoji="0" lang="id-ID" sz="2000" b="1" i="0" u="none" strike="noStrike" cap="none" normalizeH="0" baseline="0" dirty="0" smtClean="0">
                <a:ln>
                  <a:noFill/>
                </a:ln>
                <a:latin typeface="Comic Sans MS" pitchFamily="66" charset="0"/>
                <a:ea typeface="Times New Roman" pitchFamily="18" charset="0"/>
                <a:cs typeface="Arial" pitchFamily="34" charset="0"/>
              </a:rPr>
              <a:t>Transportasi selektif dan energi molekul melalui pori-pori inti.</a:t>
            </a:r>
            <a:endParaRPr kumimoji="0" lang="id-ID" sz="2000" b="1" i="0" u="none" strike="noStrike" cap="none" normalizeH="0" baseline="0" dirty="0" smtClean="0">
              <a:ln>
                <a:noFill/>
              </a:ln>
              <a:latin typeface="Comic Sans MS" pitchFamily="66" charset="0"/>
              <a:cs typeface="Arial" pitchFamily="34" charset="0"/>
            </a:endParaRPr>
          </a:p>
        </p:txBody>
      </p:sp>
      <p:sp>
        <p:nvSpPr>
          <p:cNvPr id="4" name="TextBox 3"/>
          <p:cNvSpPr txBox="1"/>
          <p:nvPr/>
        </p:nvSpPr>
        <p:spPr>
          <a:xfrm>
            <a:off x="2714612" y="214290"/>
            <a:ext cx="3286148" cy="646331"/>
          </a:xfrm>
          <a:prstGeom prst="rect">
            <a:avLst/>
          </a:prstGeom>
          <a:noFill/>
        </p:spPr>
        <p:txBody>
          <a:bodyPr wrap="square" rtlCol="0">
            <a:spAutoFit/>
          </a:bodyPr>
          <a:lstStyle/>
          <a:p>
            <a:r>
              <a:rPr lang="id-ID" sz="3600" b="1" dirty="0" smtClean="0">
                <a:effectLst>
                  <a:outerShdw blurRad="38100" dist="38100" dir="2700000" algn="tl">
                    <a:srgbClr val="000000">
                      <a:alpha val="43137"/>
                    </a:srgbClr>
                  </a:outerShdw>
                </a:effectLst>
              </a:rPr>
              <a:t>Fungsi Inti Sel</a:t>
            </a:r>
            <a:endParaRPr lang="id-ID" sz="3600" b="1" dirty="0">
              <a:effectLst>
                <a:outerShdw blurRad="38100" dist="38100" dir="2700000" algn="tl">
                  <a:srgbClr val="000000">
                    <a:alpha val="43137"/>
                  </a:srgbClr>
                </a:outerShdw>
              </a:effectLst>
            </a:endParaRPr>
          </a:p>
        </p:txBody>
      </p:sp>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758</TotalTime>
  <Words>989</Words>
  <Application>Microsoft Office PowerPoint</Application>
  <PresentationFormat>On-screen Show (4:3)</PresentationFormat>
  <Paragraphs>158</Paragraphs>
  <Slides>31</Slides>
  <Notes>0</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Oriel</vt:lpstr>
      <vt:lpstr>Flow</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103</cp:revision>
  <dcterms:created xsi:type="dcterms:W3CDTF">2014-09-22T12:19:12Z</dcterms:created>
  <dcterms:modified xsi:type="dcterms:W3CDTF">2014-09-24T21:03:10Z</dcterms:modified>
</cp:coreProperties>
</file>