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1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23F6B5-3785-49A1-9C59-81BE9DCEBBC3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FC8AF404-7BB9-4213-9E73-6E12BA2BA9DF}">
      <dgm:prSet/>
      <dgm:spPr/>
      <dgm:t>
        <a:bodyPr/>
        <a:lstStyle/>
        <a:p>
          <a:pPr algn="ctr" rtl="0"/>
          <a:r>
            <a:rPr lang="en-US" dirty="0" err="1" smtClean="0"/>
            <a:t>Membahas</a:t>
          </a:r>
          <a:r>
            <a:rPr lang="en-US" dirty="0" smtClean="0"/>
            <a:t> </a:t>
          </a:r>
          <a:r>
            <a:rPr lang="en-US" dirty="0" err="1" smtClean="0"/>
            <a:t>pergaulan</a:t>
          </a:r>
          <a:r>
            <a:rPr lang="en-US" dirty="0" smtClean="0"/>
            <a:t> </a:t>
          </a:r>
          <a:r>
            <a:rPr lang="en-US" dirty="0" err="1" smtClean="0"/>
            <a:t>bebas</a:t>
          </a:r>
          <a:r>
            <a:rPr lang="en-US" dirty="0" smtClean="0"/>
            <a:t>, </a:t>
          </a:r>
          <a:r>
            <a:rPr lang="en-US" dirty="0" err="1" smtClean="0"/>
            <a:t>adab</a:t>
          </a:r>
          <a:r>
            <a:rPr lang="en-US" dirty="0" smtClean="0"/>
            <a:t> </a:t>
          </a:r>
          <a:r>
            <a:rPr lang="en-US" dirty="0" err="1" smtClean="0"/>
            <a:t>berpakaian</a:t>
          </a:r>
          <a:r>
            <a:rPr lang="en-US" dirty="0" smtClean="0"/>
            <a:t> </a:t>
          </a:r>
          <a:r>
            <a:rPr lang="en-US" dirty="0" err="1" smtClean="0"/>
            <a:t>dengan</a:t>
          </a:r>
          <a:r>
            <a:rPr lang="en-US" dirty="0" smtClean="0"/>
            <a:t> </a:t>
          </a:r>
          <a:r>
            <a:rPr lang="en-US" dirty="0" err="1" smtClean="0"/>
            <a:t>segala</a:t>
          </a:r>
          <a:r>
            <a:rPr lang="en-US" dirty="0" smtClean="0"/>
            <a:t> </a:t>
          </a:r>
          <a:r>
            <a:rPr lang="en-US" dirty="0" err="1" smtClean="0"/>
            <a:t>konsekuensinya</a:t>
          </a:r>
          <a:r>
            <a:rPr lang="en-US" dirty="0" smtClean="0"/>
            <a:t>. </a:t>
          </a:r>
          <a:r>
            <a:rPr lang="en-US" dirty="0" err="1" smtClean="0"/>
            <a:t>Bagaiman</a:t>
          </a:r>
          <a:r>
            <a:rPr lang="en-US" dirty="0" smtClean="0"/>
            <a:t> </a:t>
          </a:r>
          <a:r>
            <a:rPr lang="en-US" dirty="0" err="1" smtClean="0"/>
            <a:t>menghindari</a:t>
          </a:r>
          <a:r>
            <a:rPr lang="en-US" dirty="0" smtClean="0"/>
            <a:t> </a:t>
          </a:r>
          <a:r>
            <a:rPr lang="en-US" dirty="0" err="1" smtClean="0"/>
            <a:t>pergaulan</a:t>
          </a:r>
          <a:r>
            <a:rPr lang="en-US" dirty="0" smtClean="0"/>
            <a:t> </a:t>
          </a:r>
          <a:r>
            <a:rPr lang="en-US" dirty="0" err="1" smtClean="0"/>
            <a:t>bebas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menghindari</a:t>
          </a:r>
          <a:r>
            <a:rPr lang="en-US" dirty="0" smtClean="0"/>
            <a:t> </a:t>
          </a:r>
          <a:r>
            <a:rPr lang="en-US" dirty="0" err="1" smtClean="0"/>
            <a:t>zina</a:t>
          </a:r>
          <a:r>
            <a:rPr lang="en-US" dirty="0" smtClean="0"/>
            <a:t>. </a:t>
          </a:r>
          <a:endParaRPr lang="id-ID" dirty="0"/>
        </a:p>
      </dgm:t>
    </dgm:pt>
    <dgm:pt modelId="{E94BB34E-1F79-4470-BC84-7C0F9510EE33}" type="parTrans" cxnId="{C7A322F6-7609-404E-9669-6427236F66ED}">
      <dgm:prSet/>
      <dgm:spPr/>
      <dgm:t>
        <a:bodyPr/>
        <a:lstStyle/>
        <a:p>
          <a:endParaRPr lang="id-ID"/>
        </a:p>
      </dgm:t>
    </dgm:pt>
    <dgm:pt modelId="{807EBAF6-8152-42C2-93CE-E578BEB798EA}" type="sibTrans" cxnId="{C7A322F6-7609-404E-9669-6427236F66ED}">
      <dgm:prSet/>
      <dgm:spPr/>
      <dgm:t>
        <a:bodyPr/>
        <a:lstStyle/>
        <a:p>
          <a:endParaRPr lang="id-ID"/>
        </a:p>
      </dgm:t>
    </dgm:pt>
    <dgm:pt modelId="{9B411730-3432-44AE-880B-96966E1F11C9}" type="pres">
      <dgm:prSet presAssocID="{3C23F6B5-3785-49A1-9C59-81BE9DCEBBC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id-ID"/>
        </a:p>
      </dgm:t>
    </dgm:pt>
    <dgm:pt modelId="{30285AF1-ED5C-4FA9-AF12-C3C3C8D9EF92}" type="pres">
      <dgm:prSet presAssocID="{FC8AF404-7BB9-4213-9E73-6E12BA2BA9DF}" presName="root" presStyleCnt="0"/>
      <dgm:spPr/>
    </dgm:pt>
    <dgm:pt modelId="{E1EFD725-13A7-4E24-91A9-BF4EE5FFC33A}" type="pres">
      <dgm:prSet presAssocID="{FC8AF404-7BB9-4213-9E73-6E12BA2BA9DF}" presName="rootComposite" presStyleCnt="0"/>
      <dgm:spPr/>
    </dgm:pt>
    <dgm:pt modelId="{9BB0B6D4-52D5-4ABB-B88E-24BC0DF14CF2}" type="pres">
      <dgm:prSet presAssocID="{FC8AF404-7BB9-4213-9E73-6E12BA2BA9DF}" presName="rootText" presStyleLbl="node1" presStyleIdx="0" presStyleCnt="1"/>
      <dgm:spPr/>
      <dgm:t>
        <a:bodyPr/>
        <a:lstStyle/>
        <a:p>
          <a:endParaRPr lang="id-ID"/>
        </a:p>
      </dgm:t>
    </dgm:pt>
    <dgm:pt modelId="{817EA515-A336-4866-800E-619891E87E3F}" type="pres">
      <dgm:prSet presAssocID="{FC8AF404-7BB9-4213-9E73-6E12BA2BA9DF}" presName="rootConnector" presStyleLbl="node1" presStyleIdx="0" presStyleCnt="1"/>
      <dgm:spPr/>
      <dgm:t>
        <a:bodyPr/>
        <a:lstStyle/>
        <a:p>
          <a:endParaRPr lang="id-ID"/>
        </a:p>
      </dgm:t>
    </dgm:pt>
    <dgm:pt modelId="{0AB9F577-3C71-435A-BD1A-EBC5C88C6825}" type="pres">
      <dgm:prSet presAssocID="{FC8AF404-7BB9-4213-9E73-6E12BA2BA9DF}" presName="childShape" presStyleCnt="0"/>
      <dgm:spPr/>
    </dgm:pt>
  </dgm:ptLst>
  <dgm:cxnLst>
    <dgm:cxn modelId="{5F8DB24C-C035-4138-AF43-568045A01D07}" type="presOf" srcId="{FC8AF404-7BB9-4213-9E73-6E12BA2BA9DF}" destId="{9BB0B6D4-52D5-4ABB-B88E-24BC0DF14CF2}" srcOrd="0" destOrd="0" presId="urn:microsoft.com/office/officeart/2005/8/layout/hierarchy3"/>
    <dgm:cxn modelId="{C7A322F6-7609-404E-9669-6427236F66ED}" srcId="{3C23F6B5-3785-49A1-9C59-81BE9DCEBBC3}" destId="{FC8AF404-7BB9-4213-9E73-6E12BA2BA9DF}" srcOrd="0" destOrd="0" parTransId="{E94BB34E-1F79-4470-BC84-7C0F9510EE33}" sibTransId="{807EBAF6-8152-42C2-93CE-E578BEB798EA}"/>
    <dgm:cxn modelId="{D0038FA3-259D-4273-BAC8-103FF4748131}" type="presOf" srcId="{FC8AF404-7BB9-4213-9E73-6E12BA2BA9DF}" destId="{817EA515-A336-4866-800E-619891E87E3F}" srcOrd="1" destOrd="0" presId="urn:microsoft.com/office/officeart/2005/8/layout/hierarchy3"/>
    <dgm:cxn modelId="{F6A9F3D6-BA3C-4474-9A04-175AB8623EE6}" type="presOf" srcId="{3C23F6B5-3785-49A1-9C59-81BE9DCEBBC3}" destId="{9B411730-3432-44AE-880B-96966E1F11C9}" srcOrd="0" destOrd="0" presId="urn:microsoft.com/office/officeart/2005/8/layout/hierarchy3"/>
    <dgm:cxn modelId="{E395D385-7958-4563-AC0A-F61256C9BF29}" type="presParOf" srcId="{9B411730-3432-44AE-880B-96966E1F11C9}" destId="{30285AF1-ED5C-4FA9-AF12-C3C3C8D9EF92}" srcOrd="0" destOrd="0" presId="urn:microsoft.com/office/officeart/2005/8/layout/hierarchy3"/>
    <dgm:cxn modelId="{71D5B750-9E29-458E-823C-C32A81C73AED}" type="presParOf" srcId="{30285AF1-ED5C-4FA9-AF12-C3C3C8D9EF92}" destId="{E1EFD725-13A7-4E24-91A9-BF4EE5FFC33A}" srcOrd="0" destOrd="0" presId="urn:microsoft.com/office/officeart/2005/8/layout/hierarchy3"/>
    <dgm:cxn modelId="{E2F1A6AC-8E5E-4715-A696-77B93E993AAF}" type="presParOf" srcId="{E1EFD725-13A7-4E24-91A9-BF4EE5FFC33A}" destId="{9BB0B6D4-52D5-4ABB-B88E-24BC0DF14CF2}" srcOrd="0" destOrd="0" presId="urn:microsoft.com/office/officeart/2005/8/layout/hierarchy3"/>
    <dgm:cxn modelId="{A8B7264A-5EEB-4416-B05E-B4DF1F5E356E}" type="presParOf" srcId="{E1EFD725-13A7-4E24-91A9-BF4EE5FFC33A}" destId="{817EA515-A336-4866-800E-619891E87E3F}" srcOrd="1" destOrd="0" presId="urn:microsoft.com/office/officeart/2005/8/layout/hierarchy3"/>
    <dgm:cxn modelId="{0BB3FA2A-0572-4174-85DB-8043D42A39A9}" type="presParOf" srcId="{30285AF1-ED5C-4FA9-AF12-C3C3C8D9EF92}" destId="{0AB9F577-3C71-435A-BD1A-EBC5C88C6825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B0B6D4-52D5-4ABB-B88E-24BC0DF14CF2}">
      <dsp:nvSpPr>
        <dsp:cNvPr id="0" name=""/>
        <dsp:cNvSpPr/>
      </dsp:nvSpPr>
      <dsp:spPr>
        <a:xfrm>
          <a:off x="0" y="160020"/>
          <a:ext cx="8503920" cy="42519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60960" rIns="91440" bIns="60960" numCol="1" spcCol="1270" anchor="ctr" anchorCtr="0">
          <a:noAutofit/>
        </a:bodyPr>
        <a:lstStyle/>
        <a:p>
          <a:pPr lvl="0" algn="ctr" defTabSz="2133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 dirty="0" err="1" smtClean="0"/>
            <a:t>Membahas</a:t>
          </a:r>
          <a:r>
            <a:rPr lang="en-US" sz="4800" kern="1200" dirty="0" smtClean="0"/>
            <a:t> </a:t>
          </a:r>
          <a:r>
            <a:rPr lang="en-US" sz="4800" kern="1200" dirty="0" err="1" smtClean="0"/>
            <a:t>pergaulan</a:t>
          </a:r>
          <a:r>
            <a:rPr lang="en-US" sz="4800" kern="1200" dirty="0" smtClean="0"/>
            <a:t> </a:t>
          </a:r>
          <a:r>
            <a:rPr lang="en-US" sz="4800" kern="1200" dirty="0" err="1" smtClean="0"/>
            <a:t>bebas</a:t>
          </a:r>
          <a:r>
            <a:rPr lang="en-US" sz="4800" kern="1200" dirty="0" smtClean="0"/>
            <a:t>, </a:t>
          </a:r>
          <a:r>
            <a:rPr lang="en-US" sz="4800" kern="1200" dirty="0" err="1" smtClean="0"/>
            <a:t>adab</a:t>
          </a:r>
          <a:r>
            <a:rPr lang="en-US" sz="4800" kern="1200" dirty="0" smtClean="0"/>
            <a:t> </a:t>
          </a:r>
          <a:r>
            <a:rPr lang="en-US" sz="4800" kern="1200" dirty="0" err="1" smtClean="0"/>
            <a:t>berpakaian</a:t>
          </a:r>
          <a:r>
            <a:rPr lang="en-US" sz="4800" kern="1200" dirty="0" smtClean="0"/>
            <a:t> </a:t>
          </a:r>
          <a:r>
            <a:rPr lang="en-US" sz="4800" kern="1200" dirty="0" err="1" smtClean="0"/>
            <a:t>dengan</a:t>
          </a:r>
          <a:r>
            <a:rPr lang="en-US" sz="4800" kern="1200" dirty="0" smtClean="0"/>
            <a:t> </a:t>
          </a:r>
          <a:r>
            <a:rPr lang="en-US" sz="4800" kern="1200" dirty="0" err="1" smtClean="0"/>
            <a:t>segala</a:t>
          </a:r>
          <a:r>
            <a:rPr lang="en-US" sz="4800" kern="1200" dirty="0" smtClean="0"/>
            <a:t> </a:t>
          </a:r>
          <a:r>
            <a:rPr lang="en-US" sz="4800" kern="1200" dirty="0" err="1" smtClean="0"/>
            <a:t>konsekuensinya</a:t>
          </a:r>
          <a:r>
            <a:rPr lang="en-US" sz="4800" kern="1200" dirty="0" smtClean="0"/>
            <a:t>. </a:t>
          </a:r>
          <a:r>
            <a:rPr lang="en-US" sz="4800" kern="1200" dirty="0" err="1" smtClean="0"/>
            <a:t>Bagaiman</a:t>
          </a:r>
          <a:r>
            <a:rPr lang="en-US" sz="4800" kern="1200" dirty="0" smtClean="0"/>
            <a:t> </a:t>
          </a:r>
          <a:r>
            <a:rPr lang="en-US" sz="4800" kern="1200" dirty="0" err="1" smtClean="0"/>
            <a:t>menghindari</a:t>
          </a:r>
          <a:r>
            <a:rPr lang="en-US" sz="4800" kern="1200" dirty="0" smtClean="0"/>
            <a:t> </a:t>
          </a:r>
          <a:r>
            <a:rPr lang="en-US" sz="4800" kern="1200" dirty="0" err="1" smtClean="0"/>
            <a:t>pergaulan</a:t>
          </a:r>
          <a:r>
            <a:rPr lang="en-US" sz="4800" kern="1200" dirty="0" smtClean="0"/>
            <a:t> </a:t>
          </a:r>
          <a:r>
            <a:rPr lang="en-US" sz="4800" kern="1200" dirty="0" err="1" smtClean="0"/>
            <a:t>bebas</a:t>
          </a:r>
          <a:r>
            <a:rPr lang="en-US" sz="4800" kern="1200" dirty="0" smtClean="0"/>
            <a:t> </a:t>
          </a:r>
          <a:r>
            <a:rPr lang="en-US" sz="4800" kern="1200" dirty="0" err="1" smtClean="0"/>
            <a:t>dan</a:t>
          </a:r>
          <a:r>
            <a:rPr lang="en-US" sz="4800" kern="1200" dirty="0" smtClean="0"/>
            <a:t> </a:t>
          </a:r>
          <a:r>
            <a:rPr lang="en-US" sz="4800" kern="1200" dirty="0" err="1" smtClean="0"/>
            <a:t>menghindari</a:t>
          </a:r>
          <a:r>
            <a:rPr lang="en-US" sz="4800" kern="1200" dirty="0" smtClean="0"/>
            <a:t> </a:t>
          </a:r>
          <a:r>
            <a:rPr lang="en-US" sz="4800" kern="1200" dirty="0" err="1" smtClean="0"/>
            <a:t>zina</a:t>
          </a:r>
          <a:r>
            <a:rPr lang="en-US" sz="4800" kern="1200" dirty="0" smtClean="0"/>
            <a:t>. </a:t>
          </a:r>
          <a:endParaRPr lang="id-ID" sz="4800" kern="1200" dirty="0"/>
        </a:p>
      </dsp:txBody>
      <dsp:txXfrm>
        <a:off x="124536" y="284556"/>
        <a:ext cx="8254848" cy="40028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9236217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3927783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817608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7935690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9452799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941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7411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131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5238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3325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1925629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948692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00B0F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anchor="ctr">
            <a:noAutofit/>
          </a:bodyPr>
          <a:lstStyle/>
          <a:p>
            <a:r>
              <a:rPr lang="en-US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BAB 2</a:t>
            </a:r>
            <a:endParaRPr lang="id-ID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990600"/>
            <a:ext cx="8839200" cy="5715000"/>
          </a:xfrm>
          <a:solidFill>
            <a:schemeClr val="tx1">
              <a:lumMod val="95000"/>
              <a:lumOff val="5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endParaRPr lang="id-ID" dirty="0">
              <a:solidFill>
                <a:srgbClr val="FFFF00"/>
              </a:solidFill>
            </a:endParaRPr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571472" y="4117987"/>
            <a:ext cx="8229600" cy="2382847"/>
          </a:xfrm>
          <a:prstGeom prst="rect">
            <a:avLst/>
          </a:prstGeom>
        </p:spPr>
        <p:txBody>
          <a:bodyPr vert="horz">
            <a:normAutofit fontScale="85000" lnSpcReduction="20000"/>
          </a:bodyPr>
          <a:lstStyle/>
          <a:p>
            <a:pPr marL="274320" indent="-274320" algn="ctr">
              <a:spcBef>
                <a:spcPct val="20000"/>
              </a:spcBef>
              <a:buClr>
                <a:srgbClr val="3891A7"/>
              </a:buClr>
              <a:buSzPct val="85000"/>
              <a:buFont typeface="Wingdings 2"/>
              <a:buNone/>
              <a:defRPr/>
            </a:pPr>
            <a:r>
              <a:rPr lang="en-US" sz="6600" b="1" dirty="0" err="1" smtClean="0">
                <a:ln w="31550" cmpd="sng">
                  <a:gradFill>
                    <a:gsLst>
                      <a:gs pos="25000">
                        <a:srgbClr val="3891A7">
                          <a:shade val="25000"/>
                          <a:satMod val="190000"/>
                        </a:srgbClr>
                      </a:gs>
                      <a:gs pos="80000">
                        <a:srgbClr val="3891A7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  <a:cs typeface="MoolBoran" pitchFamily="34" charset="0"/>
              </a:rPr>
              <a:t>Menjauhi</a:t>
            </a:r>
            <a:r>
              <a:rPr lang="en-US" sz="6600" b="1" dirty="0" smtClean="0">
                <a:ln w="31550" cmpd="sng">
                  <a:gradFill>
                    <a:gsLst>
                      <a:gs pos="25000">
                        <a:srgbClr val="3891A7">
                          <a:shade val="25000"/>
                          <a:satMod val="190000"/>
                        </a:srgbClr>
                      </a:gs>
                      <a:gs pos="80000">
                        <a:srgbClr val="3891A7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  <a:cs typeface="MoolBoran" pitchFamily="34" charset="0"/>
              </a:rPr>
              <a:t> </a:t>
            </a:r>
            <a:r>
              <a:rPr lang="en-US" sz="6600" b="1" dirty="0" err="1" smtClean="0">
                <a:ln w="31550" cmpd="sng">
                  <a:gradFill>
                    <a:gsLst>
                      <a:gs pos="25000">
                        <a:srgbClr val="3891A7">
                          <a:shade val="25000"/>
                          <a:satMod val="190000"/>
                        </a:srgbClr>
                      </a:gs>
                      <a:gs pos="80000">
                        <a:srgbClr val="3891A7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  <a:cs typeface="MoolBoran" pitchFamily="34" charset="0"/>
              </a:rPr>
              <a:t>Pergaulan</a:t>
            </a:r>
            <a:r>
              <a:rPr lang="en-US" sz="6600" b="1" dirty="0" smtClean="0">
                <a:ln w="31550" cmpd="sng">
                  <a:gradFill>
                    <a:gsLst>
                      <a:gs pos="25000">
                        <a:srgbClr val="3891A7">
                          <a:shade val="25000"/>
                          <a:satMod val="190000"/>
                        </a:srgbClr>
                      </a:gs>
                      <a:gs pos="80000">
                        <a:srgbClr val="3891A7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  <a:cs typeface="MoolBoran" pitchFamily="34" charset="0"/>
              </a:rPr>
              <a:t> </a:t>
            </a:r>
            <a:r>
              <a:rPr lang="en-US" sz="6600" b="1" dirty="0" err="1" smtClean="0">
                <a:ln w="31550" cmpd="sng">
                  <a:gradFill>
                    <a:gsLst>
                      <a:gs pos="25000">
                        <a:srgbClr val="3891A7">
                          <a:shade val="25000"/>
                          <a:satMod val="190000"/>
                        </a:srgbClr>
                      </a:gs>
                      <a:gs pos="80000">
                        <a:srgbClr val="3891A7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  <a:cs typeface="MoolBoran" pitchFamily="34" charset="0"/>
              </a:rPr>
              <a:t>Bebas</a:t>
            </a:r>
            <a:r>
              <a:rPr lang="en-US" sz="6600" b="1" dirty="0" smtClean="0">
                <a:ln w="31550" cmpd="sng">
                  <a:gradFill>
                    <a:gsLst>
                      <a:gs pos="25000">
                        <a:srgbClr val="3891A7">
                          <a:shade val="25000"/>
                          <a:satMod val="190000"/>
                        </a:srgbClr>
                      </a:gs>
                      <a:gs pos="80000">
                        <a:srgbClr val="3891A7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  <a:cs typeface="MoolBoran" pitchFamily="34" charset="0"/>
              </a:rPr>
              <a:t> </a:t>
            </a:r>
            <a:r>
              <a:rPr lang="en-US" sz="6600" b="1" dirty="0" err="1" smtClean="0">
                <a:ln w="31550" cmpd="sng">
                  <a:gradFill>
                    <a:gsLst>
                      <a:gs pos="25000">
                        <a:srgbClr val="3891A7">
                          <a:shade val="25000"/>
                          <a:satMod val="190000"/>
                        </a:srgbClr>
                      </a:gs>
                      <a:gs pos="80000">
                        <a:srgbClr val="3891A7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  <a:cs typeface="MoolBoran" pitchFamily="34" charset="0"/>
              </a:rPr>
              <a:t>dan</a:t>
            </a:r>
            <a:r>
              <a:rPr lang="en-US" sz="6600" b="1" dirty="0" smtClean="0">
                <a:ln w="31550" cmpd="sng">
                  <a:gradFill>
                    <a:gsLst>
                      <a:gs pos="25000">
                        <a:srgbClr val="3891A7">
                          <a:shade val="25000"/>
                          <a:satMod val="190000"/>
                        </a:srgbClr>
                      </a:gs>
                      <a:gs pos="80000">
                        <a:srgbClr val="3891A7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  <a:cs typeface="MoolBoran" pitchFamily="34" charset="0"/>
              </a:rPr>
              <a:t> </a:t>
            </a:r>
            <a:r>
              <a:rPr lang="en-US" sz="6600" b="1" dirty="0" err="1" smtClean="0">
                <a:ln w="31550" cmpd="sng">
                  <a:gradFill>
                    <a:gsLst>
                      <a:gs pos="25000">
                        <a:srgbClr val="3891A7">
                          <a:shade val="25000"/>
                          <a:satMod val="190000"/>
                        </a:srgbClr>
                      </a:gs>
                      <a:gs pos="80000">
                        <a:srgbClr val="3891A7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  <a:cs typeface="MoolBoran" pitchFamily="34" charset="0"/>
              </a:rPr>
              <a:t>Larangan</a:t>
            </a:r>
            <a:r>
              <a:rPr lang="en-US" sz="6600" b="1" dirty="0" smtClean="0">
                <a:ln w="31550" cmpd="sng">
                  <a:gradFill>
                    <a:gsLst>
                      <a:gs pos="25000">
                        <a:srgbClr val="3891A7">
                          <a:shade val="25000"/>
                          <a:satMod val="190000"/>
                        </a:srgbClr>
                      </a:gs>
                      <a:gs pos="80000">
                        <a:srgbClr val="3891A7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  <a:cs typeface="MoolBoran" pitchFamily="34" charset="0"/>
              </a:rPr>
              <a:t> </a:t>
            </a:r>
            <a:r>
              <a:rPr lang="en-US" sz="6600" b="1" dirty="0" err="1" smtClean="0">
                <a:ln w="31550" cmpd="sng">
                  <a:gradFill>
                    <a:gsLst>
                      <a:gs pos="25000">
                        <a:srgbClr val="3891A7">
                          <a:shade val="25000"/>
                          <a:satMod val="190000"/>
                        </a:srgbClr>
                      </a:gs>
                      <a:gs pos="80000">
                        <a:srgbClr val="3891A7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  <a:cs typeface="MoolBoran" pitchFamily="34" charset="0"/>
              </a:rPr>
              <a:t>Mendekati</a:t>
            </a:r>
            <a:r>
              <a:rPr lang="en-US" sz="6600" b="1" dirty="0" smtClean="0">
                <a:ln w="31550" cmpd="sng">
                  <a:gradFill>
                    <a:gsLst>
                      <a:gs pos="25000">
                        <a:srgbClr val="3891A7">
                          <a:shade val="25000"/>
                          <a:satMod val="190000"/>
                        </a:srgbClr>
                      </a:gs>
                      <a:gs pos="80000">
                        <a:srgbClr val="3891A7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  <a:cs typeface="MoolBoran" pitchFamily="34" charset="0"/>
              </a:rPr>
              <a:t> </a:t>
            </a:r>
            <a:r>
              <a:rPr lang="en-US" sz="6600" b="1" dirty="0" err="1" smtClean="0">
                <a:ln w="31550" cmpd="sng">
                  <a:gradFill>
                    <a:gsLst>
                      <a:gs pos="25000">
                        <a:srgbClr val="3891A7">
                          <a:shade val="25000"/>
                          <a:satMod val="190000"/>
                        </a:srgbClr>
                      </a:gs>
                      <a:gs pos="80000">
                        <a:srgbClr val="3891A7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  <a:cs typeface="MoolBoran" pitchFamily="34" charset="0"/>
              </a:rPr>
              <a:t>Zina</a:t>
            </a:r>
            <a:endParaRPr lang="en-US" sz="6600" b="1" dirty="0">
              <a:ln w="31550" cmpd="sng">
                <a:gradFill>
                  <a:gsLst>
                    <a:gs pos="25000">
                      <a:srgbClr val="3891A7">
                        <a:shade val="25000"/>
                        <a:satMod val="190000"/>
                      </a:srgbClr>
                    </a:gs>
                    <a:gs pos="80000">
                      <a:srgbClr val="3891A7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Constantia" pitchFamily="18" charset="0"/>
              <a:cs typeface="MoolBoran" pitchFamily="34" charset="0"/>
            </a:endParaRPr>
          </a:p>
        </p:txBody>
      </p:sp>
      <p:pic>
        <p:nvPicPr>
          <p:cNvPr id="6" name="Picture 3" descr="C:\Users\User\Pictures\allah-sw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63064" y="1536108"/>
            <a:ext cx="3785336" cy="25024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050644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152400"/>
            <a:ext cx="85344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err="1" smtClean="0">
                <a:ln>
                  <a:solidFill>
                    <a:schemeClr val="tx2">
                      <a:lumMod val="50000"/>
                    </a:schemeClr>
                  </a:solidFill>
                </a:ln>
              </a:rPr>
              <a:t>Faktor</a:t>
            </a:r>
            <a:r>
              <a:rPr lang="en-US" dirty="0" smtClean="0">
                <a:ln>
                  <a:solidFill>
                    <a:schemeClr val="tx2">
                      <a:lumMod val="50000"/>
                    </a:schemeClr>
                  </a:solidFill>
                </a:ln>
              </a:rPr>
              <a:t> </a:t>
            </a:r>
            <a:r>
              <a:rPr lang="en-US" dirty="0" err="1" smtClean="0">
                <a:ln>
                  <a:solidFill>
                    <a:schemeClr val="tx2">
                      <a:lumMod val="50000"/>
                    </a:schemeClr>
                  </a:solidFill>
                </a:ln>
              </a:rPr>
              <a:t>penyebab</a:t>
            </a:r>
            <a:r>
              <a:rPr lang="en-US" dirty="0" smtClean="0">
                <a:ln>
                  <a:solidFill>
                    <a:schemeClr val="tx2">
                      <a:lumMod val="50000"/>
                    </a:schemeClr>
                  </a:solidFill>
                </a:ln>
              </a:rPr>
              <a:t> </a:t>
            </a:r>
            <a:r>
              <a:rPr lang="en-US" dirty="0" err="1" smtClean="0">
                <a:ln>
                  <a:solidFill>
                    <a:schemeClr val="tx2">
                      <a:lumMod val="50000"/>
                    </a:schemeClr>
                  </a:solidFill>
                </a:ln>
              </a:rPr>
              <a:t>pergaulan</a:t>
            </a:r>
            <a:r>
              <a:rPr lang="en-US" dirty="0" smtClean="0">
                <a:ln>
                  <a:solidFill>
                    <a:schemeClr val="tx2">
                      <a:lumMod val="50000"/>
                    </a:schemeClr>
                  </a:solidFill>
                </a:ln>
              </a:rPr>
              <a:t> </a:t>
            </a:r>
            <a:r>
              <a:rPr lang="en-US" dirty="0" err="1" smtClean="0">
                <a:ln>
                  <a:solidFill>
                    <a:schemeClr val="tx2">
                      <a:lumMod val="50000"/>
                    </a:schemeClr>
                  </a:solidFill>
                </a:ln>
              </a:rPr>
              <a:t>bebas</a:t>
            </a:r>
            <a:r>
              <a:rPr lang="en-US" dirty="0" smtClean="0">
                <a:ln>
                  <a:solidFill>
                    <a:schemeClr val="tx2">
                      <a:lumMod val="50000"/>
                    </a:schemeClr>
                  </a:solidFill>
                </a:ln>
              </a:rPr>
              <a:t> </a:t>
            </a:r>
            <a:r>
              <a:rPr lang="en-US" dirty="0" err="1" smtClean="0">
                <a:ln>
                  <a:solidFill>
                    <a:schemeClr val="tx2">
                      <a:lumMod val="50000"/>
                    </a:schemeClr>
                  </a:solidFill>
                </a:ln>
              </a:rPr>
              <a:t>dan</a:t>
            </a:r>
            <a:r>
              <a:rPr lang="en-US" dirty="0" smtClean="0">
                <a:ln>
                  <a:solidFill>
                    <a:schemeClr val="tx2">
                      <a:lumMod val="50000"/>
                    </a:schemeClr>
                  </a:solidFill>
                </a:ln>
              </a:rPr>
              <a:t> </a:t>
            </a:r>
            <a:r>
              <a:rPr lang="en-US" dirty="0" err="1" smtClean="0">
                <a:ln>
                  <a:solidFill>
                    <a:schemeClr val="tx2">
                      <a:lumMod val="50000"/>
                    </a:schemeClr>
                  </a:solidFill>
                </a:ln>
              </a:rPr>
              <a:t>perbuatan</a:t>
            </a:r>
            <a:r>
              <a:rPr lang="en-US" dirty="0" smtClean="0">
                <a:ln>
                  <a:solidFill>
                    <a:schemeClr val="tx2">
                      <a:lumMod val="50000"/>
                    </a:schemeClr>
                  </a:solidFill>
                </a:ln>
              </a:rPr>
              <a:t> </a:t>
            </a:r>
            <a:r>
              <a:rPr lang="en-US" dirty="0" err="1" smtClean="0">
                <a:ln>
                  <a:solidFill>
                    <a:schemeClr val="tx2">
                      <a:lumMod val="50000"/>
                    </a:schemeClr>
                  </a:solidFill>
                </a:ln>
              </a:rPr>
              <a:t>zina</a:t>
            </a:r>
            <a:endParaRPr lang="id-ID" dirty="0">
              <a:ln>
                <a:solidFill>
                  <a:schemeClr val="tx2">
                    <a:lumMod val="50000"/>
                  </a:schemeClr>
                </a:solidFill>
              </a:ln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447800"/>
            <a:ext cx="8503920" cy="4572000"/>
          </a:xfrm>
          <a:solidFill>
            <a:srgbClr val="FFFF00"/>
          </a:solidFill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514350" indent="-51435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b)	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Faktor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luar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Paham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sekulerisme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liberalisme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kalangan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masyarakat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Lemahnya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kontrol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orang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tua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Menurunnya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fungsi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kontrol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masyarakat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Pengaruh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media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masa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Minimnya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sarana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pengembangan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aktivitas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remaja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endParaRPr lang="en-US" dirty="0" smtClean="0"/>
          </a:p>
          <a:p>
            <a:pPr marL="514350" indent="-51435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4861081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144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r>
              <a:rPr lang="en-US" sz="2800" dirty="0" err="1" smtClean="0"/>
              <a:t>Dampak</a:t>
            </a:r>
            <a:r>
              <a:rPr lang="en-US" sz="2800" dirty="0" smtClean="0"/>
              <a:t> </a:t>
            </a:r>
            <a:r>
              <a:rPr lang="en-US" sz="2800" dirty="0" err="1" smtClean="0"/>
              <a:t>Negatif</a:t>
            </a:r>
            <a:r>
              <a:rPr lang="en-US" sz="2800" dirty="0" smtClean="0"/>
              <a:t> </a:t>
            </a:r>
            <a:r>
              <a:rPr lang="en-US" sz="2800" dirty="0" err="1" smtClean="0"/>
              <a:t>Pergaulan</a:t>
            </a:r>
            <a:r>
              <a:rPr lang="en-US" sz="2800" dirty="0" smtClean="0"/>
              <a:t> </a:t>
            </a:r>
            <a:r>
              <a:rPr lang="en-US" sz="2800" dirty="0" err="1" smtClean="0"/>
              <a:t>Bebas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Perbuatan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Mendekatkan</a:t>
            </a:r>
            <a:r>
              <a:rPr lang="en-US" sz="2800" dirty="0" smtClean="0"/>
              <a:t> </a:t>
            </a:r>
            <a:r>
              <a:rPr lang="en-US" sz="2800" dirty="0" err="1" smtClean="0"/>
              <a:t>Perbuatan</a:t>
            </a:r>
            <a:r>
              <a:rPr lang="en-US" sz="2800" dirty="0" smtClean="0"/>
              <a:t> </a:t>
            </a:r>
            <a:r>
              <a:rPr lang="en-US" sz="2800" dirty="0" err="1" smtClean="0"/>
              <a:t>Zina</a:t>
            </a:r>
            <a:endParaRPr lang="id-ID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295400"/>
            <a:ext cx="8503920" cy="4803648"/>
          </a:xfrm>
          <a:prstGeom prst="hexagon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r>
              <a:rPr lang="en-US" dirty="0" err="1" smtClean="0"/>
              <a:t>Melemahnya</a:t>
            </a:r>
            <a:r>
              <a:rPr lang="en-US" dirty="0" smtClean="0"/>
              <a:t> </a:t>
            </a:r>
            <a:r>
              <a:rPr lang="en-US" dirty="0" err="1" smtClean="0"/>
              <a:t>ketahan</a:t>
            </a:r>
            <a:r>
              <a:rPr lang="en-US" dirty="0" smtClean="0"/>
              <a:t> </a:t>
            </a:r>
            <a:r>
              <a:rPr lang="en-US" dirty="0" err="1" smtClean="0"/>
              <a:t>iman</a:t>
            </a:r>
            <a:endParaRPr lang="en-US" dirty="0" smtClean="0"/>
          </a:p>
          <a:p>
            <a:r>
              <a:rPr lang="en-US" dirty="0" err="1" smtClean="0"/>
              <a:t>Malas</a:t>
            </a:r>
            <a:r>
              <a:rPr lang="en-US" dirty="0" smtClean="0"/>
              <a:t> </a:t>
            </a:r>
            <a:r>
              <a:rPr lang="en-US" dirty="0" err="1" smtClean="0"/>
              <a:t>beribadah</a:t>
            </a:r>
            <a:endParaRPr lang="en-US" dirty="0" smtClean="0"/>
          </a:p>
          <a:p>
            <a:r>
              <a:rPr lang="en-US" dirty="0" err="1" smtClean="0"/>
              <a:t>Pergaulan</a:t>
            </a:r>
            <a:r>
              <a:rPr lang="en-US" dirty="0" smtClean="0"/>
              <a:t> </a:t>
            </a:r>
            <a:r>
              <a:rPr lang="en-US" dirty="0" err="1" smtClean="0"/>
              <a:t>lawan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yang </a:t>
            </a:r>
            <a:r>
              <a:rPr lang="en-US" dirty="0" err="1" smtClean="0"/>
              <a:t>permisif</a:t>
            </a:r>
            <a:endParaRPr lang="en-US" dirty="0" smtClean="0"/>
          </a:p>
          <a:p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pelanggaran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mengkonsumsi</a:t>
            </a:r>
            <a:r>
              <a:rPr lang="en-US" dirty="0" smtClean="0"/>
              <a:t> </a:t>
            </a:r>
            <a:r>
              <a:rPr lang="en-US" dirty="0" err="1" smtClean="0"/>
              <a:t>minuman</a:t>
            </a:r>
            <a:r>
              <a:rPr lang="en-US" dirty="0" smtClean="0"/>
              <a:t> </a:t>
            </a:r>
            <a:r>
              <a:rPr lang="en-US" dirty="0" err="1" smtClean="0"/>
              <a:t>keras</a:t>
            </a:r>
            <a:endParaRPr lang="en-US" dirty="0" smtClean="0"/>
          </a:p>
          <a:p>
            <a:r>
              <a:rPr lang="en-US" dirty="0" err="1" smtClean="0"/>
              <a:t>Terjangkitnya</a:t>
            </a:r>
            <a:r>
              <a:rPr lang="en-US" dirty="0" smtClean="0"/>
              <a:t> </a:t>
            </a:r>
            <a:r>
              <a:rPr lang="en-US" dirty="0" err="1" smtClean="0"/>
              <a:t>penyakit</a:t>
            </a:r>
            <a:r>
              <a:rPr lang="en-US" dirty="0" smtClean="0"/>
              <a:t> </a:t>
            </a:r>
            <a:r>
              <a:rPr lang="en-US" dirty="0" err="1" smtClean="0"/>
              <a:t>kelamin</a:t>
            </a:r>
            <a:r>
              <a:rPr lang="en-US" dirty="0" smtClean="0"/>
              <a:t>/HIV/AIDS</a:t>
            </a:r>
          </a:p>
          <a:p>
            <a:r>
              <a:rPr lang="en-US" dirty="0" err="1" smtClean="0"/>
              <a:t>Terjadinya</a:t>
            </a:r>
            <a:r>
              <a:rPr lang="en-US" dirty="0" smtClean="0"/>
              <a:t> </a:t>
            </a:r>
            <a:r>
              <a:rPr lang="en-US" dirty="0" err="1" smtClean="0"/>
              <a:t>tindak</a:t>
            </a:r>
            <a:r>
              <a:rPr lang="en-US" dirty="0" smtClean="0"/>
              <a:t> </a:t>
            </a:r>
            <a:r>
              <a:rPr lang="en-US" dirty="0" err="1" smtClean="0"/>
              <a:t>kekerasan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8761066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906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>
            <a:normAutofit fontScale="90000"/>
          </a:bodyPr>
          <a:lstStyle/>
          <a:p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Hikmah</a:t>
            </a:r>
            <a:r>
              <a:rPr lang="en-US" dirty="0" smtClean="0"/>
              <a:t> </a:t>
            </a:r>
            <a:r>
              <a:rPr lang="en-US" dirty="0" err="1" smtClean="0"/>
              <a:t>Menjauhi</a:t>
            </a:r>
            <a:r>
              <a:rPr lang="en-US" dirty="0" smtClean="0"/>
              <a:t> </a:t>
            </a:r>
            <a:r>
              <a:rPr lang="en-US" dirty="0" err="1" smtClean="0"/>
              <a:t>Pergaulan</a:t>
            </a:r>
            <a:r>
              <a:rPr lang="en-US" dirty="0" smtClean="0"/>
              <a:t> </a:t>
            </a:r>
            <a:r>
              <a:rPr lang="en-US" dirty="0" err="1" smtClean="0"/>
              <a:t>Bebas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Larangan</a:t>
            </a:r>
            <a:r>
              <a:rPr lang="en-US" dirty="0" smtClean="0"/>
              <a:t> </a:t>
            </a:r>
            <a:r>
              <a:rPr lang="en-US" dirty="0" err="1" smtClean="0"/>
              <a:t>Mendekati</a:t>
            </a:r>
            <a:r>
              <a:rPr lang="en-US" dirty="0" smtClean="0"/>
              <a:t> </a:t>
            </a:r>
            <a:r>
              <a:rPr lang="en-US" dirty="0" err="1" smtClean="0"/>
              <a:t>Zina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prstGeom prst="left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2">
                <a:lumMod val="50000"/>
              </a:schemeClr>
            </a:solidFill>
          </a:ln>
          <a:effectLst>
            <a:reflection blurRad="6350" stA="50000" endA="300" endPos="55500" dist="50800" dir="5400000" sy="-100000" algn="bl" rotWithShape="0"/>
          </a:effectLst>
        </p:spPr>
        <p:txBody>
          <a:bodyPr>
            <a:normAutofit fontScale="85000" lnSpcReduction="20000"/>
          </a:bodyPr>
          <a:lstStyle/>
          <a:p>
            <a:r>
              <a:rPr lang="en-US" dirty="0" err="1" smtClean="0"/>
              <a:t>Terhindar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penyakit</a:t>
            </a:r>
            <a:r>
              <a:rPr lang="en-US" dirty="0" smtClean="0"/>
              <a:t> </a:t>
            </a:r>
            <a:r>
              <a:rPr lang="en-US" dirty="0" err="1" smtClean="0"/>
              <a:t>kelamin</a:t>
            </a:r>
            <a:endParaRPr lang="en-US" dirty="0" smtClean="0"/>
          </a:p>
          <a:p>
            <a:r>
              <a:rPr lang="en-US" dirty="0" err="1" smtClean="0"/>
              <a:t>Terhindar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perbuatan</a:t>
            </a:r>
            <a:r>
              <a:rPr lang="en-US" dirty="0" smtClean="0"/>
              <a:t> </a:t>
            </a:r>
            <a:r>
              <a:rPr lang="en-US" dirty="0" err="1" smtClean="0"/>
              <a:t>dosa</a:t>
            </a:r>
            <a:endParaRPr lang="en-US" dirty="0" smtClean="0"/>
          </a:p>
          <a:p>
            <a:r>
              <a:rPr lang="en-US" dirty="0" err="1" smtClean="0"/>
              <a:t>Terhindar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penyakit</a:t>
            </a:r>
            <a:r>
              <a:rPr lang="en-US" dirty="0" smtClean="0"/>
              <a:t> </a:t>
            </a:r>
            <a:r>
              <a:rPr lang="en-US" dirty="0" err="1" smtClean="0"/>
              <a:t>kelamin</a:t>
            </a:r>
            <a:endParaRPr lang="en-US" dirty="0" smtClean="0"/>
          </a:p>
          <a:p>
            <a:r>
              <a:rPr lang="en-US" dirty="0" err="1" smtClean="0"/>
              <a:t>Terjaganya</a:t>
            </a:r>
            <a:r>
              <a:rPr lang="en-US" dirty="0" smtClean="0"/>
              <a:t> </a:t>
            </a:r>
            <a:r>
              <a:rPr lang="en-US" dirty="0" err="1" smtClean="0"/>
              <a:t>nama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keluarga</a:t>
            </a:r>
            <a:endParaRPr lang="en-US" dirty="0" smtClean="0"/>
          </a:p>
          <a:p>
            <a:r>
              <a:rPr lang="en-US" dirty="0" err="1" smtClean="0"/>
              <a:t>Terhindar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aib</a:t>
            </a:r>
            <a:r>
              <a:rPr lang="en-US" dirty="0" smtClean="0"/>
              <a:t> </a:t>
            </a:r>
            <a:r>
              <a:rPr lang="en-US" dirty="0" err="1" smtClean="0"/>
              <a:t>memalukan</a:t>
            </a:r>
            <a:endParaRPr lang="en-US" dirty="0" smtClean="0"/>
          </a:p>
          <a:p>
            <a:r>
              <a:rPr lang="en-US" dirty="0" err="1" smtClean="0"/>
              <a:t>Jiwa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raga </a:t>
            </a:r>
            <a:r>
              <a:rPr lang="en-US" dirty="0" err="1" smtClean="0"/>
              <a:t>tetap</a:t>
            </a:r>
            <a:r>
              <a:rPr lang="en-US" dirty="0" smtClean="0"/>
              <a:t> </a:t>
            </a:r>
            <a:r>
              <a:rPr lang="en-US" dirty="0" err="1" smtClean="0"/>
              <a:t>bersih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855763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en-US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LATAR BELAKANG</a:t>
            </a:r>
            <a:endParaRPr lang="id-ID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485770706"/>
              </p:ext>
            </p:extLst>
          </p:nvPr>
        </p:nvGraphicFramePr>
        <p:xfrm>
          <a:off x="301752" y="1527048"/>
          <a:ext cx="850392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88241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>
            <a:normAutofit fontScale="90000"/>
          </a:bodyPr>
          <a:lstStyle/>
          <a:p>
            <a:r>
              <a:rPr lang="en-US" dirty="0" err="1" smtClean="0">
                <a:ln>
                  <a:solidFill>
                    <a:schemeClr val="accent3">
                      <a:lumMod val="75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Membaca</a:t>
            </a:r>
            <a:r>
              <a:rPr lang="en-US" dirty="0" smtClean="0">
                <a:ln>
                  <a:solidFill>
                    <a:schemeClr val="accent3">
                      <a:lumMod val="75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 QS. Al-</a:t>
            </a:r>
            <a:r>
              <a:rPr lang="en-US" dirty="0" err="1" smtClean="0">
                <a:ln>
                  <a:solidFill>
                    <a:schemeClr val="accent3">
                      <a:lumMod val="75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Isrā</a:t>
            </a:r>
            <a:r>
              <a:rPr lang="en-US" dirty="0" smtClean="0">
                <a:ln>
                  <a:solidFill>
                    <a:schemeClr val="accent3">
                      <a:lumMod val="75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’/17: 32 and QS. An-</a:t>
            </a:r>
            <a:r>
              <a:rPr lang="en-US" dirty="0" err="1" smtClean="0">
                <a:ln>
                  <a:solidFill>
                    <a:schemeClr val="accent3">
                      <a:lumMod val="75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Nūr</a:t>
            </a:r>
            <a:r>
              <a:rPr lang="en-US" dirty="0" smtClean="0">
                <a:ln>
                  <a:solidFill>
                    <a:schemeClr val="accent3">
                      <a:lumMod val="75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/24: 2</a:t>
            </a:r>
            <a:endParaRPr lang="id-ID" dirty="0">
              <a:ln>
                <a:solidFill>
                  <a:schemeClr val="accent3">
                    <a:lumMod val="75000"/>
                  </a:schemeClr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447800"/>
            <a:ext cx="8839200" cy="52578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" rtl="1"/>
            <a:r>
              <a:rPr lang="ar-SA" sz="3800" dirty="0" smtClean="0">
                <a:latin typeface="Adobe Naskh Medium" pitchFamily="50" charset="-78"/>
                <a:cs typeface="Adobe Naskh Medium" pitchFamily="50" charset="-78"/>
              </a:rPr>
              <a:t>وَلاَتَقْرَبُوا الزِّنَٓى اِنَّهٗ كَانَ فَاحِشَةًۗ وَّسَآءَ سَبِيْلاً ﴿الاسرأ: ٣٢﴾</a:t>
            </a:r>
          </a:p>
          <a:p>
            <a:pPr algn="just">
              <a:buNone/>
            </a:pP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janganlah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kamu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mendekati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zina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zina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sungguh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perbuatan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keji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 Dan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jalan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buruk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(QS. Al-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Isrā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’/17: 32)</a:t>
            </a:r>
          </a:p>
          <a:p>
            <a:pPr algn="just">
              <a:buNone/>
            </a:pPr>
            <a:endParaRPr lang="en-US" dirty="0" smtClean="0">
              <a:latin typeface="Times New Roman"/>
              <a:cs typeface="Times New Roman"/>
            </a:endParaRPr>
          </a:p>
          <a:p>
            <a:pPr algn="just" rtl="1"/>
            <a:r>
              <a:rPr lang="ar-SA" sz="3800" dirty="0" smtClean="0">
                <a:latin typeface="Adobe Naskh Medium" pitchFamily="50" charset="-78"/>
                <a:cs typeface="Adobe Naskh Medium" pitchFamily="50" charset="-78"/>
              </a:rPr>
              <a:t>اَلزَّانِيَةُ وَالزَّانِيْ فَاجْلِدُوْا كُلَّ وَاحِدٍ مِّنْهُمَا مِائَةَ جَلْدَةٍۖ وَّلاَتَأْخُذْكُمْ بِهِمَا رَأْفَةٌ فِيْ دِيْنِ اللهِ اِنْ كُنْتُمْ تُؤْمِنُوْنَ بِاللهِ وَالْيَوْمِ اْلاٰخِرِۚ وَلْيَشْهَدْ عَذَابَهُمَا طَآىِٕفَةٌ مِّنَ الْمُؤْمِنِيْنَ ﴿النّور: ۲﴾</a:t>
            </a:r>
          </a:p>
          <a:p>
            <a:pPr algn="just">
              <a:buNone/>
            </a:pP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pezina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perempuan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pezina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laki-laki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derelah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masing-masing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keduanya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seratus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kali,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janganlah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rasa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belas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kasihan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keduanya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mencegah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kamu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menjalankan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) agama (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)Allah, </a:t>
            </a:r>
            <a:r>
              <a:rPr lang="ar-SA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jika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kamu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beriman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Allah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hari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kemudian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hendaklah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hukuman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mereka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disaksikan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sebagian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orang-orang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beriman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(QS. An-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Nūr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/24: 2)</a:t>
            </a:r>
            <a:endParaRPr lang="ar-SA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 rtl="1"/>
            <a:endParaRPr lang="ar-SA" dirty="0" smtClean="0">
              <a:latin typeface="Adobe Naskh Medium" pitchFamily="50" charset="-78"/>
              <a:cs typeface="Adobe Naskh Medium" pitchFamily="50" charset="-78"/>
            </a:endParaRPr>
          </a:p>
          <a:p>
            <a:pPr algn="just" rtl="1"/>
            <a:endParaRPr lang="ar-SA" dirty="0" smtClean="0">
              <a:latin typeface="Adobe Naskh Medium" pitchFamily="50" charset="-78"/>
              <a:cs typeface="Adobe Naskh Medium" pitchFamily="50" charset="-78"/>
            </a:endParaRPr>
          </a:p>
          <a:p>
            <a:pPr algn="just" rtl="1"/>
            <a:endParaRPr lang="id-ID" dirty="0">
              <a:latin typeface="Adobe Naskh Medium" pitchFamily="50" charset="-78"/>
              <a:cs typeface="Adobe Naskh Medium" pitchFamily="50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7986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glow rad="228600">
              <a:schemeClr val="accent6">
                <a:satMod val="175000"/>
                <a:alpha val="40000"/>
              </a:schemeClr>
            </a:glow>
            <a:outerShdw blurRad="38100" dist="25400" dir="5400000" algn="t" rotWithShape="0">
              <a:srgbClr val="000000">
                <a:alpha val="5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 smtClean="0"/>
              <a:t>isi</a:t>
            </a:r>
            <a:r>
              <a:rPr lang="en-US" dirty="0" smtClean="0"/>
              <a:t> </a:t>
            </a:r>
            <a:r>
              <a:rPr lang="en-US" dirty="0" err="1" smtClean="0"/>
              <a:t>Kandungan</a:t>
            </a:r>
            <a:r>
              <a:rPr lang="en-US" dirty="0" smtClean="0"/>
              <a:t> QS. Al-</a:t>
            </a:r>
            <a:r>
              <a:rPr lang="en-US" dirty="0" err="1" smtClean="0"/>
              <a:t>Isr</a:t>
            </a:r>
            <a:r>
              <a:rPr lang="en-US" dirty="0" err="1" smtClean="0">
                <a:latin typeface="Times New Roman"/>
                <a:cs typeface="Times New Roman"/>
              </a:rPr>
              <a:t>ā</a:t>
            </a:r>
            <a:r>
              <a:rPr lang="en-US" dirty="0" smtClean="0">
                <a:latin typeface="Times New Roman"/>
                <a:cs typeface="Times New Roman"/>
              </a:rPr>
              <a:t>’/17: 32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 anchor="ctr">
            <a:normAutofit fontScale="77500" lnSpcReduction="20000"/>
          </a:bodyPr>
          <a:lstStyle/>
          <a:p>
            <a:pPr marL="514350" indent="-514350" algn="just">
              <a:buNone/>
            </a:pPr>
            <a:r>
              <a:rPr lang="en-US" dirty="0" smtClean="0"/>
              <a:t>a.	“</a:t>
            </a:r>
            <a:r>
              <a:rPr lang="en-US" dirty="0" err="1" smtClean="0"/>
              <a:t>janganlah</a:t>
            </a:r>
            <a:r>
              <a:rPr lang="en-US" dirty="0" smtClean="0"/>
              <a:t> </a:t>
            </a:r>
            <a:r>
              <a:rPr lang="en-US" dirty="0" err="1" smtClean="0"/>
              <a:t>kamu</a:t>
            </a:r>
            <a:r>
              <a:rPr lang="en-US" dirty="0" smtClean="0"/>
              <a:t> </a:t>
            </a:r>
            <a:r>
              <a:rPr lang="en-US" dirty="0" err="1" smtClean="0"/>
              <a:t>mendekati</a:t>
            </a:r>
            <a:r>
              <a:rPr lang="en-US" dirty="0" smtClean="0"/>
              <a:t> </a:t>
            </a:r>
            <a:r>
              <a:rPr lang="en-US" dirty="0" err="1" smtClean="0"/>
              <a:t>zina</a:t>
            </a:r>
            <a:r>
              <a:rPr lang="en-US" dirty="0" smtClean="0"/>
              <a:t>.” </a:t>
            </a:r>
            <a:r>
              <a:rPr lang="en-US" dirty="0" err="1" smtClean="0"/>
              <a:t>maksudanya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Islam </a:t>
            </a:r>
            <a:r>
              <a:rPr lang="en-US" dirty="0" err="1" smtClean="0"/>
              <a:t>memerintahkan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menjauhi</a:t>
            </a:r>
            <a:r>
              <a:rPr lang="en-US" dirty="0" smtClean="0"/>
              <a:t> 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sesuatu</a:t>
            </a:r>
            <a:r>
              <a:rPr lang="en-US" dirty="0" smtClean="0"/>
              <a:t> yang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mengundang</a:t>
            </a:r>
            <a:r>
              <a:rPr lang="en-US" dirty="0" smtClean="0"/>
              <a:t> </a:t>
            </a:r>
            <a:r>
              <a:rPr lang="en-US" dirty="0" err="1" smtClean="0"/>
              <a:t>terjadinya</a:t>
            </a:r>
            <a:r>
              <a:rPr lang="en-US" dirty="0" smtClean="0"/>
              <a:t> </a:t>
            </a:r>
            <a:r>
              <a:rPr lang="en-US" dirty="0" err="1" smtClean="0"/>
              <a:t>perbuatan</a:t>
            </a:r>
            <a:r>
              <a:rPr lang="en-US" dirty="0" smtClean="0"/>
              <a:t> </a:t>
            </a:r>
            <a:r>
              <a:rPr lang="en-US" dirty="0" err="1" smtClean="0"/>
              <a:t>zina</a:t>
            </a:r>
            <a:r>
              <a:rPr lang="en-US" dirty="0" smtClean="0"/>
              <a:t>.</a:t>
            </a:r>
          </a:p>
          <a:p>
            <a:pPr marL="514350" indent="-514350" algn="just">
              <a:buFont typeface="Wingdings" pitchFamily="2" charset="2"/>
              <a:buChar char="Ø"/>
            </a:pPr>
            <a:r>
              <a:rPr lang="en-US" dirty="0" err="1" smtClean="0"/>
              <a:t>Memandang</a:t>
            </a:r>
            <a:r>
              <a:rPr lang="en-US" dirty="0" smtClean="0"/>
              <a:t> </a:t>
            </a:r>
            <a:r>
              <a:rPr lang="en-US" dirty="0" err="1" smtClean="0"/>
              <a:t>perempuan</a:t>
            </a:r>
            <a:r>
              <a:rPr lang="en-US" dirty="0" smtClean="0"/>
              <a:t> yang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mahramnya</a:t>
            </a:r>
            <a:endParaRPr lang="en-US" dirty="0" smtClean="0"/>
          </a:p>
          <a:p>
            <a:pPr marL="514350" indent="-514350" algn="just">
              <a:buFont typeface="Wingdings" pitchFamily="2" charset="2"/>
              <a:buChar char="Ø"/>
            </a:pPr>
            <a:r>
              <a:rPr lang="en-US" dirty="0" err="1" smtClean="0"/>
              <a:t>Berduaan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lawan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yang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mahramnya</a:t>
            </a:r>
            <a:endParaRPr lang="en-US" dirty="0" smtClean="0"/>
          </a:p>
          <a:p>
            <a:pPr marL="514350" indent="-514350" algn="just">
              <a:buFont typeface="Wingdings" pitchFamily="2" charset="2"/>
              <a:buChar char="Ø"/>
            </a:pPr>
            <a:r>
              <a:rPr lang="en-US" dirty="0" err="1" smtClean="0"/>
              <a:t>Berpakaian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menutup</a:t>
            </a:r>
            <a:r>
              <a:rPr lang="en-US" dirty="0" smtClean="0"/>
              <a:t> </a:t>
            </a:r>
            <a:r>
              <a:rPr lang="en-US" dirty="0" err="1" smtClean="0"/>
              <a:t>aurat</a:t>
            </a:r>
            <a:endParaRPr lang="en-US" dirty="0" smtClean="0"/>
          </a:p>
          <a:p>
            <a:pPr marL="514350" indent="-514350" algn="just">
              <a:buFont typeface="Wingdings" pitchFamily="2" charset="2"/>
              <a:buChar char="Ø"/>
            </a:pPr>
            <a:r>
              <a:rPr lang="en-US" dirty="0" err="1" smtClean="0"/>
              <a:t>Melihat</a:t>
            </a:r>
            <a:r>
              <a:rPr lang="en-US" dirty="0" smtClean="0"/>
              <a:t> film yang </a:t>
            </a:r>
            <a:r>
              <a:rPr lang="en-US" dirty="0" err="1" smtClean="0"/>
              <a:t>mengumbar</a:t>
            </a:r>
            <a:r>
              <a:rPr lang="en-US" dirty="0" smtClean="0"/>
              <a:t> </a:t>
            </a:r>
            <a:r>
              <a:rPr lang="en-US" dirty="0" err="1" smtClean="0"/>
              <a:t>aurat</a:t>
            </a:r>
            <a:endParaRPr lang="en-US" dirty="0" smtClean="0"/>
          </a:p>
          <a:p>
            <a:pPr marL="514350" indent="-514350" algn="just">
              <a:buFont typeface="Wingdings" pitchFamily="2" charset="2"/>
              <a:buChar char="Ø"/>
            </a:pPr>
            <a:r>
              <a:rPr lang="en-US" dirty="0" err="1" smtClean="0"/>
              <a:t>Dll</a:t>
            </a:r>
            <a:r>
              <a:rPr lang="en-US" dirty="0" smtClean="0"/>
              <a:t>.</a:t>
            </a:r>
          </a:p>
          <a:p>
            <a:pPr marL="514350" indent="-514350" algn="just">
              <a:buNone/>
            </a:pPr>
            <a:r>
              <a:rPr lang="en-US" dirty="0" smtClean="0"/>
              <a:t>b.	</a:t>
            </a:r>
            <a:r>
              <a:rPr lang="en-US" dirty="0" err="1" smtClean="0"/>
              <a:t>Menjauhi</a:t>
            </a:r>
            <a:r>
              <a:rPr lang="en-US" dirty="0" smtClean="0"/>
              <a:t> 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pergaulan</a:t>
            </a:r>
            <a:r>
              <a:rPr lang="en-US" dirty="0" smtClean="0"/>
              <a:t> </a:t>
            </a:r>
            <a:r>
              <a:rPr lang="en-US" dirty="0" err="1" smtClean="0"/>
              <a:t>bebas</a:t>
            </a:r>
            <a:endParaRPr lang="en-US" dirty="0" smtClean="0"/>
          </a:p>
          <a:p>
            <a:pPr marL="514350" indent="-514350" algn="just">
              <a:buNone/>
            </a:pPr>
            <a:r>
              <a:rPr lang="en-US" dirty="0" smtClean="0"/>
              <a:t>c.	</a:t>
            </a:r>
            <a:r>
              <a:rPr lang="en-US" dirty="0" err="1" smtClean="0"/>
              <a:t>Perbuatan</a:t>
            </a:r>
            <a:r>
              <a:rPr lang="en-US" dirty="0" smtClean="0"/>
              <a:t> </a:t>
            </a:r>
            <a:r>
              <a:rPr lang="en-US" dirty="0" err="1" smtClean="0"/>
              <a:t>zina</a:t>
            </a:r>
            <a:r>
              <a:rPr lang="en-US" dirty="0" smtClean="0"/>
              <a:t>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sesuatu</a:t>
            </a:r>
            <a:r>
              <a:rPr lang="en-US" dirty="0" smtClean="0"/>
              <a:t> yang </a:t>
            </a:r>
            <a:r>
              <a:rPr lang="en-US" dirty="0" err="1" smtClean="0"/>
              <a:t>keji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perbuatan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menimbulkan</a:t>
            </a:r>
            <a:r>
              <a:rPr lang="en-US" dirty="0" smtClean="0"/>
              <a:t> </a:t>
            </a:r>
            <a:r>
              <a:rPr lang="en-US" dirty="0" err="1" smtClean="0"/>
              <a:t>keburukan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lain:</a:t>
            </a:r>
          </a:p>
          <a:p>
            <a:pPr marL="514350" indent="-514350" algn="just"/>
            <a:r>
              <a:rPr lang="en-US" dirty="0" err="1" smtClean="0"/>
              <a:t>Merusak</a:t>
            </a:r>
            <a:r>
              <a:rPr lang="en-US" dirty="0" smtClean="0"/>
              <a:t> </a:t>
            </a:r>
            <a:r>
              <a:rPr lang="en-US" dirty="0" err="1" smtClean="0"/>
              <a:t>tatan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endParaRPr lang="en-US" dirty="0" smtClean="0"/>
          </a:p>
          <a:p>
            <a:pPr marL="514350" indent="-514350" algn="just"/>
            <a:r>
              <a:rPr lang="en-US" dirty="0" err="1" smtClean="0"/>
              <a:t>Merusak</a:t>
            </a:r>
            <a:r>
              <a:rPr lang="en-US" dirty="0" smtClean="0"/>
              <a:t> </a:t>
            </a:r>
            <a:r>
              <a:rPr lang="en-US" dirty="0" err="1" smtClean="0"/>
              <a:t>harkat</a:t>
            </a:r>
            <a:r>
              <a:rPr lang="en-US" dirty="0" smtClean="0"/>
              <a:t> </a:t>
            </a:r>
            <a:r>
              <a:rPr lang="en-US" dirty="0" err="1" smtClean="0"/>
              <a:t>martabat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endParaRPr lang="en-US" dirty="0" smtClean="0"/>
          </a:p>
          <a:p>
            <a:pPr marL="514350" indent="-514350" algn="just"/>
            <a:r>
              <a:rPr lang="en-US" dirty="0" err="1" smtClean="0"/>
              <a:t>Menimbulkan</a:t>
            </a:r>
            <a:r>
              <a:rPr lang="en-US" dirty="0" smtClean="0"/>
              <a:t> </a:t>
            </a:r>
            <a:r>
              <a:rPr lang="en-US" dirty="0" err="1" smtClean="0"/>
              <a:t>penyakit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02204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00206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 smtClean="0"/>
              <a:t>isi</a:t>
            </a:r>
            <a:r>
              <a:rPr lang="en-US" dirty="0" smtClean="0"/>
              <a:t> </a:t>
            </a:r>
            <a:r>
              <a:rPr lang="en-US" dirty="0" err="1" smtClean="0"/>
              <a:t>Kandungan</a:t>
            </a:r>
            <a:r>
              <a:rPr lang="en-US" dirty="0" smtClean="0"/>
              <a:t> QS. An-</a:t>
            </a:r>
            <a:r>
              <a:rPr lang="en-US" dirty="0" err="1" smtClean="0"/>
              <a:t>N</a:t>
            </a:r>
            <a:r>
              <a:rPr lang="en-US" dirty="0" err="1" smtClean="0">
                <a:latin typeface="Times New Roman"/>
                <a:cs typeface="Times New Roman"/>
              </a:rPr>
              <a:t>ūr</a:t>
            </a:r>
            <a:r>
              <a:rPr lang="en-US" dirty="0" smtClean="0">
                <a:latin typeface="Times New Roman"/>
                <a:cs typeface="Times New Roman"/>
              </a:rPr>
              <a:t>/24: 2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None/>
            </a:pPr>
            <a:r>
              <a:rPr lang="en-US" dirty="0" smtClean="0"/>
              <a:t>	</a:t>
            </a:r>
            <a:r>
              <a:rPr lang="en-US" dirty="0" err="1" smtClean="0"/>
              <a:t>Asb</a:t>
            </a:r>
            <a:r>
              <a:rPr lang="en-US" dirty="0" err="1" smtClean="0">
                <a:latin typeface="Times New Roman"/>
                <a:cs typeface="Times New Roman"/>
              </a:rPr>
              <a:t>ā</a:t>
            </a:r>
            <a:r>
              <a:rPr lang="en-US" dirty="0" err="1" smtClean="0"/>
              <a:t>bun</a:t>
            </a:r>
            <a:r>
              <a:rPr lang="en-US" dirty="0" smtClean="0"/>
              <a:t> </a:t>
            </a:r>
            <a:r>
              <a:rPr lang="en-US" dirty="0" err="1" smtClean="0"/>
              <a:t>Nuz</a:t>
            </a:r>
            <a:r>
              <a:rPr lang="en-US" dirty="0" err="1" smtClean="0">
                <a:latin typeface="Times New Roman"/>
                <a:cs typeface="Times New Roman"/>
              </a:rPr>
              <a:t>ūl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smtClean="0"/>
              <a:t>QS. An-</a:t>
            </a:r>
            <a:r>
              <a:rPr lang="en-US" dirty="0" err="1" smtClean="0"/>
              <a:t>N</a:t>
            </a:r>
            <a:r>
              <a:rPr lang="en-US" dirty="0" err="1" smtClean="0">
                <a:latin typeface="Times New Roman"/>
                <a:cs typeface="Times New Roman"/>
              </a:rPr>
              <a:t>ūr</a:t>
            </a:r>
            <a:r>
              <a:rPr lang="en-US" dirty="0" smtClean="0">
                <a:latin typeface="Times New Roman"/>
                <a:cs typeface="Times New Roman"/>
              </a:rPr>
              <a:t>/24:  </a:t>
            </a:r>
            <a:r>
              <a:rPr lang="en-US" dirty="0" err="1" smtClean="0">
                <a:latin typeface="Times New Roman"/>
                <a:cs typeface="Times New Roman"/>
              </a:rPr>
              <a:t>diriwayatkan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dari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Sa’id</a:t>
            </a:r>
            <a:r>
              <a:rPr lang="en-US" dirty="0" smtClean="0">
                <a:latin typeface="Times New Roman"/>
                <a:cs typeface="Times New Roman"/>
              </a:rPr>
              <a:t> bin </a:t>
            </a:r>
            <a:r>
              <a:rPr lang="en-US" dirty="0" err="1" smtClean="0">
                <a:latin typeface="Times New Roman"/>
                <a:cs typeface="Times New Roman"/>
              </a:rPr>
              <a:t>Manshur</a:t>
            </a:r>
            <a:r>
              <a:rPr lang="en-US" dirty="0" smtClean="0">
                <a:latin typeface="Times New Roman"/>
                <a:cs typeface="Times New Roman"/>
              </a:rPr>
              <a:t> yang </a:t>
            </a:r>
            <a:r>
              <a:rPr lang="en-US" dirty="0" err="1" smtClean="0">
                <a:latin typeface="Times New Roman"/>
                <a:cs typeface="Times New Roman"/>
              </a:rPr>
              <a:t>bersumber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dari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mujahid</a:t>
            </a:r>
            <a:r>
              <a:rPr lang="en-US" dirty="0" smtClean="0">
                <a:latin typeface="Times New Roman"/>
                <a:cs typeface="Times New Roman"/>
              </a:rPr>
              <a:t>, </a:t>
            </a:r>
            <a:r>
              <a:rPr lang="en-US" dirty="0" err="1" smtClean="0">
                <a:latin typeface="Times New Roman"/>
                <a:cs typeface="Times New Roman"/>
              </a:rPr>
              <a:t>ketika</a:t>
            </a:r>
            <a:r>
              <a:rPr lang="en-US" dirty="0" smtClean="0">
                <a:latin typeface="Times New Roman"/>
                <a:cs typeface="Times New Roman"/>
              </a:rPr>
              <a:t> Allah </a:t>
            </a:r>
            <a:r>
              <a:rPr lang="en-US" dirty="0" err="1" smtClean="0">
                <a:latin typeface="Times New Roman"/>
                <a:cs typeface="Times New Roman"/>
              </a:rPr>
              <a:t>mengharamkan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zina</a:t>
            </a:r>
            <a:r>
              <a:rPr lang="en-US" dirty="0" smtClean="0">
                <a:latin typeface="Times New Roman"/>
                <a:cs typeface="Times New Roman"/>
              </a:rPr>
              <a:t>, di </a:t>
            </a:r>
            <a:r>
              <a:rPr lang="en-US" dirty="0" err="1" smtClean="0">
                <a:latin typeface="Times New Roman"/>
                <a:cs typeface="Times New Roman"/>
              </a:rPr>
              <a:t>sekitar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mereka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banyak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wanita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pezina</a:t>
            </a:r>
            <a:r>
              <a:rPr lang="en-US" dirty="0" smtClean="0">
                <a:latin typeface="Times New Roman"/>
                <a:cs typeface="Times New Roman"/>
              </a:rPr>
              <a:t> yang </a:t>
            </a:r>
            <a:r>
              <a:rPr lang="en-US" dirty="0" err="1" smtClean="0">
                <a:latin typeface="Times New Roman"/>
                <a:cs typeface="Times New Roman"/>
              </a:rPr>
              <a:t>cantik</a:t>
            </a:r>
            <a:r>
              <a:rPr lang="en-US" dirty="0" smtClean="0">
                <a:latin typeface="Times New Roman"/>
                <a:cs typeface="Times New Roman"/>
              </a:rPr>
              <a:t>. </a:t>
            </a:r>
            <a:r>
              <a:rPr lang="en-US" dirty="0" err="1" smtClean="0">
                <a:latin typeface="Times New Roman"/>
                <a:cs typeface="Times New Roman"/>
              </a:rPr>
              <a:t>Kemudian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turunlah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ayat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tersebut</a:t>
            </a:r>
            <a:r>
              <a:rPr lang="en-US" dirty="0" smtClean="0">
                <a:latin typeface="Times New Roman"/>
                <a:cs typeface="Times New Roman"/>
              </a:rPr>
              <a:t> yang </a:t>
            </a:r>
            <a:r>
              <a:rPr lang="en-US" dirty="0" err="1" smtClean="0">
                <a:latin typeface="Times New Roman"/>
                <a:cs typeface="Times New Roman"/>
              </a:rPr>
              <a:t>menegaskan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bahwa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wanita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pezina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hanyalah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dikawini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oleh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laki-laki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pezina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atau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laki-laki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musyrik</a:t>
            </a:r>
            <a:r>
              <a:rPr lang="en-US" dirty="0" smtClean="0">
                <a:latin typeface="Times New Roman"/>
                <a:cs typeface="Times New Roman"/>
              </a:rPr>
              <a:t>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7053075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52400"/>
            <a:ext cx="8839200" cy="670560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514350" indent="-51435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 QS. An-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Nūr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/24: 2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menegaskan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kejinya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perbuatan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zina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 Allah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menetapkan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14350" indent="-514350" algn="just">
              <a:buNone/>
            </a:pP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a.	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Sanksi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hukum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dari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Allah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swt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.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sangat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berat</a:t>
            </a:r>
            <a:endParaRPr lang="en-US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 marL="514350" indent="-514350" algn="just">
              <a:buNone/>
            </a:pP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b.	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Pelaku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zina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diberikan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hukuman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 </a:t>
            </a:r>
          </a:p>
          <a:p>
            <a:pPr marL="514350" indent="-514350" algn="just">
              <a:buNone/>
            </a:pP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c.	Yang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dikenakan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hukuman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kedua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pelaku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zina</a:t>
            </a:r>
            <a:endParaRPr lang="en-US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 marL="514350" indent="-514350" algn="just">
              <a:buNone/>
            </a:pP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d.	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Jika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pelakunya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laki-laki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atau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perempuan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yang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belum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menikah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maka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hukumannya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didera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seratus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kali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tanpa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balas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kasihan</a:t>
            </a:r>
            <a:endParaRPr lang="en-US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 marL="514350" indent="-514350" algn="just">
              <a:buNone/>
            </a:pP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e.	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Jika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pelakunya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laki-laki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atau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pempuan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yang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sudah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menikah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maka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hukumannya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rajam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yaitu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dilempari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batu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setengah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badan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hingga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meninggal</a:t>
            </a:r>
            <a:endParaRPr lang="en-US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 marL="514350" indent="-514350" algn="just">
              <a:buNone/>
            </a:pP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f.	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Pelaksanaan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hukuman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dilakukan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di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tempat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umum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agar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diketahui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banyak</a:t>
            </a:r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orang.</a:t>
            </a:r>
            <a:endParaRPr lang="id-ID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185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glow rad="139700">
              <a:schemeClr val="accent4">
                <a:satMod val="175000"/>
                <a:alpha val="40000"/>
              </a:schemeClr>
            </a:glow>
            <a:outerShdw blurRad="38100" dist="25400" dir="5400000" algn="t" rotWithShape="0">
              <a:srgbClr val="000000">
                <a:alpha val="50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>
            <a:normAutofit fontScale="90000"/>
          </a:bodyPr>
          <a:lstStyle/>
          <a:p>
            <a:r>
              <a:rPr lang="en-US" dirty="0" err="1" smtClean="0"/>
              <a:t>Adab</a:t>
            </a:r>
            <a:r>
              <a:rPr lang="en-US" dirty="0" smtClean="0"/>
              <a:t> </a:t>
            </a:r>
            <a:r>
              <a:rPr lang="en-US" dirty="0" err="1" smtClean="0"/>
              <a:t>Berpakaian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ketentuan</a:t>
            </a:r>
            <a:r>
              <a:rPr lang="en-US" dirty="0" smtClean="0"/>
              <a:t> </a:t>
            </a:r>
            <a:r>
              <a:rPr lang="en-US" dirty="0" err="1" smtClean="0"/>
              <a:t>Syariat</a:t>
            </a:r>
            <a:r>
              <a:rPr lang="en-US" dirty="0" smtClean="0"/>
              <a:t> Islam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dirty="0" err="1" smtClean="0"/>
              <a:t>adab</a:t>
            </a:r>
            <a:r>
              <a:rPr lang="en-US" dirty="0" smtClean="0"/>
              <a:t> </a:t>
            </a:r>
            <a:r>
              <a:rPr lang="en-US" dirty="0" err="1" smtClean="0"/>
              <a:t>berpakaian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ketentuan</a:t>
            </a:r>
            <a:r>
              <a:rPr lang="en-US" dirty="0" smtClean="0"/>
              <a:t> Islam</a:t>
            </a:r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Menghayati</a:t>
            </a:r>
            <a:r>
              <a:rPr lang="en-US" dirty="0" smtClean="0"/>
              <a:t> </a:t>
            </a:r>
            <a:r>
              <a:rPr lang="en-US" dirty="0" err="1" smtClean="0"/>
              <a:t>adab</a:t>
            </a:r>
            <a:r>
              <a:rPr lang="en-US" dirty="0" smtClean="0"/>
              <a:t> </a:t>
            </a:r>
            <a:r>
              <a:rPr lang="en-US" dirty="0" err="1" smtClean="0"/>
              <a:t>berpakaian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Islam</a:t>
            </a:r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Menerapkan</a:t>
            </a:r>
            <a:r>
              <a:rPr lang="en-US" dirty="0" smtClean="0"/>
              <a:t> </a:t>
            </a:r>
            <a:r>
              <a:rPr lang="en-US" dirty="0" err="1" smtClean="0"/>
              <a:t>adab</a:t>
            </a:r>
            <a:r>
              <a:rPr lang="en-US" dirty="0" smtClean="0"/>
              <a:t> </a:t>
            </a:r>
            <a:r>
              <a:rPr lang="en-US" dirty="0" err="1" smtClean="0"/>
              <a:t>berpakaian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Islam</a:t>
            </a:r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Membiasakan</a:t>
            </a:r>
            <a:r>
              <a:rPr lang="en-US" dirty="0" smtClean="0"/>
              <a:t> </a:t>
            </a:r>
            <a:r>
              <a:rPr lang="en-US" dirty="0" err="1" smtClean="0"/>
              <a:t>adab</a:t>
            </a:r>
            <a:r>
              <a:rPr lang="en-US" dirty="0" smtClean="0"/>
              <a:t> </a:t>
            </a:r>
            <a:r>
              <a:rPr lang="en-US" dirty="0" err="1" smtClean="0"/>
              <a:t>berpakaian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Islam</a:t>
            </a:r>
            <a:endParaRPr lang="id-ID" dirty="0" smtClean="0"/>
          </a:p>
          <a:p>
            <a:pPr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997463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en-US" dirty="0" smtClean="0"/>
              <a:t>PENGERTIAN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Pergaulan</a:t>
            </a:r>
            <a:r>
              <a:rPr lang="en-US" dirty="0" smtClean="0"/>
              <a:t> </a:t>
            </a:r>
            <a:r>
              <a:rPr lang="en-US" dirty="0" err="1" smtClean="0"/>
              <a:t>bebas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pergaulan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mengindahkan</a:t>
            </a:r>
            <a:r>
              <a:rPr lang="en-US" dirty="0" smtClean="0"/>
              <a:t> </a:t>
            </a:r>
            <a:r>
              <a:rPr lang="en-US" dirty="0" err="1" smtClean="0"/>
              <a:t>norma</a:t>
            </a:r>
            <a:r>
              <a:rPr lang="en-US" dirty="0" smtClean="0"/>
              <a:t> agama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norma</a:t>
            </a:r>
            <a:r>
              <a:rPr lang="en-US" dirty="0" smtClean="0"/>
              <a:t> yang </a:t>
            </a:r>
            <a:r>
              <a:rPr lang="en-US" dirty="0" err="1" smtClean="0"/>
              <a:t>berlaku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setempat</a:t>
            </a:r>
            <a:r>
              <a:rPr lang="en-US" dirty="0" smtClean="0"/>
              <a:t>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0192544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normAutofit fontScale="90000"/>
          </a:bodyPr>
          <a:lstStyle/>
          <a:p>
            <a:r>
              <a:rPr lang="en-US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a:rPr>
              <a:t>Faktor</a:t>
            </a:r>
            <a:r>
              <a:rPr lang="en-US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a:rPr>
              <a:t> </a:t>
            </a:r>
            <a:r>
              <a:rPr lang="en-US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a:rPr>
              <a:t>penyebab</a:t>
            </a:r>
            <a:r>
              <a:rPr lang="en-US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a:rPr>
              <a:t> </a:t>
            </a:r>
            <a:r>
              <a:rPr lang="en-US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a:rPr>
              <a:t>pergaulan</a:t>
            </a:r>
            <a:r>
              <a:rPr lang="en-US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a:rPr>
              <a:t> </a:t>
            </a:r>
            <a:r>
              <a:rPr lang="en-US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a:rPr>
              <a:t>bebas</a:t>
            </a:r>
            <a:r>
              <a:rPr lang="en-US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a:rPr>
              <a:t> </a:t>
            </a:r>
            <a:r>
              <a:rPr lang="en-US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a:rPr>
              <a:t>dan</a:t>
            </a:r>
            <a:r>
              <a:rPr lang="en-US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a:rPr>
              <a:t> </a:t>
            </a:r>
            <a:r>
              <a:rPr lang="en-US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a:rPr>
              <a:t>perbuatan</a:t>
            </a:r>
            <a:r>
              <a:rPr lang="en-US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a:rPr>
              <a:t> </a:t>
            </a:r>
            <a:r>
              <a:rPr lang="en-US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a:rPr>
              <a:t>zina</a:t>
            </a:r>
            <a:endParaRPr lang="id-ID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295400"/>
            <a:ext cx="8577072" cy="4803648"/>
          </a:xfrm>
          <a:solidFill>
            <a:srgbClr val="FFFF00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514350" indent="-514350" algn="just">
              <a:buNone/>
            </a:pPr>
            <a:r>
              <a:rPr lang="en-US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a)	</a:t>
            </a:r>
            <a:r>
              <a:rPr lang="en-US" dirty="0" err="1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Faktor</a:t>
            </a:r>
            <a:r>
              <a:rPr lang="en-US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dalam</a:t>
            </a:r>
            <a:endParaRPr lang="en-US" dirty="0" smtClean="0">
              <a:ln>
                <a:solidFill>
                  <a:schemeClr val="tx2">
                    <a:lumMod val="50000"/>
                  </a:schemeClr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/>
            <a:r>
              <a:rPr lang="en-US" dirty="0" err="1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Lemahnya</a:t>
            </a:r>
            <a:r>
              <a:rPr lang="en-US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pemahan</a:t>
            </a:r>
            <a:r>
              <a:rPr lang="en-US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iman</a:t>
            </a:r>
            <a:r>
              <a:rPr lang="en-US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 Islam</a:t>
            </a:r>
          </a:p>
          <a:p>
            <a:pPr marL="514350" indent="-514350" algn="just"/>
            <a:r>
              <a:rPr lang="en-US" dirty="0" err="1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Bisikan</a:t>
            </a:r>
            <a:r>
              <a:rPr lang="en-US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setan</a:t>
            </a:r>
            <a:r>
              <a:rPr lang="en-US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pola</a:t>
            </a:r>
            <a:r>
              <a:rPr lang="en-US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pikir</a:t>
            </a:r>
            <a:r>
              <a:rPr lang="en-US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, rasa </a:t>
            </a:r>
            <a:r>
              <a:rPr lang="en-US" dirty="0" err="1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ingin</a:t>
            </a:r>
            <a:r>
              <a:rPr lang="en-US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tahu</a:t>
            </a:r>
            <a:r>
              <a:rPr lang="en-US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ingin</a:t>
            </a:r>
            <a:r>
              <a:rPr lang="en-US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mencoba</a:t>
            </a:r>
            <a:endParaRPr lang="en-US" dirty="0" smtClean="0">
              <a:ln>
                <a:solidFill>
                  <a:schemeClr val="tx2">
                    <a:lumMod val="50000"/>
                  </a:schemeClr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/>
            <a:r>
              <a:rPr lang="en-US" dirty="0" err="1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Lemahnya</a:t>
            </a:r>
            <a:r>
              <a:rPr lang="en-US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pemahaman</a:t>
            </a:r>
            <a:r>
              <a:rPr lang="en-US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dampak</a:t>
            </a:r>
            <a:r>
              <a:rPr lang="en-US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pergaulan</a:t>
            </a:r>
            <a:r>
              <a:rPr lang="en-US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bebas</a:t>
            </a:r>
            <a:endParaRPr lang="en-US" dirty="0" smtClean="0">
              <a:ln>
                <a:solidFill>
                  <a:schemeClr val="tx2">
                    <a:lumMod val="50000"/>
                  </a:schemeClr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/>
            <a:r>
              <a:rPr lang="en-US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Gaya </a:t>
            </a:r>
            <a:r>
              <a:rPr lang="en-US" dirty="0" err="1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hidup</a:t>
            </a:r>
            <a:endParaRPr lang="en-US" dirty="0" smtClean="0">
              <a:ln>
                <a:solidFill>
                  <a:schemeClr val="tx2">
                    <a:lumMod val="50000"/>
                  </a:schemeClr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/>
            <a:r>
              <a:rPr lang="en-US" dirty="0" err="1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Komunikasi</a:t>
            </a:r>
            <a:r>
              <a:rPr lang="en-US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berjalan</a:t>
            </a:r>
            <a:r>
              <a:rPr lang="en-US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baik</a:t>
            </a:r>
            <a:endParaRPr lang="id-ID" dirty="0">
              <a:ln>
                <a:solidFill>
                  <a:schemeClr val="tx2">
                    <a:lumMod val="50000"/>
                  </a:schemeClr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7067241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ivic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2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3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306</Words>
  <Application>Microsoft Office PowerPoint</Application>
  <PresentationFormat>On-screen Show (4:3)</PresentationFormat>
  <Paragraphs>67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Office Theme</vt:lpstr>
      <vt:lpstr>Civic</vt:lpstr>
      <vt:lpstr>BAB 2</vt:lpstr>
      <vt:lpstr>LATAR BELAKANG</vt:lpstr>
      <vt:lpstr>Membaca QS. Al-Isrā’/17: 32 and QS. An-Nūr/24: 2</vt:lpstr>
      <vt:lpstr>Analisis isi Kandungan QS. Al-Isrā’/17: 32</vt:lpstr>
      <vt:lpstr>Analisis isi Kandungan QS. An-Nūr/24: 2</vt:lpstr>
      <vt:lpstr>PowerPoint Presentation</vt:lpstr>
      <vt:lpstr>Adab Berpakaian Sesuai ketentuan Syariat Islam</vt:lpstr>
      <vt:lpstr>PENGERTIAN</vt:lpstr>
      <vt:lpstr>Faktor penyebab pergaulan bebas dan perbuatan zina</vt:lpstr>
      <vt:lpstr>Faktor penyebab pergaulan bebas dan perbuatan zina</vt:lpstr>
      <vt:lpstr>Dampak Negatif Pergaulan Bebas dan Perbuatan yang Mendekatkan Perbuatan Zina</vt:lpstr>
      <vt:lpstr>Manfaat dan Hikmah Menjauhi Pergaulan Bebas dan Larangan Mendekati Zina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EASYMEDIA</dc:creator>
  <cp:lastModifiedBy>P0090</cp:lastModifiedBy>
  <cp:revision>1</cp:revision>
  <dcterms:created xsi:type="dcterms:W3CDTF">2006-08-16T00:00:00Z</dcterms:created>
  <dcterms:modified xsi:type="dcterms:W3CDTF">2014-05-21T03:25:49Z</dcterms:modified>
</cp:coreProperties>
</file>