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01" autoAdjust="0"/>
    <p:restoredTop sz="94660"/>
  </p:normalViewPr>
  <p:slideViewPr>
    <p:cSldViewPr>
      <p:cViewPr>
        <p:scale>
          <a:sx n="70" d="100"/>
          <a:sy n="70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5F92BD-9369-47D7-AFCE-8EA10CA6389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8A232AD-D25F-4C1D-8828-D1D15D027A4E}">
      <dgm:prSet phldrT="[Text]"/>
      <dgm:spPr>
        <a:solidFill>
          <a:schemeClr val="tx2">
            <a:lumMod val="50000"/>
          </a:schemeClr>
        </a:solidFill>
      </dgm:spPr>
      <dgm:t>
        <a:bodyPr/>
        <a:lstStyle/>
        <a:p>
          <a:pPr algn="l"/>
          <a:r>
            <a:rPr lang="en-US" dirty="0" err="1" smtClean="0"/>
            <a:t>Elektron</a:t>
          </a:r>
          <a:r>
            <a:rPr lang="en-US" dirty="0" smtClean="0"/>
            <a:t> </a:t>
          </a:r>
          <a:r>
            <a:rPr lang="en-US" dirty="0" err="1" smtClean="0"/>
            <a:t>ditemukan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b="1" i="1" dirty="0" smtClean="0"/>
            <a:t>Joseph John Thomson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 1900. </a:t>
          </a:r>
          <a:endParaRPr lang="en-US" dirty="0"/>
        </a:p>
      </dgm:t>
    </dgm:pt>
    <dgm:pt modelId="{9330227A-6930-40D4-ABB0-1D13AC03C99C}" type="parTrans" cxnId="{D508EA38-A20F-40BB-9FF6-C0C2C836B039}">
      <dgm:prSet/>
      <dgm:spPr/>
      <dgm:t>
        <a:bodyPr/>
        <a:lstStyle/>
        <a:p>
          <a:endParaRPr lang="en-US"/>
        </a:p>
      </dgm:t>
    </dgm:pt>
    <dgm:pt modelId="{CCC1A8BB-DAA2-47B8-A402-CA9744991DBA}" type="sibTrans" cxnId="{D508EA38-A20F-40BB-9FF6-C0C2C836B039}">
      <dgm:prSet/>
      <dgm:spPr/>
      <dgm:t>
        <a:bodyPr/>
        <a:lstStyle/>
        <a:p>
          <a:endParaRPr lang="en-US"/>
        </a:p>
      </dgm:t>
    </dgm:pt>
    <dgm:pt modelId="{78AA895B-BA2A-491F-838B-2D9C44FDB79E}">
      <dgm:prSet phldrT="[Text]"/>
      <dgm:spPr>
        <a:solidFill>
          <a:schemeClr val="tx2">
            <a:lumMod val="50000"/>
          </a:schemeClr>
        </a:solidFill>
      </dgm:spPr>
      <dgm:t>
        <a:bodyPr/>
        <a:lstStyle/>
        <a:p>
          <a:pPr algn="l"/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 1821, </a:t>
          </a:r>
          <a:r>
            <a:rPr lang="en-US" b="1" i="1" dirty="0" smtClean="0"/>
            <a:t>Sir </a:t>
          </a:r>
          <a:r>
            <a:rPr lang="en-US" b="1" i="1" dirty="0" err="1" smtClean="0"/>
            <a:t>Humpry</a:t>
          </a:r>
          <a:r>
            <a:rPr lang="en-US" b="1" i="1" dirty="0" smtClean="0"/>
            <a:t> Davy</a:t>
          </a:r>
          <a:r>
            <a:rPr lang="en-US" dirty="0" smtClean="0"/>
            <a:t> </a:t>
          </a:r>
          <a:r>
            <a:rPr lang="en-US" dirty="0" err="1" smtClean="0"/>
            <a:t>menemukan</a:t>
          </a:r>
          <a:r>
            <a:rPr lang="en-US" dirty="0" smtClean="0"/>
            <a:t> </a:t>
          </a:r>
          <a:r>
            <a:rPr lang="en-US" dirty="0" err="1" smtClean="0"/>
            <a:t>bahwa</a:t>
          </a:r>
          <a:r>
            <a:rPr lang="en-US" dirty="0" smtClean="0"/>
            <a:t> gas </a:t>
          </a:r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penghantar</a:t>
          </a:r>
          <a:r>
            <a:rPr lang="en-US" dirty="0" smtClean="0"/>
            <a:t> yang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baik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tekanan</a:t>
          </a:r>
          <a:r>
            <a:rPr lang="en-US" dirty="0" smtClean="0"/>
            <a:t> </a:t>
          </a:r>
          <a:r>
            <a:rPr lang="en-US" dirty="0" err="1" smtClean="0"/>
            <a:t>rendah</a:t>
          </a:r>
          <a:r>
            <a:rPr lang="en-US" dirty="0" smtClean="0"/>
            <a:t>. </a:t>
          </a:r>
          <a:endParaRPr lang="en-US" dirty="0"/>
        </a:p>
      </dgm:t>
    </dgm:pt>
    <dgm:pt modelId="{78C38BF1-943C-489D-B57C-51F8A9777F5D}" type="parTrans" cxnId="{373BC7DA-5A40-43CB-8D05-3CB9BDDB231E}">
      <dgm:prSet/>
      <dgm:spPr/>
      <dgm:t>
        <a:bodyPr/>
        <a:lstStyle/>
        <a:p>
          <a:endParaRPr lang="en-US"/>
        </a:p>
      </dgm:t>
    </dgm:pt>
    <dgm:pt modelId="{132FA7E0-67CF-447A-B379-0C655A6118B2}" type="sibTrans" cxnId="{373BC7DA-5A40-43CB-8D05-3CB9BDDB231E}">
      <dgm:prSet/>
      <dgm:spPr/>
      <dgm:t>
        <a:bodyPr/>
        <a:lstStyle/>
        <a:p>
          <a:endParaRPr lang="en-US"/>
        </a:p>
      </dgm:t>
    </dgm:pt>
    <dgm:pt modelId="{373C9C2F-9537-4272-9B10-4CC834632731}">
      <dgm:prSet phldrT="[Text]"/>
      <dgm:spPr>
        <a:solidFill>
          <a:schemeClr val="tx2">
            <a:lumMod val="50000"/>
          </a:schemeClr>
        </a:solidFill>
      </dgm:spPr>
      <dgm:t>
        <a:bodyPr/>
        <a:lstStyle/>
        <a:p>
          <a:pPr algn="l"/>
          <a:r>
            <a:rPr lang="en-US" dirty="0" err="1" smtClean="0"/>
            <a:t>Banyak</a:t>
          </a:r>
          <a:r>
            <a:rPr lang="en-US" dirty="0" smtClean="0"/>
            <a:t> </a:t>
          </a:r>
          <a:r>
            <a:rPr lang="en-US" dirty="0" err="1" smtClean="0"/>
            <a:t>percobaan</a:t>
          </a:r>
          <a:r>
            <a:rPr lang="en-US" dirty="0" smtClean="0"/>
            <a:t> </a:t>
          </a:r>
          <a:r>
            <a:rPr lang="en-US" dirty="0" err="1" smtClean="0"/>
            <a:t>dilakukan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tabung</a:t>
          </a:r>
          <a:r>
            <a:rPr lang="en-US" dirty="0" smtClean="0"/>
            <a:t> </a:t>
          </a:r>
          <a:r>
            <a:rPr lang="en-US" dirty="0" err="1" smtClean="0"/>
            <a:t>hampa</a:t>
          </a:r>
          <a:r>
            <a:rPr lang="en-US" dirty="0" smtClean="0"/>
            <a:t> yang </a:t>
          </a:r>
          <a:r>
            <a:rPr lang="en-US" dirty="0" err="1" smtClean="0"/>
            <a:t>disebut</a:t>
          </a:r>
          <a:r>
            <a:rPr lang="en-US" dirty="0" smtClean="0"/>
            <a:t> </a:t>
          </a:r>
          <a:r>
            <a:rPr lang="en-US" dirty="0" err="1" smtClean="0"/>
            <a:t>tabung</a:t>
          </a:r>
          <a:r>
            <a:rPr lang="en-US" dirty="0" smtClean="0"/>
            <a:t> </a:t>
          </a:r>
          <a:r>
            <a:rPr lang="en-US" dirty="0" err="1" smtClean="0"/>
            <a:t>pengawanmuatan</a:t>
          </a:r>
          <a:r>
            <a:rPr lang="en-US" dirty="0" smtClean="0"/>
            <a:t> (</a:t>
          </a:r>
          <a:r>
            <a:rPr lang="en-US" i="1" dirty="0" smtClean="0"/>
            <a:t>discharge tube</a:t>
          </a:r>
          <a:r>
            <a:rPr lang="en-US" dirty="0" smtClean="0"/>
            <a:t>)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b="1" i="1" dirty="0" smtClean="0"/>
            <a:t>William Crookes</a:t>
          </a:r>
          <a:r>
            <a:rPr lang="en-US" dirty="0" smtClean="0"/>
            <a:t>.</a:t>
          </a:r>
          <a:endParaRPr lang="en-US" dirty="0"/>
        </a:p>
      </dgm:t>
    </dgm:pt>
    <dgm:pt modelId="{8DFB7B73-DFEA-4E61-9F2E-B62937C814A2}" type="sibTrans" cxnId="{1A0EA6D1-EDF3-44CD-BBC9-C6CA0211C09B}">
      <dgm:prSet/>
      <dgm:spPr/>
      <dgm:t>
        <a:bodyPr/>
        <a:lstStyle/>
        <a:p>
          <a:endParaRPr lang="en-US"/>
        </a:p>
      </dgm:t>
    </dgm:pt>
    <dgm:pt modelId="{1A7AE148-09A0-40EA-880C-2A0F2E3A4330}" type="parTrans" cxnId="{1A0EA6D1-EDF3-44CD-BBC9-C6CA0211C09B}">
      <dgm:prSet/>
      <dgm:spPr/>
      <dgm:t>
        <a:bodyPr/>
        <a:lstStyle/>
        <a:p>
          <a:endParaRPr lang="en-US"/>
        </a:p>
      </dgm:t>
    </dgm:pt>
    <dgm:pt modelId="{BD4AA5CB-FBF5-4B49-ACFE-0273557C9D98}" type="pres">
      <dgm:prSet presAssocID="{F65F92BD-9369-47D7-AFCE-8EA10CA63897}" presName="linearFlow" presStyleCnt="0">
        <dgm:presLayoutVars>
          <dgm:dir/>
          <dgm:resizeHandles val="exact"/>
        </dgm:presLayoutVars>
      </dgm:prSet>
      <dgm:spPr/>
    </dgm:pt>
    <dgm:pt modelId="{0987F1C3-6BD8-4328-9B96-09E28F716494}" type="pres">
      <dgm:prSet presAssocID="{88A232AD-D25F-4C1D-8828-D1D15D027A4E}" presName="composite" presStyleCnt="0"/>
      <dgm:spPr/>
    </dgm:pt>
    <dgm:pt modelId="{28A0E8DB-EC7E-426C-A7E3-0BB3D8AB7D87}" type="pres">
      <dgm:prSet presAssocID="{88A232AD-D25F-4C1D-8828-D1D15D027A4E}" presName="imgShp" presStyleLbl="fgImgPlace1" presStyleIdx="0" presStyleCnt="3"/>
      <dgm:spPr/>
    </dgm:pt>
    <dgm:pt modelId="{DD84CC12-49EE-4156-9C6D-BDC4DAE8C1C5}" type="pres">
      <dgm:prSet presAssocID="{88A232AD-D25F-4C1D-8828-D1D15D027A4E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1D0CB1-991E-460B-AA3D-1AB6A30B2341}" type="pres">
      <dgm:prSet presAssocID="{CCC1A8BB-DAA2-47B8-A402-CA9744991DBA}" presName="spacing" presStyleCnt="0"/>
      <dgm:spPr/>
    </dgm:pt>
    <dgm:pt modelId="{33E065B8-EE59-480A-9685-C0EDCB268FEE}" type="pres">
      <dgm:prSet presAssocID="{78AA895B-BA2A-491F-838B-2D9C44FDB79E}" presName="composite" presStyleCnt="0"/>
      <dgm:spPr/>
    </dgm:pt>
    <dgm:pt modelId="{06DBC75E-ACB4-4015-86CA-DB1E50EAB407}" type="pres">
      <dgm:prSet presAssocID="{78AA895B-BA2A-491F-838B-2D9C44FDB79E}" presName="imgShp" presStyleLbl="fgImgPlace1" presStyleIdx="1" presStyleCnt="3" custLinFactNeighborY="-21995"/>
      <dgm:spPr/>
    </dgm:pt>
    <dgm:pt modelId="{99536BD5-67DD-451E-A5A4-19A3D7D340B2}" type="pres">
      <dgm:prSet presAssocID="{78AA895B-BA2A-491F-838B-2D9C44FDB79E}" presName="txShp" presStyleLbl="node1" presStyleIdx="1" presStyleCnt="3" custLinFactNeighborY="-219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74C367-1CA5-4AAE-B6AD-5AD790DAEE57}" type="pres">
      <dgm:prSet presAssocID="{132FA7E0-67CF-447A-B379-0C655A6118B2}" presName="spacing" presStyleCnt="0"/>
      <dgm:spPr/>
    </dgm:pt>
    <dgm:pt modelId="{2B211BCD-0398-4376-B6BA-46F9206E40BA}" type="pres">
      <dgm:prSet presAssocID="{373C9C2F-9537-4272-9B10-4CC834632731}" presName="composite" presStyleCnt="0"/>
      <dgm:spPr/>
    </dgm:pt>
    <dgm:pt modelId="{602CA4D4-2C3F-4113-B3BE-EE7DCA9FCEE1}" type="pres">
      <dgm:prSet presAssocID="{373C9C2F-9537-4272-9B10-4CC834632731}" presName="imgShp" presStyleLbl="fgImgPlace1" presStyleIdx="2" presStyleCnt="3" custLinFactNeighborY="-43853"/>
      <dgm:spPr/>
    </dgm:pt>
    <dgm:pt modelId="{5407C51F-D4A8-483D-AE4F-59784921C729}" type="pres">
      <dgm:prSet presAssocID="{373C9C2F-9537-4272-9B10-4CC834632731}" presName="txShp" presStyleLbl="node1" presStyleIdx="2" presStyleCnt="3" custLinFactNeighborY="-438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3BC7DA-5A40-43CB-8D05-3CB9BDDB231E}" srcId="{F65F92BD-9369-47D7-AFCE-8EA10CA63897}" destId="{78AA895B-BA2A-491F-838B-2D9C44FDB79E}" srcOrd="1" destOrd="0" parTransId="{78C38BF1-943C-489D-B57C-51F8A9777F5D}" sibTransId="{132FA7E0-67CF-447A-B379-0C655A6118B2}"/>
    <dgm:cxn modelId="{D508EA38-A20F-40BB-9FF6-C0C2C836B039}" srcId="{F65F92BD-9369-47D7-AFCE-8EA10CA63897}" destId="{88A232AD-D25F-4C1D-8828-D1D15D027A4E}" srcOrd="0" destOrd="0" parTransId="{9330227A-6930-40D4-ABB0-1D13AC03C99C}" sibTransId="{CCC1A8BB-DAA2-47B8-A402-CA9744991DBA}"/>
    <dgm:cxn modelId="{9C34CE5B-2EE1-4B0D-8807-2F6258A254D0}" type="presOf" srcId="{88A232AD-D25F-4C1D-8828-D1D15D027A4E}" destId="{DD84CC12-49EE-4156-9C6D-BDC4DAE8C1C5}" srcOrd="0" destOrd="0" presId="urn:microsoft.com/office/officeart/2005/8/layout/vList3"/>
    <dgm:cxn modelId="{442B047A-53A6-4B9E-BCEC-183D616A9A5A}" type="presOf" srcId="{F65F92BD-9369-47D7-AFCE-8EA10CA63897}" destId="{BD4AA5CB-FBF5-4B49-ACFE-0273557C9D98}" srcOrd="0" destOrd="0" presId="urn:microsoft.com/office/officeart/2005/8/layout/vList3"/>
    <dgm:cxn modelId="{745D77C1-74D5-4DDC-89D9-187C25731C1B}" type="presOf" srcId="{373C9C2F-9537-4272-9B10-4CC834632731}" destId="{5407C51F-D4A8-483D-AE4F-59784921C729}" srcOrd="0" destOrd="0" presId="urn:microsoft.com/office/officeart/2005/8/layout/vList3"/>
    <dgm:cxn modelId="{1A0EA6D1-EDF3-44CD-BBC9-C6CA0211C09B}" srcId="{F65F92BD-9369-47D7-AFCE-8EA10CA63897}" destId="{373C9C2F-9537-4272-9B10-4CC834632731}" srcOrd="2" destOrd="0" parTransId="{1A7AE148-09A0-40EA-880C-2A0F2E3A4330}" sibTransId="{8DFB7B73-DFEA-4E61-9F2E-B62937C814A2}"/>
    <dgm:cxn modelId="{6C0BC9F1-60A1-488B-9125-EFFB457FA83E}" type="presOf" srcId="{78AA895B-BA2A-491F-838B-2D9C44FDB79E}" destId="{99536BD5-67DD-451E-A5A4-19A3D7D340B2}" srcOrd="0" destOrd="0" presId="urn:microsoft.com/office/officeart/2005/8/layout/vList3"/>
    <dgm:cxn modelId="{AEE9AA75-D3A0-4612-800B-70E499C6A226}" type="presParOf" srcId="{BD4AA5CB-FBF5-4B49-ACFE-0273557C9D98}" destId="{0987F1C3-6BD8-4328-9B96-09E28F716494}" srcOrd="0" destOrd="0" presId="urn:microsoft.com/office/officeart/2005/8/layout/vList3"/>
    <dgm:cxn modelId="{7906B898-2D5C-4ED8-B98F-B8737ECA62DD}" type="presParOf" srcId="{0987F1C3-6BD8-4328-9B96-09E28F716494}" destId="{28A0E8DB-EC7E-426C-A7E3-0BB3D8AB7D87}" srcOrd="0" destOrd="0" presId="urn:microsoft.com/office/officeart/2005/8/layout/vList3"/>
    <dgm:cxn modelId="{754E75CE-EF3C-4554-A1D8-B640058F8DAC}" type="presParOf" srcId="{0987F1C3-6BD8-4328-9B96-09E28F716494}" destId="{DD84CC12-49EE-4156-9C6D-BDC4DAE8C1C5}" srcOrd="1" destOrd="0" presId="urn:microsoft.com/office/officeart/2005/8/layout/vList3"/>
    <dgm:cxn modelId="{9731BE5C-011C-4BA0-984E-D6A5F1DF14CF}" type="presParOf" srcId="{BD4AA5CB-FBF5-4B49-ACFE-0273557C9D98}" destId="{E11D0CB1-991E-460B-AA3D-1AB6A30B2341}" srcOrd="1" destOrd="0" presId="urn:microsoft.com/office/officeart/2005/8/layout/vList3"/>
    <dgm:cxn modelId="{311F1D7F-D252-4344-B93A-C7BCD519EF8C}" type="presParOf" srcId="{BD4AA5CB-FBF5-4B49-ACFE-0273557C9D98}" destId="{33E065B8-EE59-480A-9685-C0EDCB268FEE}" srcOrd="2" destOrd="0" presId="urn:microsoft.com/office/officeart/2005/8/layout/vList3"/>
    <dgm:cxn modelId="{FE9AEF25-CE86-4FB5-9A1D-72C0325AFA72}" type="presParOf" srcId="{33E065B8-EE59-480A-9685-C0EDCB268FEE}" destId="{06DBC75E-ACB4-4015-86CA-DB1E50EAB407}" srcOrd="0" destOrd="0" presId="urn:microsoft.com/office/officeart/2005/8/layout/vList3"/>
    <dgm:cxn modelId="{B21A68DB-BD26-4DF8-AAC3-48AD3FCA8AA3}" type="presParOf" srcId="{33E065B8-EE59-480A-9685-C0EDCB268FEE}" destId="{99536BD5-67DD-451E-A5A4-19A3D7D340B2}" srcOrd="1" destOrd="0" presId="urn:microsoft.com/office/officeart/2005/8/layout/vList3"/>
    <dgm:cxn modelId="{492DD37D-8740-42C3-A458-8648D62084D8}" type="presParOf" srcId="{BD4AA5CB-FBF5-4B49-ACFE-0273557C9D98}" destId="{0674C367-1CA5-4AAE-B6AD-5AD790DAEE57}" srcOrd="3" destOrd="0" presId="urn:microsoft.com/office/officeart/2005/8/layout/vList3"/>
    <dgm:cxn modelId="{1BC0C493-D708-4581-B164-461018799D62}" type="presParOf" srcId="{BD4AA5CB-FBF5-4B49-ACFE-0273557C9D98}" destId="{2B211BCD-0398-4376-B6BA-46F9206E40BA}" srcOrd="4" destOrd="0" presId="urn:microsoft.com/office/officeart/2005/8/layout/vList3"/>
    <dgm:cxn modelId="{32CDF85E-76DC-4005-B45B-A2B53A844B0D}" type="presParOf" srcId="{2B211BCD-0398-4376-B6BA-46F9206E40BA}" destId="{602CA4D4-2C3F-4113-B3BE-EE7DCA9FCEE1}" srcOrd="0" destOrd="0" presId="urn:microsoft.com/office/officeart/2005/8/layout/vList3"/>
    <dgm:cxn modelId="{34964190-724E-4B0D-B09F-8A21D1F35C1D}" type="presParOf" srcId="{2B211BCD-0398-4376-B6BA-46F9206E40BA}" destId="{5407C51F-D4A8-483D-AE4F-59784921C72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84CC12-49EE-4156-9C6D-BDC4DAE8C1C5}">
      <dsp:nvSpPr>
        <dsp:cNvPr id="0" name=""/>
        <dsp:cNvSpPr/>
      </dsp:nvSpPr>
      <dsp:spPr>
        <a:xfrm rot="10800000">
          <a:off x="1584119" y="1536"/>
          <a:ext cx="5168646" cy="1128971"/>
        </a:xfrm>
        <a:prstGeom prst="homePlate">
          <a:avLst/>
        </a:prstGeom>
        <a:solidFill>
          <a:schemeClr val="tx2">
            <a:lumMod val="5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5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Elektron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ditemukan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oleh</a:t>
          </a:r>
          <a:r>
            <a:rPr lang="en-US" sz="1800" kern="1200" dirty="0" smtClean="0"/>
            <a:t> </a:t>
          </a:r>
          <a:r>
            <a:rPr lang="en-US" sz="1800" b="1" i="1" kern="1200" dirty="0" smtClean="0"/>
            <a:t>Joseph John Thomson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pada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tahun</a:t>
          </a:r>
          <a:r>
            <a:rPr lang="en-US" sz="1800" kern="1200" dirty="0" smtClean="0"/>
            <a:t> 1900. </a:t>
          </a:r>
          <a:endParaRPr lang="en-US" sz="1800" kern="1200" dirty="0"/>
        </a:p>
      </dsp:txBody>
      <dsp:txXfrm rot="10800000">
        <a:off x="1584119" y="1536"/>
        <a:ext cx="5168646" cy="1128971"/>
      </dsp:txXfrm>
    </dsp:sp>
    <dsp:sp modelId="{28A0E8DB-EC7E-426C-A7E3-0BB3D8AB7D87}">
      <dsp:nvSpPr>
        <dsp:cNvPr id="0" name=""/>
        <dsp:cNvSpPr/>
      </dsp:nvSpPr>
      <dsp:spPr>
        <a:xfrm>
          <a:off x="1019634" y="1536"/>
          <a:ext cx="1128971" cy="112897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536BD5-67DD-451E-A5A4-19A3D7D340B2}">
      <dsp:nvSpPr>
        <dsp:cNvPr id="0" name=""/>
        <dsp:cNvSpPr/>
      </dsp:nvSpPr>
      <dsp:spPr>
        <a:xfrm rot="10800000">
          <a:off x="1584119" y="1219196"/>
          <a:ext cx="5168646" cy="1128971"/>
        </a:xfrm>
        <a:prstGeom prst="homePlate">
          <a:avLst/>
        </a:prstGeom>
        <a:solidFill>
          <a:schemeClr val="tx2">
            <a:lumMod val="5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5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Pada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tahun</a:t>
          </a:r>
          <a:r>
            <a:rPr lang="en-US" sz="1800" kern="1200" dirty="0" smtClean="0"/>
            <a:t> 1821, </a:t>
          </a:r>
          <a:r>
            <a:rPr lang="en-US" sz="1800" b="1" i="1" kern="1200" dirty="0" smtClean="0"/>
            <a:t>Sir </a:t>
          </a:r>
          <a:r>
            <a:rPr lang="en-US" sz="1800" b="1" i="1" kern="1200" dirty="0" err="1" smtClean="0"/>
            <a:t>Humpry</a:t>
          </a:r>
          <a:r>
            <a:rPr lang="en-US" sz="1800" b="1" i="1" kern="1200" dirty="0" smtClean="0"/>
            <a:t> Davy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menemukan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bahwa</a:t>
          </a:r>
          <a:r>
            <a:rPr lang="en-US" sz="1800" kern="1200" dirty="0" smtClean="0"/>
            <a:t> gas </a:t>
          </a:r>
          <a:r>
            <a:rPr lang="en-US" sz="1800" kern="1200" dirty="0" err="1" smtClean="0"/>
            <a:t>menjadi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penghantar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lebih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baik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pada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tekanan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rendah</a:t>
          </a:r>
          <a:r>
            <a:rPr lang="en-US" sz="1800" kern="1200" dirty="0" smtClean="0"/>
            <a:t>. </a:t>
          </a:r>
          <a:endParaRPr lang="en-US" sz="1800" kern="1200" dirty="0"/>
        </a:p>
      </dsp:txBody>
      <dsp:txXfrm rot="10800000">
        <a:off x="1584119" y="1219196"/>
        <a:ext cx="5168646" cy="1128971"/>
      </dsp:txXfrm>
    </dsp:sp>
    <dsp:sp modelId="{06DBC75E-ACB4-4015-86CA-DB1E50EAB407}">
      <dsp:nvSpPr>
        <dsp:cNvPr id="0" name=""/>
        <dsp:cNvSpPr/>
      </dsp:nvSpPr>
      <dsp:spPr>
        <a:xfrm>
          <a:off x="1019634" y="1219196"/>
          <a:ext cx="1128971" cy="112897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07C51F-D4A8-483D-AE4F-59784921C729}">
      <dsp:nvSpPr>
        <dsp:cNvPr id="0" name=""/>
        <dsp:cNvSpPr/>
      </dsp:nvSpPr>
      <dsp:spPr>
        <a:xfrm rot="10800000">
          <a:off x="1584119" y="2438404"/>
          <a:ext cx="5168646" cy="1128971"/>
        </a:xfrm>
        <a:prstGeom prst="homePlate">
          <a:avLst/>
        </a:prstGeom>
        <a:solidFill>
          <a:schemeClr val="tx2">
            <a:lumMod val="5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5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Banyak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percobaan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dilakukan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tabung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hampa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disebut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tabung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pengawanmuatan</a:t>
          </a:r>
          <a:r>
            <a:rPr lang="en-US" sz="1800" kern="1200" dirty="0" smtClean="0"/>
            <a:t> (</a:t>
          </a:r>
          <a:r>
            <a:rPr lang="en-US" sz="1800" i="1" kern="1200" dirty="0" smtClean="0"/>
            <a:t>discharge tube</a:t>
          </a:r>
          <a:r>
            <a:rPr lang="en-US" sz="1800" kern="1200" dirty="0" smtClean="0"/>
            <a:t>) </a:t>
          </a:r>
          <a:r>
            <a:rPr lang="en-US" sz="1800" kern="1200" dirty="0" err="1" smtClean="0"/>
            <a:t>oleh</a:t>
          </a:r>
          <a:r>
            <a:rPr lang="en-US" sz="1800" kern="1200" dirty="0" smtClean="0"/>
            <a:t> </a:t>
          </a:r>
          <a:r>
            <a:rPr lang="en-US" sz="1800" b="1" i="1" kern="1200" dirty="0" smtClean="0"/>
            <a:t>William Crookes</a:t>
          </a:r>
          <a:r>
            <a:rPr lang="en-US" sz="1800" kern="1200" dirty="0" smtClean="0"/>
            <a:t>.</a:t>
          </a:r>
          <a:endParaRPr lang="en-US" sz="1800" kern="1200" dirty="0"/>
        </a:p>
      </dsp:txBody>
      <dsp:txXfrm rot="10800000">
        <a:off x="1584119" y="2438404"/>
        <a:ext cx="5168646" cy="1128971"/>
      </dsp:txXfrm>
    </dsp:sp>
    <dsp:sp modelId="{602CA4D4-2C3F-4113-B3BE-EE7DCA9FCEE1}">
      <dsp:nvSpPr>
        <dsp:cNvPr id="0" name=""/>
        <dsp:cNvSpPr/>
      </dsp:nvSpPr>
      <dsp:spPr>
        <a:xfrm>
          <a:off x="1019634" y="2438404"/>
          <a:ext cx="1128971" cy="112897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D9B8C-2FC1-4A06-9F81-51EB6608CDCD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9B688-0889-43E7-A029-80BCEF3C1E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9B688-0889-43E7-A029-80BCEF3C1EC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AB0C754-7FD2-4B2D-8F47-C8D4ED8ADB75}" type="datetimeFigureOut">
              <a:rPr lang="en-US" smtClean="0"/>
              <a:pPr/>
              <a:t>1/18/2012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3FA8FD2-00DC-4A1B-BD25-0ECBFC2520E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0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3800" y="933271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BAB 2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STRUKTUR ATOM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9400" y="2832080"/>
            <a:ext cx="61722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.1	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Teori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Atom Dalton</a:t>
            </a:r>
          </a:p>
          <a:p>
            <a:pPr>
              <a:spcBef>
                <a:spcPts val="600"/>
              </a:spcBef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.2 	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Perkembangan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Teori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Atom</a:t>
            </a:r>
          </a:p>
          <a:p>
            <a:pPr>
              <a:spcBef>
                <a:spcPts val="600"/>
              </a:spcBef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.3 	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Susunan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Atom</a:t>
            </a:r>
          </a:p>
          <a:p>
            <a:pPr>
              <a:spcBef>
                <a:spcPts val="600"/>
              </a:spcBef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.4 	Massa Atom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Massa Atom 	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Relatif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.5 	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Konfigurasi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Elektron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54182"/>
            <a:ext cx="2667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90900"/>
            <a:ext cx="2667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05825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Teori</a:t>
            </a:r>
            <a:r>
              <a:rPr lang="en-US" sz="3200" b="1" dirty="0" smtClean="0">
                <a:solidFill>
                  <a:schemeClr val="bg1"/>
                </a:solidFill>
              </a:rPr>
              <a:t> Atom Thomson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49530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b="1" i="1" dirty="0" smtClean="0"/>
              <a:t>Thomson</a:t>
            </a:r>
            <a:r>
              <a:rPr lang="en-US" sz="2400" dirty="0" smtClean="0"/>
              <a:t>, atom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materi</a:t>
            </a:r>
            <a:r>
              <a:rPr lang="en-US" sz="2400" dirty="0" smtClean="0"/>
              <a:t> </a:t>
            </a:r>
            <a:r>
              <a:rPr lang="en-US" sz="2400" dirty="0" err="1" smtClean="0"/>
              <a:t>bermuatan</a:t>
            </a:r>
            <a:r>
              <a:rPr lang="en-US" sz="2400" dirty="0" smtClean="0"/>
              <a:t> </a:t>
            </a:r>
            <a:r>
              <a:rPr lang="en-US" sz="2400" dirty="0" err="1" smtClean="0"/>
              <a:t>positif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dalamnya</a:t>
            </a:r>
            <a:r>
              <a:rPr lang="en-US" sz="2400" dirty="0" smtClean="0"/>
              <a:t> </a:t>
            </a:r>
            <a:r>
              <a:rPr lang="en-US" sz="2400" dirty="0" err="1" smtClean="0"/>
              <a:t>tersebar</a:t>
            </a:r>
            <a:r>
              <a:rPr lang="en-US" sz="2400" dirty="0" smtClean="0"/>
              <a:t> </a:t>
            </a:r>
            <a:r>
              <a:rPr lang="en-US" sz="2400" dirty="0" err="1" smtClean="0"/>
              <a:t>elektron</a:t>
            </a:r>
            <a:r>
              <a:rPr lang="en-US" sz="2400" dirty="0" smtClean="0"/>
              <a:t> </a:t>
            </a:r>
            <a:r>
              <a:rPr lang="en-US" sz="2400" dirty="0" err="1" smtClean="0"/>
              <a:t>bagaikan</a:t>
            </a:r>
            <a:r>
              <a:rPr lang="en-US" sz="2400" dirty="0" smtClean="0"/>
              <a:t> </a:t>
            </a:r>
            <a:r>
              <a:rPr lang="en-US" sz="2400" dirty="0" err="1" smtClean="0"/>
              <a:t>kismis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roti</a:t>
            </a:r>
            <a:r>
              <a:rPr lang="en-US" sz="2400" dirty="0" smtClean="0"/>
              <a:t> </a:t>
            </a:r>
            <a:r>
              <a:rPr lang="en-US" sz="2400" dirty="0" err="1" smtClean="0"/>
              <a:t>kismis</a:t>
            </a:r>
            <a:r>
              <a:rPr lang="en-US" sz="2400" dirty="0" smtClean="0"/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676400" y="1066800"/>
            <a:ext cx="5065024" cy="3962400"/>
            <a:chOff x="1676400" y="1143000"/>
            <a:chExt cx="5065024" cy="3962400"/>
          </a:xfrm>
        </p:grpSpPr>
        <p:grpSp>
          <p:nvGrpSpPr>
            <p:cNvPr id="11" name="Group 10"/>
            <p:cNvGrpSpPr/>
            <p:nvPr/>
          </p:nvGrpSpPr>
          <p:grpSpPr>
            <a:xfrm>
              <a:off x="1676400" y="1600200"/>
              <a:ext cx="3581400" cy="3505200"/>
              <a:chOff x="2438400" y="1752600"/>
              <a:chExt cx="3581400" cy="3505200"/>
            </a:xfrm>
          </p:grpSpPr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18750" t="16805" r="18750" b="207"/>
              <a:stretch>
                <a:fillRect/>
              </a:stretch>
            </p:blipFill>
            <p:spPr bwMode="auto">
              <a:xfrm>
                <a:off x="2590800" y="1752600"/>
                <a:ext cx="3352800" cy="3352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2438400" y="5105400"/>
                <a:ext cx="358140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4514850" y="3321050"/>
            <a:ext cx="114300" cy="215900"/>
          </p:xfrm>
          <a:graphic>
            <a:graphicData uri="http://schemas.openxmlformats.org/presentationml/2006/ole">
              <p:oleObj spid="_x0000_s3074" name="Equation" r:id="rId4" imgW="114120" imgH="215640" progId="Equation.3">
                <p:embed/>
              </p:oleObj>
            </a:graphicData>
          </a:graphic>
        </p:graphicFrame>
        <p:sp>
          <p:nvSpPr>
            <p:cNvPr id="12" name="Rectangle 11"/>
            <p:cNvSpPr/>
            <p:nvPr/>
          </p:nvSpPr>
          <p:spPr>
            <a:xfrm>
              <a:off x="2057400" y="1143000"/>
              <a:ext cx="34790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Materi</a:t>
              </a:r>
              <a:r>
                <a:rPr lang="en-US" sz="2400" b="1" dirty="0" smtClean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bermuatan</a:t>
              </a:r>
              <a:r>
                <a:rPr lang="en-US" sz="2400" b="1" dirty="0" smtClean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positif</a:t>
              </a:r>
              <a:r>
                <a:rPr lang="en-US" sz="2400" b="1" dirty="0" smtClean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 </a:t>
              </a:r>
              <a:endParaRPr lang="en-US" sz="24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486400" y="2209800"/>
              <a:ext cx="12550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Elektron</a:t>
              </a:r>
              <a:endParaRPr lang="en-US" sz="24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V="1">
              <a:off x="4495800" y="2438400"/>
              <a:ext cx="990600" cy="2286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53425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Penemuan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Inti</a:t>
            </a:r>
            <a:r>
              <a:rPr lang="en-US" sz="3200" b="1" dirty="0" smtClean="0">
                <a:solidFill>
                  <a:schemeClr val="bg1"/>
                </a:solidFill>
              </a:rPr>
              <a:t> Atom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1009471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tahun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1910, </a:t>
            </a:r>
            <a:r>
              <a:rPr lang="en-US" sz="2400" b="1" i="1" dirty="0" smtClean="0">
                <a:latin typeface="Calibri" pitchFamily="34" charset="0"/>
                <a:cs typeface="Calibri" pitchFamily="34" charset="0"/>
              </a:rPr>
              <a:t>Ernest Rutherfor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d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bersama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dua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orang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asistennya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yaitu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i="1" dirty="0" smtClean="0">
                <a:latin typeface="Calibri" pitchFamily="34" charset="0"/>
                <a:cs typeface="Calibri" pitchFamily="34" charset="0"/>
              </a:rPr>
              <a:t>Hans Geige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r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i="1" dirty="0" smtClean="0">
                <a:latin typeface="Calibri" pitchFamily="34" charset="0"/>
                <a:cs typeface="Calibri" pitchFamily="34" charset="0"/>
              </a:rPr>
              <a:t>Ernest Marsden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melakukan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percobaan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untuk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mengetahui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tentang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susunan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atom.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18" y="2438400"/>
            <a:ext cx="824908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7684" y="2819400"/>
            <a:ext cx="5296566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253425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Teori</a:t>
            </a:r>
            <a:r>
              <a:rPr lang="en-US" sz="3200" b="1" dirty="0" smtClean="0">
                <a:solidFill>
                  <a:schemeClr val="bg1"/>
                </a:solidFill>
              </a:rPr>
              <a:t> Atom Rutherford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834" y="838200"/>
            <a:ext cx="815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Partikel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alfa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terpantul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itu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pastilah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telah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menabrak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sesuatu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sangat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padat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tahun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1911, Rutherford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dapat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menjelaskan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penghamburan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sinar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alfa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mengajukan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gagasan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tentang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inti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atom.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Menurutnya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sebagian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besar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dari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massa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muatan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positif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atom 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terkonsentrasi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bagian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pusat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atom (</a:t>
            </a:r>
            <a:r>
              <a:rPr lang="en-US" sz="2400" b="1" dirty="0" err="1" smtClean="0">
                <a:latin typeface="Calibri" pitchFamily="34" charset="0"/>
                <a:cs typeface="Calibri" pitchFamily="34" charset="0"/>
              </a:rPr>
              <a:t>inti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atom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).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" y="5745826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Model atom Rutherford. Atom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mempunyai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inti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yang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kecil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sangat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pejal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bermuatan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positif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yang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berada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pusat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atom.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beredar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mengitari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inti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pada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lintasan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yang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relatif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sangat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jauh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sehingga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sebagian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besar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atom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terdiri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dari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ruang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hampa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3550" y="609600"/>
            <a:ext cx="49038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253425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Teori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Niels</a:t>
            </a:r>
            <a:r>
              <a:rPr lang="en-US" sz="3200" b="1" dirty="0" smtClean="0">
                <a:solidFill>
                  <a:schemeClr val="bg1"/>
                </a:solidFill>
              </a:rPr>
              <a:t> Bohr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4831140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Kelemahan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teori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atom Rutherford.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Menurut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fisika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klasik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dalam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pergerakannya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mengitari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inti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akan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senantiasa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memancarkan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radiasi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elektromagnet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Jika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demikian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maka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lintasannya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akan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berbentuk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spiral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akhirnya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akan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jatuh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ke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inti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810904"/>
            <a:ext cx="2140023" cy="270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152400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Model Atom </a:t>
            </a:r>
            <a:r>
              <a:rPr lang="en-US" sz="3200" b="1" dirty="0" err="1" smtClean="0">
                <a:solidFill>
                  <a:schemeClr val="bg1"/>
                </a:solidFill>
              </a:rPr>
              <a:t>Niels</a:t>
            </a:r>
            <a:r>
              <a:rPr lang="en-US" sz="3200" b="1" dirty="0" smtClean="0">
                <a:solidFill>
                  <a:schemeClr val="bg1"/>
                </a:solidFill>
              </a:rPr>
              <a:t> Bohr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" y="3487847"/>
            <a:ext cx="8153400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Pada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tahun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1913,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Niels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Bohr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mengajukan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model atom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berikut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457200" indent="-457200">
              <a:spcBef>
                <a:spcPts val="300"/>
              </a:spcBef>
              <a:buAutoNum type="arabicPeriod"/>
            </a:pP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Dalam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atom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terdapat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lintasan-lintasan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tertentu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tempat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dapat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mengorbit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inti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tanpa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disertai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pemancaran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atau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penyerapan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energi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457200" indent="-457200">
              <a:spcBef>
                <a:spcPts val="300"/>
              </a:spcBef>
              <a:buAutoNum type="arabicPeriod"/>
            </a:pP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hanya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boleh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berada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pada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lintasan-lintasan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diperbolehkan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lintasan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ada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),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tidak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boleh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berada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antara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dua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lintasan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457200" indent="-457200">
              <a:spcBef>
                <a:spcPts val="300"/>
              </a:spcBef>
              <a:buAutoNum type="arabicPeriod"/>
            </a:pP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dapat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berpindah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dari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satu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kulit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ke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kulit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lain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disertai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pemancaran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atau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penyerapan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sejumlah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tertentu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energi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Teori</a:t>
            </a:r>
            <a:r>
              <a:rPr lang="en-US" sz="3200" b="1" dirty="0" smtClean="0">
                <a:solidFill>
                  <a:schemeClr val="bg1"/>
                </a:solidFill>
              </a:rPr>
              <a:t> Atom Modern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" y="762000"/>
            <a:ext cx="81534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tahun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1927, Erwin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Scrodinger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ilmuwan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Austria)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mengemukakan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teori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atom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mekanika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kuantum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atau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mekanika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gelombang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algn="ctr">
              <a:spcBef>
                <a:spcPts val="1200"/>
              </a:spcBef>
            </a:pP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Posisi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tidak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pasti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 Hal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ini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dapat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ditentukan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mengenai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keberadaan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di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dalam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atom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daerah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peluang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terbesar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untuk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menemukan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tersebut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daerah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peluang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terbesar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itu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disebut</a:t>
            </a:r>
            <a:r>
              <a:rPr lang="en-US" sz="24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orbital.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448" y="3733800"/>
            <a:ext cx="8391861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Proton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" y="815876"/>
            <a:ext cx="8153400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tahun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1886, </a:t>
            </a:r>
            <a:r>
              <a:rPr lang="en-US" sz="2400" b="1" i="1" dirty="0" smtClean="0">
                <a:latin typeface="Calibri" pitchFamily="34" charset="0"/>
                <a:cs typeface="Calibri" pitchFamily="34" charset="0"/>
              </a:rPr>
              <a:t>Goldstein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menemukan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bahwa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bila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katode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diberi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lubang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maka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gas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belakang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katode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menjadi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berpijar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 Hal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ini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menunjukkan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adanya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radiasi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berasal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dari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anode. </a:t>
            </a:r>
          </a:p>
          <a:p>
            <a:pPr>
              <a:spcBef>
                <a:spcPts val="300"/>
              </a:spcBef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Radiasi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tersebut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disebut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  <a:cs typeface="Calibri" pitchFamily="34" charset="0"/>
              </a:rPr>
              <a:t>sinar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anode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atau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  <a:cs typeface="Calibri" pitchFamily="34" charset="0"/>
              </a:rPr>
              <a:t>sinar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  <a:cs typeface="Calibri" pitchFamily="34" charset="0"/>
              </a:rPr>
              <a:t>positi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f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atau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  <a:cs typeface="Calibri" pitchFamily="34" charset="0"/>
              </a:rPr>
              <a:t>sinar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  <a:cs typeface="Calibri" pitchFamily="34" charset="0"/>
              </a:rPr>
              <a:t>terusan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Partikel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sinar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terusan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terkecil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diperoleh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dari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gas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hidrogen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Partikel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ini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kemudian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disebut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proton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400" b="1" i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0"/>
            <a:ext cx="746904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Neutron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892756"/>
            <a:ext cx="210310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6" name="Rounded Rectangle 4"/>
          <p:cNvSpPr/>
          <p:nvPr/>
        </p:nvSpPr>
        <p:spPr>
          <a:xfrm>
            <a:off x="2362200" y="840619"/>
            <a:ext cx="5867400" cy="11013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Neutron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ditemukan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oleh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i="1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James Chadwick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tahun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1932,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namun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keberadaannya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sudah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diduga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oleh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Aston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sejak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tahun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1919.</a:t>
            </a:r>
            <a:endParaRPr lang="en-US" sz="2400" kern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ounded Rectangle 6"/>
          <p:cNvSpPr/>
          <p:nvPr/>
        </p:nvSpPr>
        <p:spPr>
          <a:xfrm>
            <a:off x="2362200" y="1979890"/>
            <a:ext cx="5867400" cy="153374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tahun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1930, </a:t>
            </a:r>
            <a:r>
              <a:rPr lang="en-US" sz="2400" b="1" i="1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W. Bothe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dan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i="1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H. Becker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menembaki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inti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atom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berilium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partikel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alfa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dan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menemukan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suatu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radiasi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partikel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mempunyai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daya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tembus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tinggi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2400" kern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ounded Rectangle 8"/>
          <p:cNvSpPr/>
          <p:nvPr/>
        </p:nvSpPr>
        <p:spPr>
          <a:xfrm>
            <a:off x="2362200" y="3505200"/>
            <a:ext cx="5867400" cy="120490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tahun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1932, James Chadwick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membuktikan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bahwa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radiasi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tersebut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terdiri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atas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partikel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netral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kern="1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disebut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neutron</a:t>
            </a:r>
            <a:r>
              <a:rPr lang="en-US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2400" kern="1200" dirty="0">
              <a:solidFill>
                <a:schemeClr val="tx1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5181600"/>
            <a:ext cx="8136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8600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Susunan</a:t>
            </a:r>
            <a:r>
              <a:rPr lang="en-US" sz="3200" b="1" dirty="0" smtClean="0">
                <a:solidFill>
                  <a:schemeClr val="bg1"/>
                </a:solidFill>
              </a:rPr>
              <a:t> Atom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" y="91440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1. </a:t>
            </a:r>
            <a:r>
              <a:rPr lang="en-US" sz="28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Nomor</a:t>
            </a:r>
            <a:r>
              <a:rPr lang="en-US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Atom</a:t>
            </a:r>
            <a:endParaRPr lang="en-US" sz="2800" b="1" i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14400" y="1576137"/>
            <a:ext cx="6400800" cy="60960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Nomor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atom =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proton =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elektron</a:t>
            </a:r>
            <a:endParaRPr lang="en-US" sz="2400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" y="251460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Nomor</a:t>
            </a:r>
            <a:r>
              <a:rPr lang="en-US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Massa</a:t>
            </a:r>
            <a:endParaRPr lang="en-US" sz="2800" b="1" i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14400" y="3176337"/>
            <a:ext cx="6400800" cy="60960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Nomor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massa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=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proton +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neutron</a:t>
            </a:r>
            <a:endParaRPr lang="en-US" sz="2400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4166916"/>
            <a:ext cx="2449726" cy="264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074" y="38100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3. </a:t>
            </a:r>
            <a:r>
              <a:rPr lang="en-US" sz="32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Notasi</a:t>
            </a: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Susunan</a:t>
            </a: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Atom</a:t>
            </a:r>
            <a:endParaRPr lang="en-US" sz="3200" b="1" i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126" y="1143000"/>
            <a:ext cx="76962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X =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lambang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atom(=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lambang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unsur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ts val="300"/>
              </a:spcBef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Z =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nomor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atom =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proton (p) =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(e)</a:t>
            </a:r>
          </a:p>
          <a:p>
            <a:pPr>
              <a:spcBef>
                <a:spcPts val="300"/>
              </a:spcBef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 =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nomor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massa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=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proton +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neutron = p + n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819400"/>
            <a:ext cx="4191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971800"/>
            <a:ext cx="2898399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53425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Teori</a:t>
            </a:r>
            <a:r>
              <a:rPr lang="en-US" sz="3200" b="1" dirty="0" smtClean="0">
                <a:solidFill>
                  <a:schemeClr val="bg1"/>
                </a:solidFill>
              </a:rPr>
              <a:t> Atom Dalton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990600"/>
            <a:ext cx="81534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Postulat-postulat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dalam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teori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atom Dalton: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Setiap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unsur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terdiri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atas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partikel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sudah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tak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terbagi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dinamai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atom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Atom-atom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suatu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unsur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identik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. Atom-atom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unsur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berbeda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mempunyai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sifat-sifat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berbeda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termasuk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mempunyai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massa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berbeda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suatu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unsur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tidak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diubah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menjadi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unsur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lain,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tidak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dimusnahkan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atau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diciptakan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Reaksi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kimia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hanya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merupakan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penataan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ulang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atom-atom.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Senyawa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terbentuk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ketika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atom-atom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dua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jenis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atau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lebih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bergabung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dengan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perbandingan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tertentu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329625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4. </a:t>
            </a:r>
            <a:r>
              <a:rPr lang="en-US" sz="32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Isotop</a:t>
            </a:r>
            <a:endParaRPr lang="en-US" sz="3200" b="1" i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3452" y="990600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Atom-atom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dari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unsur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sama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dapat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mempunyai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massa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berbeda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326" y="228600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5. Isobar </a:t>
            </a:r>
            <a:endParaRPr lang="en-US" sz="3200" b="1" i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378" y="2946975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Atom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dari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unsur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berbeda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mempunyai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nomor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atom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berbeda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),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tetapi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mempunyai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nomor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massa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sama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389" y="426720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6. </a:t>
            </a:r>
            <a:r>
              <a:rPr lang="en-US" sz="32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Isoton</a:t>
            </a:r>
            <a:endParaRPr lang="en-US" sz="3200" b="1" i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441" y="4928175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Atom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dari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unsur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berbeda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mempunyai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nomor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atom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berbeda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),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tetapi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mempunyai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neutron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sama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483512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Massa Atom </a:t>
            </a:r>
            <a:r>
              <a:rPr lang="en-US" sz="3200" b="1" dirty="0" err="1" smtClean="0">
                <a:solidFill>
                  <a:schemeClr val="bg1"/>
                </a:solidFill>
              </a:rPr>
              <a:t>dan</a:t>
            </a:r>
            <a:r>
              <a:rPr lang="en-US" sz="3200" b="1" dirty="0" smtClean="0">
                <a:solidFill>
                  <a:schemeClr val="bg1"/>
                </a:solidFill>
              </a:rPr>
              <a:t> Massa Atom </a:t>
            </a:r>
            <a:r>
              <a:rPr lang="en-US" sz="3200" b="1" dirty="0" err="1" smtClean="0">
                <a:solidFill>
                  <a:schemeClr val="bg1"/>
                </a:solidFill>
              </a:rPr>
              <a:t>Relatif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04537" y="1474112"/>
            <a:ext cx="7696200" cy="992579"/>
            <a:chOff x="228600" y="1219200"/>
            <a:chExt cx="7696200" cy="992579"/>
          </a:xfrm>
          <a:solidFill>
            <a:schemeClr val="tx2">
              <a:lumMod val="50000"/>
            </a:schemeClr>
          </a:solidFill>
        </p:grpSpPr>
        <p:sp>
          <p:nvSpPr>
            <p:cNvPr id="9" name="TextBox 8"/>
            <p:cNvSpPr txBox="1"/>
            <p:nvPr/>
          </p:nvSpPr>
          <p:spPr>
            <a:xfrm>
              <a:off x="228600" y="1219200"/>
              <a:ext cx="7696200" cy="99257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Ar</a:t>
              </a: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unsur</a:t>
              </a: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X = </a:t>
              </a: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massa</a:t>
              </a: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rata-rata 1 atom </a:t>
              </a: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unsur</a:t>
              </a: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X</a:t>
              </a:r>
            </a:p>
            <a:p>
              <a:pPr>
                <a:spcBef>
                  <a:spcPts val="300"/>
                </a:spcBef>
              </a:pP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		  1/12 </a:t>
              </a: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massa</a:t>
              </a: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1 atom C-12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2061411" y="1676400"/>
              <a:ext cx="4648200" cy="1588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204537" y="3072333"/>
            <a:ext cx="7696200" cy="992579"/>
            <a:chOff x="228600" y="1219200"/>
            <a:chExt cx="7696200" cy="992579"/>
          </a:xfrm>
          <a:solidFill>
            <a:schemeClr val="tx2">
              <a:lumMod val="75000"/>
            </a:schemeClr>
          </a:solidFill>
        </p:grpSpPr>
        <p:sp>
          <p:nvSpPr>
            <p:cNvPr id="17" name="TextBox 16"/>
            <p:cNvSpPr txBox="1"/>
            <p:nvPr/>
          </p:nvSpPr>
          <p:spPr>
            <a:xfrm>
              <a:off x="228600" y="1219200"/>
              <a:ext cx="7696200" cy="99257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Ar</a:t>
              </a: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unsur</a:t>
              </a: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X = </a:t>
              </a: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massa</a:t>
              </a: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rata-rata 1 atom </a:t>
              </a: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unsur</a:t>
              </a: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X</a:t>
              </a:r>
            </a:p>
            <a:p>
              <a:pPr>
                <a:spcBef>
                  <a:spcPts val="300"/>
                </a:spcBef>
              </a:pPr>
              <a:r>
                <a:rPr lang="en-US" sz="2800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				1 </a:t>
              </a:r>
              <a:r>
                <a:rPr lang="en-US" sz="2800" dirty="0" err="1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sma</a:t>
              </a:r>
              <a:endParaRPr lang="en-US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2061411" y="1676400"/>
              <a:ext cx="4648200" cy="1588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204537" y="4596333"/>
            <a:ext cx="7848600" cy="14234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endParaRPr lang="en-US" sz="2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Massa rata-rata 1 atom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unsur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X =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Ar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unsur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X 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x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1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sma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8600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Konfigurasi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Elektron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9144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Jumlah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maksimum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setiap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kulit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memenuhi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rumus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2n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²</a:t>
            </a:r>
            <a:r>
              <a:rPr lang="en-US" sz="2400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(n = </a:t>
            </a:r>
            <a:r>
              <a:rPr lang="en-US" sz="2400" i="1" dirty="0" err="1" smtClean="0">
                <a:latin typeface="Calibri" pitchFamily="34" charset="0"/>
                <a:cs typeface="Calibri" pitchFamily="34" charset="0"/>
              </a:rPr>
              <a:t>nomor</a:t>
            </a: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i="1" dirty="0" err="1" smtClean="0">
                <a:latin typeface="Calibri" pitchFamily="34" charset="0"/>
                <a:cs typeface="Calibri" pitchFamily="34" charset="0"/>
              </a:rPr>
              <a:t>kulit</a:t>
            </a: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).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Persebaran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dalam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kulit-kulit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atom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disebut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i="1" dirty="0" err="1" smtClean="0">
                <a:latin typeface="Calibri" pitchFamily="34" charset="0"/>
                <a:cs typeface="Calibri" pitchFamily="34" charset="0"/>
              </a:rPr>
              <a:t>konfigurasi</a:t>
            </a: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i="1" dirty="0" err="1" smtClean="0"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600" y="2209800"/>
            <a:ext cx="6172200" cy="209288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Kulit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K (n = 1)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maksimum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2 x 1² = 2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elektron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Kulit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K (n = 2)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maksimum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2 x 2² = 8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elektron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Kulit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K (n = 3)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maksimum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2 x 3² = 18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elektron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Kulit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K (n = 4)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maksimum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2 x 4² = 32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elektron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Kulit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K (n = 5)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maksimum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2 x 5² = 50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elektron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" y="4514671"/>
            <a:ext cx="78486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Contoh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spcBef>
                <a:spcPts val="300"/>
              </a:spcBef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			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K	L	M	N</a:t>
            </a:r>
          </a:p>
          <a:p>
            <a:pPr>
              <a:spcBef>
                <a:spcPts val="300"/>
              </a:spcBef>
            </a:pP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11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Na	:	2	8	8	1</a:t>
            </a:r>
          </a:p>
          <a:p>
            <a:pPr>
              <a:spcBef>
                <a:spcPts val="300"/>
              </a:spcBef>
            </a:pP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12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Mg	:	2	8	8	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5340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Elektron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Valensi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274" y="102114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valensi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dapat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digunakan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untuk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membentuk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ikatan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kimia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Untuk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unsur-unsur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golongan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utama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valensinya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adalah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terdapat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pada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kulit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terluar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400" i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614863"/>
            <a:ext cx="52578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 l="23438" t="28667" r="50000" b="20667"/>
          <a:stretch>
            <a:fillRect/>
          </a:stretch>
        </p:blipFill>
        <p:spPr bwMode="auto">
          <a:xfrm>
            <a:off x="5029200" y="3352800"/>
            <a:ext cx="3048000" cy="340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253425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Pada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perkembangan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selanjutnya</a:t>
            </a:r>
            <a:r>
              <a:rPr lang="en-US" sz="3200" b="1" dirty="0" smtClean="0">
                <a:solidFill>
                  <a:schemeClr val="bg1"/>
                </a:solidFill>
              </a:rPr>
              <a:t> . . . .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326" y="1106904"/>
            <a:ext cx="81534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Beberapa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postulat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dalam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teori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atom Dalton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ternyata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kurang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tepat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Ternyata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bukanlah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sesuatu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tak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terbagi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melainkan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terdiri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berbagai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partikel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subatom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Meski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mempunyai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sifat-sifat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sama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, atom-atom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unsur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sama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mempunyai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massa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berbeda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24326" y="3903236"/>
            <a:ext cx="4800600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3.	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Melalui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reaksi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nuklir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, 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suatu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unsur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diubah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menjadi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unsur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lain.</a:t>
            </a:r>
          </a:p>
          <a:p>
            <a:pPr marL="514350" indent="-514350">
              <a:spcBef>
                <a:spcPts val="600"/>
              </a:spcBef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4.	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Beberapa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unsur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tidak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terdiri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atas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atom-atom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melainkan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molekul-molekul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lum bright="86000" contrast="-12000"/>
          </a:blip>
          <a:srcRect/>
          <a:stretch>
            <a:fillRect/>
          </a:stretch>
        </p:blipFill>
        <p:spPr bwMode="auto">
          <a:xfrm>
            <a:off x="0" y="381000"/>
            <a:ext cx="8153400" cy="594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422564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Teori</a:t>
            </a:r>
            <a:r>
              <a:rPr lang="en-US" sz="3200" b="1" dirty="0" smtClean="0">
                <a:solidFill>
                  <a:schemeClr val="bg1"/>
                </a:solidFill>
              </a:rPr>
              <a:t> Atom Dalton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1219200"/>
            <a:ext cx="815340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atom Dalton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hingga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diterima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Atom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unit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pembangun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segala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macam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materi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Atom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bagian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terkecil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unsur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masih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mempunyai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unsurnya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kimia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atom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dimusnahkan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diciptakan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diubah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atom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unsur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lain.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kimia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hanyalah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penataan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ulang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susunan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atom-atom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terlihat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.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22564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Sifat-sifat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Pertikel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Subatom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36" y="1447800"/>
            <a:ext cx="9091863" cy="387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6982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Penemuan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Elektron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-533400" y="762000"/>
          <a:ext cx="7772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81200" y="4343400"/>
            <a:ext cx="4829104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6982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Sifat-sifat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Sinar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Katode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6400"/>
            <a:ext cx="90922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6982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Hakikat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Sinar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Katode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1752600"/>
            <a:ext cx="388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i="1" dirty="0" err="1" smtClean="0"/>
              <a:t>J.J.Thomson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1897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nisbah</a:t>
            </a:r>
            <a:r>
              <a:rPr lang="en-US" sz="2400" dirty="0" smtClean="0"/>
              <a:t> </a:t>
            </a:r>
            <a:r>
              <a:rPr lang="en-US" sz="2400" dirty="0" err="1" smtClean="0"/>
              <a:t>muatan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massa</a:t>
            </a:r>
            <a:r>
              <a:rPr lang="en-US" sz="2400" dirty="0" smtClean="0"/>
              <a:t> (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i="1" dirty="0" smtClean="0"/>
              <a:t>e/m</a:t>
            </a:r>
            <a:r>
              <a:rPr lang="en-US" sz="2400" dirty="0" smtClean="0"/>
              <a:t>)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partikel</a:t>
            </a:r>
            <a:r>
              <a:rPr lang="en-US" sz="2400" dirty="0" smtClean="0"/>
              <a:t> </a:t>
            </a:r>
            <a:r>
              <a:rPr lang="en-US" sz="2400" dirty="0" err="1" smtClean="0"/>
              <a:t>sinar</a:t>
            </a:r>
            <a:r>
              <a:rPr lang="en-US" sz="2400" dirty="0" smtClean="0"/>
              <a:t> </a:t>
            </a:r>
            <a:r>
              <a:rPr lang="en-US" sz="2400" dirty="0" err="1" smtClean="0"/>
              <a:t>katode</a:t>
            </a:r>
            <a:r>
              <a:rPr lang="en-US" sz="2400" dirty="0" smtClean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42100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27" name="Equation" r:id="rId4" imgW="114120" imgH="215640" progId="Equation.3">
              <p:embed/>
            </p:oleObj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800600"/>
            <a:ext cx="727865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6982"/>
            <a:ext cx="8153400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Percobaan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Tetes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Minyak</a:t>
            </a:r>
            <a:r>
              <a:rPr lang="en-US" sz="3200" b="1" dirty="0" smtClean="0">
                <a:solidFill>
                  <a:schemeClr val="bg1"/>
                </a:solidFill>
              </a:rPr>
              <a:t> Millikan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7000" y="838200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Robert Andrews Millikan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melakukan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percobaan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untuk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menentukan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muatan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elektron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melalui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Percobaan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Tetes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Minyak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2609850" cy="323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286000"/>
            <a:ext cx="2689412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4495800"/>
            <a:ext cx="5857106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5396552"/>
            <a:ext cx="59563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641</TotalTime>
  <Words>1055</Words>
  <Application>Microsoft Office PowerPoint</Application>
  <PresentationFormat>On-screen Show (4:3)</PresentationFormat>
  <Paragraphs>97</Paragraphs>
  <Slides>23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Opulent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Bambang</cp:lastModifiedBy>
  <cp:revision>64</cp:revision>
  <dcterms:created xsi:type="dcterms:W3CDTF">2011-12-15T03:14:32Z</dcterms:created>
  <dcterms:modified xsi:type="dcterms:W3CDTF">2012-01-18T11:38:00Z</dcterms:modified>
</cp:coreProperties>
</file>