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9" r:id="rId4"/>
    <p:sldId id="260" r:id="rId5"/>
    <p:sldId id="261" r:id="rId6"/>
    <p:sldId id="262" r:id="rId7"/>
    <p:sldId id="265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300" r:id="rId34"/>
    <p:sldId id="292" r:id="rId35"/>
    <p:sldId id="293" r:id="rId36"/>
    <p:sldId id="295" r:id="rId37"/>
    <p:sldId id="296" r:id="rId38"/>
    <p:sldId id="297" r:id="rId39"/>
    <p:sldId id="298" r:id="rId40"/>
    <p:sldId id="299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72" autoAdjust="0"/>
    <p:restoredTop sz="94660"/>
  </p:normalViewPr>
  <p:slideViewPr>
    <p:cSldViewPr>
      <p:cViewPr varScale="1">
        <p:scale>
          <a:sx n="70" d="100"/>
          <a:sy n="70" d="100"/>
        </p:scale>
        <p:origin x="-8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76C350-7E4F-4D9C-9135-F97F04D941B5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FD5E0-C18C-4AE0-9E8B-2A123E0CB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7B155-4FC0-466A-B6DF-ECB7980B79E6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71CA8-40D3-4E17-AF09-83142C79C3A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33739" y="71414"/>
            <a:ext cx="8963877" cy="6557986"/>
            <a:chOff x="133739" y="71414"/>
            <a:chExt cx="8963877" cy="6557986"/>
          </a:xfrm>
        </p:grpSpPr>
        <p:sp>
          <p:nvSpPr>
            <p:cNvPr id="8" name="Rectangle 7"/>
            <p:cNvSpPr/>
            <p:nvPr userDrawn="1"/>
          </p:nvSpPr>
          <p:spPr>
            <a:xfrm>
              <a:off x="133739" y="247650"/>
              <a:ext cx="8839200" cy="638175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8686800" y="71414"/>
              <a:ext cx="410816" cy="304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860032" y="764704"/>
            <a:ext cx="3960440" cy="3168352"/>
          </a:xfrm>
        </p:spPr>
        <p:txBody>
          <a:bodyPr>
            <a:noAutofit/>
          </a:bodyPr>
          <a:lstStyle/>
          <a:p>
            <a:pPr algn="l"/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Kemampuan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dasar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miliki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mempelajari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bab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berikut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31775" indent="-231775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memformulasikan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konsep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induksi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</a:t>
            </a:r>
            <a:r>
              <a:rPr lang="id-ID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aday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arus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bolak-balik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serta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penerapannya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60032" y="4437112"/>
            <a:ext cx="38164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U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Konsep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Elektromagnetik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lphaU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Aplikasi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Elektromagnetik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lphaU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Rangkain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Bolak-balik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467656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2489" y="500042"/>
            <a:ext cx="80929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GGL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induksi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Akibat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Perubahan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Orientasi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Kumparan</a:t>
            </a:r>
            <a:endParaRPr lang="en-US" sz="28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910" y="1785926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ggl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ditimbulkan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orientasi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kumparan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generator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714348" y="4643446"/>
            <a:ext cx="75918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kasus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laju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cos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d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cos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Symbol"/>
              </a:rPr>
              <a:t>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/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  <a:sym typeface="Symbol"/>
              </a:rPr>
              <a:t>dt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Symbol"/>
              </a:rPr>
              <a:t>)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Symbol"/>
              </a:rPr>
              <a:t>tetap</a:t>
            </a:r>
            <a:endParaRPr lang="en-US" sz="2400" i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94962" y="2896159"/>
            <a:ext cx="7407458" cy="1200329"/>
            <a:chOff x="694962" y="2739166"/>
            <a:chExt cx="7407458" cy="1200329"/>
          </a:xfrm>
        </p:grpSpPr>
        <p:sp>
          <p:nvSpPr>
            <p:cNvPr id="4" name="Rectangle 3"/>
            <p:cNvSpPr/>
            <p:nvPr/>
          </p:nvSpPr>
          <p:spPr>
            <a:xfrm>
              <a:off x="694962" y="2739166"/>
              <a:ext cx="380560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Persamaan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Fraday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kasus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orientasi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sudut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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berubah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adalah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6248" y="2786058"/>
              <a:ext cx="3816172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295" y="5143512"/>
            <a:ext cx="7105415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8501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/>
            <a:r>
              <a:rPr lang="en-US" sz="32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Hukum</a:t>
            </a:r>
            <a:r>
              <a:rPr lang="en-US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Lenz </a:t>
            </a:r>
            <a:r>
              <a:rPr lang="en-US" sz="32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tentang</a:t>
            </a:r>
            <a:r>
              <a:rPr lang="en-US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Arah</a:t>
            </a:r>
            <a:r>
              <a:rPr lang="en-US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Arus</a:t>
            </a:r>
            <a:r>
              <a:rPr lang="en-US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Induksi</a:t>
            </a:r>
            <a:endParaRPr lang="en-US" sz="32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0034" y="1785926"/>
            <a:ext cx="450059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Hukum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Lenz</a:t>
            </a:r>
            <a:endParaRPr lang="id-ID" sz="2400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Polaritas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ggl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selalu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sedemikian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rupa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sehingga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ditimbulkannya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sesalu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menghasilkan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fluks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menentang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fluks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utama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loop.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cenderung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mempertahankan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fluks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utama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awal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rangkaian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638433"/>
            <a:ext cx="3725691" cy="2790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501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32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Induktor</a:t>
            </a:r>
            <a:endParaRPr lang="id-ID" sz="32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00660" y="1428736"/>
            <a:ext cx="38576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Ggl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 yang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dihasilkan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dalam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kumparan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id-ID" sz="2000" i="1" dirty="0" smtClean="0">
                <a:latin typeface="Arial" pitchFamily="34" charset="0"/>
                <a:cs typeface="Arial" pitchFamily="34" charset="0"/>
                <a:sym typeface="Symbol"/>
              </a:rPr>
              <a:t>selalu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menentang</a:t>
            </a:r>
            <a:r>
              <a:rPr lang="id-ID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perubahan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fluks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utama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penyebabnya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  <a:sym typeface="Symbol"/>
              </a:rPr>
              <a:t>ggl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  <a:sym typeface="Symbol"/>
              </a:rPr>
              <a:t>induksi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  <a:sym typeface="Symbol"/>
              </a:rPr>
              <a:t>diri</a:t>
            </a:r>
            <a:r>
              <a:rPr lang="en-US" sz="2000" b="1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id-ID" sz="2000" b="1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>
              <a:spcBef>
                <a:spcPts val="1200"/>
              </a:spcBef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ggl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induksi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diri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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sebanding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laju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perubahan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kuat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arus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terhadap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waktu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(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/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dt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).</a:t>
            </a:r>
            <a:endParaRPr lang="id-ID" sz="20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>
              <a:spcBef>
                <a:spcPts val="1200"/>
              </a:spcBef>
            </a:pPr>
            <a:endParaRPr lang="id-ID" sz="20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>
              <a:spcBef>
                <a:spcPts val="1200"/>
              </a:spcBef>
            </a:pPr>
            <a:endParaRPr lang="id-ID" sz="20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>
              <a:spcBef>
                <a:spcPts val="1200"/>
              </a:spcBef>
            </a:pP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L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induktansi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diri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id-ID" sz="2000" dirty="0" smtClean="0">
              <a:latin typeface="Arial" pitchFamily="34" charset="0"/>
              <a:cs typeface="Arial" pitchFamily="34" charset="0"/>
              <a:sym typeface="Symbol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54704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28596" y="857232"/>
            <a:ext cx="5820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Konsep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ggl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diri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sebuah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kumparan</a:t>
            </a:r>
            <a:endParaRPr lang="id-ID" sz="2400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4271968"/>
            <a:ext cx="1643074" cy="72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5572140"/>
            <a:ext cx="314856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Group 10"/>
          <p:cNvGrpSpPr/>
          <p:nvPr/>
        </p:nvGrpSpPr>
        <p:grpSpPr>
          <a:xfrm>
            <a:off x="714348" y="4786322"/>
            <a:ext cx="3130985" cy="1539374"/>
            <a:chOff x="714348" y="4786322"/>
            <a:chExt cx="3130985" cy="1539374"/>
          </a:xfrm>
        </p:grpSpPr>
        <p:sp>
          <p:nvSpPr>
            <p:cNvPr id="7" name="Rectangle 6"/>
            <p:cNvSpPr/>
            <p:nvPr/>
          </p:nvSpPr>
          <p:spPr>
            <a:xfrm>
              <a:off x="714348" y="4786322"/>
              <a:ext cx="313098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i="1" dirty="0" err="1" smtClean="0">
                  <a:latin typeface="Arial" pitchFamily="34" charset="0"/>
                  <a:cs typeface="Arial" pitchFamily="34" charset="0"/>
                  <a:sym typeface="Symbol"/>
                </a:rPr>
                <a:t>Satuan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  <a:sym typeface="Symbol"/>
                </a:rPr>
                <a:t>induktansi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  <a:sym typeface="Symbol"/>
                </a:rPr>
                <a:t>diri</a:t>
              </a:r>
              <a:endParaRPr lang="en-US" sz="2400" i="1" dirty="0" smtClean="0">
                <a:latin typeface="Arial" pitchFamily="34" charset="0"/>
                <a:cs typeface="Arial" pitchFamily="34" charset="0"/>
                <a:sym typeface="Symbol"/>
              </a:endParaRPr>
            </a:p>
          </p:txBody>
        </p:sp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85852" y="5357826"/>
              <a:ext cx="2000264" cy="967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33352"/>
            <a:ext cx="8021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id-ID" sz="28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onsep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Induktansi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Sebuah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Kumparan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9124" y="1808513"/>
            <a:ext cx="4357718" cy="347787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Induksi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diri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solenoida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toroida</a:t>
            </a:r>
            <a:endParaRPr lang="en-US" sz="20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endParaRPr lang="en-US" sz="2000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r>
              <a:rPr lang="en-US" sz="2000" b="1" dirty="0" err="1" smtClean="0">
                <a:latin typeface="Arial" pitchFamily="34" charset="0"/>
                <a:cs typeface="Arial" pitchFamily="34" charset="0"/>
                <a:sym typeface="Symbol"/>
              </a:rPr>
              <a:t>Induktansi</a:t>
            </a:r>
            <a:r>
              <a:rPr lang="en-US" sz="2000" b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  <a:sym typeface="Symbol"/>
              </a:rPr>
              <a:t>solenoida</a:t>
            </a:r>
            <a:endParaRPr lang="en-US" sz="2000" b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endParaRPr lang="id-ID" sz="2000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endParaRPr lang="id-ID" sz="2000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endParaRPr lang="id-ID" sz="2000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endParaRPr lang="id-ID" sz="2000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endParaRPr lang="id-ID" sz="2000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endParaRPr lang="en-US" sz="2000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toroida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l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= 2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r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r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jari-jari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efektif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27330" y="854128"/>
            <a:ext cx="3643338" cy="5632311"/>
            <a:chOff x="500034" y="1154275"/>
            <a:chExt cx="3643338" cy="5632311"/>
          </a:xfrm>
        </p:grpSpPr>
        <p:sp>
          <p:nvSpPr>
            <p:cNvPr id="4" name="Rectangle 3"/>
            <p:cNvSpPr/>
            <p:nvPr/>
          </p:nvSpPr>
          <p:spPr>
            <a:xfrm>
              <a:off x="500034" y="1154275"/>
              <a:ext cx="3500462" cy="563231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Induksi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diri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antara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ujung-ujung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kumparan</a:t>
              </a:r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endParaRPr lang="en-US" sz="2000" dirty="0" smtClean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142976" y="1857364"/>
              <a:ext cx="1714512" cy="3429024"/>
              <a:chOff x="2000232" y="1857364"/>
              <a:chExt cx="1714512" cy="3429024"/>
            </a:xfrm>
          </p:grpSpPr>
          <p:pic>
            <p:nvPicPr>
              <p:cNvPr id="1229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000232" y="1857364"/>
                <a:ext cx="1643074" cy="11912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29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000232" y="3214686"/>
                <a:ext cx="1714512" cy="12764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292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071670" y="4572008"/>
                <a:ext cx="1385022" cy="7143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8" name="Rectangle 7"/>
            <p:cNvSpPr/>
            <p:nvPr/>
          </p:nvSpPr>
          <p:spPr>
            <a:xfrm>
              <a:off x="500034" y="5391708"/>
              <a:ext cx="364333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L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induktansi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diri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henry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= H),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=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banyak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lilitan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 =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fluks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magnetik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(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Wb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)</a:t>
              </a:r>
              <a:r>
                <a:rPr lang="id-ID" sz="2000" dirty="0" smtClean="0">
                  <a:latin typeface="Arial" pitchFamily="34" charset="0"/>
                  <a:cs typeface="Arial" pitchFamily="34" charset="0"/>
                  <a:sym typeface="Symbol"/>
                </a:rPr>
                <a:t>, </a:t>
              </a:r>
              <a:r>
                <a:rPr lang="en-US" sz="2000" i="1" dirty="0" err="1" smtClean="0">
                  <a:latin typeface="Arial" pitchFamily="34" charset="0"/>
                  <a:cs typeface="Arial" pitchFamily="34" charset="0"/>
                  <a:sym typeface="Symbol"/>
                </a:rPr>
                <a:t>i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=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kuat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arus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melalui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kumparan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 (A)</a:t>
              </a:r>
            </a:p>
          </p:txBody>
        </p:sp>
      </p:grp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105235"/>
            <a:ext cx="2357454" cy="1038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2489" y="500042"/>
            <a:ext cx="8021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Induktansi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kumparan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bahan</a:t>
            </a:r>
            <a:endParaRPr lang="en-US" sz="28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472" y="3214686"/>
            <a:ext cx="821537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en-US" sz="2000" i="1" baseline="-25000" dirty="0" smtClean="0">
                <a:latin typeface="Arial" pitchFamily="34" charset="0"/>
                <a:cs typeface="Arial" pitchFamily="34" charset="0"/>
              </a:rPr>
              <a:t> 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kita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bandingkan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induktansi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solenoida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tanpa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berisi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udara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Permeabilitas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relatif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</a:t>
            </a:r>
            <a:r>
              <a:rPr lang="en-US" sz="2000" i="1" baseline="-25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baseline="-25000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bahan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nilai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perbandingan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antara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induktansi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diri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kumparan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bahan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sebagai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inti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induktansi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dri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kumparan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udara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(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vakum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)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sebagai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inti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600" y="1214422"/>
            <a:ext cx="2000264" cy="919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1162" y="2357430"/>
            <a:ext cx="208234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4000504"/>
            <a:ext cx="4143404" cy="1021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2489" y="500042"/>
            <a:ext cx="8021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Tersimpan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Indukto</a:t>
            </a:r>
            <a:r>
              <a:rPr lang="id-ID" sz="2800" i="1" dirty="0" smtClean="0">
                <a:latin typeface="Arial" pitchFamily="34" charset="0"/>
                <a:cs typeface="Arial" pitchFamily="34" charset="0"/>
              </a:rPr>
              <a:t>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910" y="1500174"/>
            <a:ext cx="74295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kapasitor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tersimpan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bentuk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medan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listrik</a:t>
            </a:r>
            <a:endParaRPr lang="id-ID" sz="2000" i="1" dirty="0" smtClean="0">
              <a:latin typeface="Arial" pitchFamily="34" charset="0"/>
              <a:cs typeface="Arial" pitchFamily="34" charset="0"/>
            </a:endParaRPr>
          </a:p>
          <a:p>
            <a:endParaRPr lang="id-ID" sz="2000" i="1" dirty="0" smtClean="0">
              <a:latin typeface="Arial" pitchFamily="34" charset="0"/>
              <a:cs typeface="Arial" pitchFamily="34" charset="0"/>
            </a:endParaRPr>
          </a:p>
          <a:p>
            <a:endParaRPr lang="id-ID" sz="2000" i="1" dirty="0" smtClean="0">
              <a:latin typeface="Arial" pitchFamily="34" charset="0"/>
              <a:cs typeface="Arial" pitchFamily="34" charset="0"/>
            </a:endParaRPr>
          </a:p>
          <a:p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Usaha total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dikerjakan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selam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induktor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diubah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i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= 0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ke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nialai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tetap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  <a:sym typeface="Symbol"/>
              </a:rPr>
              <a:t>i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adalah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endParaRPr lang="id-ID" sz="2000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endParaRPr lang="en-US" sz="2000" i="1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r>
              <a:rPr lang="en-US" sz="2000" b="1" i="1" dirty="0" err="1" smtClean="0">
                <a:latin typeface="Arial" pitchFamily="34" charset="0"/>
                <a:cs typeface="Arial" pitchFamily="34" charset="0"/>
                <a:sym typeface="Symbol"/>
              </a:rPr>
              <a:t>Energi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  <a:sym typeface="Symbol"/>
              </a:rPr>
              <a:t>Induktor</a:t>
            </a:r>
            <a:endParaRPr lang="en-US" sz="2000" b="1" i="1" dirty="0" smtClean="0">
              <a:latin typeface="Arial" pitchFamily="34" charset="0"/>
              <a:cs typeface="Arial" pitchFamily="34" charset="0"/>
              <a:sym typeface="Symbol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7" y="1928802"/>
            <a:ext cx="150223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786058"/>
            <a:ext cx="427075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5845" y="4429132"/>
            <a:ext cx="2296221" cy="89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5400689"/>
            <a:ext cx="1643074" cy="60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346646"/>
            <a:ext cx="8229600" cy="850106"/>
          </a:xfrm>
          <a:prstGeom prst="rect">
            <a:avLst/>
          </a:prstGeom>
          <a:solidFill>
            <a:srgbClr val="00B0F0"/>
          </a:solidFill>
        </p:spPr>
        <p:txBody>
          <a:bodyPr anchor="ctr"/>
          <a:lstStyle/>
          <a:p>
            <a:pPr marL="901700" marR="0" lvl="0" indent="-9017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Aplikasi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Induksi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Elektromagnetik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643050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Generator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Listrik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0034" y="2214554"/>
            <a:ext cx="4589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Arial" pitchFamily="34" charset="0"/>
                <a:cs typeface="Arial" pitchFamily="34" charset="0"/>
              </a:rPr>
              <a:t>Generator AC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Bolak-balik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id-ID" sz="24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643182"/>
            <a:ext cx="436950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071678"/>
            <a:ext cx="3786214" cy="298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5072074"/>
            <a:ext cx="2608403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20125" y="5786454"/>
            <a:ext cx="2500330" cy="71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76672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12700"/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Generator DC (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Arus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Searah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20250"/>
            <a:ext cx="8503690" cy="457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989" y="357166"/>
            <a:ext cx="4657531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57158" y="191136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Kepala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(Head)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Kaset</a:t>
            </a:r>
            <a:endParaRPr lang="en-US" sz="28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50112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Transformator</a:t>
            </a:r>
            <a:endParaRPr lang="id-ID" sz="28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12700"/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Transformator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digunakan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mengubah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ac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tertentu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ac lain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diperlukan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beban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listrik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6803" y="2242505"/>
            <a:ext cx="8021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transformator</a:t>
            </a:r>
            <a:endParaRPr lang="en-US" sz="2400" b="1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780849"/>
            <a:ext cx="1357322" cy="86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Group 10"/>
          <p:cNvGrpSpPr/>
          <p:nvPr/>
        </p:nvGrpSpPr>
        <p:grpSpPr>
          <a:xfrm>
            <a:off x="4929190" y="2786058"/>
            <a:ext cx="2643206" cy="1326090"/>
            <a:chOff x="1142976" y="3916924"/>
            <a:chExt cx="2643206" cy="1326090"/>
          </a:xfrm>
        </p:grpSpPr>
        <p:sp>
          <p:nvSpPr>
            <p:cNvPr id="5" name="Rectangle 4"/>
            <p:cNvSpPr/>
            <p:nvPr/>
          </p:nvSpPr>
          <p:spPr>
            <a:xfrm>
              <a:off x="1142976" y="3916924"/>
              <a:ext cx="264320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/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Persamaan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trafo</a:t>
              </a:r>
              <a:endParaRPr lang="en-US" sz="2400" b="1" i="1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843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71604" y="4429131"/>
              <a:ext cx="1571636" cy="813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2" name="Group 11"/>
          <p:cNvGrpSpPr/>
          <p:nvPr/>
        </p:nvGrpSpPr>
        <p:grpSpPr>
          <a:xfrm>
            <a:off x="857224" y="4143380"/>
            <a:ext cx="3500462" cy="1500198"/>
            <a:chOff x="4572000" y="2428868"/>
            <a:chExt cx="3500462" cy="1500198"/>
          </a:xfrm>
        </p:grpSpPr>
        <p:sp>
          <p:nvSpPr>
            <p:cNvPr id="6" name="Rectangle 5"/>
            <p:cNvSpPr/>
            <p:nvPr/>
          </p:nvSpPr>
          <p:spPr>
            <a:xfrm>
              <a:off x="4572000" y="2428868"/>
              <a:ext cx="350046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/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Persamaan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trafo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ideal</a:t>
              </a:r>
            </a:p>
          </p:txBody>
        </p:sp>
        <p:pic>
          <p:nvPicPr>
            <p:cNvPr id="1843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78150" y="3000372"/>
              <a:ext cx="2865684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3" name="Group 12"/>
          <p:cNvGrpSpPr/>
          <p:nvPr/>
        </p:nvGrpSpPr>
        <p:grpSpPr>
          <a:xfrm>
            <a:off x="4572000" y="5000636"/>
            <a:ext cx="3488455" cy="1285884"/>
            <a:chOff x="4572000" y="4357694"/>
            <a:chExt cx="3488455" cy="1285884"/>
          </a:xfrm>
        </p:grpSpPr>
        <p:sp>
          <p:nvSpPr>
            <p:cNvPr id="7" name="Rectangle 6"/>
            <p:cNvSpPr/>
            <p:nvPr/>
          </p:nvSpPr>
          <p:spPr>
            <a:xfrm>
              <a:off x="4572000" y="4357694"/>
              <a:ext cx="348845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457200" indent="-457200"/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Persamaan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trafo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nyata</a:t>
              </a:r>
              <a:endParaRPr lang="en-US" sz="2400" b="1" i="1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8437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74408" y="4929198"/>
              <a:ext cx="3083740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78294"/>
            <a:ext cx="7858180" cy="224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solidFill>
            <a:srgbClr val="00206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Konsep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Indukasi</a:t>
            </a:r>
            <a:r>
              <a:rPr kumimoji="0" lang="id-ID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Elektromagnetik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28596" y="1483645"/>
            <a:ext cx="8215370" cy="571504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Konsep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Fluks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Magnetik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57158" y="2126586"/>
            <a:ext cx="4857784" cy="2071702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Fluks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magnetik</a:t>
            </a:r>
            <a:r>
              <a:rPr kumimoji="0" lang="en-US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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didefinisikan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sebagi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hasil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kali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antara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komponen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induksi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magnetik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tegak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lurus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B</a:t>
            </a:r>
            <a:r>
              <a:rPr lang="en-US" sz="2000" baseline="-25000" dirty="0" smtClean="0">
                <a:latin typeface="Arial" pitchFamily="34" charset="0"/>
                <a:cs typeface="Arial" pitchFamily="34" charset="0"/>
                <a:sym typeface="Symbol"/>
              </a:rPr>
              <a:t>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luas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kumimoji="0" lang="en-US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Symbol"/>
              </a:rPr>
              <a:t> A.</a:t>
            </a:r>
          </a:p>
          <a:p>
            <a:pPr lvl="0" algn="ctr">
              <a:spcBef>
                <a:spcPct val="20000"/>
              </a:spcBef>
              <a:buFont typeface="Symbol" pitchFamily="18" charset="2"/>
              <a:buChar char="F"/>
            </a:pP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B  A 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= (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B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cos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) 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A</a:t>
            </a:r>
          </a:p>
          <a:p>
            <a:pPr lvl="0" algn="ctr">
              <a:spcBef>
                <a:spcPct val="20000"/>
              </a:spcBef>
              <a:buFont typeface="Symbol" pitchFamily="18" charset="2"/>
              <a:buChar char="F"/>
            </a:pPr>
            <a:r>
              <a:rPr lang="en-US" sz="2000" i="1" dirty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= 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BA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  <a:sym typeface="Symbol"/>
              </a:rPr>
              <a:t>cos</a:t>
            </a:r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  <a:sym typeface="Symbol"/>
              </a:rPr>
              <a:t></a:t>
            </a:r>
            <a:endParaRPr lang="en-US" sz="2000" i="1" dirty="0">
              <a:latin typeface="Arial" pitchFamily="34" charset="0"/>
              <a:cs typeface="Arial" pitchFamily="34" charset="0"/>
              <a:sym typeface="Symbo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624783"/>
            <a:ext cx="3504716" cy="252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564904"/>
            <a:ext cx="8171862" cy="2447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418654"/>
            <a:ext cx="8229600" cy="994122"/>
          </a:xfrm>
          <a:prstGeom prst="rect">
            <a:avLst/>
          </a:prstGeom>
          <a:solidFill>
            <a:srgbClr val="00B0F0"/>
          </a:solidFill>
        </p:spPr>
        <p:txBody>
          <a:bodyPr anchor="ctr"/>
          <a:lstStyle/>
          <a:p>
            <a:pPr marL="901700" marR="0" lvl="0" indent="-9017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Rangkaian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Arus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Bolak-Balik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571612"/>
            <a:ext cx="850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Kuat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AC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Dinyatakan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Fasor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39" y="2214554"/>
            <a:ext cx="198727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000372"/>
            <a:ext cx="1972663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714752"/>
            <a:ext cx="8035097" cy="2655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00108"/>
            <a:ext cx="850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disipasi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500042"/>
            <a:ext cx="850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Formulasi Arus dan Tegangan AC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181" y="1857364"/>
            <a:ext cx="132517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785926"/>
            <a:ext cx="1999944" cy="65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4580" y="2571744"/>
            <a:ext cx="271872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3571876"/>
            <a:ext cx="2928958" cy="8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1071546"/>
            <a:ext cx="393494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2" y="2571744"/>
            <a:ext cx="4000528" cy="148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5" y="4643446"/>
            <a:ext cx="3026715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572000" y="3977768"/>
            <a:ext cx="4143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hubungan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efektif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ac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maksimum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ac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86446" y="5049338"/>
            <a:ext cx="1214446" cy="152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5011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Alat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Ukur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Arus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Tegangan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AC</a:t>
            </a:r>
            <a:endParaRPr lang="id-ID" sz="28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12700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Layar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osiloskop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maksimum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puncak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bolak-balik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214553"/>
            <a:ext cx="2500330" cy="36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2214554"/>
            <a:ext cx="4572032" cy="3893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Rangkaian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Resistif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induktif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Kapasitif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Murni</a:t>
            </a:r>
            <a:endParaRPr lang="en-US" sz="28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596" y="4792816"/>
            <a:ext cx="7858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rangkaian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ac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perbedaan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fase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listrik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520" y="1928802"/>
            <a:ext cx="326966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1071546"/>
            <a:ext cx="4429156" cy="342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642910" y="1142984"/>
            <a:ext cx="3143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bolak-balik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sefase</a:t>
            </a:r>
            <a:endParaRPr lang="id-ID" sz="2000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5357826"/>
            <a:ext cx="3143272" cy="1107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406" y="714355"/>
            <a:ext cx="4543907" cy="3061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3427" y="3643315"/>
            <a:ext cx="6064853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57158" y="357166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12700"/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Rangkaian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AC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Resistor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Murni</a:t>
            </a:r>
            <a:endParaRPr lang="en-US" sz="28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786058"/>
            <a:ext cx="3982669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76872"/>
            <a:ext cx="8748464" cy="4273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57158" y="285728"/>
            <a:ext cx="8501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pa</a:t>
            </a:r>
            <a:r>
              <a:rPr lang="id-ID" sz="2400" i="1" dirty="0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rangkaian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resistif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murni</a:t>
            </a:r>
            <a:endParaRPr lang="id-ID" sz="2400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/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listrik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mengalir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melalui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hambatan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menimbulkan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panas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dibebaskan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disipasi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5286388"/>
            <a:ext cx="2428892" cy="1025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4111836"/>
            <a:ext cx="4857784" cy="246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966320"/>
            <a:ext cx="4214842" cy="267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071546"/>
            <a:ext cx="4540776" cy="251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57158" y="357166"/>
            <a:ext cx="850112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0" indent="-457200"/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Rangkaian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AC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Induktor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Murni</a:t>
            </a:r>
            <a:endParaRPr lang="en-US" sz="28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901700" indent="-457200">
              <a:buAutoNum type="alphaLcPeriod" startAt="2"/>
            </a:pPr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901700" indent="-457200">
              <a:buAutoNum type="alphaLcPeriod" startAt="2"/>
            </a:pPr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901700"/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induktor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murni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ujung-ujung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57158" y="857232"/>
            <a:ext cx="8501122" cy="5000660"/>
            <a:chOff x="357158" y="285728"/>
            <a:chExt cx="8501122" cy="5000660"/>
          </a:xfrm>
        </p:grpSpPr>
        <p:sp>
          <p:nvSpPr>
            <p:cNvPr id="2" name="TextBox 1"/>
            <p:cNvSpPr txBox="1"/>
            <p:nvPr/>
          </p:nvSpPr>
          <p:spPr>
            <a:xfrm>
              <a:off x="357158" y="285728"/>
              <a:ext cx="8501122" cy="4893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AutoNum type="arabicParenBoth"/>
              </a:pP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Reaktansi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induktif</a:t>
              </a:r>
              <a:endParaRPr lang="id-ID" sz="2400" i="1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457200"/>
              <a:endParaRPr lang="en-US" sz="2400" i="1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12700"/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rangkaian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ac yang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menghambat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arus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listrik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hambatan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listrik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R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resistor.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12700"/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12700"/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12700"/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12700"/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Yang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menghambat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arus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listrik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rangkaian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ac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induktor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murni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reaktansi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induktif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12700"/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12700"/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12700"/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12700"/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Reaktansi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Induktif</a:t>
              </a:r>
              <a:endParaRPr lang="en-US" sz="2400" b="1" i="1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76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85984" y="1857364"/>
              <a:ext cx="4000528" cy="992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76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43306" y="3643314"/>
              <a:ext cx="1857388" cy="753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76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14744" y="4500570"/>
              <a:ext cx="2766735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727906"/>
            <a:ext cx="850112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AutoNum type="arabicParenBoth" startAt="2"/>
            </a:pP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induktor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mendekati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nol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dc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457200" indent="-12700">
              <a:spcBef>
                <a:spcPts val="1200"/>
              </a:spcBef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Reaktansi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i="1" baseline="-250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penghambat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berbanding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lurus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mendekati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nol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i="1" baseline="-250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menjadi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nol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menunjukkan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bahwa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induktor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sekali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menghambat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dc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12700">
              <a:spcBef>
                <a:spcPts val="1200"/>
              </a:spcBef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1200"/>
              </a:spcBef>
              <a:buAutoNum type="arabicParenBoth" startAt="3"/>
            </a:pP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rangkaian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induktif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murni</a:t>
            </a:r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457200" indent="-12700">
              <a:spcBef>
                <a:spcPts val="1200"/>
              </a:spcBef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hasil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kali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kuat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sesaat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juga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positif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berarti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bahwa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generator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mengirim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energi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induktor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Tetapi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negatif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sementara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positif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sehingga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sesaat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sebagi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hasil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kali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keduanya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negatif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Selama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waktu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induktor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mengembalikan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energinya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generator.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bergantian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nilai-nilai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positif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negatif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selang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waktu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28596" y="332656"/>
            <a:ext cx="8215370" cy="1071570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GGL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Induksi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Kawat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Memotong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Medan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Magnetik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8596" y="4214818"/>
            <a:ext cx="8229600" cy="1714512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Perubahan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fluks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magnetik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disebabkan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oleh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perubahan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luas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bidang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kumparan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yang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memotong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magnetik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Jarum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amperemeter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menyimpang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menunjukkan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bahwa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dalam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loop </a:t>
            </a:r>
            <a:r>
              <a:rPr kumimoji="0" lang="en-US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PQRS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id-ID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menggalir listrik yang dinamakan </a:t>
            </a:r>
            <a:r>
              <a:rPr kumimoji="0" lang="id-ID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arus induksi</a:t>
            </a:r>
            <a:r>
              <a:rPr kumimoji="0" lang="id-ID" sz="24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Beda potensial antara P dan Q disebut </a:t>
            </a:r>
            <a:r>
              <a:rPr kumimoji="0" lang="id-ID" sz="2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gaya gerak listrik (ggl) induksi.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857364"/>
            <a:ext cx="863468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071546"/>
            <a:ext cx="456124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42844" y="357166"/>
            <a:ext cx="878684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0" indent="-457200"/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Rangkaian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Arus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Bolak-balik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Kapasitor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Murni</a:t>
            </a:r>
            <a:endParaRPr lang="en-US" sz="24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kapasitor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murni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ujung-ujung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01700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000108"/>
            <a:ext cx="438061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4286256"/>
            <a:ext cx="3554891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5143511"/>
            <a:ext cx="3786214" cy="997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57158" y="964245"/>
            <a:ext cx="8501122" cy="4893647"/>
            <a:chOff x="357158" y="285728"/>
            <a:chExt cx="8501122" cy="4893647"/>
          </a:xfrm>
        </p:grpSpPr>
        <p:sp>
          <p:nvSpPr>
            <p:cNvPr id="2" name="TextBox 1"/>
            <p:cNvSpPr txBox="1"/>
            <p:nvPr/>
          </p:nvSpPr>
          <p:spPr>
            <a:xfrm>
              <a:off x="357158" y="285728"/>
              <a:ext cx="8501122" cy="4893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/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(1)	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Reaktansi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kapasitif</a:t>
              </a:r>
              <a:endParaRPr lang="en-US" sz="2400" i="1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12700"/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12700"/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12700"/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Reaktansi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kapasitif</a:t>
              </a:r>
              <a:endParaRPr lang="en-US" sz="2400" b="1" i="1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457200"/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457200"/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457200">
                <a:buAutoNum type="arabicParenBoth" startAt="2"/>
              </a:pP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Sifat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kapasitor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frekuensi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mendekati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nol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arus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dc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)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457200"/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	Kapasitor sangat menghambat arus searah sehingga arus searah tidak dapat mengalir melalui kapasitor.</a:t>
              </a: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457200"/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457200">
                <a:buAutoNum type="arabicParenBoth" startAt="3"/>
              </a:pP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Daya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rangkaian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kapasitif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murni</a:t>
              </a:r>
              <a:endParaRPr lang="id-ID" sz="2400" i="1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457200"/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	</a:t>
              </a:r>
              <a:r>
                <a:rPr lang="id-ID" sz="2400" dirty="0" smtClean="0">
                  <a:latin typeface="Arial" pitchFamily="34" charset="0"/>
                  <a:cs typeface="Arial" pitchFamily="34" charset="0"/>
                </a:rPr>
                <a:t>Daya adalah nol dan sebuah kapasitor dalam rangkaian ac sama sekali tidak menggunakan energi.</a:t>
              </a:r>
              <a:endParaRPr lang="en-US" sz="2400" i="1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96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29058" y="1142983"/>
              <a:ext cx="2786082" cy="952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Rangkaian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Seri 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C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142984"/>
            <a:ext cx="289562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785926"/>
            <a:ext cx="162521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780928"/>
            <a:ext cx="7989571" cy="317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571480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12700"/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Fase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Kuat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Tegangan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285860"/>
            <a:ext cx="388940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071810"/>
            <a:ext cx="3000396" cy="687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726003" y="4857760"/>
            <a:ext cx="2117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fasfor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V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4348" y="4000504"/>
            <a:ext cx="40651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Besar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tegangan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V</a:t>
            </a:r>
            <a:r>
              <a:rPr lang="en-US" sz="2400" b="1" i="1" baseline="-25000" dirty="0" smtClean="0">
                <a:latin typeface="Arial" pitchFamily="34" charset="0"/>
                <a:cs typeface="Arial" pitchFamily="34" charset="0"/>
              </a:rPr>
              <a:t>AB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V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857628"/>
            <a:ext cx="295228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0581" y="4643446"/>
            <a:ext cx="248880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00166" y="5715016"/>
            <a:ext cx="516301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712344"/>
            <a:ext cx="4289386" cy="221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143116"/>
            <a:ext cx="4489934" cy="436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57158" y="357166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0" indent="-457200"/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Hukum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Ohm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Tiap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Komponen</a:t>
            </a:r>
            <a:endParaRPr lang="en-US" sz="28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928670"/>
            <a:ext cx="327548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2000240"/>
            <a:ext cx="37827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575" y="4071942"/>
            <a:ext cx="7218449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00174"/>
            <a:ext cx="466301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428736"/>
            <a:ext cx="3786214" cy="2695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57158" y="214290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0" indent="-457200"/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Impedansi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Rangkaian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RLC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49177" y="785794"/>
            <a:ext cx="359445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5357826"/>
            <a:ext cx="409810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5357826"/>
            <a:ext cx="3357587" cy="52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80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14612" y="6000792"/>
            <a:ext cx="326403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081284"/>
            <a:ext cx="3286147" cy="3562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000108"/>
            <a:ext cx="3286148" cy="285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3214686"/>
            <a:ext cx="264320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57158" y="357166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0" indent="-457200"/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Resonansi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Rangkaian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RLC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642918"/>
            <a:ext cx="850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Frekuensi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resonansi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rangkaian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RLC</a:t>
            </a:r>
          </a:p>
        </p:txBody>
      </p:sp>
      <p:sp>
        <p:nvSpPr>
          <p:cNvPr id="3" name="Rectangle 2"/>
          <p:cNvSpPr/>
          <p:nvPr/>
        </p:nvSpPr>
        <p:spPr>
          <a:xfrm>
            <a:off x="428596" y="1857364"/>
            <a:ext cx="2496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Syarat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resonansi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816882"/>
            <a:ext cx="1500198" cy="683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951" y="2714620"/>
            <a:ext cx="573356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714752"/>
            <a:ext cx="2714644" cy="276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23528" y="1073285"/>
            <a:ext cx="6747662" cy="4515955"/>
            <a:chOff x="118298" y="1071546"/>
            <a:chExt cx="7096908" cy="4713739"/>
          </a:xfrm>
        </p:grpSpPr>
        <p:pic>
          <p:nvPicPr>
            <p:cNvPr id="3686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00100" y="1071546"/>
              <a:ext cx="6215106" cy="1785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686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298" y="2761512"/>
              <a:ext cx="3739322" cy="3023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TextBox 1"/>
          <p:cNvSpPr txBox="1"/>
          <p:nvPr/>
        </p:nvSpPr>
        <p:spPr>
          <a:xfrm>
            <a:off x="357158" y="285728"/>
            <a:ext cx="85011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Kuat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arus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impedansi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rangkaian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seri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RLC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keadaan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resonansi</a:t>
            </a:r>
            <a:endParaRPr lang="en-US" sz="24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b="1" i="1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i="1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i="1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i="1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i="1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00528" y="3111057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Impedansi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Rangkaian</a:t>
            </a:r>
            <a:endParaRPr lang="id-ID" sz="2000" b="1" i="1" dirty="0" smtClean="0">
              <a:latin typeface="Arial" pitchFamily="34" charset="0"/>
              <a:cs typeface="Arial" pitchFamily="34" charset="0"/>
            </a:endParaRPr>
          </a:p>
          <a:p>
            <a:endParaRPr lang="id-ID" sz="2000" b="1" i="1" dirty="0" smtClean="0">
              <a:latin typeface="Arial" pitchFamily="34" charset="0"/>
              <a:cs typeface="Arial" pitchFamily="34" charset="0"/>
            </a:endParaRPr>
          </a:p>
          <a:p>
            <a:endParaRPr lang="en-US" sz="2000" b="1" i="1" dirty="0" smtClean="0">
              <a:latin typeface="Arial" pitchFamily="34" charset="0"/>
              <a:cs typeface="Arial" pitchFamily="34" charset="0"/>
            </a:endParaRPr>
          </a:p>
          <a:p>
            <a:endParaRPr lang="id-ID" sz="2000" b="1" i="1" dirty="0" smtClean="0">
              <a:latin typeface="Arial" pitchFamily="34" charset="0"/>
              <a:cs typeface="Arial" pitchFamily="34" charset="0"/>
            </a:endParaRPr>
          </a:p>
          <a:p>
            <a:endParaRPr lang="en-US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Kuat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Rangkaian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3571876"/>
            <a:ext cx="514353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5072074"/>
            <a:ext cx="4286280" cy="894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1646" y="2357430"/>
            <a:ext cx="605375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57158" y="285728"/>
            <a:ext cx="850112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Penerapan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resonansi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osilator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rangkaian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penala</a:t>
            </a:r>
            <a:endParaRPr lang="en-US" sz="28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/>
            <a:endParaRPr lang="en-US" sz="2400" b="1" i="1" dirty="0" smtClean="0">
              <a:latin typeface="Arial" pitchFamily="34" charset="0"/>
              <a:cs typeface="Arial" pitchFamily="34" charset="0"/>
            </a:endParaRPr>
          </a:p>
          <a:p>
            <a:pPr marL="457200" indent="-457200"/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Rangkaian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osilator</a:t>
            </a:r>
            <a:endParaRPr lang="en-US" sz="24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Rangkaian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menghasilkan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getaran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listrik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radio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rangkaian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osilator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686683"/>
            <a:ext cx="44291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Bagimana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cara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mudah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mengingat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arus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28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404" y="561117"/>
            <a:ext cx="4143372" cy="3653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" name="Group 9"/>
          <p:cNvGrpSpPr/>
          <p:nvPr/>
        </p:nvGrpSpPr>
        <p:grpSpPr>
          <a:xfrm>
            <a:off x="571471" y="3214686"/>
            <a:ext cx="7500991" cy="3162310"/>
            <a:chOff x="571471" y="3214686"/>
            <a:chExt cx="7500991" cy="3162310"/>
          </a:xfrm>
        </p:grpSpPr>
        <p:sp>
          <p:nvSpPr>
            <p:cNvPr id="7" name="TextBox 6"/>
            <p:cNvSpPr txBox="1"/>
            <p:nvPr/>
          </p:nvSpPr>
          <p:spPr>
            <a:xfrm>
              <a:off x="4357686" y="4786322"/>
              <a:ext cx="371477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 err="1" smtClean="0">
                  <a:latin typeface="Arial" pitchFamily="34" charset="0"/>
                  <a:cs typeface="Arial" pitchFamily="34" charset="0"/>
                </a:rPr>
                <a:t>Kaidah</a:t>
              </a:r>
              <a:r>
                <a:rPr lang="en-US" sz="28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i="1" dirty="0" err="1" smtClean="0">
                  <a:latin typeface="Arial" pitchFamily="34" charset="0"/>
                  <a:cs typeface="Arial" pitchFamily="34" charset="0"/>
                </a:rPr>
                <a:t>telapak</a:t>
              </a:r>
              <a:r>
                <a:rPr lang="en-US" sz="28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i="1" dirty="0" err="1" smtClean="0">
                  <a:latin typeface="Arial" pitchFamily="34" charset="0"/>
                  <a:cs typeface="Arial" pitchFamily="34" charset="0"/>
                </a:rPr>
                <a:t>tangan</a:t>
              </a:r>
              <a:r>
                <a:rPr lang="en-US" sz="28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i="1" dirty="0" err="1" smtClean="0"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sz="28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i="1" dirty="0" err="1" smtClean="0"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8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i="1" dirty="0" err="1" smtClean="0">
                  <a:latin typeface="Arial" pitchFamily="34" charset="0"/>
                  <a:cs typeface="Arial" pitchFamily="34" charset="0"/>
                </a:rPr>
                <a:t>arus</a:t>
              </a:r>
              <a:r>
                <a:rPr lang="en-US" sz="28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i="1" dirty="0" err="1" smtClean="0">
                  <a:latin typeface="Arial" pitchFamily="34" charset="0"/>
                  <a:cs typeface="Arial" pitchFamily="34" charset="0"/>
                </a:rPr>
                <a:t>induksi</a:t>
              </a:r>
              <a:r>
                <a:rPr lang="en-US" sz="2800" i="1" dirty="0" smtClean="0">
                  <a:latin typeface="Arial" pitchFamily="34" charset="0"/>
                  <a:cs typeface="Arial" pitchFamily="34" charset="0"/>
                </a:rPr>
                <a:t>:</a:t>
              </a:r>
              <a:endParaRPr lang="en-US" sz="2800" i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1471" y="3214686"/>
              <a:ext cx="3509817" cy="3162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642918"/>
            <a:ext cx="5357850" cy="5846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357158" y="285728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Rangkaian</a:t>
            </a:r>
            <a:r>
              <a:rPr lang="en-US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penala</a:t>
            </a:r>
            <a:endParaRPr lang="en-US" sz="28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428604"/>
            <a:ext cx="6665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Formulasi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esar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GGL I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nduksi</a:t>
            </a:r>
            <a:endParaRPr lang="en-US" sz="3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571612"/>
            <a:ext cx="334145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285992"/>
            <a:ext cx="2857520" cy="128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3714752"/>
            <a:ext cx="1714512" cy="112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0218" y="5072074"/>
            <a:ext cx="295335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23945"/>
            <a:ext cx="8573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id-ID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GL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induksi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Ujung-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ujung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Penghantar</a:t>
            </a:r>
            <a:endParaRPr lang="en-US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771530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690338"/>
            <a:ext cx="2071702" cy="720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5476156"/>
            <a:ext cx="2646183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60648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Hukum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Faraday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tentang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Induksi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Elektromagnetik</a:t>
            </a:r>
            <a:endParaRPr lang="en-US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0034" y="5143512"/>
            <a:ext cx="8143932" cy="13234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Persamaan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Faraday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hukum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Faraday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ggl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timbul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ujung-ujung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penghantar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kumparan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sebanding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laju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fluks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magnetik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dilingkupi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loop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penghantar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kumparan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tersebut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928670"/>
            <a:ext cx="461501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3" y="1285860"/>
            <a:ext cx="2071702" cy="88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357430"/>
            <a:ext cx="371970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357562"/>
            <a:ext cx="2071702" cy="88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32656"/>
            <a:ext cx="8494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/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id-ID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GL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induksi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Perubahan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Luas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Kumparan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0034" y="4378784"/>
            <a:ext cx="8286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magnetik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tegak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lurus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terhadap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kumparan</a:t>
            </a:r>
            <a:endParaRPr lang="id-ID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142984"/>
            <a:ext cx="417724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928802"/>
            <a:ext cx="2500330" cy="79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2857496"/>
            <a:ext cx="46599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4950288"/>
            <a:ext cx="479123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57166"/>
            <a:ext cx="8521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GGL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Induksi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Perubahan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Besar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Induksi</a:t>
            </a:r>
            <a:r>
              <a:rPr lang="en-US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Magnetik</a:t>
            </a:r>
            <a:endParaRPr lang="en-US" sz="24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1071546"/>
            <a:ext cx="8143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Ggl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ditimbulkan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besar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induksi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magnetik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transformator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58504"/>
            <a:ext cx="3778260" cy="293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oup 11"/>
          <p:cNvGrpSpPr/>
          <p:nvPr/>
        </p:nvGrpSpPr>
        <p:grpSpPr>
          <a:xfrm>
            <a:off x="5357818" y="4704718"/>
            <a:ext cx="3571900" cy="1938992"/>
            <a:chOff x="642910" y="4847594"/>
            <a:chExt cx="3571900" cy="1938992"/>
          </a:xfrm>
        </p:grpSpPr>
        <p:sp>
          <p:nvSpPr>
            <p:cNvPr id="4" name="Rectangle 3"/>
            <p:cNvSpPr/>
            <p:nvPr/>
          </p:nvSpPr>
          <p:spPr>
            <a:xfrm>
              <a:off x="642910" y="4847594"/>
              <a:ext cx="3571900" cy="193899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Persamaan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Faraday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kasus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besar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induksi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magnetik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berubah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(A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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  <a:sym typeface="Symbol"/>
                </a:rPr>
                <a:t>tetap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  <a:sym typeface="Symbol"/>
                </a:rPr>
                <a:t>)</a:t>
              </a:r>
            </a:p>
            <a:p>
              <a:endParaRPr lang="id-ID" sz="2000" i="1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endParaRPr lang="id-ID" sz="2000" i="1" dirty="0" smtClean="0">
                <a:latin typeface="Arial" pitchFamily="34" charset="0"/>
                <a:cs typeface="Arial" pitchFamily="34" charset="0"/>
                <a:sym typeface="Symbol"/>
              </a:endParaRPr>
            </a:p>
            <a:p>
              <a:endParaRPr lang="en-US" sz="2000" i="1" dirty="0" smtClean="0">
                <a:latin typeface="Arial" pitchFamily="34" charset="0"/>
                <a:cs typeface="Arial" pitchFamily="34" charset="0"/>
                <a:sym typeface="Symbol"/>
              </a:endParaRPr>
            </a:p>
          </p:txBody>
        </p:sp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71538" y="5952776"/>
              <a:ext cx="2717674" cy="6909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4" name="Group 13"/>
          <p:cNvGrpSpPr/>
          <p:nvPr/>
        </p:nvGrpSpPr>
        <p:grpSpPr>
          <a:xfrm>
            <a:off x="177614" y="2060848"/>
            <a:ext cx="8786874" cy="4532785"/>
            <a:chOff x="142844" y="2110925"/>
            <a:chExt cx="8786874" cy="4532785"/>
          </a:xfrm>
        </p:grpSpPr>
        <p:grpSp>
          <p:nvGrpSpPr>
            <p:cNvPr id="10" name="Group 9"/>
            <p:cNvGrpSpPr/>
            <p:nvPr/>
          </p:nvGrpSpPr>
          <p:grpSpPr>
            <a:xfrm>
              <a:off x="142844" y="5143512"/>
              <a:ext cx="4572032" cy="1500198"/>
              <a:chOff x="3857620" y="1785926"/>
              <a:chExt cx="5214974" cy="1631216"/>
            </a:xfrm>
          </p:grpSpPr>
          <p:pic>
            <p:nvPicPr>
              <p:cNvPr id="8196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929058" y="2578613"/>
                <a:ext cx="5143536" cy="7789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Rectangle 7"/>
              <p:cNvSpPr/>
              <p:nvPr/>
            </p:nvSpPr>
            <p:spPr>
              <a:xfrm>
                <a:off x="3857620" y="1785926"/>
                <a:ext cx="5214942" cy="1631216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Untuk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kasus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laju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perubahan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induksi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magnetik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(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dB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/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dt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)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tetap</a:t>
                </a:r>
                <a:endParaRPr lang="id-ID" sz="2000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endParaRPr lang="id-ID" sz="2000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endParaRPr lang="id-ID" sz="2000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endParaRPr lang="en-US" sz="2000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4429124" y="2110925"/>
              <a:ext cx="4500594" cy="2246769"/>
              <a:chOff x="4214810" y="3643314"/>
              <a:chExt cx="4500594" cy="2246769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4214810" y="3643314"/>
                <a:ext cx="4500594" cy="2246769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Untuk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kasus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(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dB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/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dt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)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tetap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dan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arah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medan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magnetik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B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tegak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lurus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pada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 loop, </a:t>
                </a:r>
                <a:endParaRPr lang="id-ID" sz="2000" i="1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r>
                  <a:rPr lang="en-US" sz="2000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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= 0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atau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cos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 =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cos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  <a:sym typeface="Symbol"/>
                  </a:rPr>
                  <a:t> 0 = 1. </a:t>
                </a:r>
                <a:endParaRPr lang="id-ID" sz="2000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endParaRPr lang="id-ID" sz="2000" i="1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endParaRPr lang="id-ID" sz="2000" i="1" dirty="0" smtClean="0">
                  <a:latin typeface="Arial" pitchFamily="34" charset="0"/>
                  <a:cs typeface="Arial" pitchFamily="34" charset="0"/>
                  <a:sym typeface="Symbol"/>
                </a:endParaRPr>
              </a:p>
              <a:p>
                <a:endParaRPr lang="en-US" sz="2000" i="1" dirty="0" smtClean="0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8197" name="Picture 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357686" y="5000636"/>
                <a:ext cx="4308450" cy="785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1780</TotalTime>
  <Words>989</Words>
  <Application>Microsoft Office PowerPoint</Application>
  <PresentationFormat>On-screen Show (4:3)</PresentationFormat>
  <Paragraphs>197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Esis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5  Medan Magnetik</dc:title>
  <dc:creator>Heru</dc:creator>
  <cp:lastModifiedBy>Bambang</cp:lastModifiedBy>
  <cp:revision>194</cp:revision>
  <dcterms:created xsi:type="dcterms:W3CDTF">2001-01-01T17:22:23Z</dcterms:created>
  <dcterms:modified xsi:type="dcterms:W3CDTF">2012-03-01T01:44:14Z</dcterms:modified>
</cp:coreProperties>
</file>