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4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42233D96-5603-42CC-B2B5-088C89057079}" type="datetimeFigureOut">
              <a:rPr lang="id-ID" smtClean="0"/>
              <a:t>25/07/2012</a:t>
            </a:fld>
            <a:endParaRPr lang="id-ID"/>
          </a:p>
        </p:txBody>
      </p:sp>
      <p:sp>
        <p:nvSpPr>
          <p:cNvPr id="5" name="Footer Placeholder 4"/>
          <p:cNvSpPr>
            <a:spLocks noGrp="1"/>
          </p:cNvSpPr>
          <p:nvPr>
            <p:ph type="ftr" sz="quarter" idx="11"/>
          </p:nvPr>
        </p:nvSpPr>
        <p:spPr/>
        <p:txBody>
          <a:bodyPr/>
          <a:lstStyle/>
          <a:p>
            <a:endParaRPr lang="id-ID"/>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3B88F193-EBE3-4165-9621-D8640AD34358}" type="slidenum">
              <a:rPr lang="id-ID" smtClean="0"/>
              <a:t>‹#›</a:t>
            </a:fld>
            <a:endParaRPr lang="id-ID"/>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233D96-5603-42CC-B2B5-088C89057079}" type="datetimeFigureOut">
              <a:rPr lang="id-ID" smtClean="0"/>
              <a:t>25/07/2012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B88F193-EBE3-4165-9621-D8640AD34358}"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233D96-5603-42CC-B2B5-088C89057079}" type="datetimeFigureOut">
              <a:rPr lang="id-ID" smtClean="0"/>
              <a:t>25/07/2012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B88F193-EBE3-4165-9621-D8640AD34358}" type="slidenum">
              <a:rPr lang="id-ID" smtClean="0"/>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233D96-5603-42CC-B2B5-088C89057079}" type="datetimeFigureOut">
              <a:rPr lang="id-ID" smtClean="0"/>
              <a:t>25/07/2012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B88F193-EBE3-4165-9621-D8640AD34358}" type="slidenum">
              <a:rPr lang="id-ID" smtClean="0"/>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42233D96-5603-42CC-B2B5-088C89057079}" type="datetimeFigureOut">
              <a:rPr lang="id-ID" smtClean="0"/>
              <a:t>25/07/2012</a:t>
            </a:fld>
            <a:endParaRPr lang="id-ID"/>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B88F193-EBE3-4165-9621-D8640AD34358}" type="slidenum">
              <a:rPr lang="id-ID" smtClean="0"/>
              <a:t>‹#›</a:t>
            </a:fld>
            <a:endParaRPr lang="id-ID"/>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2233D96-5603-42CC-B2B5-088C89057079}" type="datetimeFigureOut">
              <a:rPr lang="id-ID" smtClean="0"/>
              <a:t>25/07/2012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B88F193-EBE3-4165-9621-D8640AD34358}" type="slidenum">
              <a:rPr lang="id-ID" smtClean="0"/>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2233D96-5603-42CC-B2B5-088C89057079}" type="datetimeFigureOut">
              <a:rPr lang="id-ID" smtClean="0"/>
              <a:t>25/07/2012</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3B88F193-EBE3-4165-9621-D8640AD34358}" type="slidenum">
              <a:rPr lang="id-ID" smtClean="0"/>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2233D96-5603-42CC-B2B5-088C89057079}" type="datetimeFigureOut">
              <a:rPr lang="id-ID" smtClean="0"/>
              <a:t>25/07/2012</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B88F193-EBE3-4165-9621-D8640AD34358}" type="slidenum">
              <a:rPr lang="id-ID" smtClean="0"/>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42233D96-5603-42CC-B2B5-088C89057079}" type="datetimeFigureOut">
              <a:rPr lang="id-ID" smtClean="0"/>
              <a:t>25/07/2012</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3B88F193-EBE3-4165-9621-D8640AD34358}"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2233D96-5603-42CC-B2B5-088C89057079}" type="datetimeFigureOut">
              <a:rPr lang="id-ID" smtClean="0"/>
              <a:t>25/07/2012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B88F193-EBE3-4165-9621-D8640AD34358}" type="slidenum">
              <a:rPr lang="id-ID" smtClean="0"/>
              <a:t>‹#›</a:t>
            </a:fld>
            <a:endParaRPr lang="id-ID"/>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p>
            <a:fld id="{42233D96-5603-42CC-B2B5-088C89057079}" type="datetimeFigureOut">
              <a:rPr lang="id-ID" smtClean="0"/>
              <a:t>25/07/2012</a:t>
            </a:fld>
            <a:endParaRPr lang="id-ID"/>
          </a:p>
        </p:txBody>
      </p:sp>
      <p:sp>
        <p:nvSpPr>
          <p:cNvPr id="7" name="Slide Number Placeholder 6"/>
          <p:cNvSpPr>
            <a:spLocks noGrp="1"/>
          </p:cNvSpPr>
          <p:nvPr>
            <p:ph type="sldNum" sz="quarter" idx="12"/>
          </p:nvPr>
        </p:nvSpPr>
        <p:spPr/>
        <p:txBody>
          <a:bodyPr/>
          <a:lstStyle/>
          <a:p>
            <a:fld id="{3B88F193-EBE3-4165-9621-D8640AD34358}" type="slidenum">
              <a:rPr lang="id-ID" smtClean="0"/>
              <a:t>‹#›</a:t>
            </a:fld>
            <a:endParaRPr lang="id-ID"/>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id-ID"/>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42233D96-5603-42CC-B2B5-088C89057079}" type="datetimeFigureOut">
              <a:rPr lang="id-ID" smtClean="0"/>
              <a:t>25/07/2012</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3B88F193-EBE3-4165-9621-D8640AD34358}" type="slidenum">
              <a:rPr lang="id-ID" smtClean="0"/>
              <a:t>‹#›</a:t>
            </a:fld>
            <a:endParaRPr lang="id-ID"/>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id-ID" sz="2000" cap="none" dirty="0" smtClean="0"/>
              <a:t>cakdiyon.blogspot.com</a:t>
            </a:r>
            <a:endParaRPr lang="id-ID" sz="2000" cap="none" dirty="0"/>
          </a:p>
        </p:txBody>
      </p:sp>
      <p:sp>
        <p:nvSpPr>
          <p:cNvPr id="2" name="Title 1"/>
          <p:cNvSpPr>
            <a:spLocks noGrp="1"/>
          </p:cNvSpPr>
          <p:nvPr>
            <p:ph type="ctrTitle"/>
          </p:nvPr>
        </p:nvSpPr>
        <p:spPr/>
        <p:txBody>
          <a:bodyPr/>
          <a:lstStyle/>
          <a:p>
            <a:r>
              <a:rPr lang="id-ID" sz="5400" dirty="0"/>
              <a:t>Struktur Sosial</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8895" y="188640"/>
            <a:ext cx="3383233" cy="266429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23602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v-SE" dirty="0"/>
              <a:t>c. Struktur homogen dan </a:t>
            </a:r>
            <a:r>
              <a:rPr lang="sv-SE" dirty="0" smtClean="0"/>
              <a:t>heterogen</a:t>
            </a:r>
            <a:endParaRPr lang="id-ID" dirty="0"/>
          </a:p>
        </p:txBody>
      </p:sp>
      <p:sp>
        <p:nvSpPr>
          <p:cNvPr id="3" name="Content Placeholder 2"/>
          <p:cNvSpPr>
            <a:spLocks noGrp="1"/>
          </p:cNvSpPr>
          <p:nvPr>
            <p:ph idx="1"/>
          </p:nvPr>
        </p:nvSpPr>
        <p:spPr/>
        <p:txBody>
          <a:bodyPr/>
          <a:lstStyle/>
          <a:p>
            <a:pPr algn="just"/>
            <a:r>
              <a:rPr lang="id-ID" dirty="0" smtClean="0"/>
              <a:t>Struktur </a:t>
            </a:r>
            <a:r>
              <a:rPr lang="id-ID" dirty="0"/>
              <a:t>homogen adalah suatu struktur sosial yang unsur-unsurnya mempunyai pengaruh yang sama terhadap dunia luar. Struktur heterogen adalah suatu struktur yang unsur-unsurnya mempunyai kedudukan yang berbeda-beda dan kesempatan setiap unsur pun berbeda pula, baik terhadap kelompok sendiri maupun terhadap kelompok lain. </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4653136"/>
            <a:ext cx="3295650" cy="1719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9668498"/>
      </p:ext>
    </p:extLst>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d. Struktur mekanis dan </a:t>
            </a:r>
            <a:r>
              <a:rPr lang="id-ID" dirty="0" smtClean="0"/>
              <a:t>statistik</a:t>
            </a:r>
            <a:endParaRPr lang="id-ID" dirty="0"/>
          </a:p>
        </p:txBody>
      </p:sp>
      <p:sp>
        <p:nvSpPr>
          <p:cNvPr id="3" name="Content Placeholder 2"/>
          <p:cNvSpPr>
            <a:spLocks noGrp="1"/>
          </p:cNvSpPr>
          <p:nvPr>
            <p:ph idx="1"/>
          </p:nvPr>
        </p:nvSpPr>
        <p:spPr/>
        <p:txBody>
          <a:bodyPr/>
          <a:lstStyle/>
          <a:p>
            <a:pPr algn="just"/>
            <a:r>
              <a:rPr lang="id-ID" dirty="0" smtClean="0"/>
              <a:t>Struktur </a:t>
            </a:r>
            <a:r>
              <a:rPr lang="id-ID" dirty="0"/>
              <a:t>mekanis adalah suatu struktur yang menuntut persamaan posisi dari anggotanya agar dapat menjalankan fungsinya dengan baik. Struktur statistik adalah struktur yang dapat berfungsi dengan baik apabila persyaratan jumlah anggotanya terpenuhi. </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4365104"/>
            <a:ext cx="2827040" cy="1880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0167998"/>
      </p:ext>
    </p:extLst>
  </p:cSld>
  <p:clrMapOvr>
    <a:masterClrMapping/>
  </p:clrMapOvr>
  <p:transition spd="slow">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e. Struktur atas dan </a:t>
            </a:r>
            <a:r>
              <a:rPr lang="id-ID" dirty="0" smtClean="0"/>
              <a:t>bawah</a:t>
            </a:r>
            <a:endParaRPr lang="id-ID" dirty="0"/>
          </a:p>
        </p:txBody>
      </p:sp>
      <p:sp>
        <p:nvSpPr>
          <p:cNvPr id="3" name="Content Placeholder 2"/>
          <p:cNvSpPr>
            <a:spLocks noGrp="1"/>
          </p:cNvSpPr>
          <p:nvPr>
            <p:ph idx="1"/>
          </p:nvPr>
        </p:nvSpPr>
        <p:spPr/>
        <p:txBody>
          <a:bodyPr/>
          <a:lstStyle/>
          <a:p>
            <a:pPr algn="just"/>
            <a:r>
              <a:rPr lang="id-ID" dirty="0" smtClean="0"/>
              <a:t>Struktur </a:t>
            </a:r>
            <a:r>
              <a:rPr lang="id-ID" dirty="0"/>
              <a:t>atas atau suprastruktur umumnya diduduki oleh golongan orang yang memegang kekuasaan dalam bidang politik, ekonomi, dan sosial budaya. Struktur bawah atau infrastruktur adalah tempat bagi golongan masyarakat bawah atau mereka yang taraf kehidupannya relatif rendah.</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4437112"/>
            <a:ext cx="2755404" cy="2066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2579593"/>
      </p:ext>
    </p:extLst>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1. Pengertian Struktur Sosial </a:t>
            </a:r>
          </a:p>
        </p:txBody>
      </p:sp>
      <p:sp>
        <p:nvSpPr>
          <p:cNvPr id="3" name="Content Placeholder 2"/>
          <p:cNvSpPr>
            <a:spLocks noGrp="1"/>
          </p:cNvSpPr>
          <p:nvPr>
            <p:ph idx="1"/>
          </p:nvPr>
        </p:nvSpPr>
        <p:spPr/>
        <p:txBody>
          <a:bodyPr/>
          <a:lstStyle/>
          <a:p>
            <a:pPr algn="just"/>
            <a:r>
              <a:rPr lang="id-ID" b="1" dirty="0">
                <a:solidFill>
                  <a:schemeClr val="tx1"/>
                </a:solidFill>
              </a:rPr>
              <a:t>Istilah struktur berasal dari kata structum (bahasa Latin) yang berarti menyusun. Dengan demikian, struktur sosial memiliki arti susunan masyarakat.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3212976"/>
            <a:ext cx="3384376" cy="2946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417355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definisi </a:t>
            </a:r>
            <a:r>
              <a:rPr lang="id-ID" dirty="0"/>
              <a:t>struktur sosial menurut para ahli </a:t>
            </a:r>
          </a:p>
        </p:txBody>
      </p:sp>
      <p:sp>
        <p:nvSpPr>
          <p:cNvPr id="3" name="Content Placeholder 2"/>
          <p:cNvSpPr>
            <a:spLocks noGrp="1"/>
          </p:cNvSpPr>
          <p:nvPr>
            <p:ph idx="1"/>
          </p:nvPr>
        </p:nvSpPr>
        <p:spPr/>
        <p:txBody>
          <a:bodyPr/>
          <a:lstStyle/>
          <a:p>
            <a:pPr marL="571500" indent="-457200" algn="just">
              <a:buFont typeface="+mj-lt"/>
              <a:buAutoNum type="alphaLcPeriod"/>
            </a:pPr>
            <a:r>
              <a:rPr lang="id-ID" dirty="0" smtClean="0">
                <a:solidFill>
                  <a:schemeClr val="tx1"/>
                </a:solidFill>
              </a:rPr>
              <a:t>Menurut </a:t>
            </a:r>
            <a:r>
              <a:rPr lang="id-ID" b="1" dirty="0">
                <a:solidFill>
                  <a:srgbClr val="FF0000"/>
                </a:solidFill>
              </a:rPr>
              <a:t>Radclife-Brown, </a:t>
            </a:r>
            <a:r>
              <a:rPr lang="id-ID" dirty="0">
                <a:solidFill>
                  <a:schemeClr val="tx1"/>
                </a:solidFill>
              </a:rPr>
              <a:t>struktur sosial adalah suatu rangkaian kompleks dari relasi-relasi sosial yang berwujud dalam suatu masyarakat. Dengan demikian, struktur sosial meliputi relasi sosial di antara para individu dan perbedaan individu dan kelas sosial menurut peranan sosial mereka. </a:t>
            </a:r>
            <a:endParaRPr lang="id-ID" dirty="0" smtClean="0">
              <a:solidFill>
                <a:schemeClr val="tx1"/>
              </a:solidFill>
            </a:endParaRPr>
          </a:p>
          <a:p>
            <a:pPr marL="571500" indent="-457200" algn="just">
              <a:buFont typeface="+mj-lt"/>
              <a:buAutoNum type="alphaLcPeriod"/>
            </a:pPr>
            <a:r>
              <a:rPr lang="id-ID" dirty="0" smtClean="0">
                <a:solidFill>
                  <a:schemeClr val="tx1"/>
                </a:solidFill>
              </a:rPr>
              <a:t>Menurut </a:t>
            </a:r>
            <a:r>
              <a:rPr lang="id-ID" b="1" dirty="0">
                <a:solidFill>
                  <a:srgbClr val="FF0000"/>
                </a:solidFill>
              </a:rPr>
              <a:t>Evans-Pritchard</a:t>
            </a:r>
            <a:r>
              <a:rPr lang="id-ID" dirty="0">
                <a:solidFill>
                  <a:schemeClr val="tx1"/>
                </a:solidFill>
              </a:rPr>
              <a:t>, struktur sosial ialah relasi-relasi yang tetap dan menyatukan kelompok-kelompok sosial pada satuan yang lebih luas. </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84168" y="5371635"/>
            <a:ext cx="1104714" cy="1472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8882" y="5370251"/>
            <a:ext cx="1238250"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1862136"/>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definisi struktur sosial menurut para ahli </a:t>
            </a:r>
          </a:p>
        </p:txBody>
      </p:sp>
      <p:sp>
        <p:nvSpPr>
          <p:cNvPr id="3" name="Content Placeholder 2"/>
          <p:cNvSpPr>
            <a:spLocks noGrp="1"/>
          </p:cNvSpPr>
          <p:nvPr>
            <p:ph idx="1"/>
          </p:nvPr>
        </p:nvSpPr>
        <p:spPr/>
        <p:txBody>
          <a:bodyPr/>
          <a:lstStyle/>
          <a:p>
            <a:pPr algn="just"/>
            <a:r>
              <a:rPr lang="id-ID" dirty="0" smtClean="0">
                <a:solidFill>
                  <a:schemeClr val="tx1"/>
                </a:solidFill>
              </a:rPr>
              <a:t>Menurut </a:t>
            </a:r>
            <a:r>
              <a:rPr lang="id-ID" b="1" dirty="0">
                <a:solidFill>
                  <a:srgbClr val="FF0000"/>
                </a:solidFill>
              </a:rPr>
              <a:t>Beattie, </a:t>
            </a:r>
            <a:r>
              <a:rPr lang="id-ID" dirty="0">
                <a:solidFill>
                  <a:schemeClr val="tx1"/>
                </a:solidFill>
              </a:rPr>
              <a:t>struktur sosial adalah bagian-bagian atau unsur-unsur dalam masyarakat itu yang tersusun secara teratur guna membentuk suatu kesatuan yang sistematik. </a:t>
            </a:r>
          </a:p>
          <a:p>
            <a:pPr algn="just"/>
            <a:r>
              <a:rPr lang="id-ID" dirty="0" smtClean="0">
                <a:solidFill>
                  <a:schemeClr val="tx1"/>
                </a:solidFill>
              </a:rPr>
              <a:t>Menurut </a:t>
            </a:r>
            <a:r>
              <a:rPr lang="id-ID" b="1" dirty="0">
                <a:solidFill>
                  <a:srgbClr val="FF0000"/>
                </a:solidFill>
              </a:rPr>
              <a:t>Raymond Firth, </a:t>
            </a:r>
            <a:r>
              <a:rPr lang="id-ID" dirty="0">
                <a:solidFill>
                  <a:schemeClr val="tx1"/>
                </a:solidFill>
              </a:rPr>
              <a:t>konsep struktur sosial merupakan </a:t>
            </a:r>
            <a:r>
              <a:rPr lang="id-ID" dirty="0" smtClean="0">
                <a:solidFill>
                  <a:schemeClr val="tx1"/>
                </a:solidFill>
              </a:rPr>
              <a:t>analytical </a:t>
            </a:r>
            <a:r>
              <a:rPr lang="id-ID" dirty="0">
                <a:solidFill>
                  <a:schemeClr val="tx1"/>
                </a:solidFill>
              </a:rPr>
              <a:t>tool atau alat analisis yang diwujudkan untuk membantu pemahaman tentang tingkah laku manusia dalam kehidupan sosial.</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6694" y="5033983"/>
            <a:ext cx="142875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5444" y="5049379"/>
            <a:ext cx="1201078" cy="1569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4871146"/>
      </p:ext>
    </p:extLst>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Pengertian Struktur Sosial </a:t>
            </a:r>
          </a:p>
        </p:txBody>
      </p:sp>
      <p:sp>
        <p:nvSpPr>
          <p:cNvPr id="3" name="Content Placeholder 2"/>
          <p:cNvSpPr>
            <a:spLocks noGrp="1"/>
          </p:cNvSpPr>
          <p:nvPr>
            <p:ph idx="1"/>
          </p:nvPr>
        </p:nvSpPr>
        <p:spPr/>
        <p:txBody>
          <a:bodyPr/>
          <a:lstStyle/>
          <a:p>
            <a:pPr algn="just"/>
            <a:r>
              <a:rPr lang="id-ID" dirty="0">
                <a:solidFill>
                  <a:schemeClr val="tx1"/>
                </a:solidFill>
              </a:rPr>
              <a:t>Secara </a:t>
            </a:r>
            <a:r>
              <a:rPr lang="id-ID" dirty="0" smtClean="0">
                <a:solidFill>
                  <a:schemeClr val="tx1"/>
                </a:solidFill>
              </a:rPr>
              <a:t>deﬁnitif</a:t>
            </a:r>
            <a:r>
              <a:rPr lang="id-ID" dirty="0">
                <a:solidFill>
                  <a:schemeClr val="tx1"/>
                </a:solidFill>
              </a:rPr>
              <a:t>, struktur sosial diartikan sebagai suatu skema penempatan nilai-nilai sosial budaya dan organ-organ masyarakat pada posisi yang dianggap sesuai agar organisme masyarakat sebagai suatu keseluruhan dapat berfungsi dan kepentingan setiap bagian dapat berjalan dalam jangka waktu yang relatif lama.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4505301"/>
            <a:ext cx="2835796" cy="216981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9696271"/>
      </p:ext>
    </p:extLst>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Organ-organ masyarakat</a:t>
            </a:r>
          </a:p>
        </p:txBody>
      </p:sp>
      <p:sp>
        <p:nvSpPr>
          <p:cNvPr id="3" name="Content Placeholder 2"/>
          <p:cNvSpPr>
            <a:spLocks noGrp="1"/>
          </p:cNvSpPr>
          <p:nvPr>
            <p:ph idx="1"/>
          </p:nvPr>
        </p:nvSpPr>
        <p:spPr/>
        <p:txBody>
          <a:bodyPr/>
          <a:lstStyle/>
          <a:p>
            <a:pPr algn="just"/>
            <a:r>
              <a:rPr lang="id-ID" dirty="0">
                <a:solidFill>
                  <a:schemeClr val="tx1"/>
                </a:solidFill>
              </a:rPr>
              <a:t>Organ-organ masyarakat adalah semua komponen yang membentuk masyarakat. Komponen-komponen tersebut berupa kelompok-kelompok sosial, lembaga-lembaga atau institusi-institusi sosial. </a:t>
            </a:r>
            <a:endParaRPr lang="id-ID" dirty="0" smtClean="0">
              <a:solidFill>
                <a:schemeClr val="tx1"/>
              </a:solidFill>
            </a:endParaRPr>
          </a:p>
          <a:p>
            <a:pPr algn="just"/>
            <a:r>
              <a:rPr lang="id-ID" dirty="0" smtClean="0">
                <a:solidFill>
                  <a:schemeClr val="tx1"/>
                </a:solidFill>
              </a:rPr>
              <a:t>Organ-organ </a:t>
            </a:r>
            <a:r>
              <a:rPr lang="id-ID" dirty="0">
                <a:solidFill>
                  <a:schemeClr val="tx1"/>
                </a:solidFill>
              </a:rPr>
              <a:t>tersebut berfungsi sebagai wadah bagi anggota masyarakat yang mengusahakan nilai-nilai tertentu menjadi wujud nyata dan dapat digunakan untuk memenuhi kebutuhan hidupnya. </a:t>
            </a: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6037" b="20243"/>
          <a:stretch/>
        </p:blipFill>
        <p:spPr bwMode="auto">
          <a:xfrm>
            <a:off x="5868144" y="5157192"/>
            <a:ext cx="3048000" cy="150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2608640"/>
      </p:ext>
    </p:extLst>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2. Klasifikasi Struktur Sosial</a:t>
            </a:r>
          </a:p>
        </p:txBody>
      </p:sp>
      <p:sp>
        <p:nvSpPr>
          <p:cNvPr id="3" name="Content Placeholder 2"/>
          <p:cNvSpPr>
            <a:spLocks noGrp="1"/>
          </p:cNvSpPr>
          <p:nvPr>
            <p:ph idx="1"/>
          </p:nvPr>
        </p:nvSpPr>
        <p:spPr/>
        <p:txBody>
          <a:bodyPr/>
          <a:lstStyle/>
          <a:p>
            <a:r>
              <a:rPr lang="id-ID" dirty="0"/>
              <a:t>Struktur kaku dan </a:t>
            </a:r>
            <a:r>
              <a:rPr lang="id-ID" dirty="0" smtClean="0"/>
              <a:t>luwes</a:t>
            </a:r>
          </a:p>
          <a:p>
            <a:r>
              <a:rPr lang="id-ID" dirty="0"/>
              <a:t>Struktur formal dan </a:t>
            </a:r>
            <a:r>
              <a:rPr lang="id-ID" dirty="0" smtClean="0"/>
              <a:t>informal</a:t>
            </a:r>
          </a:p>
          <a:p>
            <a:r>
              <a:rPr lang="id-ID" dirty="0"/>
              <a:t>Struktur homogen dan </a:t>
            </a:r>
            <a:r>
              <a:rPr lang="id-ID" dirty="0" smtClean="0"/>
              <a:t>heterogen</a:t>
            </a:r>
          </a:p>
          <a:p>
            <a:r>
              <a:rPr lang="id-ID" dirty="0"/>
              <a:t>Struktur mekanis dan </a:t>
            </a:r>
            <a:r>
              <a:rPr lang="id-ID" dirty="0" smtClean="0"/>
              <a:t>statistik</a:t>
            </a:r>
          </a:p>
          <a:p>
            <a:r>
              <a:rPr lang="id-ID" dirty="0"/>
              <a:t>Struktur atas dan bawah</a:t>
            </a:r>
          </a:p>
        </p:txBody>
      </p:sp>
    </p:spTree>
    <p:extLst>
      <p:ext uri="{BB962C8B-B14F-4D97-AF65-F5344CB8AC3E}">
        <p14:creationId xmlns:p14="http://schemas.microsoft.com/office/powerpoint/2010/main" val="3107655665"/>
      </p:ext>
    </p:extLst>
  </p:cSld>
  <p:clrMapOvr>
    <a:masterClrMapping/>
  </p:clrMapOvr>
  <p:transition spd="slow">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a. Struktur kaku dan luwes</a:t>
            </a:r>
            <a:endParaRPr lang="id-ID" dirty="0"/>
          </a:p>
        </p:txBody>
      </p:sp>
      <p:sp>
        <p:nvSpPr>
          <p:cNvPr id="3" name="Content Placeholder 2"/>
          <p:cNvSpPr>
            <a:spLocks noGrp="1"/>
          </p:cNvSpPr>
          <p:nvPr>
            <p:ph idx="1"/>
          </p:nvPr>
        </p:nvSpPr>
        <p:spPr/>
        <p:txBody>
          <a:bodyPr>
            <a:normAutofit/>
          </a:bodyPr>
          <a:lstStyle/>
          <a:p>
            <a:pPr algn="just"/>
            <a:r>
              <a:rPr lang="id-ID" sz="2800" dirty="0" smtClean="0"/>
              <a:t>struktur </a:t>
            </a:r>
            <a:r>
              <a:rPr lang="id-ID" sz="2800" dirty="0"/>
              <a:t>kaku bersifat tidak mungkin diubah atau sulit untuk diubah. Struktur luwes adalah struktur yang pola susunannya memungkinkan untuk diubah.</a:t>
            </a:r>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6096" y="4005064"/>
            <a:ext cx="3240360" cy="2430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277149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n-NO" dirty="0"/>
              <a:t>b. Struktur formal dan </a:t>
            </a:r>
            <a:r>
              <a:rPr lang="nn-NO" dirty="0" smtClean="0"/>
              <a:t>informal</a:t>
            </a:r>
            <a:endParaRPr lang="id-ID" dirty="0"/>
          </a:p>
        </p:txBody>
      </p:sp>
      <p:sp>
        <p:nvSpPr>
          <p:cNvPr id="3" name="Content Placeholder 2"/>
          <p:cNvSpPr>
            <a:spLocks noGrp="1"/>
          </p:cNvSpPr>
          <p:nvPr>
            <p:ph idx="1"/>
          </p:nvPr>
        </p:nvSpPr>
        <p:spPr/>
        <p:txBody>
          <a:bodyPr/>
          <a:lstStyle/>
          <a:p>
            <a:pPr algn="just"/>
            <a:r>
              <a:rPr lang="id-ID" dirty="0" smtClean="0"/>
              <a:t>Struktur </a:t>
            </a:r>
            <a:r>
              <a:rPr lang="id-ID" dirty="0"/>
              <a:t>formal atau resmi adalah struktur yang diakui pihak berwenang berdasarkan hukum yang berlaku. Adapun struktur informal atau tidak resmi adalah struktur yang nyata atau benar-benar ada serta berfungsi bagi masyarakat, tetapi tidak diakui oleh pihak berwenang dan tidak berketetapan hukum. </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4509120"/>
            <a:ext cx="2183904" cy="2183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1934213"/>
      </p:ext>
    </p:extLst>
  </p:cSld>
  <p:clrMapOvr>
    <a:masterClrMapping/>
  </p:clrMapOvr>
  <p:transition spd="slow">
    <p:cove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51</TotalTime>
  <Words>481</Words>
  <Application>Microsoft Office PowerPoint</Application>
  <PresentationFormat>On-screen Show (4:3)</PresentationFormat>
  <Paragraphs>31</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Apothecary</vt:lpstr>
      <vt:lpstr>Struktur Sosial</vt:lpstr>
      <vt:lpstr>1. Pengertian Struktur Sosial </vt:lpstr>
      <vt:lpstr>definisi struktur sosial menurut para ahli </vt:lpstr>
      <vt:lpstr>definisi struktur sosial menurut para ahli </vt:lpstr>
      <vt:lpstr>Pengertian Struktur Sosial </vt:lpstr>
      <vt:lpstr>Organ-organ masyarakat</vt:lpstr>
      <vt:lpstr>2. Klasifikasi Struktur Sosial</vt:lpstr>
      <vt:lpstr>a. Struktur kaku dan luwes</vt:lpstr>
      <vt:lpstr>b. Struktur formal dan informal</vt:lpstr>
      <vt:lpstr>c. Struktur homogen dan heterogen</vt:lpstr>
      <vt:lpstr>d. Struktur mekanis dan statistik</vt:lpstr>
      <vt:lpstr>e. Struktur atas dan bawah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Struktur Sosial</dc:title>
  <dc:creator>DyoN</dc:creator>
  <cp:lastModifiedBy>DyoN</cp:lastModifiedBy>
  <cp:revision>8</cp:revision>
  <dcterms:created xsi:type="dcterms:W3CDTF">2012-07-25T06:40:05Z</dcterms:created>
  <dcterms:modified xsi:type="dcterms:W3CDTF">2012-07-25T07:31:53Z</dcterms:modified>
</cp:coreProperties>
</file>