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31"/>
  </p:notesMasterIdLst>
  <p:sldIdLst>
    <p:sldId id="330" r:id="rId2"/>
    <p:sldId id="316" r:id="rId3"/>
    <p:sldId id="317" r:id="rId4"/>
    <p:sldId id="318" r:id="rId5"/>
    <p:sldId id="319" r:id="rId6"/>
    <p:sldId id="321" r:id="rId7"/>
    <p:sldId id="332" r:id="rId8"/>
    <p:sldId id="320" r:id="rId9"/>
    <p:sldId id="322" r:id="rId10"/>
    <p:sldId id="324" r:id="rId11"/>
    <p:sldId id="336" r:id="rId12"/>
    <p:sldId id="337" r:id="rId13"/>
    <p:sldId id="323" r:id="rId14"/>
    <p:sldId id="338" r:id="rId15"/>
    <p:sldId id="326" r:id="rId16"/>
    <p:sldId id="327" r:id="rId17"/>
    <p:sldId id="333" r:id="rId18"/>
    <p:sldId id="328" r:id="rId19"/>
    <p:sldId id="334" r:id="rId20"/>
    <p:sldId id="335" r:id="rId21"/>
    <p:sldId id="339" r:id="rId22"/>
    <p:sldId id="340" r:id="rId23"/>
    <p:sldId id="341" r:id="rId24"/>
    <p:sldId id="342" r:id="rId25"/>
    <p:sldId id="343" r:id="rId26"/>
    <p:sldId id="344" r:id="rId27"/>
    <p:sldId id="345" r:id="rId28"/>
    <p:sldId id="346" r:id="rId29"/>
    <p:sldId id="331" r:id="rId3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FAC2"/>
    <a:srgbClr val="F6FCAE"/>
    <a:srgbClr val="FB8571"/>
    <a:srgbClr val="FAC2DF"/>
    <a:srgbClr val="9F7E2B"/>
    <a:srgbClr val="F2F3CD"/>
    <a:srgbClr val="FFFF61"/>
    <a:srgbClr val="CCECFF"/>
    <a:srgbClr val="FBB7DB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03" autoAdjust="0"/>
    <p:restoredTop sz="94660"/>
  </p:normalViewPr>
  <p:slideViewPr>
    <p:cSldViewPr>
      <p:cViewPr>
        <p:scale>
          <a:sx n="70" d="100"/>
          <a:sy n="70" d="100"/>
        </p:scale>
        <p:origin x="-618" y="-3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2DE551-7720-4549-8AE9-CB17C8B8117B}" type="datetimeFigureOut">
              <a:rPr lang="id-ID" smtClean="0"/>
              <a:t>11/07/2018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4D6456-A38A-4C97-95A0-2937EAF4271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57777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4D6456-A38A-4C97-95A0-2937EAF4271C}" type="slidenum">
              <a:rPr lang="id-ID" smtClean="0"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90908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4D6456-A38A-4C97-95A0-2937EAF4271C}" type="slidenum">
              <a:rPr lang="id-ID" smtClean="0"/>
              <a:t>18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74591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51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311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18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60420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4322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4322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575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452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577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43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392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464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788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746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2" descr="D:\Dea\2018\BUAT DEA\sakti\SMA Kimia Unggul XII K13N peminatan banner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2125"/>
            <a:ext cx="9144001" cy="84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31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49" r:id="rId12"/>
    <p:sldLayoutId id="2147483664" r:id="rId13"/>
    <p:sldLayoutId id="2147483665" r:id="rId1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7" Type="http://schemas.microsoft.com/office/2007/relationships/hdphoto" Target="../media/hdphoto1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10.wdp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直線コネクタ 9"/>
          <p:cNvCxnSpPr/>
          <p:nvPr/>
        </p:nvCxnSpPr>
        <p:spPr>
          <a:xfrm>
            <a:off x="3957801" y="3174119"/>
            <a:ext cx="4670534" cy="0"/>
          </a:xfrm>
          <a:prstGeom prst="line">
            <a:avLst/>
          </a:prstGeom>
          <a:noFill/>
          <a:ln w="28575" cap="flat" cmpd="sng" algn="ctr">
            <a:solidFill>
              <a:srgbClr val="00B0F0"/>
            </a:solidFill>
            <a:prstDash val="solid"/>
          </a:ln>
          <a:effectLst/>
        </p:spPr>
      </p:cxnSp>
      <p:sp>
        <p:nvSpPr>
          <p:cNvPr id="15" name="タイトル 1"/>
          <p:cNvSpPr txBox="1">
            <a:spLocks/>
          </p:cNvSpPr>
          <p:nvPr/>
        </p:nvSpPr>
        <p:spPr>
          <a:xfrm>
            <a:off x="3706867" y="1047750"/>
            <a:ext cx="5073868" cy="469019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spcBef>
                <a:spcPct val="0"/>
              </a:spcBef>
              <a:buNone/>
              <a:defRPr sz="9600" kern="1200" spc="15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defTabSz="1632753">
              <a:defRPr/>
            </a:pPr>
            <a:r>
              <a:rPr kumimoji="1" lang="en-US" altLang="ja-JP" sz="4000" b="1" spc="0" dirty="0">
                <a:latin typeface="Arial" pitchFamily="34" charset="0"/>
                <a:cs typeface="Arial" pitchFamily="34" charset="0"/>
              </a:rPr>
              <a:t>MEDIA MENGAJAR</a:t>
            </a:r>
            <a:endParaRPr kumimoji="1" lang="ja-JP" altLang="en-US" sz="4000" b="1" spc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テキスト プレースホルダー 11"/>
          <p:cNvSpPr txBox="1">
            <a:spLocks/>
          </p:cNvSpPr>
          <p:nvPr/>
        </p:nvSpPr>
        <p:spPr>
          <a:xfrm>
            <a:off x="3789637" y="1641795"/>
            <a:ext cx="5105399" cy="2072956"/>
          </a:xfrm>
          <a:prstGeom prst="rect">
            <a:avLst/>
          </a:prstGeom>
        </p:spPr>
        <p:txBody>
          <a:bodyPr anchor="t">
            <a:noAutofit/>
          </a:bodyPr>
          <a:lstStyle>
            <a:lvl1pPr marL="342900" indent="-34290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 spc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1632753">
              <a:buNone/>
              <a:defRPr/>
            </a:pPr>
            <a:r>
              <a:rPr kumimoji="1" lang="en-US" altLang="ja-JP" sz="3600" b="1" dirty="0" smtClean="0">
                <a:latin typeface="Arial" pitchFamily="34" charset="0"/>
                <a:cs typeface="Arial" pitchFamily="34" charset="0"/>
              </a:rPr>
              <a:t>KIMIA</a:t>
            </a:r>
          </a:p>
          <a:p>
            <a:pPr marL="0" lvl="0" indent="0" defTabSz="1632753">
              <a:buNone/>
              <a:defRPr/>
            </a:pPr>
            <a:r>
              <a:rPr kumimoji="1" lang="id-ID" altLang="ja-JP" sz="4800" b="1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3</a:t>
            </a:r>
            <a:endParaRPr kumimoji="1" lang="ja-JP" altLang="en-US" sz="4800" b="1" dirty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388880" y="3326519"/>
            <a:ext cx="37463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SMA/MA </a:t>
            </a:r>
            <a:r>
              <a:rPr lang="en-US" sz="2400" b="1" dirty="0" err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</a:t>
            </a:r>
            <a:r>
              <a:rPr lang="en-US" sz="24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XII</a:t>
            </a:r>
            <a:endParaRPr lang="en-US" sz="2400" b="1" dirty="0">
              <a:ln w="0"/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be 7"/>
          <p:cNvSpPr/>
          <p:nvPr/>
        </p:nvSpPr>
        <p:spPr>
          <a:xfrm>
            <a:off x="650514" y="361950"/>
            <a:ext cx="2470820" cy="3520595"/>
          </a:xfrm>
          <a:prstGeom prst="cube">
            <a:avLst>
              <a:gd name="adj" fmla="val 3711"/>
            </a:avLst>
          </a:pr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endParaRPr lang="en-US"/>
          </a:p>
        </p:txBody>
      </p:sp>
      <p:pic>
        <p:nvPicPr>
          <p:cNvPr id="9" name="Picture 2" descr="D:\Dea\2018\BUAT DEA\sakti\PPT Kimia SMA 3 Unggul\Cover Kimia Unggul 3 K13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13" y="438150"/>
            <a:ext cx="2397487" cy="344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639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100"/>
                            </p:stCondLst>
                            <p:childTnLst>
                              <p:par>
                                <p:cTn id="1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35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111026"/>
            <a:ext cx="8229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Arial" pitchFamily="34" charset="0"/>
              <a:buChar char="•"/>
            </a:pP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Ligan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netral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diberi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nama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sesuai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nama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molekulnya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bahasa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Latin).</a:t>
            </a:r>
          </a:p>
          <a:p>
            <a:pPr marL="342900" lvl="0" indent="-342900">
              <a:buFont typeface="+mj-lt"/>
              <a:buAutoNum type="arabicPeriod" startAt="5"/>
            </a:pP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Jika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ligannya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lebih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satu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macam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urutan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penyebutannya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dimulai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sesuai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urutan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abjad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nama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depan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ligan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tersebut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lvl="0" indent="-342900">
              <a:buFont typeface="+mj-lt"/>
              <a:buAutoNum type="arabicPeriod" startAt="5"/>
            </a:pPr>
            <a:r>
              <a:rPr lang="en-US" sz="1600" dirty="0" err="1">
                <a:latin typeface="Arial" pitchFamily="34" charset="0"/>
                <a:cs typeface="Arial" pitchFamily="34" charset="0"/>
              </a:rPr>
              <a:t>Nama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atom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ion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pusat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err="1">
                <a:latin typeface="Arial" pitchFamily="34" charset="0"/>
                <a:cs typeface="Arial" pitchFamily="34" charset="0"/>
              </a:rPr>
              <a:t>Jika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ion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kompleksnya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bermuatan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negatif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nama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atom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pusat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diberi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akhiran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-</a:t>
            </a:r>
            <a:r>
              <a:rPr lang="en-US" sz="1600" b="1" i="1" dirty="0">
                <a:latin typeface="Arial" pitchFamily="34" charset="0"/>
                <a:cs typeface="Arial" pitchFamily="34" charset="0"/>
              </a:rPr>
              <a:t>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err="1">
                <a:latin typeface="Arial" pitchFamily="34" charset="0"/>
                <a:cs typeface="Arial" pitchFamily="34" charset="0"/>
              </a:rPr>
              <a:t>Jika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ion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kompleksnya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bermuatan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bermuatan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positif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ditambah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akhiran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 startAt="7"/>
            </a:pPr>
            <a:r>
              <a:rPr lang="en-US" sz="1600" dirty="0" err="1">
                <a:latin typeface="Arial" pitchFamily="34" charset="0"/>
                <a:cs typeface="Arial" pitchFamily="34" charset="0"/>
              </a:rPr>
              <a:t>Bilangan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oksidasi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atom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pusat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ditulis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angka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romawi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kurung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setelah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nama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atom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pusat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ound Same Side Corner Rectangle 2"/>
          <p:cNvSpPr/>
          <p:nvPr/>
        </p:nvSpPr>
        <p:spPr>
          <a:xfrm flipV="1">
            <a:off x="381000" y="0"/>
            <a:ext cx="8229600" cy="2592437"/>
          </a:xfrm>
          <a:prstGeom prst="round2SameRect">
            <a:avLst/>
          </a:prstGeom>
          <a:noFill/>
          <a:ln>
            <a:prstDash val="lgDashDot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594" y="2800350"/>
            <a:ext cx="4256906" cy="1997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2000" y="3257550"/>
            <a:ext cx="1371600" cy="923330"/>
          </a:xfrm>
          <a:prstGeom prst="homePlate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d-ID" dirty="0" smtClean="0"/>
              <a:t>Lihat contoh berikut!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0908391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01142" y="281947"/>
            <a:ext cx="2338676" cy="40862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id-ID" b="1" dirty="0"/>
              <a:t>Struktur Ion Kompleks</a:t>
            </a:r>
            <a:endParaRPr lang="id-ID" dirty="0"/>
          </a:p>
        </p:txBody>
      </p:sp>
      <p:sp>
        <p:nvSpPr>
          <p:cNvPr id="5" name="Rectangle 4"/>
          <p:cNvSpPr/>
          <p:nvPr/>
        </p:nvSpPr>
        <p:spPr>
          <a:xfrm>
            <a:off x="344714" y="944461"/>
            <a:ext cx="7884886" cy="923330"/>
          </a:xfrm>
          <a:prstGeom prst="rect">
            <a:avLst/>
          </a:prstGeom>
          <a:solidFill>
            <a:srgbClr val="D5FAC2"/>
          </a:solidFill>
        </p:spPr>
        <p:txBody>
          <a:bodyPr wrap="square">
            <a:spAutoFit/>
          </a:bodyPr>
          <a:lstStyle/>
          <a:p>
            <a:pPr algn="ctr"/>
            <a:r>
              <a:rPr lang="id-ID" dirty="0"/>
              <a:t>Menurut teori Warner, ikatan terbentuk melalui </a:t>
            </a:r>
            <a:r>
              <a:rPr lang="id-ID" dirty="0" smtClean="0"/>
              <a:t>pembentukan orbital </a:t>
            </a:r>
            <a:r>
              <a:rPr lang="id-ID" dirty="0"/>
              <a:t>gabungan </a:t>
            </a:r>
            <a:r>
              <a:rPr lang="id-ID" dirty="0" smtClean="0"/>
              <a:t>dari atom </a:t>
            </a:r>
            <a:r>
              <a:rPr lang="id-ID" dirty="0"/>
              <a:t>pusat. Orbital gabungan ini </a:t>
            </a:r>
            <a:r>
              <a:rPr lang="id-ID" dirty="0" smtClean="0"/>
              <a:t>sering disebut </a:t>
            </a:r>
            <a:r>
              <a:rPr lang="id-ID" dirty="0"/>
              <a:t>dengan </a:t>
            </a:r>
            <a:r>
              <a:rPr lang="id-ID" b="1" i="1" dirty="0"/>
              <a:t>orbital bastar atau hibridisasi.</a:t>
            </a:r>
            <a:endParaRPr lang="id-ID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4FCFE"/>
              </a:clrFrom>
              <a:clrTo>
                <a:srgbClr val="F4FCFE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880" y="2237122"/>
            <a:ext cx="6506720" cy="727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3790642" y="1867791"/>
            <a:ext cx="9930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b="1" dirty="0" smtClean="0"/>
              <a:t>Contoh: </a:t>
            </a:r>
            <a:endParaRPr lang="id-ID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E5F6FD"/>
              </a:clrFrom>
              <a:clrTo>
                <a:srgbClr val="E5F6FD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479" y="2964581"/>
            <a:ext cx="5260295" cy="1807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534440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048125" y="438150"/>
            <a:ext cx="4648200" cy="2585323"/>
          </a:xfrm>
          <a:prstGeom prst="rect">
            <a:avLst/>
          </a:prstGeom>
          <a:ln>
            <a:prstDash val="lg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d-ID" dirty="0"/>
              <a:t>Ligan </a:t>
            </a:r>
            <a:r>
              <a:rPr lang="id-ID" dirty="0" smtClean="0"/>
              <a:t>F mempunyai </a:t>
            </a:r>
            <a:r>
              <a:rPr lang="id-ID" dirty="0"/>
              <a:t>pasangan elektron bebas yang </a:t>
            </a:r>
            <a:r>
              <a:rPr lang="id-ID" dirty="0" smtClean="0"/>
              <a:t> akan </a:t>
            </a:r>
            <a:r>
              <a:rPr lang="id-ID" dirty="0"/>
              <a:t>menempati orbital kosong dari ion </a:t>
            </a:r>
            <a:r>
              <a:rPr lang="id-ID" dirty="0" smtClean="0"/>
              <a:t>Fe </a:t>
            </a:r>
            <a:r>
              <a:rPr lang="id-ID" baseline="30000" dirty="0" smtClean="0"/>
              <a:t>3+</a:t>
            </a:r>
            <a:r>
              <a:rPr lang="id-ID" dirty="0" smtClean="0"/>
              <a:t> dan F</a:t>
            </a:r>
            <a:r>
              <a:rPr lang="id-ID" dirty="0"/>
              <a:t> </a:t>
            </a:r>
            <a:r>
              <a:rPr lang="id-ID" dirty="0" smtClean="0"/>
              <a:t>akan </a:t>
            </a:r>
            <a:r>
              <a:rPr lang="id-ID" dirty="0"/>
              <a:t>membentuk orbital gabungan dari satu orbital </a:t>
            </a:r>
            <a:r>
              <a:rPr lang="id-ID" dirty="0" smtClean="0"/>
              <a:t>4</a:t>
            </a:r>
            <a:r>
              <a:rPr lang="id-ID" i="1" dirty="0" smtClean="0"/>
              <a:t>s, </a:t>
            </a:r>
            <a:r>
              <a:rPr lang="id-ID" dirty="0" smtClean="0"/>
              <a:t>tiga </a:t>
            </a:r>
            <a:r>
              <a:rPr lang="id-ID" dirty="0"/>
              <a:t>orbital 4</a:t>
            </a:r>
            <a:r>
              <a:rPr lang="id-ID" i="1" dirty="0"/>
              <a:t>p, dan dua orbital 4d. </a:t>
            </a:r>
            <a:r>
              <a:rPr lang="id-ID" i="1" dirty="0" smtClean="0"/>
              <a:t>Orbital gabungan </a:t>
            </a:r>
            <a:r>
              <a:rPr lang="id-ID" dirty="0" smtClean="0"/>
              <a:t>(hibridisasi</a:t>
            </a:r>
            <a:r>
              <a:rPr lang="id-ID" dirty="0"/>
              <a:t>) tersebut mempunyai energi setingkat </a:t>
            </a:r>
            <a:r>
              <a:rPr lang="id-ID" dirty="0" smtClean="0"/>
              <a:t>dan disebut </a:t>
            </a:r>
            <a:r>
              <a:rPr lang="id-ID" dirty="0"/>
              <a:t>orbital </a:t>
            </a:r>
            <a:r>
              <a:rPr lang="id-ID" dirty="0" smtClean="0"/>
              <a:t>sp</a:t>
            </a:r>
            <a:r>
              <a:rPr lang="id-ID" baseline="30000" dirty="0" smtClean="0"/>
              <a:t>3</a:t>
            </a:r>
            <a:r>
              <a:rPr lang="id-ID" dirty="0" smtClean="0"/>
              <a:t>d</a:t>
            </a:r>
            <a:r>
              <a:rPr lang="id-ID" baseline="30000" dirty="0" smtClean="0"/>
              <a:t>2</a:t>
            </a:r>
            <a:r>
              <a:rPr lang="id-ID" i="1" dirty="0" smtClean="0"/>
              <a:t> </a:t>
            </a:r>
            <a:r>
              <a:rPr lang="it-IT" dirty="0" smtClean="0"/>
              <a:t>. </a:t>
            </a:r>
            <a:r>
              <a:rPr lang="it-IT" dirty="0"/>
              <a:t>Dari orbital hibridisasi ini, dapat </a:t>
            </a:r>
            <a:r>
              <a:rPr lang="id-ID" dirty="0" smtClean="0"/>
              <a:t> F diperkirakan </a:t>
            </a:r>
            <a:r>
              <a:rPr lang="id-ID" dirty="0"/>
              <a:t>bahwa bentuk molekulnya adalah oktahedral</a:t>
            </a:r>
          </a:p>
        </p:txBody>
      </p:sp>
      <p:pic>
        <p:nvPicPr>
          <p:cNvPr id="4098" name="Picture 2" descr="File:HexafluoridoÅ¾elezitÃ½ an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85750"/>
            <a:ext cx="2255187" cy="2573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25" y="3334735"/>
            <a:ext cx="4648200" cy="1175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78543" y="3599122"/>
            <a:ext cx="3200400" cy="646331"/>
          </a:xfrm>
          <a:prstGeom prst="chevron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d-ID" dirty="0" smtClean="0"/>
              <a:t>Contoh ionisasi senyawa kompleks</a:t>
            </a:r>
            <a:endParaRPr lang="id-ID" dirty="0"/>
          </a:p>
        </p:txBody>
      </p:sp>
      <p:sp>
        <p:nvSpPr>
          <p:cNvPr id="6" name="Rectangle 5"/>
          <p:cNvSpPr/>
          <p:nvPr/>
        </p:nvSpPr>
        <p:spPr>
          <a:xfrm>
            <a:off x="304800" y="4509842"/>
            <a:ext cx="239681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dirty="0"/>
              <a:t>https://commons.wikimedia.org/Ondřej Mangl</a:t>
            </a:r>
          </a:p>
        </p:txBody>
      </p:sp>
    </p:spTree>
    <p:extLst>
      <p:ext uri="{BB962C8B-B14F-4D97-AF65-F5344CB8AC3E}">
        <p14:creationId xmlns:p14="http://schemas.microsoft.com/office/powerpoint/2010/main" val="217683492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evron 1"/>
          <p:cNvSpPr/>
          <p:nvPr/>
        </p:nvSpPr>
        <p:spPr>
          <a:xfrm>
            <a:off x="3199262" y="127527"/>
            <a:ext cx="2745477" cy="369332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Beberapa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nama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ligan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678" y="742952"/>
            <a:ext cx="6322646" cy="3962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966010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285750"/>
            <a:ext cx="838694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04889" y="1581150"/>
            <a:ext cx="8383320" cy="646331"/>
          </a:xfrm>
          <a:prstGeom prst="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d-ID" dirty="0"/>
              <a:t>untuk </a:t>
            </a:r>
            <a:r>
              <a:rPr lang="id-ID" dirty="0" smtClean="0"/>
              <a:t>memastikan struktur </a:t>
            </a:r>
            <a:r>
              <a:rPr lang="id-ID" dirty="0"/>
              <a:t>yang sesuai dengan keadaan sebenarnya, dapat </a:t>
            </a:r>
            <a:r>
              <a:rPr lang="id-ID" dirty="0" smtClean="0"/>
              <a:t>dilakukan </a:t>
            </a:r>
            <a:r>
              <a:rPr lang="sv-SE" dirty="0" smtClean="0"/>
              <a:t>pelarutan </a:t>
            </a:r>
            <a:r>
              <a:rPr lang="sv-SE" dirty="0"/>
              <a:t>senyawa tersebut ke dalam air dan </a:t>
            </a:r>
            <a:r>
              <a:rPr lang="sv-SE" dirty="0" smtClean="0"/>
              <a:t>mereaksikannya</a:t>
            </a:r>
            <a:r>
              <a:rPr lang="id-ID" dirty="0" smtClean="0"/>
              <a:t> dengan </a:t>
            </a:r>
            <a:r>
              <a:rPr lang="id-ID" dirty="0"/>
              <a:t>larutan AgNO3.</a:t>
            </a:r>
          </a:p>
        </p:txBody>
      </p:sp>
      <p:sp>
        <p:nvSpPr>
          <p:cNvPr id="5" name="Rectangle 4"/>
          <p:cNvSpPr/>
          <p:nvPr/>
        </p:nvSpPr>
        <p:spPr>
          <a:xfrm>
            <a:off x="609599" y="2259496"/>
            <a:ext cx="3886201" cy="120032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id-ID" dirty="0" smtClean="0">
                <a:solidFill>
                  <a:schemeClr val="bg1"/>
                </a:solidFill>
              </a:rPr>
              <a:t>jika strukturnya </a:t>
            </a:r>
            <a:r>
              <a:rPr lang="id-ID" dirty="0">
                <a:solidFill>
                  <a:schemeClr val="bg1"/>
                </a:solidFill>
              </a:rPr>
              <a:t>adalah [Cr(H2O)6Cl3,</a:t>
            </a:r>
          </a:p>
          <a:p>
            <a:pPr algn="ctr"/>
            <a:r>
              <a:rPr lang="id-ID" dirty="0">
                <a:solidFill>
                  <a:schemeClr val="bg1"/>
                </a:solidFill>
              </a:rPr>
              <a:t>setiap 1 mol senyawa ini </a:t>
            </a:r>
            <a:r>
              <a:rPr lang="id-ID" dirty="0" smtClean="0">
                <a:solidFill>
                  <a:schemeClr val="bg1"/>
                </a:solidFill>
              </a:rPr>
              <a:t>akan emenghasilkan </a:t>
            </a:r>
            <a:r>
              <a:rPr lang="id-ID" dirty="0">
                <a:solidFill>
                  <a:schemeClr val="bg1"/>
                </a:solidFill>
              </a:rPr>
              <a:t>3 mol </a:t>
            </a:r>
            <a:r>
              <a:rPr lang="id-ID" dirty="0" smtClean="0">
                <a:solidFill>
                  <a:schemeClr val="bg1"/>
                </a:solidFill>
              </a:rPr>
              <a:t>endapan AgCl</a:t>
            </a:r>
            <a:r>
              <a:rPr lang="id-ID" dirty="0">
                <a:solidFill>
                  <a:schemeClr val="bg1"/>
                </a:solidFill>
              </a:rPr>
              <a:t>, sesuai dengan reaksi berikut.</a:t>
            </a:r>
          </a:p>
        </p:txBody>
      </p:sp>
      <p:sp>
        <p:nvSpPr>
          <p:cNvPr id="6" name="Rectangle 5"/>
          <p:cNvSpPr/>
          <p:nvPr/>
        </p:nvSpPr>
        <p:spPr>
          <a:xfrm>
            <a:off x="4803072" y="2264940"/>
            <a:ext cx="3807528" cy="120032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Jika strukturnya sebagai </a:t>
            </a:r>
            <a:r>
              <a:rPr lang="pt-BR" dirty="0" smtClean="0">
                <a:solidFill>
                  <a:schemeClr val="bg1"/>
                </a:solidFill>
              </a:rPr>
              <a:t>[Cr(H2O)4Cl2]Cl·2H2O</a:t>
            </a:r>
            <a:r>
              <a:rPr lang="pt-BR" dirty="0">
                <a:solidFill>
                  <a:schemeClr val="bg1"/>
                </a:solidFill>
              </a:rPr>
              <a:t>, setiap </a:t>
            </a:r>
            <a:r>
              <a:rPr lang="id-ID" dirty="0" smtClean="0">
                <a:solidFill>
                  <a:schemeClr val="bg1"/>
                </a:solidFill>
              </a:rPr>
              <a:t> 1 </a:t>
            </a:r>
            <a:r>
              <a:rPr lang="id-ID" dirty="0">
                <a:solidFill>
                  <a:schemeClr val="bg1"/>
                </a:solidFill>
              </a:rPr>
              <a:t>mol senyawa ini akan </a:t>
            </a:r>
            <a:r>
              <a:rPr lang="id-ID" dirty="0" smtClean="0">
                <a:solidFill>
                  <a:schemeClr val="bg1"/>
                </a:solidFill>
              </a:rPr>
              <a:t>menghasilkan </a:t>
            </a:r>
            <a:r>
              <a:rPr lang="id-ID" dirty="0">
                <a:solidFill>
                  <a:schemeClr val="bg1"/>
                </a:solidFill>
              </a:rPr>
              <a:t>1 mol endapan AgCl, 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3508664"/>
            <a:ext cx="3866400" cy="968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486207"/>
            <a:ext cx="3932010" cy="121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198636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51597" y="438150"/>
            <a:ext cx="8153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Unsur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transisi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umumnya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terdapat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bentuk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senyawanya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kecuali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unsur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tembaga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emas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perak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juga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ditemukan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keadaan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bebas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Unsur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transisi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meliput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skandium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), titanium (Ti), vanadium (V),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krom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(Cr),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(Fe),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kobalt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(Co),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nikel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(Ni),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tembaga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(Cu),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(Zn).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Berikut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beberapa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kegunaan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tiap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unsur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transisi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46797" y="361950"/>
            <a:ext cx="8610600" cy="1654076"/>
          </a:xfrm>
          <a:prstGeom prst="roundRect">
            <a:avLst/>
          </a:prstGeom>
          <a:noFill/>
          <a:ln>
            <a:solidFill>
              <a:schemeClr val="accent2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6" name="Group 5"/>
          <p:cNvGrpSpPr/>
          <p:nvPr/>
        </p:nvGrpSpPr>
        <p:grpSpPr>
          <a:xfrm>
            <a:off x="4092380" y="2495550"/>
            <a:ext cx="4572000" cy="1937339"/>
            <a:chOff x="0" y="2029"/>
            <a:chExt cx="8229600" cy="826678"/>
          </a:xfrm>
        </p:grpSpPr>
        <p:sp>
          <p:nvSpPr>
            <p:cNvPr id="7" name="Rounded Rectangle 6"/>
            <p:cNvSpPr/>
            <p:nvPr/>
          </p:nvSpPr>
          <p:spPr>
            <a:xfrm>
              <a:off x="0" y="2029"/>
              <a:ext cx="8229600" cy="826678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40355" y="42384"/>
              <a:ext cx="8148890" cy="7459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smtClean="0"/>
                <a:t>Vanadium (V) </a:t>
              </a:r>
              <a:r>
                <a:rPr lang="en-US" sz="1600" kern="1200" dirty="0" err="1" smtClean="0"/>
                <a:t>merupakan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logam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mengilap</a:t>
              </a:r>
              <a:r>
                <a:rPr lang="en-US" sz="1600" kern="1200" dirty="0" smtClean="0"/>
                <a:t>, </a:t>
              </a:r>
              <a:r>
                <a:rPr lang="en-US" sz="1600" kern="1200" dirty="0" err="1" smtClean="0"/>
                <a:t>keras</a:t>
              </a:r>
              <a:r>
                <a:rPr lang="en-US" sz="1600" kern="1200" dirty="0" smtClean="0"/>
                <a:t>, </a:t>
              </a:r>
              <a:r>
                <a:rPr lang="en-US" sz="1600" kern="1200" dirty="0" err="1" smtClean="0"/>
                <a:t>dan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tahan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korosi</a:t>
              </a:r>
              <a:r>
                <a:rPr lang="en-US" sz="1600" kern="1200" dirty="0" smtClean="0"/>
                <a:t>. </a:t>
              </a:r>
              <a:r>
                <a:rPr lang="en-US" sz="1600" kern="1200" dirty="0" err="1" smtClean="0"/>
                <a:t>Hampir</a:t>
              </a:r>
              <a:r>
                <a:rPr lang="en-US" sz="1600" kern="1200" dirty="0" smtClean="0"/>
                <a:t> 80% </a:t>
              </a:r>
              <a:r>
                <a:rPr lang="en-US" sz="1600" kern="1200" dirty="0" err="1" smtClean="0"/>
                <a:t>produk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logam</a:t>
              </a:r>
              <a:r>
                <a:rPr lang="en-US" sz="1600" kern="1200" dirty="0" smtClean="0"/>
                <a:t> vanadium </a:t>
              </a:r>
              <a:r>
                <a:rPr lang="en-US" sz="1600" kern="1200" dirty="0" err="1" smtClean="0"/>
                <a:t>digunakan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sebagai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bahan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tambahan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pada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industri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baja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untuk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memberikan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sifat</a:t>
              </a:r>
              <a:r>
                <a:rPr lang="en-US" sz="1600" kern="1200" dirty="0" smtClean="0"/>
                <a:t> yang </a:t>
              </a:r>
              <a:r>
                <a:rPr lang="en-US" sz="1600" kern="1200" dirty="0" err="1" smtClean="0"/>
                <a:t>khusus</a:t>
              </a:r>
              <a:r>
                <a:rPr lang="en-US" sz="1600" kern="1200" dirty="0" smtClean="0"/>
                <a:t>.</a:t>
              </a:r>
              <a:endParaRPr lang="id-ID" sz="1600" kern="1200" dirty="0"/>
            </a:p>
          </p:txBody>
        </p:sp>
      </p:grpSp>
      <p:sp>
        <p:nvSpPr>
          <p:cNvPr id="10" name="Rectangle 9"/>
          <p:cNvSpPr/>
          <p:nvPr/>
        </p:nvSpPr>
        <p:spPr>
          <a:xfrm>
            <a:off x="6019800" y="4589198"/>
            <a:ext cx="2266097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900" dirty="0" smtClean="0"/>
              <a:t>www.shutterstock.com/Anusom </a:t>
            </a:r>
            <a:r>
              <a:rPr lang="id-ID" sz="900" dirty="0"/>
              <a:t>Abthaisong</a:t>
            </a:r>
          </a:p>
        </p:txBody>
      </p:sp>
      <p:pic>
        <p:nvPicPr>
          <p:cNvPr id="2050" name="Picture 2" descr="D:\Dea\2018\BUAT DEA\sakti\PPT Kimia SMA 3 Unggul\Gambar sudah didownload\Bab 6\shutterstock_5761515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597" y="2332455"/>
            <a:ext cx="3249362" cy="2165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31336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57200" y="890461"/>
            <a:ext cx="4114800" cy="1638000"/>
            <a:chOff x="0" y="1600202"/>
            <a:chExt cx="4114800" cy="1638000"/>
          </a:xfrm>
          <a:solidFill>
            <a:schemeClr val="accent3">
              <a:lumMod val="50000"/>
            </a:schemeClr>
          </a:solidFill>
        </p:grpSpPr>
        <p:sp>
          <p:nvSpPr>
            <p:cNvPr id="8" name="Rounded Rectangle 7"/>
            <p:cNvSpPr/>
            <p:nvPr/>
          </p:nvSpPr>
          <p:spPr>
            <a:xfrm>
              <a:off x="0" y="1600202"/>
              <a:ext cx="4114800" cy="163800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79961" y="1680163"/>
              <a:ext cx="3954878" cy="147807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smtClean="0"/>
                <a:t>Titanium (</a:t>
              </a:r>
              <a:r>
                <a:rPr lang="en-US" sz="1600" kern="1200" dirty="0" err="1" smtClean="0"/>
                <a:t>Ti</a:t>
              </a:r>
              <a:r>
                <a:rPr lang="en-US" sz="1600" kern="1200" dirty="0" smtClean="0"/>
                <a:t>) </a:t>
              </a:r>
              <a:r>
                <a:rPr lang="en-US" sz="1600" kern="1200" dirty="0" err="1" smtClean="0"/>
                <a:t>merupakan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logam</a:t>
              </a:r>
              <a:r>
                <a:rPr lang="en-US" sz="1600" kern="1200" dirty="0" smtClean="0"/>
                <a:t> yang </a:t>
              </a:r>
              <a:r>
                <a:rPr lang="en-US" sz="1600" kern="1200" dirty="0" err="1" smtClean="0"/>
                <a:t>mengilap</a:t>
              </a:r>
              <a:r>
                <a:rPr lang="en-US" sz="1600" kern="1200" dirty="0" smtClean="0"/>
                <a:t>, </a:t>
              </a:r>
              <a:r>
                <a:rPr lang="en-US" sz="1600" kern="1200" dirty="0" err="1" smtClean="0"/>
                <a:t>keras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dan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kuat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tetapi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ringan</a:t>
              </a:r>
              <a:r>
                <a:rPr lang="en-US" sz="1600" kern="1200" dirty="0" smtClean="0"/>
                <a:t>, </a:t>
              </a:r>
              <a:r>
                <a:rPr lang="en-US" sz="1600" kern="1200" dirty="0" err="1" smtClean="0"/>
                <a:t>serta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tahan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korosi</a:t>
              </a:r>
              <a:r>
                <a:rPr lang="en-US" sz="1600" kern="1200" dirty="0" smtClean="0"/>
                <a:t>, </a:t>
              </a:r>
              <a:r>
                <a:rPr lang="en-US" sz="1600" kern="1200" dirty="0" err="1" smtClean="0"/>
                <a:t>termasuk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terhadap</a:t>
              </a:r>
              <a:r>
                <a:rPr lang="en-US" sz="1600" kern="1200" dirty="0" smtClean="0"/>
                <a:t> air </a:t>
              </a:r>
              <a:r>
                <a:rPr lang="en-US" sz="1600" kern="1200" dirty="0" err="1" smtClean="0"/>
                <a:t>laut</a:t>
              </a:r>
              <a:r>
                <a:rPr lang="en-US" sz="1600" kern="1200" dirty="0" smtClean="0"/>
                <a:t>. </a:t>
              </a:r>
              <a:r>
                <a:rPr lang="en-US" sz="1600" kern="1200" dirty="0" err="1" smtClean="0"/>
                <a:t>Logam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paduan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ini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banyak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dimanfaatkan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untuk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alat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kedokteran</a:t>
              </a:r>
              <a:r>
                <a:rPr lang="en-US" sz="1600" kern="1200" dirty="0" smtClean="0"/>
                <a:t>, </a:t>
              </a:r>
              <a:r>
                <a:rPr lang="en-US" sz="1600" kern="1200" dirty="0" err="1" smtClean="0"/>
                <a:t>alat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olahraga</a:t>
              </a:r>
              <a:r>
                <a:rPr lang="en-US" sz="1600" kern="1200" dirty="0" smtClean="0"/>
                <a:t>, </a:t>
              </a:r>
              <a:r>
                <a:rPr lang="en-US" sz="1600" kern="1200" dirty="0" err="1" smtClean="0"/>
                <a:t>perhiasan</a:t>
              </a:r>
              <a:r>
                <a:rPr lang="en-US" sz="1600" kern="1200" dirty="0" smtClean="0"/>
                <a:t>, </a:t>
              </a:r>
              <a:r>
                <a:rPr lang="en-US" sz="1600" kern="1200" dirty="0" err="1" smtClean="0"/>
                <a:t>dan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telepon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genggam</a:t>
              </a:r>
              <a:endParaRPr lang="id-ID" sz="1600" kern="1200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57200" y="2615039"/>
            <a:ext cx="4114800" cy="1638000"/>
            <a:chOff x="0" y="3324780"/>
            <a:chExt cx="4114800" cy="1638000"/>
          </a:xfrm>
        </p:grpSpPr>
        <p:sp>
          <p:nvSpPr>
            <p:cNvPr id="6" name="Rounded Rectangle 5"/>
            <p:cNvSpPr/>
            <p:nvPr/>
          </p:nvSpPr>
          <p:spPr>
            <a:xfrm>
              <a:off x="0" y="3324780"/>
              <a:ext cx="4114800" cy="16380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ounded Rectangle 6"/>
            <p:cNvSpPr/>
            <p:nvPr/>
          </p:nvSpPr>
          <p:spPr>
            <a:xfrm>
              <a:off x="79961" y="3404741"/>
              <a:ext cx="3954878" cy="14780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err="1" smtClean="0"/>
                <a:t>Kromium</a:t>
              </a:r>
              <a:r>
                <a:rPr lang="en-US" sz="1600" kern="1200" dirty="0" smtClean="0"/>
                <a:t> (Cr) </a:t>
              </a:r>
              <a:r>
                <a:rPr lang="en-US" sz="1600" kern="1200" dirty="0" err="1" smtClean="0"/>
                <a:t>merupakan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logam</a:t>
              </a:r>
              <a:r>
                <a:rPr lang="en-US" sz="1600" kern="1200" dirty="0" smtClean="0"/>
                <a:t> yang </a:t>
              </a:r>
              <a:r>
                <a:rPr lang="en-US" sz="1600" kern="1200" dirty="0" err="1" smtClean="0"/>
                <a:t>mengilap</a:t>
              </a:r>
              <a:r>
                <a:rPr lang="en-US" sz="1600" kern="1200" dirty="0" smtClean="0"/>
                <a:t>, </a:t>
              </a:r>
              <a:r>
                <a:rPr lang="en-US" sz="1600" kern="1200" dirty="0" err="1" smtClean="0"/>
                <a:t>keras</a:t>
              </a:r>
              <a:r>
                <a:rPr lang="en-US" sz="1600" kern="1200" dirty="0" smtClean="0"/>
                <a:t>, </a:t>
              </a:r>
              <a:r>
                <a:rPr lang="en-US" sz="1600" kern="1200" dirty="0" err="1" smtClean="0"/>
                <a:t>dan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berwarna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agak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kebiruan</a:t>
              </a:r>
              <a:r>
                <a:rPr lang="en-US" sz="1600" kern="1200" dirty="0" smtClean="0"/>
                <a:t>. </a:t>
              </a:r>
              <a:r>
                <a:rPr lang="en-US" sz="1600" kern="1200" dirty="0" err="1" smtClean="0"/>
                <a:t>banyak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dimanfaatkan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sebagai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campuran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baja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khusus</a:t>
              </a:r>
              <a:r>
                <a:rPr lang="en-US" sz="1600" kern="1200" dirty="0" smtClean="0"/>
                <a:t>, </a:t>
              </a:r>
              <a:r>
                <a:rPr lang="en-US" sz="1600" kern="1200" dirty="0" err="1" smtClean="0"/>
                <a:t>misalnya</a:t>
              </a:r>
              <a:r>
                <a:rPr lang="en-US" sz="1600" kern="1200" dirty="0" smtClean="0"/>
                <a:t> </a:t>
              </a:r>
              <a:r>
                <a:rPr lang="en-US" sz="1600" i="1" kern="1200" dirty="0" smtClean="0"/>
                <a:t>stainless steel</a:t>
              </a:r>
              <a:r>
                <a:rPr lang="en-US" sz="1600" kern="1200" dirty="0" smtClean="0"/>
                <a:t> </a:t>
              </a:r>
              <a:endParaRPr lang="id-ID" sz="1600" kern="1200" dirty="0"/>
            </a:p>
          </p:txBody>
        </p:sp>
      </p:grpSp>
      <p:sp>
        <p:nvSpPr>
          <p:cNvPr id="2" name="Rectangle 1"/>
          <p:cNvSpPr/>
          <p:nvPr/>
        </p:nvSpPr>
        <p:spPr>
          <a:xfrm>
            <a:off x="6499183" y="4476750"/>
            <a:ext cx="1905000" cy="374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900" dirty="0" smtClean="0"/>
              <a:t>www.shutterstock.com/Maxx-Studio</a:t>
            </a:r>
          </a:p>
          <a:p>
            <a:r>
              <a:rPr lang="id-ID" sz="900" dirty="0"/>
              <a:t>www.shutterstock.com/L </a:t>
            </a:r>
            <a:r>
              <a:rPr lang="id-ID" sz="900" dirty="0" smtClean="0"/>
              <a:t>Mirror</a:t>
            </a:r>
            <a:endParaRPr lang="id-ID" sz="900" dirty="0"/>
          </a:p>
        </p:txBody>
      </p:sp>
      <p:pic>
        <p:nvPicPr>
          <p:cNvPr id="3074" name="Picture 2" descr="D:\Dea\2018\BUAT DEA\sakti\PPT Kimia SMA 3 Unggul\Gambar sudah didownload\Bab 6\shutterstock_4470164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5287" y="970422"/>
            <a:ext cx="2039145" cy="1529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Dea\2018\BUAT DEA\sakti\PPT Kimia SMA 3 Unggul\Gambar sudah didownload\Bab 6\shutterstock_10737448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546" y="2737578"/>
            <a:ext cx="2493457" cy="1662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31336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492182" y="855705"/>
            <a:ext cx="4114800" cy="1635075"/>
            <a:chOff x="0" y="1586025"/>
            <a:chExt cx="4114800" cy="1635075"/>
          </a:xfrm>
        </p:grpSpPr>
        <p:sp>
          <p:nvSpPr>
            <p:cNvPr id="8" name="Rounded Rectangle 7"/>
            <p:cNvSpPr/>
            <p:nvPr/>
          </p:nvSpPr>
          <p:spPr>
            <a:xfrm>
              <a:off x="0" y="1586025"/>
              <a:ext cx="4114800" cy="163507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79818" y="1665843"/>
              <a:ext cx="3955164" cy="14754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err="1" smtClean="0"/>
                <a:t>Skandium</a:t>
              </a:r>
              <a:r>
                <a:rPr lang="en-US" sz="1600" kern="1200" dirty="0" smtClean="0"/>
                <a:t> (</a:t>
              </a:r>
              <a:r>
                <a:rPr lang="en-US" sz="1600" kern="1200" dirty="0" err="1" smtClean="0"/>
                <a:t>Sc</a:t>
              </a:r>
              <a:r>
                <a:rPr lang="en-US" sz="1600" kern="1200" dirty="0" smtClean="0"/>
                <a:t>) </a:t>
              </a:r>
              <a:r>
                <a:rPr lang="en-US" sz="1600" kern="1200" dirty="0" err="1" smtClean="0"/>
                <a:t>merupakan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logam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mengilap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tetapi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mudah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memudar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jika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terkena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udara</a:t>
              </a:r>
              <a:r>
                <a:rPr lang="en-US" sz="1600" kern="1200" dirty="0" smtClean="0"/>
                <a:t>, </a:t>
              </a:r>
              <a:r>
                <a:rPr lang="en-US" sz="1600" kern="1200" dirty="0" err="1" smtClean="0"/>
                <a:t>mudah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terbakar</a:t>
              </a:r>
              <a:r>
                <a:rPr lang="en-US" sz="1600" kern="1200" dirty="0" smtClean="0"/>
                <a:t>, </a:t>
              </a:r>
              <a:r>
                <a:rPr lang="en-US" sz="1600" kern="1200" dirty="0" err="1" smtClean="0"/>
                <a:t>dan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mudah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bereaksi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dengan</a:t>
              </a:r>
              <a:r>
                <a:rPr lang="en-US" sz="1600" kern="1200" dirty="0" smtClean="0"/>
                <a:t> air. </a:t>
              </a:r>
              <a:r>
                <a:rPr lang="en-US" sz="1600" kern="1200" dirty="0" err="1" smtClean="0"/>
                <a:t>Campuran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logam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skandium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dan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aluminium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dimanfaatkan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untuk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pembuatan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kerangka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pesawat</a:t>
              </a:r>
              <a:r>
                <a:rPr lang="en-US" sz="1600" kern="1200" dirty="0" smtClean="0"/>
                <a:t>.</a:t>
              </a:r>
              <a:endParaRPr lang="id-ID" sz="1600" kern="1200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492182" y="2677980"/>
            <a:ext cx="4114800" cy="1635075"/>
            <a:chOff x="0" y="3408300"/>
            <a:chExt cx="4114800" cy="1635075"/>
          </a:xfrm>
          <a:solidFill>
            <a:schemeClr val="accent2"/>
          </a:solidFill>
        </p:grpSpPr>
        <p:sp>
          <p:nvSpPr>
            <p:cNvPr id="6" name="Rounded Rectangle 5"/>
            <p:cNvSpPr/>
            <p:nvPr/>
          </p:nvSpPr>
          <p:spPr>
            <a:xfrm>
              <a:off x="0" y="3408300"/>
              <a:ext cx="4114800" cy="1635075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9933876"/>
                <a:satOff val="39811"/>
                <a:lumOff val="8628"/>
                <a:alphaOff val="0"/>
              </a:schemeClr>
            </a:fillRef>
            <a:effectRef idx="0">
              <a:schemeClr val="accent5"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ounded Rectangle 6"/>
            <p:cNvSpPr/>
            <p:nvPr/>
          </p:nvSpPr>
          <p:spPr>
            <a:xfrm>
              <a:off x="79818" y="3488118"/>
              <a:ext cx="3955164" cy="147543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err="1" smtClean="0"/>
                <a:t>Mangan</a:t>
              </a:r>
              <a:r>
                <a:rPr lang="en-US" sz="1600" kern="1200" dirty="0" smtClean="0"/>
                <a:t> (</a:t>
              </a:r>
              <a:r>
                <a:rPr lang="en-US" sz="1600" kern="1200" dirty="0" err="1" smtClean="0"/>
                <a:t>Mn</a:t>
              </a:r>
              <a:r>
                <a:rPr lang="en-US" sz="1600" kern="1200" dirty="0" smtClean="0"/>
                <a:t>) </a:t>
              </a:r>
              <a:r>
                <a:rPr lang="en-US" sz="1600" kern="1200" dirty="0" err="1" smtClean="0"/>
                <a:t>merupakan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logam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mengilap</a:t>
              </a:r>
              <a:r>
                <a:rPr lang="en-US" sz="1600" kern="1200" dirty="0" smtClean="0"/>
                <a:t> yang </a:t>
              </a:r>
              <a:r>
                <a:rPr lang="en-US" sz="1600" kern="1200" dirty="0" err="1" smtClean="0"/>
                <a:t>sangat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keras</a:t>
              </a:r>
              <a:r>
                <a:rPr lang="en-US" sz="1600" kern="1200" dirty="0" smtClean="0"/>
                <a:t>, </a:t>
              </a:r>
              <a:r>
                <a:rPr lang="en-US" sz="1600" kern="1200" dirty="0" err="1" smtClean="0"/>
                <a:t>tetapi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rapuh</a:t>
              </a:r>
              <a:r>
                <a:rPr lang="en-US" sz="1600" kern="1200" dirty="0" smtClean="0"/>
                <a:t>. </a:t>
              </a:r>
              <a:r>
                <a:rPr lang="en-US" sz="1600" kern="1200" dirty="0" err="1" smtClean="0"/>
                <a:t>Mangan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digunakan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pada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pembersih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kaca</a:t>
              </a:r>
              <a:r>
                <a:rPr lang="en-US" sz="1600" kern="1200" dirty="0" smtClean="0"/>
                <a:t>, </a:t>
              </a:r>
              <a:r>
                <a:rPr lang="en-US" sz="1600" kern="1200" dirty="0" err="1" smtClean="0"/>
                <a:t>pigmen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coklat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pada</a:t>
              </a:r>
              <a:r>
                <a:rPr lang="en-US" sz="1600" kern="1200" dirty="0" smtClean="0"/>
                <a:t> cat.</a:t>
              </a:r>
              <a:endParaRPr lang="id-ID" sz="1600" kern="1200" dirty="0"/>
            </a:p>
          </p:txBody>
        </p:sp>
      </p:grpSp>
      <p:sp>
        <p:nvSpPr>
          <p:cNvPr id="2" name="Rectangle 1"/>
          <p:cNvSpPr/>
          <p:nvPr/>
        </p:nvSpPr>
        <p:spPr>
          <a:xfrm>
            <a:off x="6248400" y="4372984"/>
            <a:ext cx="19207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dirty="0" smtClean="0"/>
              <a:t>www.shutterstock.com/MicroOne</a:t>
            </a:r>
          </a:p>
          <a:p>
            <a:r>
              <a:rPr lang="id-ID" sz="900" dirty="0"/>
              <a:t>www.shutterstock.com/Africa Studio</a:t>
            </a:r>
          </a:p>
        </p:txBody>
      </p:sp>
      <p:pic>
        <p:nvPicPr>
          <p:cNvPr id="4098" name="Picture 2" descr="D:\Dea\2018\BUAT DEA\sakti\PPT Kimia SMA 3 Unggul\Gambar sudah didownload\Bab 6\shutterstock_760368184 [Converted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42" y="936407"/>
            <a:ext cx="3184525" cy="1482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Dea\2018\Touch Up PPT\sakti\Gambar download PPT Kimia\shutterstock_5403395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04" y="2677127"/>
            <a:ext cx="2819400" cy="187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22247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23753" y="438150"/>
            <a:ext cx="4672789" cy="1945381"/>
            <a:chOff x="0" y="369540"/>
            <a:chExt cx="4114800" cy="1544351"/>
          </a:xfrm>
        </p:grpSpPr>
        <p:sp>
          <p:nvSpPr>
            <p:cNvPr id="17" name="Rounded Rectangle 16"/>
            <p:cNvSpPr/>
            <p:nvPr/>
          </p:nvSpPr>
          <p:spPr>
            <a:xfrm>
              <a:off x="0" y="369540"/>
              <a:ext cx="4114800" cy="154435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ounded Rectangle 4"/>
            <p:cNvSpPr/>
            <p:nvPr/>
          </p:nvSpPr>
          <p:spPr>
            <a:xfrm>
              <a:off x="75389" y="444929"/>
              <a:ext cx="3964022" cy="13935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lvl="0" algn="l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err="1" smtClean="0"/>
                <a:t>Besi</a:t>
              </a:r>
              <a:r>
                <a:rPr lang="en-US" sz="1600" kern="1200" dirty="0" smtClean="0"/>
                <a:t> (Fe) </a:t>
              </a:r>
              <a:r>
                <a:rPr lang="en-US" sz="1600" kern="1200" dirty="0" err="1" smtClean="0"/>
                <a:t>memiliki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sifat</a:t>
              </a:r>
              <a:r>
                <a:rPr lang="en-US" sz="1600" kern="1200" dirty="0" smtClean="0"/>
                <a:t> yang </a:t>
              </a:r>
              <a:r>
                <a:rPr lang="en-US" sz="1600" kern="1200" dirty="0" err="1" smtClean="0"/>
                <a:t>mudah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dibentuk</a:t>
              </a:r>
              <a:r>
                <a:rPr lang="en-US" sz="1600" kern="1200" dirty="0" smtClean="0"/>
                <a:t>, </a:t>
              </a:r>
              <a:r>
                <a:rPr lang="en-US" sz="1600" kern="1200" dirty="0" err="1" smtClean="0"/>
                <a:t>kuat</a:t>
              </a:r>
              <a:r>
                <a:rPr lang="en-US" sz="1600" kern="1200" dirty="0" smtClean="0"/>
                <a:t>, </a:t>
              </a:r>
              <a:r>
                <a:rPr lang="en-US" sz="1600" kern="1200" dirty="0" err="1" smtClean="0"/>
                <a:t>dan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ulet</a:t>
              </a:r>
              <a:r>
                <a:rPr lang="en-US" sz="1600" kern="1200" dirty="0" smtClean="0"/>
                <a:t>. </a:t>
              </a:r>
              <a:r>
                <a:rPr lang="en-US" sz="1600" kern="1200" dirty="0" err="1" smtClean="0"/>
                <a:t>Pemanfaatanya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berupa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pewarna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tekstil</a:t>
              </a:r>
              <a:r>
                <a:rPr lang="en-US" sz="1600" kern="1200" dirty="0" smtClean="0"/>
                <a:t>, </a:t>
              </a:r>
              <a:r>
                <a:rPr lang="en-US" sz="1600" kern="1200" dirty="0" err="1" smtClean="0"/>
                <a:t>pewarna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biru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pada</a:t>
              </a:r>
              <a:r>
                <a:rPr lang="en-US" sz="1600" kern="1200" dirty="0" smtClean="0"/>
                <a:t> cat.</a:t>
              </a:r>
              <a:endParaRPr lang="id-ID" sz="1600" kern="1200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52781" y="2495550"/>
            <a:ext cx="4672789" cy="1945381"/>
            <a:chOff x="0" y="1951332"/>
            <a:chExt cx="4114800" cy="1544351"/>
          </a:xfrm>
          <a:solidFill>
            <a:schemeClr val="accent3">
              <a:lumMod val="75000"/>
            </a:schemeClr>
          </a:solidFill>
        </p:grpSpPr>
        <p:sp>
          <p:nvSpPr>
            <p:cNvPr id="15" name="Rounded Rectangle 14"/>
            <p:cNvSpPr/>
            <p:nvPr/>
          </p:nvSpPr>
          <p:spPr>
            <a:xfrm>
              <a:off x="0" y="1951332"/>
              <a:ext cx="4114800" cy="1544351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6"/>
            <p:cNvSpPr/>
            <p:nvPr/>
          </p:nvSpPr>
          <p:spPr>
            <a:xfrm>
              <a:off x="75389" y="2026721"/>
              <a:ext cx="3964022" cy="13935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lvl="0" algn="l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err="1" smtClean="0"/>
                <a:t>Kobalt</a:t>
              </a:r>
              <a:r>
                <a:rPr lang="en-US" sz="1600" kern="1200" dirty="0" smtClean="0"/>
                <a:t> (Co) </a:t>
              </a:r>
              <a:r>
                <a:rPr lang="en-US" sz="1600" kern="1200" dirty="0" err="1" smtClean="0"/>
                <a:t>merupakan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logam</a:t>
              </a:r>
              <a:r>
                <a:rPr lang="en-US" sz="1600" kern="1200" dirty="0" smtClean="0"/>
                <a:t> yang </a:t>
              </a:r>
              <a:r>
                <a:rPr lang="en-US" sz="1600" kern="1200" dirty="0" err="1" smtClean="0"/>
                <a:t>mengilap</a:t>
              </a:r>
              <a:r>
                <a:rPr lang="en-US" sz="1600" kern="1200" dirty="0" smtClean="0"/>
                <a:t>, </a:t>
              </a:r>
              <a:r>
                <a:rPr lang="en-US" sz="1600" kern="1200" dirty="0" err="1" smtClean="0"/>
                <a:t>berwarna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kebiru-biruan</a:t>
              </a:r>
              <a:r>
                <a:rPr lang="en-US" sz="1600" kern="1200" dirty="0" smtClean="0"/>
                <a:t>, </a:t>
              </a:r>
              <a:r>
                <a:rPr lang="en-US" sz="1600" kern="1200" dirty="0" err="1" smtClean="0"/>
                <a:t>dan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mempunyai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sifat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kemagnetan</a:t>
              </a:r>
              <a:r>
                <a:rPr lang="en-US" sz="1600" kern="1200" dirty="0" smtClean="0"/>
                <a:t> yang </a:t>
              </a:r>
              <a:r>
                <a:rPr lang="en-US" sz="1600" kern="1200" dirty="0" err="1" smtClean="0"/>
                <a:t>kuat</a:t>
              </a:r>
              <a:r>
                <a:rPr lang="en-US" sz="1600" kern="1200" dirty="0" smtClean="0"/>
                <a:t>.  </a:t>
              </a:r>
              <a:r>
                <a:rPr lang="en-US" sz="1600" kern="1200" dirty="0" err="1" smtClean="0"/>
                <a:t>Kobalt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digunakan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sebagai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bahan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pembuat</a:t>
              </a:r>
              <a:r>
                <a:rPr lang="en-US" sz="1600" kern="1200" dirty="0" smtClean="0"/>
                <a:t> magnet </a:t>
              </a:r>
              <a:r>
                <a:rPr lang="en-US" sz="1600" kern="1200" dirty="0" err="1" smtClean="0"/>
                <a:t>dan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tinta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rahasia</a:t>
              </a:r>
              <a:r>
                <a:rPr lang="en-US" sz="1600" kern="1200" dirty="0" smtClean="0"/>
                <a:t>.</a:t>
              </a:r>
              <a:endParaRPr lang="id-ID" sz="1600" kern="1200" dirty="0"/>
            </a:p>
          </p:txBody>
        </p:sp>
      </p:grpSp>
      <p:sp>
        <p:nvSpPr>
          <p:cNvPr id="2" name="Rectangle 1"/>
          <p:cNvSpPr/>
          <p:nvPr/>
        </p:nvSpPr>
        <p:spPr>
          <a:xfrm>
            <a:off x="6324600" y="4479913"/>
            <a:ext cx="2284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dirty="0"/>
              <a:t>www.shutterstock.com/Anastasia </a:t>
            </a:r>
            <a:r>
              <a:rPr lang="id-ID" sz="900" dirty="0" smtClean="0"/>
              <a:t>Badmaeva</a:t>
            </a:r>
          </a:p>
          <a:p>
            <a:r>
              <a:rPr lang="id-ID" sz="900" dirty="0"/>
              <a:t>www.shutterstock.com/harylgit</a:t>
            </a:r>
          </a:p>
        </p:txBody>
      </p:sp>
      <p:pic>
        <p:nvPicPr>
          <p:cNvPr id="5122" name="Picture 2" descr="D:\Dea\2018\BUAT DEA\sakti\PPT Kimia SMA 3 Unggul\Gambar sudah didownload\Bab 6\shutterstock_61750706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862" y="372137"/>
            <a:ext cx="2872566" cy="1916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Dea\2018\BUAT DEA\sakti\PPT Kimia SMA 3 Unggul\Gambar sudah didownload\Bab 6\shutterstock_67888028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401" y="2565949"/>
            <a:ext cx="2848027" cy="1780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43483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437743" y="409121"/>
            <a:ext cx="4343400" cy="2152009"/>
            <a:chOff x="0" y="3533124"/>
            <a:chExt cx="4114800" cy="1544351"/>
          </a:xfrm>
        </p:grpSpPr>
        <p:sp>
          <p:nvSpPr>
            <p:cNvPr id="5" name="Rounded Rectangle 4"/>
            <p:cNvSpPr/>
            <p:nvPr/>
          </p:nvSpPr>
          <p:spPr>
            <a:xfrm>
              <a:off x="0" y="3533124"/>
              <a:ext cx="4114800" cy="154435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ounded Rectangle 8"/>
            <p:cNvSpPr/>
            <p:nvPr/>
          </p:nvSpPr>
          <p:spPr>
            <a:xfrm>
              <a:off x="75389" y="3608513"/>
              <a:ext cx="3964022" cy="13935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lvl="0" algn="l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err="1" smtClean="0"/>
                <a:t>Nikel</a:t>
              </a:r>
              <a:r>
                <a:rPr lang="en-US" sz="1600" kern="1200" dirty="0" smtClean="0"/>
                <a:t> (Ni) </a:t>
              </a:r>
              <a:r>
                <a:rPr lang="en-US" sz="1600" kern="1200" dirty="0" err="1" smtClean="0"/>
                <a:t>merupakan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logam</a:t>
              </a:r>
              <a:r>
                <a:rPr lang="en-US" sz="1600" kern="1200" dirty="0" smtClean="0"/>
                <a:t> yang </a:t>
              </a:r>
              <a:r>
                <a:rPr lang="en-US" sz="1600" kern="1200" dirty="0" err="1" smtClean="0"/>
                <a:t>lunak</a:t>
              </a:r>
              <a:r>
                <a:rPr lang="en-US" sz="1600" kern="1200" dirty="0" smtClean="0"/>
                <a:t>, </a:t>
              </a:r>
              <a:r>
                <a:rPr lang="en-US" sz="1600" kern="1200" dirty="0" err="1" smtClean="0"/>
                <a:t>mengilap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seperti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perak</a:t>
              </a:r>
              <a:r>
                <a:rPr lang="en-US" sz="1600" kern="1200" dirty="0" smtClean="0"/>
                <a:t>, </a:t>
              </a:r>
              <a:r>
                <a:rPr lang="en-US" sz="1600" kern="1200" dirty="0" err="1" smtClean="0"/>
                <a:t>dan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tahan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korosi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walaupun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pada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suhu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tinggi</a:t>
              </a:r>
              <a:r>
                <a:rPr lang="en-US" sz="1600" kern="1200" dirty="0" smtClean="0"/>
                <a:t>.  </a:t>
              </a:r>
              <a:r>
                <a:rPr lang="en-US" sz="1600" kern="1200" dirty="0" err="1" smtClean="0"/>
                <a:t>Nikel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digunakan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sebagai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bahan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untuk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membuat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baterai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nikel-kadmium</a:t>
              </a:r>
              <a:r>
                <a:rPr lang="en-US" sz="1600" kern="1200" dirty="0" smtClean="0"/>
                <a:t>, </a:t>
              </a:r>
              <a:r>
                <a:rPr lang="en-US" sz="1600" kern="1200" dirty="0" err="1" smtClean="0"/>
                <a:t>bahan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baja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untuk</a:t>
              </a:r>
              <a:r>
                <a:rPr lang="en-US" sz="1600" kern="1200" dirty="0" smtClean="0"/>
                <a:t> </a:t>
              </a:r>
              <a:r>
                <a:rPr lang="en-US" sz="1600" i="1" kern="1200" dirty="0" smtClean="0"/>
                <a:t>stainless steel.</a:t>
              </a:r>
              <a:endParaRPr lang="id-ID" sz="1600" kern="1200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495800" y="2629541"/>
            <a:ext cx="4343400" cy="2152009"/>
            <a:chOff x="0" y="5114915"/>
            <a:chExt cx="4114800" cy="1544351"/>
          </a:xfrm>
        </p:grpSpPr>
        <p:sp>
          <p:nvSpPr>
            <p:cNvPr id="8" name="Rounded Rectangle 7"/>
            <p:cNvSpPr/>
            <p:nvPr/>
          </p:nvSpPr>
          <p:spPr>
            <a:xfrm>
              <a:off x="0" y="5114915"/>
              <a:ext cx="4114800" cy="154435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10"/>
            <p:cNvSpPr/>
            <p:nvPr/>
          </p:nvSpPr>
          <p:spPr>
            <a:xfrm>
              <a:off x="75389" y="5190304"/>
              <a:ext cx="3964022" cy="13935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lvl="0" algn="l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err="1" smtClean="0">
                  <a:latin typeface="Arial" pitchFamily="34" charset="0"/>
                  <a:cs typeface="Arial" pitchFamily="34" charset="0"/>
                </a:rPr>
                <a:t>Tembaga</a:t>
              </a:r>
              <a:r>
                <a:rPr lang="en-US" sz="1600" kern="1200" dirty="0" smtClean="0">
                  <a:latin typeface="Arial" pitchFamily="34" charset="0"/>
                  <a:cs typeface="Arial" pitchFamily="34" charset="0"/>
                </a:rPr>
                <a:t> (Cu) </a:t>
              </a:r>
              <a:r>
                <a:rPr lang="en-US" sz="1600" kern="1200" dirty="0" err="1" smtClean="0">
                  <a:latin typeface="Arial" pitchFamily="34" charset="0"/>
                  <a:cs typeface="Arial" pitchFamily="34" charset="0"/>
                </a:rPr>
                <a:t>merupakan</a:t>
              </a:r>
              <a:r>
                <a:rPr lang="en-US" sz="1600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1200" dirty="0" err="1" smtClean="0">
                  <a:latin typeface="Arial" pitchFamily="34" charset="0"/>
                  <a:cs typeface="Arial" pitchFamily="34" charset="0"/>
                </a:rPr>
                <a:t>logam</a:t>
              </a:r>
              <a:r>
                <a:rPr lang="en-US" sz="1600" kern="1200" dirty="0" smtClean="0"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sz="1600" kern="1200" dirty="0" err="1" smtClean="0">
                  <a:latin typeface="Arial" pitchFamily="34" charset="0"/>
                  <a:cs typeface="Arial" pitchFamily="34" charset="0"/>
                </a:rPr>
                <a:t>berwarna</a:t>
              </a:r>
              <a:r>
                <a:rPr lang="en-US" sz="1600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1200" dirty="0" err="1" smtClean="0">
                  <a:latin typeface="Arial" pitchFamily="34" charset="0"/>
                  <a:cs typeface="Arial" pitchFamily="34" charset="0"/>
                </a:rPr>
                <a:t>merah</a:t>
              </a:r>
              <a:r>
                <a:rPr lang="en-US" sz="1600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1200" dirty="0" err="1" smtClean="0">
                  <a:latin typeface="Arial" pitchFamily="34" charset="0"/>
                  <a:cs typeface="Arial" pitchFamily="34" charset="0"/>
                </a:rPr>
                <a:t>mengilap</a:t>
              </a:r>
              <a:r>
                <a:rPr lang="en-US" sz="1600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1200" dirty="0" err="1" smtClean="0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600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1200" dirty="0" err="1" smtClean="0">
                  <a:latin typeface="Arial" pitchFamily="34" charset="0"/>
                  <a:cs typeface="Arial" pitchFamily="34" charset="0"/>
                </a:rPr>
                <a:t>banyak</a:t>
              </a:r>
              <a:r>
                <a:rPr lang="en-US" sz="1600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1200" dirty="0" err="1" smtClean="0">
                  <a:latin typeface="Arial" pitchFamily="34" charset="0"/>
                  <a:cs typeface="Arial" pitchFamily="34" charset="0"/>
                </a:rPr>
                <a:t>digunakan</a:t>
              </a:r>
              <a:r>
                <a:rPr lang="en-US" sz="1600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1200" dirty="0" err="1" smtClean="0">
                  <a:latin typeface="Arial" pitchFamily="34" charset="0"/>
                  <a:cs typeface="Arial" pitchFamily="34" charset="0"/>
                </a:rPr>
                <a:t>dalam</a:t>
              </a:r>
              <a:r>
                <a:rPr lang="en-US" sz="1600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1200" dirty="0" err="1" smtClean="0">
                  <a:latin typeface="Arial" pitchFamily="34" charset="0"/>
                  <a:cs typeface="Arial" pitchFamily="34" charset="0"/>
                </a:rPr>
                <a:t>pembuatan</a:t>
              </a:r>
              <a:r>
                <a:rPr lang="en-US" sz="1600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1200" dirty="0" err="1" smtClean="0">
                  <a:latin typeface="Arial" pitchFamily="34" charset="0"/>
                  <a:cs typeface="Arial" pitchFamily="34" charset="0"/>
                </a:rPr>
                <a:t>alat-alat</a:t>
              </a:r>
              <a:r>
                <a:rPr lang="en-US" sz="1600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1200" dirty="0" err="1" smtClean="0">
                  <a:latin typeface="Arial" pitchFamily="34" charset="0"/>
                  <a:cs typeface="Arial" pitchFamily="34" charset="0"/>
                </a:rPr>
                <a:t>listrik</a:t>
              </a:r>
              <a:r>
                <a:rPr lang="en-US" sz="1600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1200" dirty="0" err="1" smtClean="0">
                  <a:latin typeface="Arial" pitchFamily="34" charset="0"/>
                  <a:cs typeface="Arial" pitchFamily="34" charset="0"/>
                </a:rPr>
                <a:t>karena</a:t>
              </a:r>
              <a:r>
                <a:rPr lang="en-US" sz="1600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1200" dirty="0" err="1" smtClean="0">
                  <a:latin typeface="Arial" pitchFamily="34" charset="0"/>
                  <a:cs typeface="Arial" pitchFamily="34" charset="0"/>
                </a:rPr>
                <a:t>sifatnya</a:t>
              </a:r>
              <a:r>
                <a:rPr lang="en-US" sz="1600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1200" dirty="0" err="1" smtClean="0">
                  <a:latin typeface="Arial" pitchFamily="34" charset="0"/>
                  <a:cs typeface="Arial" pitchFamily="34" charset="0"/>
                </a:rPr>
                <a:t>sebagai</a:t>
              </a:r>
              <a:r>
                <a:rPr lang="en-US" sz="1600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1200" dirty="0" err="1" smtClean="0">
                  <a:latin typeface="Arial" pitchFamily="34" charset="0"/>
                  <a:cs typeface="Arial" pitchFamily="34" charset="0"/>
                </a:rPr>
                <a:t>penghantar</a:t>
              </a:r>
              <a:r>
                <a:rPr lang="en-US" sz="1600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1200" dirty="0" err="1" smtClean="0">
                  <a:latin typeface="Arial" pitchFamily="34" charset="0"/>
                  <a:cs typeface="Arial" pitchFamily="34" charset="0"/>
                </a:rPr>
                <a:t>listrik</a:t>
              </a:r>
              <a:r>
                <a:rPr lang="en-US" sz="1600" kern="1200" dirty="0" smtClean="0"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sz="1600" kern="1200" dirty="0" err="1" smtClean="0">
                  <a:latin typeface="Arial" pitchFamily="34" charset="0"/>
                  <a:cs typeface="Arial" pitchFamily="34" charset="0"/>
                </a:rPr>
                <a:t>baik</a:t>
              </a:r>
              <a:r>
                <a:rPr lang="en-US" sz="1600" kern="12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id-ID" sz="1600" kern="1200" dirty="0"/>
            </a:p>
          </p:txBody>
        </p:sp>
      </p:grpSp>
      <p:sp>
        <p:nvSpPr>
          <p:cNvPr id="2" name="Rectangle 1"/>
          <p:cNvSpPr/>
          <p:nvPr/>
        </p:nvSpPr>
        <p:spPr>
          <a:xfrm>
            <a:off x="-34871" y="4491831"/>
            <a:ext cx="1776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dirty="0" smtClean="0"/>
              <a:t>www.shutterstock.com/valkoinen</a:t>
            </a:r>
          </a:p>
          <a:p>
            <a:r>
              <a:rPr lang="id-ID" sz="900" dirty="0"/>
              <a:t>www.shutterstock.com/GeoArt</a:t>
            </a:r>
          </a:p>
        </p:txBody>
      </p:sp>
      <p:pic>
        <p:nvPicPr>
          <p:cNvPr id="3" name="Picture 2" descr="D:\Dea\2018\BUAT DEA\sakti\PPT Kimia SMA 3 Unggul\Gambar sudah didownload\Bab 6\shutterstock_10093258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73" y="765513"/>
            <a:ext cx="3657600" cy="1439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Dea\2018\BUAT DEA\sakti\PPT Kimia SMA 3 Unggul\Gambar sudah didownload\Bab 6\shutterstock_714785611 [Converted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163" y="2578185"/>
            <a:ext cx="2935637" cy="1838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D:\Dea\2018\BUAT DEA\sakti\SMA Kimia Unggul XII K13N peminatan banne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2125"/>
            <a:ext cx="9144001" cy="84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910029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505735" y="2593965"/>
            <a:ext cx="3581400" cy="1708160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err="1">
                <a:solidFill>
                  <a:srgbClr val="002060"/>
                </a:solidFill>
              </a:rPr>
              <a:t>Unsur-unsur</a:t>
            </a:r>
            <a:r>
              <a:rPr lang="en-US" sz="3500" b="1" dirty="0">
                <a:solidFill>
                  <a:srgbClr val="002060"/>
                </a:solidFill>
              </a:rPr>
              <a:t> </a:t>
            </a:r>
            <a:r>
              <a:rPr lang="en-US" sz="3500" b="1" dirty="0" err="1">
                <a:solidFill>
                  <a:srgbClr val="002060"/>
                </a:solidFill>
              </a:rPr>
              <a:t>Transisi</a:t>
            </a:r>
            <a:r>
              <a:rPr lang="en-US" sz="3500" b="1" dirty="0">
                <a:solidFill>
                  <a:srgbClr val="002060"/>
                </a:solidFill>
              </a:rPr>
              <a:t> </a:t>
            </a:r>
            <a:r>
              <a:rPr lang="en-US" sz="3500" b="1" dirty="0" err="1">
                <a:solidFill>
                  <a:srgbClr val="002060"/>
                </a:solidFill>
              </a:rPr>
              <a:t>Periode</a:t>
            </a:r>
            <a:r>
              <a:rPr lang="en-US" sz="3500" b="1" dirty="0">
                <a:solidFill>
                  <a:srgbClr val="002060"/>
                </a:solidFill>
              </a:rPr>
              <a:t> </a:t>
            </a:r>
            <a:r>
              <a:rPr lang="en-US" sz="3500" b="1" dirty="0" err="1">
                <a:solidFill>
                  <a:srgbClr val="002060"/>
                </a:solidFill>
              </a:rPr>
              <a:t>Keempat</a:t>
            </a:r>
            <a:endParaRPr lang="en-US" sz="35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05735" y="1327294"/>
            <a:ext cx="3581400" cy="923330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BAB 6 </a:t>
            </a:r>
            <a:endParaRPr lang="en-US" sz="5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5038584" y="2250624"/>
            <a:ext cx="39624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724384" y="2370520"/>
            <a:ext cx="3276600" cy="0"/>
          </a:xfrm>
          <a:prstGeom prst="line">
            <a:avLst/>
          </a:prstGeom>
          <a:ln>
            <a:solidFill>
              <a:srgbClr val="9F7E2B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49078" y="4511676"/>
            <a:ext cx="19050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900" dirty="0"/>
              <a:t>shutterstock.com </a:t>
            </a:r>
            <a:r>
              <a:rPr lang="id-ID" sz="900" dirty="0" smtClean="0"/>
              <a:t>/hfzimages</a:t>
            </a:r>
            <a:endParaRPr lang="id-ID" sz="900" dirty="0"/>
          </a:p>
        </p:txBody>
      </p:sp>
      <p:pic>
        <p:nvPicPr>
          <p:cNvPr id="1026" name="Picture 2" descr="D:\Dea\2018\BUAT DEA\sakti\PPT Kimia SMA 3 Unggul\Gambar sudah didownload\Bab 6\shutterstock_5457775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895186"/>
            <a:ext cx="4679769" cy="31243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870456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5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5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65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04800" y="1352550"/>
            <a:ext cx="4572000" cy="2685274"/>
            <a:chOff x="0" y="6696707"/>
            <a:chExt cx="4114800" cy="1544351"/>
          </a:xfrm>
        </p:grpSpPr>
        <p:sp>
          <p:nvSpPr>
            <p:cNvPr id="5" name="Rounded Rectangle 4"/>
            <p:cNvSpPr/>
            <p:nvPr/>
          </p:nvSpPr>
          <p:spPr>
            <a:xfrm>
              <a:off x="0" y="6696707"/>
              <a:ext cx="4114800" cy="154435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ounded Rectangle 12"/>
            <p:cNvSpPr/>
            <p:nvPr/>
          </p:nvSpPr>
          <p:spPr>
            <a:xfrm>
              <a:off x="75389" y="6772096"/>
              <a:ext cx="3964022" cy="13935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Zink (Zn) </a:t>
              </a:r>
              <a:r>
                <a:rPr lang="en-US" kern="1200" dirty="0" err="1" smtClean="0">
                  <a:latin typeface="Arial" pitchFamily="34" charset="0"/>
                  <a:cs typeface="Arial" pitchFamily="34" charset="0"/>
                </a:rPr>
                <a:t>merupakan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kern="1200" dirty="0" err="1" smtClean="0">
                  <a:latin typeface="Arial" pitchFamily="34" charset="0"/>
                  <a:cs typeface="Arial" pitchFamily="34" charset="0"/>
                </a:rPr>
                <a:t>logam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kern="1200" dirty="0" err="1" smtClean="0">
                  <a:latin typeface="Arial" pitchFamily="34" charset="0"/>
                  <a:cs typeface="Arial" pitchFamily="34" charset="0"/>
                </a:rPr>
                <a:t>mengilap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kern="1200" dirty="0" err="1" smtClean="0">
                  <a:latin typeface="Arial" pitchFamily="34" charset="0"/>
                  <a:cs typeface="Arial" pitchFamily="34" charset="0"/>
                </a:rPr>
                <a:t>berwarna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kern="1200" dirty="0" err="1" smtClean="0">
                  <a:latin typeface="Arial" pitchFamily="34" charset="0"/>
                  <a:cs typeface="Arial" pitchFamily="34" charset="0"/>
                </a:rPr>
                <a:t>biru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kern="1200" dirty="0" err="1" smtClean="0">
                  <a:latin typeface="Arial" pitchFamily="34" charset="0"/>
                  <a:cs typeface="Arial" pitchFamily="34" charset="0"/>
                </a:rPr>
                <a:t>serta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kern="1200" dirty="0" err="1" smtClean="0">
                  <a:latin typeface="Arial" pitchFamily="34" charset="0"/>
                  <a:cs typeface="Arial" pitchFamily="34" charset="0"/>
                </a:rPr>
                <a:t>mudah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kern="1200" dirty="0" err="1" smtClean="0">
                  <a:latin typeface="Arial" pitchFamily="34" charset="0"/>
                  <a:cs typeface="Arial" pitchFamily="34" charset="0"/>
                </a:rPr>
                <a:t>menjadi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kern="1200" dirty="0" err="1" smtClean="0">
                  <a:latin typeface="Arial" pitchFamily="34" charset="0"/>
                  <a:cs typeface="Arial" pitchFamily="34" charset="0"/>
                </a:rPr>
                <a:t>buram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 di </a:t>
              </a:r>
              <a:r>
                <a:rPr lang="en-US" kern="1200" dirty="0" err="1" smtClean="0">
                  <a:latin typeface="Arial" pitchFamily="34" charset="0"/>
                  <a:cs typeface="Arial" pitchFamily="34" charset="0"/>
                </a:rPr>
                <a:t>udara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kern="1200" dirty="0" err="1" smtClean="0">
                  <a:latin typeface="Arial" pitchFamily="34" charset="0"/>
                  <a:cs typeface="Arial" pitchFamily="34" charset="0"/>
                </a:rPr>
                <a:t>terbuka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kern="1200" dirty="0" err="1" smtClean="0">
                  <a:latin typeface="Arial" pitchFamily="34" charset="0"/>
                  <a:cs typeface="Arial" pitchFamily="34" charset="0"/>
                </a:rPr>
                <a:t>karena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kern="1200" dirty="0" err="1" smtClean="0">
                  <a:latin typeface="Arial" pitchFamily="34" charset="0"/>
                  <a:cs typeface="Arial" pitchFamily="34" charset="0"/>
                </a:rPr>
                <a:t>membentuk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kern="1200" dirty="0" err="1" smtClean="0">
                  <a:latin typeface="Arial" pitchFamily="34" charset="0"/>
                  <a:cs typeface="Arial" pitchFamily="34" charset="0"/>
                </a:rPr>
                <a:t>ZnO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kern="1200" dirty="0" err="1" smtClean="0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 ZnCO</a:t>
              </a:r>
              <a:r>
                <a:rPr lang="en-US" kern="1200" baseline="-25000" dirty="0" smtClean="0"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kern="1200" dirty="0" err="1" smtClean="0">
                  <a:latin typeface="Arial" pitchFamily="34" charset="0"/>
                  <a:cs typeface="Arial" pitchFamily="34" charset="0"/>
                </a:rPr>
                <a:t>Senyawa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kern="1200" dirty="0" err="1" smtClean="0">
                  <a:latin typeface="Arial" pitchFamily="34" charset="0"/>
                  <a:cs typeface="Arial" pitchFamily="34" charset="0"/>
                </a:rPr>
                <a:t>ZnS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kern="1200" dirty="0" err="1" smtClean="0">
                  <a:latin typeface="Arial" pitchFamily="34" charset="0"/>
                  <a:cs typeface="Arial" pitchFamily="34" charset="0"/>
                </a:rPr>
                <a:t>dimanfaatkan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kern="1200" dirty="0" err="1" smtClean="0">
                  <a:latin typeface="Arial" pitchFamily="34" charset="0"/>
                  <a:cs typeface="Arial" pitchFamily="34" charset="0"/>
                </a:rPr>
                <a:t>sebagai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kern="1200" dirty="0" err="1" smtClean="0">
                  <a:latin typeface="Arial" pitchFamily="34" charset="0"/>
                  <a:cs typeface="Arial" pitchFamily="34" charset="0"/>
                </a:rPr>
                <a:t>senyawa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kern="1200" dirty="0" err="1" smtClean="0">
                  <a:latin typeface="Arial" pitchFamily="34" charset="0"/>
                  <a:cs typeface="Arial" pitchFamily="34" charset="0"/>
                </a:rPr>
                <a:t>berpendar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i="1" kern="1200" dirty="0" smtClean="0">
                  <a:latin typeface="Arial" pitchFamily="34" charset="0"/>
                  <a:cs typeface="Arial" pitchFamily="34" charset="0"/>
                </a:rPr>
                <a:t>fluorescent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 ) yang </a:t>
              </a:r>
              <a:r>
                <a:rPr lang="en-US" kern="1200" dirty="0" err="1" smtClean="0">
                  <a:latin typeface="Arial" pitchFamily="34" charset="0"/>
                  <a:cs typeface="Arial" pitchFamily="34" charset="0"/>
                </a:rPr>
                <a:t>digunakan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kern="1200" dirty="0" err="1" smtClean="0"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kern="1200" dirty="0" err="1" smtClean="0">
                  <a:latin typeface="Arial" pitchFamily="34" charset="0"/>
                  <a:cs typeface="Arial" pitchFamily="34" charset="0"/>
                </a:rPr>
                <a:t>pelapis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kern="1200" dirty="0" err="1" smtClean="0">
                  <a:latin typeface="Arial" pitchFamily="34" charset="0"/>
                  <a:cs typeface="Arial" pitchFamily="34" charset="0"/>
                </a:rPr>
                <a:t>kaca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kern="1200" dirty="0" err="1" smtClean="0">
                  <a:latin typeface="Arial" pitchFamily="34" charset="0"/>
                  <a:cs typeface="Arial" pitchFamily="34" charset="0"/>
                </a:rPr>
                <a:t>tabung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kern="1200" dirty="0" err="1" smtClean="0">
                  <a:latin typeface="Arial" pitchFamily="34" charset="0"/>
                  <a:cs typeface="Arial" pitchFamily="34" charset="0"/>
                </a:rPr>
                <a:t>televisi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 (TV lama) </a:t>
              </a:r>
              <a:r>
                <a:rPr lang="en-US" kern="1200" dirty="0" err="1" smtClean="0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kern="1200" dirty="0" err="1" smtClean="0">
                  <a:latin typeface="Arial" pitchFamily="34" charset="0"/>
                  <a:cs typeface="Arial" pitchFamily="34" charset="0"/>
                </a:rPr>
                <a:t>lampu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kern="1200" dirty="0" err="1" smtClean="0">
                  <a:latin typeface="Arial" pitchFamily="34" charset="0"/>
                  <a:cs typeface="Arial" pitchFamily="34" charset="0"/>
                </a:rPr>
                <a:t>tabung</a:t>
              </a:r>
              <a:r>
                <a:rPr lang="en-US" kern="1200" dirty="0" smtClean="0">
                  <a:latin typeface="Arial" pitchFamily="34" charset="0"/>
                  <a:cs typeface="Arial" pitchFamily="34" charset="0"/>
                </a:rPr>
                <a:t> (TL) </a:t>
              </a:r>
              <a:endParaRPr lang="en-US" kern="12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-34871" y="4491831"/>
            <a:ext cx="219002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dirty="0"/>
              <a:t>www.shutterstock.com/Antonio-BanderAS</a:t>
            </a:r>
          </a:p>
        </p:txBody>
      </p:sp>
      <p:pic>
        <p:nvPicPr>
          <p:cNvPr id="7170" name="Picture 2" descr="D:\Dea\2018\BUAT DEA\sakti\PPT Kimia SMA 3 Unggul\Gambar sudah didownload\Bab 6\shutterstock_122138224 [Converted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119" y="551164"/>
            <a:ext cx="3661420" cy="339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860666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3400" y="209550"/>
            <a:ext cx="8077200" cy="693356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r>
              <a:rPr lang="fr-FR" sz="2400" b="1" dirty="0" smtClean="0"/>
              <a:t>PROSES PEMISAHAN UNSUR TRANSISI DARI </a:t>
            </a:r>
            <a:br>
              <a:rPr lang="fr-FR" sz="2400" b="1" dirty="0" smtClean="0"/>
            </a:br>
            <a:r>
              <a:rPr lang="id-ID" sz="2400" b="1" dirty="0" smtClean="0"/>
              <a:t>BIJIHNYA (METALURGI)</a:t>
            </a:r>
            <a:endParaRPr lang="en-US" sz="2500" dirty="0"/>
          </a:p>
        </p:txBody>
      </p:sp>
      <p:sp>
        <p:nvSpPr>
          <p:cNvPr id="5" name="Rounded Rectangle 4"/>
          <p:cNvSpPr/>
          <p:nvPr/>
        </p:nvSpPr>
        <p:spPr>
          <a:xfrm>
            <a:off x="762000" y="1465659"/>
            <a:ext cx="3857171" cy="2129552"/>
          </a:xfrm>
          <a:prstGeom prst="roundRect">
            <a:avLst>
              <a:gd name="adj" fmla="val 8917"/>
            </a:avLst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id-ID" dirty="0">
                <a:solidFill>
                  <a:schemeClr val="bg1"/>
                </a:solidFill>
              </a:rPr>
              <a:t>diekstraksi dari bijih Thortveitit (</a:t>
            </a:r>
            <a:r>
              <a:rPr lang="id-ID" dirty="0" smtClean="0">
                <a:solidFill>
                  <a:schemeClr val="bg1"/>
                </a:solidFill>
              </a:rPr>
              <a:t>Sc,Y)</a:t>
            </a:r>
            <a:r>
              <a:rPr lang="id-ID" baseline="-25000" dirty="0" smtClean="0">
                <a:solidFill>
                  <a:schemeClr val="bg1"/>
                </a:solidFill>
              </a:rPr>
              <a:t>2</a:t>
            </a:r>
            <a:r>
              <a:rPr lang="id-ID" dirty="0" smtClean="0">
                <a:solidFill>
                  <a:schemeClr val="bg1"/>
                </a:solidFill>
              </a:rPr>
              <a:t>(Si</a:t>
            </a:r>
            <a:r>
              <a:rPr lang="id-ID" baseline="-25000" dirty="0" smtClean="0">
                <a:solidFill>
                  <a:schemeClr val="bg1"/>
                </a:solidFill>
              </a:rPr>
              <a:t>2</a:t>
            </a:r>
            <a:r>
              <a:rPr lang="id-ID" dirty="0" smtClean="0">
                <a:solidFill>
                  <a:schemeClr val="bg1"/>
                </a:solidFill>
              </a:rPr>
              <a:t>O</a:t>
            </a:r>
            <a:r>
              <a:rPr lang="id-ID" baseline="-25000" dirty="0" smtClean="0">
                <a:solidFill>
                  <a:schemeClr val="bg1"/>
                </a:solidFill>
              </a:rPr>
              <a:t>7</a:t>
            </a:r>
            <a:r>
              <a:rPr lang="id-ID" dirty="0" smtClean="0">
                <a:solidFill>
                  <a:schemeClr val="bg1"/>
                </a:solidFill>
              </a:rPr>
              <a:t>) yang </a:t>
            </a:r>
            <a:r>
              <a:rPr lang="id-ID" dirty="0">
                <a:solidFill>
                  <a:schemeClr val="bg1"/>
                </a:solidFill>
              </a:rPr>
              <a:t>diubah menjadi oksidanya (Sc</a:t>
            </a:r>
            <a:r>
              <a:rPr lang="id-ID" baseline="-25000" dirty="0">
                <a:solidFill>
                  <a:schemeClr val="bg1"/>
                </a:solidFill>
              </a:rPr>
              <a:t>2</a:t>
            </a:r>
            <a:r>
              <a:rPr lang="id-ID" dirty="0">
                <a:solidFill>
                  <a:schemeClr val="bg1"/>
                </a:solidFill>
              </a:rPr>
              <a:t>O</a:t>
            </a:r>
            <a:r>
              <a:rPr lang="id-ID" baseline="-25000" dirty="0">
                <a:solidFill>
                  <a:schemeClr val="bg1"/>
                </a:solidFill>
              </a:rPr>
              <a:t>3</a:t>
            </a:r>
            <a:r>
              <a:rPr lang="id-ID" dirty="0">
                <a:solidFill>
                  <a:schemeClr val="bg1"/>
                </a:solidFill>
              </a:rPr>
              <a:t>). </a:t>
            </a:r>
            <a:r>
              <a:rPr lang="id-ID" dirty="0" smtClean="0">
                <a:solidFill>
                  <a:schemeClr val="bg1"/>
                </a:solidFill>
              </a:rPr>
              <a:t>Selanjutnya</a:t>
            </a:r>
            <a:r>
              <a:rPr lang="id-ID" dirty="0">
                <a:solidFill>
                  <a:schemeClr val="bg1"/>
                </a:solidFill>
              </a:rPr>
              <a:t>, </a:t>
            </a:r>
            <a:r>
              <a:rPr lang="id-ID" dirty="0" smtClean="0">
                <a:solidFill>
                  <a:schemeClr val="bg1"/>
                </a:solidFill>
              </a:rPr>
              <a:t>diubah menjadi </a:t>
            </a:r>
            <a:r>
              <a:rPr lang="id-ID" dirty="0">
                <a:solidFill>
                  <a:schemeClr val="bg1"/>
                </a:solidFill>
              </a:rPr>
              <a:t>ScF</a:t>
            </a:r>
            <a:r>
              <a:rPr lang="id-ID" baseline="-25000" dirty="0">
                <a:solidFill>
                  <a:schemeClr val="bg1"/>
                </a:solidFill>
              </a:rPr>
              <a:t>3</a:t>
            </a:r>
            <a:r>
              <a:rPr lang="id-ID" dirty="0">
                <a:solidFill>
                  <a:schemeClr val="bg1"/>
                </a:solidFill>
              </a:rPr>
              <a:t> dengan menambahkan asam fluorida. </a:t>
            </a:r>
            <a:r>
              <a:rPr lang="id-ID" dirty="0" smtClean="0">
                <a:solidFill>
                  <a:schemeClr val="bg1"/>
                </a:solidFill>
              </a:rPr>
              <a:t>Senyawa SiF</a:t>
            </a:r>
            <a:r>
              <a:rPr lang="id-ID" baseline="-25000" dirty="0" smtClean="0">
                <a:solidFill>
                  <a:schemeClr val="bg1"/>
                </a:solidFill>
              </a:rPr>
              <a:t>3</a:t>
            </a:r>
            <a:r>
              <a:rPr lang="id-ID" dirty="0" smtClean="0">
                <a:solidFill>
                  <a:schemeClr val="bg1"/>
                </a:solidFill>
              </a:rPr>
              <a:t> </a:t>
            </a:r>
            <a:r>
              <a:rPr lang="id-ID" dirty="0">
                <a:solidFill>
                  <a:schemeClr val="bg1"/>
                </a:solidFill>
              </a:rPr>
              <a:t>yang terbentuk direduksi dengan logam kalsium</a:t>
            </a:r>
            <a:r>
              <a:rPr lang="id-ID" dirty="0" smtClean="0">
                <a:solidFill>
                  <a:schemeClr val="bg1"/>
                </a:solidFill>
              </a:rPr>
              <a:t>.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6" name="Chevron 5"/>
          <p:cNvSpPr/>
          <p:nvPr/>
        </p:nvSpPr>
        <p:spPr>
          <a:xfrm>
            <a:off x="838200" y="1027703"/>
            <a:ext cx="1500530" cy="369332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id-ID" b="1" dirty="0"/>
              <a:t>Skandium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800600" y="1468380"/>
            <a:ext cx="3962400" cy="1839158"/>
          </a:xfrm>
          <a:prstGeom prst="roundRect">
            <a:avLst>
              <a:gd name="adj" fmla="val 8917"/>
            </a:avLst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id-ID" dirty="0" smtClean="0">
                <a:solidFill>
                  <a:schemeClr val="bg1"/>
                </a:solidFill>
              </a:rPr>
              <a:t>Mereduksi TiCl</a:t>
            </a:r>
            <a:r>
              <a:rPr lang="id-ID" baseline="-25000" dirty="0" smtClean="0">
                <a:solidFill>
                  <a:schemeClr val="bg1"/>
                </a:solidFill>
              </a:rPr>
              <a:t>4</a:t>
            </a:r>
            <a:r>
              <a:rPr lang="id-ID" dirty="0" smtClean="0">
                <a:solidFill>
                  <a:schemeClr val="bg1"/>
                </a:solidFill>
              </a:rPr>
              <a:t> </a:t>
            </a:r>
            <a:r>
              <a:rPr lang="id-ID" dirty="0">
                <a:solidFill>
                  <a:schemeClr val="bg1"/>
                </a:solidFill>
              </a:rPr>
              <a:t>dengan reduktor logam magnesium. Senyawa </a:t>
            </a:r>
            <a:r>
              <a:rPr lang="id-ID" dirty="0" smtClean="0">
                <a:solidFill>
                  <a:schemeClr val="bg1"/>
                </a:solidFill>
              </a:rPr>
              <a:t>TiCl</a:t>
            </a:r>
            <a:r>
              <a:rPr lang="id-ID" baseline="-25000" dirty="0" smtClean="0">
                <a:solidFill>
                  <a:schemeClr val="bg1"/>
                </a:solidFill>
              </a:rPr>
              <a:t>4 </a:t>
            </a:r>
            <a:r>
              <a:rPr lang="sv-SE" dirty="0" smtClean="0">
                <a:solidFill>
                  <a:schemeClr val="bg1"/>
                </a:solidFill>
              </a:rPr>
              <a:t>diperoleh </a:t>
            </a:r>
            <a:r>
              <a:rPr lang="sv-SE" dirty="0">
                <a:solidFill>
                  <a:schemeClr val="bg1"/>
                </a:solidFill>
              </a:rPr>
              <a:t>dari TiO</a:t>
            </a:r>
            <a:r>
              <a:rPr lang="sv-SE" baseline="-25000" dirty="0">
                <a:solidFill>
                  <a:schemeClr val="bg1"/>
                </a:solidFill>
              </a:rPr>
              <a:t>2</a:t>
            </a:r>
            <a:r>
              <a:rPr lang="sv-SE" dirty="0">
                <a:solidFill>
                  <a:schemeClr val="bg1"/>
                </a:solidFill>
              </a:rPr>
              <a:t> yang dipanaskan dengan gas klor dan kokas</a:t>
            </a:r>
            <a:r>
              <a:rPr lang="sv-SE" dirty="0" smtClean="0">
                <a:solidFill>
                  <a:schemeClr val="bg1"/>
                </a:solidFill>
              </a:rPr>
              <a:t>.</a:t>
            </a:r>
            <a:r>
              <a:rPr lang="id-ID" dirty="0" smtClean="0">
                <a:solidFill>
                  <a:schemeClr val="bg1"/>
                </a:solidFill>
              </a:rPr>
              <a:t> </a:t>
            </a:r>
            <a:r>
              <a:rPr lang="id-ID" dirty="0">
                <a:solidFill>
                  <a:schemeClr val="bg1"/>
                </a:solidFill>
              </a:rPr>
              <a:t>selanjutnya direduksi dengan </a:t>
            </a:r>
            <a:r>
              <a:rPr lang="id-ID" dirty="0" smtClean="0">
                <a:solidFill>
                  <a:schemeClr val="bg1"/>
                </a:solidFill>
              </a:rPr>
              <a:t>logam </a:t>
            </a:r>
            <a:r>
              <a:rPr lang="pt-BR" dirty="0" smtClean="0">
                <a:solidFill>
                  <a:schemeClr val="bg1"/>
                </a:solidFill>
              </a:rPr>
              <a:t>natrium </a:t>
            </a:r>
            <a:r>
              <a:rPr lang="pt-BR" dirty="0">
                <a:solidFill>
                  <a:schemeClr val="bg1"/>
                </a:solidFill>
              </a:rPr>
              <a:t>atau magnesium pada suhu sekitar 500°C</a:t>
            </a:r>
            <a:r>
              <a:rPr lang="pt-BR" dirty="0" smtClean="0">
                <a:solidFill>
                  <a:schemeClr val="bg1"/>
                </a:solidFill>
              </a:rPr>
              <a:t>.</a:t>
            </a:r>
            <a:endParaRPr lang="id-ID" dirty="0" smtClean="0">
              <a:solidFill>
                <a:schemeClr val="bg1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4800600" y="1027703"/>
            <a:ext cx="1397805" cy="369332"/>
          </a:xfrm>
          <a:prstGeom prst="chevron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id-ID" b="1" dirty="0"/>
              <a:t>Titanium</a:t>
            </a:r>
          </a:p>
        </p:txBody>
      </p:sp>
    </p:spTree>
    <p:extLst>
      <p:ext uri="{BB962C8B-B14F-4D97-AF65-F5344CB8AC3E}">
        <p14:creationId xmlns:p14="http://schemas.microsoft.com/office/powerpoint/2010/main" val="283730624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57200" y="819150"/>
            <a:ext cx="4238171" cy="2685336"/>
          </a:xfrm>
          <a:prstGeom prst="roundRect">
            <a:avLst>
              <a:gd name="adj" fmla="val 7043"/>
            </a:avLst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nl-NL" dirty="0" smtClean="0">
                <a:solidFill>
                  <a:schemeClr val="bg1"/>
                </a:solidFill>
              </a:rPr>
              <a:t> Diekstraksi dari bijih vanadinit (</a:t>
            </a:r>
            <a:r>
              <a:rPr lang="id-ID" dirty="0" smtClean="0">
                <a:solidFill>
                  <a:schemeClr val="bg1"/>
                </a:solidFill>
              </a:rPr>
              <a:t>P</a:t>
            </a:r>
            <a:r>
              <a:rPr lang="nl-NL" dirty="0" smtClean="0">
                <a:solidFill>
                  <a:schemeClr val="bg1"/>
                </a:solidFill>
              </a:rPr>
              <a:t>b</a:t>
            </a:r>
            <a:r>
              <a:rPr lang="nl-NL" baseline="-25000" dirty="0" smtClean="0">
                <a:solidFill>
                  <a:schemeClr val="bg1"/>
                </a:solidFill>
              </a:rPr>
              <a:t>5</a:t>
            </a:r>
            <a:r>
              <a:rPr lang="nl-NL" dirty="0" smtClean="0">
                <a:solidFill>
                  <a:schemeClr val="bg1"/>
                </a:solidFill>
              </a:rPr>
              <a:t>(</a:t>
            </a:r>
            <a:r>
              <a:rPr lang="id-ID" dirty="0" smtClean="0">
                <a:solidFill>
                  <a:schemeClr val="bg1"/>
                </a:solidFill>
              </a:rPr>
              <a:t>V</a:t>
            </a:r>
            <a:r>
              <a:rPr lang="id-ID" dirty="0">
                <a:solidFill>
                  <a:schemeClr val="bg1"/>
                </a:solidFill>
              </a:rPr>
              <a:t>O</a:t>
            </a:r>
            <a:r>
              <a:rPr lang="nl-NL" baseline="-25000" dirty="0" smtClean="0">
                <a:solidFill>
                  <a:schemeClr val="bg1"/>
                </a:solidFill>
              </a:rPr>
              <a:t>4</a:t>
            </a:r>
            <a:r>
              <a:rPr lang="nl-NL" dirty="0" smtClean="0">
                <a:solidFill>
                  <a:schemeClr val="bg1"/>
                </a:solidFill>
              </a:rPr>
              <a:t>)</a:t>
            </a:r>
            <a:r>
              <a:rPr lang="nl-NL" baseline="-25000" dirty="0" smtClean="0">
                <a:solidFill>
                  <a:schemeClr val="bg1"/>
                </a:solidFill>
              </a:rPr>
              <a:t>3</a:t>
            </a:r>
            <a:r>
              <a:rPr lang="id-ID" dirty="0" smtClean="0">
                <a:solidFill>
                  <a:schemeClr val="bg1"/>
                </a:solidFill>
              </a:rPr>
              <a:t>C</a:t>
            </a:r>
            <a:r>
              <a:rPr lang="nl-NL" dirty="0" smtClean="0">
                <a:solidFill>
                  <a:schemeClr val="bg1"/>
                </a:solidFill>
              </a:rPr>
              <a:t>l)</a:t>
            </a:r>
            <a:r>
              <a:rPr lang="id-ID" dirty="0" smtClean="0">
                <a:solidFill>
                  <a:schemeClr val="bg1"/>
                </a:solidFill>
              </a:rPr>
              <a:t> atau patronit (VS</a:t>
            </a:r>
            <a:r>
              <a:rPr lang="id-ID" baseline="-25000" dirty="0" smtClean="0">
                <a:solidFill>
                  <a:schemeClr val="bg1"/>
                </a:solidFill>
              </a:rPr>
              <a:t>4</a:t>
            </a:r>
            <a:r>
              <a:rPr lang="id-ID" dirty="0" smtClean="0">
                <a:solidFill>
                  <a:schemeClr val="bg1"/>
                </a:solidFill>
              </a:rPr>
              <a:t>), yang dengan beberapa pereaksi (nacl atau na2co3) pada suhu 850°C akan diperoleh natrium metavanadat (NaVO</a:t>
            </a:r>
            <a:r>
              <a:rPr lang="id-ID" baseline="-25000" dirty="0" smtClean="0">
                <a:solidFill>
                  <a:schemeClr val="bg1"/>
                </a:solidFill>
              </a:rPr>
              <a:t>3</a:t>
            </a:r>
            <a:r>
              <a:rPr lang="id-ID" dirty="0" smtClean="0">
                <a:solidFill>
                  <a:schemeClr val="bg1"/>
                </a:solidFill>
              </a:rPr>
              <a:t>). Selanjutnya, setelah melalui beberapa proses akan </a:t>
            </a:r>
            <a:r>
              <a:rPr lang="es-ES" dirty="0" err="1" smtClean="0">
                <a:solidFill>
                  <a:schemeClr val="bg1"/>
                </a:solidFill>
              </a:rPr>
              <a:t>diperoleh</a:t>
            </a:r>
            <a:r>
              <a:rPr lang="es-ES" dirty="0" smtClean="0">
                <a:solidFill>
                  <a:schemeClr val="bg1"/>
                </a:solidFill>
              </a:rPr>
              <a:t> V</a:t>
            </a:r>
            <a:r>
              <a:rPr lang="es-ES" baseline="-25000" dirty="0" smtClean="0">
                <a:solidFill>
                  <a:schemeClr val="bg1"/>
                </a:solidFill>
              </a:rPr>
              <a:t>2</a:t>
            </a:r>
            <a:r>
              <a:rPr lang="es-ES" dirty="0" smtClean="0">
                <a:solidFill>
                  <a:schemeClr val="bg1"/>
                </a:solidFill>
              </a:rPr>
              <a:t>O</a:t>
            </a:r>
            <a:r>
              <a:rPr lang="es-ES" baseline="-25000" dirty="0" smtClean="0">
                <a:solidFill>
                  <a:schemeClr val="bg1"/>
                </a:solidFill>
              </a:rPr>
              <a:t>5</a:t>
            </a:r>
            <a:r>
              <a:rPr lang="es-ES" dirty="0" smtClean="0">
                <a:solidFill>
                  <a:schemeClr val="bg1"/>
                </a:solidFill>
              </a:rPr>
              <a:t> dan </a:t>
            </a:r>
            <a:r>
              <a:rPr lang="es-ES" dirty="0" err="1" smtClean="0">
                <a:solidFill>
                  <a:schemeClr val="bg1"/>
                </a:solidFill>
              </a:rPr>
              <a:t>dilakukan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r>
              <a:rPr lang="es-ES" dirty="0" err="1" smtClean="0">
                <a:solidFill>
                  <a:schemeClr val="bg1"/>
                </a:solidFill>
              </a:rPr>
              <a:t>proses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r>
              <a:rPr lang="es-ES" dirty="0" err="1" smtClean="0">
                <a:solidFill>
                  <a:schemeClr val="bg1"/>
                </a:solidFill>
              </a:rPr>
              <a:t>reduksi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r>
              <a:rPr lang="es-ES" dirty="0" err="1" smtClean="0">
                <a:solidFill>
                  <a:schemeClr val="bg1"/>
                </a:solidFill>
              </a:rPr>
              <a:t>dengan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r>
              <a:rPr lang="es-ES" dirty="0" err="1" smtClean="0">
                <a:solidFill>
                  <a:schemeClr val="bg1"/>
                </a:solidFill>
              </a:rPr>
              <a:t>logam</a:t>
            </a:r>
            <a:r>
              <a:rPr lang="id-ID" dirty="0" smtClean="0">
                <a:solidFill>
                  <a:schemeClr val="bg1"/>
                </a:solidFill>
              </a:rPr>
              <a:t> magnesium untuk menghasilkan logam vanadium.</a:t>
            </a:r>
          </a:p>
        </p:txBody>
      </p:sp>
      <p:sp>
        <p:nvSpPr>
          <p:cNvPr id="5" name="Chevron 4"/>
          <p:cNvSpPr/>
          <p:nvPr/>
        </p:nvSpPr>
        <p:spPr>
          <a:xfrm>
            <a:off x="914400" y="381194"/>
            <a:ext cx="1516676" cy="369332"/>
          </a:xfrm>
          <a:prstGeom prst="chevron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id-ID" b="1" dirty="0"/>
              <a:t>Vanadium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876800" y="821871"/>
            <a:ext cx="3962400" cy="2419945"/>
          </a:xfrm>
          <a:prstGeom prst="roundRect">
            <a:avLst>
              <a:gd name="adj" fmla="val 9056"/>
            </a:avLst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id-ID" dirty="0" smtClean="0">
                <a:solidFill>
                  <a:schemeClr val="bg1"/>
                </a:solidFill>
              </a:rPr>
              <a:t>Mereaksikan bijih kromit</a:t>
            </a:r>
            <a:r>
              <a:rPr lang="id-ID" i="1" dirty="0" smtClean="0">
                <a:solidFill>
                  <a:schemeClr val="bg1"/>
                </a:solidFill>
              </a:rPr>
              <a:t> (FeOCr</a:t>
            </a:r>
            <a:r>
              <a:rPr lang="id-ID" i="1" baseline="-25000" dirty="0" smtClean="0">
                <a:solidFill>
                  <a:schemeClr val="bg1"/>
                </a:solidFill>
              </a:rPr>
              <a:t>2</a:t>
            </a:r>
            <a:r>
              <a:rPr lang="id-ID" i="1" dirty="0" smtClean="0">
                <a:solidFill>
                  <a:schemeClr val="bg1"/>
                </a:solidFill>
              </a:rPr>
              <a:t>O</a:t>
            </a:r>
            <a:r>
              <a:rPr lang="id-ID" i="1" baseline="-25000" dirty="0" smtClean="0">
                <a:solidFill>
                  <a:schemeClr val="bg1"/>
                </a:solidFill>
              </a:rPr>
              <a:t>3</a:t>
            </a:r>
            <a:r>
              <a:rPr lang="id-ID" i="1" dirty="0" smtClean="0">
                <a:solidFill>
                  <a:schemeClr val="bg1"/>
                </a:solidFill>
              </a:rPr>
              <a:t>) dengan kalsium karbonat dan natrium </a:t>
            </a:r>
            <a:r>
              <a:rPr lang="id-ID" dirty="0" smtClean="0">
                <a:solidFill>
                  <a:schemeClr val="bg1"/>
                </a:solidFill>
              </a:rPr>
              <a:t>karbonat sehingga terbentuk Na</a:t>
            </a:r>
            <a:r>
              <a:rPr lang="id-ID" baseline="-25000" dirty="0" smtClean="0">
                <a:solidFill>
                  <a:schemeClr val="bg1"/>
                </a:solidFill>
              </a:rPr>
              <a:t>2</a:t>
            </a:r>
            <a:r>
              <a:rPr lang="id-ID" dirty="0" smtClean="0">
                <a:solidFill>
                  <a:schemeClr val="bg1"/>
                </a:solidFill>
              </a:rPr>
              <a:t>Cr</a:t>
            </a:r>
            <a:r>
              <a:rPr lang="id-ID" baseline="-25000" dirty="0" smtClean="0">
                <a:solidFill>
                  <a:schemeClr val="bg1"/>
                </a:solidFill>
              </a:rPr>
              <a:t>2</a:t>
            </a:r>
            <a:r>
              <a:rPr lang="id-ID" dirty="0" smtClean="0">
                <a:solidFill>
                  <a:schemeClr val="bg1"/>
                </a:solidFill>
              </a:rPr>
              <a:t>O</a:t>
            </a:r>
            <a:r>
              <a:rPr lang="id-ID" baseline="-25000" dirty="0" smtClean="0">
                <a:solidFill>
                  <a:schemeClr val="bg1"/>
                </a:solidFill>
              </a:rPr>
              <a:t>7</a:t>
            </a:r>
            <a:r>
              <a:rPr lang="id-ID" dirty="0" smtClean="0">
                <a:solidFill>
                  <a:schemeClr val="bg1"/>
                </a:solidFill>
              </a:rPr>
              <a:t>. Selanjutnya, Na</a:t>
            </a:r>
            <a:r>
              <a:rPr lang="id-ID" baseline="-25000" dirty="0" smtClean="0">
                <a:solidFill>
                  <a:schemeClr val="bg1"/>
                </a:solidFill>
              </a:rPr>
              <a:t>2</a:t>
            </a:r>
            <a:r>
              <a:rPr lang="id-ID" dirty="0" smtClean="0">
                <a:solidFill>
                  <a:schemeClr val="bg1"/>
                </a:solidFill>
              </a:rPr>
              <a:t>Cr</a:t>
            </a:r>
            <a:r>
              <a:rPr lang="id-ID" baseline="-25000" dirty="0" smtClean="0">
                <a:solidFill>
                  <a:schemeClr val="bg1"/>
                </a:solidFill>
              </a:rPr>
              <a:t>2</a:t>
            </a:r>
            <a:r>
              <a:rPr lang="id-ID" dirty="0" smtClean="0">
                <a:solidFill>
                  <a:schemeClr val="bg1"/>
                </a:solidFill>
              </a:rPr>
              <a:t>O</a:t>
            </a:r>
            <a:r>
              <a:rPr lang="id-ID" baseline="-25000" dirty="0" smtClean="0">
                <a:solidFill>
                  <a:schemeClr val="bg1"/>
                </a:solidFill>
              </a:rPr>
              <a:t>7</a:t>
            </a:r>
            <a:r>
              <a:rPr lang="id-ID" dirty="0" smtClean="0">
                <a:solidFill>
                  <a:schemeClr val="bg1"/>
                </a:solidFill>
              </a:rPr>
              <a:t> dipanaskan dengan kokas untuk menghasilkan Cr</a:t>
            </a:r>
            <a:r>
              <a:rPr lang="id-ID" baseline="-25000" dirty="0" smtClean="0">
                <a:solidFill>
                  <a:schemeClr val="bg1"/>
                </a:solidFill>
              </a:rPr>
              <a:t>2</a:t>
            </a:r>
            <a:r>
              <a:rPr lang="id-ID" dirty="0" smtClean="0">
                <a:solidFill>
                  <a:schemeClr val="bg1"/>
                </a:solidFill>
              </a:rPr>
              <a:t>O</a:t>
            </a:r>
            <a:r>
              <a:rPr lang="id-ID" baseline="-25000" dirty="0" smtClean="0">
                <a:solidFill>
                  <a:schemeClr val="bg1"/>
                </a:solidFill>
              </a:rPr>
              <a:t>3</a:t>
            </a:r>
            <a:r>
              <a:rPr lang="id-ID" dirty="0" smtClean="0">
                <a:solidFill>
                  <a:schemeClr val="bg1"/>
                </a:solidFill>
              </a:rPr>
              <a:t>. Oksida kromium yang dihasilkan direduksi Dengan serbuk aluminium melalui reaksi termit. </a:t>
            </a:r>
          </a:p>
        </p:txBody>
      </p:sp>
      <p:sp>
        <p:nvSpPr>
          <p:cNvPr id="7" name="Chevron 6"/>
          <p:cNvSpPr/>
          <p:nvPr/>
        </p:nvSpPr>
        <p:spPr>
          <a:xfrm>
            <a:off x="4876800" y="381194"/>
            <a:ext cx="1436878" cy="369332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id-ID" b="1" dirty="0"/>
              <a:t>Kromium</a:t>
            </a:r>
          </a:p>
        </p:txBody>
      </p:sp>
    </p:spTree>
    <p:extLst>
      <p:ext uri="{BB962C8B-B14F-4D97-AF65-F5344CB8AC3E}">
        <p14:creationId xmlns:p14="http://schemas.microsoft.com/office/powerpoint/2010/main" val="296106103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57200" y="819150"/>
            <a:ext cx="4238171" cy="2973050"/>
          </a:xfrm>
          <a:prstGeom prst="roundRect">
            <a:avLst>
              <a:gd name="adj" fmla="val 7043"/>
            </a:avLst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nl-NL" dirty="0" smtClean="0">
                <a:solidFill>
                  <a:schemeClr val="bg1"/>
                </a:solidFill>
              </a:rPr>
              <a:t> Diekstraksi dari bijih vanadinit (</a:t>
            </a:r>
            <a:r>
              <a:rPr lang="id-ID" dirty="0">
                <a:solidFill>
                  <a:schemeClr val="bg1"/>
                </a:solidFill>
              </a:rPr>
              <a:t>P</a:t>
            </a:r>
            <a:r>
              <a:rPr lang="nl-NL" dirty="0" smtClean="0">
                <a:solidFill>
                  <a:schemeClr val="bg1"/>
                </a:solidFill>
              </a:rPr>
              <a:t>b5(</a:t>
            </a:r>
            <a:r>
              <a:rPr lang="id-ID" dirty="0" smtClean="0">
                <a:solidFill>
                  <a:schemeClr val="bg1"/>
                </a:solidFill>
              </a:rPr>
              <a:t>V</a:t>
            </a:r>
            <a:r>
              <a:rPr lang="nl-NL" dirty="0" smtClean="0">
                <a:solidFill>
                  <a:schemeClr val="bg1"/>
                </a:solidFill>
              </a:rPr>
              <a:t>o4)3</a:t>
            </a:r>
            <a:r>
              <a:rPr lang="id-ID" dirty="0" smtClean="0">
                <a:solidFill>
                  <a:schemeClr val="bg1"/>
                </a:solidFill>
              </a:rPr>
              <a:t>C</a:t>
            </a:r>
            <a:r>
              <a:rPr lang="nl-NL" dirty="0" smtClean="0">
                <a:solidFill>
                  <a:schemeClr val="bg1"/>
                </a:solidFill>
              </a:rPr>
              <a:t>l)</a:t>
            </a:r>
            <a:r>
              <a:rPr lang="id-ID" dirty="0" smtClean="0">
                <a:solidFill>
                  <a:schemeClr val="bg1"/>
                </a:solidFill>
              </a:rPr>
              <a:t> atau patronit (VS4), yang dengan beberapa pereaksi (NaCl atau Na2CO3) pada suhu 850°C akan diperoleh natrium metavanadat (NaVO3). Selanjutnya, setelah melalui beberapa proses akan </a:t>
            </a:r>
            <a:r>
              <a:rPr lang="es-ES" dirty="0" err="1" smtClean="0">
                <a:solidFill>
                  <a:schemeClr val="bg1"/>
                </a:solidFill>
              </a:rPr>
              <a:t>diperoleh</a:t>
            </a:r>
            <a:r>
              <a:rPr lang="es-ES" dirty="0" smtClean="0">
                <a:solidFill>
                  <a:schemeClr val="bg1"/>
                </a:solidFill>
              </a:rPr>
              <a:t> V2O5 dan </a:t>
            </a:r>
            <a:r>
              <a:rPr lang="es-ES" dirty="0" err="1" smtClean="0">
                <a:solidFill>
                  <a:schemeClr val="bg1"/>
                </a:solidFill>
              </a:rPr>
              <a:t>dilakukan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r>
              <a:rPr lang="es-ES" dirty="0" err="1" smtClean="0">
                <a:solidFill>
                  <a:schemeClr val="bg1"/>
                </a:solidFill>
              </a:rPr>
              <a:t>proses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r>
              <a:rPr lang="es-ES" dirty="0" err="1" smtClean="0">
                <a:solidFill>
                  <a:schemeClr val="bg1"/>
                </a:solidFill>
              </a:rPr>
              <a:t>reduksi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r>
              <a:rPr lang="es-ES" dirty="0" err="1" smtClean="0">
                <a:solidFill>
                  <a:schemeClr val="bg1"/>
                </a:solidFill>
              </a:rPr>
              <a:t>dengan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r>
              <a:rPr lang="es-ES" dirty="0" err="1" smtClean="0">
                <a:solidFill>
                  <a:schemeClr val="bg1"/>
                </a:solidFill>
              </a:rPr>
              <a:t>logam</a:t>
            </a:r>
            <a:r>
              <a:rPr lang="id-ID" dirty="0" smtClean="0">
                <a:solidFill>
                  <a:schemeClr val="bg1"/>
                </a:solidFill>
              </a:rPr>
              <a:t> magnesium untuk menghasilkan logam vanadium.</a:t>
            </a:r>
          </a:p>
        </p:txBody>
      </p:sp>
      <p:sp>
        <p:nvSpPr>
          <p:cNvPr id="5" name="Chevron 4"/>
          <p:cNvSpPr/>
          <p:nvPr/>
        </p:nvSpPr>
        <p:spPr>
          <a:xfrm>
            <a:off x="914400" y="381194"/>
            <a:ext cx="1339919" cy="369332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id-ID" b="1" dirty="0"/>
              <a:t>Mangan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876800" y="821871"/>
            <a:ext cx="3962400" cy="1839158"/>
          </a:xfrm>
          <a:prstGeom prst="roundRect">
            <a:avLst>
              <a:gd name="adj" fmla="val 9056"/>
            </a:avLst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id-ID" dirty="0" smtClean="0">
                <a:solidFill>
                  <a:schemeClr val="bg1"/>
                </a:solidFill>
              </a:rPr>
              <a:t>bijih </a:t>
            </a:r>
            <a:r>
              <a:rPr lang="id-ID" i="1" dirty="0" smtClean="0">
                <a:solidFill>
                  <a:schemeClr val="bg1"/>
                </a:solidFill>
              </a:rPr>
              <a:t>kobaltit (CoAsS) </a:t>
            </a:r>
            <a:r>
              <a:rPr lang="fi-FI" dirty="0" smtClean="0">
                <a:solidFill>
                  <a:schemeClr val="bg1"/>
                </a:solidFill>
              </a:rPr>
              <a:t>melalui dua </a:t>
            </a:r>
            <a:r>
              <a:rPr lang="fi-FI" dirty="0">
                <a:solidFill>
                  <a:schemeClr val="bg1"/>
                </a:solidFill>
              </a:rPr>
              <a:t>tahapan proses berikut.</a:t>
            </a:r>
          </a:p>
          <a:p>
            <a:pPr marL="342900" indent="-342900">
              <a:buAutoNum type="alphaLcPeriod"/>
            </a:pPr>
            <a:r>
              <a:rPr lang="fi-FI" dirty="0" smtClean="0">
                <a:solidFill>
                  <a:schemeClr val="bg1"/>
                </a:solidFill>
              </a:rPr>
              <a:t>Oksidasi </a:t>
            </a:r>
            <a:r>
              <a:rPr lang="fi-FI" dirty="0">
                <a:solidFill>
                  <a:schemeClr val="bg1"/>
                </a:solidFill>
              </a:rPr>
              <a:t>untuk mendapatkan CoO</a:t>
            </a:r>
            <a:r>
              <a:rPr lang="fi-FI" dirty="0" smtClean="0">
                <a:solidFill>
                  <a:schemeClr val="bg1"/>
                </a:solidFill>
              </a:rPr>
              <a:t>.</a:t>
            </a:r>
            <a:endParaRPr lang="id-ID" dirty="0">
              <a:solidFill>
                <a:schemeClr val="bg1"/>
              </a:solidFill>
            </a:endParaRPr>
          </a:p>
          <a:p>
            <a:r>
              <a:rPr lang="id-ID" dirty="0">
                <a:solidFill>
                  <a:schemeClr val="bg1"/>
                </a:solidFill>
              </a:rPr>
              <a:t>b. Setelah dipisahkan dengan beberapa tahap, CoO direduksi</a:t>
            </a:r>
          </a:p>
          <a:p>
            <a:r>
              <a:rPr lang="id-ID" dirty="0">
                <a:solidFill>
                  <a:schemeClr val="bg1"/>
                </a:solidFill>
              </a:rPr>
              <a:t>dengan karbon pada tanur listrik</a:t>
            </a:r>
            <a:r>
              <a:rPr lang="id-ID" dirty="0" smtClean="0">
                <a:solidFill>
                  <a:schemeClr val="bg1"/>
                </a:solidFill>
              </a:rPr>
              <a:t>.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4876800" y="381194"/>
            <a:ext cx="1302475" cy="369332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id-ID" b="1" dirty="0"/>
              <a:t>Kobalt</a:t>
            </a:r>
          </a:p>
        </p:txBody>
      </p:sp>
    </p:spTree>
    <p:extLst>
      <p:ext uri="{BB962C8B-B14F-4D97-AF65-F5344CB8AC3E}">
        <p14:creationId xmlns:p14="http://schemas.microsoft.com/office/powerpoint/2010/main" val="213430488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57200" y="819150"/>
            <a:ext cx="8305800" cy="2973050"/>
          </a:xfrm>
          <a:prstGeom prst="roundRect">
            <a:avLst>
              <a:gd name="adj" fmla="val 7043"/>
            </a:avLst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id-ID" dirty="0" smtClean="0">
                <a:solidFill>
                  <a:schemeClr val="bg1"/>
                </a:solidFill>
              </a:rPr>
              <a:t>Diekstraksi dari bijih besi yang merupakan oksida besi, yaitu hematit (Fe2O3) atau magnetit (Fe3O4, gabungan oksida besi FeO dan Fe2O3) melalui proses reduksi dengan menggunakan proses tanur tinggi (</a:t>
            </a:r>
            <a:r>
              <a:rPr lang="id-ID" i="1" dirty="0" smtClean="0">
                <a:solidFill>
                  <a:schemeClr val="bg1"/>
                </a:solidFill>
              </a:rPr>
              <a:t>blast furnace). </a:t>
            </a:r>
            <a:r>
              <a:rPr lang="id-ID" dirty="0" smtClean="0">
                <a:solidFill>
                  <a:schemeClr val="bg1"/>
                </a:solidFill>
              </a:rPr>
              <a:t>Besi yang dihasilkan pada proses ini masih mengandung sekitar 5% zat pengotor yang berupa karbon, silikon, fosfor, mangan, dan sulfur. Besi tersebut berupa butiran-butiran (granula) yang rapuh dan disebut dengan besi kasar (</a:t>
            </a:r>
            <a:r>
              <a:rPr lang="id-ID" i="1" dirty="0" smtClean="0">
                <a:solidFill>
                  <a:schemeClr val="bg1"/>
                </a:solidFill>
              </a:rPr>
              <a:t>pig iron) dengan titik </a:t>
            </a:r>
            <a:r>
              <a:rPr lang="id-ID" dirty="0" smtClean="0">
                <a:solidFill>
                  <a:schemeClr val="bg1"/>
                </a:solidFill>
              </a:rPr>
              <a:t>lebur relatif rendah (1.180°C) dan selanjutnya dilebur untuk dipadatkan pada cetakan hasilnya, yang disebut dengan besi cetak (</a:t>
            </a:r>
            <a:r>
              <a:rPr lang="id-ID" i="1" dirty="0" smtClean="0">
                <a:solidFill>
                  <a:schemeClr val="bg1"/>
                </a:solidFill>
              </a:rPr>
              <a:t>cast iron). Lalu </a:t>
            </a:r>
            <a:r>
              <a:rPr lang="id-ID" dirty="0" smtClean="0">
                <a:solidFill>
                  <a:schemeClr val="bg1"/>
                </a:solidFill>
              </a:rPr>
              <a:t>diolah menjadi besi baja dengan menghilangkan zat-zat pengotor sehingga tinggal mengandung </a:t>
            </a:r>
            <a:r>
              <a:rPr lang="nn-NO" dirty="0" smtClean="0">
                <a:solidFill>
                  <a:schemeClr val="bg1"/>
                </a:solidFill>
              </a:rPr>
              <a:t>karbon sekitar 0,03–1,4% dan beberapa logam lain yang</a:t>
            </a:r>
            <a:r>
              <a:rPr lang="id-ID" dirty="0" smtClean="0">
                <a:solidFill>
                  <a:schemeClr val="bg1"/>
                </a:solidFill>
              </a:rPr>
              <a:t> ditambahkan untuk memberi sifat khusus.</a:t>
            </a:r>
          </a:p>
        </p:txBody>
      </p:sp>
      <p:sp>
        <p:nvSpPr>
          <p:cNvPr id="5" name="Chevron 4"/>
          <p:cNvSpPr/>
          <p:nvPr/>
        </p:nvSpPr>
        <p:spPr>
          <a:xfrm>
            <a:off x="914400" y="381194"/>
            <a:ext cx="1292175" cy="369332"/>
          </a:xfrm>
          <a:prstGeom prst="chevron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id-ID" b="1" dirty="0"/>
              <a:t>Besi</a:t>
            </a:r>
          </a:p>
        </p:txBody>
      </p:sp>
    </p:spTree>
    <p:extLst>
      <p:ext uri="{BB962C8B-B14F-4D97-AF65-F5344CB8AC3E}">
        <p14:creationId xmlns:p14="http://schemas.microsoft.com/office/powerpoint/2010/main" val="411746808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05445"/>
            <a:ext cx="6096000" cy="4407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7200" y="1962150"/>
            <a:ext cx="1688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b="1" dirty="0">
                <a:solidFill>
                  <a:schemeClr val="tx2"/>
                </a:solidFill>
              </a:rPr>
              <a:t>Jenis-jenis baja.</a:t>
            </a:r>
          </a:p>
        </p:txBody>
      </p:sp>
    </p:spTree>
    <p:extLst>
      <p:ext uri="{BB962C8B-B14F-4D97-AF65-F5344CB8AC3E}">
        <p14:creationId xmlns:p14="http://schemas.microsoft.com/office/powerpoint/2010/main" val="423645995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ile:Blast furnace N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57151"/>
            <a:ext cx="5455224" cy="342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59657" y="245566"/>
            <a:ext cx="3421743" cy="415498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id-ID" sz="1200" dirty="0"/>
              <a:t>1: bijih besi + sinter Calcareous</a:t>
            </a:r>
          </a:p>
          <a:p>
            <a:r>
              <a:rPr lang="id-ID" sz="1200" dirty="0"/>
              <a:t>2: coke</a:t>
            </a:r>
          </a:p>
          <a:p>
            <a:r>
              <a:rPr lang="id-ID" sz="1200" dirty="0"/>
              <a:t>3: ban berjalan</a:t>
            </a:r>
          </a:p>
          <a:p>
            <a:r>
              <a:rPr lang="id-ID" sz="1200" dirty="0"/>
              <a:t>4: membuka makan, dengan katup yang mencegah kontak langsung dengan bagian internal tungku</a:t>
            </a:r>
          </a:p>
          <a:p>
            <a:r>
              <a:rPr lang="id-ID" sz="1200" dirty="0"/>
              <a:t>5: Lapisan coke</a:t>
            </a:r>
          </a:p>
          <a:p>
            <a:r>
              <a:rPr lang="id-ID" sz="1200" dirty="0"/>
              <a:t>6: Lapisan sinter, pelet oksida besi, bijih,</a:t>
            </a:r>
          </a:p>
          <a:p>
            <a:r>
              <a:rPr lang="id-ID" sz="1200" dirty="0"/>
              <a:t>7: Udara panas (sekitar 1200 ° C)</a:t>
            </a:r>
          </a:p>
          <a:p>
            <a:r>
              <a:rPr lang="id-ID" sz="1200" dirty="0"/>
              <a:t>8: Slag</a:t>
            </a:r>
          </a:p>
          <a:p>
            <a:r>
              <a:rPr lang="id-ID" sz="1200" dirty="0"/>
              <a:t>9: Besi pig cair</a:t>
            </a:r>
          </a:p>
          <a:p>
            <a:r>
              <a:rPr lang="id-ID" sz="1200" dirty="0"/>
              <a:t>10: Mixer</a:t>
            </a:r>
          </a:p>
          <a:p>
            <a:r>
              <a:rPr lang="id-ID" sz="1200" dirty="0"/>
              <a:t>11: Ketuk untuk pig iron</a:t>
            </a:r>
          </a:p>
          <a:p>
            <a:r>
              <a:rPr lang="id-ID" sz="1200" dirty="0"/>
              <a:t>12: Siklus debu untuk menghilangkan debu dari gas buang sebelum membakar mereka dalam 13</a:t>
            </a:r>
          </a:p>
          <a:p>
            <a:r>
              <a:rPr lang="id-ID" sz="1200" dirty="0"/>
              <a:t>13: pemanas udara</a:t>
            </a:r>
          </a:p>
          <a:p>
            <a:r>
              <a:rPr lang="id-ID" sz="1200" dirty="0"/>
              <a:t>14: Stopkontak asap (dapat diarahkan ke tangki penangkap &amp; penyimpanan karbon (CCS))</a:t>
            </a:r>
          </a:p>
          <a:p>
            <a:r>
              <a:rPr lang="id-ID" sz="1200" dirty="0"/>
              <a:t>15: udara umpan untuk pemanas udara Cowper</a:t>
            </a:r>
          </a:p>
          <a:p>
            <a:r>
              <a:rPr lang="id-ID" sz="1200" dirty="0"/>
              <a:t>16: Batubara bubuk</a:t>
            </a:r>
          </a:p>
          <a:p>
            <a:r>
              <a:rPr lang="id-ID" sz="1200" dirty="0"/>
              <a:t>17: kokas oven</a:t>
            </a:r>
          </a:p>
          <a:p>
            <a:r>
              <a:rPr lang="id-ID" sz="1200" dirty="0"/>
              <a:t>18: kokas bin</a:t>
            </a:r>
          </a:p>
          <a:p>
            <a:r>
              <a:rPr lang="id-ID" sz="1200" dirty="0"/>
              <a:t>19: pipa untuk gas blast furnace</a:t>
            </a:r>
          </a:p>
        </p:txBody>
      </p:sp>
      <p:sp>
        <p:nvSpPr>
          <p:cNvPr id="6" name="Rectangle 5"/>
          <p:cNvSpPr/>
          <p:nvPr/>
        </p:nvSpPr>
        <p:spPr>
          <a:xfrm>
            <a:off x="6324600" y="4629150"/>
            <a:ext cx="207460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dirty="0"/>
              <a:t>https://commons.wikimedia.org/Tosaka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81400" y="3333750"/>
            <a:ext cx="3200400" cy="380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b="1" dirty="0" smtClean="0">
                <a:solidFill>
                  <a:schemeClr val="accent4"/>
                </a:solidFill>
              </a:rPr>
              <a:t>BLAST FURNACE</a:t>
            </a:r>
            <a:endParaRPr lang="id-ID" b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76386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57200" y="819150"/>
            <a:ext cx="4238171" cy="2109907"/>
          </a:xfrm>
          <a:prstGeom prst="roundRect">
            <a:avLst>
              <a:gd name="adj" fmla="val 7043"/>
            </a:avLst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Mereduksi pentlandit [(</a:t>
            </a:r>
            <a:r>
              <a:rPr lang="id-ID" dirty="0" smtClean="0">
                <a:solidFill>
                  <a:schemeClr val="bg1"/>
                </a:solidFill>
              </a:rPr>
              <a:t>F</a:t>
            </a:r>
            <a:r>
              <a:rPr lang="nb-NO" dirty="0" smtClean="0">
                <a:solidFill>
                  <a:schemeClr val="bg1"/>
                </a:solidFill>
              </a:rPr>
              <a:t>e,</a:t>
            </a:r>
            <a:r>
              <a:rPr lang="id-ID" dirty="0" smtClean="0">
                <a:solidFill>
                  <a:schemeClr val="bg1"/>
                </a:solidFill>
              </a:rPr>
              <a:t>N</a:t>
            </a:r>
            <a:r>
              <a:rPr lang="nb-NO" dirty="0" smtClean="0">
                <a:solidFill>
                  <a:schemeClr val="bg1"/>
                </a:solidFill>
              </a:rPr>
              <a:t>i)9</a:t>
            </a:r>
            <a:r>
              <a:rPr lang="id-ID" dirty="0" smtClean="0">
                <a:solidFill>
                  <a:schemeClr val="bg1"/>
                </a:solidFill>
              </a:rPr>
              <a:t>S</a:t>
            </a:r>
            <a:r>
              <a:rPr lang="nb-NO" dirty="0" smtClean="0">
                <a:solidFill>
                  <a:schemeClr val="bg1"/>
                </a:solidFill>
              </a:rPr>
              <a:t>8] melalui proses tanur</a:t>
            </a:r>
            <a:r>
              <a:rPr lang="id-ID" dirty="0" smtClean="0">
                <a:solidFill>
                  <a:schemeClr val="bg1"/>
                </a:solidFill>
              </a:rPr>
              <a:t> tinggi. Proses ekstraksi berlangsung dalam dua tahap, yaitu pemanggangan (</a:t>
            </a:r>
            <a:r>
              <a:rPr lang="id-ID" i="1" dirty="0" smtClean="0">
                <a:solidFill>
                  <a:schemeClr val="bg1"/>
                </a:solidFill>
              </a:rPr>
              <a:t>roasting) dan reduksi. Proses pemanggangan </a:t>
            </a:r>
            <a:r>
              <a:rPr lang="id-ID" dirty="0" smtClean="0">
                <a:solidFill>
                  <a:schemeClr val="bg1"/>
                </a:solidFill>
              </a:rPr>
              <a:t>dilakukan dengan mereaksikan bijih dengan oksigen untuk</a:t>
            </a:r>
          </a:p>
          <a:p>
            <a:r>
              <a:rPr lang="id-ID" dirty="0" smtClean="0">
                <a:solidFill>
                  <a:schemeClr val="bg1"/>
                </a:solidFill>
              </a:rPr>
              <a:t>Membentuk oksida-oksidanya.</a:t>
            </a:r>
          </a:p>
        </p:txBody>
      </p:sp>
      <p:sp>
        <p:nvSpPr>
          <p:cNvPr id="5" name="Chevron 4"/>
          <p:cNvSpPr/>
          <p:nvPr/>
        </p:nvSpPr>
        <p:spPr>
          <a:xfrm>
            <a:off x="914400" y="381194"/>
            <a:ext cx="1082921" cy="369332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id-ID" b="1" dirty="0"/>
              <a:t>Nikel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876800" y="821871"/>
            <a:ext cx="3962400" cy="2129552"/>
          </a:xfrm>
          <a:prstGeom prst="roundRect">
            <a:avLst>
              <a:gd name="adj" fmla="val 9056"/>
            </a:avLst>
          </a:prstGeom>
          <a:solidFill>
            <a:srgbClr val="FB8571"/>
          </a:solidFill>
        </p:spPr>
        <p:txBody>
          <a:bodyPr wrap="square">
            <a:spAutoFit/>
          </a:bodyPr>
          <a:lstStyle/>
          <a:p>
            <a:r>
              <a:rPr lang="id-ID" dirty="0">
                <a:solidFill>
                  <a:schemeClr val="bg1"/>
                </a:solidFill>
              </a:rPr>
              <a:t>Logam zink diekstraksi dari bijih zinkblende (ZnS) </a:t>
            </a:r>
            <a:r>
              <a:rPr lang="id-ID" dirty="0" smtClean="0">
                <a:solidFill>
                  <a:schemeClr val="bg1"/>
                </a:solidFill>
              </a:rPr>
              <a:t>melalui dua </a:t>
            </a:r>
            <a:r>
              <a:rPr lang="id-ID" dirty="0">
                <a:solidFill>
                  <a:schemeClr val="bg1"/>
                </a:solidFill>
              </a:rPr>
              <a:t>tahap. Tahap pertama adalah tahap oksidasi</a:t>
            </a:r>
            <a:r>
              <a:rPr lang="id-ID" dirty="0" smtClean="0">
                <a:solidFill>
                  <a:schemeClr val="bg1"/>
                </a:solidFill>
              </a:rPr>
              <a:t>. </a:t>
            </a:r>
            <a:r>
              <a:rPr lang="id-ID" dirty="0">
                <a:solidFill>
                  <a:schemeClr val="bg1"/>
                </a:solidFill>
              </a:rPr>
              <a:t>Pada tahap kedua, senyawa ZnO yang terbentuk </a:t>
            </a:r>
            <a:r>
              <a:rPr lang="id-ID" dirty="0" smtClean="0">
                <a:solidFill>
                  <a:schemeClr val="bg1"/>
                </a:solidFill>
              </a:rPr>
              <a:t>selanjutnya direduksi </a:t>
            </a:r>
            <a:r>
              <a:rPr lang="id-ID" dirty="0">
                <a:solidFill>
                  <a:schemeClr val="bg1"/>
                </a:solidFill>
              </a:rPr>
              <a:t>dengan karbon pada tanur listrik.</a:t>
            </a:r>
          </a:p>
          <a:p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4876800" y="381194"/>
            <a:ext cx="1310110" cy="369332"/>
          </a:xfrm>
          <a:prstGeom prst="chevron">
            <a:avLst/>
          </a:prstGeom>
          <a:solidFill>
            <a:srgbClr val="F6FCAE"/>
          </a:solidFill>
        </p:spPr>
        <p:txBody>
          <a:bodyPr wrap="none">
            <a:spAutoFit/>
          </a:bodyPr>
          <a:lstStyle/>
          <a:p>
            <a:r>
              <a:rPr lang="id-ID" b="1" dirty="0"/>
              <a:t>Zink</a:t>
            </a:r>
          </a:p>
        </p:txBody>
      </p:sp>
    </p:spTree>
    <p:extLst>
      <p:ext uri="{BB962C8B-B14F-4D97-AF65-F5344CB8AC3E}">
        <p14:creationId xmlns:p14="http://schemas.microsoft.com/office/powerpoint/2010/main" val="343088703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735815"/>
            <a:ext cx="7844971" cy="3581519"/>
          </a:xfrm>
          <a:prstGeom prst="roundRect">
            <a:avLst>
              <a:gd name="adj" fmla="val 9056"/>
            </a:avLst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id-ID" dirty="0"/>
              <a:t>Proses pemisahan tembaga dari kalkopirit adalah sebagai</a:t>
            </a:r>
          </a:p>
          <a:p>
            <a:r>
              <a:rPr lang="id-ID" dirty="0"/>
              <a:t>berikut</a:t>
            </a:r>
            <a:r>
              <a:rPr lang="id-ID" dirty="0" smtClean="0"/>
              <a:t>.</a:t>
            </a:r>
          </a:p>
          <a:p>
            <a:r>
              <a:rPr lang="id-ID" dirty="0"/>
              <a:t>a. Pengapungan (</a:t>
            </a:r>
            <a:r>
              <a:rPr lang="id-ID" i="1" dirty="0"/>
              <a:t>floating), yaitu bijih tembaga </a:t>
            </a:r>
            <a:r>
              <a:rPr lang="id-ID" i="1" dirty="0" smtClean="0"/>
              <a:t>dipekatkan </a:t>
            </a:r>
            <a:r>
              <a:rPr lang="sv-SE" dirty="0" smtClean="0"/>
              <a:t>dengan</a:t>
            </a:r>
            <a:r>
              <a:rPr lang="id-ID" dirty="0" smtClean="0"/>
              <a:t> </a:t>
            </a:r>
            <a:r>
              <a:rPr lang="sv-SE" dirty="0" smtClean="0"/>
              <a:t>menambahkan </a:t>
            </a:r>
            <a:r>
              <a:rPr lang="sv-SE" dirty="0"/>
              <a:t>detergen dan NaOH. Pada proses </a:t>
            </a:r>
            <a:r>
              <a:rPr lang="sv-SE" dirty="0" smtClean="0"/>
              <a:t>ini,</a:t>
            </a:r>
            <a:r>
              <a:rPr lang="id-ID" dirty="0" smtClean="0"/>
              <a:t> zat-zat </a:t>
            </a:r>
            <a:r>
              <a:rPr lang="id-ID" dirty="0"/>
              <a:t>pengotor (biasanya Al) akan larut dan mengapung.</a:t>
            </a:r>
          </a:p>
          <a:p>
            <a:r>
              <a:rPr lang="id-ID" dirty="0"/>
              <a:t>b. Pemanggangan (</a:t>
            </a:r>
            <a:r>
              <a:rPr lang="id-ID" i="1" dirty="0"/>
              <a:t>roasting). </a:t>
            </a:r>
            <a:r>
              <a:rPr lang="id-ID" i="1" dirty="0" smtClean="0"/>
              <a:t>Pada proses </a:t>
            </a:r>
            <a:r>
              <a:rPr lang="id-ID" i="1" dirty="0"/>
              <a:t>ini, kalkopirit </a:t>
            </a:r>
            <a:r>
              <a:rPr lang="id-ID" i="1" dirty="0" smtClean="0"/>
              <a:t>bereaksi </a:t>
            </a:r>
            <a:r>
              <a:rPr lang="id-ID" dirty="0" smtClean="0"/>
              <a:t>dengan </a:t>
            </a:r>
            <a:r>
              <a:rPr lang="id-ID" dirty="0"/>
              <a:t>oksigen</a:t>
            </a:r>
            <a:r>
              <a:rPr lang="id-ID" dirty="0" smtClean="0"/>
              <a:t>. Dengan menambahkan </a:t>
            </a:r>
            <a:r>
              <a:rPr lang="id-ID" dirty="0"/>
              <a:t>SiO2, besi akan terpisah </a:t>
            </a:r>
            <a:r>
              <a:rPr lang="id-ID" dirty="0" smtClean="0"/>
              <a:t>sebagai ampas </a:t>
            </a:r>
            <a:r>
              <a:rPr lang="id-ID" dirty="0"/>
              <a:t>(kerak</a:t>
            </a:r>
            <a:r>
              <a:rPr lang="id-ID" dirty="0" smtClean="0"/>
              <a:t>). </a:t>
            </a:r>
            <a:r>
              <a:rPr lang="id-ID" dirty="0"/>
              <a:t>Pada proses pemanasan selanjutnya, Cu2S akan teroksidasi.</a:t>
            </a:r>
          </a:p>
          <a:p>
            <a:r>
              <a:rPr lang="id-ID" dirty="0"/>
              <a:t>c. Reduksi. Proses reduksi terjadi antara Cu2O dengan </a:t>
            </a:r>
            <a:r>
              <a:rPr lang="id-ID" dirty="0" smtClean="0"/>
              <a:t>Cu2S yang </a:t>
            </a:r>
            <a:r>
              <a:rPr lang="id-ID" dirty="0"/>
              <a:t>masih ada dalam proses sebelumnya.</a:t>
            </a:r>
          </a:p>
          <a:p>
            <a:r>
              <a:rPr lang="id-ID" dirty="0"/>
              <a:t>d. Pemurnian. Proses pemurnian dilakukan dengan </a:t>
            </a:r>
            <a:r>
              <a:rPr lang="id-ID" dirty="0" smtClean="0"/>
              <a:t>cara elektrolisis </a:t>
            </a:r>
            <a:r>
              <a:rPr lang="id-ID" dirty="0"/>
              <a:t>larutan CuSO4 dengan anode yang terbuat </a:t>
            </a:r>
            <a:r>
              <a:rPr lang="id-ID" dirty="0" smtClean="0"/>
              <a:t>dari Cu </a:t>
            </a:r>
            <a:r>
              <a:rPr lang="id-ID" dirty="0"/>
              <a:t>kotor dan katode dari Cu murni. </a:t>
            </a:r>
          </a:p>
        </p:txBody>
      </p:sp>
      <p:sp>
        <p:nvSpPr>
          <p:cNvPr id="5" name="Chevron 4"/>
          <p:cNvSpPr/>
          <p:nvPr/>
        </p:nvSpPr>
        <p:spPr>
          <a:xfrm>
            <a:off x="228601" y="295138"/>
            <a:ext cx="2769502" cy="369332"/>
          </a:xfrm>
          <a:prstGeom prst="chevron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id-ID" b="1" dirty="0"/>
              <a:t>Tembaga</a:t>
            </a:r>
          </a:p>
        </p:txBody>
      </p:sp>
    </p:spTree>
    <p:extLst>
      <p:ext uri="{BB962C8B-B14F-4D97-AF65-F5344CB8AC3E}">
        <p14:creationId xmlns:p14="http://schemas.microsoft.com/office/powerpoint/2010/main" val="53768174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le:Primary zinc smelting flowchart -vector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85750"/>
            <a:ext cx="8735646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95600" y="371475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b="1" dirty="0" smtClean="0">
                <a:solidFill>
                  <a:schemeClr val="accent5"/>
                </a:solidFill>
              </a:rPr>
              <a:t>Permurnian zink</a:t>
            </a:r>
            <a:endParaRPr lang="id-ID" b="1" dirty="0">
              <a:solidFill>
                <a:schemeClr val="accent5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0" y="4476750"/>
            <a:ext cx="208101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dirty="0" smtClean="0"/>
              <a:t>https://commons.wikimedia.org/Mliu92</a:t>
            </a:r>
            <a:endParaRPr lang="id-ID" sz="900" dirty="0"/>
          </a:p>
        </p:txBody>
      </p:sp>
    </p:spTree>
    <p:extLst>
      <p:ext uri="{BB962C8B-B14F-4D97-AF65-F5344CB8AC3E}">
        <p14:creationId xmlns:p14="http://schemas.microsoft.com/office/powerpoint/2010/main" val="143876131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ea\2018\Touch Up PPT\sakti\Gambar download PPT Kimia\shutterstock_6831369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370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09550"/>
            <a:ext cx="8077200" cy="693356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r>
              <a:rPr lang="en-US" sz="2500" b="1" cap="all" dirty="0" err="1"/>
              <a:t>Pengertian</a:t>
            </a:r>
            <a:r>
              <a:rPr lang="en-US" sz="2500" b="1" cap="all" dirty="0"/>
              <a:t> </a:t>
            </a:r>
            <a:r>
              <a:rPr lang="en-US" sz="2500" b="1" cap="all" dirty="0" err="1"/>
              <a:t>dan</a:t>
            </a:r>
            <a:r>
              <a:rPr lang="en-US" sz="2500" b="1" cap="all" dirty="0"/>
              <a:t> </a:t>
            </a:r>
            <a:r>
              <a:rPr lang="en-US" sz="2500" b="1" cap="all" dirty="0" err="1"/>
              <a:t>Sifat</a:t>
            </a:r>
            <a:r>
              <a:rPr lang="en-US" sz="2500" b="1" cap="all" dirty="0"/>
              <a:t> </a:t>
            </a:r>
            <a:r>
              <a:rPr lang="en-US" sz="2500" b="1" cap="all" dirty="0" err="1"/>
              <a:t>Unsur</a:t>
            </a:r>
            <a:r>
              <a:rPr lang="en-US" sz="2500" b="1" cap="all" dirty="0"/>
              <a:t> </a:t>
            </a:r>
            <a:r>
              <a:rPr lang="en-US" sz="2500" b="1" cap="all" dirty="0" err="1"/>
              <a:t>Transisi</a:t>
            </a:r>
            <a:r>
              <a:rPr lang="en-US" sz="2500" b="1" cap="all" dirty="0"/>
              <a:t> </a:t>
            </a:r>
            <a:r>
              <a:rPr lang="en-US" sz="2500" b="1" cap="all" dirty="0" err="1"/>
              <a:t>Periode</a:t>
            </a:r>
            <a:r>
              <a:rPr lang="en-US" sz="2500" b="1" cap="all" dirty="0"/>
              <a:t> </a:t>
            </a:r>
            <a:r>
              <a:rPr lang="en-US" sz="2500" b="1" cap="all" dirty="0" err="1" smtClean="0"/>
              <a:t>Keempat</a:t>
            </a:r>
            <a:endParaRPr lang="en-US" sz="2500" cap="all" dirty="0"/>
          </a:p>
        </p:txBody>
      </p:sp>
      <p:sp>
        <p:nvSpPr>
          <p:cNvPr id="3" name="Rounded Rectangle 2"/>
          <p:cNvSpPr/>
          <p:nvPr/>
        </p:nvSpPr>
        <p:spPr>
          <a:xfrm>
            <a:off x="152400" y="2383393"/>
            <a:ext cx="6629400" cy="1940957"/>
          </a:xfrm>
          <a:prstGeom prst="roundRect">
            <a:avLst/>
          </a:prstGeom>
          <a:solidFill>
            <a:schemeClr val="accent2">
              <a:lumMod val="75000"/>
              <a:alpha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Secara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umum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unsur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transisi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kelompok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unsur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terletak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blok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di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sistem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periodik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unsur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Berdasarkan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pengertian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unsur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transisi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periode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keempat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terdiri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atas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skandium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), titanium (Ti), vanadium (V),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kromium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(Cr),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mangan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Mn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besi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(Fe),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kobalt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(Co),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nikel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(Ni),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tembaga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(Cu),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zink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(Zn).</a:t>
            </a:r>
          </a:p>
        </p:txBody>
      </p:sp>
      <p:sp>
        <p:nvSpPr>
          <p:cNvPr id="5" name="Rectangle 4"/>
          <p:cNvSpPr/>
          <p:nvPr/>
        </p:nvSpPr>
        <p:spPr>
          <a:xfrm>
            <a:off x="152400" y="4552950"/>
            <a:ext cx="1981200" cy="2308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d-ID" sz="900" dirty="0" smtClean="0"/>
              <a:t>www.shutterstock.com/zhao jian kang</a:t>
            </a:r>
            <a:endParaRPr lang="id-ID" sz="900" dirty="0"/>
          </a:p>
        </p:txBody>
      </p:sp>
      <p:pic>
        <p:nvPicPr>
          <p:cNvPr id="10" name="Picture 2" descr="D:\Dea\2018\BUAT DEA\sakti\SMA Kimia Unggul XII K13N peminatan bann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2125"/>
            <a:ext cx="9144001" cy="84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537101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2286000" y="133350"/>
            <a:ext cx="4572000" cy="646331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en-US" dirty="0" err="1">
                <a:latin typeface="Arial" pitchFamily="34" charset="0"/>
                <a:cs typeface="Arial" pitchFamily="34" charset="0"/>
              </a:rPr>
              <a:t>Konfigurasi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elektron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unsur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transisi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periode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keempat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911166"/>
            <a:ext cx="6858000" cy="3717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860662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evron 1"/>
          <p:cNvSpPr/>
          <p:nvPr/>
        </p:nvSpPr>
        <p:spPr>
          <a:xfrm>
            <a:off x="3025102" y="133350"/>
            <a:ext cx="3708817" cy="369332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Sifat-sifat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umum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unsur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transisi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704850"/>
            <a:ext cx="8682037" cy="367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600745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evron 1"/>
          <p:cNvSpPr/>
          <p:nvPr/>
        </p:nvSpPr>
        <p:spPr>
          <a:xfrm>
            <a:off x="2270077" y="131031"/>
            <a:ext cx="4572000" cy="646331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en-US" dirty="0" err="1">
                <a:latin typeface="Arial" pitchFamily="34" charset="0"/>
                <a:cs typeface="Arial" pitchFamily="34" charset="0"/>
              </a:rPr>
              <a:t>Warna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senyawa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unsur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transisi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berbagai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bilangan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oksidasi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72" y="929762"/>
            <a:ext cx="7633256" cy="377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600745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4439" y="2724150"/>
            <a:ext cx="8610600" cy="203132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d-ID" dirty="0"/>
              <a:t>Terjadinya variasi warna unsur transisi disebabkan </a:t>
            </a:r>
            <a:r>
              <a:rPr lang="id-ID" dirty="0" smtClean="0"/>
              <a:t>oleh orbital </a:t>
            </a:r>
            <a:r>
              <a:rPr lang="id-ID" dirty="0"/>
              <a:t>3</a:t>
            </a:r>
            <a:r>
              <a:rPr lang="id-ID" i="1" dirty="0"/>
              <a:t>d yang dapat terpisah (mengalami splitting) menjadi </a:t>
            </a:r>
            <a:r>
              <a:rPr lang="id-ID" i="1" dirty="0" smtClean="0"/>
              <a:t>dua </a:t>
            </a:r>
            <a:r>
              <a:rPr lang="id-ID" dirty="0" smtClean="0"/>
              <a:t>kelompok </a:t>
            </a:r>
            <a:r>
              <a:rPr lang="id-ID" dirty="0"/>
              <a:t>tingkat energi, yaitu kelompok orbital pada </a:t>
            </a:r>
            <a:r>
              <a:rPr lang="id-ID" dirty="0" smtClean="0"/>
              <a:t>sumbu (</a:t>
            </a:r>
            <a:r>
              <a:rPr lang="id-ID" i="1" dirty="0" smtClean="0"/>
              <a:t>d</a:t>
            </a:r>
            <a:r>
              <a:rPr lang="id-ID" i="1" baseline="-25000" dirty="0" smtClean="0"/>
              <a:t>x</a:t>
            </a:r>
            <a:r>
              <a:rPr lang="id-ID" i="1" dirty="0" smtClean="0"/>
              <a:t>2-</a:t>
            </a:r>
            <a:r>
              <a:rPr lang="id-ID" i="1" baseline="-25000" dirty="0" smtClean="0"/>
              <a:t>y</a:t>
            </a:r>
            <a:r>
              <a:rPr lang="id-ID" i="1" dirty="0" smtClean="0"/>
              <a:t>2 </a:t>
            </a:r>
            <a:r>
              <a:rPr lang="id-ID" i="1" dirty="0"/>
              <a:t>dan d</a:t>
            </a:r>
            <a:r>
              <a:rPr lang="id-ID" i="1" baseline="-25000" dirty="0"/>
              <a:t>z</a:t>
            </a:r>
            <a:r>
              <a:rPr lang="id-ID" i="1" dirty="0"/>
              <a:t>2) serta kelompok orbital di antara sumbu (d</a:t>
            </a:r>
            <a:r>
              <a:rPr lang="id-ID" i="1" baseline="-25000" dirty="0"/>
              <a:t>xy</a:t>
            </a:r>
            <a:r>
              <a:rPr lang="id-ID" i="1" dirty="0"/>
              <a:t>, </a:t>
            </a:r>
            <a:r>
              <a:rPr lang="id-ID" i="1" dirty="0" smtClean="0"/>
              <a:t>d</a:t>
            </a:r>
            <a:r>
              <a:rPr lang="id-ID" i="1" baseline="-25000" dirty="0" smtClean="0"/>
              <a:t>xz</a:t>
            </a:r>
            <a:r>
              <a:rPr lang="id-ID" i="1" dirty="0" smtClean="0"/>
              <a:t>, </a:t>
            </a:r>
            <a:r>
              <a:rPr lang="id-ID" dirty="0" smtClean="0"/>
              <a:t>dan </a:t>
            </a:r>
            <a:r>
              <a:rPr lang="id-ID" i="1" dirty="0"/>
              <a:t>d</a:t>
            </a:r>
            <a:r>
              <a:rPr lang="id-ID" i="1" baseline="-25000" dirty="0"/>
              <a:t>yz</a:t>
            </a:r>
            <a:r>
              <a:rPr lang="id-ID" i="1" dirty="0"/>
              <a:t>). Adanya pemisahan </a:t>
            </a:r>
            <a:r>
              <a:rPr lang="id-ID" i="1" dirty="0" smtClean="0"/>
              <a:t>ini mengakibatkan </a:t>
            </a:r>
            <a:r>
              <a:rPr lang="id-ID" i="1" dirty="0"/>
              <a:t>terjadinya </a:t>
            </a:r>
            <a:r>
              <a:rPr lang="id-ID" i="1" dirty="0" smtClean="0"/>
              <a:t>celah </a:t>
            </a:r>
            <a:r>
              <a:rPr lang="id-ID" dirty="0" smtClean="0"/>
              <a:t>energi </a:t>
            </a:r>
            <a:r>
              <a:rPr lang="id-ID" dirty="0"/>
              <a:t>yang dapat menyerap energi pada panjang gelombang </a:t>
            </a:r>
            <a:r>
              <a:rPr lang="id-ID" dirty="0" smtClean="0"/>
              <a:t>sinar tampak</a:t>
            </a:r>
            <a:r>
              <a:rPr lang="id-ID" dirty="0"/>
              <a:t>. Warna yang diserap merupakan warna </a:t>
            </a:r>
            <a:r>
              <a:rPr lang="id-ID" dirty="0" smtClean="0"/>
              <a:t>komplemennya. Warna </a:t>
            </a:r>
            <a:r>
              <a:rPr lang="id-ID" dirty="0"/>
              <a:t>hijau merupakan komplemen dari warna merah. </a:t>
            </a:r>
            <a:r>
              <a:rPr lang="id-ID" dirty="0" smtClean="0"/>
              <a:t>Pada ion Cr</a:t>
            </a:r>
            <a:r>
              <a:rPr lang="id-ID" baseline="30000" dirty="0" smtClean="0"/>
              <a:t>3+</a:t>
            </a:r>
            <a:r>
              <a:rPr lang="id-ID" dirty="0" smtClean="0"/>
              <a:t>, </a:t>
            </a:r>
            <a:r>
              <a:rPr lang="id-ID" dirty="0"/>
              <a:t>celah energinya menyerap warna merah sehingga </a:t>
            </a:r>
            <a:r>
              <a:rPr lang="id-ID" dirty="0" smtClean="0"/>
              <a:t>3</a:t>
            </a:r>
            <a:r>
              <a:rPr lang="id-ID" dirty="0"/>
              <a:t>+ </a:t>
            </a:r>
            <a:r>
              <a:rPr lang="id-ID" dirty="0" smtClean="0"/>
              <a:t>warna </a:t>
            </a:r>
            <a:r>
              <a:rPr lang="id-ID" dirty="0"/>
              <a:t>ion </a:t>
            </a:r>
            <a:r>
              <a:rPr lang="id-ID" dirty="0" smtClean="0"/>
              <a:t>Cr adalah </a:t>
            </a:r>
            <a:r>
              <a:rPr lang="id-ID" dirty="0"/>
              <a:t>hijau.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8847"/>
            <a:ext cx="7096125" cy="2542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7924800" y="2437368"/>
            <a:ext cx="107433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b="1" i="1" dirty="0"/>
              <a:t>Dokumen Penerbit</a:t>
            </a:r>
            <a:endParaRPr lang="id-ID" sz="900" dirty="0"/>
          </a:p>
        </p:txBody>
      </p:sp>
      <p:pic>
        <p:nvPicPr>
          <p:cNvPr id="5" name="Picture 2" descr="D:\Dea\2018\BUAT DEA\sakti\SMA Kimia Unggul XII K13N peminatan bann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2125"/>
            <a:ext cx="9144001" cy="84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61329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urved Connector 3"/>
          <p:cNvCxnSpPr>
            <a:endCxn id="4098" idx="1"/>
          </p:cNvCxnSpPr>
          <p:nvPr/>
        </p:nvCxnSpPr>
        <p:spPr>
          <a:xfrm rot="16200000" flipH="1">
            <a:off x="376835" y="1585315"/>
            <a:ext cx="1972270" cy="897140"/>
          </a:xfrm>
          <a:prstGeom prst="curvedConnector2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57200" y="361950"/>
            <a:ext cx="8229600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itchFamily="34" charset="0"/>
                <a:cs typeface="Arial" pitchFamily="34" charset="0"/>
              </a:rPr>
              <a:t>Salah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satu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sifat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penting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unsur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transisi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senyawanya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kemampuannya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menjadi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katalis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reaksi-reaksi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kimia</a:t>
            </a:r>
            <a:r>
              <a:rPr lang="en-US" dirty="0">
                <a:latin typeface="Arial" pitchFamily="34" charset="0"/>
                <a:cs typeface="Arial" pitchFamily="34" charset="0"/>
              </a:rPr>
              <a:t> di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tubuh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dirty="0">
                <a:latin typeface="Arial" pitchFamily="34" charset="0"/>
                <a:cs typeface="Arial" pitchFamily="34" charset="0"/>
              </a:rPr>
              <a:t> di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industri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540" y="1428750"/>
            <a:ext cx="6875260" cy="3182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600745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09550"/>
            <a:ext cx="8077200" cy="693356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2400" b="1" cap="all" dirty="0" err="1"/>
              <a:t>Unsur</a:t>
            </a:r>
            <a:r>
              <a:rPr lang="en-US" sz="2400" b="1" cap="all" dirty="0"/>
              <a:t> </a:t>
            </a:r>
            <a:r>
              <a:rPr lang="en-US" sz="2400" b="1" cap="all" dirty="0" err="1"/>
              <a:t>Transisi</a:t>
            </a:r>
            <a:r>
              <a:rPr lang="en-US" sz="2400" b="1" cap="all" dirty="0"/>
              <a:t> </a:t>
            </a:r>
            <a:r>
              <a:rPr lang="en-US" sz="2400" b="1" cap="all" dirty="0" err="1"/>
              <a:t>dan</a:t>
            </a:r>
            <a:r>
              <a:rPr lang="en-US" sz="2400" b="1" cap="all" dirty="0"/>
              <a:t> Ion </a:t>
            </a:r>
            <a:r>
              <a:rPr lang="en-US" sz="2400" b="1" cap="all" dirty="0" err="1"/>
              <a:t>Kompleks</a:t>
            </a:r>
            <a:endParaRPr lang="en-US" sz="2500" cap="all" dirty="0"/>
          </a:p>
        </p:txBody>
      </p:sp>
      <p:sp>
        <p:nvSpPr>
          <p:cNvPr id="3" name="Rounded Rectangle 2"/>
          <p:cNvSpPr/>
          <p:nvPr/>
        </p:nvSpPr>
        <p:spPr>
          <a:xfrm>
            <a:off x="457200" y="1047750"/>
            <a:ext cx="8229600" cy="1464231"/>
          </a:xfrm>
          <a:prstGeom prst="round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Arial" pitchFamily="34" charset="0"/>
                <a:cs typeface="Arial" pitchFamily="34" charset="0"/>
              </a:rPr>
              <a:t>Ion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kompleks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merupakan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ion yang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tersusun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>
                <a:latin typeface="Arial" pitchFamily="34" charset="0"/>
                <a:cs typeface="Arial" pitchFamily="34" charset="0"/>
              </a:rPr>
              <a:t>ion </a:t>
            </a:r>
            <a:r>
              <a:rPr lang="en-US" sz="1600" b="1" i="1" dirty="0" err="1">
                <a:latin typeface="Arial" pitchFamily="34" charset="0"/>
                <a:cs typeface="Arial" pitchFamily="34" charset="0"/>
              </a:rPr>
              <a:t>pusat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1600" b="1" i="1" dirty="0">
                <a:latin typeface="Arial" pitchFamily="34" charset="0"/>
                <a:cs typeface="Arial" pitchFamily="34" charset="0"/>
              </a:rPr>
              <a:t>atom </a:t>
            </a:r>
            <a:r>
              <a:rPr lang="en-US" sz="1600" b="1" i="1" dirty="0" err="1">
                <a:latin typeface="Arial" pitchFamily="34" charset="0"/>
                <a:cs typeface="Arial" pitchFamily="34" charset="0"/>
              </a:rPr>
              <a:t>pusat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yang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dikelilingi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oleh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molekul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ion yang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disebut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>
                <a:latin typeface="Arial" pitchFamily="34" charset="0"/>
                <a:cs typeface="Arial" pitchFamily="34" charset="0"/>
              </a:rPr>
              <a:t>ligan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Antara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ion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pusat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ligan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terjadi</a:t>
            </a:r>
            <a:r>
              <a:rPr lang="en-US" sz="16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>
                <a:latin typeface="Arial" pitchFamily="34" charset="0"/>
                <a:cs typeface="Arial" pitchFamily="34" charset="0"/>
              </a:rPr>
              <a:t>ikatan</a:t>
            </a:r>
            <a:r>
              <a:rPr lang="en-US" sz="16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>
                <a:latin typeface="Arial" pitchFamily="34" charset="0"/>
                <a:cs typeface="Arial" pitchFamily="34" charset="0"/>
              </a:rPr>
              <a:t>koordinasi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</a:t>
            </a:r>
            <a:r>
              <a:rPr lang="en-US" sz="16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Jumlah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ikatan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koordinasi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terjadi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antara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ion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pusat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ligan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disebut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>
                <a:latin typeface="Arial" pitchFamily="34" charset="0"/>
                <a:cs typeface="Arial" pitchFamily="34" charset="0"/>
              </a:rPr>
              <a:t>bilangan</a:t>
            </a:r>
            <a:r>
              <a:rPr lang="en-US" sz="16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>
                <a:latin typeface="Arial" pitchFamily="34" charset="0"/>
                <a:cs typeface="Arial" pitchFamily="34" charset="0"/>
              </a:rPr>
              <a:t>koordinasi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Penamaan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senyawa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kompleks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menurut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IUPAC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mengikuti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aturan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berikut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2705161"/>
            <a:ext cx="792480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500" dirty="0" err="1">
                <a:latin typeface="Arial" pitchFamily="34" charset="0"/>
                <a:cs typeface="Arial" pitchFamily="34" charset="0"/>
              </a:rPr>
              <a:t>Nama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kation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(ion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positif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disebut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lebih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dahulu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kemudian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diikuti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nama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anion (ion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negatif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),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seperti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penamaan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senyawa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ion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5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ion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kompleks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urutan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penyebutannya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i="1" dirty="0" err="1">
                <a:latin typeface="Arial" pitchFamily="34" charset="0"/>
                <a:cs typeface="Arial" pitchFamily="34" charset="0"/>
              </a:rPr>
              <a:t>jumlah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i="1" dirty="0" err="1">
                <a:latin typeface="Arial" pitchFamily="34" charset="0"/>
                <a:cs typeface="Arial" pitchFamily="34" charset="0"/>
              </a:rPr>
              <a:t>ligan</a:t>
            </a:r>
            <a:r>
              <a:rPr lang="en-US" sz="1500" b="1" i="1" dirty="0">
                <a:latin typeface="Arial" pitchFamily="34" charset="0"/>
                <a:cs typeface="Arial" pitchFamily="34" charset="0"/>
              </a:rPr>
              <a:t> − </a:t>
            </a:r>
            <a:r>
              <a:rPr lang="en-US" sz="1500" b="1" i="1" dirty="0" err="1">
                <a:latin typeface="Arial" pitchFamily="34" charset="0"/>
                <a:cs typeface="Arial" pitchFamily="34" charset="0"/>
              </a:rPr>
              <a:t>nama</a:t>
            </a:r>
            <a:r>
              <a:rPr lang="en-US" sz="15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i="1" dirty="0" err="1">
                <a:latin typeface="Arial" pitchFamily="34" charset="0"/>
                <a:cs typeface="Arial" pitchFamily="34" charset="0"/>
              </a:rPr>
              <a:t>ligan</a:t>
            </a:r>
            <a:r>
              <a:rPr lang="en-US" sz="1500" b="1" i="1" dirty="0">
                <a:latin typeface="Arial" pitchFamily="34" charset="0"/>
                <a:cs typeface="Arial" pitchFamily="34" charset="0"/>
              </a:rPr>
              <a:t> − </a:t>
            </a:r>
            <a:r>
              <a:rPr lang="en-US" sz="1500" b="1" i="1" dirty="0" err="1">
                <a:latin typeface="Arial" pitchFamily="34" charset="0"/>
                <a:cs typeface="Arial" pitchFamily="34" charset="0"/>
              </a:rPr>
              <a:t>nama</a:t>
            </a:r>
            <a:r>
              <a:rPr lang="en-US" sz="1500" b="1" i="1" dirty="0">
                <a:latin typeface="Arial" pitchFamily="34" charset="0"/>
                <a:cs typeface="Arial" pitchFamily="34" charset="0"/>
              </a:rPr>
              <a:t> atom </a:t>
            </a:r>
            <a:r>
              <a:rPr lang="en-US" sz="1500" b="1" i="1" dirty="0" err="1">
                <a:latin typeface="Arial" pitchFamily="34" charset="0"/>
                <a:cs typeface="Arial" pitchFamily="34" charset="0"/>
              </a:rPr>
              <a:t>pusat</a:t>
            </a:r>
            <a:r>
              <a:rPr lang="en-US" sz="15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1500" b="1" i="1" dirty="0" err="1">
                <a:latin typeface="Arial" pitchFamily="34" charset="0"/>
                <a:cs typeface="Arial" pitchFamily="34" charset="0"/>
              </a:rPr>
              <a:t>bilangan</a:t>
            </a:r>
            <a:r>
              <a:rPr lang="en-US" sz="15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i="1" dirty="0" err="1">
                <a:latin typeface="Arial" pitchFamily="34" charset="0"/>
                <a:cs typeface="Arial" pitchFamily="34" charset="0"/>
              </a:rPr>
              <a:t>oksidasi</a:t>
            </a:r>
            <a:r>
              <a:rPr lang="en-US" sz="1500" b="1" i="1" dirty="0">
                <a:latin typeface="Arial" pitchFamily="34" charset="0"/>
                <a:cs typeface="Arial" pitchFamily="34" charset="0"/>
              </a:rPr>
              <a:t> atom </a:t>
            </a:r>
            <a:r>
              <a:rPr lang="en-US" sz="1500" b="1" i="1" dirty="0" err="1">
                <a:latin typeface="Arial" pitchFamily="34" charset="0"/>
                <a:cs typeface="Arial" pitchFamily="34" charset="0"/>
              </a:rPr>
              <a:t>pusat</a:t>
            </a:r>
            <a:r>
              <a:rPr lang="en-US" sz="1500" b="1" dirty="0">
                <a:latin typeface="Arial" pitchFamily="34" charset="0"/>
                <a:cs typeface="Arial" pitchFamily="34" charset="0"/>
              </a:rPr>
              <a:t>)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500" dirty="0" err="1">
                <a:latin typeface="Arial" pitchFamily="34" charset="0"/>
                <a:cs typeface="Arial" pitchFamily="34" charset="0"/>
              </a:rPr>
              <a:t>Jumlah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ligan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disebut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bahasa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Latin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. 1 : Mono, 2 : di, 3 : tri, 4 : tetra, 5 :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penta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, 6 :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heksa</a:t>
            </a:r>
            <a:endParaRPr lang="en-US" sz="1500" dirty="0" smtClean="0">
              <a:latin typeface="Arial" pitchFamily="34" charset="0"/>
              <a:cs typeface="Arial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1500" dirty="0" err="1">
                <a:latin typeface="Arial" pitchFamily="34" charset="0"/>
                <a:cs typeface="Arial" pitchFamily="34" charset="0"/>
              </a:rPr>
              <a:t>Nama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ligan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ditambah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akhiran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i="1" dirty="0">
                <a:latin typeface="Arial" pitchFamily="34" charset="0"/>
                <a:cs typeface="Arial" pitchFamily="34" charset="0"/>
              </a:rPr>
              <a:t>-o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cara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berikut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150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Wingdings" pitchFamily="2" charset="2"/>
              <a:buChar char="§"/>
            </a:pPr>
            <a:r>
              <a:rPr lang="en-US" sz="1500" dirty="0" err="1">
                <a:latin typeface="Arial" pitchFamily="34" charset="0"/>
                <a:cs typeface="Arial" pitchFamily="34" charset="0"/>
              </a:rPr>
              <a:t>Ligan-ligan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berakhiran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i="1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1500" b="1" i="1" dirty="0" err="1">
                <a:latin typeface="Arial" pitchFamily="34" charset="0"/>
                <a:cs typeface="Arial" pitchFamily="34" charset="0"/>
              </a:rPr>
              <a:t>ida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diganti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i="1" dirty="0">
                <a:latin typeface="Arial" pitchFamily="34" charset="0"/>
                <a:cs typeface="Arial" pitchFamily="34" charset="0"/>
              </a:rPr>
              <a:t>-o</a:t>
            </a:r>
            <a:r>
              <a:rPr lang="en-US" sz="1500" i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150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Wingdings" pitchFamily="2" charset="2"/>
              <a:buChar char="§"/>
            </a:pPr>
            <a:r>
              <a:rPr lang="en-US" sz="1500" dirty="0" err="1">
                <a:latin typeface="Arial" pitchFamily="34" charset="0"/>
                <a:cs typeface="Arial" pitchFamily="34" charset="0"/>
              </a:rPr>
              <a:t>Ligan-ligan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berakhiran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-</a:t>
            </a:r>
            <a:r>
              <a:rPr lang="en-US" sz="1500" b="1" i="1" dirty="0">
                <a:latin typeface="Arial" pitchFamily="34" charset="0"/>
                <a:cs typeface="Arial" pitchFamily="34" charset="0"/>
              </a:rPr>
              <a:t>it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i="1" dirty="0">
                <a:latin typeface="Arial" pitchFamily="34" charset="0"/>
                <a:cs typeface="Arial" pitchFamily="34" charset="0"/>
              </a:rPr>
              <a:t>-at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diganti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-</a:t>
            </a:r>
            <a:r>
              <a:rPr lang="en-US" sz="1500" b="1" i="1" dirty="0" err="1">
                <a:latin typeface="Arial" pitchFamily="34" charset="0"/>
                <a:cs typeface="Arial" pitchFamily="34" charset="0"/>
              </a:rPr>
              <a:t>ito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-</a:t>
            </a:r>
            <a:r>
              <a:rPr lang="en-US" sz="1500" b="1" i="1" dirty="0" err="1">
                <a:latin typeface="Arial" pitchFamily="34" charset="0"/>
                <a:cs typeface="Arial" pitchFamily="34" charset="0"/>
              </a:rPr>
              <a:t>ato</a:t>
            </a:r>
            <a:r>
              <a:rPr lang="en-US" sz="1500" i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1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 Same Side Corner Rectangle 5"/>
          <p:cNvSpPr/>
          <p:nvPr/>
        </p:nvSpPr>
        <p:spPr>
          <a:xfrm>
            <a:off x="457200" y="2647950"/>
            <a:ext cx="8229600" cy="2209800"/>
          </a:xfrm>
          <a:prstGeom prst="round2SameRect">
            <a:avLst/>
          </a:prstGeom>
          <a:noFill/>
          <a:ln>
            <a:prstDash val="lgDashDot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7" name="Picture 2" descr="D:\Dea\2018\BUAT DEA\sakti\SMA Kimia Unggul XII K13N peminatan bann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2125"/>
            <a:ext cx="9144001" cy="84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966010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6" grpId="0" animBg="1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1865</TotalTime>
  <Words>1828</Words>
  <Application>Microsoft Office PowerPoint</Application>
  <PresentationFormat>On-screen Show (16:9)</PresentationFormat>
  <Paragraphs>119</Paragraphs>
  <Slides>29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Custom Design</vt:lpstr>
      <vt:lpstr>PowerPoint Presentation</vt:lpstr>
      <vt:lpstr>PowerPoint Presentation</vt:lpstr>
      <vt:lpstr>Pengertian dan Sifat Unsur Transisi Periode Keempat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Unsur Transisi dan Ion Kompleks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PROSES PEMISAHAN UNSUR TRANSISI DARI  BIJIHNYA (METALURGI)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EASYMEDIA</dc:creator>
  <cp:lastModifiedBy>Dea Anggraini</cp:lastModifiedBy>
  <cp:revision>205</cp:revision>
  <dcterms:created xsi:type="dcterms:W3CDTF">2016-06-25T05:09:46Z</dcterms:created>
  <dcterms:modified xsi:type="dcterms:W3CDTF">2018-07-11T03:02:39Z</dcterms:modified>
</cp:coreProperties>
</file>