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01370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95583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64416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07928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5888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97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27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86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262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3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08578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2800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7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Pengelolaan</a:t>
            </a:r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W</a:t>
            </a:r>
            <a:r>
              <a:rPr lang="en-US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akaf</a:t>
            </a:r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S</a:t>
            </a:r>
            <a:r>
              <a:rPr lang="en-US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ecara</a:t>
            </a:r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Jujur</a:t>
            </a:r>
            <a:endParaRPr lang="en-US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8268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62000"/>
          </a:xfrm>
          <a:solidFill>
            <a:schemeClr val="accent4">
              <a:lumMod val="75000"/>
            </a:schemeClr>
          </a:solidFill>
          <a:ln>
            <a:solidFill>
              <a:srgbClr val="00B0F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Pengelolaan</a:t>
            </a:r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Wakaf</a:t>
            </a:r>
            <a:endParaRPr lang="id-ID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1. </a:t>
            </a:r>
            <a:r>
              <a:rPr lang="en-US" dirty="0" err="1" smtClean="0">
                <a:solidFill>
                  <a:srgbClr val="FF0000"/>
                </a:solidFill>
              </a:rPr>
              <a:t>Jujur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mengelola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wakaf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amanah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ditunaikan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sembarangan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.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2. </a:t>
            </a:r>
            <a:r>
              <a:rPr lang="en-US" dirty="0" err="1" smtClean="0">
                <a:solidFill>
                  <a:srgbClr val="FF0000"/>
                </a:solidFill>
              </a:rPr>
              <a:t>Pengelolaan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wakaf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produktif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pemekiran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usaha-usaha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memperkuat</a:t>
            </a:r>
            <a:r>
              <a:rPr lang="en-US" dirty="0" smtClean="0"/>
              <a:t> basis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Islam,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.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memberdayakan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.</a:t>
            </a:r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Indonesia 200 </a:t>
            </a:r>
            <a:r>
              <a:rPr lang="en-US" dirty="0" err="1" smtClean="0"/>
              <a:t>juta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miskin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30% </a:t>
            </a:r>
            <a:r>
              <a:rPr lang="en-US" dirty="0" err="1" smtClean="0"/>
              <a:t>maka</a:t>
            </a:r>
            <a:r>
              <a:rPr lang="en-US" dirty="0" smtClean="0"/>
              <a:t> 70%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. 10.000/</a:t>
            </a:r>
            <a:r>
              <a:rPr lang="en-US" dirty="0" err="1" smtClean="0"/>
              <a:t>perbulan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yang </a:t>
            </a:r>
            <a:r>
              <a:rPr lang="en-US" dirty="0" err="1" smtClean="0"/>
              <a:t>terkumpul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pPr marL="514350" indent="-514350" algn="just">
              <a:buNone/>
            </a:pPr>
            <a:r>
              <a:rPr lang="en-US" dirty="0" err="1" smtClean="0"/>
              <a:t>Selama</a:t>
            </a:r>
            <a:r>
              <a:rPr lang="en-US" dirty="0" smtClean="0"/>
              <a:t> 1 </a:t>
            </a:r>
            <a:r>
              <a:rPr lang="en-US" dirty="0" err="1" smtClean="0"/>
              <a:t>bulan</a:t>
            </a:r>
            <a:r>
              <a:rPr lang="en-US" dirty="0" smtClean="0"/>
              <a:t> = 200 </a:t>
            </a:r>
            <a:r>
              <a:rPr lang="en-US" dirty="0" err="1" smtClean="0"/>
              <a:t>juta</a:t>
            </a:r>
            <a:r>
              <a:rPr lang="en-US" dirty="0" smtClean="0"/>
              <a:t> x </a:t>
            </a:r>
            <a:r>
              <a:rPr lang="en-US" dirty="0" err="1" smtClean="0"/>
              <a:t>Rp</a:t>
            </a:r>
            <a:r>
              <a:rPr lang="en-US" dirty="0" smtClean="0"/>
              <a:t>. 10.000 x 70% = 1,4 </a:t>
            </a:r>
            <a:r>
              <a:rPr lang="en-US" dirty="0" err="1" smtClean="0"/>
              <a:t>triliun</a:t>
            </a:r>
            <a:endParaRPr lang="en-US" dirty="0" smtClean="0"/>
          </a:p>
          <a:p>
            <a:pPr marL="514350" indent="-514350" algn="just">
              <a:buNone/>
            </a:pPr>
            <a:r>
              <a:rPr lang="en-US" dirty="0" err="1" smtClean="0"/>
              <a:t>Selama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 = 1,4 </a:t>
            </a:r>
            <a:r>
              <a:rPr lang="en-US" dirty="0" err="1" smtClean="0"/>
              <a:t>triliun</a:t>
            </a:r>
            <a:r>
              <a:rPr lang="en-US" dirty="0" smtClean="0"/>
              <a:t> x 12 = </a:t>
            </a:r>
            <a:r>
              <a:rPr lang="en-US" dirty="0" err="1" smtClean="0"/>
              <a:t>Rp</a:t>
            </a:r>
            <a:r>
              <a:rPr lang="en-US" dirty="0" smtClean="0"/>
              <a:t>. 16,8 </a:t>
            </a:r>
            <a:r>
              <a:rPr lang="en-US" dirty="0" err="1" smtClean="0"/>
              <a:t>triliun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37037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anchor="ctr"/>
          <a:lstStyle/>
          <a:p>
            <a:r>
              <a:rPr lang="en-US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Pengelolaan</a:t>
            </a:r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Wakaf</a:t>
            </a:r>
            <a:endParaRPr lang="id-ID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562600"/>
          </a:xfrm>
          <a:solidFill>
            <a:srgbClr val="00B0F0"/>
          </a:solid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3. </a:t>
            </a:r>
            <a:r>
              <a:rPr lang="en-US" dirty="0" err="1" smtClean="0">
                <a:solidFill>
                  <a:srgbClr val="FF0000"/>
                </a:solidFill>
              </a:rPr>
              <a:t>Wakaf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produktif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pengembangan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ekonomi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umat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en-US" dirty="0" smtClean="0"/>
              <a:t>1)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2)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</a:t>
            </a:r>
            <a:r>
              <a:rPr lang="en-US" dirty="0" smtClean="0"/>
              <a:t> UU </a:t>
            </a:r>
            <a:r>
              <a:rPr lang="en-US" dirty="0" err="1" smtClean="0"/>
              <a:t>wakaf</a:t>
            </a:r>
            <a:r>
              <a:rPr lang="en-US" dirty="0" smtClean="0"/>
              <a:t>  no. 41/2004, </a:t>
            </a:r>
            <a:r>
              <a:rPr lang="en-US" dirty="0" err="1" smtClean="0"/>
              <a:t>pasal</a:t>
            </a:r>
            <a:r>
              <a:rPr lang="en-US" dirty="0" smtClean="0"/>
              <a:t> 22,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diperuntukkan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endParaRPr lang="en-US" dirty="0" smtClean="0"/>
          </a:p>
          <a:p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ibadah</a:t>
            </a:r>
            <a:endParaRPr lang="en-US" dirty="0" smtClean="0"/>
          </a:p>
          <a:p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fakir </a:t>
            </a:r>
            <a:r>
              <a:rPr lang="en-US" dirty="0" err="1" smtClean="0"/>
              <a:t>miskin</a:t>
            </a:r>
            <a:r>
              <a:rPr lang="en-US" dirty="0" smtClean="0"/>
              <a:t>,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terlantar</a:t>
            </a:r>
            <a:r>
              <a:rPr lang="en-US" dirty="0" smtClean="0"/>
              <a:t>,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yatim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beasiswa</a:t>
            </a:r>
            <a:endParaRPr lang="en-US" dirty="0" smtClean="0"/>
          </a:p>
          <a:p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Islam</a:t>
            </a:r>
          </a:p>
          <a:p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3)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endParaRPr lang="en-US" dirty="0" smtClean="0"/>
          </a:p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(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(</a:t>
            </a:r>
            <a:r>
              <a:rPr lang="en-US" dirty="0" err="1" smtClean="0"/>
              <a:t>uang</a:t>
            </a:r>
            <a:r>
              <a:rPr lang="en-US" dirty="0" smtClean="0"/>
              <a:t>)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44690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Ada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Lima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Butir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Keputusan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MUI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653272" cy="5029200"/>
          </a:xfrm>
          <a:solidFill>
            <a:srgbClr val="FF33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(</a:t>
            </a:r>
            <a:r>
              <a:rPr lang="en-US" i="1" dirty="0" err="1" smtClean="0"/>
              <a:t>waqf</a:t>
            </a:r>
            <a:r>
              <a:rPr lang="en-US" i="1" dirty="0" smtClean="0"/>
              <a:t> an-</a:t>
            </a:r>
            <a:r>
              <a:rPr lang="en-US" i="1" dirty="0" err="1" smtClean="0"/>
              <a:t>Nuqud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,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, </a:t>
            </a:r>
            <a:r>
              <a:rPr lang="en-US" dirty="0" err="1" smtClean="0"/>
              <a:t>lembaga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endParaRPr lang="en-US" dirty="0" smtClean="0"/>
          </a:p>
          <a:p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surat-surat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endParaRPr lang="en-US" dirty="0" smtClean="0"/>
          </a:p>
          <a:p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hukumnya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endParaRPr lang="en-US" dirty="0" smtClean="0"/>
          </a:p>
          <a:p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disalurkan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yang </a:t>
            </a:r>
            <a:r>
              <a:rPr lang="en-US" dirty="0" err="1" smtClean="0"/>
              <a:t>dibolehkan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syar’i</a:t>
            </a:r>
            <a:endParaRPr lang="en-US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dijamin</a:t>
            </a:r>
            <a:r>
              <a:rPr lang="en-US" dirty="0" smtClean="0"/>
              <a:t> </a:t>
            </a:r>
            <a:r>
              <a:rPr lang="en-US" dirty="0" err="1" smtClean="0"/>
              <a:t>kelestariannya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dihibahkan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diwariskan</a:t>
            </a:r>
            <a:r>
              <a:rPr lang="en-US" dirty="0" smtClean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262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  <a:scene3d>
            <a:camera prst="perspectiveBelow"/>
            <a:lightRig rig="threePt" dir="t"/>
          </a:scene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b="1" dirty="0" err="1" smtClean="0">
                <a:ln w="50800"/>
                <a:solidFill>
                  <a:schemeClr val="accent4">
                    <a:lumMod val="75000"/>
                  </a:schemeClr>
                </a:solidFill>
              </a:rPr>
              <a:t>Latar</a:t>
            </a:r>
            <a:r>
              <a:rPr lang="en-US" b="1" dirty="0" smtClean="0">
                <a:ln w="50800"/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ln w="50800"/>
                <a:solidFill>
                  <a:schemeClr val="accent4">
                    <a:lumMod val="75000"/>
                  </a:schemeClr>
                </a:solidFill>
              </a:rPr>
              <a:t>belakang</a:t>
            </a:r>
            <a:endParaRPr lang="id-ID" b="1" dirty="0">
              <a:ln w="5080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  <a:solidFill>
            <a:srgbClr val="CCFFCC"/>
          </a:solidFill>
          <a:ln>
            <a:solidFill>
              <a:schemeClr val="tx2"/>
            </a:solidFill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/>
          <a:p>
            <a:r>
              <a:rPr lang="en-US" dirty="0" smtClean="0"/>
              <a:t>Islam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kemanfaatan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.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memperkecil</a:t>
            </a:r>
            <a:r>
              <a:rPr lang="en-US" dirty="0" smtClean="0"/>
              <a:t> </a:t>
            </a:r>
            <a:r>
              <a:rPr lang="en-US" dirty="0" err="1" smtClean="0"/>
              <a:t>kesenjagan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Islam </a:t>
            </a:r>
            <a:r>
              <a:rPr lang="en-US" dirty="0" err="1" smtClean="0"/>
              <a:t>mengatur</a:t>
            </a:r>
            <a:r>
              <a:rPr lang="en-US" dirty="0" smtClean="0"/>
              <a:t> tat </a:t>
            </a:r>
            <a:r>
              <a:rPr lang="en-US" dirty="0" err="1" smtClean="0"/>
              <a:t>kelola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memberdaya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model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zakat</a:t>
            </a:r>
            <a:r>
              <a:rPr lang="en-US" dirty="0" smtClean="0"/>
              <a:t>, </a:t>
            </a:r>
            <a:r>
              <a:rPr lang="en-US" dirty="0" err="1" smtClean="0"/>
              <a:t>infak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sedekah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model yang lain,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1178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/>
            </a:scene3d>
            <a:sp3d extrusionH="57150" contourW="19050" prstMaterial="clear">
              <a:bevelT w="50800" h="50800" prst="relaxedInset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en-US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Sejarah</a:t>
            </a:r>
            <a:r>
              <a:rPr lang="en-US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wakaf</a:t>
            </a:r>
            <a:endParaRPr lang="id-ID" b="1" dirty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9144000" cy="58674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disyariatkan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hijriah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dikalangan</a:t>
            </a:r>
            <a:r>
              <a:rPr lang="en-US" dirty="0" smtClean="0"/>
              <a:t> </a:t>
            </a:r>
            <a:r>
              <a:rPr lang="en-US" i="1" dirty="0" err="1" smtClean="0"/>
              <a:t>fuqaha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melaksanakan</a:t>
            </a:r>
            <a:r>
              <a:rPr lang="en-US" dirty="0" smtClean="0"/>
              <a:t>  </a:t>
            </a:r>
            <a:r>
              <a:rPr lang="en-US" dirty="0" err="1" smtClean="0"/>
              <a:t>syariat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. </a:t>
            </a:r>
            <a:r>
              <a:rPr lang="en-US" dirty="0" err="1" smtClean="0"/>
              <a:t>Sebagaian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yang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.</a:t>
            </a:r>
            <a:endParaRPr lang="id-ID" i="1" dirty="0"/>
          </a:p>
        </p:txBody>
      </p:sp>
      <p:sp>
        <p:nvSpPr>
          <p:cNvPr id="4" name="Oval 3"/>
          <p:cNvSpPr/>
          <p:nvPr/>
        </p:nvSpPr>
        <p:spPr>
          <a:xfrm>
            <a:off x="3581400" y="3657600"/>
            <a:ext cx="14478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sejarah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733800" y="4800600"/>
            <a:ext cx="11430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wakaf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581400" y="5791200"/>
            <a:ext cx="15240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hikmah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562600" y="4724400"/>
            <a:ext cx="1676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ketentuan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143000" y="4648200"/>
            <a:ext cx="2057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Pengelolaan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secara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jujur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114800" y="53340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11" name="Up Arrow 10"/>
          <p:cNvSpPr/>
          <p:nvPr/>
        </p:nvSpPr>
        <p:spPr>
          <a:xfrm>
            <a:off x="4114800" y="4343400"/>
            <a:ext cx="457200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953000" y="480060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3200400" y="4724400"/>
            <a:ext cx="4572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809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62484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mrupakan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mendekatkan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Allah. </a:t>
            </a:r>
            <a:r>
              <a:rPr lang="en-US" dirty="0" err="1" smtClean="0"/>
              <a:t>Pahala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mengalir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orang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 </a:t>
            </a:r>
            <a:r>
              <a:rPr lang="en-US" dirty="0" err="1" smtClean="0"/>
              <a:t>meskipun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sabda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</a:t>
            </a:r>
          </a:p>
          <a:p>
            <a:pPr algn="just" rtl="1">
              <a:buNone/>
            </a:pPr>
            <a:r>
              <a:rPr lang="en-US" sz="39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900" dirty="0" smtClean="0">
                <a:latin typeface="Adobe Naskh Medium" pitchFamily="50" charset="-78"/>
                <a:cs typeface="Adobe Naskh Medium" pitchFamily="50" charset="-78"/>
              </a:rPr>
              <a:t>عَنْ اَبِيْ هُرَيْرَةَ اَنَّ رَسُوْلَ اللهِ ﷺ قَالَ : اِذَا مَاتَ الْاِنْسَانُ </a:t>
            </a:r>
            <a:endParaRPr lang="en-US" sz="39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>
              <a:buNone/>
            </a:pPr>
            <a:r>
              <a:rPr lang="en-US" sz="3900" dirty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3900" dirty="0" smtClean="0">
                <a:latin typeface="Adobe Naskh Medium" pitchFamily="50" charset="-78"/>
                <a:cs typeface="Adobe Naskh Medium" pitchFamily="50" charset="-78"/>
              </a:rPr>
              <a:t>  </a:t>
            </a:r>
            <a:r>
              <a:rPr lang="ar-SA" sz="3900" dirty="0" smtClean="0">
                <a:latin typeface="Adobe Naskh Medium" pitchFamily="50" charset="-78"/>
                <a:cs typeface="Adobe Naskh Medium" pitchFamily="50" charset="-78"/>
              </a:rPr>
              <a:t>اِنْقَطَعَ عَنْهُ عَمَلُهُ اِلاَّ مِنْ ثَلاَثَةٍ : اِلاَّ مِنْ صَدَقَةٍ جَارِيَةٍ اَوْ </a:t>
            </a:r>
            <a:endParaRPr lang="en-US" sz="39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>
              <a:buNone/>
            </a:pPr>
            <a:r>
              <a:rPr lang="en-US" sz="3900" dirty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3900" dirty="0" smtClean="0">
                <a:latin typeface="Adobe Naskh Medium" pitchFamily="50" charset="-78"/>
                <a:cs typeface="Adobe Naskh Medium" pitchFamily="50" charset="-78"/>
              </a:rPr>
              <a:t>  </a:t>
            </a:r>
            <a:r>
              <a:rPr lang="ar-SA" sz="3900" dirty="0" smtClean="0">
                <a:latin typeface="Adobe Naskh Medium" pitchFamily="50" charset="-78"/>
                <a:cs typeface="Adobe Naskh Medium" pitchFamily="50" charset="-78"/>
              </a:rPr>
              <a:t>عِلْمٍ يَنْتَفَعُ بِهِ اَوْ وَلَدٍ صَالِحٍ يَدْعُوْلَهُ (رواه مسلم)</a:t>
            </a:r>
            <a:endParaRPr lang="en-US" sz="39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   </a:t>
            </a: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</a:t>
            </a:r>
            <a:r>
              <a:rPr lang="en-US" dirty="0" err="1" smtClean="0">
                <a:cs typeface="Adobe Naskh Medium" pitchFamily="50" charset="-78"/>
              </a:rPr>
              <a:t>dari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abu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Hurairah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sesungguhnhya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Rasulullah</a:t>
            </a:r>
            <a:r>
              <a:rPr lang="en-US" dirty="0" smtClean="0">
                <a:cs typeface="Adobe Naskh Medium" pitchFamily="50" charset="-78"/>
              </a:rPr>
              <a:t> saw. </a:t>
            </a:r>
            <a:r>
              <a:rPr lang="en-US" dirty="0" err="1" smtClean="0">
                <a:cs typeface="Adobe Naskh Medium" pitchFamily="50" charset="-78"/>
              </a:rPr>
              <a:t>Bersabda</a:t>
            </a:r>
            <a:r>
              <a:rPr lang="en-US" dirty="0" smtClean="0">
                <a:cs typeface="Adobe Naskh Medium" pitchFamily="50" charset="-78"/>
              </a:rPr>
              <a:t>.: </a:t>
            </a:r>
            <a:r>
              <a:rPr lang="en-US" dirty="0" err="1" smtClean="0">
                <a:cs typeface="Adobe Naskh Medium" pitchFamily="50" charset="-78"/>
              </a:rPr>
              <a:t>apabila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salah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seorang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manusia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meninggal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dunia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maka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terputuslah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amalannya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kecuali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tiga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perkara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yaitu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sedekah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jariah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wakaf</a:t>
            </a:r>
            <a:r>
              <a:rPr lang="en-US" dirty="0" smtClean="0">
                <a:cs typeface="Adobe Naskh Medium" pitchFamily="50" charset="-78"/>
              </a:rPr>
              <a:t>), </a:t>
            </a:r>
            <a:r>
              <a:rPr lang="en-US" dirty="0" err="1" smtClean="0">
                <a:cs typeface="Adobe Naskh Medium" pitchFamily="50" charset="-78"/>
              </a:rPr>
              <a:t>ilmu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bermanfaat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baginya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anak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saleh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selalu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mendoakannya</a:t>
            </a:r>
            <a:r>
              <a:rPr lang="en-US" dirty="0" smtClean="0">
                <a:cs typeface="Adobe Naskh Medium" pitchFamily="50" charset="-78"/>
              </a:rPr>
              <a:t>.” (HR. Muslim)</a:t>
            </a:r>
            <a:endParaRPr lang="ar-SA" dirty="0" smtClean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5350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dan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ketentuan</a:t>
            </a:r>
            <a:endParaRPr lang="id-ID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5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3"/>
                </a:solidFill>
              </a:rPr>
              <a:t>A.	</a:t>
            </a:r>
            <a:r>
              <a:rPr lang="en-US" sz="2400" dirty="0" err="1" smtClean="0">
                <a:solidFill>
                  <a:schemeClr val="accent3"/>
                </a:solidFill>
              </a:rPr>
              <a:t>Pengertian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wakaf</a:t>
            </a:r>
            <a:endParaRPr lang="en-US" sz="2400" dirty="0" smtClean="0">
              <a:solidFill>
                <a:schemeClr val="accent3"/>
              </a:solidFill>
            </a:endParaRPr>
          </a:p>
          <a:p>
            <a:r>
              <a:rPr lang="en-US" sz="2400" dirty="0" err="1" smtClean="0"/>
              <a:t>Wakaf</a:t>
            </a:r>
            <a:r>
              <a:rPr lang="en-US" sz="2400" dirty="0" smtClean="0"/>
              <a:t>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kata</a:t>
            </a:r>
            <a:r>
              <a:rPr lang="en-US" sz="2400" dirty="0" smtClean="0"/>
              <a:t> </a:t>
            </a:r>
            <a:r>
              <a:rPr lang="ar-SA" sz="2400" dirty="0" smtClean="0"/>
              <a:t> </a:t>
            </a:r>
            <a:r>
              <a:rPr lang="ar-SA" sz="2400" dirty="0" smtClean="0">
                <a:latin typeface="Adobe Naskh Medium" pitchFamily="50" charset="-78"/>
                <a:cs typeface="Adobe Naskh Medium" pitchFamily="50" charset="-78"/>
              </a:rPr>
              <a:t> وَقْفٌ</a:t>
            </a:r>
            <a:r>
              <a:rPr lang="en-US" sz="2400" dirty="0" smtClean="0">
                <a:cs typeface="Adobe Naskh Medium" pitchFamily="50" charset="-78"/>
              </a:rPr>
              <a:t>yang </a:t>
            </a:r>
            <a:r>
              <a:rPr lang="en-US" sz="2400" dirty="0" err="1" smtClean="0">
                <a:cs typeface="Adobe Naskh Medium" pitchFamily="50" charset="-78"/>
              </a:rPr>
              <a:t>berbentuk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masdar</a:t>
            </a:r>
            <a:r>
              <a:rPr lang="en-US" sz="2400" dirty="0" smtClean="0">
                <a:cs typeface="Adobe Naskh Medium" pitchFamily="50" charset="-78"/>
              </a:rPr>
              <a:t> yang </a:t>
            </a:r>
            <a:r>
              <a:rPr lang="en-US" sz="2400" dirty="0" err="1" smtClean="0">
                <a:cs typeface="Adobe Naskh Medium" pitchFamily="50" charset="-78"/>
              </a:rPr>
              <a:t>berarti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menahan</a:t>
            </a:r>
            <a:r>
              <a:rPr lang="en-US" sz="2400" dirty="0" smtClean="0">
                <a:cs typeface="Adobe Naskh Medium" pitchFamily="50" charset="-78"/>
              </a:rPr>
              <a:t>, </a:t>
            </a:r>
            <a:r>
              <a:rPr lang="en-US" sz="2400" dirty="0" err="1" smtClean="0">
                <a:cs typeface="Adobe Naskh Medium" pitchFamily="50" charset="-78"/>
              </a:rPr>
              <a:t>berhenti</a:t>
            </a:r>
            <a:r>
              <a:rPr lang="en-US" sz="2400" dirty="0" smtClean="0">
                <a:cs typeface="Adobe Naskh Medium" pitchFamily="50" charset="-78"/>
              </a:rPr>
              <a:t>, </a:t>
            </a:r>
            <a:r>
              <a:rPr lang="en-US" sz="2400" dirty="0" err="1" smtClean="0">
                <a:cs typeface="Adobe Naskh Medium" pitchFamily="50" charset="-78"/>
              </a:rPr>
              <a:t>atau</a:t>
            </a:r>
            <a:r>
              <a:rPr lang="en-US" sz="2400" dirty="0" smtClean="0">
                <a:cs typeface="Adobe Naskh Medium" pitchFamily="50" charset="-78"/>
              </a:rPr>
              <a:t> diam.</a:t>
            </a:r>
            <a:endParaRPr lang="en-US" sz="2400" dirty="0">
              <a:cs typeface="Adobe Naskh Medium" pitchFamily="50" charset="-78"/>
            </a:endParaRPr>
          </a:p>
          <a:p>
            <a:r>
              <a:rPr lang="en-US" sz="2400" dirty="0" err="1" smtClean="0">
                <a:cs typeface="Adobe Naskh Medium" pitchFamily="50" charset="-78"/>
              </a:rPr>
              <a:t>Menurut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istilah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menahan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atau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menghentikan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harta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memberikan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manfaaatnya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dijalan</a:t>
            </a:r>
            <a:r>
              <a:rPr lang="en-US" sz="2400" dirty="0" smtClean="0">
                <a:cs typeface="Adobe Naskh Medium" pitchFamily="50" charset="-78"/>
              </a:rPr>
              <a:t> Allah </a:t>
            </a:r>
            <a:r>
              <a:rPr lang="en-US" sz="2400" dirty="0" err="1" smtClean="0">
                <a:cs typeface="Adobe Naskh Medium" pitchFamily="50" charset="-78"/>
              </a:rPr>
              <a:t>untuk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memindahkan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hak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milik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pribadi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menjadi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milik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suatu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badan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atau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yayasan</a:t>
            </a:r>
            <a:r>
              <a:rPr lang="en-US" sz="2400" dirty="0" smtClean="0">
                <a:cs typeface="Adobe Naskh Medium" pitchFamily="50" charset="-78"/>
              </a:rPr>
              <a:t> yang </a:t>
            </a:r>
            <a:r>
              <a:rPr lang="en-US" sz="2400" dirty="0" err="1" smtClean="0">
                <a:cs typeface="Adobe Naskh Medium" pitchFamily="50" charset="-78"/>
              </a:rPr>
              <a:t>memberikan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manfaat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bagi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masyarakat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dengan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tujuan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mendapatkan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kebaikan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rida</a:t>
            </a:r>
            <a:r>
              <a:rPr lang="en-US" sz="2400" dirty="0" smtClean="0">
                <a:cs typeface="Adobe Naskh Medium" pitchFamily="50" charset="-78"/>
              </a:rPr>
              <a:t> Allah </a:t>
            </a:r>
            <a:r>
              <a:rPr lang="en-US" sz="2400" dirty="0" err="1" smtClean="0">
                <a:cs typeface="Adobe Naskh Medium" pitchFamily="50" charset="-78"/>
              </a:rPr>
              <a:t>swt</a:t>
            </a:r>
            <a:r>
              <a:rPr lang="en-US" sz="2400" dirty="0" smtClean="0">
                <a:cs typeface="Adobe Naskh Medium" pitchFamily="50" charset="-78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3"/>
                </a:solidFill>
                <a:cs typeface="Adobe Naskh Medium" pitchFamily="50" charset="-78"/>
              </a:rPr>
              <a:t>B. </a:t>
            </a:r>
            <a:r>
              <a:rPr lang="en-US" sz="2400" dirty="0" err="1" smtClean="0">
                <a:solidFill>
                  <a:schemeClr val="accent3"/>
                </a:solidFill>
                <a:cs typeface="Adobe Naskh Medium" pitchFamily="50" charset="-78"/>
              </a:rPr>
              <a:t>Ketentuan</a:t>
            </a:r>
            <a:r>
              <a:rPr lang="en-US" sz="2400" dirty="0" smtClean="0">
                <a:solidFill>
                  <a:schemeClr val="accent3"/>
                </a:solidFill>
                <a:cs typeface="Adobe Naskh Medium" pitchFamily="50" charset="-78"/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  <a:cs typeface="Adobe Naskh Medium" pitchFamily="50" charset="-78"/>
              </a:rPr>
              <a:t>wakaf</a:t>
            </a:r>
            <a:endParaRPr lang="en-US" sz="2400" dirty="0" smtClean="0">
              <a:solidFill>
                <a:schemeClr val="accent3"/>
              </a:solidFill>
              <a:cs typeface="Adobe Naskh Medium" pitchFamily="50" charset="-78"/>
            </a:endParaRPr>
          </a:p>
          <a:p>
            <a:r>
              <a:rPr lang="en-US" sz="2400" dirty="0" err="1" smtClean="0">
                <a:cs typeface="Adobe Naskh Medium" pitchFamily="50" charset="-78"/>
              </a:rPr>
              <a:t>Hukum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wakaf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pada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dasarnya</a:t>
            </a:r>
            <a:r>
              <a:rPr lang="en-US" sz="2400" dirty="0" smtClean="0">
                <a:cs typeface="Adobe Naskh Medium" pitchFamily="50" charset="-78"/>
              </a:rPr>
              <a:t> “</a:t>
            </a:r>
            <a:r>
              <a:rPr lang="en-US" sz="2400" dirty="0" err="1" smtClean="0">
                <a:cs typeface="Adobe Naskh Medium" pitchFamily="50" charset="-78"/>
              </a:rPr>
              <a:t>jaiz</a:t>
            </a:r>
            <a:r>
              <a:rPr lang="en-US" sz="2400" dirty="0" smtClean="0">
                <a:cs typeface="Adobe Naskh Medium" pitchFamily="50" charset="-78"/>
              </a:rPr>
              <a:t>” </a:t>
            </a:r>
            <a:r>
              <a:rPr lang="en-US" sz="2400" dirty="0" err="1" smtClean="0">
                <a:cs typeface="Adobe Naskh Medium" pitchFamily="50" charset="-78"/>
              </a:rPr>
              <a:t>tidak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bersifat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mengikat</a:t>
            </a:r>
            <a:r>
              <a:rPr lang="en-US" sz="2400" dirty="0" smtClean="0">
                <a:cs typeface="Adobe Naskh Medium" pitchFamily="50" charset="-78"/>
              </a:rPr>
              <a:t>. </a:t>
            </a:r>
            <a:r>
              <a:rPr lang="en-US" sz="2400" dirty="0" err="1" smtClean="0">
                <a:cs typeface="Adobe Naskh Medium" pitchFamily="50" charset="-78"/>
              </a:rPr>
              <a:t>Maka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sangat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dianjurkan</a:t>
            </a:r>
            <a:r>
              <a:rPr lang="en-US" sz="2400" dirty="0" smtClean="0">
                <a:cs typeface="Adobe Naskh Medium" pitchFamily="50" charset="-78"/>
              </a:rPr>
              <a:t> (</a:t>
            </a:r>
            <a:r>
              <a:rPr lang="en-US" sz="2400" dirty="0" err="1" smtClean="0">
                <a:cs typeface="Adobe Naskh Medium" pitchFamily="50" charset="-78"/>
              </a:rPr>
              <a:t>sunah</a:t>
            </a:r>
            <a:r>
              <a:rPr lang="en-US" sz="2400" dirty="0" smtClean="0">
                <a:cs typeface="Adobe Naskh Medium" pitchFamily="50" charset="-78"/>
              </a:rPr>
              <a:t>) </a:t>
            </a:r>
            <a:r>
              <a:rPr lang="en-US" sz="2400" dirty="0" err="1" smtClean="0">
                <a:cs typeface="Adobe Naskh Medium" pitchFamily="50" charset="-78"/>
              </a:rPr>
              <a:t>diamata</a:t>
            </a:r>
            <a:r>
              <a:rPr lang="en-US" sz="2400" dirty="0" smtClean="0">
                <a:cs typeface="Adobe Naskh Medium" pitchFamily="50" charset="-78"/>
              </a:rPr>
              <a:t> Allah </a:t>
            </a:r>
            <a:r>
              <a:rPr lang="en-US" sz="2400" dirty="0" err="1" smtClean="0">
                <a:cs typeface="Adobe Naskh Medium" pitchFamily="50" charset="-78"/>
              </a:rPr>
              <a:t>swt</a:t>
            </a:r>
            <a:r>
              <a:rPr lang="en-US" sz="2400" dirty="0" smtClean="0">
                <a:cs typeface="Adobe Naskh Medium" pitchFamily="50" charset="-78"/>
              </a:rPr>
              <a:t>. </a:t>
            </a:r>
            <a:r>
              <a:rPr lang="en-US" sz="2400" dirty="0" err="1" smtClean="0">
                <a:cs typeface="Adobe Naskh Medium" pitchFamily="50" charset="-78"/>
              </a:rPr>
              <a:t>Wakaf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dinilai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sebagai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bentuk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amal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jariah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artinya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memiliki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kebaikan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dan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pahala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secara</a:t>
            </a:r>
            <a:r>
              <a:rPr lang="en-US" sz="2400" dirty="0" smtClean="0">
                <a:cs typeface="Adobe Naskh Medium" pitchFamily="50" charset="-78"/>
              </a:rPr>
              <a:t> </a:t>
            </a:r>
            <a:r>
              <a:rPr lang="en-US" sz="2400" dirty="0" err="1" smtClean="0">
                <a:cs typeface="Adobe Naskh Medium" pitchFamily="50" charset="-78"/>
              </a:rPr>
              <a:t>berkelanjutan</a:t>
            </a:r>
            <a:r>
              <a:rPr lang="en-US" sz="2400" dirty="0" smtClean="0">
                <a:cs typeface="Adobe Naskh Medium" pitchFamily="50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184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55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Rukun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syarat</a:t>
            </a: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wakaf</a:t>
            </a:r>
            <a:endParaRPr lang="id-ID" dirty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9144000" cy="58674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1. </a:t>
            </a:r>
            <a:r>
              <a:rPr lang="en-US" dirty="0" err="1" smtClean="0">
                <a:solidFill>
                  <a:srgbClr val="FF0000"/>
                </a:solidFill>
              </a:rPr>
              <a:t>Rukun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wakaf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/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(</a:t>
            </a:r>
            <a:r>
              <a:rPr lang="en-US" dirty="0" err="1" smtClean="0"/>
              <a:t>waqif</a:t>
            </a:r>
            <a:r>
              <a:rPr lang="en-US" dirty="0" smtClean="0"/>
              <a:t>)</a:t>
            </a:r>
          </a:p>
          <a:p>
            <a:pPr marL="514350" indent="-514350"/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(</a:t>
            </a:r>
            <a:r>
              <a:rPr lang="en-US" dirty="0" err="1" smtClean="0"/>
              <a:t>mauquf</a:t>
            </a:r>
            <a:r>
              <a:rPr lang="en-US" dirty="0" smtClean="0"/>
              <a:t> ‘</a:t>
            </a:r>
            <a:r>
              <a:rPr lang="en-US" dirty="0" err="1" smtClean="0"/>
              <a:t>alaih</a:t>
            </a:r>
            <a:r>
              <a:rPr lang="en-US" dirty="0" smtClean="0"/>
              <a:t>)</a:t>
            </a:r>
          </a:p>
          <a:p>
            <a:pPr marL="514350" indent="-514350"/>
            <a:r>
              <a:rPr lang="en-US" dirty="0" err="1" smtClean="0"/>
              <a:t>Barang</a:t>
            </a:r>
            <a:r>
              <a:rPr lang="en-US" dirty="0" smtClean="0"/>
              <a:t> yang </a:t>
            </a:r>
            <a:r>
              <a:rPr lang="en-US" dirty="0" err="1" smtClean="0"/>
              <a:t>diwakafkan</a:t>
            </a:r>
            <a:endParaRPr lang="en-US" dirty="0" smtClean="0"/>
          </a:p>
          <a:p>
            <a:pPr marL="514350" indent="-514350"/>
            <a:r>
              <a:rPr lang="en-US" dirty="0" err="1" smtClean="0"/>
              <a:t>Ikrar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2. </a:t>
            </a:r>
            <a:r>
              <a:rPr lang="en-US" dirty="0" err="1" smtClean="0">
                <a:solidFill>
                  <a:srgbClr val="FF0000"/>
                </a:solidFill>
              </a:rPr>
              <a:t>Syarat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wakaf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 smtClean="0"/>
              <a:t>Wakaf</a:t>
            </a:r>
            <a:r>
              <a:rPr lang="en-US" dirty="0" smtClean="0"/>
              <a:t> yang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selamanya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paksaan</a:t>
            </a:r>
            <a:endParaRPr lang="en-US" dirty="0" smtClean="0"/>
          </a:p>
          <a:p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Barang</a:t>
            </a:r>
            <a:r>
              <a:rPr lang="en-US" dirty="0" smtClean="0"/>
              <a:t> yang </a:t>
            </a:r>
            <a:r>
              <a:rPr lang="en-US" dirty="0" err="1" smtClean="0"/>
              <a:t>diwakafkan</a:t>
            </a:r>
            <a:r>
              <a:rPr lang="en-US" dirty="0" smtClean="0"/>
              <a:t> </a:t>
            </a:r>
            <a:r>
              <a:rPr lang="en-US" dirty="0" err="1" smtClean="0"/>
              <a:t>berwujud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diserahkan</a:t>
            </a:r>
            <a:endParaRPr lang="en-US" dirty="0" smtClean="0"/>
          </a:p>
          <a:p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ikrar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penyerahannya</a:t>
            </a:r>
            <a:endParaRPr lang="en-US" dirty="0" smtClean="0"/>
          </a:p>
          <a:p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dipindahtangankan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898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58952"/>
          </a:xfrm>
          <a:solidFill>
            <a:schemeClr val="accent1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Harta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diwakafkan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barangnya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,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masjid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 </a:t>
            </a:r>
            <a:r>
              <a:rPr lang="en-US" dirty="0" err="1" smtClean="0"/>
              <a:t>sebgainya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diwakafkan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miliknya</a:t>
            </a:r>
            <a:r>
              <a:rPr lang="en-US" dirty="0" smtClean="0"/>
              <a:t> </a:t>
            </a:r>
            <a:r>
              <a:rPr lang="en-US" dirty="0" err="1" smtClean="0"/>
              <a:t>dipindahkan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</a:t>
            </a:r>
          </a:p>
          <a:p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haram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93741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0070C0"/>
            </a:solidFill>
          </a:ln>
          <a:scene3d>
            <a:camera prst="perspectiveRelaxedModerately"/>
            <a:lightRig rig="threePt" dir="t"/>
          </a:scene3d>
        </p:spPr>
        <p:txBody>
          <a:bodyPr anchor="ctr"/>
          <a:lstStyle/>
          <a:p>
            <a:r>
              <a:rPr lang="en-US" b="1" dirty="0" err="1" smtClean="0">
                <a:ln w="900" cmpd="sng">
                  <a:solidFill>
                    <a:schemeClr val="bg2">
                      <a:lumMod val="25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Hikmah</a:t>
            </a:r>
            <a:r>
              <a:rPr lang="en-US" b="1" dirty="0" smtClean="0">
                <a:ln w="900" cmpd="sng">
                  <a:solidFill>
                    <a:schemeClr val="bg2">
                      <a:lumMod val="25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b="1" dirty="0" err="1" smtClean="0">
                <a:ln w="900" cmpd="sng">
                  <a:solidFill>
                    <a:schemeClr val="bg2">
                      <a:lumMod val="25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wakaf</a:t>
            </a:r>
            <a:endParaRPr lang="id-ID" b="1" dirty="0">
              <a:ln w="900" cmpd="sng">
                <a:solidFill>
                  <a:schemeClr val="bg2">
                    <a:lumMod val="25000"/>
                    <a:alpha val="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pahala</a:t>
            </a:r>
            <a:r>
              <a:rPr lang="en-US" dirty="0" smtClean="0"/>
              <a:t> </a:t>
            </a:r>
            <a:r>
              <a:rPr lang="en-US" dirty="0" err="1" smtClean="0"/>
              <a:t>berlipat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Allah,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terputus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Memupuk</a:t>
            </a:r>
            <a:r>
              <a:rPr lang="en-US" dirty="0" smtClean="0"/>
              <a:t> </a:t>
            </a:r>
            <a:r>
              <a:rPr lang="en-US" dirty="0" err="1" smtClean="0"/>
              <a:t>kepedulian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Menghimpun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kelangsungan</a:t>
            </a:r>
            <a:r>
              <a:rPr lang="en-US" dirty="0" smtClean="0"/>
              <a:t> agama Islam </a:t>
            </a:r>
            <a:r>
              <a:rPr lang="en-US" dirty="0" err="1" smtClean="0"/>
              <a:t>isuatu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beramal</a:t>
            </a:r>
            <a:r>
              <a:rPr lang="en-US" dirty="0" smtClean="0"/>
              <a:t> </a:t>
            </a:r>
            <a:r>
              <a:rPr lang="en-US" dirty="0" err="1" smtClean="0"/>
              <a:t>jariah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tolong-menolong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jurang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kaya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miskin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silaturrahim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beramal</a:t>
            </a:r>
            <a:r>
              <a:rPr lang="en-US" dirty="0" smtClean="0"/>
              <a:t> </a:t>
            </a:r>
            <a:r>
              <a:rPr lang="en-US" dirty="0" err="1" smtClean="0"/>
              <a:t>jariah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amalan</a:t>
            </a:r>
            <a:r>
              <a:rPr lang="en-US" dirty="0" smtClean="0"/>
              <a:t> </a:t>
            </a:r>
            <a:r>
              <a:rPr lang="en-US" dirty="0" err="1" smtClean="0"/>
              <a:t>wakaf</a:t>
            </a:r>
            <a:endParaRPr lang="en-US" dirty="0" smtClean="0"/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, agar </a:t>
            </a:r>
            <a:r>
              <a:rPr lang="en-US" dirty="0" err="1" smtClean="0"/>
              <a:t>terjalin</a:t>
            </a:r>
            <a:r>
              <a:rPr lang="en-US" dirty="0" smtClean="0"/>
              <a:t> </a:t>
            </a:r>
            <a:r>
              <a:rPr lang="en-US" dirty="0" err="1" smtClean="0"/>
              <a:t>silarurrahim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23819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err="1" smtClean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Dalil</a:t>
            </a:r>
            <a:r>
              <a:rPr lang="en-US" dirty="0" smtClean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ketentuan</a:t>
            </a:r>
            <a:r>
              <a:rPr lang="en-US" dirty="0" smtClean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wakaf</a:t>
            </a:r>
            <a:endParaRPr lang="id-ID" dirty="0">
              <a:solidFill>
                <a:srgbClr val="0070C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14400"/>
            <a:ext cx="9144000" cy="594360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Dalil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Naqli</a:t>
            </a:r>
            <a:endParaRPr lang="en-US" dirty="0" smtClean="0">
              <a:solidFill>
                <a:srgbClr val="FF0000"/>
              </a:solidFill>
            </a:endParaRPr>
          </a:p>
          <a:p>
            <a:pPr algn="just" rtl="1">
              <a:buNone/>
            </a:pPr>
            <a:r>
              <a:rPr lang="en-US" sz="46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مَّثَلُ الَّذِيْنَ يُنْفِقُوْنَ اَمْوَالَهُمْ فِيْ سَبِيْلِ اللهِ كَمَثَلِ حَبَّةٍ اَنْب</a:t>
            </a:r>
            <a:r>
              <a:rPr lang="ar-SA" sz="4600" dirty="0" smtClean="0">
                <a:latin typeface="Adobe Naskh Medium"/>
                <a:cs typeface="Adobe Naskh Medium"/>
              </a:rPr>
              <a:t>ۢ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َتَتْ سَبْعَ سَنَابِيْلَ </a:t>
            </a:r>
            <a:endParaRPr lang="en-US" sz="46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>
              <a:buNone/>
            </a:pPr>
            <a:r>
              <a:rPr lang="en-US" sz="4600" dirty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4600" dirty="0" smtClean="0">
                <a:latin typeface="Adobe Naskh Medium" pitchFamily="50" charset="-78"/>
                <a:cs typeface="Adobe Naskh Medium" pitchFamily="50" charset="-78"/>
              </a:rPr>
              <a:t>  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فِيْ كُلِّ سُنْبُ</a:t>
            </a:r>
            <a:r>
              <a:rPr lang="ar-SA" sz="4600" dirty="0" smtClean="0">
                <a:latin typeface="Adobe Naskh Medium"/>
                <a:cs typeface="Adobe Naskh Medium"/>
              </a:rPr>
              <a:t>ۢ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لَةٍ مِّائَةُ حَبَّةٍۗ وَاللهُ يُض</a:t>
            </a:r>
            <a:r>
              <a:rPr lang="ar-SA" sz="4600" dirty="0" smtClean="0">
                <a:latin typeface="Adobe Naskh Medium"/>
                <a:cs typeface="Adobe Naskh Medium"/>
              </a:rPr>
              <a:t>ٰ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عِفُ لِمَنْ يَّشَآءُ وَاللهُ وَاسِعٌ عَلِيْمٌ </a:t>
            </a: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	</a:t>
            </a: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</a:t>
            </a:r>
            <a:r>
              <a:rPr lang="en-US" dirty="0" err="1" smtClean="0">
                <a:cs typeface="Adobe Naskh Medium" pitchFamily="50" charset="-78"/>
              </a:rPr>
              <a:t>perumpamaan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orang-orang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menginfakkan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hartanya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dijalan</a:t>
            </a:r>
            <a:r>
              <a:rPr lang="en-US" dirty="0" smtClean="0">
                <a:cs typeface="Adobe Naskh Medium" pitchFamily="50" charset="-78"/>
              </a:rPr>
              <a:t> Allah </a:t>
            </a:r>
            <a:r>
              <a:rPr lang="en-US" dirty="0" err="1" smtClean="0">
                <a:cs typeface="Adobe Naskh Medium" pitchFamily="50" charset="-78"/>
              </a:rPr>
              <a:t>seperti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sebutir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biji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menumbuhkan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biji</a:t>
            </a:r>
            <a:r>
              <a:rPr lang="en-US" dirty="0" smtClean="0">
                <a:cs typeface="Adobe Naskh Medium" pitchFamily="50" charset="-78"/>
              </a:rPr>
              <a:t>. Allah </a:t>
            </a:r>
            <a:r>
              <a:rPr lang="en-US" dirty="0" err="1" smtClean="0">
                <a:cs typeface="Adobe Naskh Medium" pitchFamily="50" charset="-78"/>
              </a:rPr>
              <a:t>melipat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gandakan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siapa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dia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kehendaki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Allah </a:t>
            </a:r>
            <a:r>
              <a:rPr lang="en-US" dirty="0" err="1" smtClean="0">
                <a:cs typeface="Adobe Naskh Medium" pitchFamily="50" charset="-78"/>
              </a:rPr>
              <a:t>mahaluas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maha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maengetahui</a:t>
            </a:r>
            <a:r>
              <a:rPr lang="en-US" dirty="0" smtClean="0">
                <a:cs typeface="Adobe Naskh Medium" pitchFamily="50" charset="-78"/>
              </a:rPr>
              <a:t>. (Al-</a:t>
            </a:r>
            <a:r>
              <a:rPr lang="en-US" dirty="0" err="1" smtClean="0">
                <a:cs typeface="Adobe Naskh Medium" pitchFamily="50" charset="-78"/>
              </a:rPr>
              <a:t>Baqarah</a:t>
            </a:r>
            <a:r>
              <a:rPr lang="en-US" dirty="0" smtClean="0">
                <a:cs typeface="Adobe Naskh Medium" pitchFamily="50" charset="-78"/>
              </a:rPr>
              <a:t>/2: 261)</a:t>
            </a:r>
          </a:p>
          <a:p>
            <a:pPr algn="just"/>
            <a:r>
              <a:rPr lang="en-US" dirty="0" err="1" smtClean="0">
                <a:solidFill>
                  <a:srgbClr val="FF0000"/>
                </a:solidFill>
                <a:cs typeface="Adobe Naskh Medium" pitchFamily="50" charset="-78"/>
              </a:rPr>
              <a:t>Hadis</a:t>
            </a:r>
            <a:r>
              <a:rPr lang="en-US" dirty="0" smtClean="0">
                <a:solidFill>
                  <a:srgbClr val="FF0000"/>
                </a:solidFill>
                <a:cs typeface="Adobe Naskh Medium" pitchFamily="50" charset="-78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cs typeface="Adobe Naskh Medium" pitchFamily="50" charset="-78"/>
              </a:rPr>
              <a:t>nabi</a:t>
            </a:r>
            <a:r>
              <a:rPr lang="en-US" dirty="0" smtClean="0">
                <a:solidFill>
                  <a:srgbClr val="FF0000"/>
                </a:solidFill>
                <a:cs typeface="Adobe Naskh Medium" pitchFamily="50" charset="-78"/>
              </a:rPr>
              <a:t> Muhammad saw.</a:t>
            </a: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	</a:t>
            </a:r>
            <a:r>
              <a:rPr lang="en-US" dirty="0" err="1" smtClean="0">
                <a:cs typeface="Adobe Naskh Medium" pitchFamily="50" charset="-78"/>
              </a:rPr>
              <a:t>Hadis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menjelaskan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wakaf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oleh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Umar</a:t>
            </a:r>
            <a:r>
              <a:rPr lang="en-US" dirty="0" smtClean="0">
                <a:cs typeface="Adobe Naskh Medium" pitchFamily="50" charset="-78"/>
              </a:rPr>
              <a:t> bin </a:t>
            </a:r>
            <a:r>
              <a:rPr lang="en-US" dirty="0" err="1" smtClean="0">
                <a:cs typeface="Adobe Naskh Medium" pitchFamily="50" charset="-78"/>
              </a:rPr>
              <a:t>Khatab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yaitu</a:t>
            </a:r>
            <a:endParaRPr lang="en-US" dirty="0" smtClean="0">
              <a:cs typeface="Adobe Naskh Medium" pitchFamily="50" charset="-78"/>
            </a:endParaRP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	“</a:t>
            </a:r>
            <a:r>
              <a:rPr lang="en-US" dirty="0" err="1" smtClean="0">
                <a:cs typeface="Adobe Naskh Medium" pitchFamily="50" charset="-78"/>
              </a:rPr>
              <a:t>Bahwa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umar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pernah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mendapatkan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tanah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khaibar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lalu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datang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Nabi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untuk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meminta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petunjuk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mengenai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tanah</a:t>
            </a:r>
            <a:r>
              <a:rPr lang="en-US" dirty="0" smtClean="0">
                <a:cs typeface="Adobe Naskh Medium" pitchFamily="50" charset="-78"/>
              </a:rPr>
              <a:t>. </a:t>
            </a:r>
            <a:r>
              <a:rPr lang="en-US" dirty="0" err="1" smtClean="0">
                <a:cs typeface="Adobe Naskh Medium" pitchFamily="50" charset="-78"/>
              </a:rPr>
              <a:t>Ia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berkata</a:t>
            </a:r>
            <a:r>
              <a:rPr lang="en-US" dirty="0" smtClean="0">
                <a:cs typeface="Adobe Naskh Medium" pitchFamily="50" charset="-78"/>
              </a:rPr>
              <a:t>. “</a:t>
            </a:r>
            <a:r>
              <a:rPr lang="en-US" dirty="0" err="1" smtClean="0">
                <a:cs typeface="Adobe Naskh Medium" pitchFamily="50" charset="-78"/>
              </a:rPr>
              <a:t>wahai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Rasulullah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saya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memperoleh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tana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Khaibar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belum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pena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saya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peroleh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harta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lebih</a:t>
            </a:r>
            <a:r>
              <a:rPr lang="en-US" dirty="0" smtClean="0">
                <a:cs typeface="Adobe Naskh Medium" pitchFamily="50" charset="-78"/>
              </a:rPr>
              <a:t>. </a:t>
            </a:r>
            <a:r>
              <a:rPr lang="en-US" dirty="0" err="1" smtClean="0">
                <a:cs typeface="Adobe Naskh Medium" pitchFamily="50" charset="-78"/>
              </a:rPr>
              <a:t>Baik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bagiku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melebihi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tanah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tersebut</a:t>
            </a:r>
            <a:r>
              <a:rPr lang="en-US" dirty="0" smtClean="0">
                <a:cs typeface="Adobe Naskh Medium" pitchFamily="50" charset="-78"/>
              </a:rPr>
              <a:t>; </a:t>
            </a:r>
            <a:r>
              <a:rPr lang="en-US" dirty="0" err="1" smtClean="0">
                <a:cs typeface="Adobe Naskh Medium" pitchFamily="50" charset="-78"/>
              </a:rPr>
              <a:t>apa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perintah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engkau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kepadaku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mengenainya</a:t>
            </a:r>
            <a:r>
              <a:rPr lang="en-US" dirty="0" smtClean="0">
                <a:cs typeface="Adobe Naskh Medium" pitchFamily="50" charset="-78"/>
              </a:rPr>
              <a:t> ? </a:t>
            </a:r>
            <a:r>
              <a:rPr lang="en-US" dirty="0" err="1" smtClean="0">
                <a:cs typeface="Adobe Naskh Medium" pitchFamily="50" charset="-78"/>
              </a:rPr>
              <a:t>Rasul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menjawab</a:t>
            </a:r>
            <a:r>
              <a:rPr lang="en-US" dirty="0" smtClean="0">
                <a:cs typeface="Adobe Naskh Medium" pitchFamily="50" charset="-78"/>
              </a:rPr>
              <a:t>: “</a:t>
            </a:r>
            <a:r>
              <a:rPr lang="en-US" dirty="0" err="1" smtClean="0">
                <a:cs typeface="Adobe Naskh Medium" pitchFamily="50" charset="-78"/>
              </a:rPr>
              <a:t>jika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mua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kamu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tahan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pokoknya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kamu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sedekahkan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hasilnya</a:t>
            </a:r>
            <a:r>
              <a:rPr lang="en-US" dirty="0" smtClean="0">
                <a:cs typeface="Adobe Naskh Medium" pitchFamily="50" charset="-78"/>
              </a:rPr>
              <a:t>. </a:t>
            </a:r>
            <a:r>
              <a:rPr lang="en-US" dirty="0" err="1" smtClean="0">
                <a:cs typeface="Adobe Naskh Medium" pitchFamily="50" charset="-78"/>
              </a:rPr>
              <a:t>Ibu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Unar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berkata</a:t>
            </a:r>
            <a:r>
              <a:rPr lang="en-US" dirty="0" smtClean="0">
                <a:cs typeface="Adobe Naskh Medium" pitchFamily="50" charset="-78"/>
              </a:rPr>
              <a:t>: “</a:t>
            </a:r>
            <a:r>
              <a:rPr lang="en-US" dirty="0" err="1" smtClean="0">
                <a:cs typeface="Adobe Naskh Medium" pitchFamily="50" charset="-78"/>
              </a:rPr>
              <a:t>maka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Umar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menyedahkan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tanah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tersebut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dengan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menyarakan</a:t>
            </a:r>
            <a:r>
              <a:rPr lang="en-US" dirty="0" smtClean="0">
                <a:cs typeface="Adobe Naskh Medium" pitchFamily="50" charset="-78"/>
              </a:rPr>
              <a:t> agar </a:t>
            </a:r>
            <a:r>
              <a:rPr lang="en-US" dirty="0" err="1" smtClean="0">
                <a:cs typeface="Adobe Naskh Medium" pitchFamily="50" charset="-78"/>
              </a:rPr>
              <a:t>tanah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itu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tidak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dijual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tidak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dihibahkan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tidak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diwariskan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ia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menyedahkan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kepada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fuqara</a:t>
            </a:r>
            <a:r>
              <a:rPr lang="en-US" dirty="0" smtClean="0">
                <a:cs typeface="Adobe Naskh Medium" pitchFamily="50" charset="-78"/>
              </a:rPr>
              <a:t>’, </a:t>
            </a:r>
            <a:r>
              <a:rPr lang="en-US" dirty="0" err="1" smtClean="0">
                <a:cs typeface="Adobe Naskh Medium" pitchFamily="50" charset="-78"/>
              </a:rPr>
              <a:t>kerabat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sabililah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ibnu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sabil</a:t>
            </a:r>
            <a:r>
              <a:rPr lang="en-US" dirty="0" smtClean="0">
                <a:cs typeface="Adobe Naskh Medium" pitchFamily="50" charset="-78"/>
              </a:rPr>
              <a:t>. </a:t>
            </a:r>
            <a:r>
              <a:rPr lang="en-US" dirty="0" err="1" smtClean="0">
                <a:cs typeface="Adobe Naskh Medium" pitchFamily="50" charset="-78"/>
              </a:rPr>
              <a:t>Tidak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berdosa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atas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orang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mengelolanya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untuk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memakan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dari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hasil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itu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secara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makruf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memberi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makan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kepada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orang</a:t>
            </a:r>
            <a:r>
              <a:rPr lang="en-US" dirty="0" smtClean="0">
                <a:cs typeface="Adobe Naskh Medium" pitchFamily="50" charset="-78"/>
              </a:rPr>
              <a:t> lain </a:t>
            </a:r>
            <a:r>
              <a:rPr lang="en-US" dirty="0" err="1" smtClean="0">
                <a:cs typeface="Adobe Naskh Medium" pitchFamily="50" charset="-78"/>
              </a:rPr>
              <a:t>tanpa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menjadikannya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sebagai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harta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hak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milik</a:t>
            </a:r>
            <a:r>
              <a:rPr lang="en-US" dirty="0" smtClean="0">
                <a:cs typeface="Adobe Naskh Medium" pitchFamily="50" charset="-78"/>
              </a:rPr>
              <a:t>.”</a:t>
            </a:r>
            <a:endParaRPr lang="id-ID" dirty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748255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524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Civic</vt:lpstr>
      <vt:lpstr>PowerPoint Presentation</vt:lpstr>
      <vt:lpstr>Latar belakang</vt:lpstr>
      <vt:lpstr>Sejarah wakaf</vt:lpstr>
      <vt:lpstr>PowerPoint Presentation</vt:lpstr>
      <vt:lpstr>Pengertian dan ketentuan</vt:lpstr>
      <vt:lpstr>Rukun dan syarat wakaf</vt:lpstr>
      <vt:lpstr>Harta yang diwakafkan</vt:lpstr>
      <vt:lpstr>Hikmah wakaf</vt:lpstr>
      <vt:lpstr>Dalil ketentuan wakaf</vt:lpstr>
      <vt:lpstr>Pengelolaan Wakaf</vt:lpstr>
      <vt:lpstr>Pengelolaan Wakaf</vt:lpstr>
      <vt:lpstr>Ada Lima Butir Keputusan MUI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2014-05-21T03:29:29Z</dcterms:modified>
</cp:coreProperties>
</file>