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70" r:id="rId5"/>
    <p:sldId id="271" r:id="rId6"/>
    <p:sldId id="272" r:id="rId7"/>
    <p:sldId id="267" r:id="rId8"/>
    <p:sldId id="274" r:id="rId9"/>
    <p:sldId id="268" r:id="rId10"/>
    <p:sldId id="275" r:id="rId11"/>
    <p:sldId id="266" r:id="rId12"/>
    <p:sldId id="264" r:id="rId13"/>
    <p:sldId id="265" r:id="rId14"/>
    <p:sldId id="263" r:id="rId15"/>
    <p:sldId id="269" r:id="rId16"/>
    <p:sldId id="262" r:id="rId17"/>
    <p:sldId id="261" r:id="rId18"/>
    <p:sldId id="276" r:id="rId19"/>
    <p:sldId id="260" r:id="rId20"/>
    <p:sldId id="259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07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BCCDD-C3C1-4783-B422-F7B6CF755178}" type="datetimeFigureOut">
              <a:rPr lang="en-US" smtClean="0"/>
              <a:pPr/>
              <a:t>2/10/2012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4D5446E3-D3FA-4C77-9FEA-6BE0335F26A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BCCDD-C3C1-4783-B422-F7B6CF755178}" type="datetimeFigureOut">
              <a:rPr lang="en-US" smtClean="0"/>
              <a:pPr/>
              <a:t>2/10/2012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446E3-D3FA-4C77-9FEA-6BE0335F26A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BCCDD-C3C1-4783-B422-F7B6CF755178}" type="datetimeFigureOut">
              <a:rPr lang="en-US" smtClean="0"/>
              <a:pPr/>
              <a:t>2/10/2012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446E3-D3FA-4C77-9FEA-6BE0335F26A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BCCDD-C3C1-4783-B422-F7B6CF755178}" type="datetimeFigureOut">
              <a:rPr lang="en-US" smtClean="0"/>
              <a:pPr/>
              <a:t>2/10/2012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446E3-D3FA-4C77-9FEA-6BE0335F26A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BCCDD-C3C1-4783-B422-F7B6CF755178}" type="datetimeFigureOut">
              <a:rPr lang="en-US" smtClean="0"/>
              <a:pPr/>
              <a:t>2/10/2012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4D5446E3-D3FA-4C77-9FEA-6BE0335F26A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BCCDD-C3C1-4783-B422-F7B6CF755178}" type="datetimeFigureOut">
              <a:rPr lang="en-US" smtClean="0"/>
              <a:pPr/>
              <a:t>2/10/2012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446E3-D3FA-4C77-9FEA-6BE0335F26A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BCCDD-C3C1-4783-B422-F7B6CF755178}" type="datetimeFigureOut">
              <a:rPr lang="en-US" smtClean="0"/>
              <a:pPr/>
              <a:t>2/10/2012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446E3-D3FA-4C77-9FEA-6BE0335F26A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BCCDD-C3C1-4783-B422-F7B6CF755178}" type="datetimeFigureOut">
              <a:rPr lang="en-US" smtClean="0"/>
              <a:pPr/>
              <a:t>2/10/2012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446E3-D3FA-4C77-9FEA-6BE0335F26A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BCCDD-C3C1-4783-B422-F7B6CF755178}" type="datetimeFigureOut">
              <a:rPr lang="en-US" smtClean="0"/>
              <a:pPr/>
              <a:t>2/10/2012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446E3-D3FA-4C77-9FEA-6BE0335F26A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BCCDD-C3C1-4783-B422-F7B6CF755178}" type="datetimeFigureOut">
              <a:rPr lang="en-US" smtClean="0"/>
              <a:pPr/>
              <a:t>2/10/2012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446E3-D3FA-4C77-9FEA-6BE0335F26A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BCCDD-C3C1-4783-B422-F7B6CF755178}" type="datetimeFigureOut">
              <a:rPr lang="en-US" smtClean="0"/>
              <a:pPr/>
              <a:t>2/10/2012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4D5446E3-D3FA-4C77-9FEA-6BE0335F26A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64CBCCDD-C3C1-4783-B422-F7B6CF755178}" type="datetimeFigureOut">
              <a:rPr lang="en-US" smtClean="0"/>
              <a:pPr/>
              <a:t>2/10/2012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4D5446E3-D3FA-4C77-9FEA-6BE0335F26A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8686800" y="0"/>
            <a:ext cx="410816" cy="304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723900" y="1571612"/>
            <a:ext cx="7696200" cy="145157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BAB 10</a:t>
            </a:r>
            <a:b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</a:b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KOLOID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41589" y="3286124"/>
            <a:ext cx="2505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b="1" dirty="0" err="1" smtClean="0">
                <a:latin typeface="Arial" pitchFamily="34" charset="0"/>
                <a:cs typeface="Arial" pitchFamily="34" charset="0"/>
              </a:rPr>
              <a:t>Standar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Kompetensi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: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41589" y="3632971"/>
            <a:ext cx="77166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defTabSz="271463">
              <a:spcBef>
                <a:spcPts val="1200"/>
              </a:spcBef>
              <a:buFont typeface="Wingdings" pitchFamily="2" charset="2"/>
              <a:buChar char="q"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Menjelaskan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sistem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sifat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koloid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serta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penerapannya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dalam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	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kehidupan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sehari-hari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.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1589" y="4500570"/>
            <a:ext cx="22878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b="1" dirty="0" err="1" smtClean="0">
                <a:latin typeface="Arial" pitchFamily="34" charset="0"/>
                <a:cs typeface="Arial" pitchFamily="34" charset="0"/>
              </a:rPr>
              <a:t>Kompetensi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Dasar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: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3"/>
          <p:cNvSpPr txBox="1"/>
          <p:nvPr/>
        </p:nvSpPr>
        <p:spPr>
          <a:xfrm>
            <a:off x="641589" y="4914645"/>
            <a:ext cx="7716625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defTabSz="271463">
              <a:spcBef>
                <a:spcPts val="1200"/>
              </a:spcBef>
              <a:buFont typeface="Wingdings" pitchFamily="2" charset="2"/>
              <a:buChar char="q"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Membuat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berbagai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sistem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koloid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dengan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bahan-bahan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ada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di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	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sekitarnya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 defTabSz="271463">
              <a:spcBef>
                <a:spcPts val="1200"/>
              </a:spcBef>
              <a:buFont typeface="Wingdings" pitchFamily="2" charset="2"/>
              <a:buChar char="q"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Mengelompokkan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sifat-sifat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koloid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penerapannya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dalam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	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kehidupan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sehari-hari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.  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714620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US" sz="4400" b="1" dirty="0" smtClean="0">
                <a:latin typeface="Arial" pitchFamily="34" charset="0"/>
                <a:cs typeface="Arial" pitchFamily="34" charset="0"/>
              </a:rPr>
              <a:t>II. SIFAT-SIFAT KOLOID</a:t>
            </a: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905" y="214290"/>
            <a:ext cx="889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A.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Efek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Tyndall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3071810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B.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Gerak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Brown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28" y="785794"/>
            <a:ext cx="6158347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5984" y="3643314"/>
            <a:ext cx="4643470" cy="3022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randomBar dir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548326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C.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Muatan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Koloid</a:t>
            </a:r>
            <a:endParaRPr lang="en-US" sz="28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7158" y="1428736"/>
            <a:ext cx="8358246" cy="44781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 defTabSz="360363">
              <a:lnSpc>
                <a:spcPct val="150000"/>
              </a:lnSpc>
              <a:spcBef>
                <a:spcPts val="600"/>
              </a:spcBef>
              <a:buAutoNum type="arabicPeriod"/>
            </a:pPr>
            <a:r>
              <a:rPr lang="en-US" b="1" i="1" dirty="0" err="1" smtClean="0">
                <a:latin typeface="Arial" pitchFamily="34" charset="0"/>
                <a:cs typeface="Arial" pitchFamily="34" charset="0"/>
              </a:rPr>
              <a:t>Elektroforosis</a:t>
            </a:r>
            <a:endParaRPr lang="en-US" b="1" i="1" dirty="0" smtClean="0">
              <a:latin typeface="Arial" pitchFamily="34" charset="0"/>
              <a:cs typeface="Arial" pitchFamily="34" charset="0"/>
            </a:endParaRPr>
          </a:p>
          <a:p>
            <a:pPr marL="342900" indent="-342900" algn="just" defTabSz="360363">
              <a:lnSpc>
                <a:spcPct val="150000"/>
              </a:lnSpc>
              <a:spcBef>
                <a:spcPts val="600"/>
              </a:spcBef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Pergerakan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partikel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koloid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dalam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medan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listrik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ini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disebut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i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elektroforesis</a:t>
            </a:r>
            <a:r>
              <a:rPr lang="en-US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Koloid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bermuatan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negatif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akan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bergerak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ke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anode (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elektrode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positif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sedangkan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koloid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yang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bermuatan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positif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akan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bergerak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ke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arah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katode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elektrode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negatif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).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Dengan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demikian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elektroforesis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dapat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digunakan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untuk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menentukan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jenis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muatan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koloid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342900" indent="-342900" algn="just" defTabSz="360363">
              <a:lnSpc>
                <a:spcPct val="150000"/>
              </a:lnSpc>
              <a:spcBef>
                <a:spcPts val="600"/>
              </a:spcBef>
              <a:buAutoNum type="arabicPeriod" startAt="2"/>
            </a:pPr>
            <a:r>
              <a:rPr lang="en-US" b="1" i="1" dirty="0" err="1" smtClean="0">
                <a:latin typeface="Arial" pitchFamily="34" charset="0"/>
                <a:cs typeface="Arial" pitchFamily="34" charset="0"/>
              </a:rPr>
              <a:t>Adsorpsi</a:t>
            </a:r>
            <a:endParaRPr lang="en-US" b="1" dirty="0" smtClean="0">
              <a:latin typeface="Arial" pitchFamily="34" charset="0"/>
              <a:cs typeface="Arial" pitchFamily="34" charset="0"/>
            </a:endParaRPr>
          </a:p>
          <a:p>
            <a:pPr marL="342900" indent="-342900" algn="just" defTabSz="360363">
              <a:lnSpc>
                <a:spcPct val="150000"/>
              </a:lnSpc>
              <a:spcBef>
                <a:spcPts val="600"/>
              </a:spcBef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Partikel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koloid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memilki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kemampuan</a:t>
            </a:r>
            <a:r>
              <a:rPr lang="en-US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menyerap</a:t>
            </a:r>
            <a:r>
              <a:rPr lang="en-US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berbagai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macam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zat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pada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permukaannya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Penyerapan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pada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permukaan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ini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disebut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adsorpsi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Muatan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koloid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terjadi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karena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adsorpsi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ion-ion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tertentu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</p:cSld>
  <p:clrMapOvr>
    <a:masterClrMapping/>
  </p:clrMapOvr>
  <p:transition spd="med"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357158" y="285728"/>
            <a:ext cx="8358246" cy="6186309"/>
            <a:chOff x="357158" y="285728"/>
            <a:chExt cx="8358246" cy="6186309"/>
          </a:xfrm>
        </p:grpSpPr>
        <p:sp>
          <p:nvSpPr>
            <p:cNvPr id="2" name="TextBox 1"/>
            <p:cNvSpPr txBox="1"/>
            <p:nvPr/>
          </p:nvSpPr>
          <p:spPr>
            <a:xfrm>
              <a:off x="357158" y="285728"/>
              <a:ext cx="8358246" cy="61863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 algn="just" defTabSz="360363">
                <a:lnSpc>
                  <a:spcPct val="150000"/>
                </a:lnSpc>
                <a:spcBef>
                  <a:spcPts val="600"/>
                </a:spcBef>
              </a:pP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Sifat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adsorpsi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dari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koloid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ini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digunakan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dalam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berbagai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proses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antara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lain</a:t>
              </a:r>
            </a:p>
            <a:p>
              <a:pPr marL="342900" indent="-342900" algn="just" defTabSz="360363">
                <a:lnSpc>
                  <a:spcPct val="150000"/>
                </a:lnSpc>
                <a:spcBef>
                  <a:spcPts val="600"/>
                </a:spcBef>
              </a:pPr>
              <a:r>
                <a:rPr lang="en-US" b="1" i="1" dirty="0" err="1" smtClean="0">
                  <a:latin typeface="Arial" pitchFamily="34" charset="0"/>
                  <a:cs typeface="Arial" pitchFamily="34" charset="0"/>
                </a:rPr>
                <a:t>Pemutihan</a:t>
              </a:r>
              <a:r>
                <a:rPr lang="en-US" b="1" i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b="1" i="1" dirty="0" err="1" smtClean="0">
                  <a:latin typeface="Arial" pitchFamily="34" charset="0"/>
                  <a:cs typeface="Arial" pitchFamily="34" charset="0"/>
                </a:rPr>
                <a:t>gula</a:t>
              </a:r>
              <a:r>
                <a:rPr lang="en-US" b="1" i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b="1" i="1" dirty="0" err="1" smtClean="0">
                  <a:latin typeface="Arial" pitchFamily="34" charset="0"/>
                  <a:cs typeface="Arial" pitchFamily="34" charset="0"/>
                </a:rPr>
                <a:t>tebu</a:t>
              </a:r>
              <a:endParaRPr lang="en-US" b="1" i="1" dirty="0" smtClean="0">
                <a:latin typeface="Arial" pitchFamily="34" charset="0"/>
                <a:cs typeface="Arial" pitchFamily="34" charset="0"/>
              </a:endParaRPr>
            </a:p>
            <a:p>
              <a:pPr marL="342900" indent="-342900" algn="just" defTabSz="360363">
                <a:lnSpc>
                  <a:spcPct val="150000"/>
                </a:lnSpc>
                <a:spcBef>
                  <a:spcPts val="1200"/>
                </a:spcBef>
              </a:pPr>
              <a:r>
                <a:rPr lang="en-US" dirty="0" smtClean="0">
                  <a:latin typeface="Arial" pitchFamily="34" charset="0"/>
                  <a:cs typeface="Arial" pitchFamily="34" charset="0"/>
                </a:rPr>
                <a:t>	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Gula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yang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masih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berwarna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dilarutkan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dalam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air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kemudian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dialirkan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melalui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tanah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diatomae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dan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arang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tulang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.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Zat-zat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pewarna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dalam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gula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akan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diadsorpsi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sehingga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diperoleh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gula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yang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putih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bersih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.</a:t>
              </a:r>
            </a:p>
            <a:p>
              <a:pPr marL="342900" indent="-342900" algn="just" defTabSz="360363">
                <a:lnSpc>
                  <a:spcPct val="150000"/>
                </a:lnSpc>
                <a:spcBef>
                  <a:spcPts val="600"/>
                </a:spcBef>
              </a:pPr>
              <a:r>
                <a:rPr lang="en-US" b="1" i="1" dirty="0" err="1" smtClean="0">
                  <a:latin typeface="Arial" pitchFamily="34" charset="0"/>
                  <a:cs typeface="Arial" pitchFamily="34" charset="0"/>
                </a:rPr>
                <a:t>Norit</a:t>
              </a:r>
              <a:endParaRPr lang="en-US" b="1" i="1" dirty="0" smtClean="0">
                <a:latin typeface="Arial" pitchFamily="34" charset="0"/>
                <a:cs typeface="Arial" pitchFamily="34" charset="0"/>
              </a:endParaRPr>
            </a:p>
            <a:p>
              <a:pPr marL="342900" indent="-342900" algn="just" defTabSz="360363">
                <a:lnSpc>
                  <a:spcPct val="150000"/>
                </a:lnSpc>
                <a:spcBef>
                  <a:spcPts val="1200"/>
                </a:spcBef>
              </a:pPr>
              <a:r>
                <a:rPr lang="en-US" dirty="0" smtClean="0">
                  <a:latin typeface="Arial" pitchFamily="34" charset="0"/>
                  <a:cs typeface="Arial" pitchFamily="34" charset="0"/>
                </a:rPr>
                <a:t>	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Didalam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usus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norit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membentuk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sistem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koloid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yang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dapat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mengadopsi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gas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atau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zat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racun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.</a:t>
              </a:r>
            </a:p>
            <a:p>
              <a:pPr marL="342900" indent="-342900" algn="just" defTabSz="360363">
                <a:lnSpc>
                  <a:spcPct val="150000"/>
                </a:lnSpc>
                <a:spcBef>
                  <a:spcPts val="600"/>
                </a:spcBef>
              </a:pPr>
              <a:r>
                <a:rPr lang="en-US" b="1" i="1" dirty="0" err="1" smtClean="0">
                  <a:latin typeface="Arial" pitchFamily="34" charset="0"/>
                  <a:cs typeface="Arial" pitchFamily="34" charset="0"/>
                </a:rPr>
                <a:t>Penjernihan</a:t>
              </a:r>
              <a:r>
                <a:rPr lang="en-US" b="1" i="1" dirty="0" smtClean="0">
                  <a:latin typeface="Arial" pitchFamily="34" charset="0"/>
                  <a:cs typeface="Arial" pitchFamily="34" charset="0"/>
                </a:rPr>
                <a:t> air</a:t>
              </a:r>
            </a:p>
            <a:p>
              <a:pPr marL="342900" indent="-342900" algn="just" defTabSz="360363">
                <a:lnSpc>
                  <a:spcPct val="150000"/>
                </a:lnSpc>
                <a:spcBef>
                  <a:spcPts val="1200"/>
                </a:spcBef>
              </a:pPr>
              <a:r>
                <a:rPr lang="en-US" dirty="0" smtClean="0">
                  <a:latin typeface="Arial" pitchFamily="34" charset="0"/>
                  <a:cs typeface="Arial" pitchFamily="34" charset="0"/>
                </a:rPr>
                <a:t>	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Untuk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menjernihkan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air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dapat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dilakukan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dengan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menambahkan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tawas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atau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aluminium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sulfat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. Di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dalam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air,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alumunium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sulfat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terhidrolisis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membentuk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Al(OH)  yang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berupa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koloid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.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Koloid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Al(OH) 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ini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dapat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mengadsorpsi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zat-zat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warna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atau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zat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pencemar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dalam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air.   </a:t>
              </a:r>
            </a:p>
          </p:txBody>
        </p:sp>
        <p:sp>
          <p:nvSpPr>
            <p:cNvPr id="4" name="Rectangle 3"/>
            <p:cNvSpPr/>
            <p:nvPr/>
          </p:nvSpPr>
          <p:spPr>
            <a:xfrm>
              <a:off x="1357290" y="5857892"/>
              <a:ext cx="287258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b="1" i="1" baseline="30000" dirty="0" smtClean="0">
                  <a:latin typeface="Times" pitchFamily="18" charset="0"/>
                  <a:cs typeface="Arial" pitchFamily="34" charset="0"/>
                </a:rPr>
                <a:t>3</a:t>
              </a:r>
              <a:endParaRPr lang="en-US" sz="2400" b="1" i="1" baseline="30000" dirty="0"/>
            </a:p>
          </p:txBody>
        </p:sp>
        <p:sp>
          <p:nvSpPr>
            <p:cNvPr id="5" name="Rectangle 4"/>
            <p:cNvSpPr/>
            <p:nvPr/>
          </p:nvSpPr>
          <p:spPr>
            <a:xfrm>
              <a:off x="5157359" y="5828019"/>
              <a:ext cx="287258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b="1" i="1" baseline="30000" dirty="0" smtClean="0">
                  <a:latin typeface="Times" pitchFamily="18" charset="0"/>
                  <a:cs typeface="Arial" pitchFamily="34" charset="0"/>
                </a:rPr>
                <a:t>3</a:t>
              </a:r>
              <a:endParaRPr lang="en-US" sz="2400" b="1" i="1" baseline="30000" dirty="0"/>
            </a:p>
          </p:txBody>
        </p:sp>
      </p:grpSp>
    </p:spTree>
  </p:cSld>
  <p:clrMapOvr>
    <a:masterClrMapping/>
  </p:clrMapOvr>
  <p:transition spd="med"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476888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D.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Koagulasi</a:t>
            </a:r>
            <a:endParaRPr lang="en-US" sz="28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28596" y="1465440"/>
            <a:ext cx="8358246" cy="23237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spcBef>
                <a:spcPts val="1200"/>
              </a:spcBef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Telah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disebutkan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bahwa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koloid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distabilkan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oleh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muatannya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Apabila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muatan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koloid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dilucuti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maka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kestabilannnya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akan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berkurang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dapat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menyebabkan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koagulasi</a:t>
            </a: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atau</a:t>
            </a: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penggumpalan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Pelucutan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muatan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koloid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dapat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terjadi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pada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sel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elektroforesis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atau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jika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elektrolit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ditambahkan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ke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dalam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sistem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koloid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>
              <a:lnSpc>
                <a:spcPct val="150000"/>
              </a:lnSpc>
              <a:spcBef>
                <a:spcPts val="1200"/>
              </a:spcBef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Adapun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koagulasi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koloid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karena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penambahan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elektrolit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terjadi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sebagai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berikut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 </a:t>
            </a:r>
            <a:endParaRPr lang="en-US" i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643042" y="4071942"/>
            <a:ext cx="592935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i="1" dirty="0" err="1" smtClean="0">
                <a:latin typeface="Arial" pitchFamily="34" charset="0"/>
                <a:cs typeface="Arial" pitchFamily="34" charset="0"/>
              </a:rPr>
              <a:t>Koloid</a:t>
            </a:r>
            <a:r>
              <a:rPr lang="en-US" i="1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i="1" dirty="0" err="1" smtClean="0">
                <a:latin typeface="Arial" pitchFamily="34" charset="0"/>
                <a:cs typeface="Arial" pitchFamily="34" charset="0"/>
              </a:rPr>
              <a:t>bermuatan</a:t>
            </a:r>
            <a:r>
              <a:rPr lang="en-US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i="1" dirty="0" err="1" smtClean="0">
                <a:latin typeface="Arial" pitchFamily="34" charset="0"/>
                <a:cs typeface="Arial" pitchFamily="34" charset="0"/>
              </a:rPr>
              <a:t>negatif</a:t>
            </a:r>
            <a:r>
              <a:rPr lang="en-US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i="1" dirty="0" err="1" smtClean="0">
                <a:latin typeface="Arial" pitchFamily="34" charset="0"/>
                <a:cs typeface="Arial" pitchFamily="34" charset="0"/>
              </a:rPr>
              <a:t>akan</a:t>
            </a:r>
            <a:r>
              <a:rPr lang="en-US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i="1" dirty="0" err="1" smtClean="0">
                <a:latin typeface="Arial" pitchFamily="34" charset="0"/>
                <a:cs typeface="Arial" pitchFamily="34" charset="0"/>
              </a:rPr>
              <a:t>menarik</a:t>
            </a:r>
            <a:r>
              <a:rPr lang="en-US" i="1" dirty="0" smtClean="0">
                <a:latin typeface="Arial" pitchFamily="34" charset="0"/>
                <a:cs typeface="Arial" pitchFamily="34" charset="0"/>
              </a:rPr>
              <a:t> ion </a:t>
            </a:r>
            <a:r>
              <a:rPr lang="en-US" i="1" dirty="0" err="1" smtClean="0">
                <a:latin typeface="Arial" pitchFamily="34" charset="0"/>
                <a:cs typeface="Arial" pitchFamily="34" charset="0"/>
              </a:rPr>
              <a:t>positif</a:t>
            </a:r>
            <a:r>
              <a:rPr lang="en-US" i="1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i="1" dirty="0" err="1" smtClean="0">
                <a:latin typeface="Arial" pitchFamily="34" charset="0"/>
                <a:cs typeface="Arial" pitchFamily="34" charset="0"/>
              </a:rPr>
              <a:t>kaiton</a:t>
            </a:r>
            <a:r>
              <a:rPr lang="en-US" i="1" dirty="0" smtClean="0">
                <a:latin typeface="Arial" pitchFamily="34" charset="0"/>
                <a:cs typeface="Arial" pitchFamily="34" charset="0"/>
              </a:rPr>
              <a:t>), </a:t>
            </a:r>
            <a:r>
              <a:rPr lang="en-US" i="1" dirty="0" err="1" smtClean="0">
                <a:latin typeface="Arial" pitchFamily="34" charset="0"/>
                <a:cs typeface="Arial" pitchFamily="34" charset="0"/>
              </a:rPr>
              <a:t>sedangkan</a:t>
            </a:r>
            <a:r>
              <a:rPr lang="en-US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i="1" dirty="0" err="1" smtClean="0">
                <a:latin typeface="Arial" pitchFamily="34" charset="0"/>
                <a:cs typeface="Arial" pitchFamily="34" charset="0"/>
              </a:rPr>
              <a:t>koloid</a:t>
            </a:r>
            <a:r>
              <a:rPr lang="en-US" i="1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i="1" dirty="0" err="1" smtClean="0">
                <a:latin typeface="Arial" pitchFamily="34" charset="0"/>
                <a:cs typeface="Arial" pitchFamily="34" charset="0"/>
              </a:rPr>
              <a:t>bermuatan</a:t>
            </a:r>
            <a:r>
              <a:rPr lang="en-US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i="1" dirty="0" err="1" smtClean="0">
                <a:latin typeface="Arial" pitchFamily="34" charset="0"/>
                <a:cs typeface="Arial" pitchFamily="34" charset="0"/>
              </a:rPr>
              <a:t>positif</a:t>
            </a:r>
            <a:r>
              <a:rPr lang="en-US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i="1" dirty="0" err="1" smtClean="0">
                <a:latin typeface="Arial" pitchFamily="34" charset="0"/>
                <a:cs typeface="Arial" pitchFamily="34" charset="0"/>
              </a:rPr>
              <a:t>akan</a:t>
            </a:r>
            <a:r>
              <a:rPr lang="en-US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i="1" dirty="0" err="1" smtClean="0">
                <a:latin typeface="Arial" pitchFamily="34" charset="0"/>
                <a:cs typeface="Arial" pitchFamily="34" charset="0"/>
              </a:rPr>
              <a:t>menarik</a:t>
            </a:r>
            <a:r>
              <a:rPr lang="en-US" i="1" dirty="0" smtClean="0">
                <a:latin typeface="Arial" pitchFamily="34" charset="0"/>
                <a:cs typeface="Arial" pitchFamily="34" charset="0"/>
              </a:rPr>
              <a:t> ion </a:t>
            </a:r>
            <a:r>
              <a:rPr lang="en-US" i="1" dirty="0" err="1" smtClean="0">
                <a:latin typeface="Arial" pitchFamily="34" charset="0"/>
                <a:cs typeface="Arial" pitchFamily="34" charset="0"/>
              </a:rPr>
              <a:t>negatif</a:t>
            </a:r>
            <a:r>
              <a:rPr lang="en-US" i="1" dirty="0" smtClean="0">
                <a:latin typeface="Arial" pitchFamily="34" charset="0"/>
                <a:cs typeface="Arial" pitchFamily="34" charset="0"/>
              </a:rPr>
              <a:t> (anion). Ion-ion </a:t>
            </a:r>
            <a:r>
              <a:rPr lang="en-US" i="1" dirty="0" err="1" smtClean="0">
                <a:latin typeface="Arial" pitchFamily="34" charset="0"/>
                <a:cs typeface="Arial" pitchFamily="34" charset="0"/>
              </a:rPr>
              <a:t>tersebut</a:t>
            </a:r>
            <a:r>
              <a:rPr lang="en-US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i="1" dirty="0" err="1" smtClean="0">
                <a:latin typeface="Arial" pitchFamily="34" charset="0"/>
                <a:cs typeface="Arial" pitchFamily="34" charset="0"/>
              </a:rPr>
              <a:t>akan</a:t>
            </a:r>
            <a:r>
              <a:rPr lang="en-US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i="1" dirty="0" err="1" smtClean="0">
                <a:latin typeface="Arial" pitchFamily="34" charset="0"/>
                <a:cs typeface="Arial" pitchFamily="34" charset="0"/>
              </a:rPr>
              <a:t>membentuk</a:t>
            </a:r>
            <a:r>
              <a:rPr lang="en-US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i="1" dirty="0" err="1" smtClean="0">
                <a:latin typeface="Arial" pitchFamily="34" charset="0"/>
                <a:cs typeface="Arial" pitchFamily="34" charset="0"/>
              </a:rPr>
              <a:t>selubung</a:t>
            </a:r>
            <a:r>
              <a:rPr lang="en-US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i="1" dirty="0" err="1" smtClean="0">
                <a:latin typeface="Arial" pitchFamily="34" charset="0"/>
                <a:cs typeface="Arial" pitchFamily="34" charset="0"/>
              </a:rPr>
              <a:t>lapisan</a:t>
            </a:r>
            <a:r>
              <a:rPr lang="en-US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i="1" dirty="0" err="1" smtClean="0">
                <a:latin typeface="Arial" pitchFamily="34" charset="0"/>
                <a:cs typeface="Arial" pitchFamily="34" charset="0"/>
              </a:rPr>
              <a:t>ke</a:t>
            </a:r>
            <a:r>
              <a:rPr lang="en-US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i="1" dirty="0" err="1" smtClean="0">
                <a:latin typeface="Arial" pitchFamily="34" charset="0"/>
                <a:cs typeface="Arial" pitchFamily="34" charset="0"/>
              </a:rPr>
              <a:t>dua</a:t>
            </a:r>
            <a:r>
              <a:rPr lang="en-US" i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i="1" dirty="0" err="1" smtClean="0">
                <a:latin typeface="Arial" pitchFamily="34" charset="0"/>
                <a:cs typeface="Arial" pitchFamily="34" charset="0"/>
              </a:rPr>
              <a:t>Apabila</a:t>
            </a:r>
            <a:r>
              <a:rPr lang="en-US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i="1" dirty="0" err="1" smtClean="0">
                <a:latin typeface="Arial" pitchFamily="34" charset="0"/>
                <a:cs typeface="Arial" pitchFamily="34" charset="0"/>
              </a:rPr>
              <a:t>selubung</a:t>
            </a:r>
            <a:r>
              <a:rPr lang="en-US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i="1" dirty="0" err="1" smtClean="0">
                <a:latin typeface="Arial" pitchFamily="34" charset="0"/>
                <a:cs typeface="Arial" pitchFamily="34" charset="0"/>
              </a:rPr>
              <a:t>lapisan</a:t>
            </a:r>
            <a:r>
              <a:rPr lang="en-US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i="1" dirty="0" err="1" smtClean="0">
                <a:latin typeface="Arial" pitchFamily="34" charset="0"/>
                <a:cs typeface="Arial" pitchFamily="34" charset="0"/>
              </a:rPr>
              <a:t>kedua</a:t>
            </a:r>
            <a:r>
              <a:rPr lang="en-US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i="1" dirty="0" err="1" smtClean="0">
                <a:latin typeface="Arial" pitchFamily="34" charset="0"/>
                <a:cs typeface="Arial" pitchFamily="34" charset="0"/>
              </a:rPr>
              <a:t>itu</a:t>
            </a:r>
            <a:r>
              <a:rPr lang="en-US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i="1" dirty="0" err="1" smtClean="0">
                <a:latin typeface="Arial" pitchFamily="34" charset="0"/>
                <a:cs typeface="Arial" pitchFamily="34" charset="0"/>
              </a:rPr>
              <a:t>terlalu</a:t>
            </a:r>
            <a:r>
              <a:rPr lang="en-US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i="1" dirty="0" err="1" smtClean="0">
                <a:latin typeface="Arial" pitchFamily="34" charset="0"/>
                <a:cs typeface="Arial" pitchFamily="34" charset="0"/>
              </a:rPr>
              <a:t>dekat</a:t>
            </a:r>
            <a:r>
              <a:rPr lang="en-US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i="1" dirty="0" err="1" smtClean="0">
                <a:latin typeface="Arial" pitchFamily="34" charset="0"/>
                <a:cs typeface="Arial" pitchFamily="34" charset="0"/>
              </a:rPr>
              <a:t>maka</a:t>
            </a:r>
            <a:r>
              <a:rPr lang="en-US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i="1" dirty="0" err="1" smtClean="0">
                <a:latin typeface="Arial" pitchFamily="34" charset="0"/>
                <a:cs typeface="Arial" pitchFamily="34" charset="0"/>
              </a:rPr>
              <a:t>selubung</a:t>
            </a:r>
            <a:r>
              <a:rPr lang="en-US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i="1" dirty="0" err="1" smtClean="0">
                <a:latin typeface="Arial" pitchFamily="34" charset="0"/>
                <a:cs typeface="Arial" pitchFamily="34" charset="0"/>
              </a:rPr>
              <a:t>itu</a:t>
            </a:r>
            <a:r>
              <a:rPr lang="en-US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i="1" dirty="0" err="1" smtClean="0">
                <a:latin typeface="Arial" pitchFamily="34" charset="0"/>
                <a:cs typeface="Arial" pitchFamily="34" charset="0"/>
              </a:rPr>
              <a:t>akan</a:t>
            </a:r>
            <a:r>
              <a:rPr lang="en-US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i="1" dirty="0" err="1" smtClean="0">
                <a:latin typeface="Arial" pitchFamily="34" charset="0"/>
                <a:cs typeface="Arial" pitchFamily="34" charset="0"/>
              </a:rPr>
              <a:t>menetralkan</a:t>
            </a:r>
            <a:r>
              <a:rPr lang="en-US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i="1" dirty="0" err="1" smtClean="0">
                <a:latin typeface="Arial" pitchFamily="34" charset="0"/>
                <a:cs typeface="Arial" pitchFamily="34" charset="0"/>
              </a:rPr>
              <a:t>muatan</a:t>
            </a:r>
            <a:r>
              <a:rPr lang="en-US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i="1" dirty="0" err="1" smtClean="0">
                <a:latin typeface="Arial" pitchFamily="34" charset="0"/>
                <a:cs typeface="Arial" pitchFamily="34" charset="0"/>
              </a:rPr>
              <a:t>koloid</a:t>
            </a:r>
            <a:r>
              <a:rPr lang="en-US" i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i="1" dirty="0" err="1" smtClean="0">
                <a:latin typeface="Arial" pitchFamily="34" charset="0"/>
                <a:cs typeface="Arial" pitchFamily="34" charset="0"/>
              </a:rPr>
              <a:t>sehingga</a:t>
            </a:r>
            <a:r>
              <a:rPr lang="en-US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i="1" dirty="0" err="1" smtClean="0">
                <a:latin typeface="Arial" pitchFamily="34" charset="0"/>
                <a:cs typeface="Arial" pitchFamily="34" charset="0"/>
              </a:rPr>
              <a:t>terjadi</a:t>
            </a:r>
            <a:r>
              <a:rPr lang="en-US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i="1" dirty="0" err="1" smtClean="0">
                <a:latin typeface="Arial" pitchFamily="34" charset="0"/>
                <a:cs typeface="Arial" pitchFamily="34" charset="0"/>
              </a:rPr>
              <a:t>koagulasi</a:t>
            </a:r>
            <a:r>
              <a:rPr lang="en-US" i="1" dirty="0" smtClean="0">
                <a:latin typeface="Arial" pitchFamily="34" charset="0"/>
                <a:cs typeface="Arial" pitchFamily="34" charset="0"/>
              </a:rPr>
              <a:t>.</a:t>
            </a:r>
            <a:endParaRPr lang="en-US" dirty="0"/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0034" y="1214422"/>
            <a:ext cx="83582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60363">
              <a:spcBef>
                <a:spcPts val="1200"/>
              </a:spcBef>
            </a:pPr>
            <a:r>
              <a:rPr lang="en-US" b="1" i="1" dirty="0" err="1" smtClean="0">
                <a:latin typeface="Arial" pitchFamily="34" charset="0"/>
                <a:cs typeface="Arial" pitchFamily="34" charset="0"/>
              </a:rPr>
              <a:t>Beberapa</a:t>
            </a:r>
            <a:r>
              <a:rPr lang="en-US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i="1" dirty="0" err="1" smtClean="0">
                <a:latin typeface="Arial" pitchFamily="34" charset="0"/>
                <a:cs typeface="Arial" pitchFamily="34" charset="0"/>
              </a:rPr>
              <a:t>contoh</a:t>
            </a:r>
            <a:r>
              <a:rPr lang="en-US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i="1" dirty="0" err="1" smtClean="0">
                <a:latin typeface="Arial" pitchFamily="34" charset="0"/>
                <a:cs typeface="Arial" pitchFamily="34" charset="0"/>
              </a:rPr>
              <a:t>koagulasi</a:t>
            </a:r>
            <a:r>
              <a:rPr lang="en-US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i="1" dirty="0" err="1" smtClean="0">
                <a:latin typeface="Arial" pitchFamily="34" charset="0"/>
                <a:cs typeface="Arial" pitchFamily="34" charset="0"/>
              </a:rPr>
              <a:t>dalam</a:t>
            </a:r>
            <a:r>
              <a:rPr lang="en-US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i="1" dirty="0" err="1" smtClean="0">
                <a:latin typeface="Arial" pitchFamily="34" charset="0"/>
                <a:cs typeface="Arial" pitchFamily="34" charset="0"/>
              </a:rPr>
              <a:t>kehidupan</a:t>
            </a:r>
            <a:r>
              <a:rPr lang="en-US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i="1" dirty="0" err="1" smtClean="0">
                <a:latin typeface="Arial" pitchFamily="34" charset="0"/>
                <a:cs typeface="Arial" pitchFamily="34" charset="0"/>
              </a:rPr>
              <a:t>sehari-hari</a:t>
            </a:r>
            <a:r>
              <a:rPr lang="en-US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i="1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i="1" dirty="0" err="1" smtClean="0">
                <a:latin typeface="Arial" pitchFamily="34" charset="0"/>
                <a:cs typeface="Arial" pitchFamily="34" charset="0"/>
              </a:rPr>
              <a:t>industri</a:t>
            </a:r>
            <a:endParaRPr lang="en-US" b="1" i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71488" y="1540267"/>
            <a:ext cx="7858164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360363">
              <a:spcBef>
                <a:spcPts val="1200"/>
              </a:spcBef>
            </a:pPr>
            <a:endParaRPr lang="en-US" b="1" i="1" dirty="0" smtClean="0">
              <a:latin typeface="Arial" pitchFamily="34" charset="0"/>
              <a:cs typeface="Arial" pitchFamily="34" charset="0"/>
            </a:endParaRPr>
          </a:p>
          <a:p>
            <a:pPr marL="342900" indent="-342900" algn="just" defTabSz="360363">
              <a:spcBef>
                <a:spcPts val="1200"/>
              </a:spcBef>
              <a:buAutoNum type="arabicPeriod"/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Pembentukan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delta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muara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sungai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terjadi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karena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koloid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tanah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liat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	(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lempung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dalam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air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sungai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mengalami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koagulasi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ketika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bercampur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dengan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elektrolit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dalam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air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laut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342900" indent="-342900" algn="just" defTabSz="360363">
              <a:spcBef>
                <a:spcPts val="1200"/>
              </a:spcBef>
              <a:buAutoNum type="arabicPeriod"/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Karet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dalam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air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sungai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digumpalkan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dengan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menambahakan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asam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format.</a:t>
            </a:r>
          </a:p>
          <a:p>
            <a:pPr marL="342900" indent="-342900" algn="just" defTabSz="360363">
              <a:spcBef>
                <a:spcPts val="1200"/>
              </a:spcBef>
              <a:buAutoNum type="arabicPeriod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Lumpur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koloidal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dalam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air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sungai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dapat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digumpalkan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dengan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menambahkan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tawas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 Sol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tanah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liat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dalam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air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sungai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biasanya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bermuatan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negatif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sehingga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akan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digumpalkan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oleh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ion Al</a:t>
            </a:r>
            <a:r>
              <a:rPr lang="en-US" baseline="30000" dirty="0" smtClean="0">
                <a:latin typeface="Arial" pitchFamily="34" charset="0"/>
                <a:cs typeface="Arial" pitchFamily="34" charset="0"/>
              </a:rPr>
              <a:t>3+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dari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tawas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aluminium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sulfat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). </a:t>
            </a:r>
          </a:p>
          <a:p>
            <a:pPr marL="342900" indent="-342900" algn="just" defTabSz="360363">
              <a:spcBef>
                <a:spcPts val="1200"/>
              </a:spcBef>
              <a:buAutoNum type="arabicPeriod"/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Asap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atau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debu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dari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pabrik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/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industri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dapat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digumpalkan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dengan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alat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koagulasi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listrik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dari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Cottrel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    </a:t>
            </a:r>
          </a:p>
        </p:txBody>
      </p:sp>
    </p:spTree>
  </p:cSld>
  <p:clrMapOvr>
    <a:masterClrMapping/>
  </p:clrMapOvr>
  <p:transition spd="med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1429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E.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Dialisis</a:t>
            </a:r>
            <a:endParaRPr lang="en-US" sz="28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28596" y="1000108"/>
            <a:ext cx="8215370" cy="1287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Pada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pembuatan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suatu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koloid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seringkali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terdapat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ion-ion yang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dapat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menggangu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kestabilan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koloid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tersebut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 Ion-ion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penggangu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ini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dapat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dihilangkan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dengan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suatu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proses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disebut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dialisis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14546" y="2357430"/>
            <a:ext cx="5429288" cy="4231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32" y="538443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F.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Koloid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Liofil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Koloid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Liofob</a:t>
            </a:r>
            <a:endParaRPr lang="en-US" sz="24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00034" y="1508785"/>
            <a:ext cx="82153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Suatu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koloid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disebut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koloid</a:t>
            </a: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liofil</a:t>
            </a: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apabila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terdapat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gaya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tarik-menarik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cukup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besar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antara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zat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terdispersi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dengan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mediumnya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Koloid</a:t>
            </a: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Liofob</a:t>
            </a: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jika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gaya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tarik-menarik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tersebut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tidak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ada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atau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sangat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lemah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Jika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medium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dispersi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dipakai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adalah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air,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maka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disebut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koloid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hidrofil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koloid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hidrofob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598666" y="3069608"/>
          <a:ext cx="8072494" cy="2931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29090"/>
                <a:gridCol w="4143404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                     Sol </a:t>
                      </a:r>
                      <a:r>
                        <a:rPr lang="en-US" dirty="0" err="1" smtClean="0">
                          <a:latin typeface="Arial" pitchFamily="34" charset="0"/>
                          <a:cs typeface="Arial" pitchFamily="34" charset="0"/>
                        </a:rPr>
                        <a:t>Hidrofil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                      Sol </a:t>
                      </a:r>
                      <a:r>
                        <a:rPr lang="en-US" dirty="0" err="1" smtClean="0">
                          <a:latin typeface="Arial" pitchFamily="34" charset="0"/>
                          <a:cs typeface="Arial" pitchFamily="34" charset="0"/>
                        </a:rPr>
                        <a:t>Hidrofob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US" dirty="0" err="1" smtClean="0">
                          <a:latin typeface="Arial" pitchFamily="34" charset="0"/>
                          <a:cs typeface="Arial" pitchFamily="34" charset="0"/>
                        </a:rPr>
                        <a:t>Mengadsorbsi</a:t>
                      </a:r>
                      <a:r>
                        <a:rPr lang="en-US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baseline="0" dirty="0" err="1" smtClean="0">
                          <a:latin typeface="Arial" pitchFamily="34" charset="0"/>
                          <a:cs typeface="Arial" pitchFamily="34" charset="0"/>
                        </a:rPr>
                        <a:t>mediumnya</a:t>
                      </a:r>
                      <a:r>
                        <a:rPr lang="en-US" baseline="0" dirty="0" smtClean="0"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US" baseline="0" dirty="0" err="1" smtClean="0">
                          <a:latin typeface="Arial" pitchFamily="34" charset="0"/>
                          <a:cs typeface="Arial" pitchFamily="34" charset="0"/>
                        </a:rPr>
                        <a:t>Dapat</a:t>
                      </a:r>
                      <a:r>
                        <a:rPr lang="en-US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baseline="0" dirty="0" err="1" smtClean="0">
                          <a:latin typeface="Arial" pitchFamily="34" charset="0"/>
                          <a:cs typeface="Arial" pitchFamily="34" charset="0"/>
                        </a:rPr>
                        <a:t>dibuat</a:t>
                      </a:r>
                      <a:r>
                        <a:rPr lang="en-US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baseline="0" dirty="0" err="1" smtClean="0">
                          <a:latin typeface="Arial" pitchFamily="34" charset="0"/>
                          <a:cs typeface="Arial" pitchFamily="34" charset="0"/>
                        </a:rPr>
                        <a:t>dengan</a:t>
                      </a:r>
                      <a:r>
                        <a:rPr lang="en-US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baseline="0" dirty="0" err="1" smtClean="0">
                          <a:latin typeface="Arial" pitchFamily="34" charset="0"/>
                          <a:cs typeface="Arial" pitchFamily="34" charset="0"/>
                        </a:rPr>
                        <a:t>kosentrasi</a:t>
                      </a:r>
                      <a:r>
                        <a:rPr lang="en-US" baseline="0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baseline="0" dirty="0" smtClean="0">
                          <a:latin typeface="Arial" pitchFamily="34" charset="0"/>
                          <a:cs typeface="Arial" pitchFamily="34" charset="0"/>
                        </a:rPr>
                        <a:t>yang </a:t>
                      </a:r>
                      <a:r>
                        <a:rPr lang="en-US" baseline="0" dirty="0" err="1" smtClean="0">
                          <a:latin typeface="Arial" pitchFamily="34" charset="0"/>
                          <a:cs typeface="Arial" pitchFamily="34" charset="0"/>
                        </a:rPr>
                        <a:t>relatif</a:t>
                      </a:r>
                      <a:r>
                        <a:rPr lang="en-US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baseline="0" dirty="0" err="1" smtClean="0">
                          <a:latin typeface="Arial" pitchFamily="34" charset="0"/>
                          <a:cs typeface="Arial" pitchFamily="34" charset="0"/>
                        </a:rPr>
                        <a:t>besar</a:t>
                      </a:r>
                      <a:r>
                        <a:rPr lang="en-US" baseline="0" dirty="0" smtClean="0"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US" baseline="0" dirty="0" err="1" smtClean="0">
                          <a:latin typeface="Arial" pitchFamily="34" charset="0"/>
                          <a:cs typeface="Arial" pitchFamily="34" charset="0"/>
                        </a:rPr>
                        <a:t>Tidak</a:t>
                      </a:r>
                      <a:r>
                        <a:rPr lang="en-US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baseline="0" dirty="0" err="1" smtClean="0">
                          <a:latin typeface="Arial" pitchFamily="34" charset="0"/>
                          <a:cs typeface="Arial" pitchFamily="34" charset="0"/>
                        </a:rPr>
                        <a:t>mudah</a:t>
                      </a:r>
                      <a:r>
                        <a:rPr lang="en-US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baseline="0" dirty="0" err="1" smtClean="0">
                          <a:latin typeface="Arial" pitchFamily="34" charset="0"/>
                          <a:cs typeface="Arial" pitchFamily="34" charset="0"/>
                        </a:rPr>
                        <a:t>digumpalakan</a:t>
                      </a:r>
                      <a:r>
                        <a:rPr lang="en-US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baseline="0" dirty="0" err="1" smtClean="0">
                          <a:latin typeface="Arial" pitchFamily="34" charset="0"/>
                          <a:cs typeface="Arial" pitchFamily="34" charset="0"/>
                        </a:rPr>
                        <a:t>dengan</a:t>
                      </a:r>
                      <a:r>
                        <a:rPr lang="en-US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baseline="0" dirty="0" err="1" smtClean="0">
                          <a:latin typeface="Arial" pitchFamily="34" charset="0"/>
                          <a:cs typeface="Arial" pitchFamily="34" charset="0"/>
                        </a:rPr>
                        <a:t>penambahan</a:t>
                      </a:r>
                      <a:r>
                        <a:rPr lang="en-US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baseline="0" dirty="0" err="1" smtClean="0">
                          <a:latin typeface="Arial" pitchFamily="34" charset="0"/>
                          <a:cs typeface="Arial" pitchFamily="34" charset="0"/>
                        </a:rPr>
                        <a:t>elektrolit</a:t>
                      </a:r>
                      <a:r>
                        <a:rPr lang="en-US" baseline="0" dirty="0" smtClean="0"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US" baseline="0" dirty="0" err="1" smtClean="0">
                          <a:latin typeface="Arial" pitchFamily="34" charset="0"/>
                          <a:cs typeface="Arial" pitchFamily="34" charset="0"/>
                        </a:rPr>
                        <a:t>Viskositas</a:t>
                      </a:r>
                      <a:r>
                        <a:rPr lang="en-US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baseline="0" dirty="0" err="1" smtClean="0">
                          <a:latin typeface="Arial" pitchFamily="34" charset="0"/>
                          <a:cs typeface="Arial" pitchFamily="34" charset="0"/>
                        </a:rPr>
                        <a:t>lebih</a:t>
                      </a:r>
                      <a:r>
                        <a:rPr lang="en-US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baseline="0" dirty="0" err="1" smtClean="0">
                          <a:latin typeface="Arial" pitchFamily="34" charset="0"/>
                          <a:cs typeface="Arial" pitchFamily="34" charset="0"/>
                        </a:rPr>
                        <a:t>besar</a:t>
                      </a:r>
                      <a:r>
                        <a:rPr lang="en-US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baseline="0" dirty="0" err="1" smtClean="0">
                          <a:latin typeface="Arial" pitchFamily="34" charset="0"/>
                          <a:cs typeface="Arial" pitchFamily="34" charset="0"/>
                        </a:rPr>
                        <a:t>daripada</a:t>
                      </a:r>
                      <a:r>
                        <a:rPr lang="en-US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baseline="0" dirty="0" err="1" smtClean="0">
                          <a:latin typeface="Arial" pitchFamily="34" charset="0"/>
                          <a:cs typeface="Arial" pitchFamily="34" charset="0"/>
                        </a:rPr>
                        <a:t>mediumnya</a:t>
                      </a:r>
                      <a:r>
                        <a:rPr lang="en-US" baseline="0" dirty="0" smtClean="0"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US" baseline="0" dirty="0" err="1" smtClean="0">
                          <a:latin typeface="Arial" pitchFamily="34" charset="0"/>
                          <a:cs typeface="Arial" pitchFamily="34" charset="0"/>
                        </a:rPr>
                        <a:t>Bersifat</a:t>
                      </a:r>
                      <a:r>
                        <a:rPr lang="en-US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i="1" baseline="0" dirty="0" err="1" smtClean="0">
                          <a:latin typeface="Arial" pitchFamily="34" charset="0"/>
                          <a:cs typeface="Arial" pitchFamily="34" charset="0"/>
                        </a:rPr>
                        <a:t>revesible</a:t>
                      </a:r>
                      <a:r>
                        <a:rPr lang="en-US" i="0" baseline="0" dirty="0" smtClean="0"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US" i="0" baseline="0" dirty="0" err="1" smtClean="0">
                          <a:latin typeface="Arial" pitchFamily="34" charset="0"/>
                          <a:cs typeface="Arial" pitchFamily="34" charset="0"/>
                        </a:rPr>
                        <a:t>Efek</a:t>
                      </a:r>
                      <a:r>
                        <a:rPr lang="en-US" i="0" baseline="0" dirty="0" smtClean="0">
                          <a:latin typeface="Arial" pitchFamily="34" charset="0"/>
                          <a:cs typeface="Arial" pitchFamily="34" charset="0"/>
                        </a:rPr>
                        <a:t> Tyndall </a:t>
                      </a:r>
                      <a:r>
                        <a:rPr lang="en-US" i="0" baseline="0" dirty="0" err="1" smtClean="0">
                          <a:latin typeface="Arial" pitchFamily="34" charset="0"/>
                          <a:cs typeface="Arial" pitchFamily="34" charset="0"/>
                        </a:rPr>
                        <a:t>lemah</a:t>
                      </a:r>
                      <a:r>
                        <a:rPr lang="en-US" i="0" baseline="0" dirty="0" smtClean="0"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endParaRPr lang="en-US" baseline="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US" dirty="0" err="1" smtClean="0">
                          <a:latin typeface="Arial" pitchFamily="34" charset="0"/>
                          <a:cs typeface="Arial" pitchFamily="34" charset="0"/>
                        </a:rPr>
                        <a:t>Tidak</a:t>
                      </a:r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dirty="0" err="1" smtClean="0">
                          <a:latin typeface="Arial" pitchFamily="34" charset="0"/>
                          <a:cs typeface="Arial" pitchFamily="34" charset="0"/>
                        </a:rPr>
                        <a:t>mengadsorbsi</a:t>
                      </a:r>
                      <a:r>
                        <a:rPr lang="en-US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baseline="0" dirty="0" err="1" smtClean="0">
                          <a:latin typeface="Arial" pitchFamily="34" charset="0"/>
                          <a:cs typeface="Arial" pitchFamily="34" charset="0"/>
                        </a:rPr>
                        <a:t>mediumnya</a:t>
                      </a:r>
                      <a:endParaRPr lang="en-US" baseline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US" baseline="0" dirty="0" err="1" smtClean="0">
                          <a:latin typeface="Arial" pitchFamily="34" charset="0"/>
                          <a:cs typeface="Arial" pitchFamily="34" charset="0"/>
                        </a:rPr>
                        <a:t>Hanya</a:t>
                      </a:r>
                      <a:r>
                        <a:rPr lang="en-US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baseline="0" dirty="0" err="1" smtClean="0">
                          <a:latin typeface="Arial" pitchFamily="34" charset="0"/>
                          <a:cs typeface="Arial" pitchFamily="34" charset="0"/>
                        </a:rPr>
                        <a:t>stabil</a:t>
                      </a:r>
                      <a:r>
                        <a:rPr lang="en-US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baseline="0" dirty="0" err="1" smtClean="0">
                          <a:latin typeface="Arial" pitchFamily="34" charset="0"/>
                          <a:cs typeface="Arial" pitchFamily="34" charset="0"/>
                        </a:rPr>
                        <a:t>pada</a:t>
                      </a:r>
                      <a:r>
                        <a:rPr lang="en-US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baseline="0" dirty="0" err="1" smtClean="0">
                          <a:latin typeface="Arial" pitchFamily="34" charset="0"/>
                          <a:cs typeface="Arial" pitchFamily="34" charset="0"/>
                        </a:rPr>
                        <a:t>kosentrasi</a:t>
                      </a:r>
                      <a:r>
                        <a:rPr lang="en-US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baseline="0" dirty="0" err="1" smtClean="0">
                          <a:latin typeface="Arial" pitchFamily="34" charset="0"/>
                          <a:cs typeface="Arial" pitchFamily="34" charset="0"/>
                        </a:rPr>
                        <a:t>kecil</a:t>
                      </a:r>
                      <a:endParaRPr lang="en-US" baseline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endParaRPr lang="en-US" baseline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US" baseline="0" dirty="0" err="1" smtClean="0">
                          <a:latin typeface="Arial" pitchFamily="34" charset="0"/>
                          <a:cs typeface="Arial" pitchFamily="34" charset="0"/>
                        </a:rPr>
                        <a:t>Mudah</a:t>
                      </a:r>
                      <a:r>
                        <a:rPr lang="en-US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baseline="0" dirty="0" err="1" smtClean="0">
                          <a:latin typeface="Arial" pitchFamily="34" charset="0"/>
                          <a:cs typeface="Arial" pitchFamily="34" charset="0"/>
                        </a:rPr>
                        <a:t>menggumpal</a:t>
                      </a:r>
                      <a:r>
                        <a:rPr lang="en-US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baseline="0" dirty="0" err="1" smtClean="0">
                          <a:latin typeface="Arial" pitchFamily="34" charset="0"/>
                          <a:cs typeface="Arial" pitchFamily="34" charset="0"/>
                        </a:rPr>
                        <a:t>pada</a:t>
                      </a:r>
                      <a:r>
                        <a:rPr lang="en-US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baseline="0" dirty="0" err="1" smtClean="0">
                          <a:latin typeface="Arial" pitchFamily="34" charset="0"/>
                          <a:cs typeface="Arial" pitchFamily="34" charset="0"/>
                        </a:rPr>
                        <a:t>penambahan</a:t>
                      </a:r>
                      <a:r>
                        <a:rPr lang="en-US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baseline="0" dirty="0" err="1" smtClean="0">
                          <a:latin typeface="Arial" pitchFamily="34" charset="0"/>
                          <a:cs typeface="Arial" pitchFamily="34" charset="0"/>
                        </a:rPr>
                        <a:t>elektrolit</a:t>
                      </a:r>
                      <a:r>
                        <a:rPr lang="en-US" baseline="0" dirty="0" smtClean="0"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US" baseline="0" dirty="0" err="1" smtClean="0">
                          <a:latin typeface="Arial" pitchFamily="34" charset="0"/>
                          <a:cs typeface="Arial" pitchFamily="34" charset="0"/>
                        </a:rPr>
                        <a:t>Viskositas</a:t>
                      </a:r>
                      <a:r>
                        <a:rPr lang="en-US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baseline="0" dirty="0" err="1" smtClean="0">
                          <a:latin typeface="Arial" pitchFamily="34" charset="0"/>
                          <a:cs typeface="Arial" pitchFamily="34" charset="0"/>
                        </a:rPr>
                        <a:t>hampir</a:t>
                      </a:r>
                      <a:r>
                        <a:rPr lang="en-US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baseline="0" dirty="0" err="1" smtClean="0">
                          <a:latin typeface="Arial" pitchFamily="34" charset="0"/>
                          <a:cs typeface="Arial" pitchFamily="34" charset="0"/>
                        </a:rPr>
                        <a:t>sama</a:t>
                      </a:r>
                      <a:r>
                        <a:rPr lang="en-US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baseline="0" dirty="0" err="1" smtClean="0">
                          <a:latin typeface="Arial" pitchFamily="34" charset="0"/>
                          <a:cs typeface="Arial" pitchFamily="34" charset="0"/>
                        </a:rPr>
                        <a:t>dengan</a:t>
                      </a:r>
                      <a:r>
                        <a:rPr lang="en-US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baseline="0" dirty="0" err="1" smtClean="0">
                          <a:latin typeface="Arial" pitchFamily="34" charset="0"/>
                          <a:cs typeface="Arial" pitchFamily="34" charset="0"/>
                        </a:rPr>
                        <a:t>mediumnya</a:t>
                      </a:r>
                      <a:r>
                        <a:rPr lang="en-US" baseline="0" dirty="0" smtClean="0"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US" baseline="0" dirty="0" err="1" smtClean="0">
                          <a:latin typeface="Arial" pitchFamily="34" charset="0"/>
                          <a:cs typeface="Arial" pitchFamily="34" charset="0"/>
                        </a:rPr>
                        <a:t>Tidak</a:t>
                      </a:r>
                      <a:r>
                        <a:rPr lang="en-US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i="1" baseline="0" dirty="0" err="1" smtClean="0">
                          <a:latin typeface="Arial" pitchFamily="34" charset="0"/>
                          <a:cs typeface="Arial" pitchFamily="34" charset="0"/>
                        </a:rPr>
                        <a:t>revesible</a:t>
                      </a:r>
                      <a:r>
                        <a:rPr lang="en-US" i="0" baseline="0" dirty="0" smtClean="0"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US" i="0" baseline="0" dirty="0" err="1" smtClean="0">
                          <a:latin typeface="Arial" pitchFamily="34" charset="0"/>
                          <a:cs typeface="Arial" pitchFamily="34" charset="0"/>
                        </a:rPr>
                        <a:t>Efek</a:t>
                      </a:r>
                      <a:r>
                        <a:rPr lang="en-US" i="0" baseline="0" dirty="0" smtClean="0">
                          <a:latin typeface="Arial" pitchFamily="34" charset="0"/>
                          <a:cs typeface="Arial" pitchFamily="34" charset="0"/>
                        </a:rPr>
                        <a:t> Tyndall </a:t>
                      </a:r>
                      <a:r>
                        <a:rPr lang="en-US" i="0" baseline="0" dirty="0" err="1" smtClean="0">
                          <a:latin typeface="Arial" pitchFamily="34" charset="0"/>
                          <a:cs typeface="Arial" pitchFamily="34" charset="0"/>
                        </a:rPr>
                        <a:t>lebih</a:t>
                      </a:r>
                      <a:r>
                        <a:rPr lang="en-US" i="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i="0" baseline="0" dirty="0" err="1" smtClean="0">
                          <a:latin typeface="Arial" pitchFamily="34" charset="0"/>
                          <a:cs typeface="Arial" pitchFamily="34" charset="0"/>
                        </a:rPr>
                        <a:t>jelas</a:t>
                      </a:r>
                      <a:r>
                        <a:rPr lang="en-US" i="0" baseline="0" dirty="0" smtClean="0"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med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071546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III. PEMBUATAN SISTEM KOLOID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927" y="2071678"/>
            <a:ext cx="9070105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-32" y="642918"/>
            <a:ext cx="91440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A. Cara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Kondensasi</a:t>
            </a:r>
            <a:endParaRPr lang="en-US" sz="28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14348" y="1285860"/>
            <a:ext cx="771530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</a:pPr>
            <a:r>
              <a:rPr lang="en-US" sz="20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Partikel</a:t>
            </a:r>
            <a:r>
              <a:rPr lang="en-US" sz="2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larutan</a:t>
            </a:r>
            <a:r>
              <a:rPr lang="en-US" sz="2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sejati</a:t>
            </a:r>
            <a:r>
              <a:rPr lang="en-US" sz="2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bergabung</a:t>
            </a:r>
            <a:r>
              <a:rPr lang="en-US" sz="2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menjadi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partikel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koloid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. Cara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ini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dapat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dilakukan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melalui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reaksi-reaksi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kimia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seperti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reaksi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redoks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reaksi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hidrolisis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reaksi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dekomposisi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rangkap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atau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dengan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reaksi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pergantian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pelarut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3477284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B. Cara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Dispersi</a:t>
            </a:r>
            <a:endParaRPr lang="en-US" sz="28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85786" y="4056411"/>
            <a:ext cx="771530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</a:pP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Dengan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cara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dispersi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partikel</a:t>
            </a:r>
            <a:r>
              <a:rPr lang="en-US" sz="2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kasar</a:t>
            </a:r>
            <a:r>
              <a:rPr lang="en-US" sz="2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dipecah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menjadi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pertikel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koloid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Dapat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dilakukan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secara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mekanik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peptisasi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atau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dengan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loncatan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bunga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listrik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cara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busur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Bredig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).</a:t>
            </a:r>
          </a:p>
        </p:txBody>
      </p:sp>
    </p:spTree>
  </p:cSld>
  <p:clrMapOvr>
    <a:masterClrMapping/>
  </p:clrMapOvr>
  <p:transition spd="med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2714620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US" sz="4400" b="1" dirty="0" smtClean="0">
                <a:latin typeface="Arial" pitchFamily="34" charset="0"/>
                <a:cs typeface="Arial" pitchFamily="34" charset="0"/>
              </a:rPr>
              <a:t>I. SISTEM KOLOID</a:t>
            </a: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06" y="4786323"/>
            <a:ext cx="2226485" cy="1775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00166" y="1785926"/>
            <a:ext cx="5965826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extBox 1"/>
          <p:cNvSpPr txBox="1"/>
          <p:nvPr/>
        </p:nvSpPr>
        <p:spPr>
          <a:xfrm>
            <a:off x="-32" y="262574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C.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Koloid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Asosiasi</a:t>
            </a:r>
            <a:endParaRPr lang="en-US" sz="28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00034" y="862596"/>
            <a:ext cx="82153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600"/>
              </a:spcBef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Berbagai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jenis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zat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seperti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sabun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detergen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larut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dalam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air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tetapi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tidak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membentuk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larutan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melainkan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koloid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Molekul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sabun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atau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detergen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terdiri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atas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bagian</a:t>
            </a: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yang polar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disebut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kepala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bagian</a:t>
            </a: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yang </a:t>
            </a:r>
            <a:r>
              <a:rPr lang="en-US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nonpolar</a:t>
            </a: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disebut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ekor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).</a:t>
            </a:r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33976" y="4929199"/>
            <a:ext cx="2211931" cy="16152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95446" y="4929200"/>
            <a:ext cx="2226484" cy="158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58016" y="4929198"/>
            <a:ext cx="2211931" cy="15716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28596" y="2428868"/>
            <a:ext cx="8215370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Koloid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adalah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suatu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bentuk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campuran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keadannya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antara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larutan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suspensi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Koloid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merupakan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sistem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heterogen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dimana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suatu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zat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“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didispersikan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”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ke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dalam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suatu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media yang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homogen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Ukuran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zat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didispersikan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berkisar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dari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satu</a:t>
            </a: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nanometer (nm) </a:t>
            </a:r>
            <a:r>
              <a:rPr lang="en-US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sampai</a:t>
            </a: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satu</a:t>
            </a: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mikrometer</a:t>
            </a: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l-GR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μ</a:t>
            </a: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m).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Koloid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tergolong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campuran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heterogen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merupakan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sistem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dua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fase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Zat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didispersikan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disebut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fase</a:t>
            </a: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terdispersi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sedangkan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medium yang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digunakan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untuk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mendispersikan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zat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disebut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medium </a:t>
            </a:r>
            <a:r>
              <a:rPr lang="en-US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dispersi</a:t>
            </a: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1142984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A.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Pengertian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Sistem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Koloid</a:t>
            </a:r>
            <a:endParaRPr lang="en-US" sz="2800" b="1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172340" y="1753570"/>
          <a:ext cx="8786874" cy="4175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86082"/>
                <a:gridCol w="2786082"/>
                <a:gridCol w="321471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           </a:t>
                      </a:r>
                      <a:r>
                        <a:rPr lang="en-US" sz="16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Larutan</a:t>
                      </a:r>
                      <a:endParaRPr lang="en-US" sz="1600" b="1" dirty="0" smtClean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 (</a:t>
                      </a:r>
                      <a:r>
                        <a:rPr lang="en-US" sz="16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Dispersi</a:t>
                      </a:r>
                      <a:r>
                        <a:rPr lang="en-US" sz="16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Molekuler</a:t>
                      </a:r>
                      <a:r>
                        <a:rPr lang="en-US" sz="16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            </a:t>
                      </a:r>
                      <a:r>
                        <a:rPr lang="en-US" sz="16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Koloid</a:t>
                      </a:r>
                      <a:endParaRPr lang="en-US" sz="1600" b="1" dirty="0" smtClean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    (</a:t>
                      </a:r>
                      <a:r>
                        <a:rPr lang="en-US" sz="16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Dispersi</a:t>
                      </a:r>
                      <a:r>
                        <a:rPr lang="en-US" sz="16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Koloid</a:t>
                      </a:r>
                      <a:r>
                        <a:rPr lang="en-US" sz="16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                 </a:t>
                      </a:r>
                      <a:r>
                        <a:rPr lang="en-US" sz="16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Suspensi</a:t>
                      </a:r>
                      <a:endParaRPr lang="en-US" sz="1600" b="1" dirty="0" smtClean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             (</a:t>
                      </a:r>
                      <a:r>
                        <a:rPr lang="en-US" sz="16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Dispersi</a:t>
                      </a:r>
                      <a:r>
                        <a:rPr lang="en-US" sz="16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Kalar</a:t>
                      </a:r>
                      <a:r>
                        <a:rPr lang="en-US" sz="16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0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Contoh</a:t>
                      </a:r>
                      <a:r>
                        <a:rPr lang="en-US" sz="1600" b="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: </a:t>
                      </a:r>
                      <a:r>
                        <a:rPr lang="en-US" sz="1600" dirty="0" err="1" smtClean="0">
                          <a:latin typeface="Arial" pitchFamily="34" charset="0"/>
                          <a:cs typeface="Arial" pitchFamily="34" charset="0"/>
                        </a:rPr>
                        <a:t>Larutan</a:t>
                      </a:r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Arial" pitchFamily="34" charset="0"/>
                          <a:cs typeface="Arial" pitchFamily="34" charset="0"/>
                        </a:rPr>
                        <a:t>gula</a:t>
                      </a:r>
                      <a:endParaRPr lang="en-US" sz="16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             </a:t>
                      </a:r>
                      <a:r>
                        <a:rPr lang="en-US" sz="1600" dirty="0" err="1" smtClean="0">
                          <a:latin typeface="Arial" pitchFamily="34" charset="0"/>
                          <a:cs typeface="Arial" pitchFamily="34" charset="0"/>
                        </a:rPr>
                        <a:t>dalam</a:t>
                      </a:r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 air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Contoh</a:t>
                      </a:r>
                      <a:r>
                        <a:rPr lang="en-US" sz="160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: </a:t>
                      </a:r>
                      <a:r>
                        <a:rPr lang="en-US" sz="1600" dirty="0" err="1" smtClean="0">
                          <a:latin typeface="Arial" pitchFamily="34" charset="0"/>
                          <a:cs typeface="Arial" pitchFamily="34" charset="0"/>
                        </a:rPr>
                        <a:t>campuran</a:t>
                      </a:r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Arial" pitchFamily="34" charset="0"/>
                          <a:cs typeface="Arial" pitchFamily="34" charset="0"/>
                        </a:rPr>
                        <a:t>susu</a:t>
                      </a:r>
                      <a:endParaRPr lang="en-US" sz="16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             </a:t>
                      </a:r>
                      <a:r>
                        <a:rPr lang="en-US" sz="1600" dirty="0" err="1" smtClean="0">
                          <a:latin typeface="Arial" pitchFamily="34" charset="0"/>
                          <a:cs typeface="Arial" pitchFamily="34" charset="0"/>
                        </a:rPr>
                        <a:t>dengan</a:t>
                      </a:r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 air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Contoh</a:t>
                      </a:r>
                      <a:r>
                        <a:rPr lang="en-US" sz="160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: </a:t>
                      </a:r>
                      <a:r>
                        <a:rPr lang="en-US" sz="1600" dirty="0" err="1" smtClean="0">
                          <a:latin typeface="Arial" pitchFamily="34" charset="0"/>
                          <a:cs typeface="Arial" pitchFamily="34" charset="0"/>
                        </a:rPr>
                        <a:t>Campuran</a:t>
                      </a:r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Arial" pitchFamily="34" charset="0"/>
                          <a:cs typeface="Arial" pitchFamily="34" charset="0"/>
                        </a:rPr>
                        <a:t>tepung</a:t>
                      </a:r>
                      <a:endParaRPr lang="en-US" sz="16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             </a:t>
                      </a:r>
                      <a:r>
                        <a:rPr lang="en-US" sz="1600" dirty="0" err="1" smtClean="0">
                          <a:latin typeface="Arial" pitchFamily="34" charset="0"/>
                          <a:cs typeface="Arial" pitchFamily="34" charset="0"/>
                        </a:rPr>
                        <a:t>terigu</a:t>
                      </a:r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Arial" pitchFamily="34" charset="0"/>
                          <a:cs typeface="Arial" pitchFamily="34" charset="0"/>
                        </a:rPr>
                        <a:t>dengan</a:t>
                      </a:r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 air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342900" indent="-342900">
                        <a:buAutoNum type="arabicParenR"/>
                      </a:pPr>
                      <a:r>
                        <a:rPr lang="en-US" sz="1600" dirty="0" err="1" smtClean="0">
                          <a:latin typeface="Arial" pitchFamily="34" charset="0"/>
                          <a:cs typeface="Arial" pitchFamily="34" charset="0"/>
                        </a:rPr>
                        <a:t>Homogen</a:t>
                      </a:r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1600" dirty="0" err="1" smtClean="0">
                          <a:latin typeface="Arial" pitchFamily="34" charset="0"/>
                          <a:cs typeface="Arial" pitchFamily="34" charset="0"/>
                        </a:rPr>
                        <a:t>tak</a:t>
                      </a:r>
                      <a:r>
                        <a:rPr lang="en-US" sz="16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Arial" pitchFamily="34" charset="0"/>
                          <a:cs typeface="Arial" pitchFamily="34" charset="0"/>
                        </a:rPr>
                        <a:t>dapat</a:t>
                      </a:r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Arial" pitchFamily="34" charset="0"/>
                          <a:cs typeface="Arial" pitchFamily="34" charset="0"/>
                        </a:rPr>
                        <a:t>dibedakan</a:t>
                      </a:r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Arial" pitchFamily="34" charset="0"/>
                          <a:cs typeface="Arial" pitchFamily="34" charset="0"/>
                        </a:rPr>
                        <a:t>walaupun</a:t>
                      </a:r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Arial" pitchFamily="34" charset="0"/>
                          <a:cs typeface="Arial" pitchFamily="34" charset="0"/>
                        </a:rPr>
                        <a:t>menggunakan</a:t>
                      </a:r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Arial" pitchFamily="34" charset="0"/>
                          <a:cs typeface="Arial" pitchFamily="34" charset="0"/>
                        </a:rPr>
                        <a:t>mikroskop</a:t>
                      </a:r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 ultra</a:t>
                      </a:r>
                    </a:p>
                    <a:p>
                      <a:pPr marL="342900" indent="-342900">
                        <a:buAutoNum type="arabicParenR"/>
                      </a:pPr>
                      <a:r>
                        <a:rPr lang="en-US" sz="1600" dirty="0" err="1" smtClean="0">
                          <a:latin typeface="Arial" pitchFamily="34" charset="0"/>
                          <a:cs typeface="Arial" pitchFamily="34" charset="0"/>
                        </a:rPr>
                        <a:t>Semua</a:t>
                      </a:r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Arial" pitchFamily="34" charset="0"/>
                          <a:cs typeface="Arial" pitchFamily="34" charset="0"/>
                        </a:rPr>
                        <a:t>partikelnya</a:t>
                      </a:r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Arial" pitchFamily="34" charset="0"/>
                          <a:cs typeface="Arial" pitchFamily="34" charset="0"/>
                        </a:rPr>
                        <a:t>berdimensi</a:t>
                      </a:r>
                      <a:r>
                        <a:rPr lang="en-US" sz="1600" baseline="0" dirty="0" smtClean="0">
                          <a:latin typeface="Arial" pitchFamily="34" charset="0"/>
                          <a:cs typeface="Arial" pitchFamily="34" charset="0"/>
                        </a:rPr>
                        <a:t> (</a:t>
                      </a:r>
                      <a:r>
                        <a:rPr lang="en-US" sz="1600" baseline="0" dirty="0" err="1" smtClean="0">
                          <a:latin typeface="Arial" pitchFamily="34" charset="0"/>
                          <a:cs typeface="Arial" pitchFamily="34" charset="0"/>
                        </a:rPr>
                        <a:t>panjang</a:t>
                      </a:r>
                      <a:r>
                        <a:rPr lang="en-US" sz="1600" baseline="0" dirty="0" smtClean="0"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1600" baseline="0" dirty="0" err="1" smtClean="0">
                          <a:latin typeface="Arial" pitchFamily="34" charset="0"/>
                          <a:cs typeface="Arial" pitchFamily="34" charset="0"/>
                        </a:rPr>
                        <a:t>lebar</a:t>
                      </a:r>
                      <a:r>
                        <a:rPr lang="en-US" sz="1600" baseline="0" dirty="0" smtClean="0"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1600" baseline="0" dirty="0" err="1" smtClean="0">
                          <a:latin typeface="Arial" pitchFamily="34" charset="0"/>
                          <a:cs typeface="Arial" pitchFamily="34" charset="0"/>
                        </a:rPr>
                        <a:t>atau</a:t>
                      </a:r>
                      <a:r>
                        <a:rPr lang="en-US" sz="16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Arial" pitchFamily="34" charset="0"/>
                          <a:cs typeface="Arial" pitchFamily="34" charset="0"/>
                        </a:rPr>
                        <a:t>tebal</a:t>
                      </a:r>
                      <a:r>
                        <a:rPr lang="en-US" sz="1600" baseline="0" dirty="0" smtClean="0">
                          <a:latin typeface="Arial" pitchFamily="34" charset="0"/>
                          <a:cs typeface="Arial" pitchFamily="34" charset="0"/>
                        </a:rPr>
                        <a:t>) </a:t>
                      </a:r>
                      <a:r>
                        <a:rPr lang="en-US" sz="1600" baseline="0" dirty="0" err="1" smtClean="0">
                          <a:latin typeface="Arial" pitchFamily="34" charset="0"/>
                          <a:cs typeface="Arial" pitchFamily="34" charset="0"/>
                        </a:rPr>
                        <a:t>kurang</a:t>
                      </a:r>
                      <a:r>
                        <a:rPr lang="en-US" sz="16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Arial" pitchFamily="34" charset="0"/>
                          <a:cs typeface="Arial" pitchFamily="34" charset="0"/>
                        </a:rPr>
                        <a:t>dari</a:t>
                      </a:r>
                      <a:r>
                        <a:rPr lang="en-US" sz="1600" baseline="0" dirty="0" smtClean="0">
                          <a:latin typeface="Arial" pitchFamily="34" charset="0"/>
                          <a:cs typeface="Arial" pitchFamily="34" charset="0"/>
                        </a:rPr>
                        <a:t> 1nm</a:t>
                      </a:r>
                    </a:p>
                    <a:p>
                      <a:pPr marL="342900" indent="-342900">
                        <a:buAutoNum type="arabicParenR"/>
                      </a:pPr>
                      <a:r>
                        <a:rPr lang="en-US" sz="1600" baseline="0" dirty="0" err="1" smtClean="0">
                          <a:latin typeface="Arial" pitchFamily="34" charset="0"/>
                          <a:cs typeface="Arial" pitchFamily="34" charset="0"/>
                        </a:rPr>
                        <a:t>Satu</a:t>
                      </a:r>
                      <a:r>
                        <a:rPr lang="en-US" sz="16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Arial" pitchFamily="34" charset="0"/>
                          <a:cs typeface="Arial" pitchFamily="34" charset="0"/>
                        </a:rPr>
                        <a:t>fase</a:t>
                      </a:r>
                      <a:endParaRPr lang="en-US" sz="1600" baseline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342900" indent="-342900">
                        <a:buAutoNum type="arabicParenR"/>
                      </a:pPr>
                      <a:r>
                        <a:rPr lang="en-US" sz="1600" baseline="0" dirty="0" err="1" smtClean="0">
                          <a:latin typeface="Arial" pitchFamily="34" charset="0"/>
                          <a:cs typeface="Arial" pitchFamily="34" charset="0"/>
                        </a:rPr>
                        <a:t>Stabil</a:t>
                      </a:r>
                      <a:endParaRPr lang="en-US" sz="1600" baseline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342900" indent="-342900">
                        <a:buAutoNum type="arabicParenR"/>
                      </a:pPr>
                      <a:r>
                        <a:rPr lang="en-US" sz="1600" baseline="0" dirty="0" err="1" smtClean="0">
                          <a:latin typeface="Arial" pitchFamily="34" charset="0"/>
                          <a:cs typeface="Arial" pitchFamily="34" charset="0"/>
                        </a:rPr>
                        <a:t>Tidak</a:t>
                      </a:r>
                      <a:r>
                        <a:rPr lang="en-US" sz="16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Arial" pitchFamily="34" charset="0"/>
                          <a:cs typeface="Arial" pitchFamily="34" charset="0"/>
                        </a:rPr>
                        <a:t>dapat</a:t>
                      </a:r>
                      <a:r>
                        <a:rPr lang="en-US" sz="16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Arial" pitchFamily="34" charset="0"/>
                          <a:cs typeface="Arial" pitchFamily="34" charset="0"/>
                        </a:rPr>
                        <a:t>disaring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arenR"/>
                        <a:tabLst/>
                        <a:defRPr/>
                      </a:pPr>
                      <a:r>
                        <a:rPr lang="en-US" sz="1600" dirty="0" err="1" smtClean="0">
                          <a:latin typeface="Arial" pitchFamily="34" charset="0"/>
                          <a:cs typeface="Arial" pitchFamily="34" charset="0"/>
                        </a:rPr>
                        <a:t>Secara</a:t>
                      </a:r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Arial" pitchFamily="34" charset="0"/>
                          <a:cs typeface="Arial" pitchFamily="34" charset="0"/>
                        </a:rPr>
                        <a:t>makroskopis</a:t>
                      </a:r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Arial" pitchFamily="34" charset="0"/>
                          <a:cs typeface="Arial" pitchFamily="34" charset="0"/>
                        </a:rPr>
                        <a:t>bersifat</a:t>
                      </a:r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Arial" pitchFamily="34" charset="0"/>
                          <a:cs typeface="Arial" pitchFamily="34" charset="0"/>
                        </a:rPr>
                        <a:t>homogen</a:t>
                      </a:r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Arial" pitchFamily="34" charset="0"/>
                          <a:cs typeface="Arial" pitchFamily="34" charset="0"/>
                        </a:rPr>
                        <a:t>tetapi</a:t>
                      </a:r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Arial" pitchFamily="34" charset="0"/>
                          <a:cs typeface="Arial" pitchFamily="34" charset="0"/>
                        </a:rPr>
                        <a:t>heterogen</a:t>
                      </a:r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Arial" pitchFamily="34" charset="0"/>
                          <a:cs typeface="Arial" pitchFamily="34" charset="0"/>
                        </a:rPr>
                        <a:t>jika</a:t>
                      </a:r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Arial" pitchFamily="34" charset="0"/>
                          <a:cs typeface="Arial" pitchFamily="34" charset="0"/>
                        </a:rPr>
                        <a:t>diamati</a:t>
                      </a:r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Arial" pitchFamily="34" charset="0"/>
                          <a:cs typeface="Arial" pitchFamily="34" charset="0"/>
                        </a:rPr>
                        <a:t>dengan</a:t>
                      </a:r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Arial" pitchFamily="34" charset="0"/>
                          <a:cs typeface="Arial" pitchFamily="34" charset="0"/>
                        </a:rPr>
                        <a:t>mikroskop</a:t>
                      </a:r>
                      <a:r>
                        <a:rPr lang="en-US" sz="1600" baseline="0" dirty="0" smtClean="0">
                          <a:latin typeface="Arial" pitchFamily="34" charset="0"/>
                          <a:cs typeface="Arial" pitchFamily="34" charset="0"/>
                        </a:rPr>
                        <a:t> ultra</a:t>
                      </a:r>
                      <a:endParaRPr lang="en-US" sz="16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arenR"/>
                        <a:tabLst/>
                        <a:defRPr/>
                      </a:pPr>
                      <a:r>
                        <a:rPr lang="en-US" sz="1600" dirty="0" err="1" smtClean="0">
                          <a:latin typeface="Arial" pitchFamily="34" charset="0"/>
                          <a:cs typeface="Arial" pitchFamily="34" charset="0"/>
                        </a:rPr>
                        <a:t>Partikelnya</a:t>
                      </a:r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Arial" pitchFamily="34" charset="0"/>
                          <a:cs typeface="Arial" pitchFamily="34" charset="0"/>
                        </a:rPr>
                        <a:t>berdimensi</a:t>
                      </a:r>
                      <a:r>
                        <a:rPr lang="en-US" sz="16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Arial" pitchFamily="34" charset="0"/>
                          <a:cs typeface="Arial" pitchFamily="34" charset="0"/>
                        </a:rPr>
                        <a:t>antara</a:t>
                      </a:r>
                      <a:r>
                        <a:rPr lang="en-US" sz="1600" baseline="0" dirty="0" smtClean="0">
                          <a:latin typeface="Arial" pitchFamily="34" charset="0"/>
                          <a:cs typeface="Arial" pitchFamily="34" charset="0"/>
                        </a:rPr>
                        <a:t> 1 nm </a:t>
                      </a:r>
                      <a:r>
                        <a:rPr lang="en-US" sz="1600" baseline="0" dirty="0" err="1" smtClean="0">
                          <a:latin typeface="Arial" pitchFamily="34" charset="0"/>
                          <a:cs typeface="Arial" pitchFamily="34" charset="0"/>
                        </a:rPr>
                        <a:t>sampai</a:t>
                      </a:r>
                      <a:r>
                        <a:rPr lang="en-US" sz="1600" baseline="0" dirty="0" smtClean="0">
                          <a:latin typeface="Arial" pitchFamily="34" charset="0"/>
                          <a:cs typeface="Arial" pitchFamily="34" charset="0"/>
                        </a:rPr>
                        <a:t> 100 nm</a:t>
                      </a:r>
                    </a:p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arenR"/>
                        <a:tabLst/>
                        <a:defRPr/>
                      </a:pPr>
                      <a:r>
                        <a:rPr lang="en-US" sz="1600" baseline="0" dirty="0" err="1" smtClean="0">
                          <a:latin typeface="Arial" pitchFamily="34" charset="0"/>
                          <a:cs typeface="Arial" pitchFamily="34" charset="0"/>
                        </a:rPr>
                        <a:t>Dua</a:t>
                      </a:r>
                      <a:r>
                        <a:rPr lang="en-US" sz="16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Arial" pitchFamily="34" charset="0"/>
                          <a:cs typeface="Arial" pitchFamily="34" charset="0"/>
                        </a:rPr>
                        <a:t>fase</a:t>
                      </a:r>
                      <a:endParaRPr lang="en-US" sz="1600" baseline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arenR"/>
                        <a:tabLst/>
                        <a:defRPr/>
                      </a:pPr>
                      <a:r>
                        <a:rPr lang="en-US" sz="1600" baseline="0" dirty="0" err="1" smtClean="0">
                          <a:latin typeface="Arial" pitchFamily="34" charset="0"/>
                          <a:cs typeface="Arial" pitchFamily="34" charset="0"/>
                        </a:rPr>
                        <a:t>Pada</a:t>
                      </a:r>
                      <a:r>
                        <a:rPr lang="en-US" sz="16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Arial" pitchFamily="34" charset="0"/>
                          <a:cs typeface="Arial" pitchFamily="34" charset="0"/>
                        </a:rPr>
                        <a:t>umumnya</a:t>
                      </a:r>
                      <a:r>
                        <a:rPr lang="en-US" sz="16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Arial" pitchFamily="34" charset="0"/>
                          <a:cs typeface="Arial" pitchFamily="34" charset="0"/>
                        </a:rPr>
                        <a:t>stabil</a:t>
                      </a:r>
                      <a:endParaRPr lang="en-US" sz="1600" baseline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arenR"/>
                        <a:tabLst/>
                        <a:defRPr/>
                      </a:pPr>
                      <a:r>
                        <a:rPr lang="en-US" sz="1600" dirty="0" err="1" smtClean="0">
                          <a:latin typeface="Arial" pitchFamily="34" charset="0"/>
                          <a:cs typeface="Arial" pitchFamily="34" charset="0"/>
                        </a:rPr>
                        <a:t>Tidak</a:t>
                      </a:r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Arial" pitchFamily="34" charset="0"/>
                          <a:cs typeface="Arial" pitchFamily="34" charset="0"/>
                        </a:rPr>
                        <a:t>dapat</a:t>
                      </a:r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Arial" pitchFamily="34" charset="0"/>
                          <a:cs typeface="Arial" pitchFamily="34" charset="0"/>
                        </a:rPr>
                        <a:t>disaring</a:t>
                      </a:r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Arial" pitchFamily="34" charset="0"/>
                          <a:cs typeface="Arial" pitchFamily="34" charset="0"/>
                        </a:rPr>
                        <a:t>kecuali</a:t>
                      </a:r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Arial" pitchFamily="34" charset="0"/>
                          <a:cs typeface="Arial" pitchFamily="34" charset="0"/>
                        </a:rPr>
                        <a:t>dengan</a:t>
                      </a:r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Arial" pitchFamily="34" charset="0"/>
                          <a:cs typeface="Arial" pitchFamily="34" charset="0"/>
                        </a:rPr>
                        <a:t>penyaring</a:t>
                      </a:r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 ultra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AutoNum type="arabicParenR"/>
                      </a:pPr>
                      <a:r>
                        <a:rPr lang="en-US" sz="1600" dirty="0" err="1" smtClean="0">
                          <a:latin typeface="Arial" pitchFamily="34" charset="0"/>
                          <a:cs typeface="Arial" pitchFamily="34" charset="0"/>
                        </a:rPr>
                        <a:t>Heterogen</a:t>
                      </a:r>
                      <a:endParaRPr lang="en-US" sz="16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342900" indent="-342900">
                        <a:buAutoNum type="arabicParenR"/>
                      </a:pPr>
                      <a:endParaRPr lang="en-US" sz="16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342900" indent="-342900">
                        <a:buAutoNum type="arabicParenR"/>
                      </a:pPr>
                      <a:r>
                        <a:rPr lang="en-US" sz="1600" dirty="0" err="1" smtClean="0">
                          <a:latin typeface="Arial" pitchFamily="34" charset="0"/>
                          <a:cs typeface="Arial" pitchFamily="34" charset="0"/>
                        </a:rPr>
                        <a:t>Salah</a:t>
                      </a:r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Arial" pitchFamily="34" charset="0"/>
                          <a:cs typeface="Arial" pitchFamily="34" charset="0"/>
                        </a:rPr>
                        <a:t>satu</a:t>
                      </a:r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Arial" pitchFamily="34" charset="0"/>
                          <a:cs typeface="Arial" pitchFamily="34" charset="0"/>
                        </a:rPr>
                        <a:t>atau</a:t>
                      </a:r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Arial" pitchFamily="34" charset="0"/>
                          <a:cs typeface="Arial" pitchFamily="34" charset="0"/>
                        </a:rPr>
                        <a:t>semua</a:t>
                      </a:r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Arial" pitchFamily="34" charset="0"/>
                          <a:cs typeface="Arial" pitchFamily="34" charset="0"/>
                        </a:rPr>
                        <a:t>dimensi</a:t>
                      </a:r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Arial" pitchFamily="34" charset="0"/>
                          <a:cs typeface="Arial" pitchFamily="34" charset="0"/>
                        </a:rPr>
                        <a:t>partikelnya</a:t>
                      </a:r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Arial" pitchFamily="34" charset="0"/>
                          <a:cs typeface="Arial" pitchFamily="34" charset="0"/>
                        </a:rPr>
                        <a:t>lebih</a:t>
                      </a:r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Arial" pitchFamily="34" charset="0"/>
                          <a:cs typeface="Arial" pitchFamily="34" charset="0"/>
                        </a:rPr>
                        <a:t>besar</a:t>
                      </a:r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Arial" pitchFamily="34" charset="0"/>
                          <a:cs typeface="Arial" pitchFamily="34" charset="0"/>
                        </a:rPr>
                        <a:t>dari</a:t>
                      </a:r>
                      <a:r>
                        <a:rPr lang="en-US" sz="1600" baseline="0" dirty="0" smtClean="0">
                          <a:latin typeface="Arial" pitchFamily="34" charset="0"/>
                          <a:cs typeface="Arial" pitchFamily="34" charset="0"/>
                        </a:rPr>
                        <a:t> 100 nm</a:t>
                      </a:r>
                    </a:p>
                    <a:p>
                      <a:pPr marL="342900" indent="-342900">
                        <a:buAutoNum type="arabicParenR"/>
                      </a:pPr>
                      <a:endParaRPr lang="en-US" sz="1600" baseline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342900" indent="-342900">
                        <a:buAutoNum type="arabicParenR"/>
                      </a:pPr>
                      <a:r>
                        <a:rPr lang="en-US" sz="1600" baseline="0" dirty="0" err="1" smtClean="0">
                          <a:latin typeface="Arial" pitchFamily="34" charset="0"/>
                          <a:cs typeface="Arial" pitchFamily="34" charset="0"/>
                        </a:rPr>
                        <a:t>Dua</a:t>
                      </a:r>
                      <a:r>
                        <a:rPr lang="en-US" sz="16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Arial" pitchFamily="34" charset="0"/>
                          <a:cs typeface="Arial" pitchFamily="34" charset="0"/>
                        </a:rPr>
                        <a:t>fase</a:t>
                      </a:r>
                      <a:endParaRPr lang="en-US" sz="1600" baseline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342900" indent="-342900">
                        <a:buAutoNum type="arabicParenR"/>
                      </a:pPr>
                      <a:r>
                        <a:rPr lang="en-US" sz="1600" baseline="0" dirty="0" err="1" smtClean="0">
                          <a:latin typeface="Arial" pitchFamily="34" charset="0"/>
                          <a:cs typeface="Arial" pitchFamily="34" charset="0"/>
                        </a:rPr>
                        <a:t>Tidak</a:t>
                      </a:r>
                      <a:r>
                        <a:rPr lang="en-US" sz="16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Arial" pitchFamily="34" charset="0"/>
                          <a:cs typeface="Arial" pitchFamily="34" charset="0"/>
                        </a:rPr>
                        <a:t>stabil</a:t>
                      </a:r>
                      <a:endParaRPr lang="en-US" sz="1600" baseline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342900" indent="-342900">
                        <a:buAutoNum type="arabicParenR"/>
                      </a:pPr>
                      <a:r>
                        <a:rPr lang="en-US" sz="1600" baseline="0" dirty="0" err="1" smtClean="0">
                          <a:latin typeface="Arial" pitchFamily="34" charset="0"/>
                          <a:cs typeface="Arial" pitchFamily="34" charset="0"/>
                        </a:rPr>
                        <a:t>Dapat</a:t>
                      </a:r>
                      <a:r>
                        <a:rPr lang="en-US" sz="16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Arial" pitchFamily="34" charset="0"/>
                          <a:cs typeface="Arial" pitchFamily="34" charset="0"/>
                        </a:rPr>
                        <a:t>disaring</a:t>
                      </a:r>
                      <a:endParaRPr lang="en-US" sz="16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342900" indent="-342900">
                        <a:buAutoNum type="arabicParenR"/>
                      </a:pPr>
                      <a:endParaRPr lang="en-US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85784" y="957188"/>
            <a:ext cx="67151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i="1" dirty="0" err="1" smtClean="0">
                <a:latin typeface="Arial" pitchFamily="34" charset="0"/>
                <a:cs typeface="Arial" pitchFamily="34" charset="0"/>
              </a:rPr>
              <a:t>Perbandingan</a:t>
            </a:r>
            <a:r>
              <a:rPr lang="en-US" sz="20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 smtClean="0">
                <a:latin typeface="Arial" pitchFamily="34" charset="0"/>
                <a:cs typeface="Arial" pitchFamily="34" charset="0"/>
              </a:rPr>
              <a:t>Sifat</a:t>
            </a:r>
            <a:r>
              <a:rPr lang="en-US" sz="20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 smtClean="0">
                <a:latin typeface="Arial" pitchFamily="34" charset="0"/>
                <a:cs typeface="Arial" pitchFamily="34" charset="0"/>
              </a:rPr>
              <a:t>larutan</a:t>
            </a:r>
            <a:r>
              <a:rPr lang="en-US" sz="2000" b="1" i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b="1" i="1" dirty="0" err="1" smtClean="0">
                <a:latin typeface="Arial" pitchFamily="34" charset="0"/>
                <a:cs typeface="Arial" pitchFamily="34" charset="0"/>
              </a:rPr>
              <a:t>koloid</a:t>
            </a:r>
            <a:r>
              <a:rPr lang="en-US" sz="20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sz="20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 smtClean="0">
                <a:latin typeface="Arial" pitchFamily="34" charset="0"/>
                <a:cs typeface="Arial" pitchFamily="34" charset="0"/>
              </a:rPr>
              <a:t>Suspensi</a:t>
            </a:r>
            <a:endParaRPr lang="en-US" sz="2000" b="1" i="1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7158" y="1786772"/>
            <a:ext cx="835824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97125" indent="-2397125" algn="just" defTabSz="457200">
              <a:spcBef>
                <a:spcPts val="1200"/>
              </a:spcBef>
            </a:pP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Contoh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larutan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	: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larutan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gula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larutan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garam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spiritus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alkohol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70%,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larutan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cuka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, air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laut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udara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bersih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bensin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2397125" indent="-2397125" algn="just" defTabSz="457200">
              <a:spcBef>
                <a:spcPts val="1200"/>
              </a:spcBef>
            </a:pP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Contoh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koloid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	: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sabun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susu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santan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jeli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selai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mentega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mayonaise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2397125" indent="-2397125" algn="just" defTabSz="457200">
              <a:spcBef>
                <a:spcPts val="1200"/>
              </a:spcBef>
            </a:pP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Contoh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suspensi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	: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air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sungai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keruh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campuran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air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dengan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pasir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campuran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kopi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dengan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air,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campuran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minyak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dengan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air.</a:t>
            </a:r>
          </a:p>
        </p:txBody>
      </p:sp>
    </p:spTree>
  </p:cSld>
  <p:clrMapOvr>
    <a:masterClrMapping/>
  </p:clrMapOvr>
  <p:transition spd="med"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172340" y="1113488"/>
          <a:ext cx="8786874" cy="47548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42942"/>
                <a:gridCol w="1714512"/>
                <a:gridCol w="1928826"/>
                <a:gridCol w="1500198"/>
                <a:gridCol w="3000396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No.</a:t>
                      </a:r>
                      <a:endParaRPr lang="en-US" sz="20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      </a:t>
                      </a:r>
                      <a:r>
                        <a:rPr lang="en-US" sz="20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Fase</a:t>
                      </a:r>
                      <a:endParaRPr lang="en-US" sz="2000" b="1" dirty="0" smtClean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n-US" sz="20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  </a:t>
                      </a:r>
                      <a:r>
                        <a:rPr lang="en-US" sz="20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Terdispersi</a:t>
                      </a:r>
                      <a:endParaRPr lang="en-US" sz="20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        </a:t>
                      </a:r>
                      <a:r>
                        <a:rPr lang="en-US" sz="20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Fase</a:t>
                      </a:r>
                      <a:endParaRPr lang="en-US" sz="2000" b="1" dirty="0" smtClean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n-US" sz="20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   </a:t>
                      </a:r>
                      <a:r>
                        <a:rPr lang="en-US" sz="20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Pendispersi</a:t>
                      </a:r>
                      <a:endParaRPr lang="en-US" sz="2000" b="1" dirty="0" smtClean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   </a:t>
                      </a:r>
                      <a:r>
                        <a:rPr lang="en-US" sz="20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Nama</a:t>
                      </a:r>
                      <a:endParaRPr lang="en-US" sz="20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          </a:t>
                      </a:r>
                      <a:r>
                        <a:rPr lang="en-US" sz="20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Contoh</a:t>
                      </a:r>
                      <a:endParaRPr lang="en-US" sz="20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1.</a:t>
                      </a:r>
                    </a:p>
                    <a:p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2.</a:t>
                      </a:r>
                    </a:p>
                    <a:p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3.</a:t>
                      </a:r>
                    </a:p>
                    <a:p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4.</a:t>
                      </a:r>
                    </a:p>
                    <a:p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5.</a:t>
                      </a:r>
                    </a:p>
                    <a:p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6.</a:t>
                      </a:r>
                    </a:p>
                    <a:p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7.</a:t>
                      </a:r>
                    </a:p>
                    <a:p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8.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  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Padat</a:t>
                      </a:r>
                      <a:endParaRPr lang="en-US" sz="20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  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Padat</a:t>
                      </a:r>
                      <a:endParaRPr lang="en-US" sz="20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  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Padat</a:t>
                      </a:r>
                      <a:endParaRPr lang="en-US" sz="20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   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Cair</a:t>
                      </a:r>
                      <a:endParaRPr lang="en-US" sz="20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   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Cair</a:t>
                      </a:r>
                      <a:endParaRPr lang="en-US" sz="20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   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Cair</a:t>
                      </a:r>
                      <a:endParaRPr lang="en-US" sz="20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   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Cair</a:t>
                      </a:r>
                      <a:endParaRPr lang="en-US" sz="20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   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Cair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       Gas</a:t>
                      </a:r>
                    </a:p>
                    <a:p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      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Cair</a:t>
                      </a:r>
                      <a:endParaRPr lang="en-US" sz="20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    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Padat</a:t>
                      </a:r>
                      <a:endParaRPr lang="en-US" sz="20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       Gas</a:t>
                      </a:r>
                    </a:p>
                    <a:p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      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Cair</a:t>
                      </a:r>
                      <a:endParaRPr lang="en-US" sz="20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    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Padat</a:t>
                      </a:r>
                      <a:endParaRPr lang="en-US" sz="20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      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Cair</a:t>
                      </a:r>
                      <a:endParaRPr lang="en-US" sz="20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    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Padat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Aerosol</a:t>
                      </a:r>
                    </a:p>
                    <a:p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Sol</a:t>
                      </a:r>
                    </a:p>
                    <a:p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Sol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padat</a:t>
                      </a:r>
                      <a:endParaRPr lang="en-US" sz="20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Aerosol</a:t>
                      </a:r>
                    </a:p>
                    <a:p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Emulasi</a:t>
                      </a:r>
                      <a:endParaRPr lang="en-US" sz="20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Emulasi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padat</a:t>
                      </a:r>
                      <a:endParaRPr lang="en-US" sz="20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Buih</a:t>
                      </a:r>
                      <a:endParaRPr lang="en-US" sz="20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Buih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padat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Asap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(smoke),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debu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di</a:t>
                      </a:r>
                      <a:r>
                        <a:rPr lang="en-US" sz="20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udara</a:t>
                      </a:r>
                      <a:endParaRPr lang="en-US" sz="20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Sol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emas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, sol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belerang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tinta</a:t>
                      </a:r>
                      <a:endParaRPr lang="en-US" sz="20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Gelas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bewarna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intan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hitam</a:t>
                      </a:r>
                      <a:endParaRPr lang="en-US" sz="20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Kabut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(fog)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dan</a:t>
                      </a:r>
                      <a:r>
                        <a:rPr lang="en-US" sz="20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baseline="0" dirty="0" err="1" smtClean="0">
                          <a:latin typeface="Arial" pitchFamily="34" charset="0"/>
                          <a:cs typeface="Arial" pitchFamily="34" charset="0"/>
                        </a:rPr>
                        <a:t>awan</a:t>
                      </a:r>
                      <a:endParaRPr lang="en-US" sz="2000" baseline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n-US" sz="2000" baseline="0" dirty="0" err="1" smtClean="0">
                          <a:latin typeface="Arial" pitchFamily="34" charset="0"/>
                          <a:cs typeface="Arial" pitchFamily="34" charset="0"/>
                        </a:rPr>
                        <a:t>Susu</a:t>
                      </a:r>
                      <a:r>
                        <a:rPr lang="en-US" sz="2000" baseline="0" dirty="0" smtClean="0">
                          <a:latin typeface="Arial" pitchFamily="34" charset="0"/>
                          <a:cs typeface="Arial" pitchFamily="34" charset="0"/>
                        </a:rPr>
                        <a:t>. </a:t>
                      </a:r>
                      <a:r>
                        <a:rPr lang="en-US" sz="2000" baseline="0" dirty="0" err="1" smtClean="0">
                          <a:latin typeface="Arial" pitchFamily="34" charset="0"/>
                          <a:cs typeface="Arial" pitchFamily="34" charset="0"/>
                        </a:rPr>
                        <a:t>Santan</a:t>
                      </a:r>
                      <a:r>
                        <a:rPr lang="en-US" sz="2000" baseline="0" dirty="0" smtClean="0"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2000" baseline="0" dirty="0" err="1" smtClean="0">
                          <a:latin typeface="Arial" pitchFamily="34" charset="0"/>
                          <a:cs typeface="Arial" pitchFamily="34" charset="0"/>
                        </a:rPr>
                        <a:t>minyak</a:t>
                      </a:r>
                      <a:r>
                        <a:rPr lang="en-US" sz="20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baseline="0" dirty="0" err="1" smtClean="0">
                          <a:latin typeface="Arial" pitchFamily="34" charset="0"/>
                          <a:cs typeface="Arial" pitchFamily="34" charset="0"/>
                        </a:rPr>
                        <a:t>ikan</a:t>
                      </a:r>
                      <a:endParaRPr lang="en-US" sz="2000" baseline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n-US" sz="2000" baseline="0" dirty="0" err="1" smtClean="0">
                          <a:latin typeface="Arial" pitchFamily="34" charset="0"/>
                          <a:cs typeface="Arial" pitchFamily="34" charset="0"/>
                        </a:rPr>
                        <a:t>Jeli</a:t>
                      </a:r>
                      <a:r>
                        <a:rPr lang="en-US" sz="2000" baseline="0" dirty="0" smtClean="0"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2000" baseline="0" dirty="0" err="1" smtClean="0">
                          <a:latin typeface="Arial" pitchFamily="34" charset="0"/>
                          <a:cs typeface="Arial" pitchFamily="34" charset="0"/>
                        </a:rPr>
                        <a:t>mutiara</a:t>
                      </a:r>
                      <a:endParaRPr lang="en-US" sz="2000" baseline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n-US" sz="2000" baseline="0" dirty="0" err="1" smtClean="0">
                          <a:latin typeface="Arial" pitchFamily="34" charset="0"/>
                          <a:cs typeface="Arial" pitchFamily="34" charset="0"/>
                        </a:rPr>
                        <a:t>Buih</a:t>
                      </a:r>
                      <a:r>
                        <a:rPr lang="en-US" sz="20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baseline="0" dirty="0" err="1" smtClean="0">
                          <a:latin typeface="Arial" pitchFamily="34" charset="0"/>
                          <a:cs typeface="Arial" pitchFamily="34" charset="0"/>
                        </a:rPr>
                        <a:t>sabun</a:t>
                      </a:r>
                      <a:r>
                        <a:rPr lang="en-US" sz="2000" baseline="0" dirty="0" smtClean="0"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2000" baseline="0" dirty="0" err="1" smtClean="0">
                          <a:latin typeface="Arial" pitchFamily="34" charset="0"/>
                          <a:cs typeface="Arial" pitchFamily="34" charset="0"/>
                        </a:rPr>
                        <a:t>krim</a:t>
                      </a:r>
                      <a:r>
                        <a:rPr lang="en-US" sz="20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baseline="0" dirty="0" err="1" smtClean="0">
                          <a:latin typeface="Arial" pitchFamily="34" charset="0"/>
                          <a:cs typeface="Arial" pitchFamily="34" charset="0"/>
                        </a:rPr>
                        <a:t>kocok</a:t>
                      </a:r>
                      <a:endParaRPr lang="en-US" sz="2000" baseline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n-US" sz="2000" baseline="0" dirty="0" err="1" smtClean="0">
                          <a:latin typeface="Arial" pitchFamily="34" charset="0"/>
                          <a:cs typeface="Arial" pitchFamily="34" charset="0"/>
                        </a:rPr>
                        <a:t>Karet</a:t>
                      </a:r>
                      <a:r>
                        <a:rPr lang="en-US" sz="20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baseline="0" dirty="0" err="1" smtClean="0">
                          <a:latin typeface="Arial" pitchFamily="34" charset="0"/>
                          <a:cs typeface="Arial" pitchFamily="34" charset="0"/>
                        </a:rPr>
                        <a:t>busa</a:t>
                      </a:r>
                      <a:r>
                        <a:rPr lang="en-US" sz="2000" baseline="0" dirty="0" smtClean="0"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2000" baseline="0" dirty="0" err="1" smtClean="0">
                          <a:latin typeface="Arial" pitchFamily="34" charset="0"/>
                          <a:cs typeface="Arial" pitchFamily="34" charset="0"/>
                        </a:rPr>
                        <a:t>batu</a:t>
                      </a:r>
                      <a:r>
                        <a:rPr lang="en-US" sz="20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baseline="0" dirty="0" err="1" smtClean="0">
                          <a:latin typeface="Arial" pitchFamily="34" charset="0"/>
                          <a:cs typeface="Arial" pitchFamily="34" charset="0"/>
                        </a:rPr>
                        <a:t>apung</a:t>
                      </a:r>
                      <a:r>
                        <a:rPr lang="en-US" sz="2000" baseline="0" dirty="0" smtClean="0"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2000" baseline="0" dirty="0" err="1" smtClean="0">
                          <a:latin typeface="Arial" pitchFamily="34" charset="0"/>
                          <a:cs typeface="Arial" pitchFamily="34" charset="0"/>
                        </a:rPr>
                        <a:t>sitrofoam</a:t>
                      </a:r>
                      <a:endParaRPr lang="en-US" sz="20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0" y="334012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B.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Jenis-Jenis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Koloid</a:t>
            </a:r>
            <a:endParaRPr lang="en-US" sz="2800" b="1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1000108"/>
            <a:ext cx="8215370" cy="423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 defTabSz="360363">
              <a:spcBef>
                <a:spcPts val="600"/>
              </a:spcBef>
              <a:buFont typeface="+mj-lt"/>
              <a:buAutoNum type="arabicPeriod"/>
            </a:pPr>
            <a:r>
              <a:rPr lang="en-US" b="1" i="1" dirty="0" smtClean="0">
                <a:latin typeface="Arial" pitchFamily="34" charset="0"/>
                <a:cs typeface="Arial" pitchFamily="34" charset="0"/>
              </a:rPr>
              <a:t>Aerosol</a:t>
            </a:r>
            <a:endParaRPr lang="en-US" b="1" dirty="0" smtClean="0">
              <a:latin typeface="Arial" pitchFamily="34" charset="0"/>
              <a:cs typeface="Arial" pitchFamily="34" charset="0"/>
            </a:endParaRPr>
          </a:p>
          <a:p>
            <a:pPr marL="342900" indent="-342900" algn="just" defTabSz="360363">
              <a:spcBef>
                <a:spcPts val="600"/>
              </a:spcBef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Sistem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koloid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dari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partikel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padat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atau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cair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terdispersi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dalam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gas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disebut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aerosol.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Jika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zat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terdispersi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berupa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zat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padat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disebut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aerosol </a:t>
            </a:r>
            <a:r>
              <a:rPr lang="en-US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padat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jika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zat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terdispersi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berupa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zat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cair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disebut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aerosol </a:t>
            </a:r>
            <a:r>
              <a:rPr lang="en-US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cair</a:t>
            </a: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342900" indent="-342900" algn="just" defTabSz="360363">
              <a:spcBef>
                <a:spcPts val="600"/>
              </a:spcBef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contoh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aerosol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padat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		: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asap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debu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dalam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udara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342900" indent="-342900" algn="just" defTabSz="360363">
              <a:spcBef>
                <a:spcPts val="600"/>
              </a:spcBef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contoh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aerosol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cair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		: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kabut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awan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342900" indent="-342900" algn="just" defTabSz="360363">
              <a:spcBef>
                <a:spcPts val="600"/>
              </a:spcBef>
            </a:pP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342900" indent="-342900" algn="just" defTabSz="360363">
              <a:spcBef>
                <a:spcPts val="600"/>
              </a:spcBef>
            </a:pPr>
            <a:r>
              <a:rPr lang="en-US" b="1" i="1" dirty="0" smtClean="0">
                <a:latin typeface="Arial" pitchFamily="34" charset="0"/>
                <a:cs typeface="Arial" pitchFamily="34" charset="0"/>
              </a:rPr>
              <a:t>2.  Sol</a:t>
            </a:r>
            <a:endParaRPr lang="en-US" b="1" dirty="0" smtClean="0">
              <a:latin typeface="Arial" pitchFamily="34" charset="0"/>
              <a:cs typeface="Arial" pitchFamily="34" charset="0"/>
            </a:endParaRPr>
          </a:p>
          <a:p>
            <a:pPr marL="342900" indent="-342900" algn="just" defTabSz="360363">
              <a:spcBef>
                <a:spcPts val="600"/>
              </a:spcBef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sistem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koloid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dari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partikel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padat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terdispersi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dalam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zat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cair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disebut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sol.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Koloid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jenis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sol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banyak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kita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temukan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dalam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kehidupan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sehari-hari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maupun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dalam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industri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342900" indent="-342900" algn="just" defTabSz="360363">
              <a:spcBef>
                <a:spcPts val="600"/>
              </a:spcBef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contoh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sol		: Air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sungai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(sol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dari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lempung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dalam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air), sol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sabun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sol 							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detergen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sol kanji.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Tinta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tulis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cat.</a:t>
            </a: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71472" y="407284"/>
            <a:ext cx="7858180" cy="30931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 defTabSz="360363">
              <a:spcBef>
                <a:spcPts val="600"/>
              </a:spcBef>
            </a:pPr>
            <a:r>
              <a:rPr lang="en-US" b="1" i="1" dirty="0" smtClean="0">
                <a:latin typeface="Arial" pitchFamily="34" charset="0"/>
                <a:cs typeface="Arial" pitchFamily="34" charset="0"/>
              </a:rPr>
              <a:t>3.  </a:t>
            </a:r>
            <a:r>
              <a:rPr lang="en-US" b="1" i="1" dirty="0" err="1" smtClean="0">
                <a:latin typeface="Arial" pitchFamily="34" charset="0"/>
                <a:cs typeface="Arial" pitchFamily="34" charset="0"/>
              </a:rPr>
              <a:t>Emulsi</a:t>
            </a:r>
            <a:endParaRPr lang="en-US" b="1" dirty="0" smtClean="0">
              <a:latin typeface="Arial" pitchFamily="34" charset="0"/>
              <a:cs typeface="Arial" pitchFamily="34" charset="0"/>
            </a:endParaRPr>
          </a:p>
          <a:p>
            <a:pPr marL="342900" indent="-342900" algn="just" defTabSz="360363">
              <a:spcBef>
                <a:spcPts val="600"/>
              </a:spcBef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Sistem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koloid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dari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zat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cair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terdispersi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dalam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zat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cair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lain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disebut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emulsi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Syarat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terjadinya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emulsi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ini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bahwa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kedua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jenis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zat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cair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itu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tidak</a:t>
            </a: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saling</a:t>
            </a: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melarutkan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Emulsi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dapat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digolongkan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ke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dalam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dua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bagian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yaitu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emulsi</a:t>
            </a: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minyak</a:t>
            </a: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dalam</a:t>
            </a: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air (M/A)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atau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emulsi</a:t>
            </a: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air </a:t>
            </a:r>
            <a:r>
              <a:rPr lang="en-US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dalam</a:t>
            </a: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minyak</a:t>
            </a: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(A/M)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Dalam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hal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ini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minyak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diartikan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sebagai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semua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zat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cair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tidak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bercampur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dengan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air.</a:t>
            </a:r>
          </a:p>
          <a:p>
            <a:pPr marL="342900" indent="-342900" algn="just" defTabSz="360363">
              <a:spcBef>
                <a:spcPts val="600"/>
              </a:spcBef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contoh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emulsi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minyak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dalam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air (M/A) : 	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santan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susu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latek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342900" indent="-342900" algn="just" defTabSz="360363">
              <a:spcBef>
                <a:spcPts val="600"/>
              </a:spcBef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contoh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emulsi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air dam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minyak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(A/M)	: 	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mayonaise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minyak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bumi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														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minyak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ikan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3" name="Rectangle 2"/>
          <p:cNvSpPr/>
          <p:nvPr/>
        </p:nvSpPr>
        <p:spPr>
          <a:xfrm>
            <a:off x="500034" y="3714752"/>
            <a:ext cx="7786694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 defTabSz="360363">
              <a:spcBef>
                <a:spcPts val="600"/>
              </a:spcBef>
            </a:pPr>
            <a:r>
              <a:rPr lang="en-US" b="1" i="1" dirty="0" smtClean="0">
                <a:latin typeface="Arial" pitchFamily="34" charset="0"/>
                <a:cs typeface="Arial" pitchFamily="34" charset="0"/>
              </a:rPr>
              <a:t>4.  </a:t>
            </a:r>
            <a:r>
              <a:rPr lang="en-US" b="1" i="1" dirty="0" err="1" smtClean="0">
                <a:latin typeface="Arial" pitchFamily="34" charset="0"/>
                <a:cs typeface="Arial" pitchFamily="34" charset="0"/>
              </a:rPr>
              <a:t>Buih</a:t>
            </a:r>
            <a:endParaRPr lang="en-US" b="1" dirty="0" smtClean="0">
              <a:latin typeface="Arial" pitchFamily="34" charset="0"/>
              <a:cs typeface="Arial" pitchFamily="34" charset="0"/>
            </a:endParaRPr>
          </a:p>
          <a:p>
            <a:pPr marL="401638" indent="-401638" algn="just" defTabSz="360363">
              <a:spcBef>
                <a:spcPts val="600"/>
              </a:spcBef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Sistem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koloid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dari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gas yang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terdispersi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dalam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zat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cair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disebut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buih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Seperti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halnya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dengan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emulsi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untuk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menstabilkan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buih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diperlukan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zat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pembuih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misalnya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sabun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detergen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protein.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Buih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dapat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dibuat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dengan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mengalirkan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suatu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gas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ke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dalam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zat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cair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mengandung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protein.</a:t>
            </a:r>
          </a:p>
          <a:p>
            <a:pPr marL="401638" indent="-401638" algn="just" defTabSz="360363">
              <a:spcBef>
                <a:spcPts val="600"/>
              </a:spcBef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Buih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digunakan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pada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berbagai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proses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misalnya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pada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pengolahan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biji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logam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pada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alat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pemadam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kebakaran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kosmetik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lain-lain.</a:t>
            </a:r>
          </a:p>
        </p:txBody>
      </p:sp>
    </p:spTree>
  </p:cSld>
  <p:clrMapOvr>
    <a:masterClrMapping/>
  </p:clrMapOvr>
  <p:transition spd="med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1714488"/>
            <a:ext cx="8215370" cy="24776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 defTabSz="360363">
              <a:spcBef>
                <a:spcPts val="600"/>
              </a:spcBef>
            </a:pP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 marL="342900" indent="-342900" algn="just" defTabSz="360363">
              <a:spcBef>
                <a:spcPts val="600"/>
              </a:spcBef>
            </a:pPr>
            <a:r>
              <a:rPr lang="en-US" sz="2000" b="1" i="1" dirty="0" smtClean="0">
                <a:latin typeface="Arial" pitchFamily="34" charset="0"/>
                <a:cs typeface="Arial" pitchFamily="34" charset="0"/>
              </a:rPr>
              <a:t>5.  Gel</a:t>
            </a:r>
            <a:endParaRPr lang="en-US" sz="2000" b="1" dirty="0" smtClean="0">
              <a:latin typeface="Arial" pitchFamily="34" charset="0"/>
              <a:cs typeface="Arial" pitchFamily="34" charset="0"/>
            </a:endParaRPr>
          </a:p>
          <a:p>
            <a:pPr marL="342900" indent="-342900" algn="just" defTabSz="360363">
              <a:spcBef>
                <a:spcPts val="600"/>
              </a:spcBef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Koloid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setengah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kaku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20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antara</a:t>
            </a:r>
            <a:r>
              <a:rPr lang="en-US" sz="2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padat</a:t>
            </a:r>
            <a:r>
              <a:rPr lang="en-US" sz="2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dan</a:t>
            </a:r>
            <a:r>
              <a:rPr lang="en-US" sz="2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cair</a:t>
            </a:r>
            <a:r>
              <a:rPr lang="en-US" sz="2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)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disebut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gel. </a:t>
            </a:r>
          </a:p>
          <a:p>
            <a:pPr marL="342900" indent="-342900" algn="just" defTabSz="360363">
              <a:spcBef>
                <a:spcPts val="600"/>
              </a:spcBef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Contoh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:	agar-agar,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lem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kanji,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selai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, gelatin, gel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sabun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, gel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silika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. 					Gel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dapat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terbentuk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dari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suatu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sol yang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zat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terdispersinya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				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mengadopsi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medium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dispersinya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sehingga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terjadi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koloid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					yang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agak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padat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. </a:t>
            </a:r>
          </a:p>
        </p:txBody>
      </p:sp>
    </p:spTree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523</TotalTime>
  <Words>808</Words>
  <Application>Microsoft Office PowerPoint</Application>
  <PresentationFormat>On-screen Show (4:3)</PresentationFormat>
  <Paragraphs>162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Equity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Company>Esis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Heru</dc:creator>
  <cp:lastModifiedBy>Bambang</cp:lastModifiedBy>
  <cp:revision>88</cp:revision>
  <dcterms:created xsi:type="dcterms:W3CDTF">2000-12-31T19:59:58Z</dcterms:created>
  <dcterms:modified xsi:type="dcterms:W3CDTF">2012-02-10T04:01:09Z</dcterms:modified>
</cp:coreProperties>
</file>