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8"/>
  </p:notesMasterIdLst>
  <p:sldIdLst>
    <p:sldId id="318" r:id="rId2"/>
    <p:sldId id="316" r:id="rId3"/>
    <p:sldId id="317" r:id="rId4"/>
    <p:sldId id="319" r:id="rId5"/>
    <p:sldId id="320" r:id="rId6"/>
    <p:sldId id="321" r:id="rId7"/>
    <p:sldId id="323" r:id="rId8"/>
    <p:sldId id="332" r:id="rId9"/>
    <p:sldId id="324" r:id="rId10"/>
    <p:sldId id="322" r:id="rId11"/>
    <p:sldId id="325" r:id="rId12"/>
    <p:sldId id="328" r:id="rId13"/>
    <p:sldId id="329" r:id="rId14"/>
    <p:sldId id="330" r:id="rId15"/>
    <p:sldId id="331" r:id="rId16"/>
    <p:sldId id="327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CAE"/>
    <a:srgbClr val="F2F3CD"/>
    <a:srgbClr val="D5FAC2"/>
    <a:srgbClr val="FB8571"/>
    <a:srgbClr val="FAC2DF"/>
    <a:srgbClr val="FFFF61"/>
    <a:srgbClr val="CCECFF"/>
    <a:srgbClr val="FBB7DB"/>
    <a:srgbClr val="3333CC"/>
    <a:srgbClr val="9F7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4660"/>
  </p:normalViewPr>
  <p:slideViewPr>
    <p:cSldViewPr>
      <p:cViewPr>
        <p:scale>
          <a:sx n="70" d="100"/>
          <a:sy n="70" d="100"/>
        </p:scale>
        <p:origin x="-600" y="-3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FE724A-AE13-4EF2-9767-4518D4A19BFD}" type="doc">
      <dgm:prSet loTypeId="urn:microsoft.com/office/officeart/2005/8/layout/vList3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d-ID"/>
        </a:p>
      </dgm:t>
    </dgm:pt>
    <dgm:pt modelId="{D3734754-CD00-4A02-8860-09B3F5D0B49C}">
      <dgm:prSet/>
      <dgm:spPr/>
      <dgm:t>
        <a:bodyPr/>
        <a:lstStyle/>
        <a:p>
          <a:pPr rtl="0"/>
          <a:r>
            <a:rPr lang="en-US" smtClean="0"/>
            <a:t>Benzena merupakan zat cair yang mudah menguap</a:t>
          </a:r>
          <a:endParaRPr lang="id-ID"/>
        </a:p>
      </dgm:t>
    </dgm:pt>
    <dgm:pt modelId="{518B1F9D-FCC0-464B-8F17-67B1771D7B4E}" type="parTrans" cxnId="{97DF7A8F-27C5-429A-9614-03ADCFD60F65}">
      <dgm:prSet/>
      <dgm:spPr/>
      <dgm:t>
        <a:bodyPr/>
        <a:lstStyle/>
        <a:p>
          <a:endParaRPr lang="id-ID"/>
        </a:p>
      </dgm:t>
    </dgm:pt>
    <dgm:pt modelId="{A3590DFE-EB8B-48CE-A4BE-1B1A58652B4F}" type="sibTrans" cxnId="{97DF7A8F-27C5-429A-9614-03ADCFD60F65}">
      <dgm:prSet/>
      <dgm:spPr/>
      <dgm:t>
        <a:bodyPr/>
        <a:lstStyle/>
        <a:p>
          <a:endParaRPr lang="id-ID"/>
        </a:p>
      </dgm:t>
    </dgm:pt>
    <dgm:pt modelId="{A8B51FE5-1E12-45F0-972B-D0C25480280F}">
      <dgm:prSet/>
      <dgm:spPr/>
      <dgm:t>
        <a:bodyPr/>
        <a:lstStyle/>
        <a:p>
          <a:pPr rtl="0"/>
          <a:r>
            <a:rPr lang="en-US" smtClean="0"/>
            <a:t>Tidak berwarna, berbau khas (seperti minyak tanah)</a:t>
          </a:r>
          <a:endParaRPr lang="id-ID"/>
        </a:p>
      </dgm:t>
    </dgm:pt>
    <dgm:pt modelId="{4C11D70A-F6E8-4BDF-9BC9-8A04233EC04C}" type="parTrans" cxnId="{D15361DF-01E7-434E-94B1-529E703D9A69}">
      <dgm:prSet/>
      <dgm:spPr/>
      <dgm:t>
        <a:bodyPr/>
        <a:lstStyle/>
        <a:p>
          <a:endParaRPr lang="id-ID"/>
        </a:p>
      </dgm:t>
    </dgm:pt>
    <dgm:pt modelId="{0E10E565-AE70-43BB-AAED-5B8227354690}" type="sibTrans" cxnId="{D15361DF-01E7-434E-94B1-529E703D9A69}">
      <dgm:prSet/>
      <dgm:spPr/>
      <dgm:t>
        <a:bodyPr/>
        <a:lstStyle/>
        <a:p>
          <a:endParaRPr lang="id-ID"/>
        </a:p>
      </dgm:t>
    </dgm:pt>
    <dgm:pt modelId="{83025C06-DB66-47F8-BBA2-4A1D7E195957}">
      <dgm:prSet/>
      <dgm:spPr/>
      <dgm:t>
        <a:bodyPr/>
        <a:lstStyle/>
        <a:p>
          <a:pPr rtl="0"/>
          <a:r>
            <a:rPr lang="en-US" smtClean="0"/>
            <a:t>Titik leleh 5,53°C, dan titik didih 80,1°C.</a:t>
          </a:r>
          <a:endParaRPr lang="id-ID"/>
        </a:p>
      </dgm:t>
    </dgm:pt>
    <dgm:pt modelId="{1204F7A9-EB9D-48E7-9D6D-65825F635494}" type="parTrans" cxnId="{6CB91974-93BC-4650-A165-D3E68EF7858D}">
      <dgm:prSet/>
      <dgm:spPr/>
      <dgm:t>
        <a:bodyPr/>
        <a:lstStyle/>
        <a:p>
          <a:endParaRPr lang="id-ID"/>
        </a:p>
      </dgm:t>
    </dgm:pt>
    <dgm:pt modelId="{655B140B-2910-46B5-A7CC-BA3009352930}" type="sibTrans" cxnId="{6CB91974-93BC-4650-A165-D3E68EF7858D}">
      <dgm:prSet/>
      <dgm:spPr/>
      <dgm:t>
        <a:bodyPr/>
        <a:lstStyle/>
        <a:p>
          <a:endParaRPr lang="id-ID"/>
        </a:p>
      </dgm:t>
    </dgm:pt>
    <dgm:pt modelId="{B23B565A-84AF-494E-BE21-CFD52B5AB639}">
      <dgm:prSet/>
      <dgm:spPr/>
      <dgm:t>
        <a:bodyPr/>
        <a:lstStyle/>
        <a:p>
          <a:pPr rtl="0"/>
          <a:r>
            <a:rPr lang="en-US" smtClean="0"/>
            <a:t>Benzena merupakan senyawa nonpolar yang tidak larut dalam air, tetapi larut dalam pelarut nonpolar (CCl</a:t>
          </a:r>
          <a:r>
            <a:rPr lang="en-US" baseline="-25000" smtClean="0"/>
            <a:t>4</a:t>
          </a:r>
          <a:r>
            <a:rPr lang="en-US" smtClean="0"/>
            <a:t>, eter, dan aseton).</a:t>
          </a:r>
          <a:endParaRPr lang="id-ID"/>
        </a:p>
      </dgm:t>
    </dgm:pt>
    <dgm:pt modelId="{253EAC75-60BB-44EA-96A9-789BE4A5E777}" type="parTrans" cxnId="{48608EA9-14EA-4886-881C-1FA8A46C7FC6}">
      <dgm:prSet/>
      <dgm:spPr/>
      <dgm:t>
        <a:bodyPr/>
        <a:lstStyle/>
        <a:p>
          <a:endParaRPr lang="id-ID"/>
        </a:p>
      </dgm:t>
    </dgm:pt>
    <dgm:pt modelId="{7D45CA5F-D795-4D95-A895-DA7DE4CECC40}" type="sibTrans" cxnId="{48608EA9-14EA-4886-881C-1FA8A46C7FC6}">
      <dgm:prSet/>
      <dgm:spPr/>
      <dgm:t>
        <a:bodyPr/>
        <a:lstStyle/>
        <a:p>
          <a:endParaRPr lang="id-ID"/>
        </a:p>
      </dgm:t>
    </dgm:pt>
    <dgm:pt modelId="{999CA5CB-3073-4436-BF01-27A0DD755588}" type="pres">
      <dgm:prSet presAssocID="{55FE724A-AE13-4EF2-9767-4518D4A19BF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2B075D-9930-4321-9AB2-22E41A8FB694}" type="pres">
      <dgm:prSet presAssocID="{D3734754-CD00-4A02-8860-09B3F5D0B49C}" presName="composite" presStyleCnt="0"/>
      <dgm:spPr/>
    </dgm:pt>
    <dgm:pt modelId="{C794265C-6F9C-48BF-9747-0D96F57C33B2}" type="pres">
      <dgm:prSet presAssocID="{D3734754-CD00-4A02-8860-09B3F5D0B49C}" presName="imgShp" presStyleLbl="fgImgPlace1" presStyleIdx="0" presStyleCnt="4"/>
      <dgm:spPr/>
    </dgm:pt>
    <dgm:pt modelId="{51042D17-D620-4D38-83C8-6E5251272EE4}" type="pres">
      <dgm:prSet presAssocID="{D3734754-CD00-4A02-8860-09B3F5D0B49C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79E701-9324-4F10-AB90-9D3E56251566}" type="pres">
      <dgm:prSet presAssocID="{A3590DFE-EB8B-48CE-A4BE-1B1A58652B4F}" presName="spacing" presStyleCnt="0"/>
      <dgm:spPr/>
    </dgm:pt>
    <dgm:pt modelId="{BDECE6F9-117B-4E28-A5A7-FD96EFB8FC1F}" type="pres">
      <dgm:prSet presAssocID="{A8B51FE5-1E12-45F0-972B-D0C25480280F}" presName="composite" presStyleCnt="0"/>
      <dgm:spPr/>
    </dgm:pt>
    <dgm:pt modelId="{59D9103A-3F01-4636-9099-651B401D75EA}" type="pres">
      <dgm:prSet presAssocID="{A8B51FE5-1E12-45F0-972B-D0C25480280F}" presName="imgShp" presStyleLbl="fgImgPlace1" presStyleIdx="1" presStyleCnt="4"/>
      <dgm:spPr/>
    </dgm:pt>
    <dgm:pt modelId="{EE5F651B-8505-44A4-880A-DD25FCC0AAC9}" type="pres">
      <dgm:prSet presAssocID="{A8B51FE5-1E12-45F0-972B-D0C25480280F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014A21-9CD9-4903-97CC-FC0B17BFA2C6}" type="pres">
      <dgm:prSet presAssocID="{0E10E565-AE70-43BB-AAED-5B8227354690}" presName="spacing" presStyleCnt="0"/>
      <dgm:spPr/>
    </dgm:pt>
    <dgm:pt modelId="{22EEBE07-7BE4-4B7F-98F8-169EA3C43B07}" type="pres">
      <dgm:prSet presAssocID="{83025C06-DB66-47F8-BBA2-4A1D7E195957}" presName="composite" presStyleCnt="0"/>
      <dgm:spPr/>
    </dgm:pt>
    <dgm:pt modelId="{5C26456B-CDD4-45E4-BD4E-FFFCCABB863A}" type="pres">
      <dgm:prSet presAssocID="{83025C06-DB66-47F8-BBA2-4A1D7E195957}" presName="imgShp" presStyleLbl="fgImgPlace1" presStyleIdx="2" presStyleCnt="4"/>
      <dgm:spPr/>
    </dgm:pt>
    <dgm:pt modelId="{38222021-F132-49DC-A9A9-27470CB0A40B}" type="pres">
      <dgm:prSet presAssocID="{83025C06-DB66-47F8-BBA2-4A1D7E195957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406399-F4A9-4605-8BC5-17CCF9F7BE68}" type="pres">
      <dgm:prSet presAssocID="{655B140B-2910-46B5-A7CC-BA3009352930}" presName="spacing" presStyleCnt="0"/>
      <dgm:spPr/>
    </dgm:pt>
    <dgm:pt modelId="{E48B6553-DABA-4F33-BF27-11F82FF084E0}" type="pres">
      <dgm:prSet presAssocID="{B23B565A-84AF-494E-BE21-CFD52B5AB639}" presName="composite" presStyleCnt="0"/>
      <dgm:spPr/>
    </dgm:pt>
    <dgm:pt modelId="{41B1331F-F88D-440E-AA2B-3AE41ABC9841}" type="pres">
      <dgm:prSet presAssocID="{B23B565A-84AF-494E-BE21-CFD52B5AB639}" presName="imgShp" presStyleLbl="fgImgPlace1" presStyleIdx="3" presStyleCnt="4"/>
      <dgm:spPr/>
    </dgm:pt>
    <dgm:pt modelId="{92FA9710-3104-4B3D-9797-6D3F282F060B}" type="pres">
      <dgm:prSet presAssocID="{B23B565A-84AF-494E-BE21-CFD52B5AB639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922CA9-375C-4919-BF72-A4CC288074E2}" type="presOf" srcId="{B23B565A-84AF-494E-BE21-CFD52B5AB639}" destId="{92FA9710-3104-4B3D-9797-6D3F282F060B}" srcOrd="0" destOrd="0" presId="urn:microsoft.com/office/officeart/2005/8/layout/vList3"/>
    <dgm:cxn modelId="{E31C9816-FA3A-4ECE-8B15-1BE223683AFC}" type="presOf" srcId="{A8B51FE5-1E12-45F0-972B-D0C25480280F}" destId="{EE5F651B-8505-44A4-880A-DD25FCC0AAC9}" srcOrd="0" destOrd="0" presId="urn:microsoft.com/office/officeart/2005/8/layout/vList3"/>
    <dgm:cxn modelId="{6CB91974-93BC-4650-A165-D3E68EF7858D}" srcId="{55FE724A-AE13-4EF2-9767-4518D4A19BFD}" destId="{83025C06-DB66-47F8-BBA2-4A1D7E195957}" srcOrd="2" destOrd="0" parTransId="{1204F7A9-EB9D-48E7-9D6D-65825F635494}" sibTransId="{655B140B-2910-46B5-A7CC-BA3009352930}"/>
    <dgm:cxn modelId="{48608EA9-14EA-4886-881C-1FA8A46C7FC6}" srcId="{55FE724A-AE13-4EF2-9767-4518D4A19BFD}" destId="{B23B565A-84AF-494E-BE21-CFD52B5AB639}" srcOrd="3" destOrd="0" parTransId="{253EAC75-60BB-44EA-96A9-789BE4A5E777}" sibTransId="{7D45CA5F-D795-4D95-A895-DA7DE4CECC40}"/>
    <dgm:cxn modelId="{DE833457-86AB-496D-83B4-FE0C1E60C1C6}" type="presOf" srcId="{83025C06-DB66-47F8-BBA2-4A1D7E195957}" destId="{38222021-F132-49DC-A9A9-27470CB0A40B}" srcOrd="0" destOrd="0" presId="urn:microsoft.com/office/officeart/2005/8/layout/vList3"/>
    <dgm:cxn modelId="{C42AA2FC-88A5-4F97-8D89-3E6594FB6395}" type="presOf" srcId="{55FE724A-AE13-4EF2-9767-4518D4A19BFD}" destId="{999CA5CB-3073-4436-BF01-27A0DD755588}" srcOrd="0" destOrd="0" presId="urn:microsoft.com/office/officeart/2005/8/layout/vList3"/>
    <dgm:cxn modelId="{97DF7A8F-27C5-429A-9614-03ADCFD60F65}" srcId="{55FE724A-AE13-4EF2-9767-4518D4A19BFD}" destId="{D3734754-CD00-4A02-8860-09B3F5D0B49C}" srcOrd="0" destOrd="0" parTransId="{518B1F9D-FCC0-464B-8F17-67B1771D7B4E}" sibTransId="{A3590DFE-EB8B-48CE-A4BE-1B1A58652B4F}"/>
    <dgm:cxn modelId="{D15361DF-01E7-434E-94B1-529E703D9A69}" srcId="{55FE724A-AE13-4EF2-9767-4518D4A19BFD}" destId="{A8B51FE5-1E12-45F0-972B-D0C25480280F}" srcOrd="1" destOrd="0" parTransId="{4C11D70A-F6E8-4BDF-9BC9-8A04233EC04C}" sibTransId="{0E10E565-AE70-43BB-AAED-5B8227354690}"/>
    <dgm:cxn modelId="{774E969B-B148-49B3-B481-36CFC0CD287D}" type="presOf" srcId="{D3734754-CD00-4A02-8860-09B3F5D0B49C}" destId="{51042D17-D620-4D38-83C8-6E5251272EE4}" srcOrd="0" destOrd="0" presId="urn:microsoft.com/office/officeart/2005/8/layout/vList3"/>
    <dgm:cxn modelId="{E0717858-931B-4866-92BA-AABE7EF1672F}" type="presParOf" srcId="{999CA5CB-3073-4436-BF01-27A0DD755588}" destId="{532B075D-9930-4321-9AB2-22E41A8FB694}" srcOrd="0" destOrd="0" presId="urn:microsoft.com/office/officeart/2005/8/layout/vList3"/>
    <dgm:cxn modelId="{0BE3BE31-AAE2-458E-B0BA-0E3599C82F04}" type="presParOf" srcId="{532B075D-9930-4321-9AB2-22E41A8FB694}" destId="{C794265C-6F9C-48BF-9747-0D96F57C33B2}" srcOrd="0" destOrd="0" presId="urn:microsoft.com/office/officeart/2005/8/layout/vList3"/>
    <dgm:cxn modelId="{4C9E451F-1D7F-4680-8ED4-29A19C209173}" type="presParOf" srcId="{532B075D-9930-4321-9AB2-22E41A8FB694}" destId="{51042D17-D620-4D38-83C8-6E5251272EE4}" srcOrd="1" destOrd="0" presId="urn:microsoft.com/office/officeart/2005/8/layout/vList3"/>
    <dgm:cxn modelId="{F08727FA-5098-4A00-A539-7374B399F311}" type="presParOf" srcId="{999CA5CB-3073-4436-BF01-27A0DD755588}" destId="{2C79E701-9324-4F10-AB90-9D3E56251566}" srcOrd="1" destOrd="0" presId="urn:microsoft.com/office/officeart/2005/8/layout/vList3"/>
    <dgm:cxn modelId="{25D9084C-46C4-4EF5-A0D6-1CD461F4B512}" type="presParOf" srcId="{999CA5CB-3073-4436-BF01-27A0DD755588}" destId="{BDECE6F9-117B-4E28-A5A7-FD96EFB8FC1F}" srcOrd="2" destOrd="0" presId="urn:microsoft.com/office/officeart/2005/8/layout/vList3"/>
    <dgm:cxn modelId="{538D37F5-6695-4A10-9BA7-368B9088FE68}" type="presParOf" srcId="{BDECE6F9-117B-4E28-A5A7-FD96EFB8FC1F}" destId="{59D9103A-3F01-4636-9099-651B401D75EA}" srcOrd="0" destOrd="0" presId="urn:microsoft.com/office/officeart/2005/8/layout/vList3"/>
    <dgm:cxn modelId="{5A8B8F40-C2A0-4446-AA01-0001DB06A56C}" type="presParOf" srcId="{BDECE6F9-117B-4E28-A5A7-FD96EFB8FC1F}" destId="{EE5F651B-8505-44A4-880A-DD25FCC0AAC9}" srcOrd="1" destOrd="0" presId="urn:microsoft.com/office/officeart/2005/8/layout/vList3"/>
    <dgm:cxn modelId="{C45B2BC9-593D-430C-9EA5-9F9176E267B2}" type="presParOf" srcId="{999CA5CB-3073-4436-BF01-27A0DD755588}" destId="{7A014A21-9CD9-4903-97CC-FC0B17BFA2C6}" srcOrd="3" destOrd="0" presId="urn:microsoft.com/office/officeart/2005/8/layout/vList3"/>
    <dgm:cxn modelId="{D1126A90-E339-402D-A1F3-996BC1036097}" type="presParOf" srcId="{999CA5CB-3073-4436-BF01-27A0DD755588}" destId="{22EEBE07-7BE4-4B7F-98F8-169EA3C43B07}" srcOrd="4" destOrd="0" presId="urn:microsoft.com/office/officeart/2005/8/layout/vList3"/>
    <dgm:cxn modelId="{617F909B-F5E0-432A-9D4A-EB0ABFBE40C3}" type="presParOf" srcId="{22EEBE07-7BE4-4B7F-98F8-169EA3C43B07}" destId="{5C26456B-CDD4-45E4-BD4E-FFFCCABB863A}" srcOrd="0" destOrd="0" presId="urn:microsoft.com/office/officeart/2005/8/layout/vList3"/>
    <dgm:cxn modelId="{C290D1D4-CD5A-4FCF-BF20-97696C05E7BC}" type="presParOf" srcId="{22EEBE07-7BE4-4B7F-98F8-169EA3C43B07}" destId="{38222021-F132-49DC-A9A9-27470CB0A40B}" srcOrd="1" destOrd="0" presId="urn:microsoft.com/office/officeart/2005/8/layout/vList3"/>
    <dgm:cxn modelId="{DF01A895-9916-4EF7-A7C4-D4961B8FBF9E}" type="presParOf" srcId="{999CA5CB-3073-4436-BF01-27A0DD755588}" destId="{AA406399-F4A9-4605-8BC5-17CCF9F7BE68}" srcOrd="5" destOrd="0" presId="urn:microsoft.com/office/officeart/2005/8/layout/vList3"/>
    <dgm:cxn modelId="{B5F4A10C-B62F-46F3-9B34-B48D74F97729}" type="presParOf" srcId="{999CA5CB-3073-4436-BF01-27A0DD755588}" destId="{E48B6553-DABA-4F33-BF27-11F82FF084E0}" srcOrd="6" destOrd="0" presId="urn:microsoft.com/office/officeart/2005/8/layout/vList3"/>
    <dgm:cxn modelId="{43808931-6267-4578-861A-4004B5849578}" type="presParOf" srcId="{E48B6553-DABA-4F33-BF27-11F82FF084E0}" destId="{41B1331F-F88D-440E-AA2B-3AE41ABC9841}" srcOrd="0" destOrd="0" presId="urn:microsoft.com/office/officeart/2005/8/layout/vList3"/>
    <dgm:cxn modelId="{0DFD3D34-97C3-42F3-82DC-9CDA27B26229}" type="presParOf" srcId="{E48B6553-DABA-4F33-BF27-11F82FF084E0}" destId="{92FA9710-3104-4B3D-9797-6D3F282F060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5423DB-66D7-4A01-821B-5A438576A20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id-ID"/>
        </a:p>
      </dgm:t>
    </dgm:pt>
    <dgm:pt modelId="{8FE1D7B5-CDBB-40A7-850E-B70A63FC0FAB}">
      <dgm:prSet/>
      <dgm:spPr/>
      <dgm:t>
        <a:bodyPr/>
        <a:lstStyle/>
        <a:p>
          <a:pPr rtl="0"/>
          <a:r>
            <a:rPr lang="en-US" smtClean="0"/>
            <a:t>Posisi orto (</a:t>
          </a:r>
          <a:r>
            <a:rPr lang="en-US" i="1" smtClean="0"/>
            <a:t>o</a:t>
          </a:r>
          <a:r>
            <a:rPr lang="en-US" smtClean="0"/>
            <a:t>)  untuk gugus yang terletak pada nomor 1 dan 2</a:t>
          </a:r>
          <a:endParaRPr lang="id-ID"/>
        </a:p>
      </dgm:t>
    </dgm:pt>
    <dgm:pt modelId="{176D730C-0FAD-437D-93B9-D8927F9EE8EB}" type="parTrans" cxnId="{60620C83-0223-48C4-99FE-36334A28F19C}">
      <dgm:prSet/>
      <dgm:spPr/>
      <dgm:t>
        <a:bodyPr/>
        <a:lstStyle/>
        <a:p>
          <a:endParaRPr lang="id-ID"/>
        </a:p>
      </dgm:t>
    </dgm:pt>
    <dgm:pt modelId="{FE09786B-32D0-4E44-979D-B7EC8EF0F03D}" type="sibTrans" cxnId="{60620C83-0223-48C4-99FE-36334A28F19C}">
      <dgm:prSet/>
      <dgm:spPr/>
      <dgm:t>
        <a:bodyPr/>
        <a:lstStyle/>
        <a:p>
          <a:endParaRPr lang="id-ID"/>
        </a:p>
      </dgm:t>
    </dgm:pt>
    <dgm:pt modelId="{5102905F-33B8-4802-8F1D-771B0D084A63}">
      <dgm:prSet/>
      <dgm:spPr/>
      <dgm:t>
        <a:bodyPr/>
        <a:lstStyle/>
        <a:p>
          <a:pPr rtl="0"/>
          <a:r>
            <a:rPr lang="en-US" smtClean="0"/>
            <a:t>Posisi meta (</a:t>
          </a:r>
          <a:r>
            <a:rPr lang="en-US" i="1" smtClean="0"/>
            <a:t>m</a:t>
          </a:r>
          <a:r>
            <a:rPr lang="en-US" smtClean="0"/>
            <a:t>) untuk gugus yang terletak pada nomor 1 dan 3</a:t>
          </a:r>
          <a:endParaRPr lang="id-ID"/>
        </a:p>
      </dgm:t>
    </dgm:pt>
    <dgm:pt modelId="{204BA863-2E08-4D2D-9390-DBB0A282E43E}" type="parTrans" cxnId="{00D4D3EE-7EFF-4CD9-9C9D-B52827741ED1}">
      <dgm:prSet/>
      <dgm:spPr/>
      <dgm:t>
        <a:bodyPr/>
        <a:lstStyle/>
        <a:p>
          <a:endParaRPr lang="id-ID"/>
        </a:p>
      </dgm:t>
    </dgm:pt>
    <dgm:pt modelId="{1F6ABF9C-7884-419C-B730-FAA6B32E57CC}" type="sibTrans" cxnId="{00D4D3EE-7EFF-4CD9-9C9D-B52827741ED1}">
      <dgm:prSet/>
      <dgm:spPr/>
      <dgm:t>
        <a:bodyPr/>
        <a:lstStyle/>
        <a:p>
          <a:endParaRPr lang="id-ID"/>
        </a:p>
      </dgm:t>
    </dgm:pt>
    <dgm:pt modelId="{62456633-22A7-4994-9338-F82CCFE36FDB}">
      <dgm:prSet/>
      <dgm:spPr/>
      <dgm:t>
        <a:bodyPr/>
        <a:lstStyle/>
        <a:p>
          <a:pPr rtl="0"/>
          <a:r>
            <a:rPr lang="en-US" smtClean="0"/>
            <a:t>Posisi para (</a:t>
          </a:r>
          <a:r>
            <a:rPr lang="en-US" i="1" smtClean="0"/>
            <a:t>p</a:t>
          </a:r>
          <a:r>
            <a:rPr lang="en-US" smtClean="0"/>
            <a:t>) untuk gugus yang terletak pada nomor 1 dan 4</a:t>
          </a:r>
          <a:endParaRPr lang="id-ID"/>
        </a:p>
      </dgm:t>
    </dgm:pt>
    <dgm:pt modelId="{510D1011-2737-47D0-9578-05F502F50AD5}" type="parTrans" cxnId="{89F55F1E-94F9-485D-B3A2-A8E47DC84942}">
      <dgm:prSet/>
      <dgm:spPr/>
      <dgm:t>
        <a:bodyPr/>
        <a:lstStyle/>
        <a:p>
          <a:endParaRPr lang="id-ID"/>
        </a:p>
      </dgm:t>
    </dgm:pt>
    <dgm:pt modelId="{9B16418B-1A32-48B8-97E0-6E12A631742E}" type="sibTrans" cxnId="{89F55F1E-94F9-485D-B3A2-A8E47DC84942}">
      <dgm:prSet/>
      <dgm:spPr/>
      <dgm:t>
        <a:bodyPr/>
        <a:lstStyle/>
        <a:p>
          <a:endParaRPr lang="id-ID"/>
        </a:p>
      </dgm:t>
    </dgm:pt>
    <dgm:pt modelId="{3EF9AD39-CF9F-4A2A-BB4A-B997844F5BF6}" type="pres">
      <dgm:prSet presAssocID="{C55423DB-66D7-4A01-821B-5A438576A20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83D978-5BA6-4E63-87EB-7D3474298470}" type="pres">
      <dgm:prSet presAssocID="{8FE1D7B5-CDBB-40A7-850E-B70A63FC0FA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C1118A-1053-4405-8A20-0CF335853A5B}" type="pres">
      <dgm:prSet presAssocID="{FE09786B-32D0-4E44-979D-B7EC8EF0F03D}" presName="spacer" presStyleCnt="0"/>
      <dgm:spPr/>
    </dgm:pt>
    <dgm:pt modelId="{E640D51F-530A-47C5-BADF-A543600CE0B3}" type="pres">
      <dgm:prSet presAssocID="{5102905F-33B8-4802-8F1D-771B0D084A6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DD8017-1A68-47C6-AFD5-38A418E72D2D}" type="pres">
      <dgm:prSet presAssocID="{1F6ABF9C-7884-419C-B730-FAA6B32E57CC}" presName="spacer" presStyleCnt="0"/>
      <dgm:spPr/>
    </dgm:pt>
    <dgm:pt modelId="{4FD96522-3976-4B24-9554-0735669BFCD1}" type="pres">
      <dgm:prSet presAssocID="{62456633-22A7-4994-9338-F82CCFE36FD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620C83-0223-48C4-99FE-36334A28F19C}" srcId="{C55423DB-66D7-4A01-821B-5A438576A20E}" destId="{8FE1D7B5-CDBB-40A7-850E-B70A63FC0FAB}" srcOrd="0" destOrd="0" parTransId="{176D730C-0FAD-437D-93B9-D8927F9EE8EB}" sibTransId="{FE09786B-32D0-4E44-979D-B7EC8EF0F03D}"/>
    <dgm:cxn modelId="{3FD73BA2-298A-4CEE-B2F8-6610823398EC}" type="presOf" srcId="{5102905F-33B8-4802-8F1D-771B0D084A63}" destId="{E640D51F-530A-47C5-BADF-A543600CE0B3}" srcOrd="0" destOrd="0" presId="urn:microsoft.com/office/officeart/2005/8/layout/vList2"/>
    <dgm:cxn modelId="{C6CD15FA-4370-483D-AEC2-0FF2C08FF67F}" type="presOf" srcId="{62456633-22A7-4994-9338-F82CCFE36FDB}" destId="{4FD96522-3976-4B24-9554-0735669BFCD1}" srcOrd="0" destOrd="0" presId="urn:microsoft.com/office/officeart/2005/8/layout/vList2"/>
    <dgm:cxn modelId="{89F55F1E-94F9-485D-B3A2-A8E47DC84942}" srcId="{C55423DB-66D7-4A01-821B-5A438576A20E}" destId="{62456633-22A7-4994-9338-F82CCFE36FDB}" srcOrd="2" destOrd="0" parTransId="{510D1011-2737-47D0-9578-05F502F50AD5}" sibTransId="{9B16418B-1A32-48B8-97E0-6E12A631742E}"/>
    <dgm:cxn modelId="{BE906DED-1E34-4265-BB9F-07F4FBD66EA2}" type="presOf" srcId="{8FE1D7B5-CDBB-40A7-850E-B70A63FC0FAB}" destId="{1783D978-5BA6-4E63-87EB-7D3474298470}" srcOrd="0" destOrd="0" presId="urn:microsoft.com/office/officeart/2005/8/layout/vList2"/>
    <dgm:cxn modelId="{00D4D3EE-7EFF-4CD9-9C9D-B52827741ED1}" srcId="{C55423DB-66D7-4A01-821B-5A438576A20E}" destId="{5102905F-33B8-4802-8F1D-771B0D084A63}" srcOrd="1" destOrd="0" parTransId="{204BA863-2E08-4D2D-9390-DBB0A282E43E}" sibTransId="{1F6ABF9C-7884-419C-B730-FAA6B32E57CC}"/>
    <dgm:cxn modelId="{C122BF24-23D2-4982-91F3-D1F8F224DC1C}" type="presOf" srcId="{C55423DB-66D7-4A01-821B-5A438576A20E}" destId="{3EF9AD39-CF9F-4A2A-BB4A-B997844F5BF6}" srcOrd="0" destOrd="0" presId="urn:microsoft.com/office/officeart/2005/8/layout/vList2"/>
    <dgm:cxn modelId="{3E43B43A-11CD-4FDD-B23A-9FB1973D5C4B}" type="presParOf" srcId="{3EF9AD39-CF9F-4A2A-BB4A-B997844F5BF6}" destId="{1783D978-5BA6-4E63-87EB-7D3474298470}" srcOrd="0" destOrd="0" presId="urn:microsoft.com/office/officeart/2005/8/layout/vList2"/>
    <dgm:cxn modelId="{2F00275B-BA3D-468D-9153-C9E66A31E61F}" type="presParOf" srcId="{3EF9AD39-CF9F-4A2A-BB4A-B997844F5BF6}" destId="{67C1118A-1053-4405-8A20-0CF335853A5B}" srcOrd="1" destOrd="0" presId="urn:microsoft.com/office/officeart/2005/8/layout/vList2"/>
    <dgm:cxn modelId="{BF00D63E-B0AF-4948-B289-539C8E9BB962}" type="presParOf" srcId="{3EF9AD39-CF9F-4A2A-BB4A-B997844F5BF6}" destId="{E640D51F-530A-47C5-BADF-A543600CE0B3}" srcOrd="2" destOrd="0" presId="urn:microsoft.com/office/officeart/2005/8/layout/vList2"/>
    <dgm:cxn modelId="{0C8140DE-43C4-4B06-AEEE-84DECE8A93FD}" type="presParOf" srcId="{3EF9AD39-CF9F-4A2A-BB4A-B997844F5BF6}" destId="{B5DD8017-1A68-47C6-AFD5-38A418E72D2D}" srcOrd="3" destOrd="0" presId="urn:microsoft.com/office/officeart/2005/8/layout/vList2"/>
    <dgm:cxn modelId="{D8A539DF-AF38-4D0E-9CBB-B03A04607336}" type="presParOf" srcId="{3EF9AD39-CF9F-4A2A-BB4A-B997844F5BF6}" destId="{4FD96522-3976-4B24-9554-0735669BFCD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80B910-04D7-49D2-914D-5BB792AB907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id-ID"/>
        </a:p>
      </dgm:t>
    </dgm:pt>
    <dgm:pt modelId="{AC4122BC-9C41-4421-950B-17AFC6814E18}">
      <dgm:prSet/>
      <dgm:spPr/>
      <dgm:t>
        <a:bodyPr/>
        <a:lstStyle/>
        <a:p>
          <a:pPr rtl="0"/>
          <a:r>
            <a:rPr lang="id-ID" dirty="0" smtClean="0"/>
            <a:t>Reaksi fenol dengan asam nitrat akan membentuk trinitrofenol atau asam pikrat. Senyawa ini digunakan sebagai bahan peledak.</a:t>
          </a:r>
          <a:endParaRPr lang="id-ID" dirty="0"/>
        </a:p>
      </dgm:t>
    </dgm:pt>
    <dgm:pt modelId="{11E09878-430D-474A-B8D1-86E23E7AD8AF}" type="parTrans" cxnId="{02E8B948-9E3B-4B20-B2DA-5448DCF28215}">
      <dgm:prSet/>
      <dgm:spPr/>
      <dgm:t>
        <a:bodyPr/>
        <a:lstStyle/>
        <a:p>
          <a:endParaRPr lang="id-ID"/>
        </a:p>
      </dgm:t>
    </dgm:pt>
    <dgm:pt modelId="{4D32A882-7EB8-4976-AF74-87946B57F842}" type="sibTrans" cxnId="{02E8B948-9E3B-4B20-B2DA-5448DCF28215}">
      <dgm:prSet/>
      <dgm:spPr/>
      <dgm:t>
        <a:bodyPr/>
        <a:lstStyle/>
        <a:p>
          <a:endParaRPr lang="id-ID"/>
        </a:p>
      </dgm:t>
    </dgm:pt>
    <dgm:pt modelId="{AD67310E-03E6-4202-9DEF-C773A3A63413}">
      <dgm:prSet/>
      <dgm:spPr/>
      <dgm:t>
        <a:bodyPr/>
        <a:lstStyle/>
        <a:p>
          <a:pPr rtl="0"/>
          <a:r>
            <a:rPr lang="id-ID" smtClean="0"/>
            <a:t>Reaksi fenol dengan natrium (atau logam alkali yang lain) menghasilkan fenoksida dan gas hidrogen.</a:t>
          </a:r>
          <a:endParaRPr lang="id-ID"/>
        </a:p>
      </dgm:t>
    </dgm:pt>
    <dgm:pt modelId="{C7A77F28-32C3-4471-8E30-3056EEC0E8B4}" type="parTrans" cxnId="{311776E9-3530-4330-BD38-C2A43A83CE37}">
      <dgm:prSet/>
      <dgm:spPr/>
      <dgm:t>
        <a:bodyPr/>
        <a:lstStyle/>
        <a:p>
          <a:endParaRPr lang="id-ID"/>
        </a:p>
      </dgm:t>
    </dgm:pt>
    <dgm:pt modelId="{45002FC4-1738-4874-AB85-5E6FD7BC39EC}" type="sibTrans" cxnId="{311776E9-3530-4330-BD38-C2A43A83CE37}">
      <dgm:prSet/>
      <dgm:spPr/>
      <dgm:t>
        <a:bodyPr/>
        <a:lstStyle/>
        <a:p>
          <a:endParaRPr lang="id-ID"/>
        </a:p>
      </dgm:t>
    </dgm:pt>
    <dgm:pt modelId="{3CF4A7F4-E5D4-4617-8B87-6131B67049F6}" type="pres">
      <dgm:prSet presAssocID="{2180B910-04D7-49D2-914D-5BB792AB907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26E4C03-91C7-4A3D-B72C-682DFFAB15AE}" type="pres">
      <dgm:prSet presAssocID="{AC4122BC-9C41-4421-950B-17AFC6814E1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9B03F9-0A06-425A-A782-432720DB22FC}" type="pres">
      <dgm:prSet presAssocID="{4D32A882-7EB8-4976-AF74-87946B57F842}" presName="spacer" presStyleCnt="0"/>
      <dgm:spPr/>
    </dgm:pt>
    <dgm:pt modelId="{3F9AC2FF-A9B0-47EC-8C86-D191433C5164}" type="pres">
      <dgm:prSet presAssocID="{AD67310E-03E6-4202-9DEF-C773A3A6341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A0E75C-D83A-48AD-8FDB-0ED02D45D09E}" type="presOf" srcId="{2180B910-04D7-49D2-914D-5BB792AB907C}" destId="{3CF4A7F4-E5D4-4617-8B87-6131B67049F6}" srcOrd="0" destOrd="0" presId="urn:microsoft.com/office/officeart/2005/8/layout/vList2"/>
    <dgm:cxn modelId="{311776E9-3530-4330-BD38-C2A43A83CE37}" srcId="{2180B910-04D7-49D2-914D-5BB792AB907C}" destId="{AD67310E-03E6-4202-9DEF-C773A3A63413}" srcOrd="1" destOrd="0" parTransId="{C7A77F28-32C3-4471-8E30-3056EEC0E8B4}" sibTransId="{45002FC4-1738-4874-AB85-5E6FD7BC39EC}"/>
    <dgm:cxn modelId="{02E8B948-9E3B-4B20-B2DA-5448DCF28215}" srcId="{2180B910-04D7-49D2-914D-5BB792AB907C}" destId="{AC4122BC-9C41-4421-950B-17AFC6814E18}" srcOrd="0" destOrd="0" parTransId="{11E09878-430D-474A-B8D1-86E23E7AD8AF}" sibTransId="{4D32A882-7EB8-4976-AF74-87946B57F842}"/>
    <dgm:cxn modelId="{5D60120C-9A87-4676-8C60-720804356AA7}" type="presOf" srcId="{AC4122BC-9C41-4421-950B-17AFC6814E18}" destId="{426E4C03-91C7-4A3D-B72C-682DFFAB15AE}" srcOrd="0" destOrd="0" presId="urn:microsoft.com/office/officeart/2005/8/layout/vList2"/>
    <dgm:cxn modelId="{C8B74EB8-C00A-4AA9-B902-CA8837D657E1}" type="presOf" srcId="{AD67310E-03E6-4202-9DEF-C773A3A63413}" destId="{3F9AC2FF-A9B0-47EC-8C86-D191433C5164}" srcOrd="0" destOrd="0" presId="urn:microsoft.com/office/officeart/2005/8/layout/vList2"/>
    <dgm:cxn modelId="{A6B3630C-47C9-4AD2-9CBE-4EC4421C1148}" type="presParOf" srcId="{3CF4A7F4-E5D4-4617-8B87-6131B67049F6}" destId="{426E4C03-91C7-4A3D-B72C-682DFFAB15AE}" srcOrd="0" destOrd="0" presId="urn:microsoft.com/office/officeart/2005/8/layout/vList2"/>
    <dgm:cxn modelId="{3E6D3C47-C5BF-4A1A-A775-559F7549C305}" type="presParOf" srcId="{3CF4A7F4-E5D4-4617-8B87-6131B67049F6}" destId="{089B03F9-0A06-425A-A782-432720DB22FC}" srcOrd="1" destOrd="0" presId="urn:microsoft.com/office/officeart/2005/8/layout/vList2"/>
    <dgm:cxn modelId="{D595E4FE-59C7-4C60-8BC0-E9FF08D96906}" type="presParOf" srcId="{3CF4A7F4-E5D4-4617-8B87-6131B67049F6}" destId="{3F9AC2FF-A9B0-47EC-8C86-D191433C516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DFD671-E953-426A-A246-A155C31942E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d-ID"/>
        </a:p>
      </dgm:t>
    </dgm:pt>
    <dgm:pt modelId="{E83B3C3A-3092-4000-A467-60FB1FDBB724}">
      <dgm:prSet/>
      <dgm:spPr/>
      <dgm:t>
        <a:bodyPr/>
        <a:lstStyle/>
        <a:p>
          <a:pPr rtl="0"/>
          <a:r>
            <a:rPr lang="id-ID" dirty="0" smtClean="0"/>
            <a:t>Reaksi fenol dengan basa akan membentuk garam </a:t>
          </a:r>
          <a:endParaRPr lang="id-ID" dirty="0"/>
        </a:p>
      </dgm:t>
    </dgm:pt>
    <dgm:pt modelId="{C8EF05EC-45A0-4574-A479-AF028A7E53D6}" type="parTrans" cxnId="{9369C83D-E3C4-4B4A-AE32-E0AEB6C122F5}">
      <dgm:prSet/>
      <dgm:spPr/>
      <dgm:t>
        <a:bodyPr/>
        <a:lstStyle/>
        <a:p>
          <a:endParaRPr lang="id-ID"/>
        </a:p>
      </dgm:t>
    </dgm:pt>
    <dgm:pt modelId="{CB9CD0F4-FE81-4EEC-A299-25A105D4A614}" type="sibTrans" cxnId="{9369C83D-E3C4-4B4A-AE32-E0AEB6C122F5}">
      <dgm:prSet/>
      <dgm:spPr/>
      <dgm:t>
        <a:bodyPr/>
        <a:lstStyle/>
        <a:p>
          <a:endParaRPr lang="id-ID"/>
        </a:p>
      </dgm:t>
    </dgm:pt>
    <dgm:pt modelId="{A379E54A-EB32-4B6D-8207-FD3CC3231C80}" type="pres">
      <dgm:prSet presAssocID="{97DFD671-E953-426A-A246-A155C31942E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DE619E3-64D4-4BA6-839E-936BF18D9993}" type="pres">
      <dgm:prSet presAssocID="{E83B3C3A-3092-4000-A467-60FB1FDBB72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69C83D-E3C4-4B4A-AE32-E0AEB6C122F5}" srcId="{97DFD671-E953-426A-A246-A155C31942E8}" destId="{E83B3C3A-3092-4000-A467-60FB1FDBB724}" srcOrd="0" destOrd="0" parTransId="{C8EF05EC-45A0-4574-A479-AF028A7E53D6}" sibTransId="{CB9CD0F4-FE81-4EEC-A299-25A105D4A614}"/>
    <dgm:cxn modelId="{5CE51322-EDC9-4E6C-B05E-EFE228AB918E}" type="presOf" srcId="{E83B3C3A-3092-4000-A467-60FB1FDBB724}" destId="{4DE619E3-64D4-4BA6-839E-936BF18D9993}" srcOrd="0" destOrd="0" presId="urn:microsoft.com/office/officeart/2005/8/layout/vList2"/>
    <dgm:cxn modelId="{7BAAED10-0D23-4DA4-80B9-1E659D571818}" type="presOf" srcId="{97DFD671-E953-426A-A246-A155C31942E8}" destId="{A379E54A-EB32-4B6D-8207-FD3CC3231C80}" srcOrd="0" destOrd="0" presId="urn:microsoft.com/office/officeart/2005/8/layout/vList2"/>
    <dgm:cxn modelId="{D298065D-3631-4472-AD8A-260D6C2A02FA}" type="presParOf" srcId="{A379E54A-EB32-4B6D-8207-FD3CC3231C80}" destId="{4DE619E3-64D4-4BA6-839E-936BF18D999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CB986B-FF8B-4D6C-9EAB-51F823B3C840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d-ID"/>
        </a:p>
      </dgm:t>
    </dgm:pt>
    <dgm:pt modelId="{B1208854-58EA-42CB-9EDA-078FA13EA341}">
      <dgm:prSet/>
      <dgm:spPr/>
      <dgm:t>
        <a:bodyPr/>
        <a:lstStyle/>
        <a:p>
          <a:pPr rtl="0"/>
          <a:r>
            <a:rPr lang="id-ID" dirty="0" smtClean="0"/>
            <a:t>Reaksi nitrasi terhadap toluena membentuk Trinitrotoluena (TNT)</a:t>
          </a:r>
          <a:endParaRPr lang="id-ID" dirty="0"/>
        </a:p>
      </dgm:t>
    </dgm:pt>
    <dgm:pt modelId="{22B64E39-4D01-40CB-A461-C4DAEDD74DB6}" type="parTrans" cxnId="{EE18F5A6-FB73-419F-857D-DB8FBA83CDAA}">
      <dgm:prSet/>
      <dgm:spPr/>
      <dgm:t>
        <a:bodyPr/>
        <a:lstStyle/>
        <a:p>
          <a:endParaRPr lang="id-ID"/>
        </a:p>
      </dgm:t>
    </dgm:pt>
    <dgm:pt modelId="{C2084A73-85F1-402E-87B7-B3E8D2F835B6}" type="sibTrans" cxnId="{EE18F5A6-FB73-419F-857D-DB8FBA83CDAA}">
      <dgm:prSet/>
      <dgm:spPr/>
      <dgm:t>
        <a:bodyPr/>
        <a:lstStyle/>
        <a:p>
          <a:endParaRPr lang="id-ID"/>
        </a:p>
      </dgm:t>
    </dgm:pt>
    <dgm:pt modelId="{14C81EC4-8F22-4DCF-9568-21BF4594A87F}">
      <dgm:prSet/>
      <dgm:spPr/>
      <dgm:t>
        <a:bodyPr/>
        <a:lstStyle/>
        <a:p>
          <a:pPr rtl="0"/>
          <a:r>
            <a:rPr lang="id-ID" smtClean="0"/>
            <a:t>Reaksi toluena dan halogen dengan katalis aluminium halida umumnya digunakan untuk membuat diklorodifeniltrikloroetana (DDT)</a:t>
          </a:r>
          <a:endParaRPr lang="id-ID"/>
        </a:p>
      </dgm:t>
    </dgm:pt>
    <dgm:pt modelId="{64332137-E50A-4785-BA29-E87F170522CD}" type="parTrans" cxnId="{F3B2AE32-E3D2-40F0-9398-7689F60FD128}">
      <dgm:prSet/>
      <dgm:spPr/>
      <dgm:t>
        <a:bodyPr/>
        <a:lstStyle/>
        <a:p>
          <a:endParaRPr lang="id-ID"/>
        </a:p>
      </dgm:t>
    </dgm:pt>
    <dgm:pt modelId="{FED79664-FCC7-4AEF-A56B-72C13E19A272}" type="sibTrans" cxnId="{F3B2AE32-E3D2-40F0-9398-7689F60FD128}">
      <dgm:prSet/>
      <dgm:spPr/>
      <dgm:t>
        <a:bodyPr/>
        <a:lstStyle/>
        <a:p>
          <a:endParaRPr lang="id-ID"/>
        </a:p>
      </dgm:t>
    </dgm:pt>
    <dgm:pt modelId="{25B2D9A8-5B8A-4F93-923B-57858A305CAF}">
      <dgm:prSet/>
      <dgm:spPr/>
      <dgm:t>
        <a:bodyPr/>
        <a:lstStyle/>
        <a:p>
          <a:pPr rtl="0"/>
          <a:r>
            <a:rPr lang="id-ID" smtClean="0"/>
            <a:t>Oksidasi terhadap alkilbenzena akan menghasilkan asam benzoat</a:t>
          </a:r>
          <a:endParaRPr lang="id-ID"/>
        </a:p>
      </dgm:t>
    </dgm:pt>
    <dgm:pt modelId="{65BF783B-C083-4969-834B-8E2773241DFF}" type="parTrans" cxnId="{1F94C52F-4E87-4447-B3E5-E46F423D430A}">
      <dgm:prSet/>
      <dgm:spPr/>
      <dgm:t>
        <a:bodyPr/>
        <a:lstStyle/>
        <a:p>
          <a:endParaRPr lang="id-ID"/>
        </a:p>
      </dgm:t>
    </dgm:pt>
    <dgm:pt modelId="{5A8788D8-2020-455C-AA56-F7DB4745771A}" type="sibTrans" cxnId="{1F94C52F-4E87-4447-B3E5-E46F423D430A}">
      <dgm:prSet/>
      <dgm:spPr/>
      <dgm:t>
        <a:bodyPr/>
        <a:lstStyle/>
        <a:p>
          <a:endParaRPr lang="id-ID"/>
        </a:p>
      </dgm:t>
    </dgm:pt>
    <dgm:pt modelId="{7042B89D-9234-48FD-A6D9-DE7F1EDFCC39}" type="pres">
      <dgm:prSet presAssocID="{BFCB986B-FF8B-4D6C-9EAB-51F823B3C84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20399A-5309-4BB0-8BE4-8A5105EDCEBB}" type="pres">
      <dgm:prSet presAssocID="{B1208854-58EA-42CB-9EDA-078FA13EA34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04FB50-9892-40E3-9371-7B7060D2E931}" type="pres">
      <dgm:prSet presAssocID="{C2084A73-85F1-402E-87B7-B3E8D2F835B6}" presName="spacer" presStyleCnt="0"/>
      <dgm:spPr/>
    </dgm:pt>
    <dgm:pt modelId="{F8F32FC3-9951-4AC7-9852-D327B3618F51}" type="pres">
      <dgm:prSet presAssocID="{14C81EC4-8F22-4DCF-9568-21BF4594A87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AAF2B3-B162-407C-8732-185F16BABCFD}" type="pres">
      <dgm:prSet presAssocID="{FED79664-FCC7-4AEF-A56B-72C13E19A272}" presName="spacer" presStyleCnt="0"/>
      <dgm:spPr/>
    </dgm:pt>
    <dgm:pt modelId="{91E9745E-5E3B-48D1-88EA-5684F5AA31AA}" type="pres">
      <dgm:prSet presAssocID="{25B2D9A8-5B8A-4F93-923B-57858A305CA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94C52F-4E87-4447-B3E5-E46F423D430A}" srcId="{BFCB986B-FF8B-4D6C-9EAB-51F823B3C840}" destId="{25B2D9A8-5B8A-4F93-923B-57858A305CAF}" srcOrd="2" destOrd="0" parTransId="{65BF783B-C083-4969-834B-8E2773241DFF}" sibTransId="{5A8788D8-2020-455C-AA56-F7DB4745771A}"/>
    <dgm:cxn modelId="{F3B2AE32-E3D2-40F0-9398-7689F60FD128}" srcId="{BFCB986B-FF8B-4D6C-9EAB-51F823B3C840}" destId="{14C81EC4-8F22-4DCF-9568-21BF4594A87F}" srcOrd="1" destOrd="0" parTransId="{64332137-E50A-4785-BA29-E87F170522CD}" sibTransId="{FED79664-FCC7-4AEF-A56B-72C13E19A272}"/>
    <dgm:cxn modelId="{790BC28B-2A13-4880-B1DE-B4C2D1CB4917}" type="presOf" srcId="{B1208854-58EA-42CB-9EDA-078FA13EA341}" destId="{4420399A-5309-4BB0-8BE4-8A5105EDCEBB}" srcOrd="0" destOrd="0" presId="urn:microsoft.com/office/officeart/2005/8/layout/vList2"/>
    <dgm:cxn modelId="{29A5711B-141D-4D63-BE78-44D85BE97BF8}" type="presOf" srcId="{BFCB986B-FF8B-4D6C-9EAB-51F823B3C840}" destId="{7042B89D-9234-48FD-A6D9-DE7F1EDFCC39}" srcOrd="0" destOrd="0" presId="urn:microsoft.com/office/officeart/2005/8/layout/vList2"/>
    <dgm:cxn modelId="{EE18F5A6-FB73-419F-857D-DB8FBA83CDAA}" srcId="{BFCB986B-FF8B-4D6C-9EAB-51F823B3C840}" destId="{B1208854-58EA-42CB-9EDA-078FA13EA341}" srcOrd="0" destOrd="0" parTransId="{22B64E39-4D01-40CB-A461-C4DAEDD74DB6}" sibTransId="{C2084A73-85F1-402E-87B7-B3E8D2F835B6}"/>
    <dgm:cxn modelId="{5110FC43-029F-4220-BBEE-2242586BABE8}" type="presOf" srcId="{14C81EC4-8F22-4DCF-9568-21BF4594A87F}" destId="{F8F32FC3-9951-4AC7-9852-D327B3618F51}" srcOrd="0" destOrd="0" presId="urn:microsoft.com/office/officeart/2005/8/layout/vList2"/>
    <dgm:cxn modelId="{D900E1B0-68DB-4558-BC64-1E7A1013AA10}" type="presOf" srcId="{25B2D9A8-5B8A-4F93-923B-57858A305CAF}" destId="{91E9745E-5E3B-48D1-88EA-5684F5AA31AA}" srcOrd="0" destOrd="0" presId="urn:microsoft.com/office/officeart/2005/8/layout/vList2"/>
    <dgm:cxn modelId="{5285EA91-2F2D-4E3E-8A6B-519BB7351F52}" type="presParOf" srcId="{7042B89D-9234-48FD-A6D9-DE7F1EDFCC39}" destId="{4420399A-5309-4BB0-8BE4-8A5105EDCEBB}" srcOrd="0" destOrd="0" presId="urn:microsoft.com/office/officeart/2005/8/layout/vList2"/>
    <dgm:cxn modelId="{EC954C63-0111-449B-89A0-6D5AC5FDBBDC}" type="presParOf" srcId="{7042B89D-9234-48FD-A6D9-DE7F1EDFCC39}" destId="{0F04FB50-9892-40E3-9371-7B7060D2E931}" srcOrd="1" destOrd="0" presId="urn:microsoft.com/office/officeart/2005/8/layout/vList2"/>
    <dgm:cxn modelId="{855519D0-F6D0-4E32-87E7-0C66821A428E}" type="presParOf" srcId="{7042B89D-9234-48FD-A6D9-DE7F1EDFCC39}" destId="{F8F32FC3-9951-4AC7-9852-D327B3618F51}" srcOrd="2" destOrd="0" presId="urn:microsoft.com/office/officeart/2005/8/layout/vList2"/>
    <dgm:cxn modelId="{0B134946-FDEB-4910-BDE8-A9AC79C4B211}" type="presParOf" srcId="{7042B89D-9234-48FD-A6D9-DE7F1EDFCC39}" destId="{37AAF2B3-B162-407C-8732-185F16BABCFD}" srcOrd="3" destOrd="0" presId="urn:microsoft.com/office/officeart/2005/8/layout/vList2"/>
    <dgm:cxn modelId="{D69C1C05-8182-469B-A9EB-AF2227AF2238}" type="presParOf" srcId="{7042B89D-9234-48FD-A6D9-DE7F1EDFCC39}" destId="{91E9745E-5E3B-48D1-88EA-5684F5AA31A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42D17-D620-4D38-83C8-6E5251272EE4}">
      <dsp:nvSpPr>
        <dsp:cNvPr id="0" name=""/>
        <dsp:cNvSpPr/>
      </dsp:nvSpPr>
      <dsp:spPr>
        <a:xfrm rot="10800000">
          <a:off x="1529571" y="1162"/>
          <a:ext cx="5422011" cy="655506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060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Benzena merupakan zat cair yang mudah menguap</a:t>
          </a:r>
          <a:endParaRPr lang="id-ID" sz="1400" kern="1200"/>
        </a:p>
      </dsp:txBody>
      <dsp:txXfrm rot="10800000">
        <a:off x="1693447" y="1162"/>
        <a:ext cx="5258135" cy="655506"/>
      </dsp:txXfrm>
    </dsp:sp>
    <dsp:sp modelId="{C794265C-6F9C-48BF-9747-0D96F57C33B2}">
      <dsp:nvSpPr>
        <dsp:cNvPr id="0" name=""/>
        <dsp:cNvSpPr/>
      </dsp:nvSpPr>
      <dsp:spPr>
        <a:xfrm>
          <a:off x="1201817" y="1162"/>
          <a:ext cx="655506" cy="655506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5F651B-8505-44A4-880A-DD25FCC0AAC9}">
      <dsp:nvSpPr>
        <dsp:cNvPr id="0" name=""/>
        <dsp:cNvSpPr/>
      </dsp:nvSpPr>
      <dsp:spPr>
        <a:xfrm rot="10800000">
          <a:off x="1529571" y="848685"/>
          <a:ext cx="5422011" cy="655506"/>
        </a:xfrm>
        <a:prstGeom prst="homePlat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060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Tidak berwarna, berbau khas (seperti minyak tanah)</a:t>
          </a:r>
          <a:endParaRPr lang="id-ID" sz="1400" kern="1200"/>
        </a:p>
      </dsp:txBody>
      <dsp:txXfrm rot="10800000">
        <a:off x="1693447" y="848685"/>
        <a:ext cx="5258135" cy="655506"/>
      </dsp:txXfrm>
    </dsp:sp>
    <dsp:sp modelId="{59D9103A-3F01-4636-9099-651B401D75EA}">
      <dsp:nvSpPr>
        <dsp:cNvPr id="0" name=""/>
        <dsp:cNvSpPr/>
      </dsp:nvSpPr>
      <dsp:spPr>
        <a:xfrm>
          <a:off x="1201817" y="848685"/>
          <a:ext cx="655506" cy="655506"/>
        </a:xfrm>
        <a:prstGeom prst="ellipse">
          <a:avLst/>
        </a:prstGeom>
        <a:solidFill>
          <a:schemeClr val="accent3">
            <a:tint val="50000"/>
            <a:hueOff val="3584065"/>
            <a:satOff val="-4703"/>
            <a:lumOff val="-4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22021-F132-49DC-A9A9-27470CB0A40B}">
      <dsp:nvSpPr>
        <dsp:cNvPr id="0" name=""/>
        <dsp:cNvSpPr/>
      </dsp:nvSpPr>
      <dsp:spPr>
        <a:xfrm rot="10800000">
          <a:off x="1529571" y="1696208"/>
          <a:ext cx="5422011" cy="655506"/>
        </a:xfrm>
        <a:prstGeom prst="homePlat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060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Titik leleh 5,53°C, dan titik didih 80,1°C.</a:t>
          </a:r>
          <a:endParaRPr lang="id-ID" sz="1400" kern="1200"/>
        </a:p>
      </dsp:txBody>
      <dsp:txXfrm rot="10800000">
        <a:off x="1693447" y="1696208"/>
        <a:ext cx="5258135" cy="655506"/>
      </dsp:txXfrm>
    </dsp:sp>
    <dsp:sp modelId="{5C26456B-CDD4-45E4-BD4E-FFFCCABB863A}">
      <dsp:nvSpPr>
        <dsp:cNvPr id="0" name=""/>
        <dsp:cNvSpPr/>
      </dsp:nvSpPr>
      <dsp:spPr>
        <a:xfrm>
          <a:off x="1201817" y="1696208"/>
          <a:ext cx="655506" cy="655506"/>
        </a:xfrm>
        <a:prstGeom prst="ellipse">
          <a:avLst/>
        </a:prstGeom>
        <a:solidFill>
          <a:schemeClr val="accent3">
            <a:tint val="50000"/>
            <a:hueOff val="7168130"/>
            <a:satOff val="-9405"/>
            <a:lumOff val="-9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A9710-3104-4B3D-9797-6D3F282F060B}">
      <dsp:nvSpPr>
        <dsp:cNvPr id="0" name=""/>
        <dsp:cNvSpPr/>
      </dsp:nvSpPr>
      <dsp:spPr>
        <a:xfrm rot="10800000">
          <a:off x="1529571" y="2543730"/>
          <a:ext cx="5422011" cy="655506"/>
        </a:xfrm>
        <a:prstGeom prst="homePlat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060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Benzena merupakan senyawa nonpolar yang tidak larut dalam air, tetapi larut dalam pelarut nonpolar (CCl</a:t>
          </a:r>
          <a:r>
            <a:rPr lang="en-US" sz="1400" kern="1200" baseline="-25000" smtClean="0"/>
            <a:t>4</a:t>
          </a:r>
          <a:r>
            <a:rPr lang="en-US" sz="1400" kern="1200" smtClean="0"/>
            <a:t>, eter, dan aseton).</a:t>
          </a:r>
          <a:endParaRPr lang="id-ID" sz="1400" kern="1200"/>
        </a:p>
      </dsp:txBody>
      <dsp:txXfrm rot="10800000">
        <a:off x="1693447" y="2543730"/>
        <a:ext cx="5258135" cy="655506"/>
      </dsp:txXfrm>
    </dsp:sp>
    <dsp:sp modelId="{41B1331F-F88D-440E-AA2B-3AE41ABC9841}">
      <dsp:nvSpPr>
        <dsp:cNvPr id="0" name=""/>
        <dsp:cNvSpPr/>
      </dsp:nvSpPr>
      <dsp:spPr>
        <a:xfrm>
          <a:off x="1201817" y="2543730"/>
          <a:ext cx="655506" cy="655506"/>
        </a:xfrm>
        <a:prstGeom prst="ellipse">
          <a:avLst/>
        </a:prstGeom>
        <a:solidFill>
          <a:schemeClr val="accent3">
            <a:tint val="50000"/>
            <a:hueOff val="10752195"/>
            <a:satOff val="-14108"/>
            <a:lumOff val="-13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3D978-5BA6-4E63-87EB-7D3474298470}">
      <dsp:nvSpPr>
        <dsp:cNvPr id="0" name=""/>
        <dsp:cNvSpPr/>
      </dsp:nvSpPr>
      <dsp:spPr>
        <a:xfrm>
          <a:off x="0" y="26737"/>
          <a:ext cx="6622326" cy="3597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Posisi orto (</a:t>
          </a:r>
          <a:r>
            <a:rPr lang="en-US" sz="1500" i="1" kern="1200" smtClean="0"/>
            <a:t>o</a:t>
          </a:r>
          <a:r>
            <a:rPr lang="en-US" sz="1500" kern="1200" smtClean="0"/>
            <a:t>)  untuk gugus yang terletak pada nomor 1 dan 2</a:t>
          </a:r>
          <a:endParaRPr lang="id-ID" sz="1500" kern="1200"/>
        </a:p>
      </dsp:txBody>
      <dsp:txXfrm>
        <a:off x="17563" y="44300"/>
        <a:ext cx="6587200" cy="324648"/>
      </dsp:txXfrm>
    </dsp:sp>
    <dsp:sp modelId="{E640D51F-530A-47C5-BADF-A543600CE0B3}">
      <dsp:nvSpPr>
        <dsp:cNvPr id="0" name=""/>
        <dsp:cNvSpPr/>
      </dsp:nvSpPr>
      <dsp:spPr>
        <a:xfrm>
          <a:off x="0" y="429712"/>
          <a:ext cx="6622326" cy="359774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Posisi meta (</a:t>
          </a:r>
          <a:r>
            <a:rPr lang="en-US" sz="1500" i="1" kern="1200" smtClean="0"/>
            <a:t>m</a:t>
          </a:r>
          <a:r>
            <a:rPr lang="en-US" sz="1500" kern="1200" smtClean="0"/>
            <a:t>) untuk gugus yang terletak pada nomor 1 dan 3</a:t>
          </a:r>
          <a:endParaRPr lang="id-ID" sz="1500" kern="1200"/>
        </a:p>
      </dsp:txBody>
      <dsp:txXfrm>
        <a:off x="17563" y="447275"/>
        <a:ext cx="6587200" cy="324648"/>
      </dsp:txXfrm>
    </dsp:sp>
    <dsp:sp modelId="{4FD96522-3976-4B24-9554-0735669BFCD1}">
      <dsp:nvSpPr>
        <dsp:cNvPr id="0" name=""/>
        <dsp:cNvSpPr/>
      </dsp:nvSpPr>
      <dsp:spPr>
        <a:xfrm>
          <a:off x="0" y="832687"/>
          <a:ext cx="6622326" cy="359774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Posisi para (</a:t>
          </a:r>
          <a:r>
            <a:rPr lang="en-US" sz="1500" i="1" kern="1200" smtClean="0"/>
            <a:t>p</a:t>
          </a:r>
          <a:r>
            <a:rPr lang="en-US" sz="1500" kern="1200" smtClean="0"/>
            <a:t>) untuk gugus yang terletak pada nomor 1 dan 4</a:t>
          </a:r>
          <a:endParaRPr lang="id-ID" sz="1500" kern="1200"/>
        </a:p>
      </dsp:txBody>
      <dsp:txXfrm>
        <a:off x="17563" y="850250"/>
        <a:ext cx="6587200" cy="3246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6E4C03-91C7-4A3D-B72C-682DFFAB15AE}">
      <dsp:nvSpPr>
        <dsp:cNvPr id="0" name=""/>
        <dsp:cNvSpPr/>
      </dsp:nvSpPr>
      <dsp:spPr>
        <a:xfrm>
          <a:off x="0" y="23084"/>
          <a:ext cx="5029198" cy="556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Reaksi fenol dengan asam nitrat akan membentuk trinitrofenol atau asam pikrat. Senyawa ini digunakan sebagai bahan peledak.</a:t>
          </a:r>
          <a:endParaRPr lang="id-ID" sz="1400" kern="1200" dirty="0"/>
        </a:p>
      </dsp:txBody>
      <dsp:txXfrm>
        <a:off x="27187" y="50271"/>
        <a:ext cx="4974824" cy="502546"/>
      </dsp:txXfrm>
    </dsp:sp>
    <dsp:sp modelId="{3F9AC2FF-A9B0-47EC-8C86-D191433C5164}">
      <dsp:nvSpPr>
        <dsp:cNvPr id="0" name=""/>
        <dsp:cNvSpPr/>
      </dsp:nvSpPr>
      <dsp:spPr>
        <a:xfrm>
          <a:off x="0" y="620324"/>
          <a:ext cx="5029198" cy="55692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smtClean="0"/>
            <a:t>Reaksi fenol dengan natrium (atau logam alkali yang lain) menghasilkan fenoksida dan gas hidrogen.</a:t>
          </a:r>
          <a:endParaRPr lang="id-ID" sz="1400" kern="1200"/>
        </a:p>
      </dsp:txBody>
      <dsp:txXfrm>
        <a:off x="27187" y="647511"/>
        <a:ext cx="4974824" cy="502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619E3-64D4-4BA6-839E-936BF18D9993}">
      <dsp:nvSpPr>
        <dsp:cNvPr id="0" name=""/>
        <dsp:cNvSpPr/>
      </dsp:nvSpPr>
      <dsp:spPr>
        <a:xfrm>
          <a:off x="0" y="4778"/>
          <a:ext cx="50291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Reaksi fenol dengan basa akan membentuk garam </a:t>
          </a:r>
          <a:endParaRPr lang="id-ID" sz="1500" kern="1200" dirty="0"/>
        </a:p>
      </dsp:txBody>
      <dsp:txXfrm>
        <a:off x="17563" y="22341"/>
        <a:ext cx="4994073" cy="3246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0399A-5309-4BB0-8BE4-8A5105EDCEBB}">
      <dsp:nvSpPr>
        <dsp:cNvPr id="0" name=""/>
        <dsp:cNvSpPr/>
      </dsp:nvSpPr>
      <dsp:spPr>
        <a:xfrm>
          <a:off x="0" y="81482"/>
          <a:ext cx="4314825" cy="72722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Reaksi nitrasi terhadap toluena membentuk Trinitrotoluena (TNT)</a:t>
          </a:r>
          <a:endParaRPr lang="id-ID" sz="1300" kern="1200" dirty="0"/>
        </a:p>
      </dsp:txBody>
      <dsp:txXfrm>
        <a:off x="35500" y="116982"/>
        <a:ext cx="4243825" cy="656228"/>
      </dsp:txXfrm>
    </dsp:sp>
    <dsp:sp modelId="{F8F32FC3-9951-4AC7-9852-D327B3618F51}">
      <dsp:nvSpPr>
        <dsp:cNvPr id="0" name=""/>
        <dsp:cNvSpPr/>
      </dsp:nvSpPr>
      <dsp:spPr>
        <a:xfrm>
          <a:off x="0" y="846150"/>
          <a:ext cx="4314825" cy="727228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smtClean="0"/>
            <a:t>Reaksi toluena dan halogen dengan katalis aluminium halida umumnya digunakan untuk membuat diklorodifeniltrikloroetana (DDT)</a:t>
          </a:r>
          <a:endParaRPr lang="id-ID" sz="1300" kern="1200"/>
        </a:p>
      </dsp:txBody>
      <dsp:txXfrm>
        <a:off x="35500" y="881650"/>
        <a:ext cx="4243825" cy="656228"/>
      </dsp:txXfrm>
    </dsp:sp>
    <dsp:sp modelId="{91E9745E-5E3B-48D1-88EA-5684F5AA31AA}">
      <dsp:nvSpPr>
        <dsp:cNvPr id="0" name=""/>
        <dsp:cNvSpPr/>
      </dsp:nvSpPr>
      <dsp:spPr>
        <a:xfrm>
          <a:off x="0" y="1610819"/>
          <a:ext cx="4314825" cy="727228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smtClean="0"/>
            <a:t>Oksidasi terhadap alkilbenzena akan menghasilkan asam benzoat</a:t>
          </a:r>
          <a:endParaRPr lang="id-ID" sz="1300" kern="1200"/>
        </a:p>
      </dsp:txBody>
      <dsp:txXfrm>
        <a:off x="35500" y="1646319"/>
        <a:ext cx="4243825" cy="6562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DE551-7720-4549-8AE9-CB17C8B8117B}" type="datetimeFigureOut">
              <a:rPr lang="id-ID" smtClean="0"/>
              <a:t>11/07/2018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D6456-A38A-4C97-95A0-2937EAF4271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7777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1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8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042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7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5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7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3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9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64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8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4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D:\Dea\2018\BUAT DEA\sakti\SMA Kimia Unggul XII K13N peminatan banner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49" r:id="rId12"/>
    <p:sldLayoutId id="2147483664" r:id="rId13"/>
    <p:sldLayoutId id="2147483665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9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2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1.png"/><Relationship Id="rId12" Type="http://schemas.microsoft.com/office/2007/relationships/diagramDrawing" Target="../diagrams/drawing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diagramColors" Target="../diagrams/colors4.xml"/><Relationship Id="rId5" Type="http://schemas.openxmlformats.org/officeDocument/2006/relationships/diagramColors" Target="../diagrams/colors3.xml"/><Relationship Id="rId10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3.xml"/><Relationship Id="rId9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diagramLayout" Target="../diagrams/layout5.xml"/><Relationship Id="rId7" Type="http://schemas.openxmlformats.org/officeDocument/2006/relationships/image" Target="../media/image2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線コネクタ 9"/>
          <p:cNvCxnSpPr/>
          <p:nvPr/>
        </p:nvCxnSpPr>
        <p:spPr>
          <a:xfrm>
            <a:off x="3957801" y="3174119"/>
            <a:ext cx="4670534" cy="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</a:ln>
          <a:effectLst/>
        </p:spPr>
      </p:cxnSp>
      <p:sp>
        <p:nvSpPr>
          <p:cNvPr id="15" name="タイトル 1"/>
          <p:cNvSpPr txBox="1">
            <a:spLocks/>
          </p:cNvSpPr>
          <p:nvPr/>
        </p:nvSpPr>
        <p:spPr>
          <a:xfrm>
            <a:off x="3706867" y="1047750"/>
            <a:ext cx="5073868" cy="46901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9600" kern="1200" spc="1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1632753">
              <a:defRPr/>
            </a:pPr>
            <a:r>
              <a:rPr kumimoji="1" lang="en-US" altLang="ja-JP" sz="4000" b="1" spc="0" dirty="0">
                <a:latin typeface="Arial" pitchFamily="34" charset="0"/>
                <a:cs typeface="Arial" pitchFamily="34" charset="0"/>
              </a:rPr>
              <a:t>MEDIA MENGAJAR</a:t>
            </a:r>
            <a:endParaRPr kumimoji="1" lang="ja-JP" altLang="en-US" sz="4000" b="1" spc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テキスト プレースホルダー 11"/>
          <p:cNvSpPr txBox="1">
            <a:spLocks/>
          </p:cNvSpPr>
          <p:nvPr/>
        </p:nvSpPr>
        <p:spPr>
          <a:xfrm>
            <a:off x="3789637" y="1641795"/>
            <a:ext cx="5105399" cy="2072956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1632753">
              <a:buNone/>
              <a:defRPr/>
            </a:pPr>
            <a:r>
              <a:rPr kumimoji="1" lang="en-US" altLang="ja-JP" sz="3600" b="1" dirty="0" smtClean="0">
                <a:latin typeface="Arial" pitchFamily="34" charset="0"/>
                <a:cs typeface="Arial" pitchFamily="34" charset="0"/>
              </a:rPr>
              <a:t>KIMIA</a:t>
            </a:r>
          </a:p>
          <a:p>
            <a:pPr marL="0" lvl="0" indent="0" defTabSz="1632753">
              <a:buNone/>
              <a:defRPr/>
            </a:pPr>
            <a:r>
              <a:rPr kumimoji="1" lang="id-ID" altLang="ja-JP" sz="48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3</a:t>
            </a:r>
            <a:endParaRPr kumimoji="1" lang="ja-JP" altLang="en-US" sz="4800" b="1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88880" y="3326519"/>
            <a:ext cx="3746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SMA/MA </a:t>
            </a:r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</a:t>
            </a:r>
            <a:endParaRPr lang="en-US" sz="24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be 7"/>
          <p:cNvSpPr/>
          <p:nvPr/>
        </p:nvSpPr>
        <p:spPr>
          <a:xfrm>
            <a:off x="650514" y="361950"/>
            <a:ext cx="2470820" cy="3520595"/>
          </a:xfrm>
          <a:prstGeom prst="cube">
            <a:avLst>
              <a:gd name="adj" fmla="val 3711"/>
            </a:avLst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en-US"/>
          </a:p>
        </p:txBody>
      </p:sp>
      <p:pic>
        <p:nvPicPr>
          <p:cNvPr id="9" name="Picture 2" descr="D:\Dea\2018\BUAT DEA\sakti\PPT Kimia SMA 3 Unggul\Cover Kimia Unggul 3 K13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13" y="438150"/>
            <a:ext cx="2397487" cy="344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57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5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Callout 1"/>
          <p:cNvSpPr/>
          <p:nvPr/>
        </p:nvSpPr>
        <p:spPr>
          <a:xfrm>
            <a:off x="992875" y="590550"/>
            <a:ext cx="4572000" cy="1754326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1096"/>
            </a:avLst>
          </a:prstGeom>
          <a:solidFill>
            <a:srgbClr val="F6FCAE"/>
          </a:solidFill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terikat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penomoran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Penomoran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diusahakan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sedemikian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hingga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terikat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bernomor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kecil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1F4FD"/>
              </a:clrFrom>
              <a:clrTo>
                <a:srgbClr val="E1F4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419" y="590550"/>
            <a:ext cx="2203205" cy="1841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9475" y="2627649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itchFamily="34" charset="0"/>
                <a:cs typeface="Arial" pitchFamily="34" charset="0"/>
              </a:rPr>
              <a:t>Posisi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nomor</a:t>
            </a:r>
            <a:r>
              <a:rPr lang="en-US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diberi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khusus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yaitu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37027606"/>
              </p:ext>
            </p:extLst>
          </p:nvPr>
        </p:nvGraphicFramePr>
        <p:xfrm>
          <a:off x="459475" y="3335396"/>
          <a:ext cx="6622326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500" y="3012230"/>
            <a:ext cx="1414360" cy="1616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38211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83D978-5BA6-4E63-87EB-7D3474298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4">
                                            <p:graphicEl>
                                              <a:dgm id="{1783D978-5BA6-4E63-87EB-7D3474298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4">
                                            <p:graphicEl>
                                              <a:dgm id="{1783D978-5BA6-4E63-87EB-7D3474298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40D51F-530A-47C5-BADF-A543600CE0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4">
                                            <p:graphicEl>
                                              <a:dgm id="{E640D51F-530A-47C5-BADF-A543600CE0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4">
                                            <p:graphicEl>
                                              <a:dgm id="{E640D51F-530A-47C5-BADF-A543600CE0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D96522-3976-4B24-9554-0735669BF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4">
                                            <p:graphicEl>
                                              <a:dgm id="{4FD96522-3976-4B24-9554-0735669BF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4">
                                            <p:graphicEl>
                                              <a:dgm id="{4FD96522-3976-4B24-9554-0735669BFC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Graphic spid="4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559558" y="438150"/>
            <a:ext cx="4114800" cy="1432500"/>
          </a:xfrm>
          <a:prstGeom prst="snip2DiagRect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turunan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khusus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tergantung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diikatnya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347" y="508433"/>
            <a:ext cx="175332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lded Corner 2"/>
          <p:cNvSpPr/>
          <p:nvPr/>
        </p:nvSpPr>
        <p:spPr>
          <a:xfrm>
            <a:off x="304800" y="2038350"/>
            <a:ext cx="8686800" cy="1101923"/>
          </a:xfrm>
          <a:prstGeom prst="foldedCorner">
            <a:avLst>
              <a:gd name="adj" fmla="val 27814"/>
            </a:avLst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berbeda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dianggap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utama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lain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dianggap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cabang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diikat</a:t>
            </a:r>
            <a:r>
              <a:rPr lang="en-US" dirty="0">
                <a:latin typeface="Arial" pitchFamily="34" charset="0"/>
                <a:cs typeface="Arial" pitchFamily="34" charset="0"/>
              </a:rPr>
              <a:t>).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menjadi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utama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didasarkan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prioritas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Pentagon 3"/>
          <p:cNvSpPr/>
          <p:nvPr/>
        </p:nvSpPr>
        <p:spPr>
          <a:xfrm>
            <a:off x="559558" y="3624213"/>
            <a:ext cx="4114800" cy="646331"/>
          </a:xfrm>
          <a:prstGeom prst="homePlate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itchFamily="34" charset="0"/>
                <a:cs typeface="Arial" pitchFamily="34" charset="0"/>
              </a:rPr>
              <a:t>Urutan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prioritas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utama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301484"/>
            <a:ext cx="3352800" cy="1291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547" y="270450"/>
            <a:ext cx="1141253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4499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id-ID" sz="3200" b="1" cap="all" dirty="0" smtClean="0">
                <a:solidFill>
                  <a:schemeClr val="tx1"/>
                </a:solidFill>
              </a:rPr>
              <a:t>BEBERAPA SENYAWA TURUNAN BENZENA</a:t>
            </a:r>
            <a:endParaRPr lang="en-US" sz="3200" b="1" cap="all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971550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b="1" dirty="0">
                <a:latin typeface="Arial" pitchFamily="34" charset="0"/>
                <a:cs typeface="Arial" pitchFamily="34" charset="0"/>
              </a:rPr>
              <a:t>Stirena</a:t>
            </a:r>
          </a:p>
        </p:txBody>
      </p:sp>
      <p:sp>
        <p:nvSpPr>
          <p:cNvPr id="5" name="Down Arrow Callout 4"/>
          <p:cNvSpPr/>
          <p:nvPr/>
        </p:nvSpPr>
        <p:spPr>
          <a:xfrm>
            <a:off x="457200" y="1340882"/>
            <a:ext cx="8229600" cy="1838801"/>
          </a:xfrm>
          <a:prstGeom prst="downArrowCallou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id-ID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Senyawa </a:t>
            </a:r>
            <a:r>
              <a:rPr lang="id-ID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turunan benzena yang berwujud cairan seperti minyak, </a:t>
            </a:r>
            <a:r>
              <a:rPr lang="id-ID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tidak berwarna</a:t>
            </a:r>
            <a:r>
              <a:rPr lang="id-ID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mudah menguap, dan beraroma manis meskipun menjadi </a:t>
            </a:r>
            <a:r>
              <a:rPr lang="id-ID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sedikit busuk </a:t>
            </a:r>
            <a:r>
              <a:rPr lang="id-ID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pada konsentrasi tinggi. Dalam industri, stirena dibuat dengan dehidrogenasi etilbenzena dengan katalis Fe</a:t>
            </a:r>
            <a:r>
              <a:rPr lang="id-ID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id-ID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id-ID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id-ID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568" y="3205130"/>
            <a:ext cx="4643438" cy="1544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636261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438150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b="1" dirty="0">
                <a:latin typeface="Arial" pitchFamily="34" charset="0"/>
                <a:cs typeface="Arial" pitchFamily="34" charset="0"/>
              </a:rPr>
              <a:t>Fenol</a:t>
            </a:r>
          </a:p>
        </p:txBody>
      </p:sp>
      <p:sp>
        <p:nvSpPr>
          <p:cNvPr id="7" name="Snip Diagonal Corner Rectangle 6"/>
          <p:cNvSpPr/>
          <p:nvPr/>
        </p:nvSpPr>
        <p:spPr>
          <a:xfrm>
            <a:off x="304801" y="1047750"/>
            <a:ext cx="3124200" cy="1763078"/>
          </a:xfrm>
          <a:prstGeom prst="snip2Diag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d-ID" dirty="0">
                <a:latin typeface="Arial" pitchFamily="34" charset="0"/>
                <a:cs typeface="Arial" pitchFamily="34" charset="0"/>
              </a:rPr>
              <a:t>Fenol merupakan senyawa yang bersifat 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asam. Berikut </a:t>
            </a:r>
            <a:r>
              <a:rPr lang="id-ID" dirty="0">
                <a:latin typeface="Arial" pitchFamily="34" charset="0"/>
                <a:cs typeface="Arial" pitchFamily="34" charset="0"/>
              </a:rPr>
              <a:t>adalah reaksi-reaksi terhadap fenol.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03524218"/>
              </p:ext>
            </p:extLst>
          </p:nvPr>
        </p:nvGraphicFramePr>
        <p:xfrm>
          <a:off x="3657601" y="1013915"/>
          <a:ext cx="5029198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2198527"/>
            <a:ext cx="348615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364397298"/>
              </p:ext>
            </p:extLst>
          </p:nvPr>
        </p:nvGraphicFramePr>
        <p:xfrm>
          <a:off x="3657600" y="2519044"/>
          <a:ext cx="5029199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1" y="2893852"/>
            <a:ext cx="3486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59475" y="3198936"/>
            <a:ext cx="167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b="1" dirty="0" smtClean="0">
                <a:latin typeface="Arial" pitchFamily="34" charset="0"/>
                <a:cs typeface="Arial" pitchFamily="34" charset="0"/>
              </a:rPr>
              <a:t>Nitrobenzena</a:t>
            </a:r>
            <a:endParaRPr lang="id-ID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Snip Diagonal Corner Rectangle 9"/>
          <p:cNvSpPr/>
          <p:nvPr/>
        </p:nvSpPr>
        <p:spPr>
          <a:xfrm>
            <a:off x="457198" y="3568268"/>
            <a:ext cx="8229601" cy="1101923"/>
          </a:xfrm>
          <a:prstGeom prst="snip2Diag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id-ID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Reduksi terhadap nitrobenzena akan menghasilkan anilina. </a:t>
            </a:r>
            <a:r>
              <a:rPr lang="id-ID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Anilina </a:t>
            </a:r>
            <a:r>
              <a:rPr lang="id-ID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merupakan bahan untuk menyintesis zat warna tekstil. Oksidasi anilina akan menghasilkan nitrobenzena.</a:t>
            </a:r>
          </a:p>
        </p:txBody>
      </p:sp>
    </p:spTree>
    <p:extLst>
      <p:ext uri="{BB962C8B-B14F-4D97-AF65-F5344CB8AC3E}">
        <p14:creationId xmlns:p14="http://schemas.microsoft.com/office/powerpoint/2010/main" val="400843276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Graphic spid="2" grpId="0">
        <p:bldAsOne/>
      </p:bldGraphic>
      <p:bldGraphic spid="3" grpId="0">
        <p:bldAsOne/>
      </p:bldGraphic>
      <p:bldP spid="13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329684"/>
            <a:ext cx="1052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>
                <a:latin typeface="Arial" pitchFamily="34" charset="0"/>
                <a:cs typeface="Arial" pitchFamily="34" charset="0"/>
              </a:rPr>
              <a:t>Toluena</a:t>
            </a:r>
          </a:p>
        </p:txBody>
      </p:sp>
      <p:sp>
        <p:nvSpPr>
          <p:cNvPr id="4" name="Snip Diagonal Corner Rectangle 3"/>
          <p:cNvSpPr/>
          <p:nvPr/>
        </p:nvSpPr>
        <p:spPr>
          <a:xfrm>
            <a:off x="533400" y="819150"/>
            <a:ext cx="3581400" cy="2093655"/>
          </a:xfrm>
          <a:prstGeom prst="snip2Diag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id-ID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Toluena </a:t>
            </a:r>
            <a:r>
              <a:rPr lang="id-ID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merupakan cairan tidak berwarna yang tidak larut dalam air dan memiliki aroma seperti pengencer cat. Toluena lebih reaktif dibandingkan benzena. 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3032562"/>
            <a:ext cx="95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b="1" dirty="0">
                <a:latin typeface="Arial" pitchFamily="34" charset="0"/>
                <a:cs typeface="Arial" pitchFamily="34" charset="0"/>
              </a:rPr>
              <a:t>Anilina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28021265"/>
              </p:ext>
            </p:extLst>
          </p:nvPr>
        </p:nvGraphicFramePr>
        <p:xfrm>
          <a:off x="4371975" y="685620"/>
          <a:ext cx="4314825" cy="2419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Pentagon 9"/>
          <p:cNvSpPr/>
          <p:nvPr/>
        </p:nvSpPr>
        <p:spPr>
          <a:xfrm>
            <a:off x="533400" y="3556611"/>
            <a:ext cx="4419600" cy="923330"/>
          </a:xfrm>
          <a:prstGeom prst="homePlate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id-ID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Anilina dapat dihasilkan dari reaksi hidrogenasi nitrobenzena dengan katalis logam (Ni atau Fe).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167" y="3564909"/>
            <a:ext cx="2952750" cy="102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44986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Graphic spid="2" grpId="0">
        <p:bldAsOne/>
      </p:bldGraphic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80821"/>
            <a:ext cx="1749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b="1" dirty="0">
                <a:latin typeface="Arial" pitchFamily="34" charset="0"/>
                <a:cs typeface="Arial" pitchFamily="34" charset="0"/>
              </a:rPr>
              <a:t>Asam benzoat</a:t>
            </a:r>
          </a:p>
        </p:txBody>
      </p:sp>
      <p:sp>
        <p:nvSpPr>
          <p:cNvPr id="3" name="Snip Diagonal Corner Rectangle 2"/>
          <p:cNvSpPr/>
          <p:nvPr/>
        </p:nvSpPr>
        <p:spPr>
          <a:xfrm>
            <a:off x="533400" y="934819"/>
            <a:ext cx="8229600" cy="771346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id-ID" dirty="0">
                <a:latin typeface="Arial" pitchFamily="34" charset="0"/>
                <a:cs typeface="Arial" pitchFamily="34" charset="0"/>
              </a:rPr>
              <a:t>Asam benzoat merupakan asam karboksilat aromatis paling sederhana. Asam benzoat berupa zat padat dengan warna putih. </a:t>
            </a:r>
          </a:p>
        </p:txBody>
      </p:sp>
      <p:sp>
        <p:nvSpPr>
          <p:cNvPr id="7" name="Rectangle 6"/>
          <p:cNvSpPr/>
          <p:nvPr/>
        </p:nvSpPr>
        <p:spPr>
          <a:xfrm>
            <a:off x="6337294" y="4400550"/>
            <a:ext cx="196720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 smtClean="0"/>
              <a:t>www.shutterstock.com/</a:t>
            </a:r>
            <a:r>
              <a:rPr lang="id-ID" sz="900" dirty="0"/>
              <a:t>Cheung Ching</a:t>
            </a:r>
            <a:endParaRPr lang="id-ID" sz="900" dirty="0" smtClean="0"/>
          </a:p>
          <a:p>
            <a:r>
              <a:rPr lang="id-ID" sz="900" dirty="0" smtClean="0"/>
              <a:t>www.shutterstock.com/</a:t>
            </a:r>
            <a:r>
              <a:rPr lang="id-ID" sz="900" dirty="0"/>
              <a:t>Mark Agnor</a:t>
            </a:r>
            <a:endParaRPr lang="id-ID" sz="900" dirty="0" smtClean="0"/>
          </a:p>
          <a:p>
            <a:r>
              <a:rPr lang="id-ID" sz="900" dirty="0"/>
              <a:t>www.shutterstock.com/encierro</a:t>
            </a:r>
          </a:p>
        </p:txBody>
      </p:sp>
      <p:pic>
        <p:nvPicPr>
          <p:cNvPr id="2050" name="Picture 2" descr="D:\Dea\2018\BUAT DEA\sakti\PPT Kimia SMA 3 Unggul\Gambar sudah didownload\Bab 8\shutterstock_1089227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81" y="1989940"/>
            <a:ext cx="1998394" cy="266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a\2018\BUAT DEA\sakti\PPT Kimia SMA 3 Unggul\Gambar sudah didownload\Bab 8\shutterstock_6195303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737" y="2098294"/>
            <a:ext cx="2764263" cy="184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a\2018\Touch Up PPT\sakti\Gambar download PPT Kimia\shutterstock_5402138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476709"/>
            <a:ext cx="3328738" cy="186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44986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sz="3200" b="1" cap="all" dirty="0" err="1"/>
              <a:t>Kegunaan</a:t>
            </a:r>
            <a:r>
              <a:rPr lang="en-US" sz="3200" b="1" cap="all" dirty="0"/>
              <a:t> </a:t>
            </a:r>
            <a:r>
              <a:rPr lang="en-US" sz="3200" b="1" cap="all" dirty="0" err="1"/>
              <a:t>Benzena</a:t>
            </a:r>
            <a:r>
              <a:rPr lang="en-US" sz="3200" b="1" cap="all" dirty="0"/>
              <a:t> </a:t>
            </a:r>
            <a:r>
              <a:rPr lang="en-US" sz="3200" b="1" cap="all" dirty="0" err="1"/>
              <a:t>dan</a:t>
            </a:r>
            <a:r>
              <a:rPr lang="en-US" sz="3200" b="1" cap="all" dirty="0"/>
              <a:t> </a:t>
            </a:r>
            <a:r>
              <a:rPr lang="en-US" sz="3200" b="1" cap="all" dirty="0" err="1"/>
              <a:t>Turunan</a:t>
            </a:r>
            <a:r>
              <a:rPr lang="en-US" sz="3200" b="1" cap="all" dirty="0"/>
              <a:t> </a:t>
            </a:r>
            <a:r>
              <a:rPr lang="en-US" sz="3200" b="1" cap="all" dirty="0" err="1"/>
              <a:t>Benzena</a:t>
            </a:r>
            <a:endParaRPr lang="en-US" sz="3200" cap="all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47750"/>
            <a:ext cx="6928032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538957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86400" y="2724150"/>
            <a:ext cx="3581400" cy="1323439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BENZENA DAN TURUNANNYA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10200" y="1650459"/>
            <a:ext cx="3581400" cy="923330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BAB </a:t>
            </a:r>
            <a:r>
              <a:rPr lang="id-ID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8</a:t>
            </a:r>
            <a:r>
              <a:rPr lang="en-US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sz="5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876800" y="2579191"/>
            <a:ext cx="3962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562600" y="2699087"/>
            <a:ext cx="32766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0707" y="4581609"/>
            <a:ext cx="222208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/>
              <a:t>www.shutterstock.com/Sherry Yates Young</a:t>
            </a:r>
          </a:p>
        </p:txBody>
      </p:sp>
      <p:pic>
        <p:nvPicPr>
          <p:cNvPr id="1026" name="Picture 2" descr="D:\Dea\2018\BUAT DEA\sakti\PPT Kimia SMA 3 Unggul\Gambar sudah didownload\Bab 8\shutterstock_3712588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47" y="1006855"/>
            <a:ext cx="4267233" cy="2848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704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ded Corner 2"/>
          <p:cNvSpPr/>
          <p:nvPr/>
        </p:nvSpPr>
        <p:spPr>
          <a:xfrm>
            <a:off x="5638800" y="590550"/>
            <a:ext cx="3048000" cy="2620685"/>
          </a:xfrm>
          <a:prstGeom prst="foldedCorner">
            <a:avLst>
              <a:gd name="adj" fmla="val 25923"/>
            </a:avLst>
          </a:prstGeom>
          <a:solidFill>
            <a:srgbClr val="FFFF61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hidrokarbon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rumus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molekul</a:t>
            </a:r>
            <a:r>
              <a:rPr lang="en-US" dirty="0">
                <a:latin typeface="Arial" pitchFamily="34" charset="0"/>
                <a:cs typeface="Arial" pitchFamily="34" charset="0"/>
              </a:rPr>
              <a:t> C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dirty="0">
                <a:latin typeface="Arial" pitchFamily="34" charset="0"/>
                <a:cs typeface="Arial" pitchFamily="34" charset="0"/>
              </a:rPr>
              <a:t>H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strukturnya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rantai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lingkar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siklis</a:t>
            </a:r>
            <a:r>
              <a:rPr lang="en-US" dirty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rangkap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selang-seling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1" y="819150"/>
            <a:ext cx="5018380" cy="2050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hevron 3"/>
          <p:cNvSpPr/>
          <p:nvPr/>
        </p:nvSpPr>
        <p:spPr>
          <a:xfrm>
            <a:off x="337184" y="3629865"/>
            <a:ext cx="4572000" cy="646331"/>
          </a:xfrm>
          <a:prstGeom prst="chevron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aromatis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tiga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cincin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184" y="3361795"/>
            <a:ext cx="3750320" cy="1182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537101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cap="all" dirty="0" err="1" smtClean="0">
                <a:solidFill>
                  <a:schemeClr val="tx1"/>
                </a:solidFill>
              </a:rPr>
              <a:t>Sifat</a:t>
            </a:r>
            <a:r>
              <a:rPr lang="en-US" sz="3200" b="1" cap="all" dirty="0" smtClean="0">
                <a:solidFill>
                  <a:schemeClr val="tx1"/>
                </a:solidFill>
              </a:rPr>
              <a:t> – </a:t>
            </a:r>
            <a:r>
              <a:rPr lang="en-US" sz="3200" b="1" cap="all" dirty="0" err="1" smtClean="0">
                <a:solidFill>
                  <a:schemeClr val="tx1"/>
                </a:solidFill>
              </a:rPr>
              <a:t>sifat</a:t>
            </a:r>
            <a:r>
              <a:rPr lang="en-US" sz="3200" b="1" cap="all" dirty="0" smtClean="0">
                <a:solidFill>
                  <a:schemeClr val="tx1"/>
                </a:solidFill>
              </a:rPr>
              <a:t> </a:t>
            </a:r>
            <a:r>
              <a:rPr lang="en-US" sz="3200" b="1" cap="all" dirty="0" err="1" smtClean="0">
                <a:solidFill>
                  <a:schemeClr val="tx1"/>
                </a:solidFill>
              </a:rPr>
              <a:t>benzena</a:t>
            </a:r>
            <a:endParaRPr lang="en-US" sz="3200" b="1" cap="all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1047750"/>
            <a:ext cx="2287806" cy="369332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Sifat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Fisis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Benzena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02141435"/>
              </p:ext>
            </p:extLst>
          </p:nvPr>
        </p:nvGraphicFramePr>
        <p:xfrm>
          <a:off x="533400" y="1581150"/>
          <a:ext cx="81534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45350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94265C-6F9C-48BF-9747-0D96F57C3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graphicEl>
                                              <a:dgm id="{C794265C-6F9C-48BF-9747-0D96F57C3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graphicEl>
                                              <a:dgm id="{C794265C-6F9C-48BF-9747-0D96F57C3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042D17-D620-4D38-83C8-6E5251272E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graphicEl>
                                              <a:dgm id="{51042D17-D620-4D38-83C8-6E5251272E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51042D17-D620-4D38-83C8-6E5251272E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D9103A-3F01-4636-9099-651B401D7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59D9103A-3F01-4636-9099-651B401D7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59D9103A-3F01-4636-9099-651B401D7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5F651B-8505-44A4-880A-DD25FCC0A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EE5F651B-8505-44A4-880A-DD25FCC0A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EE5F651B-8505-44A4-880A-DD25FCC0AA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C26456B-CDD4-45E4-BD4E-FFFCCABB8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5C26456B-CDD4-45E4-BD4E-FFFCCABB8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5C26456B-CDD4-45E4-BD4E-FFFCCABB8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8222021-F132-49DC-A9A9-27470CB0A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38222021-F132-49DC-A9A9-27470CB0A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38222021-F132-49DC-A9A9-27470CB0A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1B1331F-F88D-440E-AA2B-3AE41ABC98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41B1331F-F88D-440E-AA2B-3AE41ABC98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41B1331F-F88D-440E-AA2B-3AE41ABC98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FA9710-3104-4B3D-9797-6D3F282F06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92FA9710-3104-4B3D-9797-6D3F282F06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92FA9710-3104-4B3D-9797-6D3F282F06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Graphic spid="2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438150"/>
            <a:ext cx="2390398" cy="369332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Sifat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Kimia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Benzena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807482"/>
            <a:ext cx="902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Nitrasi</a:t>
            </a:r>
            <a:endParaRPr lang="en-US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19600" y="1367412"/>
            <a:ext cx="4259239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substitusi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nitro (–NO</a:t>
            </a:r>
            <a:r>
              <a:rPr lang="en-US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atom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hidrogen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48" y="1315004"/>
            <a:ext cx="3657598" cy="1028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200" y="2622887"/>
            <a:ext cx="122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Sulfonasi</a:t>
            </a:r>
            <a:endParaRPr lang="en-US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3120293"/>
            <a:ext cx="3680346" cy="92333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substitusi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hidrogen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sulfonat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(–SO</a:t>
            </a:r>
            <a:r>
              <a:rPr lang="en-US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H).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019" y="3132582"/>
            <a:ext cx="3962400" cy="963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74851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911" y="941242"/>
            <a:ext cx="3505198" cy="1107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9710" y="941242"/>
            <a:ext cx="4114801" cy="120032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substitusi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halogen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hidrogen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Pereaksinya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halogen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katalis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FeCl</a:t>
            </a:r>
            <a:r>
              <a:rPr lang="en-US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9711" y="568214"/>
            <a:ext cx="1415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Halogenasi</a:t>
            </a:r>
            <a:endParaRPr 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9711" y="2549414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Alkilasi</a:t>
            </a:r>
            <a:endParaRPr lang="en-US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84511" y="2914053"/>
            <a:ext cx="4114801" cy="147732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substitusi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suatu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alkil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atom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hidrogen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alkil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halida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katalis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AlCl</a:t>
            </a:r>
            <a:r>
              <a:rPr lang="en-US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11" y="2918746"/>
            <a:ext cx="3657598" cy="1038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38211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514350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Adisi</a:t>
            </a:r>
            <a:r>
              <a:rPr lang="en-US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hidrogen</a:t>
            </a:r>
            <a:endParaRPr lang="en-US" b="1" dirty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54856" y="883682"/>
            <a:ext cx="4267200" cy="147732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karena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kestabilannya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adisi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berjalan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lambat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berlangsung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baik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katalis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Ni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suhu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420 K.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94" y="1163429"/>
            <a:ext cx="3047998" cy="917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3400" y="249555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Adisi</a:t>
            </a:r>
            <a:r>
              <a:rPr lang="en-US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 halogen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3096220"/>
            <a:ext cx="4267200" cy="9233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adisi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halogen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berlangsung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diperlukan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cahaya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002922"/>
            <a:ext cx="3355074" cy="1550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394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CEEFB"/>
              </a:clrFrom>
              <a:clrTo>
                <a:srgbClr val="CCEE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13563"/>
            <a:ext cx="5148990" cy="406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09800" y="13335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/>
              <a:t>Bagan reaksi pada benzena</a:t>
            </a:r>
            <a:endParaRPr lang="id-ID" sz="2800" b="1" dirty="0"/>
          </a:p>
        </p:txBody>
      </p:sp>
    </p:spTree>
    <p:extLst>
      <p:ext uri="{BB962C8B-B14F-4D97-AF65-F5344CB8AC3E}">
        <p14:creationId xmlns:p14="http://schemas.microsoft.com/office/powerpoint/2010/main" val="309725774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id-ID" sz="3200" b="1" cap="all" dirty="0" smtClean="0">
                <a:solidFill>
                  <a:schemeClr val="tx1"/>
                </a:solidFill>
              </a:rPr>
              <a:t>SENYAWA</a:t>
            </a:r>
            <a:r>
              <a:rPr lang="en-US" sz="3200" b="1" cap="all" dirty="0" smtClean="0">
                <a:solidFill>
                  <a:schemeClr val="tx1"/>
                </a:solidFill>
              </a:rPr>
              <a:t> </a:t>
            </a:r>
            <a:r>
              <a:rPr lang="en-US" sz="3200" b="1" cap="all" dirty="0" err="1" smtClean="0">
                <a:solidFill>
                  <a:schemeClr val="tx1"/>
                </a:solidFill>
              </a:rPr>
              <a:t>Turunan</a:t>
            </a:r>
            <a:r>
              <a:rPr lang="en-US" sz="3200" b="1" cap="all" dirty="0" smtClean="0">
                <a:solidFill>
                  <a:schemeClr val="tx1"/>
                </a:solidFill>
              </a:rPr>
              <a:t> </a:t>
            </a:r>
            <a:r>
              <a:rPr lang="en-US" sz="3200" b="1" cap="all" dirty="0" err="1" smtClean="0">
                <a:solidFill>
                  <a:schemeClr val="tx1"/>
                </a:solidFill>
              </a:rPr>
              <a:t>benzena</a:t>
            </a:r>
            <a:endParaRPr lang="en-US" sz="3200" b="1" cap="all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971550"/>
            <a:ext cx="4369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Tata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Turunan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Benzena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hevron 3"/>
          <p:cNvSpPr/>
          <p:nvPr/>
        </p:nvSpPr>
        <p:spPr>
          <a:xfrm>
            <a:off x="539087" y="1546135"/>
            <a:ext cx="5791200" cy="1200329"/>
          </a:xfrm>
          <a:prstGeom prst="chevron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pPr lvl="0"/>
            <a:r>
              <a:rPr lang="en-US" dirty="0" err="1" smtClean="0">
                <a:latin typeface="Arial" pitchFamily="34" charset="0"/>
                <a:cs typeface="Arial" pitchFamily="34" charset="0"/>
              </a:rPr>
              <a:t>Molekul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kehilangan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sebuah</a:t>
            </a:r>
            <a:r>
              <a:rPr lang="en-US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hidrogen</a:t>
            </a:r>
            <a:r>
              <a:rPr lang="en-US" dirty="0">
                <a:latin typeface="Arial" pitchFamily="34" charset="0"/>
                <a:cs typeface="Arial" pitchFamily="34" charset="0"/>
              </a:rPr>
              <a:t> (C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dirty="0">
                <a:latin typeface="Arial" pitchFamily="34" charset="0"/>
                <a:cs typeface="Arial" pitchFamily="34" charset="0"/>
              </a:rPr>
              <a:t>H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5</a:t>
            </a:r>
            <a:r>
              <a:rPr lang="en-US" dirty="0">
                <a:latin typeface="Arial" pitchFamily="34" charset="0"/>
                <a:cs typeface="Arial" pitchFamily="34" charset="0"/>
              </a:rPr>
              <a:t>–)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fenil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penamaannya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dimulai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fenil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diikuti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diikat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2952750"/>
            <a:ext cx="8229600" cy="369332"/>
          </a:xfrm>
          <a:prstGeom prst="rect">
            <a:avLst/>
          </a:prstGeom>
          <a:solidFill>
            <a:srgbClr val="F6FCAE"/>
          </a:solidFill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Penamaan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diikuti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benzena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443508"/>
            <a:ext cx="1030760" cy="1405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455587"/>
            <a:ext cx="1058940" cy="123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394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8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1702</TotalTime>
  <Words>640</Words>
  <Application>Microsoft Office PowerPoint</Application>
  <PresentationFormat>On-screen Show (16:9)</PresentationFormat>
  <Paragraphs>64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Custom Design</vt:lpstr>
      <vt:lpstr>PowerPoint Presentation</vt:lpstr>
      <vt:lpstr>PowerPoint Presentation</vt:lpstr>
      <vt:lpstr>PowerPoint Presentation</vt:lpstr>
      <vt:lpstr>Sifat – sifat benzena</vt:lpstr>
      <vt:lpstr>PowerPoint Presentation</vt:lpstr>
      <vt:lpstr>PowerPoint Presentation</vt:lpstr>
      <vt:lpstr>PowerPoint Presentation</vt:lpstr>
      <vt:lpstr>PowerPoint Presentation</vt:lpstr>
      <vt:lpstr>SENYAWA Turunan benzena</vt:lpstr>
      <vt:lpstr>PowerPoint Presentation</vt:lpstr>
      <vt:lpstr>PowerPoint Presentation</vt:lpstr>
      <vt:lpstr>BEBERAPA SENYAWA TURUNAN BENZENA</vt:lpstr>
      <vt:lpstr>PowerPoint Presentation</vt:lpstr>
      <vt:lpstr>PowerPoint Presentation</vt:lpstr>
      <vt:lpstr>PowerPoint Presentation</vt:lpstr>
      <vt:lpstr>Kegunaan Benzena dan Turunan Benzena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Dea Anggraini</cp:lastModifiedBy>
  <cp:revision>205</cp:revision>
  <dcterms:created xsi:type="dcterms:W3CDTF">2016-06-25T05:09:46Z</dcterms:created>
  <dcterms:modified xsi:type="dcterms:W3CDTF">2018-07-11T02:56:56Z</dcterms:modified>
</cp:coreProperties>
</file>