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1" r:id="rId2"/>
    <p:sldId id="257" r:id="rId3"/>
    <p:sldId id="258" r:id="rId4"/>
    <p:sldId id="259" r:id="rId5"/>
    <p:sldId id="260" r:id="rId6"/>
  </p:sldIdLst>
  <p:sldSz cx="9144000" cy="6858000" type="screen4x3"/>
  <p:notesSz cx="6858000" cy="9144000"/>
  <p:custDataLst>
    <p:tags r:id="rId8"/>
  </p:custDataLst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D1F28-E79A-4D67-ADBB-579C296CA792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50726-4764-449D-BA9D-302FFAA8E790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50726-4764-449D-BA9D-302FFAA8E790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Dibuat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Nopember</a:t>
            </a:r>
            <a:r>
              <a:rPr lang="en-US" baseline="0" dirty="0" smtClean="0"/>
              <a:t> 2013 (</a:t>
            </a:r>
            <a:r>
              <a:rPr lang="en-US" baseline="0" dirty="0" err="1" smtClean="0"/>
              <a:t>mhharismansur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sman</a:t>
            </a:r>
            <a:r>
              <a:rPr lang="en-US" baseline="0" dirty="0" smtClean="0"/>
              <a:t> 9 </a:t>
            </a:r>
            <a:r>
              <a:rPr lang="en-US" baseline="0" dirty="0" err="1" smtClean="0"/>
              <a:t>kerinci</a:t>
            </a:r>
            <a:r>
              <a:rPr lang="en-US" baseline="0" smtClean="0"/>
              <a:t>)</a:t>
            </a:r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FFA15-8BC5-44B9-A5F9-95B7FA7647EA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3FFA15-8BC5-44B9-A5F9-95B7FA7647EA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1C7DFE-8029-4D6D-B80D-69DFDD72F98A}" type="slidenum">
              <a:rPr lang="id-ID" smtClean="0"/>
              <a:pPr/>
              <a:t>4</a:t>
            </a:fld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B31A89-837D-4FCA-8476-55D0403DD688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38993E-A3FE-42CF-9E88-A7BFB81E889E}" type="datetimeFigureOut">
              <a:rPr lang="id-ID" smtClean="0"/>
              <a:pPr/>
              <a:t>14/12/2013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DD7EB6-D662-4406-B50E-E9F0D1340893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9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slide" Target="slide2.xml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18" Type="http://schemas.openxmlformats.org/officeDocument/2006/relationships/image" Target="../media/image2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1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2.png"/><Relationship Id="rId10" Type="http://schemas.openxmlformats.org/officeDocument/2006/relationships/image" Target="../media/image17.png"/><Relationship Id="rId19" Type="http://schemas.openxmlformats.org/officeDocument/2006/relationships/slide" Target="slide3.xml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24" Type="http://schemas.openxmlformats.org/officeDocument/2006/relationships/slide" Target="slide1.xml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23" Type="http://schemas.openxmlformats.org/officeDocument/2006/relationships/image" Target="../media/image46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70.pn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24" Type="http://schemas.openxmlformats.org/officeDocument/2006/relationships/image" Target="../media/image68.png"/><Relationship Id="rId5" Type="http://schemas.openxmlformats.org/officeDocument/2006/relationships/image" Target="../media/image49.png"/><Relationship Id="rId15" Type="http://schemas.openxmlformats.org/officeDocument/2006/relationships/image" Target="../media/image59.png"/><Relationship Id="rId23" Type="http://schemas.openxmlformats.org/officeDocument/2006/relationships/image" Target="../media/image67.png"/><Relationship Id="rId28" Type="http://schemas.openxmlformats.org/officeDocument/2006/relationships/slide" Target="slide5.xml"/><Relationship Id="rId10" Type="http://schemas.openxmlformats.org/officeDocument/2006/relationships/image" Target="../media/image54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7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7.png"/><Relationship Id="rId18" Type="http://schemas.openxmlformats.org/officeDocument/2006/relationships/image" Target="../media/image62.png"/><Relationship Id="rId26" Type="http://schemas.openxmlformats.org/officeDocument/2006/relationships/image" Target="../media/image67.png"/><Relationship Id="rId3" Type="http://schemas.openxmlformats.org/officeDocument/2006/relationships/image" Target="../media/image47.png"/><Relationship Id="rId21" Type="http://schemas.openxmlformats.org/officeDocument/2006/relationships/image" Target="../media/image65.png"/><Relationship Id="rId7" Type="http://schemas.openxmlformats.org/officeDocument/2006/relationships/image" Target="../media/image49.png"/><Relationship Id="rId12" Type="http://schemas.openxmlformats.org/officeDocument/2006/relationships/image" Target="../media/image56.png"/><Relationship Id="rId17" Type="http://schemas.openxmlformats.org/officeDocument/2006/relationships/image" Target="../media/image61.png"/><Relationship Id="rId25" Type="http://schemas.openxmlformats.org/officeDocument/2006/relationships/image" Target="../media/image69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60.png"/><Relationship Id="rId20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5.png"/><Relationship Id="rId24" Type="http://schemas.openxmlformats.org/officeDocument/2006/relationships/image" Target="../media/image71.png"/><Relationship Id="rId5" Type="http://schemas.openxmlformats.org/officeDocument/2006/relationships/image" Target="../media/image53.png"/><Relationship Id="rId15" Type="http://schemas.openxmlformats.org/officeDocument/2006/relationships/image" Target="../media/image59.png"/><Relationship Id="rId23" Type="http://schemas.openxmlformats.org/officeDocument/2006/relationships/image" Target="../media/image70.png"/><Relationship Id="rId28" Type="http://schemas.openxmlformats.org/officeDocument/2006/relationships/slide" Target="slide1.xml"/><Relationship Id="rId10" Type="http://schemas.openxmlformats.org/officeDocument/2006/relationships/image" Target="../media/image52.png"/><Relationship Id="rId19" Type="http://schemas.openxmlformats.org/officeDocument/2006/relationships/image" Target="../media/image63.png"/><Relationship Id="rId4" Type="http://schemas.openxmlformats.org/officeDocument/2006/relationships/image" Target="../media/image48.png"/><Relationship Id="rId9" Type="http://schemas.openxmlformats.org/officeDocument/2006/relationships/image" Target="../media/image51.png"/><Relationship Id="rId14" Type="http://schemas.openxmlformats.org/officeDocument/2006/relationships/image" Target="../media/image58.png"/><Relationship Id="rId22" Type="http://schemas.openxmlformats.org/officeDocument/2006/relationships/image" Target="../media/image66.png"/><Relationship Id="rId27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grpSp>
          <p:nvGrpSpPr>
            <p:cNvPr id="2" name="Group 17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3" name="Group 14"/>
              <p:cNvGrpSpPr/>
              <p:nvPr/>
            </p:nvGrpSpPr>
            <p:grpSpPr>
              <a:xfrm>
                <a:off x="0" y="0"/>
                <a:ext cx="9144000" cy="6858000"/>
                <a:chOff x="0" y="0"/>
                <a:chExt cx="9144000" cy="6858000"/>
              </a:xfrm>
            </p:grpSpPr>
            <p:pic>
              <p:nvPicPr>
                <p:cNvPr id="8" name="Picture 7" descr="4273-badai-matahari.jp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0" y="0"/>
                  <a:ext cx="9144000" cy="6858000"/>
                </a:xfrm>
                <a:prstGeom prst="rect">
                  <a:avLst/>
                </a:prstGeom>
                <a:ln w="76200">
                  <a:solidFill>
                    <a:srgbClr val="00B0F0"/>
                  </a:solidFill>
                </a:ln>
              </p:spPr>
              <p:style>
                <a:lnRef idx="0">
                  <a:schemeClr val="accent2"/>
                </a:lnRef>
                <a:fillRef idx="3">
                  <a:schemeClr val="accent2"/>
                </a:fillRef>
                <a:effectRef idx="3">
                  <a:schemeClr val="accent2"/>
                </a:effectRef>
                <a:fontRef idx="minor">
                  <a:schemeClr val="lt1"/>
                </a:fontRef>
              </p:style>
            </p:pic>
            <p:pic>
              <p:nvPicPr>
                <p:cNvPr id="9" name="Picture 8" descr="4274-badai-matahari.jp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929063" y="357171"/>
                  <a:ext cx="714375" cy="714375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0" name="Picture 9" descr="1. earth-science.jp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85786" y="1714488"/>
                  <a:ext cx="1698620" cy="1251615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1" name="Picture 10" descr="hal13.jp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715008" y="3143248"/>
                  <a:ext cx="1714512" cy="171451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2" name="Picture 11" descr="hal6.jpg"/>
                <p:cNvPicPr>
                  <a:picLocks noChangeAspect="1"/>
                </p:cNvPicPr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928662" y="3214686"/>
                  <a:ext cx="642942" cy="642942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3" name="Picture 12" descr="hal8.jpg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4282" y="4714884"/>
                  <a:ext cx="1143008" cy="1143008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  <p:pic>
              <p:nvPicPr>
                <p:cNvPr id="14" name="Picture 13" descr="hal25b.jpg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 rot="10635461">
                  <a:off x="321421" y="344993"/>
                  <a:ext cx="2514600" cy="1552575"/>
                </a:xfrm>
                <a:prstGeom prst="ellipse">
                  <a:avLst/>
                </a:prstGeom>
                <a:ln>
                  <a:noFill/>
                </a:ln>
                <a:effectLst>
                  <a:softEdge rad="112500"/>
                </a:effectLst>
              </p:spPr>
            </p:pic>
          </p:grpSp>
          <p:pic>
            <p:nvPicPr>
              <p:cNvPr id="16" name="Picture 15" descr="hal20.jpg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 rot="16200000">
                <a:off x="260717" y="3739755"/>
                <a:ext cx="857248" cy="950117"/>
              </a:xfrm>
              <a:prstGeom prst="ellipse">
                <a:avLst/>
              </a:prstGeom>
              <a:ln>
                <a:noFill/>
              </a:ln>
              <a:effectLst>
                <a:softEdge rad="112500"/>
              </a:effectLst>
            </p:spPr>
          </p:pic>
        </p:grpSp>
        <p:sp>
          <p:nvSpPr>
            <p:cNvPr id="18" name="TextBox 17"/>
            <p:cNvSpPr txBox="1"/>
            <p:nvPr/>
          </p:nvSpPr>
          <p:spPr>
            <a:xfrm>
              <a:off x="6643050" y="4643446"/>
              <a:ext cx="22271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chemeClr val="bg1"/>
                  </a:solidFill>
                </a:rPr>
                <a:t>The God of power full</a:t>
              </a:r>
              <a:endParaRPr lang="id-ID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376064" y="41918"/>
            <a:ext cx="3728328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MEDIA PEMBELAJARAN FISIKA</a:t>
            </a:r>
            <a:endParaRPr lang="id-ID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104260" y="482688"/>
            <a:ext cx="979755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des2013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910" y="6158392"/>
            <a:ext cx="189135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bg1"/>
                </a:solidFill>
              </a:rPr>
              <a:t>MH. Mansur, </a:t>
            </a:r>
            <a:r>
              <a:rPr lang="en-US" b="1" i="1" dirty="0" err="1" smtClean="0">
                <a:solidFill>
                  <a:schemeClr val="bg1"/>
                </a:solidFill>
              </a:rPr>
              <a:t>S.Pd</a:t>
            </a:r>
            <a:endParaRPr lang="en-US" b="1" i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SMAN 9 </a:t>
            </a:r>
            <a:r>
              <a:rPr lang="en-US" b="1" dirty="0" err="1" smtClean="0">
                <a:solidFill>
                  <a:schemeClr val="bg1"/>
                </a:solidFill>
              </a:rPr>
              <a:t>Kerinci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0" y="997806"/>
            <a:ext cx="4527756" cy="1446550"/>
          </a:xfrm>
          <a:prstGeom prst="rect">
            <a:avLst/>
          </a:prstGeom>
          <a:noFill/>
          <a:ln>
            <a:noFill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Mainframe BB" pitchFamily="34" charset="0"/>
                <a:cs typeface="Tahoma" pitchFamily="34" charset="0"/>
              </a:rPr>
              <a:t>GELOMBANG MEKANIK</a:t>
            </a:r>
            <a:endParaRPr lang="id-ID" b="1" dirty="0">
              <a:latin typeface="Mainframe BB" pitchFamily="34" charset="0"/>
              <a:cs typeface="Tahoma" pitchFamily="34" charset="0"/>
            </a:endParaRPr>
          </a:p>
        </p:txBody>
      </p:sp>
      <p:grpSp>
        <p:nvGrpSpPr>
          <p:cNvPr id="47" name="Group 94"/>
          <p:cNvGrpSpPr>
            <a:grpSpLocks/>
          </p:cNvGrpSpPr>
          <p:nvPr/>
        </p:nvGrpSpPr>
        <p:grpSpPr bwMode="auto">
          <a:xfrm>
            <a:off x="1928794" y="2357430"/>
            <a:ext cx="3563940" cy="1271588"/>
            <a:chOff x="912" y="1752"/>
            <a:chExt cx="2245" cy="801"/>
          </a:xfrm>
        </p:grpSpPr>
        <p:grpSp>
          <p:nvGrpSpPr>
            <p:cNvPr id="48" name="Group 72"/>
            <p:cNvGrpSpPr>
              <a:grpSpLocks/>
            </p:cNvGrpSpPr>
            <p:nvPr/>
          </p:nvGrpSpPr>
          <p:grpSpPr bwMode="auto">
            <a:xfrm>
              <a:off x="912" y="1752"/>
              <a:ext cx="2245" cy="801"/>
              <a:chOff x="2016" y="2071"/>
              <a:chExt cx="3432" cy="1193"/>
            </a:xfrm>
          </p:grpSpPr>
          <p:sp>
            <p:nvSpPr>
              <p:cNvPr id="50" name="Oval 73"/>
              <p:cNvSpPr>
                <a:spLocks noChangeArrowheads="1"/>
              </p:cNvSpPr>
              <p:nvPr/>
            </p:nvSpPr>
            <p:spPr bwMode="gray">
              <a:xfrm>
                <a:off x="2016" y="2527"/>
                <a:ext cx="3432" cy="737"/>
              </a:xfrm>
              <a:prstGeom prst="ellipse">
                <a:avLst/>
              </a:prstGeom>
              <a:gradFill rotWithShape="1">
                <a:gsLst>
                  <a:gs pos="0">
                    <a:srgbClr val="FFCC66"/>
                  </a:gs>
                  <a:gs pos="100000">
                    <a:srgbClr val="FFCC66">
                      <a:gamma/>
                      <a:shade val="24314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51" name="Freeform 74"/>
              <p:cNvSpPr>
                <a:spLocks/>
              </p:cNvSpPr>
              <p:nvPr/>
            </p:nvSpPr>
            <p:spPr bwMode="gray">
              <a:xfrm>
                <a:off x="2208" y="2071"/>
                <a:ext cx="1296" cy="634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FFCC66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49" name="Text Box 83"/>
            <p:cNvSpPr txBox="1">
              <a:spLocks noChangeArrowheads="1"/>
            </p:cNvSpPr>
            <p:nvPr/>
          </p:nvSpPr>
          <p:spPr bwMode="gray">
            <a:xfrm>
              <a:off x="969" y="2152"/>
              <a:ext cx="2064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GERAK GELOMBANG</a:t>
              </a:r>
              <a:endParaRPr 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grpSp>
        <p:nvGrpSpPr>
          <p:cNvPr id="52" name="Group 97"/>
          <p:cNvGrpSpPr>
            <a:grpSpLocks/>
          </p:cNvGrpSpPr>
          <p:nvPr/>
        </p:nvGrpSpPr>
        <p:grpSpPr bwMode="auto">
          <a:xfrm>
            <a:off x="2979751" y="4306866"/>
            <a:ext cx="4092579" cy="1479588"/>
            <a:chOff x="3277" y="2466"/>
            <a:chExt cx="2578" cy="921"/>
          </a:xfrm>
        </p:grpSpPr>
        <p:grpSp>
          <p:nvGrpSpPr>
            <p:cNvPr id="53" name="Group 75"/>
            <p:cNvGrpSpPr>
              <a:grpSpLocks/>
            </p:cNvGrpSpPr>
            <p:nvPr/>
          </p:nvGrpSpPr>
          <p:grpSpPr bwMode="auto">
            <a:xfrm>
              <a:off x="3423" y="2466"/>
              <a:ext cx="2297" cy="921"/>
              <a:chOff x="2208" y="1948"/>
              <a:chExt cx="3044" cy="1235"/>
            </a:xfrm>
          </p:grpSpPr>
          <p:sp>
            <p:nvSpPr>
              <p:cNvPr id="55" name="Oval 76"/>
              <p:cNvSpPr>
                <a:spLocks noChangeArrowheads="1"/>
              </p:cNvSpPr>
              <p:nvPr/>
            </p:nvSpPr>
            <p:spPr bwMode="gray">
              <a:xfrm>
                <a:off x="2211" y="2456"/>
                <a:ext cx="3041" cy="727"/>
              </a:xfrm>
              <a:prstGeom prst="ellipse">
                <a:avLst/>
              </a:prstGeom>
              <a:gradFill rotWithShape="1">
                <a:gsLst>
                  <a:gs pos="0">
                    <a:srgbClr val="9942E0"/>
                  </a:gs>
                  <a:gs pos="100000">
                    <a:srgbClr val="9942E0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id-ID"/>
              </a:p>
            </p:txBody>
          </p:sp>
          <p:sp>
            <p:nvSpPr>
              <p:cNvPr id="56" name="Freeform 77"/>
              <p:cNvSpPr>
                <a:spLocks/>
              </p:cNvSpPr>
              <p:nvPr/>
            </p:nvSpPr>
            <p:spPr bwMode="gray">
              <a:xfrm>
                <a:off x="2208" y="1948"/>
                <a:ext cx="1296" cy="634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9942E0">
                      <a:gamma/>
                      <a:tint val="0"/>
                      <a:invGamma/>
                    </a:srgbClr>
                  </a:gs>
                  <a:gs pos="100000">
                    <a:srgbClr val="9942E0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id-ID"/>
              </a:p>
            </p:txBody>
          </p:sp>
        </p:grpSp>
        <p:sp>
          <p:nvSpPr>
            <p:cNvPr id="54" name="Text Box 84"/>
            <p:cNvSpPr txBox="1">
              <a:spLocks noChangeArrowheads="1"/>
            </p:cNvSpPr>
            <p:nvPr/>
          </p:nvSpPr>
          <p:spPr bwMode="gray">
            <a:xfrm>
              <a:off x="3277" y="2967"/>
              <a:ext cx="2578" cy="2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en-US" sz="2400" b="1" dirty="0" smtClean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GELOMBANG STASIONER</a:t>
              </a:r>
              <a:endParaRPr lang="en-US" sz="2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</p:grpSp>
      <p:sp>
        <p:nvSpPr>
          <p:cNvPr id="57" name="Action Button: Forward or Next 56">
            <a:hlinkClick r:id="rId11" action="ppaction://hlinksldjump" highlightClick="1"/>
          </p:cNvPr>
          <p:cNvSpPr/>
          <p:nvPr/>
        </p:nvSpPr>
        <p:spPr>
          <a:xfrm>
            <a:off x="2571736" y="2571744"/>
            <a:ext cx="428628" cy="285752"/>
          </a:xfrm>
          <a:prstGeom prst="actionButtonForwardNex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" name="Action Button: End 57">
            <a:hlinkClick r:id="rId12" action="ppaction://hlinksldjump" highlightClick="1"/>
          </p:cNvPr>
          <p:cNvSpPr/>
          <p:nvPr/>
        </p:nvSpPr>
        <p:spPr>
          <a:xfrm>
            <a:off x="3786182" y="4500570"/>
            <a:ext cx="357190" cy="357190"/>
          </a:xfrm>
          <a:prstGeom prst="actionButtonEnd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61" name="Picture 60" descr="hal20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643570" y="2724154"/>
            <a:ext cx="571496" cy="6334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3" grpId="0" animBg="1"/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 rot="5400000">
            <a:off x="-616690" y="2012805"/>
            <a:ext cx="2357454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62037" y="1905648"/>
            <a:ext cx="4714908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562037" y="834078"/>
            <a:ext cx="4214842" cy="1588"/>
          </a:xfrm>
          <a:prstGeom prst="line">
            <a:avLst/>
          </a:prstGeom>
          <a:ln>
            <a:prstDash val="dash"/>
            <a:headEnd type="arrow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62037" y="3191532"/>
            <a:ext cx="2643206" cy="1588"/>
          </a:xfrm>
          <a:prstGeom prst="line">
            <a:avLst/>
          </a:prstGeom>
          <a:ln>
            <a:prstDash val="dash"/>
            <a:headEnd type="arrow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Freeform 15"/>
          <p:cNvSpPr/>
          <p:nvPr/>
        </p:nvSpPr>
        <p:spPr>
          <a:xfrm>
            <a:off x="571154" y="664812"/>
            <a:ext cx="4613563" cy="2519217"/>
          </a:xfrm>
          <a:custGeom>
            <a:avLst/>
            <a:gdLst>
              <a:gd name="connsiteX0" fmla="*/ 0 w 4613563"/>
              <a:gd name="connsiteY0" fmla="*/ 1226127 h 2519217"/>
              <a:gd name="connsiteX1" fmla="*/ 1399309 w 4613563"/>
              <a:gd name="connsiteY1" fmla="*/ 214745 h 2519217"/>
              <a:gd name="connsiteX2" fmla="*/ 3131127 w 4613563"/>
              <a:gd name="connsiteY2" fmla="*/ 2514599 h 2519217"/>
              <a:gd name="connsiteX3" fmla="*/ 4613563 w 4613563"/>
              <a:gd name="connsiteY3" fmla="*/ 242454 h 2519217"/>
              <a:gd name="connsiteX0" fmla="*/ 0 w 4613563"/>
              <a:gd name="connsiteY0" fmla="*/ 1226127 h 2519217"/>
              <a:gd name="connsiteX1" fmla="*/ 1399309 w 4613563"/>
              <a:gd name="connsiteY1" fmla="*/ 214745 h 2519217"/>
              <a:gd name="connsiteX2" fmla="*/ 3345409 w 4613563"/>
              <a:gd name="connsiteY2" fmla="*/ 2514599 h 2519217"/>
              <a:gd name="connsiteX3" fmla="*/ 4613563 w 4613563"/>
              <a:gd name="connsiteY3" fmla="*/ 242454 h 2519217"/>
              <a:gd name="connsiteX0" fmla="*/ 0 w 4613563"/>
              <a:gd name="connsiteY0" fmla="*/ 1226127 h 2519217"/>
              <a:gd name="connsiteX1" fmla="*/ 1399309 w 4613563"/>
              <a:gd name="connsiteY1" fmla="*/ 214745 h 2519217"/>
              <a:gd name="connsiteX2" fmla="*/ 3345409 w 4613563"/>
              <a:gd name="connsiteY2" fmla="*/ 2514599 h 2519217"/>
              <a:gd name="connsiteX3" fmla="*/ 4613563 w 4613563"/>
              <a:gd name="connsiteY3" fmla="*/ 242454 h 2519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13563" h="2519217">
                <a:moveTo>
                  <a:pt x="0" y="1226127"/>
                </a:moveTo>
                <a:cubicBezTo>
                  <a:pt x="438727" y="613063"/>
                  <a:pt x="841741" y="0"/>
                  <a:pt x="1399309" y="214745"/>
                </a:cubicBezTo>
                <a:cubicBezTo>
                  <a:pt x="1956877" y="429490"/>
                  <a:pt x="2809700" y="2509981"/>
                  <a:pt x="3345409" y="2514599"/>
                </a:cubicBezTo>
                <a:cubicBezTo>
                  <a:pt x="3881118" y="2519217"/>
                  <a:pt x="4140199" y="1380835"/>
                  <a:pt x="4613563" y="242454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Oval 16"/>
          <p:cNvSpPr/>
          <p:nvPr/>
        </p:nvSpPr>
        <p:spPr>
          <a:xfrm>
            <a:off x="476743" y="1762772"/>
            <a:ext cx="299607" cy="28575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TextBox 17"/>
          <p:cNvSpPr txBox="1"/>
          <p:nvPr/>
        </p:nvSpPr>
        <p:spPr>
          <a:xfrm>
            <a:off x="71406" y="109815"/>
            <a:ext cx="4268413" cy="46166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b="1" dirty="0" err="1" smtClean="0"/>
              <a:t>Persamaan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Gelombang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Berjalan</a:t>
            </a:r>
            <a:endParaRPr lang="id-ID" b="1" dirty="0"/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2563095" y="2548590"/>
            <a:ext cx="1285884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4241094" y="1369863"/>
            <a:ext cx="1071570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62367" y="834078"/>
            <a:ext cx="249608" cy="677508"/>
          </a:xfrm>
          <a:prstGeom prst="rect">
            <a:avLst/>
          </a:prstGeom>
          <a:noFill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19623" y="834078"/>
            <a:ext cx="288057" cy="643892"/>
          </a:xfrm>
          <a:prstGeom prst="rect">
            <a:avLst/>
          </a:prstGeom>
          <a:noFill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6399" y="2691466"/>
            <a:ext cx="269621" cy="642942"/>
          </a:xfrm>
          <a:prstGeom prst="rect">
            <a:avLst/>
          </a:prstGeom>
          <a:noFill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56652" y="1463165"/>
            <a:ext cx="209705" cy="500066"/>
          </a:xfrm>
          <a:prstGeom prst="rect">
            <a:avLst/>
          </a:prstGeom>
          <a:noFill/>
        </p:spPr>
      </p:pic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72" name="Rectangle 8"/>
          <p:cNvSpPr>
            <a:spLocks noChangeArrowheads="1"/>
          </p:cNvSpPr>
          <p:nvPr/>
        </p:nvSpPr>
        <p:spPr bwMode="auto">
          <a:xfrm>
            <a:off x="0" y="819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1181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0" y="14763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0" y="1771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730988" y="1804337"/>
            <a:ext cx="380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B</a:t>
            </a:r>
            <a:endParaRPr lang="id-ID" dirty="0"/>
          </a:p>
        </p:txBody>
      </p:sp>
      <p:sp>
        <p:nvSpPr>
          <p:cNvPr id="38" name="TextBox 37"/>
          <p:cNvSpPr txBox="1"/>
          <p:nvPr/>
        </p:nvSpPr>
        <p:spPr>
          <a:xfrm>
            <a:off x="2562301" y="1834210"/>
            <a:ext cx="393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</a:t>
            </a:r>
            <a:endParaRPr lang="id-ID" dirty="0"/>
          </a:p>
        </p:txBody>
      </p:sp>
      <p:sp>
        <p:nvSpPr>
          <p:cNvPr id="39" name="TextBox 38"/>
          <p:cNvSpPr txBox="1"/>
          <p:nvPr/>
        </p:nvSpPr>
        <p:spPr>
          <a:xfrm>
            <a:off x="204847" y="1877938"/>
            <a:ext cx="4219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</a:t>
            </a:r>
            <a:endParaRPr lang="id-ID" dirty="0"/>
          </a:p>
        </p:txBody>
      </p:sp>
      <p:sp>
        <p:nvSpPr>
          <p:cNvPr id="40" name="TextBox 39"/>
          <p:cNvSpPr txBox="1"/>
          <p:nvPr/>
        </p:nvSpPr>
        <p:spPr>
          <a:xfrm>
            <a:off x="-32" y="619764"/>
            <a:ext cx="6335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Arial" pitchFamily="34" charset="0"/>
                <a:cs typeface="Arial" pitchFamily="34" charset="0"/>
              </a:rPr>
              <a:t>+A</a:t>
            </a:r>
            <a:endParaRPr lang="id-ID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91185" y="2817564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i="1" dirty="0" smtClean="0">
                <a:latin typeface="Arial" pitchFamily="34" charset="0"/>
                <a:cs typeface="Arial" pitchFamily="34" charset="0"/>
              </a:rPr>
              <a:t>-A</a:t>
            </a:r>
            <a:endParaRPr lang="id-ID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pic>
        <p:nvPicPr>
          <p:cNvPr id="11276" name="Picture 12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90797" y="1119830"/>
            <a:ext cx="299579" cy="714380"/>
          </a:xfrm>
          <a:prstGeom prst="rect">
            <a:avLst/>
          </a:prstGeom>
          <a:noFill/>
        </p:spPr>
      </p:pic>
      <p:cxnSp>
        <p:nvCxnSpPr>
          <p:cNvPr id="45" name="Straight Arrow Connector 44"/>
          <p:cNvCxnSpPr/>
          <p:nvPr/>
        </p:nvCxnSpPr>
        <p:spPr>
          <a:xfrm>
            <a:off x="1276417" y="1477020"/>
            <a:ext cx="714380" cy="1588"/>
          </a:xfrm>
          <a:prstGeom prst="straightConnector1">
            <a:avLst/>
          </a:prstGeom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81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132" y="3357562"/>
            <a:ext cx="2667503" cy="288127"/>
          </a:xfrm>
          <a:prstGeom prst="rect">
            <a:avLst/>
          </a:prstGeom>
          <a:noFill/>
        </p:spPr>
      </p:pic>
      <p:pic>
        <p:nvPicPr>
          <p:cNvPr id="11280" name="Picture 1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0888" y="3643314"/>
            <a:ext cx="2537381" cy="288127"/>
          </a:xfrm>
          <a:prstGeom prst="rect">
            <a:avLst/>
          </a:prstGeom>
          <a:noFill/>
        </p:spPr>
      </p:pic>
      <p:pic>
        <p:nvPicPr>
          <p:cNvPr id="11279" name="Picture 15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0888" y="3929066"/>
            <a:ext cx="2397965" cy="288127"/>
          </a:xfrm>
          <a:prstGeom prst="rect">
            <a:avLst/>
          </a:prstGeom>
          <a:noFill/>
        </p:spPr>
      </p:pic>
      <p:pic>
        <p:nvPicPr>
          <p:cNvPr id="11278" name="Picture 14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0889" y="4214818"/>
            <a:ext cx="3355293" cy="288127"/>
          </a:xfrm>
          <a:prstGeom prst="rect">
            <a:avLst/>
          </a:prstGeom>
          <a:noFill/>
        </p:spPr>
      </p:pic>
      <p:sp>
        <p:nvSpPr>
          <p:cNvPr id="11282" name="Rectangle 1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83" name="Rectangle 19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84" name="Rectangle 20"/>
          <p:cNvSpPr>
            <a:spLocks noChangeArrowheads="1"/>
          </p:cNvSpPr>
          <p:nvPr/>
        </p:nvSpPr>
        <p:spPr bwMode="auto">
          <a:xfrm>
            <a:off x="269875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85" name="Rectangle 21"/>
          <p:cNvSpPr>
            <a:spLocks noChangeArrowheads="1"/>
          </p:cNvSpPr>
          <p:nvPr/>
        </p:nvSpPr>
        <p:spPr bwMode="auto">
          <a:xfrm>
            <a:off x="269875" y="1343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86" name="Rectangle 22"/>
          <p:cNvSpPr>
            <a:spLocks noChangeArrowheads="1"/>
          </p:cNvSpPr>
          <p:nvPr/>
        </p:nvSpPr>
        <p:spPr bwMode="auto">
          <a:xfrm>
            <a:off x="269875" y="1638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88" name="Picture 24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8255" y="4500570"/>
            <a:ext cx="3029987" cy="288127"/>
          </a:xfrm>
          <a:prstGeom prst="rect">
            <a:avLst/>
          </a:prstGeom>
          <a:noFill/>
        </p:spPr>
      </p:pic>
      <p:sp>
        <p:nvSpPr>
          <p:cNvPr id="11289" name="Rectangle 2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90" name="Rectangle 26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93" name="Picture 29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146" y="4786321"/>
            <a:ext cx="2448376" cy="268197"/>
          </a:xfrm>
          <a:prstGeom prst="rect">
            <a:avLst/>
          </a:prstGeom>
          <a:noFill/>
        </p:spPr>
      </p:pic>
      <p:pic>
        <p:nvPicPr>
          <p:cNvPr id="11292" name="Picture 28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5275" y="5072073"/>
            <a:ext cx="2071701" cy="268715"/>
          </a:xfrm>
          <a:prstGeom prst="rect">
            <a:avLst/>
          </a:prstGeom>
          <a:noFill/>
        </p:spPr>
      </p:pic>
      <p:pic>
        <p:nvPicPr>
          <p:cNvPr id="11291" name="Picture 27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5275" y="5357825"/>
            <a:ext cx="2071702" cy="265384"/>
          </a:xfrm>
          <a:prstGeom prst="rect">
            <a:avLst/>
          </a:prstGeom>
          <a:noFill/>
        </p:spPr>
      </p:pic>
      <p:sp>
        <p:nvSpPr>
          <p:cNvPr id="11294" name="Rectangle 3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1295" name="Rectangle 31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96" name="Rectangle 32"/>
          <p:cNvSpPr>
            <a:spLocks noChangeArrowheads="1"/>
          </p:cNvSpPr>
          <p:nvPr/>
        </p:nvSpPr>
        <p:spPr bwMode="auto">
          <a:xfrm>
            <a:off x="269875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97" name="Rectangle 33"/>
          <p:cNvSpPr>
            <a:spLocks noChangeArrowheads="1"/>
          </p:cNvSpPr>
          <p:nvPr/>
        </p:nvSpPr>
        <p:spPr bwMode="auto">
          <a:xfrm>
            <a:off x="269875" y="1343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571604" y="746392"/>
            <a:ext cx="375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C</a:t>
            </a:r>
            <a:endParaRPr lang="en-US" dirty="0" smtClean="0"/>
          </a:p>
        </p:txBody>
      </p:sp>
      <p:sp>
        <p:nvSpPr>
          <p:cNvPr id="67" name="TextBox 66"/>
          <p:cNvSpPr txBox="1"/>
          <p:nvPr/>
        </p:nvSpPr>
        <p:spPr>
          <a:xfrm>
            <a:off x="3786182" y="2772203"/>
            <a:ext cx="405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D</a:t>
            </a:r>
            <a:endParaRPr lang="en-US" dirty="0" smtClean="0"/>
          </a:p>
        </p:txBody>
      </p:sp>
      <p:cxnSp>
        <p:nvCxnSpPr>
          <p:cNvPr id="51" name="Straight Connector 50"/>
          <p:cNvCxnSpPr/>
          <p:nvPr/>
        </p:nvCxnSpPr>
        <p:spPr>
          <a:xfrm rot="5400000">
            <a:off x="3679025" y="1821645"/>
            <a:ext cx="3214710" cy="5715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rot="10800000" flipV="1">
            <a:off x="2643174" y="3714752"/>
            <a:ext cx="2357454" cy="18573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14282" y="5643578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berbanding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err="1" smtClean="0"/>
              <a:t>cepat</a:t>
            </a:r>
            <a:r>
              <a:rPr lang="en-US" i="1" dirty="0" smtClean="0"/>
              <a:t> </a:t>
            </a:r>
            <a:r>
              <a:rPr lang="en-US" i="1" dirty="0" err="1" smtClean="0"/>
              <a:t>rambat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err="1" smtClean="0"/>
              <a:t>periode</a:t>
            </a:r>
            <a:r>
              <a:rPr lang="en-US" i="1" dirty="0" smtClean="0"/>
              <a:t> </a:t>
            </a:r>
            <a:r>
              <a:rPr lang="en-US" i="1" dirty="0" err="1" smtClean="0"/>
              <a:t>gelombang</a:t>
            </a:r>
            <a:endParaRPr lang="en-US" i="1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61416" y="1428736"/>
            <a:ext cx="2868236" cy="7858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29242" y="2242264"/>
            <a:ext cx="3386162" cy="7858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69875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643570" y="500042"/>
            <a:ext cx="33575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getaran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i="1" dirty="0" err="1" smtClean="0"/>
              <a:t>periode</a:t>
            </a:r>
            <a:r>
              <a:rPr lang="en-US" i="1" dirty="0" smtClean="0"/>
              <a:t> </a:t>
            </a:r>
            <a:r>
              <a:rPr lang="en-US" i="1" dirty="0" err="1" smtClean="0"/>
              <a:t>berbanding</a:t>
            </a:r>
            <a:r>
              <a:rPr lang="en-US" i="1" dirty="0" smtClean="0"/>
              <a:t> </a:t>
            </a:r>
            <a:r>
              <a:rPr lang="en-US" i="1" dirty="0" err="1" smtClean="0"/>
              <a:t>terbalik</a:t>
            </a:r>
            <a:r>
              <a:rPr lang="en-US" i="1" dirty="0" smtClean="0"/>
              <a:t> </a:t>
            </a:r>
            <a:r>
              <a:rPr lang="en-US" i="1" dirty="0" err="1" smtClean="0"/>
              <a:t>dengan</a:t>
            </a:r>
            <a:r>
              <a:rPr lang="en-US" i="1" dirty="0" smtClean="0"/>
              <a:t> </a:t>
            </a:r>
            <a:r>
              <a:rPr lang="en-US" i="1" dirty="0" err="1" smtClean="0"/>
              <a:t>frekuensi</a:t>
            </a:r>
            <a:endParaRPr lang="en-US" i="1" dirty="0" smtClean="0"/>
          </a:p>
        </p:txBody>
      </p:sp>
      <p:sp>
        <p:nvSpPr>
          <p:cNvPr id="61" name="TextBox 60"/>
          <p:cNvSpPr txBox="1"/>
          <p:nvPr/>
        </p:nvSpPr>
        <p:spPr>
          <a:xfrm>
            <a:off x="5000628" y="3034571"/>
            <a:ext cx="38576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Cepat</a:t>
            </a:r>
            <a:r>
              <a:rPr lang="en-US" sz="2000" dirty="0" smtClean="0"/>
              <a:t> </a:t>
            </a:r>
            <a:r>
              <a:rPr lang="en-US" sz="2000" dirty="0" err="1" smtClean="0"/>
              <a:t>Rambat</a:t>
            </a:r>
            <a:r>
              <a:rPr lang="en-US" sz="2000" dirty="0" smtClean="0"/>
              <a:t> </a:t>
            </a:r>
            <a:r>
              <a:rPr lang="en-US" sz="2000" dirty="0" err="1" smtClean="0"/>
              <a:t>gelombang</a:t>
            </a:r>
            <a:r>
              <a:rPr lang="en-US" sz="2000" dirty="0" smtClean="0"/>
              <a:t> </a:t>
            </a:r>
            <a:r>
              <a:rPr lang="en-US" sz="2000" i="1" dirty="0" err="1" smtClean="0"/>
              <a:t>berbanding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lurus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dengan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frekuensi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dan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panjang</a:t>
            </a:r>
            <a:r>
              <a:rPr lang="en-US" sz="2000" i="1" dirty="0" smtClean="0"/>
              <a:t> </a:t>
            </a:r>
            <a:r>
              <a:rPr lang="en-US" sz="2000" i="1" dirty="0" err="1" smtClean="0"/>
              <a:t>gelombang</a:t>
            </a:r>
            <a:endParaRPr lang="en-US" sz="2000" i="1" dirty="0" smtClean="0"/>
          </a:p>
        </p:txBody>
      </p:sp>
      <p:sp>
        <p:nvSpPr>
          <p:cNvPr id="64" name="TextBox 63"/>
          <p:cNvSpPr txBox="1"/>
          <p:nvPr/>
        </p:nvSpPr>
        <p:spPr>
          <a:xfrm>
            <a:off x="6443605" y="6550247"/>
            <a:ext cx="2628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by:mhharismansur</a:t>
            </a:r>
            <a:r>
              <a:rPr lang="en-US" sz="1400" dirty="0" smtClean="0"/>
              <a:t>(sman9kerinci)</a:t>
            </a:r>
            <a:endParaRPr lang="id-ID" sz="1400" dirty="0"/>
          </a:p>
        </p:txBody>
      </p:sp>
      <p:sp>
        <p:nvSpPr>
          <p:cNvPr id="62" name="TextBox 61"/>
          <p:cNvSpPr txBox="1"/>
          <p:nvPr/>
        </p:nvSpPr>
        <p:spPr>
          <a:xfrm>
            <a:off x="4857752" y="4127849"/>
            <a:ext cx="38576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O </a:t>
            </a:r>
            <a:r>
              <a:rPr lang="en-US" dirty="0" err="1" smtClean="0"/>
              <a:t>bergetar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P </a:t>
            </a:r>
            <a:r>
              <a:rPr lang="en-US" dirty="0" err="1" smtClean="0"/>
              <a:t>bergetar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:</a:t>
            </a:r>
            <a:endParaRPr lang="en-US" sz="2000" i="1" dirty="0" smtClean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76773" y="4572008"/>
            <a:ext cx="1652879" cy="71438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69875" y="9429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786182" y="5500702"/>
            <a:ext cx="50006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simpangan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titik</a:t>
            </a:r>
            <a:r>
              <a:rPr lang="en-US" dirty="0" smtClean="0"/>
              <a:t> P </a:t>
            </a:r>
            <a:r>
              <a:rPr lang="en-US" dirty="0" err="1" smtClean="0"/>
              <a:t>adalah</a:t>
            </a:r>
            <a:r>
              <a:rPr lang="en-US" dirty="0" smtClean="0"/>
              <a:t> :</a:t>
            </a:r>
            <a:endParaRPr lang="en-US" sz="2000" i="1" dirty="0" smtClean="0"/>
          </a:p>
        </p:txBody>
      </p:sp>
      <p:sp>
        <p:nvSpPr>
          <p:cNvPr id="65" name="Striped Right Arrow 64">
            <a:hlinkClick r:id="rId19" action="ppaction://hlinksldjump"/>
          </p:cNvPr>
          <p:cNvSpPr/>
          <p:nvPr/>
        </p:nvSpPr>
        <p:spPr>
          <a:xfrm>
            <a:off x="7572396" y="5857892"/>
            <a:ext cx="1000132" cy="642942"/>
          </a:xfrm>
          <a:prstGeom prst="stripedRightArrow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next</a:t>
            </a:r>
            <a:endParaRPr lang="id-ID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path" presetSubtype="0" repeatCount="4000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51 -0.00416 C 0.00452 -0.01759 0.02726 -0.06227 0.04097 -0.08287 C 0.05538 -0.10509 0.07031 -0.12569 0.08195 -0.1375 C 0.0941 -0.14467 0.10139 -0.15046 0.11077 -0.1537 C 0.1224 -0.15509 0.13472 -0.1618 0.15156 -0.1456 C 0.1665 -0.1287 0.19722 -0.08102 0.21215 -0.05671 C 0.23455 -0.01689 0.26146 0.05209 0.28646 0.09283 C 0.31146 0.13357 0.33993 0.18334 0.36215 0.18773 C 0.37587 0.20255 0.404 0.14445 0.41962 0.11898 C 0.43577 0.08889 0.44445 0.05023 0.45764 0.00787 C 0.47084 -0.03449 0.49844 -0.16157 0.49861 -0.13541 " pathEditMode="relative" rAng="0" ptsTypes="fafafaafaaf">
                                      <p:cBhvr>
                                        <p:cTn id="6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" y="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2" presetClass="entr" presetSubtype="8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3000"/>
                            </p:stCondLst>
                            <p:childTnLst>
                              <p:par>
                                <p:cTn id="1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1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1" dur="2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8000"/>
                            </p:stCondLst>
                            <p:childTnLst>
                              <p:par>
                                <p:cTn id="23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1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9000"/>
                            </p:stCondLst>
                            <p:childTnLst>
                              <p:par>
                                <p:cTn id="2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1000"/>
                            </p:stCondLst>
                            <p:childTnLst>
                              <p:par>
                                <p:cTn id="3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1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2000"/>
                            </p:stCondLst>
                            <p:childTnLst>
                              <p:par>
                                <p:cTn id="3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7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4000"/>
                            </p:stCondLst>
                            <p:childTnLst>
                              <p:par>
                                <p:cTn id="3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1" dur="1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500"/>
                            </p:stCondLst>
                            <p:childTnLst>
                              <p:par>
                                <p:cTn id="49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1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4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2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0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9500"/>
                            </p:stCondLst>
                            <p:childTnLst>
                              <p:par>
                                <p:cTn id="62" presetID="1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4" dur="10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1500"/>
                            </p:stCondLst>
                            <p:childTnLst>
                              <p:par>
                                <p:cTn id="6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8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3500"/>
                            </p:stCondLst>
                            <p:childTnLst>
                              <p:par>
                                <p:cTn id="7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2" dur="10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4500"/>
                            </p:stCondLst>
                            <p:childTnLst>
                              <p:par>
                                <p:cTn id="74" presetID="1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6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7000"/>
                            </p:stCondLst>
                            <p:childTnLst>
                              <p:par>
                                <p:cTn id="78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0" dur="10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3" presetClass="entr" presetSubtype="528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3" presetClass="entr" presetSubtype="528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40000"/>
                            </p:stCondLst>
                            <p:childTnLst>
                              <p:par>
                                <p:cTn id="94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43800"/>
                            </p:stCondLst>
                            <p:childTnLst>
                              <p:par>
                                <p:cTn id="100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7050"/>
                            </p:stCondLst>
                            <p:childTnLst>
                              <p:par>
                                <p:cTn id="10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9050"/>
                            </p:stCondLst>
                            <p:childTnLst>
                              <p:par>
                                <p:cTn id="1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1050"/>
                            </p:stCondLst>
                            <p:childTnLst>
                              <p:par>
                                <p:cTn id="116" presetID="4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4950"/>
                            </p:stCondLst>
                            <p:childTnLst>
                              <p:par>
                                <p:cTn id="12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4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6950"/>
                            </p:stCondLst>
                            <p:childTnLst>
                              <p:par>
                                <p:cTn id="12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28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8950"/>
                            </p:stCondLst>
                            <p:childTnLst>
                              <p:par>
                                <p:cTn id="13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2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60950"/>
                            </p:stCondLst>
                            <p:childTnLst>
                              <p:par>
                                <p:cTn id="134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3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7" grpId="0"/>
      <p:bldP spid="38" grpId="0"/>
      <p:bldP spid="39" grpId="0"/>
      <p:bldP spid="40" grpId="0"/>
      <p:bldP spid="41" grpId="0"/>
      <p:bldP spid="66" grpId="0"/>
      <p:bldP spid="67" grpId="0"/>
      <p:bldP spid="54" grpId="0"/>
      <p:bldP spid="60" grpId="0"/>
      <p:bldP spid="61" grpId="0"/>
      <p:bldP spid="64" grpId="0"/>
      <p:bldP spid="62" grpId="0"/>
      <p:bldP spid="6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876" y="500042"/>
            <a:ext cx="2923364" cy="4128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6391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878" y="1005047"/>
            <a:ext cx="2448314" cy="63800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877" y="1733941"/>
            <a:ext cx="2643205" cy="638003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43306" y="642918"/>
            <a:ext cx="2428892" cy="7059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14744" y="1428736"/>
            <a:ext cx="857256" cy="64294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3150" y="2857496"/>
            <a:ext cx="3760865" cy="571504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</p:pic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269875" y="77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269875" y="1257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269875" y="1743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269875" y="2276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8" name="Rectangle 14"/>
          <p:cNvSpPr>
            <a:spLocks noChangeArrowheads="1"/>
          </p:cNvSpPr>
          <p:nvPr/>
        </p:nvSpPr>
        <p:spPr bwMode="auto">
          <a:xfrm>
            <a:off x="269875" y="2762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99" name="Rectangle 15"/>
          <p:cNvSpPr>
            <a:spLocks noChangeArrowheads="1"/>
          </p:cNvSpPr>
          <p:nvPr/>
        </p:nvSpPr>
        <p:spPr bwMode="auto">
          <a:xfrm>
            <a:off x="269875" y="3057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400" name="Rectangle 16"/>
          <p:cNvSpPr>
            <a:spLocks noChangeArrowheads="1"/>
          </p:cNvSpPr>
          <p:nvPr/>
        </p:nvSpPr>
        <p:spPr bwMode="auto">
          <a:xfrm>
            <a:off x="269875" y="3352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401" name="Rectangle 17"/>
          <p:cNvSpPr>
            <a:spLocks noChangeArrowheads="1"/>
          </p:cNvSpPr>
          <p:nvPr/>
        </p:nvSpPr>
        <p:spPr bwMode="auto">
          <a:xfrm>
            <a:off x="269875" y="3648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2844" y="170748"/>
            <a:ext cx="4440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Bermula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persamaan</a:t>
            </a:r>
            <a:r>
              <a:rPr lang="en-US" dirty="0" smtClean="0"/>
              <a:t> </a:t>
            </a:r>
            <a:r>
              <a:rPr lang="en-US" dirty="0" err="1" smtClean="0"/>
              <a:t>simpangan</a:t>
            </a:r>
            <a:r>
              <a:rPr lang="en-US" dirty="0" smtClean="0"/>
              <a:t> </a:t>
            </a:r>
            <a:r>
              <a:rPr lang="en-US" dirty="0" err="1" smtClean="0"/>
              <a:t>getaran</a:t>
            </a:r>
            <a:r>
              <a:rPr lang="en-US" dirty="0" smtClean="0"/>
              <a:t> :</a:t>
            </a:r>
            <a:endParaRPr lang="id-ID" dirty="0"/>
          </a:p>
        </p:txBody>
      </p:sp>
      <p:cxnSp>
        <p:nvCxnSpPr>
          <p:cNvPr id="24" name="Straight Connector 23"/>
          <p:cNvCxnSpPr/>
          <p:nvPr/>
        </p:nvCxnSpPr>
        <p:spPr>
          <a:xfrm rot="5400000">
            <a:off x="2429257" y="1500571"/>
            <a:ext cx="1713718" cy="158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ight Arrow 24"/>
          <p:cNvSpPr/>
          <p:nvPr/>
        </p:nvSpPr>
        <p:spPr>
          <a:xfrm>
            <a:off x="3286116" y="1071546"/>
            <a:ext cx="285752" cy="928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6" name="TextBox 25"/>
          <p:cNvSpPr txBox="1"/>
          <p:nvPr/>
        </p:nvSpPr>
        <p:spPr>
          <a:xfrm>
            <a:off x="6131864" y="571480"/>
            <a:ext cx="27978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(</a:t>
            </a:r>
            <a:r>
              <a:rPr lang="en-US" i="1" dirty="0" smtClean="0"/>
              <a:t>k</a:t>
            </a:r>
            <a:r>
              <a:rPr lang="en-US" dirty="0" smtClean="0"/>
              <a:t>) </a:t>
            </a:r>
            <a:r>
              <a:rPr lang="en-US" dirty="0" err="1" smtClean="0"/>
              <a:t>berbanding</a:t>
            </a:r>
            <a:r>
              <a:rPr lang="en-US" dirty="0" smtClean="0"/>
              <a:t> </a:t>
            </a:r>
            <a:r>
              <a:rPr lang="en-US" dirty="0" err="1" smtClean="0"/>
              <a:t>terbalik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endParaRPr lang="id-ID" dirty="0"/>
          </a:p>
        </p:txBody>
      </p:sp>
      <p:sp>
        <p:nvSpPr>
          <p:cNvPr id="27" name="TextBox 26"/>
          <p:cNvSpPr txBox="1"/>
          <p:nvPr/>
        </p:nvSpPr>
        <p:spPr>
          <a:xfrm>
            <a:off x="4675474" y="1371153"/>
            <a:ext cx="4071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rambat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berbanding</a:t>
            </a:r>
            <a:r>
              <a:rPr lang="en-US" dirty="0" smtClean="0"/>
              <a:t> </a:t>
            </a:r>
            <a:r>
              <a:rPr lang="en-US" dirty="0" err="1" smtClean="0"/>
              <a:t>lurus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kecepatan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berbanding</a:t>
            </a:r>
            <a:r>
              <a:rPr lang="en-US" dirty="0" smtClean="0"/>
              <a:t> </a:t>
            </a:r>
            <a:r>
              <a:rPr lang="en-US" dirty="0" err="1" smtClean="0"/>
              <a:t>terbalik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endParaRPr lang="id-ID" dirty="0"/>
          </a:p>
        </p:txBody>
      </p:sp>
      <p:sp>
        <p:nvSpPr>
          <p:cNvPr id="28" name="TextBox 27"/>
          <p:cNvSpPr txBox="1"/>
          <p:nvPr/>
        </p:nvSpPr>
        <p:spPr>
          <a:xfrm>
            <a:off x="138423" y="2488164"/>
            <a:ext cx="4133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Besarnya</a:t>
            </a:r>
            <a:r>
              <a:rPr lang="en-US" dirty="0" smtClean="0"/>
              <a:t> </a:t>
            </a:r>
            <a:r>
              <a:rPr lang="en-US" dirty="0" err="1" smtClean="0"/>
              <a:t>simpangan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:</a:t>
            </a:r>
            <a:endParaRPr lang="id-ID" dirty="0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2549" y="3500439"/>
            <a:ext cx="2805245" cy="270912"/>
          </a:xfrm>
          <a:prstGeom prst="rect">
            <a:avLst/>
          </a:prstGeom>
          <a:noFill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984" y="3786191"/>
            <a:ext cx="2744072" cy="270912"/>
          </a:xfrm>
          <a:prstGeom prst="rect">
            <a:avLst/>
          </a:prstGeom>
          <a:noFill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984" y="3929066"/>
            <a:ext cx="3478155" cy="489389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712" y="4286257"/>
            <a:ext cx="2604247" cy="480650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712" y="4786323"/>
            <a:ext cx="2298379" cy="270912"/>
          </a:xfrm>
          <a:prstGeom prst="rect">
            <a:avLst/>
          </a:prstGeom>
          <a:noFill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712" y="5072075"/>
            <a:ext cx="2770289" cy="270912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8567" y="5286388"/>
            <a:ext cx="3006244" cy="44569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422" y="5705494"/>
            <a:ext cx="2551812" cy="27091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985" y="6000769"/>
            <a:ext cx="2875158" cy="270912"/>
          </a:xfrm>
          <a:prstGeom prst="rect">
            <a:avLst/>
          </a:prstGeom>
          <a:noFill/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0985" y="6357959"/>
            <a:ext cx="2647942" cy="270912"/>
          </a:xfrm>
          <a:prstGeom prst="rect">
            <a:avLst/>
          </a:prstGeom>
          <a:noFill/>
        </p:spPr>
      </p:pic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269875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69875" y="1581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269875" y="2105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269875" y="2400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269875" y="26955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269875" y="31813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auto">
          <a:xfrm>
            <a:off x="269875" y="3476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4" name="Rectangle 20"/>
          <p:cNvSpPr>
            <a:spLocks noChangeArrowheads="1"/>
          </p:cNvSpPr>
          <p:nvPr/>
        </p:nvSpPr>
        <p:spPr bwMode="auto">
          <a:xfrm>
            <a:off x="269875" y="37719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5" name="Rectangle 21"/>
          <p:cNvSpPr>
            <a:spLocks noChangeArrowheads="1"/>
          </p:cNvSpPr>
          <p:nvPr/>
        </p:nvSpPr>
        <p:spPr bwMode="auto">
          <a:xfrm>
            <a:off x="269875" y="40671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46" name="Straight Connector 45"/>
          <p:cNvCxnSpPr/>
          <p:nvPr/>
        </p:nvCxnSpPr>
        <p:spPr>
          <a:xfrm rot="5400000">
            <a:off x="1785930" y="4286244"/>
            <a:ext cx="4214818" cy="92869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4357686" y="2590380"/>
            <a:ext cx="1164421" cy="338554"/>
          </a:xfrm>
          <a:prstGeom prst="rect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1600" i="1" u="sng" dirty="0" err="1" smtClean="0"/>
              <a:t>Contoh</a:t>
            </a:r>
            <a:r>
              <a:rPr lang="en-US" sz="1600" i="1" u="sng" dirty="0" smtClean="0"/>
              <a:t> </a:t>
            </a:r>
            <a:r>
              <a:rPr lang="en-US" sz="1600" i="1" u="sng" dirty="0" err="1" smtClean="0"/>
              <a:t>soal</a:t>
            </a:r>
            <a:endParaRPr lang="id-ID" sz="1600" i="1" u="sng" dirty="0"/>
          </a:p>
        </p:txBody>
      </p:sp>
      <p:sp>
        <p:nvSpPr>
          <p:cNvPr id="1047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grpSp>
        <p:nvGrpSpPr>
          <p:cNvPr id="2" name="Group 52"/>
          <p:cNvGrpSpPr/>
          <p:nvPr/>
        </p:nvGrpSpPr>
        <p:grpSpPr>
          <a:xfrm>
            <a:off x="4214810" y="2928934"/>
            <a:ext cx="3144980" cy="2141164"/>
            <a:chOff x="4214810" y="2928934"/>
            <a:chExt cx="3144980" cy="2141164"/>
          </a:xfrm>
        </p:grpSpPr>
        <p:sp>
          <p:nvSpPr>
            <p:cNvPr id="48" name="TextBox 47"/>
            <p:cNvSpPr txBox="1"/>
            <p:nvPr/>
          </p:nvSpPr>
          <p:spPr>
            <a:xfrm>
              <a:off x="4357686" y="2928934"/>
              <a:ext cx="30021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Persamaan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gelombang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pada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tali</a:t>
              </a:r>
              <a:r>
                <a:rPr lang="en-US" dirty="0" smtClean="0"/>
                <a:t>  :</a:t>
              </a:r>
              <a:endParaRPr lang="id-ID" dirty="0"/>
            </a:p>
          </p:txBody>
        </p:sp>
        <p:pic>
          <p:nvPicPr>
            <p:cNvPr id="1046" name="Picture 22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00576" y="3286124"/>
              <a:ext cx="2000250" cy="295275"/>
            </a:xfrm>
            <a:prstGeom prst="rect">
              <a:avLst/>
            </a:prstGeom>
            <a:noFill/>
          </p:spPr>
        </p:pic>
        <p:sp>
          <p:nvSpPr>
            <p:cNvPr id="51" name="TextBox 50"/>
            <p:cNvSpPr txBox="1"/>
            <p:nvPr/>
          </p:nvSpPr>
          <p:spPr>
            <a:xfrm>
              <a:off x="4214810" y="3500438"/>
              <a:ext cx="2377446" cy="156966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err="1" smtClean="0"/>
                <a:t>Tentukan</a:t>
              </a:r>
              <a:r>
                <a:rPr lang="en-US" sz="1600" dirty="0" smtClean="0"/>
                <a:t> :</a:t>
              </a:r>
            </a:p>
            <a:p>
              <a:pPr marL="342900" indent="-342900">
                <a:buAutoNum type="alphaLcPeriod"/>
              </a:pPr>
              <a:r>
                <a:rPr lang="en-US" sz="1600" dirty="0" err="1" smtClean="0"/>
                <a:t>Amplitudo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gelombang</a:t>
              </a:r>
              <a:endParaRPr lang="en-US" sz="1600" dirty="0" smtClean="0"/>
            </a:p>
            <a:p>
              <a:pPr marL="342900" indent="-342900">
                <a:buAutoNum type="alphaLcPeriod"/>
              </a:pPr>
              <a:r>
                <a:rPr lang="en-US" sz="1600" dirty="0" err="1" smtClean="0"/>
                <a:t>Frekuensi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gelombang</a:t>
              </a:r>
              <a:endParaRPr lang="en-US" sz="1600" dirty="0" smtClean="0"/>
            </a:p>
            <a:p>
              <a:pPr marL="342900" indent="-342900">
                <a:buAutoNum type="alphaLcPeriod"/>
              </a:pPr>
              <a:r>
                <a:rPr lang="en-US" sz="1600" dirty="0" err="1" smtClean="0"/>
                <a:t>Panjang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gelombang</a:t>
              </a:r>
              <a:endParaRPr lang="en-US" sz="1600" dirty="0" smtClean="0"/>
            </a:p>
            <a:p>
              <a:pPr marL="342900" indent="-342900">
                <a:buAutoNum type="alphaLcPeriod"/>
              </a:pPr>
              <a:r>
                <a:rPr lang="en-US" sz="1600" dirty="0" err="1" smtClean="0"/>
                <a:t>Kecepatan</a:t>
              </a:r>
              <a:r>
                <a:rPr lang="en-US" sz="1600" dirty="0" smtClean="0"/>
                <a:t> </a:t>
              </a:r>
              <a:r>
                <a:rPr lang="en-US" sz="1600" dirty="0" err="1" smtClean="0"/>
                <a:t>gelombang</a:t>
              </a:r>
              <a:endParaRPr lang="en-US" sz="1600" dirty="0" smtClean="0"/>
            </a:p>
            <a:p>
              <a:pPr marL="342900" indent="-342900"/>
              <a:r>
                <a:rPr lang="en-US" sz="1600" dirty="0" err="1" smtClean="0"/>
                <a:t>Jawab</a:t>
              </a:r>
              <a:r>
                <a:rPr lang="en-US" sz="1600" dirty="0" smtClean="0"/>
                <a:t> :</a:t>
              </a:r>
              <a:endParaRPr lang="id-ID" sz="1600" dirty="0"/>
            </a:p>
          </p:txBody>
        </p:sp>
      </p:grpSp>
      <p:pic>
        <p:nvPicPr>
          <p:cNvPr id="1051" name="Picture 27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5143512"/>
            <a:ext cx="1076325" cy="295275"/>
          </a:xfrm>
          <a:prstGeom prst="rect">
            <a:avLst/>
          </a:prstGeom>
          <a:noFill/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29058" y="5500702"/>
            <a:ext cx="2028825" cy="295275"/>
          </a:xfrm>
          <a:prstGeom prst="rect">
            <a:avLst/>
          </a:prstGeom>
          <a:noFill/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0856" y="4976827"/>
            <a:ext cx="2085975" cy="523875"/>
          </a:xfrm>
          <a:prstGeom prst="rect">
            <a:avLst/>
          </a:prstGeom>
          <a:noFill/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29418" y="5548331"/>
            <a:ext cx="2400300" cy="523875"/>
          </a:xfrm>
          <a:prstGeom prst="rect">
            <a:avLst/>
          </a:prstGeom>
          <a:noFill/>
        </p:spPr>
      </p:pic>
      <p:sp>
        <p:nvSpPr>
          <p:cNvPr id="1052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auto">
          <a:xfrm>
            <a:off x="269875" y="752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auto">
          <a:xfrm>
            <a:off x="269875" y="10477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auto">
          <a:xfrm>
            <a:off x="269875" y="15716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269875" y="2095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Action Button: Home 62">
            <a:hlinkClick r:id="rId24" action="ppaction://hlinksldjump" highlightClick="1"/>
          </p:cNvPr>
          <p:cNvSpPr/>
          <p:nvPr/>
        </p:nvSpPr>
        <p:spPr>
          <a:xfrm>
            <a:off x="8072462" y="2857496"/>
            <a:ext cx="785818" cy="428628"/>
          </a:xfrm>
          <a:prstGeom prst="actionButtonHom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home</a:t>
            </a:r>
            <a:endParaRPr lang="id-ID" dirty="0"/>
          </a:p>
        </p:txBody>
      </p:sp>
      <p:sp>
        <p:nvSpPr>
          <p:cNvPr id="64" name="TextBox 63"/>
          <p:cNvSpPr txBox="1"/>
          <p:nvPr/>
        </p:nvSpPr>
        <p:spPr>
          <a:xfrm>
            <a:off x="6443605" y="6550247"/>
            <a:ext cx="2628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/>
              <a:t>by:mhharismansur</a:t>
            </a:r>
            <a:r>
              <a:rPr lang="en-US" sz="1400" dirty="0" smtClean="0"/>
              <a:t>(sman9kerinci)</a:t>
            </a:r>
            <a:endParaRPr lang="id-ID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20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20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000"/>
                            </p:stCondLst>
                            <p:childTnLst>
                              <p:par>
                                <p:cTn id="25" presetID="12" presetClass="entr" presetSubtype="8" repeatCount="2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9000"/>
                            </p:stCondLst>
                            <p:childTnLst>
                              <p:par>
                                <p:cTn id="33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000"/>
                            </p:stCondLst>
                            <p:childTnLst>
                              <p:par>
                                <p:cTn id="3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0"/>
                            </p:stCondLst>
                            <p:childTnLst>
                              <p:par>
                                <p:cTn id="41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1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1000"/>
                            </p:stCondLst>
                            <p:childTnLst>
                              <p:par>
                                <p:cTn id="49" presetID="12" presetClass="entr" presetSubtype="8" repeatCount="2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1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0"/>
                            </p:stCondLst>
                            <p:childTnLst>
                              <p:par>
                                <p:cTn id="53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5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7500"/>
                            </p:stCondLst>
                            <p:childTnLst>
                              <p:par>
                                <p:cTn id="57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9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9000"/>
                            </p:stCondLst>
                            <p:childTnLst>
                              <p:par>
                                <p:cTn id="61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3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0500"/>
                            </p:stCondLst>
                            <p:childTnLst>
                              <p:par>
                                <p:cTn id="65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7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2000"/>
                            </p:stCondLst>
                            <p:childTnLst>
                              <p:par>
                                <p:cTn id="69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3500"/>
                            </p:stCondLst>
                            <p:childTnLst>
                              <p:par>
                                <p:cTn id="73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5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0"/>
                            </p:stCondLst>
                            <p:childTnLst>
                              <p:par>
                                <p:cTn id="77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9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46500"/>
                            </p:stCondLst>
                            <p:childTnLst>
                              <p:par>
                                <p:cTn id="81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3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8000"/>
                            </p:stCondLst>
                            <p:childTnLst>
                              <p:par>
                                <p:cTn id="85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9500"/>
                            </p:stCondLst>
                            <p:childTnLst>
                              <p:par>
                                <p:cTn id="89" presetID="1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1" dur="1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1000"/>
                            </p:stCondLst>
                            <p:childTnLst>
                              <p:par>
                                <p:cTn id="93" presetID="21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9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3000"/>
                            </p:stCondLst>
                            <p:childTnLst>
                              <p:par>
                                <p:cTn id="97" presetID="1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5000"/>
                            </p:stCondLst>
                            <p:childTnLst>
                              <p:par>
                                <p:cTn id="101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0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8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20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61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64000"/>
                            </p:stCondLst>
                            <p:childTnLst>
                              <p:par>
                                <p:cTn id="1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67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70000"/>
                            </p:stCondLst>
                            <p:childTnLst>
                              <p:par>
                                <p:cTn id="121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12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5" grpId="0" animBg="1"/>
      <p:bldP spid="26" grpId="0"/>
      <p:bldP spid="27" grpId="0"/>
      <p:bldP spid="28" grpId="0"/>
      <p:bldP spid="47" grpId="0" animBg="1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Connector 29"/>
          <p:cNvCxnSpPr/>
          <p:nvPr/>
        </p:nvCxnSpPr>
        <p:spPr>
          <a:xfrm>
            <a:off x="187240" y="1321059"/>
            <a:ext cx="6312942" cy="104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5750083" y="1320936"/>
            <a:ext cx="1500198" cy="1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87240" y="757443"/>
            <a:ext cx="6312942" cy="104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187240" y="1836752"/>
            <a:ext cx="6312942" cy="1042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 13"/>
          <p:cNvSpPr/>
          <p:nvPr/>
        </p:nvSpPr>
        <p:spPr>
          <a:xfrm>
            <a:off x="197724" y="688727"/>
            <a:ext cx="2512033" cy="1156597"/>
          </a:xfrm>
          <a:custGeom>
            <a:avLst/>
            <a:gdLst>
              <a:gd name="connsiteX0" fmla="*/ 0 w 3347884"/>
              <a:gd name="connsiteY0" fmla="*/ 934065 h 1762433"/>
              <a:gd name="connsiteX1" fmla="*/ 988142 w 3347884"/>
              <a:gd name="connsiteY1" fmla="*/ 137652 h 1762433"/>
              <a:gd name="connsiteX2" fmla="*/ 2123768 w 3347884"/>
              <a:gd name="connsiteY2" fmla="*/ 1759975 h 1762433"/>
              <a:gd name="connsiteX3" fmla="*/ 3347884 w 3347884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123768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1202424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919324"/>
              <a:gd name="connsiteY0" fmla="*/ 934065 h 1762433"/>
              <a:gd name="connsiteX1" fmla="*/ 1202424 w 3919324"/>
              <a:gd name="connsiteY1" fmla="*/ 137652 h 1762433"/>
              <a:gd name="connsiteX2" fmla="*/ 2338050 w 3919324"/>
              <a:gd name="connsiteY2" fmla="*/ 1759975 h 1762433"/>
              <a:gd name="connsiteX3" fmla="*/ 3919324 w 3919324"/>
              <a:gd name="connsiteY3" fmla="*/ 122904 h 1762433"/>
              <a:gd name="connsiteX0" fmla="*/ 0 w 3633540"/>
              <a:gd name="connsiteY0" fmla="*/ 934065 h 1762433"/>
              <a:gd name="connsiteX1" fmla="*/ 1202424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  <a:gd name="connsiteX0" fmla="*/ 0 w 3633540"/>
              <a:gd name="connsiteY0" fmla="*/ 934065 h 1762433"/>
              <a:gd name="connsiteX1" fmla="*/ 1007110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540" h="1762433">
                <a:moveTo>
                  <a:pt x="0" y="934065"/>
                </a:moveTo>
                <a:cubicBezTo>
                  <a:pt x="317090" y="467032"/>
                  <a:pt x="617435" y="0"/>
                  <a:pt x="1007110" y="137652"/>
                </a:cubicBezTo>
                <a:cubicBezTo>
                  <a:pt x="1396785" y="275304"/>
                  <a:pt x="1900312" y="1762433"/>
                  <a:pt x="2338050" y="1759975"/>
                </a:cubicBezTo>
                <a:cubicBezTo>
                  <a:pt x="2775788" y="1757517"/>
                  <a:pt x="3218127" y="940210"/>
                  <a:pt x="3633540" y="122904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5" name="Freeform 14"/>
          <p:cNvSpPr/>
          <p:nvPr/>
        </p:nvSpPr>
        <p:spPr>
          <a:xfrm>
            <a:off x="197723" y="766156"/>
            <a:ext cx="2422026" cy="1138852"/>
          </a:xfrm>
          <a:custGeom>
            <a:avLst/>
            <a:gdLst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212258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112637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547417"/>
              <a:gd name="connsiteY0" fmla="*/ 830826 h 1735394"/>
              <a:gd name="connsiteX1" fmla="*/ 1126378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  <a:gd name="connsiteX0" fmla="*/ 0 w 3547417"/>
              <a:gd name="connsiteY0" fmla="*/ 830826 h 1735394"/>
              <a:gd name="connsiteX1" fmla="*/ 928607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7417" h="1735394">
                <a:moveTo>
                  <a:pt x="0" y="830826"/>
                </a:moveTo>
                <a:cubicBezTo>
                  <a:pt x="235974" y="1283110"/>
                  <a:pt x="524184" y="1735394"/>
                  <a:pt x="928607" y="1597742"/>
                </a:cubicBezTo>
                <a:cubicBezTo>
                  <a:pt x="1333030" y="1460090"/>
                  <a:pt x="1990072" y="0"/>
                  <a:pt x="2426540" y="4916"/>
                </a:cubicBezTo>
                <a:cubicBezTo>
                  <a:pt x="2863008" y="9832"/>
                  <a:pt x="3194685" y="818535"/>
                  <a:pt x="3547417" y="1627239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Freeform 15"/>
          <p:cNvSpPr/>
          <p:nvPr/>
        </p:nvSpPr>
        <p:spPr>
          <a:xfrm>
            <a:off x="4382899" y="759704"/>
            <a:ext cx="2116138" cy="1056584"/>
          </a:xfrm>
          <a:custGeom>
            <a:avLst/>
            <a:gdLst>
              <a:gd name="connsiteX0" fmla="*/ 3200400 w 3200400"/>
              <a:gd name="connsiteY0" fmla="*/ 0 h 1610032"/>
              <a:gd name="connsiteX1" fmla="*/ 1578077 w 3200400"/>
              <a:gd name="connsiteY1" fmla="*/ 1607574 h 1610032"/>
              <a:gd name="connsiteX2" fmla="*/ 0 w 3200400"/>
              <a:gd name="connsiteY2" fmla="*/ 14748 h 1610032"/>
              <a:gd name="connsiteX0" fmla="*/ 3200400 w 3200400"/>
              <a:gd name="connsiteY0" fmla="*/ 0 h 1610032"/>
              <a:gd name="connsiteX1" fmla="*/ 1578077 w 3200400"/>
              <a:gd name="connsiteY1" fmla="*/ 1607574 h 1610032"/>
              <a:gd name="connsiteX2" fmla="*/ 0 w 3200400"/>
              <a:gd name="connsiteY2" fmla="*/ 14748 h 1610032"/>
              <a:gd name="connsiteX0" fmla="*/ 3414746 w 3414746"/>
              <a:gd name="connsiteY0" fmla="*/ 0 h 1610032"/>
              <a:gd name="connsiteX1" fmla="*/ 1792423 w 3414746"/>
              <a:gd name="connsiteY1" fmla="*/ 1607574 h 1610032"/>
              <a:gd name="connsiteX2" fmla="*/ 0 w 3414746"/>
              <a:gd name="connsiteY2" fmla="*/ 14748 h 1610032"/>
              <a:gd name="connsiteX0" fmla="*/ 3629092 w 3629092"/>
              <a:gd name="connsiteY0" fmla="*/ 0 h 1610032"/>
              <a:gd name="connsiteX1" fmla="*/ 2006769 w 3629092"/>
              <a:gd name="connsiteY1" fmla="*/ 1607574 h 1610032"/>
              <a:gd name="connsiteX2" fmla="*/ 0 w 3629092"/>
              <a:gd name="connsiteY2" fmla="*/ 14748 h 1610032"/>
              <a:gd name="connsiteX0" fmla="*/ 3629092 w 3629092"/>
              <a:gd name="connsiteY0" fmla="*/ 0 h 1610032"/>
              <a:gd name="connsiteX1" fmla="*/ 1792423 w 3629092"/>
              <a:gd name="connsiteY1" fmla="*/ 1607574 h 1610032"/>
              <a:gd name="connsiteX2" fmla="*/ 0 w 3629092"/>
              <a:gd name="connsiteY2" fmla="*/ 14748 h 161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29092" h="1610032">
                <a:moveTo>
                  <a:pt x="3629092" y="0"/>
                </a:moveTo>
                <a:cubicBezTo>
                  <a:pt x="3084630" y="802558"/>
                  <a:pt x="2397272" y="1605116"/>
                  <a:pt x="1792423" y="1607574"/>
                </a:cubicBezTo>
                <a:cubicBezTo>
                  <a:pt x="1187574" y="1610032"/>
                  <a:pt x="522338" y="812390"/>
                  <a:pt x="0" y="14748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>
            <a:off x="4415174" y="769382"/>
            <a:ext cx="2059950" cy="1074328"/>
          </a:xfrm>
          <a:custGeom>
            <a:avLst/>
            <a:gdLst>
              <a:gd name="connsiteX0" fmla="*/ 3318387 w 3318387"/>
              <a:gd name="connsiteY0" fmla="*/ 1637071 h 1637071"/>
              <a:gd name="connsiteX1" fmla="*/ 1755058 w 3318387"/>
              <a:gd name="connsiteY1" fmla="*/ 0 h 1637071"/>
              <a:gd name="connsiteX2" fmla="*/ 0 w 3318387"/>
              <a:gd name="connsiteY2" fmla="*/ 1637071 h 1637071"/>
              <a:gd name="connsiteX0" fmla="*/ 3318387 w 3318387"/>
              <a:gd name="connsiteY0" fmla="*/ 1637071 h 1637071"/>
              <a:gd name="connsiteX1" fmla="*/ 1755058 w 3318387"/>
              <a:gd name="connsiteY1" fmla="*/ 0 h 1637071"/>
              <a:gd name="connsiteX2" fmla="*/ 0 w 3318387"/>
              <a:gd name="connsiteY2" fmla="*/ 1637071 h 1637071"/>
              <a:gd name="connsiteX0" fmla="*/ 3532733 w 3532733"/>
              <a:gd name="connsiteY0" fmla="*/ 1637071 h 1637071"/>
              <a:gd name="connsiteX1" fmla="*/ 1969404 w 3532733"/>
              <a:gd name="connsiteY1" fmla="*/ 0 h 1637071"/>
              <a:gd name="connsiteX2" fmla="*/ 0 w 3532733"/>
              <a:gd name="connsiteY2" fmla="*/ 1637071 h 1637071"/>
              <a:gd name="connsiteX0" fmla="*/ 3532733 w 3532733"/>
              <a:gd name="connsiteY0" fmla="*/ 1637071 h 1637071"/>
              <a:gd name="connsiteX1" fmla="*/ 1755058 w 3532733"/>
              <a:gd name="connsiteY1" fmla="*/ 0 h 1637071"/>
              <a:gd name="connsiteX2" fmla="*/ 0 w 3532733"/>
              <a:gd name="connsiteY2" fmla="*/ 1637071 h 163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32733" h="1637071">
                <a:moveTo>
                  <a:pt x="3532733" y="1637071"/>
                </a:moveTo>
                <a:cubicBezTo>
                  <a:pt x="3027600" y="818535"/>
                  <a:pt x="2343847" y="0"/>
                  <a:pt x="1755058" y="0"/>
                </a:cubicBezTo>
                <a:cubicBezTo>
                  <a:pt x="1166269" y="0"/>
                  <a:pt x="600997" y="818535"/>
                  <a:pt x="0" y="1637071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Oval 17"/>
          <p:cNvSpPr/>
          <p:nvPr/>
        </p:nvSpPr>
        <p:spPr>
          <a:xfrm>
            <a:off x="71406" y="1214423"/>
            <a:ext cx="289585" cy="23440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8" name="Oval 27"/>
          <p:cNvSpPr/>
          <p:nvPr/>
        </p:nvSpPr>
        <p:spPr>
          <a:xfrm>
            <a:off x="4287383" y="1743511"/>
            <a:ext cx="289585" cy="234406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2" name="Oval 21"/>
          <p:cNvSpPr/>
          <p:nvPr/>
        </p:nvSpPr>
        <p:spPr>
          <a:xfrm>
            <a:off x="71406" y="1214423"/>
            <a:ext cx="289585" cy="234406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3" name="Oval 22"/>
          <p:cNvSpPr/>
          <p:nvPr/>
        </p:nvSpPr>
        <p:spPr>
          <a:xfrm>
            <a:off x="4241423" y="665243"/>
            <a:ext cx="289585" cy="234406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TextBox 28"/>
          <p:cNvSpPr txBox="1"/>
          <p:nvPr/>
        </p:nvSpPr>
        <p:spPr>
          <a:xfrm>
            <a:off x="71406" y="109815"/>
            <a:ext cx="5277983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/>
              <a:t>Gelombang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Stasioner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Ujung </a:t>
            </a:r>
            <a:r>
              <a:rPr lang="en-US" sz="2400" b="1" dirty="0" err="1" smtClean="0"/>
              <a:t>Bebas</a:t>
            </a:r>
            <a:endParaRPr lang="id-ID" b="1" dirty="0"/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71472" y="2143116"/>
            <a:ext cx="114300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rot="10800000">
            <a:off x="5286380" y="2143117"/>
            <a:ext cx="1214446" cy="1589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269875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4851" y="1743264"/>
            <a:ext cx="322461" cy="399852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85078" y="1741682"/>
            <a:ext cx="309563" cy="438548"/>
          </a:xfrm>
          <a:prstGeom prst="rect">
            <a:avLst/>
          </a:prstGeom>
          <a:noFill/>
        </p:spPr>
      </p:pic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269875" y="1533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9" name="Picture 1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768" y="642918"/>
            <a:ext cx="1724025" cy="2952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40" name="Picture 12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768" y="1009615"/>
            <a:ext cx="1657350" cy="323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41" name="Picture 11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768" y="1408747"/>
            <a:ext cx="1028700" cy="2952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2" name="Picture 10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768" y="1778383"/>
            <a:ext cx="1143000" cy="2952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pic>
        <p:nvPicPr>
          <p:cNvPr id="43" name="Picture 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13574" y="1113488"/>
            <a:ext cx="275493" cy="533768"/>
          </a:xfrm>
          <a:prstGeom prst="rect">
            <a:avLst/>
          </a:prstGeom>
          <a:noFill/>
        </p:spPr>
      </p:pic>
      <p:pic>
        <p:nvPicPr>
          <p:cNvPr id="44" name="Picture 6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1101042"/>
            <a:ext cx="223838" cy="533768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sp>
        <p:nvSpPr>
          <p:cNvPr id="32" name="TextBox 31"/>
          <p:cNvSpPr txBox="1"/>
          <p:nvPr/>
        </p:nvSpPr>
        <p:spPr>
          <a:xfrm>
            <a:off x="142844" y="2197504"/>
            <a:ext cx="878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pemantulan</a:t>
            </a:r>
            <a:r>
              <a:rPr lang="en-US" dirty="0" smtClean="0"/>
              <a:t> </a:t>
            </a:r>
            <a:r>
              <a:rPr lang="en-US" dirty="0" err="1" smtClean="0"/>
              <a:t>ujung</a:t>
            </a:r>
            <a:r>
              <a:rPr lang="en-US" dirty="0" smtClean="0"/>
              <a:t> </a:t>
            </a:r>
            <a:r>
              <a:rPr lang="en-US" dirty="0" err="1" smtClean="0"/>
              <a:t>tali</a:t>
            </a:r>
            <a:r>
              <a:rPr lang="en-US" dirty="0" smtClean="0"/>
              <a:t> </a:t>
            </a:r>
            <a:r>
              <a:rPr lang="en-US" dirty="0" err="1" smtClean="0"/>
              <a:t>bebas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pembalikan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rampat</a:t>
            </a:r>
            <a:r>
              <a:rPr lang="en-US" dirty="0" smtClean="0"/>
              <a:t> </a:t>
            </a:r>
            <a:r>
              <a:rPr lang="en-US" dirty="0" err="1" smtClean="0"/>
              <a:t>gelombang</a:t>
            </a:r>
            <a:r>
              <a:rPr lang="en-US" dirty="0" smtClean="0"/>
              <a:t> yang </a:t>
            </a:r>
            <a:r>
              <a:rPr lang="en-US" dirty="0" err="1" smtClean="0"/>
              <a:t>berubah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:</a:t>
            </a:r>
            <a:endParaRPr lang="id-ID" dirty="0"/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69875" y="1533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Group 49"/>
          <p:cNvGrpSpPr/>
          <p:nvPr/>
        </p:nvGrpSpPr>
        <p:grpSpPr>
          <a:xfrm>
            <a:off x="229522" y="2804798"/>
            <a:ext cx="3000375" cy="652465"/>
            <a:chOff x="229522" y="2967026"/>
            <a:chExt cx="3000375" cy="652465"/>
          </a:xfrm>
        </p:grpSpPr>
        <p:pic>
          <p:nvPicPr>
            <p:cNvPr id="9" name="Picture 13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2967026"/>
              <a:ext cx="300037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pic>
          <p:nvPicPr>
            <p:cNvPr id="10" name="Picture 12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3324216"/>
              <a:ext cx="206692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grpSp>
        <p:nvGrpSpPr>
          <p:cNvPr id="6" name="Group 50"/>
          <p:cNvGrpSpPr/>
          <p:nvPr/>
        </p:nvGrpSpPr>
        <p:grpSpPr>
          <a:xfrm>
            <a:off x="3729060" y="2804798"/>
            <a:ext cx="4057650" cy="676288"/>
            <a:chOff x="229522" y="3824282"/>
            <a:chExt cx="4057650" cy="676288"/>
          </a:xfrm>
        </p:grpSpPr>
        <p:pic>
          <p:nvPicPr>
            <p:cNvPr id="2059" name="Picture 11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3824282"/>
              <a:ext cx="294322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pic>
          <p:nvPicPr>
            <p:cNvPr id="2058" name="Picture 10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4176720"/>
              <a:ext cx="4057650" cy="32385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269875" y="1504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65" name="Rectangle 17"/>
          <p:cNvSpPr>
            <a:spLocks noChangeArrowheads="1"/>
          </p:cNvSpPr>
          <p:nvPr/>
        </p:nvSpPr>
        <p:spPr bwMode="auto">
          <a:xfrm>
            <a:off x="269875" y="2257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68"/>
          <p:cNvGrpSpPr/>
          <p:nvPr/>
        </p:nvGrpSpPr>
        <p:grpSpPr>
          <a:xfrm>
            <a:off x="428596" y="3500462"/>
            <a:ext cx="3524250" cy="1895486"/>
            <a:chOff x="247646" y="3714752"/>
            <a:chExt cx="3524250" cy="1895486"/>
          </a:xfrm>
        </p:grpSpPr>
        <p:pic>
          <p:nvPicPr>
            <p:cNvPr id="2073" name="Picture 25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3714752"/>
              <a:ext cx="1076325" cy="323850"/>
            </a:xfrm>
            <a:prstGeom prst="rect">
              <a:avLst/>
            </a:prstGeom>
            <a:noFill/>
          </p:spPr>
        </p:pic>
        <p:pic>
          <p:nvPicPr>
            <p:cNvPr id="2072" name="Picture 24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071942"/>
              <a:ext cx="3524250" cy="295275"/>
            </a:xfrm>
            <a:prstGeom prst="rect">
              <a:avLst/>
            </a:prstGeom>
            <a:noFill/>
          </p:spPr>
        </p:pic>
        <p:pic>
          <p:nvPicPr>
            <p:cNvPr id="2071" name="Picture 23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419609"/>
              <a:ext cx="2743200" cy="295275"/>
            </a:xfrm>
            <a:prstGeom prst="rect">
              <a:avLst/>
            </a:prstGeom>
            <a:noFill/>
          </p:spPr>
        </p:pic>
        <p:pic>
          <p:nvPicPr>
            <p:cNvPr id="2070" name="Picture 22"/>
            <p:cNvPicPr>
              <a:picLocks noChangeAspect="1" noChangeArrowheads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752988"/>
              <a:ext cx="3028950" cy="533400"/>
            </a:xfrm>
            <a:prstGeom prst="rect">
              <a:avLst/>
            </a:prstGeom>
            <a:noFill/>
          </p:spPr>
        </p:pic>
        <p:pic>
          <p:nvPicPr>
            <p:cNvPr id="2069" name="Picture 21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5286388"/>
              <a:ext cx="1962150" cy="323850"/>
            </a:xfrm>
            <a:prstGeom prst="rect">
              <a:avLst/>
            </a:prstGeom>
            <a:noFill/>
          </p:spPr>
        </p:pic>
      </p:grpSp>
      <p:pic>
        <p:nvPicPr>
          <p:cNvPr id="2068" name="Picture 20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395954"/>
            <a:ext cx="2009775" cy="5334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grpSp>
        <p:nvGrpSpPr>
          <p:cNvPr id="12" name="Group 69"/>
          <p:cNvGrpSpPr/>
          <p:nvPr/>
        </p:nvGrpSpPr>
        <p:grpSpPr>
          <a:xfrm>
            <a:off x="428596" y="5996010"/>
            <a:ext cx="3752850" cy="647700"/>
            <a:chOff x="247646" y="6210300"/>
            <a:chExt cx="3752850" cy="647700"/>
          </a:xfrm>
        </p:grpSpPr>
        <p:pic>
          <p:nvPicPr>
            <p:cNvPr id="2067" name="Picture 19"/>
            <p:cNvPicPr>
              <a:picLocks noChangeAspect="1" noChangeArrowheads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6210300"/>
              <a:ext cx="2590800" cy="323850"/>
            </a:xfrm>
            <a:prstGeom prst="rect">
              <a:avLst/>
            </a:prstGeom>
            <a:noFill/>
          </p:spPr>
        </p:pic>
        <p:pic>
          <p:nvPicPr>
            <p:cNvPr id="2066" name="Picture 18"/>
            <p:cNvPicPr>
              <a:picLocks noChangeAspect="1" noChangeArrowheads="1"/>
            </p:cNvPicPr>
            <p:nvPr/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6534150"/>
              <a:ext cx="3752850" cy="323850"/>
            </a:xfrm>
            <a:prstGeom prst="rect">
              <a:avLst/>
            </a:prstGeom>
            <a:noFill/>
          </p:spPr>
        </p:pic>
      </p:grp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75" name="Rectangle 27"/>
          <p:cNvSpPr>
            <a:spLocks noChangeArrowheads="1"/>
          </p:cNvSpPr>
          <p:nvPr/>
        </p:nvSpPr>
        <p:spPr bwMode="auto">
          <a:xfrm>
            <a:off x="269875" y="7810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269875" y="1533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78" name="Rectangle 30"/>
          <p:cNvSpPr>
            <a:spLocks noChangeArrowheads="1"/>
          </p:cNvSpPr>
          <p:nvPr/>
        </p:nvSpPr>
        <p:spPr bwMode="auto">
          <a:xfrm>
            <a:off x="269875" y="3276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1" name="Rectangle 33"/>
          <p:cNvSpPr>
            <a:spLocks noChangeArrowheads="1"/>
          </p:cNvSpPr>
          <p:nvPr/>
        </p:nvSpPr>
        <p:spPr bwMode="auto">
          <a:xfrm>
            <a:off x="269875" y="5829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 rot="5400000">
            <a:off x="-485806" y="4687768"/>
            <a:ext cx="134088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/>
              <a:t>pembuktian</a:t>
            </a:r>
            <a:endParaRPr lang="id-ID" b="1" dirty="0"/>
          </a:p>
        </p:txBody>
      </p:sp>
      <p:cxnSp>
        <p:nvCxnSpPr>
          <p:cNvPr id="73" name="Straight Connector 72"/>
          <p:cNvCxnSpPr/>
          <p:nvPr/>
        </p:nvCxnSpPr>
        <p:spPr>
          <a:xfrm rot="5400000">
            <a:off x="2643980" y="5051916"/>
            <a:ext cx="3286124" cy="1588"/>
          </a:xfrm>
          <a:prstGeom prst="line">
            <a:avLst/>
          </a:prstGeom>
          <a:ln w="1016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96"/>
          <p:cNvGrpSpPr/>
          <p:nvPr/>
        </p:nvGrpSpPr>
        <p:grpSpPr>
          <a:xfrm>
            <a:off x="4401930" y="3633503"/>
            <a:ext cx="2598963" cy="1428742"/>
            <a:chOff x="4401930" y="3795731"/>
            <a:chExt cx="2598963" cy="1428742"/>
          </a:xfrm>
        </p:grpSpPr>
        <p:pic>
          <p:nvPicPr>
            <p:cNvPr id="2085" name="Picture 37"/>
            <p:cNvPicPr>
              <a:picLocks noChangeAspect="1" noChangeArrowheads="1"/>
            </p:cNvPicPr>
            <p:nvPr/>
          </p:nvPicPr>
          <p:blipFill>
            <a:blip r:embed="rId2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3795731"/>
              <a:ext cx="1695450" cy="5334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2084" name="Picture 36"/>
            <p:cNvPicPr>
              <a:picLocks noChangeAspect="1" noChangeArrowheads="1"/>
            </p:cNvPicPr>
            <p:nvPr/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1" y="4357694"/>
              <a:ext cx="2598962" cy="5334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2083" name="Picture 35"/>
            <p:cNvPicPr>
              <a:picLocks noChangeAspect="1" noChangeArrowheads="1"/>
            </p:cNvPicPr>
            <p:nvPr/>
          </p:nvPicPr>
          <p:blipFill>
            <a:blip r:embed="rId2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4929198"/>
              <a:ext cx="1419225" cy="295275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2086" name="Rectangle 3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87" name="Rectangle 39"/>
          <p:cNvSpPr>
            <a:spLocks noChangeArrowheads="1"/>
          </p:cNvSpPr>
          <p:nvPr/>
        </p:nvSpPr>
        <p:spPr bwMode="auto">
          <a:xfrm>
            <a:off x="269875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8" name="Rectangle 40"/>
          <p:cNvSpPr>
            <a:spLocks noChangeArrowheads="1"/>
          </p:cNvSpPr>
          <p:nvPr/>
        </p:nvSpPr>
        <p:spPr bwMode="auto">
          <a:xfrm>
            <a:off x="269875" y="1981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89" name="Rectangle 41"/>
          <p:cNvSpPr>
            <a:spLocks noChangeArrowheads="1"/>
          </p:cNvSpPr>
          <p:nvPr/>
        </p:nvSpPr>
        <p:spPr bwMode="auto">
          <a:xfrm>
            <a:off x="269875" y="2733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8" name="Line Callout 1 87"/>
          <p:cNvSpPr/>
          <p:nvPr/>
        </p:nvSpPr>
        <p:spPr>
          <a:xfrm>
            <a:off x="7715272" y="3643314"/>
            <a:ext cx="1071570" cy="1214446"/>
          </a:xfrm>
          <a:prstGeom prst="borderCallout1">
            <a:avLst>
              <a:gd name="adj1" fmla="val 19688"/>
              <a:gd name="adj2" fmla="val 1382"/>
              <a:gd name="adj3" fmla="val 54506"/>
              <a:gd name="adj4" fmla="val -40276"/>
            </a:avLst>
          </a:prstGeom>
          <a:ln w="762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Perut</a:t>
            </a:r>
            <a:r>
              <a:rPr lang="en-US" sz="2400" b="1" dirty="0" smtClean="0"/>
              <a:t> Gel</a:t>
            </a:r>
            <a:endParaRPr lang="id-ID" b="1" dirty="0"/>
          </a:p>
        </p:txBody>
      </p:sp>
      <p:grpSp>
        <p:nvGrpSpPr>
          <p:cNvPr id="19" name="Group 97"/>
          <p:cNvGrpSpPr/>
          <p:nvPr/>
        </p:nvGrpSpPr>
        <p:grpSpPr>
          <a:xfrm>
            <a:off x="4401930" y="5254590"/>
            <a:ext cx="3042338" cy="1404469"/>
            <a:chOff x="4401930" y="5357826"/>
            <a:chExt cx="3042338" cy="1404469"/>
          </a:xfrm>
        </p:grpSpPr>
        <p:pic>
          <p:nvPicPr>
            <p:cNvPr id="2092" name="Picture 44"/>
            <p:cNvPicPr>
              <a:picLocks noChangeAspect="1" noChangeArrowheads="1"/>
            </p:cNvPicPr>
            <p:nvPr/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5357826"/>
              <a:ext cx="1695450" cy="5334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2091" name="Picture 43"/>
            <p:cNvPicPr>
              <a:picLocks noChangeAspect="1" noChangeArrowheads="1"/>
            </p:cNvPicPr>
            <p:nvPr/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5910264"/>
              <a:ext cx="3042338" cy="5238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2090" name="Picture 42"/>
            <p:cNvPicPr>
              <a:picLocks noChangeAspect="1" noChangeArrowheads="1"/>
            </p:cNvPicPr>
            <p:nvPr/>
          </p:nvPicPr>
          <p:blipFill>
            <a:blip r:embed="rId2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6467020"/>
              <a:ext cx="1419225" cy="2952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2093" name="Rectangle 4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2094" name="Rectangle 46"/>
          <p:cNvSpPr>
            <a:spLocks noChangeArrowheads="1"/>
          </p:cNvSpPr>
          <p:nvPr/>
        </p:nvSpPr>
        <p:spPr bwMode="auto">
          <a:xfrm>
            <a:off x="269875" y="99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269875" y="19716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69875" y="2724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Line Callout 1 95"/>
          <p:cNvSpPr/>
          <p:nvPr/>
        </p:nvSpPr>
        <p:spPr>
          <a:xfrm>
            <a:off x="7715272" y="5072074"/>
            <a:ext cx="1071570" cy="1214446"/>
          </a:xfrm>
          <a:prstGeom prst="borderCallout1">
            <a:avLst>
              <a:gd name="adj1" fmla="val 19688"/>
              <a:gd name="adj2" fmla="val 1382"/>
              <a:gd name="adj3" fmla="val 54506"/>
              <a:gd name="adj4" fmla="val -40276"/>
            </a:avLst>
          </a:prstGeom>
          <a:ln w="76200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Simpul</a:t>
            </a:r>
            <a:r>
              <a:rPr lang="en-US" sz="2400" b="1" dirty="0" smtClean="0"/>
              <a:t> Gel</a:t>
            </a:r>
            <a:endParaRPr lang="id-ID" b="1" dirty="0"/>
          </a:p>
        </p:txBody>
      </p:sp>
      <p:sp>
        <p:nvSpPr>
          <p:cNvPr id="83" name="Action Button: Forward or Next 82">
            <a:hlinkClick r:id="rId28" action="ppaction://hlinksldjump" highlightClick="1"/>
          </p:cNvPr>
          <p:cNvSpPr/>
          <p:nvPr/>
        </p:nvSpPr>
        <p:spPr>
          <a:xfrm>
            <a:off x="8385408" y="29496"/>
            <a:ext cx="714348" cy="285728"/>
          </a:xfrm>
          <a:prstGeom prst="actionButtonForwardNex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next</a:t>
            </a:r>
            <a:endParaRPr lang="id-ID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1.85185E-6 C 0.00451 -0.00625 0.01111 -0.03241 0.02361 -0.04537 C 0.03611 -0.05833 0.05625 -0.0912 0.07534 -0.07754 C 0.09444 -0.06389 0.12152 0.01065 0.13819 0.03611 C 0.15486 0.06204 0.1592 0.08125 0.17534 0.07732 C 0.19461 0.07894 0.21875 0.0382 0.23489 0.01273 C 0.25104 -0.01273 0.26423 -0.05694 0.27204 -0.07546 " pathEditMode="relative" rAng="0" ptsTypes="faaafaf">
                                      <p:cBhvr>
                                        <p:cTn id="6" dur="3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6" y="-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88889E-6 -2.96296E-6 C 0.00225 0.00857 0.01788 0.04098 0.02691 0.05301 C 0.03836 0.06482 0.0559 0.07616 0.06875 0.07037 C 0.08298 0.07084 0.08611 0.04375 0.10434 0.01875 C 0.12257 -0.00625 0.15729 -0.07569 0.17847 -0.08032 C 0.19982 -0.08495 0.21805 -0.03449 0.23177 -0.00926 C 0.24548 0.01598 0.25468 0.05371 0.26076 0.07037 " pathEditMode="relative" rAng="0" ptsTypes="fafafaf">
                                      <p:cBhvr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4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2.77778E-6 3.7037E-6 L 0.0335 -0.08426 C 0.04757 -0.0963 0.09062 -0.16158 0.1125 -0.16158 C 0.1375 -0.16158 0.17916 -0.08334 0.19323 -0.0713 L 0.22378 0.00185 " pathEditMode="relative" rAng="0" ptsTypes="FffFF">
                                      <p:cBhvr>
                                        <p:cTn id="10" dur="300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" y="-8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7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5E-6 -3.7037E-7 L 0.03698 0.0794 C 0.05104 0.09144 0.09254 0.15046 0.11441 0.15046 C 0.13941 0.15046 0.17934 0.08727 0.19341 0.07523 L 0.22882 -0.00231 " pathEditMode="relative" rAng="0" ptsTypes="FffFF">
                                      <p:cBhvr>
                                        <p:cTn id="12" dur="3000" spd="-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7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2" presetClass="entr" presetSubtype="8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0"/>
                            </p:stCondLst>
                            <p:childTnLst>
                              <p:par>
                                <p:cTn id="50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0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3000"/>
                            </p:stCondLst>
                            <p:childTnLst>
                              <p:par>
                                <p:cTn id="5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4000"/>
                            </p:stCondLst>
                            <p:childTnLst>
                              <p:par>
                                <p:cTn id="6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0"/>
                            </p:stCondLst>
                            <p:childTnLst>
                              <p:par>
                                <p:cTn id="66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7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9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1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3000"/>
                            </p:stCondLst>
                            <p:childTnLst>
                              <p:par>
                                <p:cTn id="8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4000"/>
                            </p:stCondLst>
                            <p:childTnLst>
                              <p:par>
                                <p:cTn id="87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60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7500"/>
                            </p:stCondLst>
                            <p:childTnLst>
                              <p:par>
                                <p:cTn id="9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8500"/>
                            </p:stCondLst>
                            <p:childTnLst>
                              <p:par>
                                <p:cTn id="9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8" grpId="0" animBg="1"/>
      <p:bldP spid="22" grpId="0" animBg="1"/>
      <p:bldP spid="23" grpId="0" animBg="1"/>
      <p:bldP spid="32" grpId="0"/>
      <p:bldP spid="71" grpId="0" animBg="1"/>
      <p:bldP spid="88" grpId="0" animBg="1"/>
      <p:bldP spid="9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71406" y="109815"/>
            <a:ext cx="5209375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 err="1" smtClean="0"/>
              <a:t>Gelombang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Stasioner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Ujung </a:t>
            </a:r>
            <a:r>
              <a:rPr lang="en-US" sz="2400" b="1" dirty="0" err="1" smtClean="0"/>
              <a:t>Tetap</a:t>
            </a:r>
            <a:endParaRPr lang="id-ID" b="1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25826" y="1357831"/>
            <a:ext cx="6079123" cy="124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rot="5400000">
            <a:off x="5511974" y="1392397"/>
            <a:ext cx="1785950" cy="124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25826" y="721425"/>
            <a:ext cx="6079123" cy="124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25826" y="2006317"/>
            <a:ext cx="6079123" cy="1241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335922" y="639620"/>
            <a:ext cx="2418992" cy="1376901"/>
          </a:xfrm>
          <a:custGeom>
            <a:avLst/>
            <a:gdLst>
              <a:gd name="connsiteX0" fmla="*/ 0 w 3347884"/>
              <a:gd name="connsiteY0" fmla="*/ 934065 h 1762433"/>
              <a:gd name="connsiteX1" fmla="*/ 988142 w 3347884"/>
              <a:gd name="connsiteY1" fmla="*/ 137652 h 1762433"/>
              <a:gd name="connsiteX2" fmla="*/ 2123768 w 3347884"/>
              <a:gd name="connsiteY2" fmla="*/ 1759975 h 1762433"/>
              <a:gd name="connsiteX3" fmla="*/ 3347884 w 3347884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123768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1202424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919324"/>
              <a:gd name="connsiteY0" fmla="*/ 934065 h 1762433"/>
              <a:gd name="connsiteX1" fmla="*/ 1202424 w 3919324"/>
              <a:gd name="connsiteY1" fmla="*/ 137652 h 1762433"/>
              <a:gd name="connsiteX2" fmla="*/ 2338050 w 3919324"/>
              <a:gd name="connsiteY2" fmla="*/ 1759975 h 1762433"/>
              <a:gd name="connsiteX3" fmla="*/ 3919324 w 3919324"/>
              <a:gd name="connsiteY3" fmla="*/ 122904 h 1762433"/>
              <a:gd name="connsiteX0" fmla="*/ 0 w 3633540"/>
              <a:gd name="connsiteY0" fmla="*/ 934065 h 1762433"/>
              <a:gd name="connsiteX1" fmla="*/ 1202424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  <a:gd name="connsiteX0" fmla="*/ 0 w 3633540"/>
              <a:gd name="connsiteY0" fmla="*/ 934065 h 1762433"/>
              <a:gd name="connsiteX1" fmla="*/ 1007110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540" h="1762433">
                <a:moveTo>
                  <a:pt x="0" y="934065"/>
                </a:moveTo>
                <a:cubicBezTo>
                  <a:pt x="317090" y="467032"/>
                  <a:pt x="617435" y="0"/>
                  <a:pt x="1007110" y="137652"/>
                </a:cubicBezTo>
                <a:cubicBezTo>
                  <a:pt x="1396785" y="275304"/>
                  <a:pt x="1900312" y="1762433"/>
                  <a:pt x="2338050" y="1759975"/>
                </a:cubicBezTo>
                <a:cubicBezTo>
                  <a:pt x="2775788" y="1757517"/>
                  <a:pt x="3218127" y="940210"/>
                  <a:pt x="3633540" y="122904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9" name="Freeform 8"/>
          <p:cNvSpPr/>
          <p:nvPr/>
        </p:nvSpPr>
        <p:spPr>
          <a:xfrm>
            <a:off x="335921" y="731798"/>
            <a:ext cx="2332319" cy="1355777"/>
          </a:xfrm>
          <a:custGeom>
            <a:avLst/>
            <a:gdLst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212258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112637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547417"/>
              <a:gd name="connsiteY0" fmla="*/ 830826 h 1735394"/>
              <a:gd name="connsiteX1" fmla="*/ 1126378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  <a:gd name="connsiteX0" fmla="*/ 0 w 3547417"/>
              <a:gd name="connsiteY0" fmla="*/ 830826 h 1735394"/>
              <a:gd name="connsiteX1" fmla="*/ 928607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7417" h="1735394">
                <a:moveTo>
                  <a:pt x="0" y="830826"/>
                </a:moveTo>
                <a:cubicBezTo>
                  <a:pt x="235974" y="1283110"/>
                  <a:pt x="524184" y="1735394"/>
                  <a:pt x="928607" y="1597742"/>
                </a:cubicBezTo>
                <a:cubicBezTo>
                  <a:pt x="1333030" y="1460090"/>
                  <a:pt x="1990072" y="0"/>
                  <a:pt x="2426540" y="4916"/>
                </a:cubicBezTo>
                <a:cubicBezTo>
                  <a:pt x="2863008" y="9832"/>
                  <a:pt x="3194685" y="818535"/>
                  <a:pt x="3547417" y="1627239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2" name="Oval 11"/>
          <p:cNvSpPr/>
          <p:nvPr/>
        </p:nvSpPr>
        <p:spPr>
          <a:xfrm>
            <a:off x="214282" y="1221119"/>
            <a:ext cx="278859" cy="279055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Oval 13"/>
          <p:cNvSpPr/>
          <p:nvPr/>
        </p:nvSpPr>
        <p:spPr>
          <a:xfrm>
            <a:off x="214282" y="1214422"/>
            <a:ext cx="278859" cy="27905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 rot="10800000">
            <a:off x="3985957" y="726883"/>
            <a:ext cx="2418992" cy="1376901"/>
          </a:xfrm>
          <a:custGeom>
            <a:avLst/>
            <a:gdLst>
              <a:gd name="connsiteX0" fmla="*/ 0 w 3347884"/>
              <a:gd name="connsiteY0" fmla="*/ 934065 h 1762433"/>
              <a:gd name="connsiteX1" fmla="*/ 988142 w 3347884"/>
              <a:gd name="connsiteY1" fmla="*/ 137652 h 1762433"/>
              <a:gd name="connsiteX2" fmla="*/ 2123768 w 3347884"/>
              <a:gd name="connsiteY2" fmla="*/ 1759975 h 1762433"/>
              <a:gd name="connsiteX3" fmla="*/ 3347884 w 3347884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123768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988142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562166"/>
              <a:gd name="connsiteY0" fmla="*/ 934065 h 1762433"/>
              <a:gd name="connsiteX1" fmla="*/ 1202424 w 3562166"/>
              <a:gd name="connsiteY1" fmla="*/ 137652 h 1762433"/>
              <a:gd name="connsiteX2" fmla="*/ 2338050 w 3562166"/>
              <a:gd name="connsiteY2" fmla="*/ 1759975 h 1762433"/>
              <a:gd name="connsiteX3" fmla="*/ 3562166 w 3562166"/>
              <a:gd name="connsiteY3" fmla="*/ 122904 h 1762433"/>
              <a:gd name="connsiteX0" fmla="*/ 0 w 3919324"/>
              <a:gd name="connsiteY0" fmla="*/ 934065 h 1762433"/>
              <a:gd name="connsiteX1" fmla="*/ 1202424 w 3919324"/>
              <a:gd name="connsiteY1" fmla="*/ 137652 h 1762433"/>
              <a:gd name="connsiteX2" fmla="*/ 2338050 w 3919324"/>
              <a:gd name="connsiteY2" fmla="*/ 1759975 h 1762433"/>
              <a:gd name="connsiteX3" fmla="*/ 3919324 w 3919324"/>
              <a:gd name="connsiteY3" fmla="*/ 122904 h 1762433"/>
              <a:gd name="connsiteX0" fmla="*/ 0 w 3633540"/>
              <a:gd name="connsiteY0" fmla="*/ 934065 h 1762433"/>
              <a:gd name="connsiteX1" fmla="*/ 1202424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  <a:gd name="connsiteX0" fmla="*/ 0 w 3633540"/>
              <a:gd name="connsiteY0" fmla="*/ 934065 h 1762433"/>
              <a:gd name="connsiteX1" fmla="*/ 1007110 w 3633540"/>
              <a:gd name="connsiteY1" fmla="*/ 137652 h 1762433"/>
              <a:gd name="connsiteX2" fmla="*/ 2338050 w 3633540"/>
              <a:gd name="connsiteY2" fmla="*/ 1759975 h 1762433"/>
              <a:gd name="connsiteX3" fmla="*/ 3633540 w 3633540"/>
              <a:gd name="connsiteY3" fmla="*/ 122904 h 1762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33540" h="1762433">
                <a:moveTo>
                  <a:pt x="0" y="934065"/>
                </a:moveTo>
                <a:cubicBezTo>
                  <a:pt x="317090" y="467032"/>
                  <a:pt x="617435" y="0"/>
                  <a:pt x="1007110" y="137652"/>
                </a:cubicBezTo>
                <a:cubicBezTo>
                  <a:pt x="1396785" y="275304"/>
                  <a:pt x="1900312" y="1762433"/>
                  <a:pt x="2338050" y="1759975"/>
                </a:cubicBezTo>
                <a:cubicBezTo>
                  <a:pt x="2775788" y="1757517"/>
                  <a:pt x="3218127" y="940210"/>
                  <a:pt x="3633540" y="122904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Freeform 17"/>
          <p:cNvSpPr/>
          <p:nvPr/>
        </p:nvSpPr>
        <p:spPr>
          <a:xfrm rot="10800000">
            <a:off x="4061116" y="654155"/>
            <a:ext cx="2332319" cy="1355777"/>
          </a:xfrm>
          <a:custGeom>
            <a:avLst/>
            <a:gdLst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212258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84065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333135"/>
              <a:gd name="connsiteY0" fmla="*/ 830826 h 1735394"/>
              <a:gd name="connsiteX1" fmla="*/ 1126378 w 3333135"/>
              <a:gd name="connsiteY1" fmla="*/ 1597742 h 1735394"/>
              <a:gd name="connsiteX2" fmla="*/ 2426540 w 3333135"/>
              <a:gd name="connsiteY2" fmla="*/ 4916 h 1735394"/>
              <a:gd name="connsiteX3" fmla="*/ 3333135 w 3333135"/>
              <a:gd name="connsiteY3" fmla="*/ 1627239 h 1735394"/>
              <a:gd name="connsiteX0" fmla="*/ 0 w 3547417"/>
              <a:gd name="connsiteY0" fmla="*/ 830826 h 1735394"/>
              <a:gd name="connsiteX1" fmla="*/ 1126378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  <a:gd name="connsiteX0" fmla="*/ 0 w 3547417"/>
              <a:gd name="connsiteY0" fmla="*/ 830826 h 1735394"/>
              <a:gd name="connsiteX1" fmla="*/ 928607 w 3547417"/>
              <a:gd name="connsiteY1" fmla="*/ 1597742 h 1735394"/>
              <a:gd name="connsiteX2" fmla="*/ 2426540 w 3547417"/>
              <a:gd name="connsiteY2" fmla="*/ 4916 h 1735394"/>
              <a:gd name="connsiteX3" fmla="*/ 3547417 w 3547417"/>
              <a:gd name="connsiteY3" fmla="*/ 1627239 h 1735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47417" h="1735394">
                <a:moveTo>
                  <a:pt x="0" y="830826"/>
                </a:moveTo>
                <a:cubicBezTo>
                  <a:pt x="235974" y="1283110"/>
                  <a:pt x="524184" y="1735394"/>
                  <a:pt x="928607" y="1597742"/>
                </a:cubicBezTo>
                <a:cubicBezTo>
                  <a:pt x="1333030" y="1460090"/>
                  <a:pt x="1990072" y="0"/>
                  <a:pt x="2426540" y="4916"/>
                </a:cubicBezTo>
                <a:cubicBezTo>
                  <a:pt x="2863008" y="9832"/>
                  <a:pt x="3194685" y="818535"/>
                  <a:pt x="3547417" y="1627239"/>
                </a:cubicBezTo>
              </a:path>
            </a:pathLst>
          </a:cu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9" name="Oval 18"/>
          <p:cNvSpPr/>
          <p:nvPr/>
        </p:nvSpPr>
        <p:spPr>
          <a:xfrm>
            <a:off x="3973302" y="642918"/>
            <a:ext cx="278859" cy="279055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1" name="Oval 20"/>
          <p:cNvSpPr/>
          <p:nvPr/>
        </p:nvSpPr>
        <p:spPr>
          <a:xfrm>
            <a:off x="3857620" y="1869810"/>
            <a:ext cx="278859" cy="279055"/>
          </a:xfrm>
          <a:prstGeom prst="ellipse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cxnSp>
        <p:nvCxnSpPr>
          <p:cNvPr id="20" name="Straight Arrow Connector 19"/>
          <p:cNvCxnSpPr/>
          <p:nvPr/>
        </p:nvCxnSpPr>
        <p:spPr>
          <a:xfrm>
            <a:off x="571472" y="2374480"/>
            <a:ext cx="1143008" cy="1588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0800000">
            <a:off x="5143504" y="2374481"/>
            <a:ext cx="1214446" cy="1589"/>
          </a:xfrm>
          <a:prstGeom prst="straightConnector1">
            <a:avLst/>
          </a:prstGeom>
          <a:ln w="76200">
            <a:solidFill>
              <a:srgbClr val="FF000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04851" y="1974628"/>
            <a:ext cx="322461" cy="399852"/>
          </a:xfrm>
          <a:prstGeom prst="rect">
            <a:avLst/>
          </a:prstGeom>
          <a:noFill/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42202" y="1973046"/>
            <a:ext cx="309563" cy="438548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1113488"/>
            <a:ext cx="275493" cy="533768"/>
          </a:xfrm>
          <a:prstGeom prst="rect">
            <a:avLst/>
          </a:prstGeom>
          <a:noFill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73302" y="1101042"/>
            <a:ext cx="223838" cy="533768"/>
          </a:xfrm>
          <a:prstGeom prst="rect">
            <a:avLst/>
          </a:prstGeom>
          <a:noFill/>
        </p:spPr>
      </p:pic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d-ID"/>
          </a:p>
        </p:txBody>
      </p:sp>
      <p:sp>
        <p:nvSpPr>
          <p:cNvPr id="1039" name="Rectangle 15"/>
          <p:cNvSpPr>
            <a:spLocks noChangeArrowheads="1"/>
          </p:cNvSpPr>
          <p:nvPr/>
        </p:nvSpPr>
        <p:spPr bwMode="auto">
          <a:xfrm>
            <a:off x="269875" y="75247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269875" y="1533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269875" y="2286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269875" y="3038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d-ID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" name="Picture 13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8005" y="642918"/>
            <a:ext cx="1724025" cy="2952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</p:pic>
      <p:pic>
        <p:nvPicPr>
          <p:cNvPr id="41" name="Picture 1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8005" y="1009615"/>
            <a:ext cx="1657350" cy="3238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pic>
        <p:nvPicPr>
          <p:cNvPr id="42" name="Picture 1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8005" y="1408747"/>
            <a:ext cx="1028700" cy="2952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</p:pic>
      <p:pic>
        <p:nvPicPr>
          <p:cNvPr id="43" name="Picture 1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8005" y="1778383"/>
            <a:ext cx="1143000" cy="2952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32" name="TextBox 31"/>
          <p:cNvSpPr txBox="1"/>
          <p:nvPr/>
        </p:nvSpPr>
        <p:spPr>
          <a:xfrm>
            <a:off x="142844" y="2431474"/>
            <a:ext cx="87868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Gelombang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pembalikan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, </a:t>
            </a:r>
            <a:r>
              <a:rPr lang="en-US" dirty="0" err="1" smtClean="0"/>
              <a:t>beda</a:t>
            </a:r>
            <a:r>
              <a:rPr lang="en-US" dirty="0" smtClean="0"/>
              <a:t> </a:t>
            </a:r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fase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180 </a:t>
            </a:r>
            <a:r>
              <a:rPr lang="en-US" dirty="0" err="1" smtClean="0"/>
              <a:t>derajat</a:t>
            </a:r>
            <a:endParaRPr lang="id-ID" dirty="0"/>
          </a:p>
        </p:txBody>
      </p:sp>
      <p:grpSp>
        <p:nvGrpSpPr>
          <p:cNvPr id="2" name="Group 32"/>
          <p:cNvGrpSpPr/>
          <p:nvPr/>
        </p:nvGrpSpPr>
        <p:grpSpPr>
          <a:xfrm>
            <a:off x="229522" y="2790050"/>
            <a:ext cx="3000375" cy="652465"/>
            <a:chOff x="229522" y="2967026"/>
            <a:chExt cx="3000375" cy="652465"/>
          </a:xfrm>
        </p:grpSpPr>
        <p:pic>
          <p:nvPicPr>
            <p:cNvPr id="34" name="Picture 13"/>
            <p:cNvPicPr>
              <a:picLocks noChangeAspect="1" noChangeArrowheads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2967026"/>
              <a:ext cx="300037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pic>
          <p:nvPicPr>
            <p:cNvPr id="35" name="Picture 12"/>
            <p:cNvPicPr>
              <a:picLocks noChangeAspect="1" noChangeArrowheads="1"/>
            </p:cNvPicPr>
            <p:nvPr/>
          </p:nvPicPr>
          <p:blipFill>
            <a:blip r:embed="rId1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3324216"/>
              <a:ext cx="206692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grpSp>
        <p:nvGrpSpPr>
          <p:cNvPr id="3" name="Group 35"/>
          <p:cNvGrpSpPr/>
          <p:nvPr/>
        </p:nvGrpSpPr>
        <p:grpSpPr>
          <a:xfrm>
            <a:off x="3571868" y="2781454"/>
            <a:ext cx="4057650" cy="676288"/>
            <a:chOff x="229522" y="3824282"/>
            <a:chExt cx="4057650" cy="676288"/>
          </a:xfrm>
        </p:grpSpPr>
        <p:pic>
          <p:nvPicPr>
            <p:cNvPr id="37" name="Picture 11"/>
            <p:cNvPicPr>
              <a:picLocks noChangeAspect="1" noChangeArrowheads="1"/>
            </p:cNvPicPr>
            <p:nvPr/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3824282"/>
              <a:ext cx="2943225" cy="2952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  <p:pic>
          <p:nvPicPr>
            <p:cNvPr id="38" name="Picture 10"/>
            <p:cNvPicPr>
              <a:picLocks noChangeAspect="1" noChangeArrowheads="1"/>
            </p:cNvPicPr>
            <p:nvPr/>
          </p:nvPicPr>
          <p:blipFill>
            <a:blip r:embed="rId1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29522" y="4176720"/>
              <a:ext cx="4057650" cy="32385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pic>
      </p:grpSp>
      <p:grpSp>
        <p:nvGrpSpPr>
          <p:cNvPr id="10" name="Group 38"/>
          <p:cNvGrpSpPr/>
          <p:nvPr/>
        </p:nvGrpSpPr>
        <p:grpSpPr>
          <a:xfrm>
            <a:off x="428596" y="3510606"/>
            <a:ext cx="3524250" cy="1895486"/>
            <a:chOff x="247646" y="3714752"/>
            <a:chExt cx="3524250" cy="1895486"/>
          </a:xfrm>
        </p:grpSpPr>
        <p:pic>
          <p:nvPicPr>
            <p:cNvPr id="44" name="Picture 25"/>
            <p:cNvPicPr>
              <a:picLocks noChangeAspect="1" noChangeArrowheads="1"/>
            </p:cNvPicPr>
            <p:nvPr/>
          </p:nvPicPr>
          <p:blipFill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3714752"/>
              <a:ext cx="1076325" cy="323850"/>
            </a:xfrm>
            <a:prstGeom prst="rect">
              <a:avLst/>
            </a:prstGeom>
            <a:noFill/>
          </p:spPr>
        </p:pic>
        <p:pic>
          <p:nvPicPr>
            <p:cNvPr id="45" name="Picture 24"/>
            <p:cNvPicPr>
              <a:picLocks noChangeAspect="1" noChangeArrowheads="1"/>
            </p:cNvPicPr>
            <p:nvPr/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071942"/>
              <a:ext cx="3524250" cy="295275"/>
            </a:xfrm>
            <a:prstGeom prst="rect">
              <a:avLst/>
            </a:prstGeom>
            <a:noFill/>
          </p:spPr>
        </p:pic>
        <p:pic>
          <p:nvPicPr>
            <p:cNvPr id="46" name="Picture 23"/>
            <p:cNvPicPr>
              <a:picLocks noChangeAspect="1" noChangeArrowheads="1"/>
            </p:cNvPicPr>
            <p:nvPr/>
          </p:nvPicPr>
          <p:blipFill>
            <a:blip r:embed="rId1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419609"/>
              <a:ext cx="2743200" cy="295275"/>
            </a:xfrm>
            <a:prstGeom prst="rect">
              <a:avLst/>
            </a:prstGeom>
            <a:noFill/>
          </p:spPr>
        </p:pic>
        <p:pic>
          <p:nvPicPr>
            <p:cNvPr id="47" name="Picture 22"/>
            <p:cNvPicPr>
              <a:picLocks noChangeAspect="1" noChangeArrowheads="1"/>
            </p:cNvPicPr>
            <p:nvPr/>
          </p:nvPicPr>
          <p:blipFill>
            <a:blip r:embed="rId1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4752988"/>
              <a:ext cx="3028950" cy="533400"/>
            </a:xfrm>
            <a:prstGeom prst="rect">
              <a:avLst/>
            </a:prstGeom>
            <a:noFill/>
          </p:spPr>
        </p:pic>
        <p:pic>
          <p:nvPicPr>
            <p:cNvPr id="48" name="Picture 21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5286388"/>
              <a:ext cx="1962150" cy="323850"/>
            </a:xfrm>
            <a:prstGeom prst="rect">
              <a:avLst/>
            </a:prstGeom>
            <a:noFill/>
          </p:spPr>
        </p:pic>
      </p:grpSp>
      <p:pic>
        <p:nvPicPr>
          <p:cNvPr id="49" name="Picture 20"/>
          <p:cNvPicPr>
            <a:picLocks noChangeAspect="1" noChangeArrowheads="1"/>
          </p:cNvPicPr>
          <p:nvPr/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596" y="5406098"/>
            <a:ext cx="2009775" cy="533400"/>
          </a:xfrm>
          <a:prstGeom prst="rect">
            <a:avLst/>
          </a:prstGeom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</p:pic>
      <p:grpSp>
        <p:nvGrpSpPr>
          <p:cNvPr id="11" name="Group 49"/>
          <p:cNvGrpSpPr/>
          <p:nvPr/>
        </p:nvGrpSpPr>
        <p:grpSpPr>
          <a:xfrm>
            <a:off x="428596" y="6006154"/>
            <a:ext cx="3752850" cy="647700"/>
            <a:chOff x="247646" y="6210300"/>
            <a:chExt cx="3752850" cy="647700"/>
          </a:xfrm>
        </p:grpSpPr>
        <p:pic>
          <p:nvPicPr>
            <p:cNvPr id="51" name="Picture 19"/>
            <p:cNvPicPr>
              <a:picLocks noChangeAspect="1" noChangeArrowheads="1"/>
            </p:cNvPicPr>
            <p:nvPr/>
          </p:nvPicPr>
          <p:blipFill>
            <a:blip r:embed="rId2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6210300"/>
              <a:ext cx="2590800" cy="323850"/>
            </a:xfrm>
            <a:prstGeom prst="rect">
              <a:avLst/>
            </a:prstGeom>
            <a:noFill/>
          </p:spPr>
        </p:pic>
        <p:pic>
          <p:nvPicPr>
            <p:cNvPr id="52" name="Picture 18"/>
            <p:cNvPicPr>
              <a:picLocks noChangeAspect="1" noChangeArrowheads="1"/>
            </p:cNvPicPr>
            <p:nvPr/>
          </p:nvPicPr>
          <p:blipFill>
            <a:blip r:embed="rId2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247646" y="6534150"/>
              <a:ext cx="3752850" cy="323850"/>
            </a:xfrm>
            <a:prstGeom prst="rect">
              <a:avLst/>
            </a:prstGeom>
            <a:noFill/>
          </p:spPr>
        </p:pic>
      </p:grpSp>
      <p:sp>
        <p:nvSpPr>
          <p:cNvPr id="53" name="TextBox 52"/>
          <p:cNvSpPr txBox="1"/>
          <p:nvPr/>
        </p:nvSpPr>
        <p:spPr>
          <a:xfrm rot="5400000">
            <a:off x="-485806" y="4555036"/>
            <a:ext cx="1340880" cy="36933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 err="1" smtClean="0"/>
              <a:t>pembuktian</a:t>
            </a:r>
            <a:endParaRPr lang="id-ID" b="1" dirty="0"/>
          </a:p>
        </p:txBody>
      </p:sp>
      <p:cxnSp>
        <p:nvCxnSpPr>
          <p:cNvPr id="54" name="Straight Connector 53"/>
          <p:cNvCxnSpPr/>
          <p:nvPr/>
        </p:nvCxnSpPr>
        <p:spPr>
          <a:xfrm rot="5400000">
            <a:off x="2751534" y="5321698"/>
            <a:ext cx="3071016" cy="1588"/>
          </a:xfrm>
          <a:prstGeom prst="line">
            <a:avLst/>
          </a:prstGeom>
          <a:ln w="1016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54"/>
          <p:cNvGrpSpPr/>
          <p:nvPr/>
        </p:nvGrpSpPr>
        <p:grpSpPr>
          <a:xfrm>
            <a:off x="4401930" y="3781586"/>
            <a:ext cx="3042338" cy="1404469"/>
            <a:chOff x="4401930" y="5357826"/>
            <a:chExt cx="3042338" cy="1404469"/>
          </a:xfrm>
        </p:grpSpPr>
        <p:pic>
          <p:nvPicPr>
            <p:cNvPr id="56" name="Picture 44"/>
            <p:cNvPicPr>
              <a:picLocks noChangeAspect="1" noChangeArrowheads="1"/>
            </p:cNvPicPr>
            <p:nvPr/>
          </p:nvPicPr>
          <p:blipFill>
            <a:blip r:embed="rId2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5357826"/>
              <a:ext cx="1695450" cy="533400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57" name="Picture 43"/>
            <p:cNvPicPr>
              <a:picLocks noChangeAspect="1" noChangeArrowheads="1"/>
            </p:cNvPicPr>
            <p:nvPr/>
          </p:nvPicPr>
          <p:blipFill>
            <a:blip r:embed="rId2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5910264"/>
              <a:ext cx="3042338" cy="5238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58" name="Picture 42"/>
            <p:cNvPicPr>
              <a:picLocks noChangeAspect="1" noChangeArrowheads="1"/>
            </p:cNvPicPr>
            <p:nvPr/>
          </p:nvPicPr>
          <p:blipFill>
            <a:blip r:embed="rId2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6467020"/>
              <a:ext cx="1419225" cy="295275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sp>
        <p:nvSpPr>
          <p:cNvPr id="59" name="Line Callout 1 58"/>
          <p:cNvSpPr/>
          <p:nvPr/>
        </p:nvSpPr>
        <p:spPr>
          <a:xfrm>
            <a:off x="7786710" y="3571876"/>
            <a:ext cx="1071570" cy="1214446"/>
          </a:xfrm>
          <a:prstGeom prst="borderCallout1">
            <a:avLst>
              <a:gd name="adj1" fmla="val 19688"/>
              <a:gd name="adj2" fmla="val 1382"/>
              <a:gd name="adj3" fmla="val 54506"/>
              <a:gd name="adj4" fmla="val -40276"/>
            </a:avLst>
          </a:prstGeom>
          <a:ln w="762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Perut</a:t>
            </a:r>
            <a:r>
              <a:rPr lang="en-US" sz="2400" b="1" dirty="0" smtClean="0"/>
              <a:t> Gel</a:t>
            </a:r>
            <a:endParaRPr lang="id-ID" b="1" dirty="0"/>
          </a:p>
        </p:txBody>
      </p:sp>
      <p:grpSp>
        <p:nvGrpSpPr>
          <p:cNvPr id="15" name="Group 59"/>
          <p:cNvGrpSpPr/>
          <p:nvPr/>
        </p:nvGrpSpPr>
        <p:grpSpPr>
          <a:xfrm>
            <a:off x="4401930" y="5286388"/>
            <a:ext cx="2598963" cy="1428742"/>
            <a:chOff x="4401930" y="3795731"/>
            <a:chExt cx="2598963" cy="1428742"/>
          </a:xfrm>
        </p:grpSpPr>
        <p:pic>
          <p:nvPicPr>
            <p:cNvPr id="61" name="Picture 37"/>
            <p:cNvPicPr>
              <a:picLocks noChangeAspect="1" noChangeArrowheads="1"/>
            </p:cNvPicPr>
            <p:nvPr/>
          </p:nvPicPr>
          <p:blipFill>
            <a:blip r:embed="rId2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3795731"/>
              <a:ext cx="1695450" cy="5334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62" name="Picture 36"/>
            <p:cNvPicPr>
              <a:picLocks noChangeAspect="1" noChangeArrowheads="1"/>
            </p:cNvPicPr>
            <p:nvPr/>
          </p:nvPicPr>
          <p:blipFill>
            <a:blip r:embed="rId2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1" y="4357694"/>
              <a:ext cx="2598962" cy="533400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  <p:pic>
          <p:nvPicPr>
            <p:cNvPr id="63" name="Picture 35"/>
            <p:cNvPicPr>
              <a:picLocks noChangeAspect="1" noChangeArrowheads="1"/>
            </p:cNvPicPr>
            <p:nvPr/>
          </p:nvPicPr>
          <p:blipFill>
            <a:blip r:embed="rId2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01930" y="4929198"/>
              <a:ext cx="1419225" cy="295275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pic>
      </p:grpSp>
      <p:sp>
        <p:nvSpPr>
          <p:cNvPr id="64" name="Line Callout 1 63"/>
          <p:cNvSpPr/>
          <p:nvPr/>
        </p:nvSpPr>
        <p:spPr>
          <a:xfrm>
            <a:off x="7572396" y="5072074"/>
            <a:ext cx="1071570" cy="1214446"/>
          </a:xfrm>
          <a:prstGeom prst="borderCallout1">
            <a:avLst>
              <a:gd name="adj1" fmla="val 19688"/>
              <a:gd name="adj2" fmla="val 1382"/>
              <a:gd name="adj3" fmla="val 54506"/>
              <a:gd name="adj4" fmla="val -40276"/>
            </a:avLst>
          </a:prstGeom>
          <a:ln w="76200">
            <a:solidFill>
              <a:srgbClr val="7030A0"/>
            </a:solidFill>
            <a:headEnd type="none" w="med" len="med"/>
            <a:tailEnd type="triangle" w="med" len="med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/>
              <a:t>Jarak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Simpul</a:t>
            </a:r>
            <a:r>
              <a:rPr lang="en-US" sz="2400" b="1" dirty="0" smtClean="0"/>
              <a:t> Gel</a:t>
            </a:r>
            <a:endParaRPr lang="id-ID" b="1" dirty="0"/>
          </a:p>
        </p:txBody>
      </p:sp>
      <p:sp>
        <p:nvSpPr>
          <p:cNvPr id="65" name="Action Button: Home 64">
            <a:hlinkClick r:id="rId28" action="ppaction://hlinksldjump" highlightClick="1"/>
          </p:cNvPr>
          <p:cNvSpPr/>
          <p:nvPr/>
        </p:nvSpPr>
        <p:spPr>
          <a:xfrm>
            <a:off x="8587276" y="1142984"/>
            <a:ext cx="500034" cy="428628"/>
          </a:xfrm>
          <a:prstGeom prst="actionButtonHom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2222E-6 3.7037E-7 C 0.00295 -0.00972 0.01232 -0.03889 0.02256 -0.0544 C 0.03281 -0.06991 0.04809 -0.09491 0.06128 -0.09306 C 0.07118 -0.0919 0.09218 -0.06065 0.10156 -0.04352 C 0.11093 -0.02639 0.1118 -0.00857 0.1177 0.00926 C 0.12361 0.02662 0.12777 0.04838 0.13715 0.06296 C 0.14652 0.07755 0.15989 0.10255 0.17413 0.0963 C 0.18802 0.0875 0.20781 0.05486 0.22256 0.02523 C 0.23732 -0.0044 0.25451 -0.0588 0.26284 -0.08102 " pathEditMode="relative" rAng="0" ptsTypes="fafaaafaf">
                                      <p:cBhvr>
                                        <p:cTn id="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" y="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4.72222E-6 -3.7037E-6 C 0.00208 0.01065 0.01076 0.04699 0.021 0.06274 C 0.03125 0.07848 0.04895 0.09699 0.06128 0.09491 C 0.07361 0.09283 0.08524 0.0669 0.09513 0.04977 C 0.10503 0.03264 0.10833 0.01482 0.121 -0.0081 C 0.13368 -0.03101 0.14982 -0.10416 0.171 -0.08773 C 0.20486 -0.08773 0.24843 0.04399 0.24843 0.09074 " pathEditMode="relative" rAng="0" ptsTypes="faaaaff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-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61111E-6 -3.7037E-7 C 3.61111E-6 0.04676 0.03871 0.17824 0.07274 0.17824 C 0.09201 0.19144 0.11475 0.12732 0.13402 0.0838 C 0.15277 0.05301 0.16701 -0.00718 0.18559 -0.00648 C 0.21961 -0.00648 0.24531 0.0412 0.24531 0.08796 " pathEditMode="relative" rAng="0" ptsTypes="ffaff">
                                      <p:cBhvr>
                                        <p:cTn id="10" dur="30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" y="9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9" presetClass="path" presetSubtype="0" repeatCount="5000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2.77778E-6 4.44444E-6 C 0.00469 -0.01667 0.01528 -0.06991 0.03056 -0.10162 C 0.04636 -0.13218 0.07466 -0.18912 0.09514 -0.18334 C 0.11476 -0.17755 0.13768 -0.11158 0.15313 -0.06783 C 0.16979 -0.03612 0.18125 -0.00186 0.19514 0.0037 C 0.21007 0.00925 0.22657 -0.01875 0.23698 -0.03496 C 0.24775 -0.0507 0.25521 -0.07894 0.25955 -0.09098 " pathEditMode="relative" rAng="0" ptsTypes="fafafaf">
                                      <p:cBhvr>
                                        <p:cTn id="12" dur="30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" y="-9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2" presetClass="entr" presetSubtype="8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6000"/>
                            </p:stCondLst>
                            <p:childTnLst>
                              <p:par>
                                <p:cTn id="20" presetID="1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8000"/>
                            </p:stCondLst>
                            <p:childTnLst>
                              <p:par>
                                <p:cTn id="24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2000"/>
                            </p:stCondLst>
                            <p:childTnLst>
                              <p:par>
                                <p:cTn id="32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4000"/>
                            </p:stCondLst>
                            <p:childTnLst>
                              <p:par>
                                <p:cTn id="36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60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8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0"/>
                            </p:stCondLst>
                            <p:childTnLst>
                              <p:par>
                                <p:cTn id="50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2000"/>
                            </p:stCondLst>
                            <p:childTnLst>
                              <p:par>
                                <p:cTn id="5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3000"/>
                            </p:stCondLst>
                            <p:childTnLst>
                              <p:par>
                                <p:cTn id="58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4000"/>
                            </p:stCondLst>
                            <p:childTnLst>
                              <p:par>
                                <p:cTn id="62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0"/>
                            </p:stCondLst>
                            <p:childTnLst>
                              <p:par>
                                <p:cTn id="66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7000"/>
                            </p:stCondLst>
                            <p:childTnLst>
                              <p:par>
                                <p:cTn id="71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9000"/>
                            </p:stCondLst>
                            <p:childTnLst>
                              <p:par>
                                <p:cTn id="75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1000"/>
                            </p:stCondLst>
                            <p:childTnLst>
                              <p:par>
                                <p:cTn id="79" presetID="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3000"/>
                            </p:stCondLst>
                            <p:childTnLst>
                              <p:par>
                                <p:cTn id="83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4000"/>
                            </p:stCondLst>
                            <p:childTnLst>
                              <p:par>
                                <p:cTn id="8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5000"/>
                            </p:stCondLst>
                            <p:childTnLst>
                              <p:par>
                                <p:cTn id="91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46500"/>
                            </p:stCondLst>
                            <p:childTnLst>
                              <p:par>
                                <p:cTn id="95" presetID="1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48500"/>
                            </p:stCondLst>
                            <p:childTnLst>
                              <p:par>
                                <p:cTn id="99" presetID="9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9" grpId="0" animBg="1"/>
      <p:bldP spid="21" grpId="0" animBg="1"/>
      <p:bldP spid="32" grpId="0"/>
      <p:bldP spid="53" grpId="0" animBg="1"/>
      <p:bldP spid="59" grpId="0" animBg="1"/>
      <p:bldP spid="6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b81139db4ac99d13a4fe627de46bb22e425a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215</Words>
  <Application>Microsoft Office PowerPoint</Application>
  <PresentationFormat>On-screen Show (4:3)</PresentationFormat>
  <Paragraphs>54</Paragraphs>
  <Slides>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Microsoft Windows Xp3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gelombang mekanik</dc:title>
  <dc:creator>Xp3 </dc:creator>
  <cp:lastModifiedBy>Xp3 </cp:lastModifiedBy>
  <cp:revision>16</cp:revision>
  <dcterms:created xsi:type="dcterms:W3CDTF">2013-12-07T01:09:32Z</dcterms:created>
  <dcterms:modified xsi:type="dcterms:W3CDTF">2013-12-14T10:40:47Z</dcterms:modified>
</cp:coreProperties>
</file>