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5" r:id="rId6"/>
    <p:sldId id="260" r:id="rId7"/>
    <p:sldId id="261" r:id="rId8"/>
    <p:sldId id="262" r:id="rId9"/>
    <p:sldId id="264" r:id="rId10"/>
    <p:sldId id="263" r:id="rId11"/>
    <p:sldId id="267" r:id="rId12"/>
    <p:sldId id="271" r:id="rId13"/>
    <p:sldId id="272" r:id="rId14"/>
    <p:sldId id="273" r:id="rId15"/>
    <p:sldId id="274" r:id="rId16"/>
    <p:sldId id="265" r:id="rId17"/>
    <p:sldId id="266" r:id="rId18"/>
    <p:sldId id="277" r:id="rId19"/>
    <p:sldId id="276" r:id="rId20"/>
    <p:sldId id="268" r:id="rId21"/>
    <p:sldId id="278" r:id="rId22"/>
    <p:sldId id="269" r:id="rId23"/>
    <p:sldId id="27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2" autoAdjust="0"/>
    <p:restoredTop sz="94660"/>
  </p:normalViewPr>
  <p:slideViewPr>
    <p:cSldViewPr>
      <p:cViewPr varScale="1">
        <p:scale>
          <a:sx n="70" d="100"/>
          <a:sy n="70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3666-1791-4C97-ABB3-73F9728E1D1D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0172E13-622A-4553-964E-DCC13D4300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3666-1791-4C97-ABB3-73F9728E1D1D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2E13-622A-4553-964E-DCC13D430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3666-1791-4C97-ABB3-73F9728E1D1D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2E13-622A-4553-964E-DCC13D430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3666-1791-4C97-ABB3-73F9728E1D1D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2E13-622A-4553-964E-DCC13D4300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3666-1791-4C97-ABB3-73F9728E1D1D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0172E13-622A-4553-964E-DCC13D430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3666-1791-4C97-ABB3-73F9728E1D1D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2E13-622A-4553-964E-DCC13D4300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3666-1791-4C97-ABB3-73F9728E1D1D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2E13-622A-4553-964E-DCC13D4300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3666-1791-4C97-ABB3-73F9728E1D1D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2E13-622A-4553-964E-DCC13D430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3666-1791-4C97-ABB3-73F9728E1D1D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2E13-622A-4553-964E-DCC13D430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3666-1791-4C97-ABB3-73F9728E1D1D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2E13-622A-4553-964E-DCC13D4300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3666-1791-4C97-ABB3-73F9728E1D1D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0172E13-622A-4553-964E-DCC13D4300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87A3666-1791-4C97-ABB3-73F9728E1D1D}" type="datetimeFigureOut">
              <a:rPr lang="en-US" smtClean="0"/>
              <a:pPr/>
              <a:t>2/10/2012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0172E13-622A-4553-964E-DCC13D43009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0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23900" y="1571612"/>
            <a:ext cx="7696200" cy="14515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LARUTAN ASAM DAN 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B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ASA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43306" y="642918"/>
            <a:ext cx="17235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BAB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0991" y="3651022"/>
            <a:ext cx="250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Standar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Kompetensi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680991" y="3997869"/>
            <a:ext cx="7716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271463">
              <a:spcBef>
                <a:spcPts val="1200"/>
              </a:spcBef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Memahami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sifat-sifat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asam-basa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metode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pengukuran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terapannya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680991" y="4714884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Kompetensi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Dasar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680991" y="5128959"/>
            <a:ext cx="7716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271463">
              <a:spcBef>
                <a:spcPts val="1200"/>
              </a:spcBef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Mendeskripsikan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teori-teori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asam-basa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menentukan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sifat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mengitung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pH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769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Menghitung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pH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Asam-Basa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1962459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Kuat</a:t>
            </a:r>
            <a:endParaRPr lang="en-US" sz="2000" b="1" i="1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71538" y="2676839"/>
            <a:ext cx="5937384" cy="1726359"/>
            <a:chOff x="2071670" y="2676839"/>
            <a:chExt cx="4286280" cy="1726359"/>
          </a:xfrm>
        </p:grpSpPr>
        <p:sp>
          <p:nvSpPr>
            <p:cNvPr id="4" name="Rectangle 3"/>
            <p:cNvSpPr/>
            <p:nvPr/>
          </p:nvSpPr>
          <p:spPr>
            <a:xfrm>
              <a:off x="3286116" y="2676839"/>
              <a:ext cx="276832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</a:rPr>
                <a:t>[H</a:t>
              </a:r>
              <a:r>
                <a:rPr lang="en-US" sz="2400" b="1" baseline="30000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</a:rPr>
                <a:t>+</a:t>
              </a:r>
              <a:r>
                <a:rPr lang="en-US" sz="2400" b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</a:rPr>
                <a:t>] = </a:t>
              </a:r>
              <a:r>
                <a:rPr lang="en-US" sz="2400" b="1" i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</a:rPr>
                <a:t>M</a:t>
              </a:r>
              <a:r>
                <a:rPr lang="en-US" sz="2400" b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</a:rPr>
                <a:t> </a:t>
              </a:r>
              <a:r>
                <a:rPr lang="en-US" sz="2400" b="1" dirty="0" smtClean="0">
                  <a:solidFill>
                    <a:srgbClr val="C00000"/>
                  </a:solidFill>
                  <a:latin typeface="Times" pitchFamily="18" charset="0"/>
                  <a:cs typeface="Arial" pitchFamily="34" charset="0"/>
                  <a:sym typeface="Symbol"/>
                </a:rPr>
                <a:t> </a:t>
              </a:r>
              <a:r>
                <a:rPr lang="en-US" sz="24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valensi</a:t>
              </a:r>
              <a:r>
                <a:rPr lang="en-US" sz="24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asam</a:t>
              </a:r>
              <a:endParaRPr lang="en-US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071670" y="3379187"/>
              <a:ext cx="15716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contoh</a:t>
              </a:r>
              <a:endParaRPr lang="en-US" sz="2400" b="1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071670" y="3941533"/>
              <a:ext cx="42862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Berapakah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pH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larutan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HCl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0,01M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4572007"/>
            <a:ext cx="4857784" cy="1716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666" y="336210"/>
            <a:ext cx="4429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Lemah</a:t>
            </a:r>
            <a:endParaRPr lang="en-US" sz="2000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666" y="2633504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tetapan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ionisasi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b="1" i="1" dirty="0" smtClean="0">
                <a:latin typeface="Times" pitchFamily="18" charset="0"/>
                <a:cs typeface="Arial" pitchFamily="34" charset="0"/>
              </a:rPr>
              <a:t>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diketahui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358798" y="1291952"/>
            <a:ext cx="3633830" cy="370086"/>
            <a:chOff x="5637570" y="4857006"/>
            <a:chExt cx="3633830" cy="370086"/>
          </a:xfrm>
        </p:grpSpPr>
        <p:sp>
          <p:nvSpPr>
            <p:cNvPr id="5" name="Rectangle 4"/>
            <p:cNvSpPr/>
            <p:nvPr/>
          </p:nvSpPr>
          <p:spPr>
            <a:xfrm>
              <a:off x="5637570" y="4857760"/>
              <a:ext cx="9605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" pitchFamily="18" charset="0"/>
                  <a:cs typeface="Arial" pitchFamily="34" charset="0"/>
                </a:rPr>
                <a:t>NH (</a:t>
              </a:r>
              <a:r>
                <a:rPr lang="en-US" i="1" dirty="0" err="1" smtClean="0">
                  <a:latin typeface="Times" pitchFamily="18" charset="0"/>
                  <a:cs typeface="Arial" pitchFamily="34" charset="0"/>
                </a:rPr>
                <a:t>aq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)</a:t>
              </a:r>
              <a:endParaRPr lang="en-US" dirty="0"/>
            </a:p>
          </p:txBody>
        </p:sp>
        <p:grpSp>
          <p:nvGrpSpPr>
            <p:cNvPr id="6" name="Group 37"/>
            <p:cNvGrpSpPr/>
            <p:nvPr/>
          </p:nvGrpSpPr>
          <p:grpSpPr>
            <a:xfrm>
              <a:off x="6688060" y="4956278"/>
              <a:ext cx="797850" cy="214314"/>
              <a:chOff x="6988860" y="4643446"/>
              <a:chExt cx="797850" cy="214314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>
                <a:off x="7000892" y="4714884"/>
                <a:ext cx="78581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7000892" y="4786322"/>
                <a:ext cx="78581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10800000">
                <a:off x="7643834" y="4643446"/>
                <a:ext cx="142876" cy="714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6988860" y="4786322"/>
                <a:ext cx="142876" cy="714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Rectangle 6"/>
            <p:cNvSpPr/>
            <p:nvPr/>
          </p:nvSpPr>
          <p:spPr>
            <a:xfrm>
              <a:off x="7567087" y="4857006"/>
              <a:ext cx="170431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" pitchFamily="18" charset="0"/>
                  <a:cs typeface="Arial" pitchFamily="34" charset="0"/>
                </a:rPr>
                <a:t>H</a:t>
              </a:r>
              <a:r>
                <a:rPr lang="en-US" baseline="30000" dirty="0" smtClean="0">
                  <a:latin typeface="Times" pitchFamily="18" charset="0"/>
                  <a:cs typeface="Arial" pitchFamily="34" charset="0"/>
                </a:rPr>
                <a:t>+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(</a:t>
              </a:r>
              <a:r>
                <a:rPr lang="en-US" i="1" dirty="0" err="1" smtClean="0">
                  <a:latin typeface="Times" pitchFamily="18" charset="0"/>
                  <a:cs typeface="Arial" pitchFamily="34" charset="0"/>
                </a:rPr>
                <a:t>aq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) + A</a:t>
              </a:r>
              <a:r>
                <a:rPr lang="en-US" baseline="30000" dirty="0" smtClean="0">
                  <a:latin typeface="Times" pitchFamily="18" charset="0"/>
                  <a:cs typeface="Arial" pitchFamily="34" charset="0"/>
                  <a:sym typeface="Symbol"/>
                </a:rPr>
                <a:t></a:t>
              </a:r>
              <a:r>
                <a:rPr lang="en-US" dirty="0" smtClean="0">
                  <a:latin typeface="Times" pitchFamily="18" charset="0"/>
                  <a:cs typeface="Arial" pitchFamily="34" charset="0"/>
                  <a:sym typeface="Symbol"/>
                </a:rPr>
                <a:t>(</a:t>
              </a:r>
              <a:r>
                <a:rPr lang="en-US" i="1" dirty="0" err="1" smtClean="0">
                  <a:latin typeface="Times" pitchFamily="18" charset="0"/>
                  <a:cs typeface="Arial" pitchFamily="34" charset="0"/>
                  <a:sym typeface="Symbol"/>
                </a:rPr>
                <a:t>aq</a:t>
              </a:r>
              <a:r>
                <a:rPr lang="en-US" dirty="0" smtClean="0">
                  <a:latin typeface="Times" pitchFamily="18" charset="0"/>
                  <a:cs typeface="Arial" pitchFamily="34" charset="0"/>
                  <a:sym typeface="Symbol"/>
                </a:rPr>
                <a:t>)</a:t>
              </a:r>
              <a:endParaRPr lang="en-US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661534" y="3500438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contoh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8666" y="761822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tetapan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ionisasi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b="1" i="1" dirty="0" smtClean="0">
                <a:latin typeface="Times" pitchFamily="18" charset="0"/>
                <a:cs typeface="Arial" pitchFamily="34" charset="0"/>
              </a:rPr>
              <a:t>K 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diketahui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532586" y="958543"/>
            <a:ext cx="2616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baseline="30000" dirty="0" smtClean="0">
                <a:latin typeface="Times" pitchFamily="18" charset="0"/>
                <a:cs typeface="Arial" pitchFamily="34" charset="0"/>
              </a:rPr>
              <a:t>a</a:t>
            </a:r>
            <a:endParaRPr lang="en-US" b="1" baseline="30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8781" y="1857364"/>
            <a:ext cx="310465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3071810"/>
            <a:ext cx="1643074" cy="445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01567" y="3813640"/>
            <a:ext cx="367069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7" y="4929198"/>
            <a:ext cx="3506563" cy="986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4857760"/>
            <a:ext cx="4214842" cy="1753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1774161"/>
            <a:ext cx="7858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lemah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polivalen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bervalensi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banyak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mengion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secara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bertahap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2780150"/>
            <a:ext cx="1500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57158" y="1071546"/>
            <a:ext cx="38665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Lemah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Polivalen</a:t>
            </a:r>
            <a:endParaRPr lang="en-US" sz="2400" b="1" i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214685"/>
            <a:ext cx="6858048" cy="167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3853" y="4976090"/>
            <a:ext cx="286971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5715016"/>
            <a:ext cx="347298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85786" y="581934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Kuat</a:t>
            </a:r>
            <a:endParaRPr lang="en-US" sz="2000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53736" y="1142984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27050" y="1630908"/>
            <a:ext cx="6131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Berapakah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pH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Times" pitchFamily="18" charset="0"/>
                <a:cs typeface="Arial" pitchFamily="34" charset="0"/>
              </a:rPr>
              <a:t>Ba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 (OH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id-ID" baseline="-25000" dirty="0" smtClean="0">
                <a:latin typeface="Arial" pitchFamily="34" charset="0"/>
                <a:cs typeface="Arial" pitchFamily="34" charset="0"/>
              </a:rPr>
              <a:t> 2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  0,001 M?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5786" y="4743402"/>
            <a:ext cx="1980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Lemah</a:t>
            </a:r>
            <a:endParaRPr lang="en-US" sz="2000" b="1" i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071678"/>
            <a:ext cx="4572032" cy="2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5214949"/>
            <a:ext cx="2857520" cy="1224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214554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i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Trayek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Warna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Indikator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Asam-Basa</a:t>
            </a:r>
            <a:endParaRPr lang="en-US" b="1" i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42910" y="3166756"/>
          <a:ext cx="8072494" cy="1833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3620"/>
                <a:gridCol w="3167106"/>
                <a:gridCol w="25717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Indikator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Trayek</a:t>
                      </a: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Perubahan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itchFamily="34" charset="0"/>
                          <a:cs typeface="Arial" pitchFamily="34" charset="0"/>
                        </a:rPr>
                        <a:t>Warna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Perubahan</a:t>
                      </a: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Warna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Lakmus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Metil</a:t>
                      </a: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jingga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Metil</a:t>
                      </a: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merah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Bromtimol</a:t>
                      </a: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biru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fenolftalein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    5,5 – 8,0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    2,9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– 4,0</a:t>
                      </a:r>
                    </a:p>
                    <a:p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               4,2 – 6,3</a:t>
                      </a:r>
                    </a:p>
                    <a:p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               6,0 – 7,6</a:t>
                      </a:r>
                    </a:p>
                    <a:p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               8,3 – 10,0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merah-biru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merah-kuning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merah-kuning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kuning-biru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tidak</a:t>
                      </a: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berwarna-merah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121442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G.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Indikator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Asam-Basa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051864"/>
            <a:ext cx="7715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Menentukan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pH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Menggunakan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Beberapa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Indikator</a:t>
            </a:r>
            <a:endParaRPr lang="en-US" sz="2000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8662" y="1714488"/>
            <a:ext cx="1032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Contoh</a:t>
            </a:r>
            <a:endParaRPr lang="en-US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2143116"/>
            <a:ext cx="72945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berwarna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biru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ditetesi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indikator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bromtimol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biru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(6,0 – 7,6)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berwarna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indikatror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fenolftalein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(8,3 – 100).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Berapa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pH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itu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?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3202544"/>
            <a:ext cx="1032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Jawab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8662" y="3594746"/>
            <a:ext cx="75009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indikator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bromtimol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biru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berwarna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biru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berarti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pH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lebih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besar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7,6.</a:t>
            </a:r>
          </a:p>
          <a:p>
            <a:pPr algn="just"/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indikator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fenolftalein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berwarna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berarti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pH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kurang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8,3.</a:t>
            </a:r>
          </a:p>
          <a:p>
            <a:pPr algn="just"/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Jadi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, pH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tersebut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adalah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antara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7,6 – 8,3.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500298" y="5546458"/>
            <a:ext cx="4143404" cy="597186"/>
            <a:chOff x="571472" y="6119580"/>
            <a:chExt cx="4143404" cy="597186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571472" y="6215082"/>
              <a:ext cx="414340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5400000" flipH="1" flipV="1">
              <a:off x="1596839" y="6225943"/>
              <a:ext cx="2143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 flipH="1" flipV="1">
              <a:off x="3097037" y="6225943"/>
              <a:ext cx="2143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1655074" y="6347434"/>
              <a:ext cx="16305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7,6  pH  8,3</a:t>
              </a:r>
              <a:endParaRPr lang="en-US" dirty="0"/>
            </a:p>
          </p:txBody>
        </p:sp>
      </p:grpSp>
    </p:spTree>
  </p:cSld>
  <p:clrMapOvr>
    <a:masterClrMapping/>
  </p:clrMapOvr>
  <p:transition spd="med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5716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H.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Basa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1310458"/>
            <a:ext cx="821537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mengandung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ion H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anion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sedangkan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mengandung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ion OH</a:t>
            </a:r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kation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logam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.</a:t>
            </a:r>
          </a:p>
          <a:p>
            <a:pPr algn="just">
              <a:spcBef>
                <a:spcPts val="600"/>
              </a:spcBef>
            </a:pPr>
            <a:endParaRPr lang="en-US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algn="just">
              <a:spcBef>
                <a:spcPts val="600"/>
              </a:spcBef>
            </a:pPr>
            <a:endParaRPr lang="en-US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algn="just">
              <a:spcBef>
                <a:spcPts val="600"/>
              </a:spcBef>
            </a:pPr>
            <a:endParaRPr lang="en-US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algn="just"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Apa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terjadi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asam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dicampurkan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suatu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basa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?</a:t>
            </a:r>
          </a:p>
          <a:p>
            <a:pPr algn="just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Ion H</a:t>
            </a:r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+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asam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akan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bereaksi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ion H</a:t>
            </a:r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basa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membentuk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air.</a:t>
            </a:r>
          </a:p>
          <a:p>
            <a:pPr algn="just">
              <a:spcBef>
                <a:spcPts val="600"/>
              </a:spcBef>
            </a:pPr>
            <a:endParaRPr lang="en-US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algn="just">
              <a:spcBef>
                <a:spcPts val="600"/>
              </a:spcBef>
            </a:pPr>
            <a:endParaRPr lang="en-US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algn="just">
              <a:spcBef>
                <a:spcPts val="600"/>
              </a:spcBef>
            </a:pPr>
            <a:endParaRPr lang="en-US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algn="just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Ion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negatif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sisa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asam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ion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positif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basa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?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Akan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bergabung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membentuk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senyawa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ion yang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garam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.</a:t>
            </a:r>
          </a:p>
          <a:p>
            <a:pPr algn="just"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Oleh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karena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itu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reaksi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asam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basa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juga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reaksi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penggaraman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428860" y="2047394"/>
            <a:ext cx="3460845" cy="369332"/>
            <a:chOff x="2516854" y="5357826"/>
            <a:chExt cx="3460845" cy="369332"/>
          </a:xfrm>
        </p:grpSpPr>
        <p:grpSp>
          <p:nvGrpSpPr>
            <p:cNvPr id="6" name="Group 7"/>
            <p:cNvGrpSpPr/>
            <p:nvPr/>
          </p:nvGrpSpPr>
          <p:grpSpPr>
            <a:xfrm>
              <a:off x="2516854" y="5357826"/>
              <a:ext cx="3460845" cy="369332"/>
              <a:chOff x="2731168" y="5143512"/>
              <a:chExt cx="3460845" cy="369332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2731168" y="5143512"/>
                <a:ext cx="9028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HA(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</a:t>
                </a:r>
                <a:endParaRPr lang="en-US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4330606" y="5143512"/>
                <a:ext cx="18614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H</a:t>
                </a:r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+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 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 + A</a:t>
                </a:r>
                <a:r>
                  <a:rPr lang="en-US" baseline="30000" dirty="0" smtClean="0">
                    <a:latin typeface="Times" pitchFamily="18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</a:t>
                </a:r>
                <a:endParaRPr lang="en-US" dirty="0"/>
              </a:p>
            </p:txBody>
          </p:sp>
        </p:grpSp>
        <p:cxnSp>
          <p:nvCxnSpPr>
            <p:cNvPr id="15" name="Straight Arrow Connector 14"/>
            <p:cNvCxnSpPr/>
            <p:nvPr/>
          </p:nvCxnSpPr>
          <p:spPr>
            <a:xfrm>
              <a:off x="3428992" y="5572140"/>
              <a:ext cx="642942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2357422" y="2500840"/>
            <a:ext cx="3680551" cy="369332"/>
            <a:chOff x="2396534" y="5357826"/>
            <a:chExt cx="3680551" cy="369332"/>
          </a:xfrm>
        </p:grpSpPr>
        <p:grpSp>
          <p:nvGrpSpPr>
            <p:cNvPr id="18" name="Group 7"/>
            <p:cNvGrpSpPr/>
            <p:nvPr/>
          </p:nvGrpSpPr>
          <p:grpSpPr>
            <a:xfrm>
              <a:off x="2396534" y="5357826"/>
              <a:ext cx="3680551" cy="369332"/>
              <a:chOff x="2610848" y="5143512"/>
              <a:chExt cx="3680551" cy="369332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2610848" y="5143512"/>
                <a:ext cx="104387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LOH(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</a:t>
                </a:r>
                <a:endParaRPr lang="en-US" dirty="0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330606" y="5143512"/>
                <a:ext cx="196079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L</a:t>
                </a:r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+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 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 + OH</a:t>
                </a:r>
                <a:r>
                  <a:rPr lang="en-US" baseline="30000" dirty="0" smtClean="0">
                    <a:latin typeface="Times" pitchFamily="18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</a:t>
                </a:r>
                <a:endParaRPr lang="en-US" dirty="0"/>
              </a:p>
            </p:txBody>
          </p:sp>
        </p:grpSp>
        <p:cxnSp>
          <p:nvCxnSpPr>
            <p:cNvPr id="19" name="Straight Arrow Connector 18"/>
            <p:cNvCxnSpPr/>
            <p:nvPr/>
          </p:nvCxnSpPr>
          <p:spPr>
            <a:xfrm>
              <a:off x="3428992" y="5572140"/>
              <a:ext cx="642942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2000232" y="4155946"/>
            <a:ext cx="4464738" cy="726522"/>
            <a:chOff x="1430204" y="3357562"/>
            <a:chExt cx="3500189" cy="726522"/>
          </a:xfrm>
        </p:grpSpPr>
        <p:grpSp>
          <p:nvGrpSpPr>
            <p:cNvPr id="22" name="Group 21"/>
            <p:cNvGrpSpPr/>
            <p:nvPr/>
          </p:nvGrpSpPr>
          <p:grpSpPr>
            <a:xfrm>
              <a:off x="1430204" y="3357562"/>
              <a:ext cx="3500189" cy="726522"/>
              <a:chOff x="1409910" y="5357826"/>
              <a:chExt cx="3500189" cy="726522"/>
            </a:xfrm>
          </p:grpSpPr>
          <p:grpSp>
            <p:nvGrpSpPr>
              <p:cNvPr id="23" name="Group 7"/>
              <p:cNvGrpSpPr/>
              <p:nvPr/>
            </p:nvGrpSpPr>
            <p:grpSpPr>
              <a:xfrm>
                <a:off x="1409910" y="5357826"/>
                <a:ext cx="3500189" cy="726522"/>
                <a:chOff x="1624224" y="5143512"/>
                <a:chExt cx="3500189" cy="726522"/>
              </a:xfrm>
            </p:grpSpPr>
            <p:sp>
              <p:nvSpPr>
                <p:cNvPr id="25" name="Rectangle 24"/>
                <p:cNvSpPr/>
                <p:nvPr/>
              </p:nvSpPr>
              <p:spPr>
                <a:xfrm>
                  <a:off x="1624224" y="5143512"/>
                  <a:ext cx="221727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dirty="0" smtClean="0">
                      <a:latin typeface="Times" pitchFamily="18" charset="0"/>
                      <a:cs typeface="Arial" pitchFamily="34" charset="0"/>
                    </a:rPr>
                    <a:t>H</a:t>
                  </a:r>
                  <a:r>
                    <a:rPr lang="en-US" baseline="30000" dirty="0" smtClean="0">
                      <a:latin typeface="Times" pitchFamily="18" charset="0"/>
                      <a:cs typeface="Arial" pitchFamily="34" charset="0"/>
                    </a:rPr>
                    <a:t>+</a:t>
                  </a:r>
                  <a:r>
                    <a:rPr lang="en-US" dirty="0" smtClean="0">
                      <a:latin typeface="Times" pitchFamily="18" charset="0"/>
                      <a:cs typeface="Arial" pitchFamily="34" charset="0"/>
                    </a:rPr>
                    <a:t>(</a:t>
                  </a:r>
                  <a:r>
                    <a:rPr lang="en-US" i="1" dirty="0" err="1" smtClean="0">
                      <a:latin typeface="Times" pitchFamily="18" charset="0"/>
                      <a:cs typeface="Arial" pitchFamily="34" charset="0"/>
                    </a:rPr>
                    <a:t>aq</a:t>
                  </a:r>
                  <a:r>
                    <a:rPr lang="en-US" dirty="0" smtClean="0">
                      <a:latin typeface="Times" pitchFamily="18" charset="0"/>
                      <a:cs typeface="Arial" pitchFamily="34" charset="0"/>
                    </a:rPr>
                    <a:t>)   +  OH</a:t>
                  </a:r>
                  <a:r>
                    <a:rPr lang="en-US" baseline="30000" dirty="0" smtClean="0">
                      <a:latin typeface="Times" pitchFamily="18" charset="0"/>
                      <a:cs typeface="Arial" pitchFamily="34" charset="0"/>
                      <a:sym typeface="Symbol"/>
                    </a:rPr>
                    <a:t></a:t>
                  </a:r>
                  <a:r>
                    <a:rPr lang="en-US" dirty="0" smtClean="0">
                      <a:latin typeface="Times" pitchFamily="18" charset="0"/>
                      <a:cs typeface="Arial" pitchFamily="34" charset="0"/>
                    </a:rPr>
                    <a:t>(</a:t>
                  </a:r>
                  <a:r>
                    <a:rPr lang="en-US" i="1" dirty="0" err="1" smtClean="0">
                      <a:latin typeface="Times" pitchFamily="18" charset="0"/>
                      <a:cs typeface="Arial" pitchFamily="34" charset="0"/>
                    </a:rPr>
                    <a:t>aq</a:t>
                  </a:r>
                  <a:r>
                    <a:rPr lang="en-US" dirty="0" smtClean="0">
                      <a:latin typeface="Times" pitchFamily="18" charset="0"/>
                      <a:cs typeface="Arial" pitchFamily="34" charset="0"/>
                    </a:rPr>
                    <a:t>)   </a:t>
                  </a:r>
                  <a:endParaRPr lang="en-US" dirty="0"/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4330606" y="5143512"/>
                  <a:ext cx="79380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dirty="0" smtClean="0">
                      <a:latin typeface="Times" pitchFamily="18" charset="0"/>
                      <a:cs typeface="Arial" pitchFamily="34" charset="0"/>
                    </a:rPr>
                    <a:t>H O(</a:t>
                  </a:r>
                  <a:r>
                    <a:rPr lang="en-US" i="1" dirty="0" smtClean="0">
                      <a:latin typeface="Times" pitchFamily="18" charset="0"/>
                      <a:cs typeface="Arial" pitchFamily="34" charset="0"/>
                    </a:rPr>
                    <a:t>l</a:t>
                  </a:r>
                  <a:r>
                    <a:rPr lang="en-US" dirty="0" smtClean="0">
                      <a:latin typeface="Times" pitchFamily="18" charset="0"/>
                      <a:cs typeface="Arial" pitchFamily="34" charset="0"/>
                    </a:rPr>
                    <a:t>)</a:t>
                  </a:r>
                  <a:endParaRPr lang="en-US" dirty="0"/>
                </a:p>
              </p:txBody>
            </p:sp>
            <p:sp>
              <p:nvSpPr>
                <p:cNvPr id="29" name="Rectangle 28"/>
                <p:cNvSpPr/>
                <p:nvPr/>
              </p:nvSpPr>
              <p:spPr>
                <a:xfrm>
                  <a:off x="1624224" y="5500702"/>
                  <a:ext cx="77457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Asam</a:t>
                  </a:r>
                  <a:endParaRPr lang="en-US" dirty="0"/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2731376" y="5500702"/>
                  <a:ext cx="71045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Basa</a:t>
                  </a:r>
                  <a:endParaRPr lang="en-US" dirty="0"/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4303012" y="5500702"/>
                  <a:ext cx="46679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Air</a:t>
                  </a:r>
                  <a:endParaRPr lang="en-US" dirty="0"/>
                </a:p>
              </p:txBody>
            </p:sp>
          </p:grpSp>
          <p:cxnSp>
            <p:nvCxnSpPr>
              <p:cNvPr id="24" name="Straight Arrow Connector 23"/>
              <p:cNvCxnSpPr/>
              <p:nvPr/>
            </p:nvCxnSpPr>
            <p:spPr>
              <a:xfrm>
                <a:off x="3428992" y="5572140"/>
                <a:ext cx="642942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Rectangle 26"/>
            <p:cNvSpPr/>
            <p:nvPr/>
          </p:nvSpPr>
          <p:spPr>
            <a:xfrm>
              <a:off x="4286248" y="3607972"/>
              <a:ext cx="26962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aseline="30000" dirty="0" smtClean="0">
                  <a:latin typeface="Arial" pitchFamily="34" charset="0"/>
                  <a:cs typeface="Arial" pitchFamily="34" charset="0"/>
                  <a:sym typeface="Symbol"/>
                </a:rPr>
                <a:t>2</a:t>
              </a:r>
              <a:endParaRPr lang="en-US" baseline="30000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375965" y="6060064"/>
            <a:ext cx="3767671" cy="369332"/>
            <a:chOff x="1770870" y="5357826"/>
            <a:chExt cx="3767671" cy="369332"/>
          </a:xfrm>
        </p:grpSpPr>
        <p:grpSp>
          <p:nvGrpSpPr>
            <p:cNvPr id="35" name="Group 7"/>
            <p:cNvGrpSpPr/>
            <p:nvPr/>
          </p:nvGrpSpPr>
          <p:grpSpPr>
            <a:xfrm>
              <a:off x="1770870" y="5357826"/>
              <a:ext cx="3767671" cy="369332"/>
              <a:chOff x="1985184" y="5143512"/>
              <a:chExt cx="3767671" cy="369332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985184" y="5143512"/>
                <a:ext cx="15632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Asam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+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Basa</a:t>
                </a:r>
                <a:endParaRPr lang="en-US" dirty="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4330606" y="5143512"/>
                <a:ext cx="14222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Garam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+ Air</a:t>
                </a:r>
                <a:endParaRPr lang="en-US" dirty="0"/>
              </a:p>
            </p:txBody>
          </p:sp>
        </p:grpSp>
        <p:cxnSp>
          <p:nvCxnSpPr>
            <p:cNvPr id="36" name="Straight Arrow Connector 35"/>
            <p:cNvCxnSpPr/>
            <p:nvPr/>
          </p:nvCxnSpPr>
          <p:spPr>
            <a:xfrm>
              <a:off x="3428992" y="5572140"/>
              <a:ext cx="642942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295276" y="857232"/>
            <a:ext cx="5133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Basa</a:t>
            </a:r>
            <a:endParaRPr lang="en-US" sz="2000" b="1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857232"/>
            <a:ext cx="542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800" b="1" i="1" dirty="0" err="1" smtClean="0">
                <a:latin typeface="Arial" pitchFamily="34" charset="0"/>
                <a:cs typeface="Arial" pitchFamily="34" charset="0"/>
              </a:rPr>
              <a:t>Campuran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latin typeface="Arial" pitchFamily="34" charset="0"/>
                <a:cs typeface="Arial" pitchFamily="34" charset="0"/>
              </a:rPr>
              <a:t>Basa</a:t>
            </a:r>
            <a:endParaRPr lang="en-US" sz="2800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571612"/>
            <a:ext cx="8286808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Campuran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ekivalen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belum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tentu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bersifat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netral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kecuali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campuran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600"/>
              </a:spcBef>
              <a:buFont typeface="Arial" pitchFamily="34" charset="0"/>
              <a:buChar char="•"/>
              <a:tabLst>
                <a:tab pos="541338" algn="l"/>
              </a:tabLs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mol H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= mol OH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campuran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akan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bersifat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	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netral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.</a:t>
            </a:r>
          </a:p>
          <a:p>
            <a:pPr algn="just">
              <a:spcBef>
                <a:spcPts val="600"/>
              </a:spcBef>
              <a:buFont typeface="Arial" pitchFamily="34" charset="0"/>
              <a:buChar char="•"/>
              <a:tabLst>
                <a:tab pos="541338" algn="l"/>
              </a:tabLst>
            </a:pP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	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Jika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mol H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  <a:sym typeface="Symbol"/>
              </a:rPr>
              <a:t>+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 mol OH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,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campuran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akan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bersifat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	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asam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;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konsentrasi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H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dalam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campuran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	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ditentukan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	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oleh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jumlah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H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  <a:sym typeface="Symbol"/>
              </a:rPr>
              <a:t>+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bersisa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.</a:t>
            </a:r>
          </a:p>
          <a:p>
            <a:pPr algn="just">
              <a:spcBef>
                <a:spcPts val="600"/>
              </a:spcBef>
              <a:buFont typeface="Arial" pitchFamily="34" charset="0"/>
              <a:buChar char="•"/>
              <a:tabLst>
                <a:tab pos="541338" algn="l"/>
              </a:tabLst>
            </a:pP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	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Jika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mol H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 mol OH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  <a:sym typeface="Symbol"/>
              </a:rPr>
              <a:t>+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,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campuran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akan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bersifat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	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basa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;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kosentrasi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ion OH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dalam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campuran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	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ditentukan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oleh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jumlah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mol ion OH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	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bersisa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500306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II. TEORI ASAM-BASA BRONSTED-LOWRY DAN LEWIS</a:t>
            </a: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1142984"/>
            <a:ext cx="7286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Pengertian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Menurut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Bronsted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Lowry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24" y="2000240"/>
            <a:ext cx="62865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Bronsted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Lowry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= 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donor proton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Basa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BronstedLowry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 =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akseptor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 proton</a:t>
            </a:r>
            <a:endParaRPr lang="en-US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050686"/>
            <a:ext cx="7786742" cy="330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71462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I. KONSEP ASAM DAN BASA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7154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Pasangan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Konjungsi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48" y="2386477"/>
            <a:ext cx="7786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setelah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melepas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proton,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membentuk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spesi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basa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konjungsi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648561" y="3407657"/>
            <a:ext cx="3846878" cy="370086"/>
            <a:chOff x="5830082" y="4857006"/>
            <a:chExt cx="3846878" cy="370086"/>
          </a:xfrm>
        </p:grpSpPr>
        <p:sp>
          <p:nvSpPr>
            <p:cNvPr id="5" name="Rectangle 4"/>
            <p:cNvSpPr/>
            <p:nvPr/>
          </p:nvSpPr>
          <p:spPr>
            <a:xfrm>
              <a:off x="5830082" y="4857760"/>
              <a:ext cx="7489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asam</a:t>
              </a:r>
              <a:endParaRPr lang="en-US" dirty="0"/>
            </a:p>
          </p:txBody>
        </p:sp>
        <p:grpSp>
          <p:nvGrpSpPr>
            <p:cNvPr id="6" name="Group 37"/>
            <p:cNvGrpSpPr/>
            <p:nvPr/>
          </p:nvGrpSpPr>
          <p:grpSpPr>
            <a:xfrm>
              <a:off x="6688060" y="4956278"/>
              <a:ext cx="797850" cy="214314"/>
              <a:chOff x="6988860" y="4643446"/>
              <a:chExt cx="797850" cy="214314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>
                <a:off x="7000892" y="4714884"/>
                <a:ext cx="78581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7000892" y="4786322"/>
                <a:ext cx="78581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10800000">
                <a:off x="7643834" y="4643446"/>
                <a:ext cx="142876" cy="714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6988860" y="4786322"/>
                <a:ext cx="142876" cy="714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Rectangle 6"/>
            <p:cNvSpPr/>
            <p:nvPr/>
          </p:nvSpPr>
          <p:spPr>
            <a:xfrm>
              <a:off x="7567087" y="4857006"/>
              <a:ext cx="21098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Basa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konjugasi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H</a:t>
              </a:r>
              <a:r>
                <a:rPr lang="en-US" baseline="30000" dirty="0" smtClean="0">
                  <a:latin typeface="Times" pitchFamily="18" charset="0"/>
                  <a:cs typeface="Arial" pitchFamily="34" charset="0"/>
                </a:rPr>
                <a:t>+</a:t>
              </a:r>
              <a:endParaRPr lang="en-US" baseline="30000" dirty="0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636163" y="4033289"/>
            <a:ext cx="7579175" cy="1761212"/>
            <a:chOff x="357158" y="1333956"/>
            <a:chExt cx="7579175" cy="1761212"/>
          </a:xfrm>
        </p:grpSpPr>
        <p:sp>
          <p:nvSpPr>
            <p:cNvPr id="23" name="TextBox 22"/>
            <p:cNvSpPr txBox="1"/>
            <p:nvPr/>
          </p:nvSpPr>
          <p:spPr>
            <a:xfrm>
              <a:off x="357158" y="1333956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b="1" dirty="0" err="1" smtClean="0">
                  <a:latin typeface="Arial" pitchFamily="34" charset="0"/>
                  <a:cs typeface="Arial" pitchFamily="34" charset="0"/>
                </a:rPr>
                <a:t>contoh</a:t>
              </a:r>
              <a:endParaRPr lang="en-US" b="1" dirty="0" smtClean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475970" y="1862610"/>
              <a:ext cx="73581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475970" y="2291238"/>
              <a:ext cx="73581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75970" y="3093580"/>
              <a:ext cx="73581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416782" y="1874642"/>
              <a:ext cx="7519551" cy="370086"/>
              <a:chOff x="4903618" y="4857006"/>
              <a:chExt cx="7519551" cy="370086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4903618" y="4857760"/>
                <a:ext cx="7489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asam</a:t>
                </a:r>
                <a:endParaRPr lang="en-US" dirty="0"/>
              </a:p>
            </p:txBody>
          </p:sp>
          <p:grpSp>
            <p:nvGrpSpPr>
              <p:cNvPr id="30" name="Group 37"/>
              <p:cNvGrpSpPr/>
              <p:nvPr/>
            </p:nvGrpSpPr>
            <p:grpSpPr>
              <a:xfrm>
                <a:off x="6688060" y="4956278"/>
                <a:ext cx="797850" cy="214314"/>
                <a:chOff x="6988860" y="4643446"/>
                <a:chExt cx="797850" cy="214314"/>
              </a:xfrm>
            </p:grpSpPr>
            <p:cxnSp>
              <p:nvCxnSpPr>
                <p:cNvPr id="32" name="Straight Connector 31"/>
                <p:cNvCxnSpPr/>
                <p:nvPr/>
              </p:nvCxnSpPr>
              <p:spPr>
                <a:xfrm>
                  <a:off x="7000892" y="4714884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>
                  <a:off x="7000892" y="4786322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/>
                <p:cNvCxnSpPr/>
                <p:nvPr/>
              </p:nvCxnSpPr>
              <p:spPr>
                <a:xfrm rot="10800000">
                  <a:off x="7643834" y="4643446"/>
                  <a:ext cx="142876" cy="714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/>
                <p:cNvCxnSpPr/>
                <p:nvPr/>
              </p:nvCxnSpPr>
              <p:spPr>
                <a:xfrm>
                  <a:off x="6988860" y="4786322"/>
                  <a:ext cx="142876" cy="714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" name="Rectangle 30"/>
              <p:cNvSpPr/>
              <p:nvPr/>
            </p:nvSpPr>
            <p:spPr>
              <a:xfrm>
                <a:off x="7903983" y="4857006"/>
                <a:ext cx="45191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Proton		+	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Basa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konjugasi</a:t>
                </a:r>
                <a:endParaRPr lang="en-US" baseline="30000" dirty="0"/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416782" y="2291238"/>
              <a:ext cx="6950485" cy="370086"/>
              <a:chOff x="4903618" y="4857006"/>
              <a:chExt cx="6950485" cy="370086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4903618" y="4857760"/>
                <a:ext cx="56938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err="1" smtClean="0">
                    <a:latin typeface="Times" pitchFamily="18" charset="0"/>
                    <a:cs typeface="Arial" pitchFamily="34" charset="0"/>
                  </a:rPr>
                  <a:t>HCl</a:t>
                </a:r>
                <a:endParaRPr lang="en-US" dirty="0"/>
              </a:p>
            </p:txBody>
          </p:sp>
          <p:grpSp>
            <p:nvGrpSpPr>
              <p:cNvPr id="38" name="Group 37"/>
              <p:cNvGrpSpPr/>
              <p:nvPr/>
            </p:nvGrpSpPr>
            <p:grpSpPr>
              <a:xfrm>
                <a:off x="6688060" y="4956278"/>
                <a:ext cx="797850" cy="214314"/>
                <a:chOff x="6988860" y="4643446"/>
                <a:chExt cx="797850" cy="214314"/>
              </a:xfrm>
            </p:grpSpPr>
            <p:cxnSp>
              <p:nvCxnSpPr>
                <p:cNvPr id="40" name="Straight Connector 39"/>
                <p:cNvCxnSpPr/>
                <p:nvPr/>
              </p:nvCxnSpPr>
              <p:spPr>
                <a:xfrm>
                  <a:off x="7000892" y="4714884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>
                  <a:off x="7000892" y="4786322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rot="10800000">
                  <a:off x="7643834" y="4643446"/>
                  <a:ext cx="142876" cy="714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>
                  <a:off x="6988860" y="4786322"/>
                  <a:ext cx="142876" cy="714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9" name="Rectangle 38"/>
              <p:cNvSpPr/>
              <p:nvPr/>
            </p:nvSpPr>
            <p:spPr>
              <a:xfrm>
                <a:off x="7903983" y="4857006"/>
                <a:ext cx="395012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H </a:t>
                </a:r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+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		+	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            </a:t>
                </a:r>
                <a:r>
                  <a:rPr lang="en-US" dirty="0" err="1" smtClean="0">
                    <a:latin typeface="Times" pitchFamily="18" charset="0"/>
                    <a:cs typeface="Arial" pitchFamily="34" charset="0"/>
                  </a:rPr>
                  <a:t>Cl</a:t>
                </a:r>
                <a:r>
                  <a:rPr lang="en-US" baseline="30000" dirty="0" smtClean="0">
                    <a:latin typeface="Times" pitchFamily="18" charset="0"/>
                    <a:cs typeface="Arial" pitchFamily="34" charset="0"/>
                    <a:sym typeface="Symbol"/>
                  </a:rPr>
                  <a:t></a:t>
                </a:r>
                <a:endParaRPr lang="en-US" baseline="30000" dirty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416782" y="2719866"/>
              <a:ext cx="7352839" cy="370086"/>
              <a:chOff x="4903618" y="4857006"/>
              <a:chExt cx="7352839" cy="370086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4903618" y="4857760"/>
                <a:ext cx="6158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H</a:t>
                </a:r>
                <a:r>
                  <a:rPr lang="id-ID" baseline="-25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O</a:t>
                </a:r>
                <a:endParaRPr lang="en-US" dirty="0"/>
              </a:p>
            </p:txBody>
          </p:sp>
          <p:grpSp>
            <p:nvGrpSpPr>
              <p:cNvPr id="46" name="Group 45"/>
              <p:cNvGrpSpPr/>
              <p:nvPr/>
            </p:nvGrpSpPr>
            <p:grpSpPr>
              <a:xfrm>
                <a:off x="6688060" y="4956278"/>
                <a:ext cx="797850" cy="214314"/>
                <a:chOff x="6988860" y="4643446"/>
                <a:chExt cx="797850" cy="214314"/>
              </a:xfrm>
            </p:grpSpPr>
            <p:cxnSp>
              <p:nvCxnSpPr>
                <p:cNvPr id="48" name="Straight Connector 47"/>
                <p:cNvCxnSpPr/>
                <p:nvPr/>
              </p:nvCxnSpPr>
              <p:spPr>
                <a:xfrm>
                  <a:off x="7000892" y="4714884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>
                  <a:off x="7000892" y="4786322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 rot="10800000">
                  <a:off x="7643834" y="4643446"/>
                  <a:ext cx="142876" cy="714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6988860" y="4786322"/>
                  <a:ext cx="142876" cy="714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7" name="Rectangle 46"/>
              <p:cNvSpPr/>
              <p:nvPr/>
            </p:nvSpPr>
            <p:spPr>
              <a:xfrm>
                <a:off x="7903983" y="4857006"/>
                <a:ext cx="43524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H </a:t>
                </a:r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+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		+	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            O</a:t>
                </a:r>
                <a:r>
                  <a:rPr lang="id-ID" dirty="0" smtClean="0">
                    <a:latin typeface="Times" pitchFamily="18" charset="0"/>
                    <a:cs typeface="Arial" pitchFamily="34" charset="0"/>
                  </a:rPr>
                  <a:t>H</a:t>
                </a:r>
                <a:r>
                  <a:rPr lang="id-ID" baseline="30000" dirty="0" smtClean="0">
                    <a:latin typeface="Times" pitchFamily="18" charset="0"/>
                    <a:cs typeface="Arial" pitchFamily="34" charset="0"/>
                    <a:sym typeface="Symbol"/>
                  </a:rPr>
                  <a:t>-</a:t>
                </a:r>
                <a:endParaRPr lang="en-US" baseline="30000" dirty="0"/>
              </a:p>
            </p:txBody>
          </p:sp>
        </p:grpSp>
      </p:grpSp>
      <p:sp>
        <p:nvSpPr>
          <p:cNvPr id="90" name="TextBox 89"/>
          <p:cNvSpPr txBox="1"/>
          <p:nvPr/>
        </p:nvSpPr>
        <p:spPr>
          <a:xfrm>
            <a:off x="428596" y="1845222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Asam</a:t>
            </a:r>
            <a:endParaRPr lang="en-US" sz="2400" b="1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586279" y="2648919"/>
            <a:ext cx="3971442" cy="370086"/>
            <a:chOff x="5408962" y="4857006"/>
            <a:chExt cx="3971442" cy="370086"/>
          </a:xfrm>
        </p:grpSpPr>
        <p:sp>
          <p:nvSpPr>
            <p:cNvPr id="3" name="Rectangle 2"/>
            <p:cNvSpPr/>
            <p:nvPr/>
          </p:nvSpPr>
          <p:spPr>
            <a:xfrm>
              <a:off x="5408962" y="4857760"/>
              <a:ext cx="129073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Basa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+ 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H</a:t>
              </a:r>
              <a:r>
                <a:rPr lang="en-US" baseline="30000" dirty="0" smtClean="0">
                  <a:latin typeface="Times" pitchFamily="18" charset="0"/>
                  <a:cs typeface="Arial" pitchFamily="34" charset="0"/>
                </a:rPr>
                <a:t>+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en-US" dirty="0"/>
            </a:p>
          </p:txBody>
        </p:sp>
        <p:grpSp>
          <p:nvGrpSpPr>
            <p:cNvPr id="4" name="Group 37"/>
            <p:cNvGrpSpPr/>
            <p:nvPr/>
          </p:nvGrpSpPr>
          <p:grpSpPr>
            <a:xfrm>
              <a:off x="6688060" y="4956278"/>
              <a:ext cx="797850" cy="214314"/>
              <a:chOff x="6988860" y="4643446"/>
              <a:chExt cx="797850" cy="214314"/>
            </a:xfrm>
          </p:grpSpPr>
          <p:cxnSp>
            <p:nvCxnSpPr>
              <p:cNvPr id="6" name="Straight Connector 5"/>
              <p:cNvCxnSpPr/>
              <p:nvPr/>
            </p:nvCxnSpPr>
            <p:spPr>
              <a:xfrm>
                <a:off x="7000892" y="4714884"/>
                <a:ext cx="78581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>
                <a:off x="7000892" y="4786322"/>
                <a:ext cx="78581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 rot="10800000">
                <a:off x="7643834" y="4643446"/>
                <a:ext cx="142876" cy="714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6988860" y="4786322"/>
                <a:ext cx="142876" cy="714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Rectangle 4"/>
            <p:cNvSpPr/>
            <p:nvPr/>
          </p:nvSpPr>
          <p:spPr>
            <a:xfrm>
              <a:off x="7567087" y="4857006"/>
              <a:ext cx="181331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Asam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konjugasi</a:t>
              </a:r>
              <a:endParaRPr lang="en-US" baseline="300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000100" y="1533745"/>
            <a:ext cx="7215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setelah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meyerap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proton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membentuk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spesi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asam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konjugasi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43481" y="3456539"/>
            <a:ext cx="7643295" cy="1689020"/>
            <a:chOff x="357158" y="4758488"/>
            <a:chExt cx="7643295" cy="1689020"/>
          </a:xfrm>
        </p:grpSpPr>
        <p:sp>
          <p:nvSpPr>
            <p:cNvPr id="12" name="TextBox 11"/>
            <p:cNvSpPr txBox="1"/>
            <p:nvPr/>
          </p:nvSpPr>
          <p:spPr>
            <a:xfrm>
              <a:off x="357158" y="4758488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b="1" dirty="0" err="1" smtClean="0">
                  <a:latin typeface="Arial" pitchFamily="34" charset="0"/>
                  <a:cs typeface="Arial" pitchFamily="34" charset="0"/>
                </a:rPr>
                <a:t>contoh</a:t>
              </a:r>
              <a:endParaRPr lang="en-US" b="1" dirty="0" smtClean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475970" y="5214950"/>
              <a:ext cx="73581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475970" y="5643578"/>
              <a:ext cx="73581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475970" y="6445920"/>
              <a:ext cx="73581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63"/>
            <p:cNvGrpSpPr/>
            <p:nvPr/>
          </p:nvGrpSpPr>
          <p:grpSpPr>
            <a:xfrm>
              <a:off x="416782" y="5226982"/>
              <a:ext cx="7583671" cy="370086"/>
              <a:chOff x="4903618" y="4857006"/>
              <a:chExt cx="7583671" cy="370086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4903618" y="4857760"/>
                <a:ext cx="21659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Basa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		+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7903983" y="4857006"/>
                <a:ext cx="45833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Proton			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Asam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konjugasi</a:t>
                </a:r>
                <a:endParaRPr lang="en-US" baseline="300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7" name="Group 79"/>
            <p:cNvGrpSpPr/>
            <p:nvPr/>
          </p:nvGrpSpPr>
          <p:grpSpPr>
            <a:xfrm>
              <a:off x="416782" y="6072206"/>
              <a:ext cx="7245438" cy="370086"/>
              <a:chOff x="4903618" y="4857006"/>
              <a:chExt cx="7245438" cy="370086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4903618" y="4857760"/>
                <a:ext cx="22236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H</a:t>
                </a:r>
                <a:r>
                  <a:rPr lang="id-ID" baseline="-25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O		+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5" name="Group 81"/>
              <p:cNvGrpSpPr/>
              <p:nvPr/>
            </p:nvGrpSpPr>
            <p:grpSpPr>
              <a:xfrm>
                <a:off x="9497988" y="4956278"/>
                <a:ext cx="797850" cy="214314"/>
                <a:chOff x="9798788" y="4643446"/>
                <a:chExt cx="797850" cy="214314"/>
              </a:xfrm>
            </p:grpSpPr>
            <p:cxnSp>
              <p:nvCxnSpPr>
                <p:cNvPr id="37" name="Straight Connector 36"/>
                <p:cNvCxnSpPr/>
                <p:nvPr/>
              </p:nvCxnSpPr>
              <p:spPr>
                <a:xfrm>
                  <a:off x="9810820" y="4714884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>
                  <a:off x="9810820" y="4786322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 rot="10800000">
                  <a:off x="10453762" y="4643446"/>
                  <a:ext cx="142876" cy="714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>
                  <a:off x="9798788" y="4786322"/>
                  <a:ext cx="142876" cy="714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6" name="Rectangle 35"/>
              <p:cNvSpPr/>
              <p:nvPr/>
            </p:nvSpPr>
            <p:spPr>
              <a:xfrm>
                <a:off x="7903983" y="4857006"/>
                <a:ext cx="42450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H 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			            H</a:t>
                </a:r>
                <a:r>
                  <a:rPr lang="id-ID" baseline="-25000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O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endParaRPr lang="en-US" baseline="300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18" name="Straight Connector 17"/>
            <p:cNvCxnSpPr/>
            <p:nvPr/>
          </p:nvCxnSpPr>
          <p:spPr>
            <a:xfrm>
              <a:off x="4857752" y="5429264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4857752" y="5500702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0800000">
              <a:off x="5500694" y="5357826"/>
              <a:ext cx="142876" cy="714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4845720" y="5500702"/>
              <a:ext cx="142876" cy="714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95"/>
            <p:cNvGrpSpPr/>
            <p:nvPr/>
          </p:nvGrpSpPr>
          <p:grpSpPr>
            <a:xfrm>
              <a:off x="416782" y="5702984"/>
              <a:ext cx="7232614" cy="370086"/>
              <a:chOff x="4903618" y="4857006"/>
              <a:chExt cx="7232614" cy="370086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4903618" y="4857760"/>
                <a:ext cx="22236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NH</a:t>
                </a:r>
                <a:r>
                  <a:rPr lang="id-ID" baseline="-25000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		+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8" name="Group 97"/>
              <p:cNvGrpSpPr/>
              <p:nvPr/>
            </p:nvGrpSpPr>
            <p:grpSpPr>
              <a:xfrm>
                <a:off x="9497988" y="4956278"/>
                <a:ext cx="797850" cy="214314"/>
                <a:chOff x="9798788" y="4643446"/>
                <a:chExt cx="797850" cy="214314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9810820" y="4714884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9810820" y="4786322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/>
                <p:nvPr/>
              </p:nvCxnSpPr>
              <p:spPr>
                <a:xfrm rot="10800000">
                  <a:off x="10453762" y="4643446"/>
                  <a:ext cx="142876" cy="714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>
                  <a:off x="9798788" y="4786322"/>
                  <a:ext cx="142876" cy="714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Rectangle 28"/>
              <p:cNvSpPr/>
              <p:nvPr/>
            </p:nvSpPr>
            <p:spPr>
              <a:xfrm>
                <a:off x="7903983" y="4857006"/>
                <a:ext cx="42322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H 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			            NH</a:t>
                </a:r>
                <a:r>
                  <a:rPr lang="id-ID" baseline="-25000" dirty="0" smtClean="0"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endParaRPr lang="en-US" baseline="300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43" name="TextBox 42"/>
          <p:cNvSpPr txBox="1"/>
          <p:nvPr/>
        </p:nvSpPr>
        <p:spPr>
          <a:xfrm>
            <a:off x="428596" y="928670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Basa</a:t>
            </a:r>
            <a:endParaRPr lang="en-US" sz="2400" b="1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Kekuatan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Relatif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Basa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04958" y="1142984"/>
          <a:ext cx="6096000" cy="3479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Asam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Basa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Asam</a:t>
                      </a: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Kuat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Asam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terlemah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HCIO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H  SO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HCI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HNO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H  O</a:t>
                      </a:r>
                      <a:r>
                        <a:rPr lang="en-US" baseline="30000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H  PO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H  CO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NH</a:t>
                      </a:r>
                      <a:r>
                        <a:rPr lang="en-US" baseline="30000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H  O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NH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OH</a:t>
                      </a:r>
                      <a:r>
                        <a:rPr lang="en-US" baseline="300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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CIO </a:t>
                      </a:r>
                      <a:r>
                        <a:rPr lang="en-US" baseline="300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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HSO</a:t>
                      </a:r>
                      <a:r>
                        <a:rPr lang="en-US" baseline="300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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CI</a:t>
                      </a:r>
                      <a:r>
                        <a:rPr lang="en-US" baseline="300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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NO</a:t>
                      </a:r>
                      <a:r>
                        <a:rPr lang="en-US" baseline="300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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H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 O</a:t>
                      </a:r>
                    </a:p>
                    <a:p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    H  PO </a:t>
                      </a:r>
                      <a:r>
                        <a:rPr lang="en-US" baseline="300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</a:t>
                      </a:r>
                      <a:endParaRPr lang="en-US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    HCO</a:t>
                      </a:r>
                      <a:r>
                        <a:rPr lang="en-US" baseline="300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</a:t>
                      </a:r>
                      <a:endParaRPr lang="en-US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    NH</a:t>
                      </a:r>
                    </a:p>
                    <a:p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    OH</a:t>
                      </a:r>
                      <a:r>
                        <a:rPr lang="en-US" baseline="300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</a:t>
                      </a:r>
                      <a:endParaRPr lang="en-US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    NH</a:t>
                      </a:r>
                      <a:r>
                        <a:rPr lang="en-US" baseline="300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</a:t>
                      </a:r>
                      <a:endParaRPr lang="en-US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    O</a:t>
                      </a:r>
                      <a:r>
                        <a:rPr lang="en-US" baseline="30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baseline="300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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Basa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terlemah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Basa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terkuat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 rot="5400000">
            <a:off x="1190644" y="2940212"/>
            <a:ext cx="1857388" cy="1588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 flipH="1" flipV="1">
            <a:off x="5881488" y="3071810"/>
            <a:ext cx="171451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833096" y="1714488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4</a:t>
            </a:r>
            <a:endParaRPr lang="en-US" baseline="30000" dirty="0"/>
          </a:p>
        </p:txBody>
      </p:sp>
      <p:sp>
        <p:nvSpPr>
          <p:cNvPr id="11" name="Rectangle 10"/>
          <p:cNvSpPr/>
          <p:nvPr/>
        </p:nvSpPr>
        <p:spPr>
          <a:xfrm>
            <a:off x="3452596" y="2012272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2</a:t>
            </a:r>
            <a:endParaRPr lang="en-US" baseline="30000" dirty="0"/>
          </a:p>
        </p:txBody>
      </p:sp>
      <p:sp>
        <p:nvSpPr>
          <p:cNvPr id="12" name="Rectangle 11"/>
          <p:cNvSpPr/>
          <p:nvPr/>
        </p:nvSpPr>
        <p:spPr>
          <a:xfrm>
            <a:off x="3905288" y="2012272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4</a:t>
            </a:r>
            <a:endParaRPr lang="en-US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3786476" y="2537156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3</a:t>
            </a:r>
            <a:endParaRPr lang="en-US" baseline="30000" dirty="0"/>
          </a:p>
        </p:txBody>
      </p:sp>
      <p:sp>
        <p:nvSpPr>
          <p:cNvPr id="14" name="Rectangle 13"/>
          <p:cNvSpPr/>
          <p:nvPr/>
        </p:nvSpPr>
        <p:spPr>
          <a:xfrm>
            <a:off x="3476660" y="2846218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3</a:t>
            </a:r>
            <a:endParaRPr lang="en-US" baseline="30000" dirty="0"/>
          </a:p>
        </p:txBody>
      </p:sp>
      <p:sp>
        <p:nvSpPr>
          <p:cNvPr id="15" name="Rectangle 14"/>
          <p:cNvSpPr/>
          <p:nvPr/>
        </p:nvSpPr>
        <p:spPr>
          <a:xfrm>
            <a:off x="3476660" y="3407198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2</a:t>
            </a:r>
            <a:endParaRPr lang="en-US" baseline="30000" dirty="0"/>
          </a:p>
        </p:txBody>
      </p:sp>
      <p:sp>
        <p:nvSpPr>
          <p:cNvPr id="16" name="Rectangle 15"/>
          <p:cNvSpPr/>
          <p:nvPr/>
        </p:nvSpPr>
        <p:spPr>
          <a:xfrm>
            <a:off x="3905288" y="3407198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3</a:t>
            </a:r>
            <a:endParaRPr lang="en-US" baseline="30000" dirty="0"/>
          </a:p>
        </p:txBody>
      </p:sp>
      <p:sp>
        <p:nvSpPr>
          <p:cNvPr id="17" name="Rectangle 16"/>
          <p:cNvSpPr/>
          <p:nvPr/>
        </p:nvSpPr>
        <p:spPr>
          <a:xfrm>
            <a:off x="3476660" y="3119938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3</a:t>
            </a:r>
            <a:endParaRPr lang="en-US" baseline="30000" dirty="0"/>
          </a:p>
        </p:txBody>
      </p:sp>
      <p:sp>
        <p:nvSpPr>
          <p:cNvPr id="18" name="Rectangle 17"/>
          <p:cNvSpPr/>
          <p:nvPr/>
        </p:nvSpPr>
        <p:spPr>
          <a:xfrm>
            <a:off x="3905288" y="3119938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4</a:t>
            </a:r>
            <a:endParaRPr lang="en-US" baseline="30000" dirty="0"/>
          </a:p>
        </p:txBody>
      </p:sp>
      <p:sp>
        <p:nvSpPr>
          <p:cNvPr id="19" name="Rectangle 18"/>
          <p:cNvSpPr/>
          <p:nvPr/>
        </p:nvSpPr>
        <p:spPr>
          <a:xfrm>
            <a:off x="3631568" y="3691442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4</a:t>
            </a:r>
            <a:endParaRPr lang="en-US" baseline="30000" dirty="0"/>
          </a:p>
        </p:txBody>
      </p:sp>
      <p:sp>
        <p:nvSpPr>
          <p:cNvPr id="20" name="Rectangle 19"/>
          <p:cNvSpPr/>
          <p:nvPr/>
        </p:nvSpPr>
        <p:spPr>
          <a:xfrm>
            <a:off x="3476660" y="3942606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2</a:t>
            </a:r>
            <a:endParaRPr lang="en-US" baseline="30000" dirty="0"/>
          </a:p>
        </p:txBody>
      </p:sp>
      <p:sp>
        <p:nvSpPr>
          <p:cNvPr id="21" name="Rectangle 20"/>
          <p:cNvSpPr/>
          <p:nvPr/>
        </p:nvSpPr>
        <p:spPr>
          <a:xfrm>
            <a:off x="3631568" y="4239636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3</a:t>
            </a:r>
            <a:endParaRPr lang="en-US" baseline="30000" dirty="0"/>
          </a:p>
        </p:txBody>
      </p:sp>
      <p:sp>
        <p:nvSpPr>
          <p:cNvPr id="22" name="Rectangle 21"/>
          <p:cNvSpPr/>
          <p:nvPr/>
        </p:nvSpPr>
        <p:spPr>
          <a:xfrm>
            <a:off x="5155830" y="1714488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4</a:t>
            </a:r>
            <a:endParaRPr lang="en-US" baseline="30000" dirty="0"/>
          </a:p>
        </p:txBody>
      </p:sp>
      <p:sp>
        <p:nvSpPr>
          <p:cNvPr id="23" name="Rectangle 22"/>
          <p:cNvSpPr/>
          <p:nvPr/>
        </p:nvSpPr>
        <p:spPr>
          <a:xfrm>
            <a:off x="5226514" y="2012272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4</a:t>
            </a:r>
            <a:endParaRPr lang="en-US" baseline="30000" dirty="0"/>
          </a:p>
        </p:txBody>
      </p:sp>
      <p:sp>
        <p:nvSpPr>
          <p:cNvPr id="24" name="Rectangle 23"/>
          <p:cNvSpPr/>
          <p:nvPr/>
        </p:nvSpPr>
        <p:spPr>
          <a:xfrm>
            <a:off x="5061082" y="2560466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3</a:t>
            </a:r>
            <a:endParaRPr lang="en-US" baseline="30000" dirty="0"/>
          </a:p>
        </p:txBody>
      </p:sp>
      <p:sp>
        <p:nvSpPr>
          <p:cNvPr id="25" name="Rectangle 24"/>
          <p:cNvSpPr/>
          <p:nvPr/>
        </p:nvSpPr>
        <p:spPr>
          <a:xfrm>
            <a:off x="4917452" y="2859004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2</a:t>
            </a:r>
            <a:endParaRPr lang="en-US" baseline="30000" dirty="0"/>
          </a:p>
        </p:txBody>
      </p:sp>
      <p:sp>
        <p:nvSpPr>
          <p:cNvPr id="26" name="Rectangle 25"/>
          <p:cNvSpPr/>
          <p:nvPr/>
        </p:nvSpPr>
        <p:spPr>
          <a:xfrm>
            <a:off x="5345326" y="3119184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4</a:t>
            </a:r>
            <a:endParaRPr lang="en-US" baseline="30000" dirty="0"/>
          </a:p>
        </p:txBody>
      </p:sp>
      <p:sp>
        <p:nvSpPr>
          <p:cNvPr id="27" name="Rectangle 26"/>
          <p:cNvSpPr/>
          <p:nvPr/>
        </p:nvSpPr>
        <p:spPr>
          <a:xfrm>
            <a:off x="4905420" y="3119184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2</a:t>
            </a:r>
            <a:endParaRPr lang="en-US" baseline="30000" dirty="0"/>
          </a:p>
        </p:txBody>
      </p:sp>
      <p:sp>
        <p:nvSpPr>
          <p:cNvPr id="28" name="Rectangle 27"/>
          <p:cNvSpPr/>
          <p:nvPr/>
        </p:nvSpPr>
        <p:spPr>
          <a:xfrm>
            <a:off x="5262610" y="3357562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3</a:t>
            </a:r>
            <a:endParaRPr lang="en-US" baseline="30000" dirty="0"/>
          </a:p>
        </p:txBody>
      </p:sp>
      <p:sp>
        <p:nvSpPr>
          <p:cNvPr id="29" name="Rectangle 28"/>
          <p:cNvSpPr/>
          <p:nvPr/>
        </p:nvSpPr>
        <p:spPr>
          <a:xfrm>
            <a:off x="5084392" y="3668132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3</a:t>
            </a:r>
            <a:endParaRPr lang="en-US" baseline="30000" dirty="0"/>
          </a:p>
        </p:txBody>
      </p:sp>
      <p:sp>
        <p:nvSpPr>
          <p:cNvPr id="30" name="Rectangle 29"/>
          <p:cNvSpPr/>
          <p:nvPr/>
        </p:nvSpPr>
        <p:spPr>
          <a:xfrm>
            <a:off x="5084392" y="4203540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Arial" pitchFamily="34" charset="0"/>
                <a:cs typeface="Arial" pitchFamily="34" charset="0"/>
                <a:sym typeface="Symbol"/>
              </a:rPr>
              <a:t>2</a:t>
            </a:r>
            <a:endParaRPr lang="en-US" baseline="30000" dirty="0"/>
          </a:p>
        </p:txBody>
      </p:sp>
      <p:grpSp>
        <p:nvGrpSpPr>
          <p:cNvPr id="35" name="Group 34"/>
          <p:cNvGrpSpPr/>
          <p:nvPr/>
        </p:nvGrpSpPr>
        <p:grpSpPr>
          <a:xfrm>
            <a:off x="571472" y="5000636"/>
            <a:ext cx="8215370" cy="1422266"/>
            <a:chOff x="571472" y="5000636"/>
            <a:chExt cx="8215370" cy="1422266"/>
          </a:xfrm>
        </p:grpSpPr>
        <p:sp>
          <p:nvSpPr>
            <p:cNvPr id="3" name="TextBox 2"/>
            <p:cNvSpPr txBox="1"/>
            <p:nvPr/>
          </p:nvSpPr>
          <p:spPr>
            <a:xfrm>
              <a:off x="571472" y="5715016"/>
              <a:ext cx="82153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Semakin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kuat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asam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semakin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lemah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basa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konjungsinya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sebaliknya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3610474" y="5000636"/>
              <a:ext cx="1605600" cy="511831"/>
              <a:chOff x="3071802" y="5000636"/>
              <a:chExt cx="1605600" cy="511831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3071802" y="5000636"/>
                <a:ext cx="14830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K  </a:t>
                </a:r>
                <a:r>
                  <a:rPr lang="en-US" sz="2000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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K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  =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K</a:t>
                </a:r>
                <a:endParaRPr lang="en-US" sz="2000" dirty="0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73292" y="5214950"/>
                <a:ext cx="279244" cy="2975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a</a:t>
                </a:r>
                <a:endParaRPr lang="en-US" sz="2000" baseline="30000" dirty="0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840964" y="5214950"/>
                <a:ext cx="279244" cy="2975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b</a:t>
                </a:r>
                <a:endParaRPr lang="en-US" sz="2000" baseline="30000" dirty="0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369304" y="5214950"/>
                <a:ext cx="308098" cy="2975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w</a:t>
                </a:r>
                <a:endParaRPr lang="en-US" sz="2000" baseline="30000" dirty="0"/>
              </a:p>
            </p:txBody>
          </p:sp>
        </p:grpSp>
      </p:grp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0010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Teori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Asam-Basa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Lewis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28662" y="4282867"/>
            <a:ext cx="7429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" pitchFamily="18" charset="0"/>
                <a:cs typeface="Arial" pitchFamily="34" charset="0"/>
              </a:rPr>
              <a:t>NH</a:t>
            </a:r>
            <a:r>
              <a:rPr lang="id-ID" sz="2400" baseline="-25000" dirty="0" smtClean="0">
                <a:latin typeface="Times" pitchFamily="18" charset="0"/>
                <a:cs typeface="Arial" pitchFamily="34" charset="0"/>
              </a:rPr>
              <a:t>4</a:t>
            </a:r>
            <a:r>
              <a:rPr lang="en-US" sz="2400" baseline="30000" dirty="0" smtClean="0">
                <a:latin typeface="Times" pitchFamily="18" charset="0"/>
                <a:cs typeface="Arial" pitchFamily="34" charset="0"/>
              </a:rPr>
              <a:t>+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karena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memberi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pasangan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elektron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sedangkan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ion H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karena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menerima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pasangan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elektron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071810"/>
            <a:ext cx="91440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	: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akseptor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pasangan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elektron</a:t>
            </a:r>
            <a:endParaRPr lang="en-US" sz="2400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algn="ctr">
              <a:spcBef>
                <a:spcPts val="600"/>
              </a:spcBef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Basa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	: donor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pasangan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elektron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1785926"/>
            <a:ext cx="3429024" cy="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545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Menunjukkan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Basa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5840102"/>
            <a:ext cx="185738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pH 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 7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43256" y="5848997"/>
            <a:ext cx="2357438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netral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pH = 7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57916" y="5840102"/>
            <a:ext cx="2357422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pH 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 7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928669"/>
            <a:ext cx="6643734" cy="490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1429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Teori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Asam-Basa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Arrhenius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357422" y="4947080"/>
            <a:ext cx="5155982" cy="553622"/>
            <a:chOff x="1027934" y="4643446"/>
            <a:chExt cx="5155982" cy="553622"/>
          </a:xfrm>
        </p:grpSpPr>
        <p:grpSp>
          <p:nvGrpSpPr>
            <p:cNvPr id="7" name="Group 7"/>
            <p:cNvGrpSpPr/>
            <p:nvPr/>
          </p:nvGrpSpPr>
          <p:grpSpPr>
            <a:xfrm>
              <a:off x="1027934" y="4643446"/>
              <a:ext cx="5155982" cy="461665"/>
              <a:chOff x="2671008" y="5143512"/>
              <a:chExt cx="5155982" cy="461665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2671008" y="5143512"/>
                <a:ext cx="12618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latin typeface="Times" pitchFamily="18" charset="0"/>
                    <a:cs typeface="Arial" pitchFamily="34" charset="0"/>
                  </a:rPr>
                  <a:t>H  Z(</a:t>
                </a:r>
                <a:r>
                  <a:rPr lang="en-US" sz="2400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sz="2400" dirty="0" smtClean="0">
                    <a:latin typeface="Times" pitchFamily="18" charset="0"/>
                    <a:cs typeface="Arial" pitchFamily="34" charset="0"/>
                  </a:rPr>
                  <a:t>)</a:t>
                </a:r>
                <a:endParaRPr lang="en-US" sz="2400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5192936" y="5143512"/>
                <a:ext cx="26340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i="1" dirty="0" smtClean="0">
                    <a:latin typeface="Times" pitchFamily="18" charset="0"/>
                    <a:cs typeface="Arial" pitchFamily="34" charset="0"/>
                  </a:rPr>
                  <a:t>x </a:t>
                </a:r>
                <a:r>
                  <a:rPr lang="en-US" sz="2400" dirty="0" smtClean="0">
                    <a:latin typeface="Times" pitchFamily="18" charset="0"/>
                    <a:cs typeface="Arial" pitchFamily="34" charset="0"/>
                  </a:rPr>
                  <a:t>H</a:t>
                </a:r>
                <a:r>
                  <a:rPr lang="en-US" sz="2400" baseline="30000" dirty="0" smtClean="0">
                    <a:latin typeface="Times" pitchFamily="18" charset="0"/>
                    <a:cs typeface="Arial" pitchFamily="34" charset="0"/>
                  </a:rPr>
                  <a:t>+</a:t>
                </a:r>
                <a:r>
                  <a:rPr lang="en-US" sz="2400" dirty="0" smtClean="0">
                    <a:latin typeface="Times" pitchFamily="18" charset="0"/>
                    <a:cs typeface="Arial" pitchFamily="34" charset="0"/>
                  </a:rPr>
                  <a:t>(</a:t>
                </a:r>
                <a:r>
                  <a:rPr lang="en-US" sz="2400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sz="2400" dirty="0" smtClean="0">
                    <a:latin typeface="Times" pitchFamily="18" charset="0"/>
                    <a:cs typeface="Arial" pitchFamily="34" charset="0"/>
                  </a:rPr>
                  <a:t>) + Z </a:t>
                </a:r>
                <a:r>
                  <a:rPr lang="en-US" sz="2400" i="1" baseline="30000" dirty="0" smtClean="0">
                    <a:latin typeface="Times" pitchFamily="18" charset="0"/>
                    <a:cs typeface="Arial" pitchFamily="34" charset="0"/>
                  </a:rPr>
                  <a:t>x</a:t>
                </a:r>
                <a:r>
                  <a:rPr lang="en-US" sz="2400" baseline="30000" dirty="0" smtClean="0">
                    <a:latin typeface="Times" pitchFamily="18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sz="2400" dirty="0" smtClean="0">
                    <a:latin typeface="Times" pitchFamily="18" charset="0"/>
                    <a:cs typeface="Arial" pitchFamily="34" charset="0"/>
                    <a:sym typeface="Symbol"/>
                  </a:rPr>
                  <a:t> (</a:t>
                </a:r>
                <a:r>
                  <a:rPr lang="en-US" sz="2400" i="1" dirty="0" err="1" smtClean="0">
                    <a:latin typeface="Times" pitchFamily="18" charset="0"/>
                    <a:cs typeface="Arial" pitchFamily="34" charset="0"/>
                    <a:sym typeface="Symbol"/>
                  </a:rPr>
                  <a:t>aq</a:t>
                </a:r>
                <a:r>
                  <a:rPr lang="en-US" sz="2400" dirty="0" smtClean="0">
                    <a:latin typeface="Times" pitchFamily="18" charset="0"/>
                    <a:cs typeface="Arial" pitchFamily="34" charset="0"/>
                    <a:sym typeface="Symbol"/>
                  </a:rPr>
                  <a:t>)</a:t>
                </a:r>
                <a:endParaRPr lang="en-US" sz="2400" dirty="0"/>
              </a:p>
            </p:txBody>
          </p:sp>
          <p:cxnSp>
            <p:nvCxnSpPr>
              <p:cNvPr id="13" name="Straight Arrow Connector 12"/>
              <p:cNvCxnSpPr/>
              <p:nvPr/>
            </p:nvCxnSpPr>
            <p:spPr>
              <a:xfrm>
                <a:off x="3995240" y="5329992"/>
                <a:ext cx="1071570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Rectangle 7"/>
            <p:cNvSpPr/>
            <p:nvPr/>
          </p:nvSpPr>
          <p:spPr>
            <a:xfrm>
              <a:off x="1256582" y="4858514"/>
              <a:ext cx="2872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baseline="30000" dirty="0" smtClean="0">
                  <a:latin typeface="Times" pitchFamily="18" charset="0"/>
                  <a:cs typeface="Arial" pitchFamily="34" charset="0"/>
                </a:rPr>
                <a:t>x</a:t>
              </a:r>
              <a:endParaRPr lang="en-US" sz="2400" b="1" i="1" baseline="300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14348" y="2925403"/>
            <a:ext cx="7715304" cy="1646605"/>
            <a:chOff x="857224" y="831287"/>
            <a:chExt cx="8143932" cy="1646605"/>
          </a:xfrm>
        </p:grpSpPr>
        <p:sp>
          <p:nvSpPr>
            <p:cNvPr id="5" name="TextBox 4"/>
            <p:cNvSpPr txBox="1"/>
            <p:nvPr/>
          </p:nvSpPr>
          <p:spPr>
            <a:xfrm>
              <a:off x="857224" y="831287"/>
              <a:ext cx="8143932" cy="1646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600"/>
                </a:spcBef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Menurut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Arrhenius,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asam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adalah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zat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air </a:t>
              </a:r>
              <a:r>
                <a:rPr lang="en-US" sz="24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melepaskan</a:t>
              </a:r>
              <a:r>
                <a:rPr lang="en-US" sz="24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ion H</a:t>
              </a:r>
              <a:r>
                <a:rPr lang="en-US" sz="2400" b="1" baseline="300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+</a:t>
              </a:r>
              <a:r>
                <a:rPr lang="en-US" sz="24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algn="just">
                <a:spcBef>
                  <a:spcPts val="600"/>
                </a:spcBef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Asam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Arrhenius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dapat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dirumuskan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sebagai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H Z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air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mengalami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ionisasi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sebagai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berikut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719241" y="1905202"/>
              <a:ext cx="28476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i="1" baseline="30000" dirty="0" smtClean="0">
                  <a:latin typeface="Times" pitchFamily="18" charset="0"/>
                  <a:cs typeface="Arial" pitchFamily="34" charset="0"/>
                </a:rPr>
                <a:t>x</a:t>
              </a:r>
              <a:endParaRPr lang="en-US" sz="2400" b="1" i="1" baseline="30000" dirty="0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285720" y="2345288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Asam</a:t>
            </a:r>
            <a:endParaRPr lang="en-US" sz="2400" b="1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191268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800" b="1" i="1" dirty="0" err="1" smtClean="0">
                <a:latin typeface="Arial" pitchFamily="34" charset="0"/>
                <a:cs typeface="Arial" pitchFamily="34" charset="0"/>
              </a:rPr>
              <a:t>Basa</a:t>
            </a:r>
            <a:endParaRPr lang="en-US" sz="2800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2976" y="1900988"/>
            <a:ext cx="6858048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Menurut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Arrhenius,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senyawa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air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menghasilkan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ion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hidroksida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(OH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).</a:t>
            </a:r>
          </a:p>
          <a:p>
            <a:pPr algn="just">
              <a:spcBef>
                <a:spcPts val="600"/>
              </a:spcBef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Basa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Arrhenius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merupakan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hidroksida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logam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dapat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dirumuskan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sebagai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M(OH) ,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dalam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air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mangion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sebagai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berikut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714480" y="4804204"/>
            <a:ext cx="5570730" cy="553622"/>
            <a:chOff x="666974" y="4643446"/>
            <a:chExt cx="5570730" cy="553622"/>
          </a:xfrm>
        </p:grpSpPr>
        <p:grpSp>
          <p:nvGrpSpPr>
            <p:cNvPr id="5" name="Group 7"/>
            <p:cNvGrpSpPr/>
            <p:nvPr/>
          </p:nvGrpSpPr>
          <p:grpSpPr>
            <a:xfrm>
              <a:off x="666974" y="4643446"/>
              <a:ext cx="5570730" cy="461665"/>
              <a:chOff x="2310048" y="5143512"/>
              <a:chExt cx="5570730" cy="461665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2310048" y="5143512"/>
                <a:ext cx="177644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latin typeface="Times" pitchFamily="18" charset="0"/>
                    <a:cs typeface="Arial" pitchFamily="34" charset="0"/>
                  </a:rPr>
                  <a:t>M(OH)  (</a:t>
                </a:r>
                <a:r>
                  <a:rPr lang="en-US" sz="2400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sz="2400" dirty="0" smtClean="0">
                    <a:latin typeface="Times" pitchFamily="18" charset="0"/>
                    <a:cs typeface="Arial" pitchFamily="34" charset="0"/>
                  </a:rPr>
                  <a:t>)</a:t>
                </a:r>
                <a:endParaRPr lang="en-US" sz="2400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5150543" y="5143512"/>
                <a:ext cx="273023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err="1" smtClean="0">
                    <a:latin typeface="Times" pitchFamily="18" charset="0"/>
                    <a:cs typeface="Arial" pitchFamily="34" charset="0"/>
                  </a:rPr>
                  <a:t>M</a:t>
                </a:r>
                <a:r>
                  <a:rPr lang="en-US" sz="2400" i="1" baseline="30000" dirty="0" err="1" smtClean="0">
                    <a:latin typeface="Times" pitchFamily="18" charset="0"/>
                    <a:cs typeface="Arial" pitchFamily="34" charset="0"/>
                  </a:rPr>
                  <a:t>x</a:t>
                </a:r>
                <a:r>
                  <a:rPr lang="en-US" sz="2400" baseline="30000" dirty="0" smtClean="0">
                    <a:latin typeface="Times" pitchFamily="18" charset="0"/>
                    <a:cs typeface="Arial" pitchFamily="34" charset="0"/>
                  </a:rPr>
                  <a:t>+</a:t>
                </a:r>
                <a:r>
                  <a:rPr lang="en-US" sz="2400" dirty="0" smtClean="0">
                    <a:latin typeface="Times" pitchFamily="18" charset="0"/>
                    <a:cs typeface="Arial" pitchFamily="34" charset="0"/>
                  </a:rPr>
                  <a:t>(</a:t>
                </a:r>
                <a:r>
                  <a:rPr lang="en-US" sz="2400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sz="2400" dirty="0" smtClean="0">
                    <a:latin typeface="Times" pitchFamily="18" charset="0"/>
                    <a:cs typeface="Arial" pitchFamily="34" charset="0"/>
                  </a:rPr>
                  <a:t>) + </a:t>
                </a:r>
                <a:r>
                  <a:rPr lang="en-US" sz="2400" dirty="0" err="1" smtClean="0">
                    <a:latin typeface="Times" pitchFamily="18" charset="0"/>
                    <a:cs typeface="Arial" pitchFamily="34" charset="0"/>
                  </a:rPr>
                  <a:t>xOH</a:t>
                </a:r>
                <a:r>
                  <a:rPr lang="en-US" sz="2400" baseline="30000" dirty="0" smtClean="0">
                    <a:latin typeface="Times" pitchFamily="18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sz="2400" dirty="0" smtClean="0">
                    <a:latin typeface="Times" pitchFamily="18" charset="0"/>
                    <a:cs typeface="Arial" pitchFamily="34" charset="0"/>
                    <a:sym typeface="Symbol"/>
                  </a:rPr>
                  <a:t>(</a:t>
                </a:r>
                <a:r>
                  <a:rPr lang="en-US" sz="2400" i="1" dirty="0" err="1" smtClean="0">
                    <a:latin typeface="Times" pitchFamily="18" charset="0"/>
                    <a:cs typeface="Arial" pitchFamily="34" charset="0"/>
                    <a:sym typeface="Symbol"/>
                  </a:rPr>
                  <a:t>aq</a:t>
                </a:r>
                <a:r>
                  <a:rPr lang="en-US" sz="2400" dirty="0" smtClean="0">
                    <a:latin typeface="Times" pitchFamily="18" charset="0"/>
                    <a:cs typeface="Arial" pitchFamily="34" charset="0"/>
                    <a:sym typeface="Symbol"/>
                  </a:rPr>
                  <a:t>)</a:t>
                </a:r>
                <a:endParaRPr lang="en-US" sz="2400" dirty="0"/>
              </a:p>
            </p:txBody>
          </p:sp>
          <p:cxnSp>
            <p:nvCxnSpPr>
              <p:cNvPr id="9" name="Straight Arrow Connector 8"/>
              <p:cNvCxnSpPr/>
              <p:nvPr/>
            </p:nvCxnSpPr>
            <p:spPr>
              <a:xfrm>
                <a:off x="4078973" y="5329992"/>
                <a:ext cx="1071570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Rectangle 5"/>
            <p:cNvSpPr/>
            <p:nvPr/>
          </p:nvSpPr>
          <p:spPr>
            <a:xfrm>
              <a:off x="1592728" y="4858514"/>
              <a:ext cx="2872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baseline="30000" dirty="0" smtClean="0">
                  <a:latin typeface="Times" pitchFamily="18" charset="0"/>
                  <a:cs typeface="Arial" pitchFamily="34" charset="0"/>
                </a:rPr>
                <a:t>x</a:t>
              </a:r>
              <a:endParaRPr lang="en-US" sz="2400" b="1" i="1" baseline="30000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5955526" y="3756317"/>
            <a:ext cx="2872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baseline="30000" dirty="0" smtClean="0">
                <a:latin typeface="Times" pitchFamily="18" charset="0"/>
                <a:cs typeface="Arial" pitchFamily="34" charset="0"/>
              </a:rPr>
              <a:t>x</a:t>
            </a:r>
            <a:endParaRPr lang="en-US" sz="2400" b="1" i="1" baseline="30000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72523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C.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Konsep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pH,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pOH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pKw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28596" y="4252465"/>
            <a:ext cx="4772012" cy="1146397"/>
            <a:chOff x="2844572" y="2883374"/>
            <a:chExt cx="4772012" cy="1146397"/>
          </a:xfrm>
        </p:grpSpPr>
        <p:sp>
          <p:nvSpPr>
            <p:cNvPr id="5" name="Rectangle 4"/>
            <p:cNvSpPr/>
            <p:nvPr/>
          </p:nvSpPr>
          <p:spPr>
            <a:xfrm>
              <a:off x="2844572" y="2883374"/>
              <a:ext cx="477201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Tetapan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kesetimbangan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air (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K</a:t>
              </a:r>
              <a:r>
                <a:rPr lang="id-ID" sz="2000" i="1" dirty="0" smtClean="0">
                  <a:latin typeface="Arial" pitchFamily="34" charset="0"/>
                  <a:cs typeface="Arial" pitchFamily="34" charset="0"/>
                </a:rPr>
                <a:t>w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)</a:t>
              </a:r>
              <a:endParaRPr lang="en-US" sz="24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582787" y="3568106"/>
              <a:ext cx="333777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i="1" dirty="0" smtClean="0">
                  <a:latin typeface="Times" pitchFamily="18" charset="0"/>
                  <a:cs typeface="Arial" pitchFamily="34" charset="0"/>
                </a:rPr>
                <a:t>K</a:t>
              </a:r>
              <a:r>
                <a:rPr lang="id-ID" sz="2000" i="1" dirty="0" smtClean="0">
                  <a:latin typeface="Times" pitchFamily="18" charset="0"/>
                  <a:cs typeface="Arial" pitchFamily="34" charset="0"/>
                </a:rPr>
                <a:t>w</a:t>
              </a:r>
              <a:r>
                <a:rPr lang="en-US" sz="2400" i="1" dirty="0" smtClean="0">
                  <a:latin typeface="Times" pitchFamily="18" charset="0"/>
                  <a:cs typeface="Arial" pitchFamily="34" charset="0"/>
                </a:rPr>
                <a:t>  </a:t>
              </a:r>
              <a:r>
                <a:rPr lang="en-US" sz="2400" dirty="0" smtClean="0">
                  <a:latin typeface="Times" pitchFamily="18" charset="0"/>
                  <a:cs typeface="Arial" pitchFamily="34" charset="0"/>
                </a:rPr>
                <a:t> =  </a:t>
              </a:r>
              <a:r>
                <a:rPr lang="en-US" sz="2400" dirty="0" smtClean="0">
                  <a:latin typeface="Times" pitchFamily="18" charset="0"/>
                  <a:cs typeface="Arial" pitchFamily="34" charset="0"/>
                  <a:sym typeface="Symbol"/>
                </a:rPr>
                <a:t>[H</a:t>
              </a:r>
              <a:r>
                <a:rPr lang="en-US" sz="2400" baseline="30000" dirty="0" smtClean="0">
                  <a:latin typeface="Times" pitchFamily="18" charset="0"/>
                  <a:cs typeface="Arial" pitchFamily="34" charset="0"/>
                  <a:sym typeface="Symbol"/>
                </a:rPr>
                <a:t>+</a:t>
              </a:r>
              <a:r>
                <a:rPr lang="en-US" sz="2400" dirty="0" smtClean="0">
                  <a:latin typeface="Times" pitchFamily="18" charset="0"/>
                  <a:cs typeface="Arial" pitchFamily="34" charset="0"/>
                  <a:sym typeface="Symbol"/>
                </a:rPr>
                <a:t>] </a:t>
              </a:r>
              <a:r>
                <a:rPr lang="en-US" sz="2400" b="1" dirty="0" smtClean="0">
                  <a:latin typeface="Times" pitchFamily="18" charset="0"/>
                  <a:cs typeface="Arial" pitchFamily="34" charset="0"/>
                  <a:sym typeface="Symbol"/>
                </a:rPr>
                <a:t></a:t>
              </a:r>
              <a:r>
                <a:rPr lang="en-US" sz="2400" dirty="0" smtClean="0">
                  <a:latin typeface="Times" pitchFamily="18" charset="0"/>
                  <a:cs typeface="Arial" pitchFamily="34" charset="0"/>
                  <a:sym typeface="Symbol"/>
                </a:rPr>
                <a:t> [OH</a:t>
              </a:r>
              <a:r>
                <a:rPr lang="en-US" sz="2400" baseline="30000" dirty="0" smtClean="0">
                  <a:latin typeface="Times" pitchFamily="18" charset="0"/>
                  <a:cs typeface="Arial" pitchFamily="34" charset="0"/>
                  <a:sym typeface="Symbol"/>
                </a:rPr>
                <a:t></a:t>
              </a:r>
              <a:r>
                <a:rPr lang="en-US" sz="2400" dirty="0" smtClean="0">
                  <a:latin typeface="Times" pitchFamily="18" charset="0"/>
                  <a:cs typeface="Arial" pitchFamily="34" charset="0"/>
                  <a:sym typeface="Symbol"/>
                </a:rPr>
                <a:t>]</a:t>
              </a:r>
              <a:endParaRPr lang="en-US" sz="2400" dirty="0"/>
            </a:p>
          </p:txBody>
        </p:sp>
      </p:grpSp>
      <p:sp>
        <p:nvSpPr>
          <p:cNvPr id="7" name="Rectangle 6"/>
          <p:cNvSpPr/>
          <p:nvPr/>
        </p:nvSpPr>
        <p:spPr>
          <a:xfrm>
            <a:off x="5632153" y="2451915"/>
            <a:ext cx="23599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air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murni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5612717" y="4572008"/>
            <a:ext cx="27478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" pitchFamily="18" charset="0"/>
                <a:cs typeface="Arial" pitchFamily="34" charset="0"/>
              </a:rPr>
              <a:t>pH + </a:t>
            </a:r>
            <a:r>
              <a:rPr lang="en-US" sz="2400" dirty="0" err="1" smtClean="0">
                <a:latin typeface="Times" pitchFamily="18" charset="0"/>
                <a:cs typeface="Arial" pitchFamily="34" charset="0"/>
              </a:rPr>
              <a:t>pOH</a:t>
            </a:r>
            <a:r>
              <a:rPr lang="en-US" sz="2400" dirty="0" smtClean="0">
                <a:latin typeface="Times" pitchFamily="18" charset="0"/>
                <a:cs typeface="Arial" pitchFamily="34" charset="0"/>
              </a:rPr>
              <a:t> = </a:t>
            </a:r>
            <a:r>
              <a:rPr lang="en-US" sz="2400" dirty="0" err="1" smtClean="0">
                <a:latin typeface="Times" pitchFamily="18" charset="0"/>
                <a:cs typeface="Arial" pitchFamily="34" charset="0"/>
              </a:rPr>
              <a:t>p</a:t>
            </a:r>
            <a:r>
              <a:rPr lang="en-US" sz="2400" i="1" dirty="0" err="1" smtClean="0">
                <a:latin typeface="Times" pitchFamily="18" charset="0"/>
                <a:cs typeface="Arial" pitchFamily="34" charset="0"/>
              </a:rPr>
              <a:t>K</a:t>
            </a:r>
            <a:r>
              <a:rPr lang="id-ID" sz="2000" i="1" dirty="0" smtClean="0">
                <a:latin typeface="Times" pitchFamily="18" charset="0"/>
                <a:cs typeface="Arial" pitchFamily="34" charset="0"/>
              </a:rPr>
              <a:t>w</a:t>
            </a:r>
            <a:endParaRPr lang="en-US" sz="24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1285852" y="2416726"/>
            <a:ext cx="2589170" cy="1176045"/>
            <a:chOff x="714348" y="1488032"/>
            <a:chExt cx="2589170" cy="1176045"/>
          </a:xfrm>
        </p:grpSpPr>
        <p:sp>
          <p:nvSpPr>
            <p:cNvPr id="4" name="Rectangle 3"/>
            <p:cNvSpPr/>
            <p:nvPr/>
          </p:nvSpPr>
          <p:spPr>
            <a:xfrm>
              <a:off x="714348" y="2202412"/>
              <a:ext cx="258917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err="1" smtClean="0">
                  <a:latin typeface="Times" pitchFamily="18" charset="0"/>
                  <a:cs typeface="Arial" pitchFamily="34" charset="0"/>
                </a:rPr>
                <a:t>pOH</a:t>
              </a:r>
              <a:r>
                <a:rPr lang="en-US" sz="2400" dirty="0" smtClean="0">
                  <a:latin typeface="Times" pitchFamily="18" charset="0"/>
                  <a:cs typeface="Arial" pitchFamily="34" charset="0"/>
                </a:rPr>
                <a:t> =  </a:t>
              </a:r>
              <a:r>
                <a:rPr lang="en-US" sz="2400" dirty="0" smtClean="0">
                  <a:latin typeface="Times" pitchFamily="18" charset="0"/>
                  <a:cs typeface="Arial" pitchFamily="34" charset="0"/>
                  <a:sym typeface="Symbol"/>
                </a:rPr>
                <a:t>log [OH</a:t>
              </a:r>
              <a:r>
                <a:rPr lang="en-US" sz="2400" baseline="30000" dirty="0" smtClean="0">
                  <a:latin typeface="Times" pitchFamily="18" charset="0"/>
                  <a:cs typeface="Arial" pitchFamily="34" charset="0"/>
                  <a:sym typeface="Symbol"/>
                </a:rPr>
                <a:t></a:t>
              </a:r>
              <a:r>
                <a:rPr lang="en-US" sz="2400" dirty="0" smtClean="0">
                  <a:latin typeface="Times" pitchFamily="18" charset="0"/>
                  <a:cs typeface="Arial" pitchFamily="34" charset="0"/>
                  <a:sym typeface="Symbol"/>
                </a:rPr>
                <a:t>]</a:t>
              </a:r>
              <a:endParaRPr lang="en-US" sz="24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821842" y="1488032"/>
              <a:ext cx="236955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latin typeface="Times" pitchFamily="18" charset="0"/>
                  <a:cs typeface="Arial" pitchFamily="34" charset="0"/>
                </a:rPr>
                <a:t>pH =  </a:t>
              </a:r>
              <a:r>
                <a:rPr lang="en-US" sz="2400" dirty="0" smtClean="0">
                  <a:latin typeface="Times" pitchFamily="18" charset="0"/>
                  <a:cs typeface="Arial" pitchFamily="34" charset="0"/>
                  <a:sym typeface="Symbol"/>
                </a:rPr>
                <a:t>log [OH</a:t>
              </a:r>
              <a:r>
                <a:rPr lang="en-US" sz="2400" baseline="30000" dirty="0" smtClean="0">
                  <a:latin typeface="Times" pitchFamily="18" charset="0"/>
                  <a:cs typeface="Arial" pitchFamily="34" charset="0"/>
                  <a:sym typeface="Symbol"/>
                </a:rPr>
                <a:t>+</a:t>
              </a:r>
              <a:r>
                <a:rPr lang="en-US" sz="2400" dirty="0" smtClean="0">
                  <a:latin typeface="Times" pitchFamily="18" charset="0"/>
                  <a:cs typeface="Arial" pitchFamily="34" charset="0"/>
                  <a:sym typeface="Symbol"/>
                </a:rPr>
                <a:t>]</a:t>
              </a:r>
              <a:endParaRPr lang="en-US" sz="2400" dirty="0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3000372"/>
            <a:ext cx="3024789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785926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i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Derajat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Ionisasi</a:t>
            </a:r>
            <a:endParaRPr lang="en-US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80" y="2285992"/>
            <a:ext cx="764383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sempurna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derajat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ionisasinya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= 1.</a:t>
            </a:r>
          </a:p>
          <a:p>
            <a:pPr algn="just"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derajat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ionisasinya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= 0.</a:t>
            </a:r>
          </a:p>
          <a:p>
            <a:pPr algn="just"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batas-batas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harga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derajat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ionisasi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0 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</a:t>
            </a:r>
            <a:r>
              <a:rPr lang="en-US" i="1" dirty="0" smtClean="0">
                <a:latin typeface="Times" pitchFamily="18" charset="0"/>
                <a:cs typeface="Arial" pitchFamily="34" charset="0"/>
              </a:rPr>
              <a:t> </a:t>
            </a:r>
            <a:r>
              <a:rPr lang="el-GR" i="1" dirty="0" smtClean="0">
                <a:latin typeface="Times New Roman"/>
                <a:cs typeface="Times New Roman"/>
              </a:rPr>
              <a:t>α</a:t>
            </a:r>
            <a:r>
              <a:rPr lang="id-ID" i="1" dirty="0" smtClean="0">
                <a:latin typeface="Times" pitchFamily="18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 1.</a:t>
            </a:r>
          </a:p>
          <a:p>
            <a:pPr algn="just">
              <a:spcBef>
                <a:spcPts val="600"/>
              </a:spcBef>
            </a:pPr>
            <a:endParaRPr lang="en-US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algn="just"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Zat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elektrolit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mempunyai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derajat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ionisasi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besar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mendekati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1)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elektrolit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kuat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sedangkan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zata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derajat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ionisasinya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kecil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mendekati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0),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elektrolit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lemah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98727" y="2357430"/>
            <a:ext cx="3346547" cy="761110"/>
            <a:chOff x="2643174" y="5157052"/>
            <a:chExt cx="3346547" cy="761110"/>
          </a:xfrm>
        </p:grpSpPr>
        <p:sp>
          <p:nvSpPr>
            <p:cNvPr id="4" name="Rectangle 3"/>
            <p:cNvSpPr/>
            <p:nvPr/>
          </p:nvSpPr>
          <p:spPr>
            <a:xfrm>
              <a:off x="2643174" y="5357826"/>
              <a:ext cx="60785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α  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=</a:t>
              </a:r>
              <a:endParaRPr lang="en-US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240250" y="5157052"/>
              <a:ext cx="27494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jumlah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zat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yang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mengion</a:t>
              </a:r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441778" y="5548830"/>
              <a:ext cx="2377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jumlah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zat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mula-mula</a:t>
              </a:r>
              <a:endParaRPr lang="en-US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3168058" y="5548830"/>
              <a:ext cx="278608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4143372" y="5845750"/>
            <a:ext cx="1096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</a:t>
            </a:r>
            <a:r>
              <a:rPr lang="en-US" b="1" i="1" dirty="0" smtClean="0">
                <a:solidFill>
                  <a:srgbClr val="C00000"/>
                </a:solidFill>
                <a:latin typeface="Times" pitchFamily="18" charset="0"/>
                <a:cs typeface="Arial" pitchFamily="34" charset="0"/>
              </a:rPr>
              <a:t> </a:t>
            </a:r>
            <a:r>
              <a:rPr lang="el-GR" b="1" i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α</a:t>
            </a:r>
            <a:r>
              <a:rPr lang="id-ID" b="1" i="1" dirty="0" smtClean="0">
                <a:solidFill>
                  <a:srgbClr val="C00000"/>
                </a:solidFill>
                <a:latin typeface="Times" pitchFamily="18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 1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72523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D.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Kekuatan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Asam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357158" y="785794"/>
            <a:ext cx="4071966" cy="511831"/>
            <a:chOff x="357158" y="214290"/>
            <a:chExt cx="4071966" cy="511831"/>
          </a:xfrm>
        </p:grpSpPr>
        <p:sp>
          <p:nvSpPr>
            <p:cNvPr id="2" name="TextBox 1"/>
            <p:cNvSpPr txBox="1"/>
            <p:nvPr/>
          </p:nvSpPr>
          <p:spPr>
            <a:xfrm>
              <a:off x="357158" y="214290"/>
              <a:ext cx="40719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b="1" i="1" dirty="0" smtClean="0">
                  <a:latin typeface="Arial" pitchFamily="34" charset="0"/>
                  <a:cs typeface="Arial" pitchFamily="34" charset="0"/>
                </a:rPr>
                <a:t>2. </a:t>
              </a:r>
              <a:r>
                <a:rPr lang="en-US" sz="2000" b="1" i="1" dirty="0" err="1" smtClean="0">
                  <a:latin typeface="Arial" pitchFamily="34" charset="0"/>
                  <a:cs typeface="Arial" pitchFamily="34" charset="0"/>
                </a:rPr>
                <a:t>Tetapan</a:t>
              </a:r>
              <a:r>
                <a:rPr lang="en-US" sz="20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i="1" dirty="0" err="1" smtClean="0">
                  <a:latin typeface="Arial" pitchFamily="34" charset="0"/>
                  <a:cs typeface="Arial" pitchFamily="34" charset="0"/>
                </a:rPr>
                <a:t>Ionisasi</a:t>
              </a:r>
              <a:r>
                <a:rPr lang="en-US" sz="20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i="1" dirty="0" err="1" smtClean="0">
                  <a:latin typeface="Arial" pitchFamily="34" charset="0"/>
                  <a:cs typeface="Arial" pitchFamily="34" charset="0"/>
                </a:rPr>
                <a:t>Asam</a:t>
              </a:r>
              <a:r>
                <a:rPr lang="en-US" sz="2000" b="1" i="1" dirty="0" smtClean="0">
                  <a:latin typeface="Arial" pitchFamily="34" charset="0"/>
                  <a:cs typeface="Arial" pitchFamily="34" charset="0"/>
                </a:rPr>
                <a:t> (K  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)</a:t>
              </a:r>
              <a:endParaRPr lang="en-US" sz="2000" b="1" i="1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716122" y="428604"/>
              <a:ext cx="269626" cy="2975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baseline="30000" dirty="0" smtClean="0">
                  <a:latin typeface="Times" pitchFamily="18" charset="0"/>
                  <a:cs typeface="Arial" pitchFamily="34" charset="0"/>
                </a:rPr>
                <a:t>a</a:t>
              </a:r>
              <a:endParaRPr lang="en-US" sz="2000" b="1" baseline="30000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769636" y="5429264"/>
            <a:ext cx="1516744" cy="745958"/>
            <a:chOff x="2417582" y="5005137"/>
            <a:chExt cx="1516744" cy="745958"/>
          </a:xfrm>
        </p:grpSpPr>
        <p:sp>
          <p:nvSpPr>
            <p:cNvPr id="29" name="Rectangle 28"/>
            <p:cNvSpPr/>
            <p:nvPr/>
          </p:nvSpPr>
          <p:spPr>
            <a:xfrm>
              <a:off x="3285362" y="5363072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M</a:t>
              </a:r>
              <a:endParaRPr lang="en-US" i="1" dirty="0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2995863" y="5005137"/>
              <a:ext cx="938463" cy="745958"/>
            </a:xfrm>
            <a:custGeom>
              <a:avLst/>
              <a:gdLst>
                <a:gd name="connsiteX0" fmla="*/ 0 w 938463"/>
                <a:gd name="connsiteY0" fmla="*/ 457200 h 745958"/>
                <a:gd name="connsiteX1" fmla="*/ 96253 w 938463"/>
                <a:gd name="connsiteY1" fmla="*/ 445168 h 745958"/>
                <a:gd name="connsiteX2" fmla="*/ 192505 w 938463"/>
                <a:gd name="connsiteY2" fmla="*/ 745958 h 745958"/>
                <a:gd name="connsiteX3" fmla="*/ 216569 w 938463"/>
                <a:gd name="connsiteY3" fmla="*/ 0 h 745958"/>
                <a:gd name="connsiteX4" fmla="*/ 938463 w 938463"/>
                <a:gd name="connsiteY4" fmla="*/ 0 h 745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8463" h="745958">
                  <a:moveTo>
                    <a:pt x="0" y="457200"/>
                  </a:moveTo>
                  <a:cubicBezTo>
                    <a:pt x="88191" y="444601"/>
                    <a:pt x="55862" y="445168"/>
                    <a:pt x="96253" y="445168"/>
                  </a:cubicBezTo>
                  <a:lnTo>
                    <a:pt x="192505" y="745958"/>
                  </a:lnTo>
                  <a:lnTo>
                    <a:pt x="216569" y="0"/>
                  </a:lnTo>
                  <a:lnTo>
                    <a:pt x="938463" y="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417582" y="5274356"/>
              <a:ext cx="5709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a  =</a:t>
              </a:r>
              <a:endParaRPr lang="en-US" i="1" dirty="0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3286116" y="5072074"/>
              <a:ext cx="428550" cy="480035"/>
              <a:chOff x="4000496" y="4572008"/>
              <a:chExt cx="428550" cy="48003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4000496" y="4572008"/>
                <a:ext cx="3385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 smtClean="0">
                    <a:latin typeface="Times" pitchFamily="18" charset="0"/>
                    <a:cs typeface="Arial" pitchFamily="34" charset="0"/>
                  </a:rPr>
                  <a:t>K</a:t>
                </a:r>
                <a:endParaRPr lang="en-US" i="1" dirty="0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4167436" y="4775044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a</a:t>
                </a:r>
                <a:endParaRPr lang="en-US" baseline="30000" dirty="0"/>
              </a:p>
            </p:txBody>
          </p:sp>
        </p:grpSp>
        <p:cxnSp>
          <p:nvCxnSpPr>
            <p:cNvPr id="35" name="Straight Connector 34"/>
            <p:cNvCxnSpPr/>
            <p:nvPr/>
          </p:nvCxnSpPr>
          <p:spPr>
            <a:xfrm>
              <a:off x="3332736" y="5410446"/>
              <a:ext cx="28575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341110" y="4572008"/>
            <a:ext cx="4071966" cy="500331"/>
            <a:chOff x="341110" y="4789260"/>
            <a:chExt cx="4071966" cy="500331"/>
          </a:xfrm>
        </p:grpSpPr>
        <p:sp>
          <p:nvSpPr>
            <p:cNvPr id="27" name="TextBox 26"/>
            <p:cNvSpPr txBox="1"/>
            <p:nvPr/>
          </p:nvSpPr>
          <p:spPr>
            <a:xfrm>
              <a:off x="341110" y="4789260"/>
              <a:ext cx="40719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b="1" i="1" dirty="0" smtClean="0">
                  <a:latin typeface="Arial" pitchFamily="34" charset="0"/>
                  <a:cs typeface="Arial" pitchFamily="34" charset="0"/>
                </a:rPr>
                <a:t>3. </a:t>
              </a:r>
              <a:r>
                <a:rPr lang="en-US" sz="2000" b="1" i="1" dirty="0" err="1" smtClean="0">
                  <a:latin typeface="Arial" pitchFamily="34" charset="0"/>
                  <a:cs typeface="Arial" pitchFamily="34" charset="0"/>
                </a:rPr>
                <a:t>Hubungan</a:t>
              </a:r>
              <a:r>
                <a:rPr lang="en-US" sz="20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000" b="1" i="1" dirty="0" smtClean="0">
                  <a:latin typeface="Arial" pitchFamily="34" charset="0"/>
                  <a:cs typeface="Arial" pitchFamily="34" charset="0"/>
                </a:rPr>
                <a:t>K  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) </a:t>
              </a:r>
              <a:r>
                <a:rPr lang="en-US" sz="2000" b="1" i="1" dirty="0" err="1" smtClean="0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000" b="1" i="1" dirty="0" smtClean="0">
                  <a:latin typeface="Times" pitchFamily="18" charset="0"/>
                  <a:cs typeface="Arial" pitchFamily="34" charset="0"/>
                </a:rPr>
                <a:t>a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sz="2000" b="1" i="1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213096" y="4992074"/>
              <a:ext cx="260008" cy="2975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30000" dirty="0" smtClean="0">
                  <a:latin typeface="Times" pitchFamily="18" charset="0"/>
                  <a:cs typeface="Arial" pitchFamily="34" charset="0"/>
                </a:rPr>
                <a:t>a</a:t>
              </a:r>
              <a:endParaRPr lang="en-US" sz="2000" baseline="30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00034" y="1500174"/>
            <a:ext cx="8429684" cy="2868908"/>
            <a:chOff x="500034" y="1500174"/>
            <a:chExt cx="8429684" cy="2868908"/>
          </a:xfrm>
        </p:grpSpPr>
        <p:grpSp>
          <p:nvGrpSpPr>
            <p:cNvPr id="6" name="Group 5"/>
            <p:cNvGrpSpPr/>
            <p:nvPr/>
          </p:nvGrpSpPr>
          <p:grpSpPr>
            <a:xfrm>
              <a:off x="2938508" y="2071678"/>
              <a:ext cx="3552736" cy="370086"/>
              <a:chOff x="5769922" y="4857006"/>
              <a:chExt cx="3552736" cy="370086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5769922" y="4857760"/>
                <a:ext cx="9028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HA(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</a:t>
                </a:r>
                <a:endParaRPr lang="en-US" dirty="0"/>
              </a:p>
            </p:txBody>
          </p:sp>
          <p:grpSp>
            <p:nvGrpSpPr>
              <p:cNvPr id="8" name="Group 37"/>
              <p:cNvGrpSpPr/>
              <p:nvPr/>
            </p:nvGrpSpPr>
            <p:grpSpPr>
              <a:xfrm>
                <a:off x="6688060" y="4956278"/>
                <a:ext cx="797850" cy="214314"/>
                <a:chOff x="6988860" y="4643446"/>
                <a:chExt cx="797850" cy="21431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7000892" y="4714884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7000892" y="4786322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 rot="10800000">
                  <a:off x="7643834" y="4643446"/>
                  <a:ext cx="142876" cy="714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6988860" y="4786322"/>
                  <a:ext cx="142876" cy="714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Rectangle 8"/>
              <p:cNvSpPr/>
              <p:nvPr/>
            </p:nvSpPr>
            <p:spPr>
              <a:xfrm>
                <a:off x="7518959" y="4857006"/>
                <a:ext cx="18036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H</a:t>
                </a:r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+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 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) + A</a:t>
                </a:r>
                <a:r>
                  <a:rPr lang="en-US" baseline="30000" dirty="0" smtClean="0">
                    <a:latin typeface="Times" pitchFamily="18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  <a:sym typeface="Symbol"/>
                  </a:rPr>
                  <a:t>(</a:t>
                </a:r>
                <a:r>
                  <a:rPr lang="en-US" i="1" dirty="0" err="1" smtClean="0">
                    <a:latin typeface="Times" pitchFamily="18" charset="0"/>
                    <a:cs typeface="Arial" pitchFamily="34" charset="0"/>
                    <a:sym typeface="Symbol"/>
                  </a:rPr>
                  <a:t>aq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  <a:sym typeface="Symbol"/>
                  </a:rPr>
                  <a:t>)</a:t>
                </a:r>
                <a:endParaRPr lang="en-US" dirty="0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3930430" y="3643314"/>
              <a:ext cx="1568893" cy="725768"/>
              <a:chOff x="2071670" y="2190490"/>
              <a:chExt cx="1568893" cy="725768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2071670" y="2357430"/>
                <a:ext cx="6415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 smtClean="0">
                    <a:latin typeface="Times" pitchFamily="18" charset="0"/>
                    <a:cs typeface="Arial" pitchFamily="34" charset="0"/>
                  </a:rPr>
                  <a:t>K  </a:t>
                </a:r>
                <a:r>
                  <a:rPr lang="en-US" dirty="0" smtClean="0">
                    <a:latin typeface="Times" pitchFamily="18" charset="0"/>
                    <a:cs typeface="Arial" pitchFamily="34" charset="0"/>
                  </a:rPr>
                  <a:t> =</a:t>
                </a:r>
                <a:endParaRPr lang="en-US" i="1" dirty="0"/>
              </a:p>
            </p:txBody>
          </p:sp>
          <p:grpSp>
            <p:nvGrpSpPr>
              <p:cNvPr id="22" name="Group 21"/>
              <p:cNvGrpSpPr/>
              <p:nvPr/>
            </p:nvGrpSpPr>
            <p:grpSpPr>
              <a:xfrm>
                <a:off x="2643174" y="2190490"/>
                <a:ext cx="997389" cy="725768"/>
                <a:chOff x="3214678" y="2357430"/>
                <a:chExt cx="997389" cy="725768"/>
              </a:xfrm>
            </p:grpSpPr>
            <p:sp>
              <p:nvSpPr>
                <p:cNvPr id="17" name="Rectangle 16"/>
                <p:cNvSpPr/>
                <p:nvPr/>
              </p:nvSpPr>
              <p:spPr>
                <a:xfrm>
                  <a:off x="3214678" y="2357430"/>
                  <a:ext cx="99738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dirty="0" smtClean="0">
                      <a:latin typeface="Times" pitchFamily="18" charset="0"/>
                      <a:cs typeface="Arial" pitchFamily="34" charset="0"/>
                    </a:rPr>
                    <a:t>[H</a:t>
                  </a:r>
                  <a:r>
                    <a:rPr lang="en-US" baseline="30000" dirty="0" smtClean="0">
                      <a:latin typeface="Times" pitchFamily="18" charset="0"/>
                      <a:cs typeface="Arial" pitchFamily="34" charset="0"/>
                    </a:rPr>
                    <a:t>+</a:t>
                  </a:r>
                  <a:r>
                    <a:rPr lang="en-US" dirty="0" smtClean="0">
                      <a:latin typeface="Times" pitchFamily="18" charset="0"/>
                      <a:cs typeface="Arial" pitchFamily="34" charset="0"/>
                    </a:rPr>
                    <a:t>][A</a:t>
                  </a:r>
                  <a:r>
                    <a:rPr lang="en-US" baseline="30000" dirty="0" smtClean="0">
                      <a:latin typeface="Times" pitchFamily="18" charset="0"/>
                      <a:cs typeface="Arial" pitchFamily="34" charset="0"/>
                      <a:sym typeface="Symbol"/>
                    </a:rPr>
                    <a:t></a:t>
                  </a:r>
                  <a:r>
                    <a:rPr lang="en-US" dirty="0" smtClean="0">
                      <a:latin typeface="Times" pitchFamily="18" charset="0"/>
                      <a:cs typeface="Arial" pitchFamily="34" charset="0"/>
                      <a:sym typeface="Symbol"/>
                    </a:rPr>
                    <a:t>]</a:t>
                  </a:r>
                  <a:endParaRPr lang="en-US" dirty="0"/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3395158" y="2713866"/>
                  <a:ext cx="67197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dirty="0" smtClean="0">
                      <a:latin typeface="Times" pitchFamily="18" charset="0"/>
                      <a:cs typeface="Arial" pitchFamily="34" charset="0"/>
                    </a:rPr>
                    <a:t>[HA</a:t>
                  </a:r>
                  <a:r>
                    <a:rPr lang="en-US" dirty="0" smtClean="0">
                      <a:latin typeface="Times" pitchFamily="18" charset="0"/>
                      <a:cs typeface="Arial" pitchFamily="34" charset="0"/>
                      <a:sym typeface="Symbol"/>
                    </a:rPr>
                    <a:t>]</a:t>
                  </a:r>
                  <a:endParaRPr lang="en-US" dirty="0"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3309426" y="2714620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" name="Rectangle 22"/>
              <p:cNvSpPr/>
              <p:nvPr/>
            </p:nvSpPr>
            <p:spPr>
              <a:xfrm>
                <a:off x="2214546" y="2559712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a</a:t>
                </a:r>
                <a:endParaRPr lang="en-US" baseline="30000" dirty="0"/>
              </a:p>
            </p:txBody>
          </p:sp>
        </p:grpSp>
        <p:sp>
          <p:nvSpPr>
            <p:cNvPr id="34" name="Rectangle 33"/>
            <p:cNvSpPr/>
            <p:nvPr/>
          </p:nvSpPr>
          <p:spPr>
            <a:xfrm>
              <a:off x="2261506" y="3345530"/>
              <a:ext cx="26161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aseline="30000" dirty="0" smtClean="0">
                  <a:latin typeface="Times" pitchFamily="18" charset="0"/>
                  <a:cs typeface="Arial" pitchFamily="34" charset="0"/>
                </a:rPr>
                <a:t>a</a:t>
              </a:r>
              <a:endParaRPr lang="en-US" baseline="300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00034" y="1500174"/>
              <a:ext cx="8429684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ionisasi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asam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lemah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valensi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satu</a:t>
              </a:r>
              <a:endParaRPr lang="en-US" dirty="0" smtClean="0">
                <a:latin typeface="Arial" pitchFamily="34" charset="0"/>
                <a:cs typeface="Arial" pitchFamily="34" charset="0"/>
              </a:endParaRPr>
            </a:p>
            <a:p>
              <a:endParaRPr lang="en-US" dirty="0" smtClean="0">
                <a:latin typeface="Arial" pitchFamily="34" charset="0"/>
                <a:cs typeface="Arial" pitchFamily="34" charset="0"/>
              </a:endParaRPr>
            </a:p>
            <a:p>
              <a:endParaRPr lang="en-US" dirty="0" smtClean="0">
                <a:latin typeface="Arial" pitchFamily="34" charset="0"/>
                <a:cs typeface="Arial" pitchFamily="34" charset="0"/>
              </a:endParaRPr>
            </a:p>
            <a:p>
              <a:endParaRPr lang="en-US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Tetapan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kesetimbangan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ionisasi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asam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disebut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tetapan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ionisasi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asam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</a:p>
            <a:p>
              <a:endParaRPr lang="en-US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diberi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lambang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K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 .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456564"/>
            <a:ext cx="828680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ionisasi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lemah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bervalensi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satu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dirty="0" err="1" smtClean="0">
                <a:latin typeface="Arial" pitchFamily="34" charset="0"/>
                <a:cs typeface="Arial" pitchFamily="34" charset="0"/>
              </a:rPr>
              <a:t>Tetapan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kesetimbangan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persamaaan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ionisasi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tetapan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ionisasi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).</a:t>
            </a:r>
          </a:p>
          <a:p>
            <a:pPr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dirty="0" err="1" smtClean="0">
                <a:latin typeface="Arial" pitchFamily="34" charset="0"/>
                <a:cs typeface="Arial" pitchFamily="34" charset="0"/>
              </a:rPr>
              <a:t>Hubungan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tetapan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ionisasi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derajat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ionisasi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627618" y="2182976"/>
            <a:ext cx="3888764" cy="370086"/>
            <a:chOff x="5553346" y="4857006"/>
            <a:chExt cx="3888764" cy="370086"/>
          </a:xfrm>
        </p:grpSpPr>
        <p:sp>
          <p:nvSpPr>
            <p:cNvPr id="7" name="Rectangle 6"/>
            <p:cNvSpPr/>
            <p:nvPr/>
          </p:nvSpPr>
          <p:spPr>
            <a:xfrm>
              <a:off x="5553346" y="4857760"/>
              <a:ext cx="10438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" pitchFamily="18" charset="0"/>
                  <a:cs typeface="Arial" pitchFamily="34" charset="0"/>
                </a:rPr>
                <a:t>LOH(</a:t>
              </a:r>
              <a:r>
                <a:rPr lang="en-US" i="1" dirty="0" err="1" smtClean="0">
                  <a:latin typeface="Times" pitchFamily="18" charset="0"/>
                  <a:cs typeface="Arial" pitchFamily="34" charset="0"/>
                </a:rPr>
                <a:t>aq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)</a:t>
              </a:r>
              <a:endParaRPr lang="en-US" dirty="0"/>
            </a:p>
          </p:txBody>
        </p:sp>
        <p:grpSp>
          <p:nvGrpSpPr>
            <p:cNvPr id="8" name="Group 37"/>
            <p:cNvGrpSpPr/>
            <p:nvPr/>
          </p:nvGrpSpPr>
          <p:grpSpPr>
            <a:xfrm>
              <a:off x="6688060" y="4956278"/>
              <a:ext cx="797850" cy="214314"/>
              <a:chOff x="6988860" y="4643446"/>
              <a:chExt cx="797850" cy="214314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7000892" y="4714884"/>
                <a:ext cx="78581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7000892" y="4786322"/>
                <a:ext cx="78581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rot="10800000">
                <a:off x="7643834" y="4643446"/>
                <a:ext cx="142876" cy="714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6988860" y="4786322"/>
                <a:ext cx="142876" cy="714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Rectangle 8"/>
            <p:cNvSpPr/>
            <p:nvPr/>
          </p:nvSpPr>
          <p:spPr>
            <a:xfrm>
              <a:off x="7555055" y="4857006"/>
              <a:ext cx="18870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" pitchFamily="18" charset="0"/>
                  <a:cs typeface="Arial" pitchFamily="34" charset="0"/>
                </a:rPr>
                <a:t>L</a:t>
              </a:r>
              <a:r>
                <a:rPr lang="en-US" baseline="30000" dirty="0" smtClean="0">
                  <a:latin typeface="Times" pitchFamily="18" charset="0"/>
                  <a:cs typeface="Arial" pitchFamily="34" charset="0"/>
                </a:rPr>
                <a:t>+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(</a:t>
              </a:r>
              <a:r>
                <a:rPr lang="en-US" i="1" dirty="0" err="1" smtClean="0">
                  <a:latin typeface="Times" pitchFamily="18" charset="0"/>
                  <a:cs typeface="Arial" pitchFamily="34" charset="0"/>
                </a:rPr>
                <a:t>aq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) + OH</a:t>
              </a:r>
              <a:r>
                <a:rPr lang="en-US" baseline="30000" dirty="0" smtClean="0">
                  <a:latin typeface="Times" pitchFamily="18" charset="0"/>
                  <a:cs typeface="Arial" pitchFamily="34" charset="0"/>
                  <a:sym typeface="Symbol"/>
                </a:rPr>
                <a:t></a:t>
              </a:r>
              <a:r>
                <a:rPr lang="en-US" dirty="0" smtClean="0">
                  <a:latin typeface="Times" pitchFamily="18" charset="0"/>
                  <a:cs typeface="Arial" pitchFamily="34" charset="0"/>
                  <a:sym typeface="Symbol"/>
                </a:rPr>
                <a:t>(</a:t>
              </a:r>
              <a:r>
                <a:rPr lang="en-US" i="1" dirty="0" err="1" smtClean="0">
                  <a:latin typeface="Times" pitchFamily="18" charset="0"/>
                  <a:cs typeface="Arial" pitchFamily="34" charset="0"/>
                  <a:sym typeface="Symbol"/>
                </a:rPr>
                <a:t>aq</a:t>
              </a:r>
              <a:r>
                <a:rPr lang="en-US" dirty="0" smtClean="0">
                  <a:latin typeface="Times" pitchFamily="18" charset="0"/>
                  <a:cs typeface="Arial" pitchFamily="34" charset="0"/>
                  <a:sym typeface="Symbol"/>
                </a:rPr>
                <a:t>)</a:t>
              </a:r>
              <a:endParaRPr lang="en-US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583152" y="3540298"/>
            <a:ext cx="1977696" cy="725768"/>
            <a:chOff x="1714480" y="5275110"/>
            <a:chExt cx="1977696" cy="725768"/>
          </a:xfrm>
        </p:grpSpPr>
        <p:sp>
          <p:nvSpPr>
            <p:cNvPr id="17" name="Rectangle 16"/>
            <p:cNvSpPr/>
            <p:nvPr/>
          </p:nvSpPr>
          <p:spPr>
            <a:xfrm>
              <a:off x="2273198" y="5275110"/>
              <a:ext cx="14189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" pitchFamily="18" charset="0"/>
                  <a:cs typeface="Arial" pitchFamily="34" charset="0"/>
                </a:rPr>
                <a:t>[L</a:t>
              </a:r>
              <a:r>
                <a:rPr lang="en-US" baseline="30000" dirty="0" smtClean="0">
                  <a:latin typeface="Times" pitchFamily="18" charset="0"/>
                  <a:cs typeface="Arial" pitchFamily="34" charset="0"/>
                </a:rPr>
                <a:t>+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] </a:t>
              </a:r>
              <a:r>
                <a:rPr lang="en-US" b="1" dirty="0" smtClean="0">
                  <a:latin typeface="Times" pitchFamily="18" charset="0"/>
                  <a:cs typeface="Arial" pitchFamily="34" charset="0"/>
                  <a:sym typeface="Symbol"/>
                </a:rPr>
                <a:t></a:t>
              </a:r>
              <a:r>
                <a:rPr lang="en-US" dirty="0" smtClean="0">
                  <a:latin typeface="Times" pitchFamily="18" charset="0"/>
                  <a:cs typeface="Arial" pitchFamily="34" charset="0"/>
                  <a:sym typeface="Symbol"/>
                </a:rPr>
                <a:t> [OH</a:t>
              </a:r>
              <a:r>
                <a:rPr lang="en-US" baseline="30000" dirty="0" smtClean="0">
                  <a:latin typeface="Times" pitchFamily="18" charset="0"/>
                  <a:cs typeface="Arial" pitchFamily="34" charset="0"/>
                  <a:sym typeface="Symbol"/>
                </a:rPr>
                <a:t> </a:t>
              </a:r>
              <a:r>
                <a:rPr lang="en-US" dirty="0" smtClean="0">
                  <a:latin typeface="Times" pitchFamily="18" charset="0"/>
                  <a:cs typeface="Arial" pitchFamily="34" charset="0"/>
                  <a:sym typeface="Symbol"/>
                </a:rPr>
                <a:t>]</a:t>
              </a:r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559704" y="5631546"/>
              <a:ext cx="8130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" pitchFamily="18" charset="0"/>
                  <a:cs typeface="Arial" pitchFamily="34" charset="0"/>
                </a:rPr>
                <a:t>[L</a:t>
              </a:r>
              <a:r>
                <a:rPr lang="en-US" dirty="0" smtClean="0">
                  <a:latin typeface="Times" pitchFamily="18" charset="0"/>
                  <a:cs typeface="Arial" pitchFamily="34" charset="0"/>
                  <a:sym typeface="Symbol"/>
                </a:rPr>
                <a:t>OH]</a:t>
              </a:r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714480" y="5429264"/>
              <a:ext cx="641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K   </a:t>
              </a:r>
              <a:r>
                <a:rPr lang="en-US" dirty="0" smtClean="0">
                  <a:latin typeface="Times" pitchFamily="18" charset="0"/>
                  <a:cs typeface="Arial" pitchFamily="34" charset="0"/>
                </a:rPr>
                <a:t>=</a:t>
              </a:r>
              <a:endParaRPr lang="en-US" i="1" dirty="0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2357422" y="5620268"/>
              <a:ext cx="1214446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1857356" y="5667642"/>
              <a:ext cx="26962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aseline="30000" dirty="0" smtClean="0">
                  <a:latin typeface="Times" pitchFamily="18" charset="0"/>
                  <a:cs typeface="Arial" pitchFamily="34" charset="0"/>
                </a:rPr>
                <a:t>b</a:t>
              </a:r>
              <a:endParaRPr lang="en-US" baseline="300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813628" y="5469124"/>
            <a:ext cx="1516744" cy="745958"/>
            <a:chOff x="2417582" y="5005137"/>
            <a:chExt cx="1516744" cy="745958"/>
          </a:xfrm>
        </p:grpSpPr>
        <p:sp>
          <p:nvSpPr>
            <p:cNvPr id="25" name="Rectangle 24"/>
            <p:cNvSpPr/>
            <p:nvPr/>
          </p:nvSpPr>
          <p:spPr>
            <a:xfrm>
              <a:off x="3285362" y="5363072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M</a:t>
              </a:r>
              <a:endParaRPr lang="en-US" i="1" dirty="0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2995863" y="5005137"/>
              <a:ext cx="938463" cy="745958"/>
            </a:xfrm>
            <a:custGeom>
              <a:avLst/>
              <a:gdLst>
                <a:gd name="connsiteX0" fmla="*/ 0 w 938463"/>
                <a:gd name="connsiteY0" fmla="*/ 457200 h 745958"/>
                <a:gd name="connsiteX1" fmla="*/ 96253 w 938463"/>
                <a:gd name="connsiteY1" fmla="*/ 445168 h 745958"/>
                <a:gd name="connsiteX2" fmla="*/ 192505 w 938463"/>
                <a:gd name="connsiteY2" fmla="*/ 745958 h 745958"/>
                <a:gd name="connsiteX3" fmla="*/ 216569 w 938463"/>
                <a:gd name="connsiteY3" fmla="*/ 0 h 745958"/>
                <a:gd name="connsiteX4" fmla="*/ 938463 w 938463"/>
                <a:gd name="connsiteY4" fmla="*/ 0 h 745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8463" h="745958">
                  <a:moveTo>
                    <a:pt x="0" y="457200"/>
                  </a:moveTo>
                  <a:cubicBezTo>
                    <a:pt x="88191" y="444601"/>
                    <a:pt x="55862" y="445168"/>
                    <a:pt x="96253" y="445168"/>
                  </a:cubicBezTo>
                  <a:lnTo>
                    <a:pt x="192505" y="745958"/>
                  </a:lnTo>
                  <a:lnTo>
                    <a:pt x="216569" y="0"/>
                  </a:lnTo>
                  <a:lnTo>
                    <a:pt x="938463" y="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417582" y="5274356"/>
              <a:ext cx="5709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" pitchFamily="18" charset="0"/>
                  <a:cs typeface="Arial" pitchFamily="34" charset="0"/>
                </a:rPr>
                <a:t>a  =</a:t>
              </a:r>
              <a:endParaRPr lang="en-US" i="1" dirty="0"/>
            </a:p>
          </p:txBody>
        </p:sp>
        <p:grpSp>
          <p:nvGrpSpPr>
            <p:cNvPr id="28" name="Group 32"/>
            <p:cNvGrpSpPr/>
            <p:nvPr/>
          </p:nvGrpSpPr>
          <p:grpSpPr>
            <a:xfrm>
              <a:off x="3286116" y="5072074"/>
              <a:ext cx="428550" cy="480035"/>
              <a:chOff x="4000496" y="4572008"/>
              <a:chExt cx="428550" cy="480035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4000496" y="4572008"/>
                <a:ext cx="3385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 smtClean="0">
                    <a:latin typeface="Times" pitchFamily="18" charset="0"/>
                    <a:cs typeface="Arial" pitchFamily="34" charset="0"/>
                  </a:rPr>
                  <a:t>K</a:t>
                </a:r>
                <a:endParaRPr lang="en-US" i="1" dirty="0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167436" y="4775044"/>
                <a:ext cx="2616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aseline="30000" dirty="0" smtClean="0">
                    <a:latin typeface="Times" pitchFamily="18" charset="0"/>
                    <a:cs typeface="Arial" pitchFamily="34" charset="0"/>
                  </a:rPr>
                  <a:t>b</a:t>
                </a:r>
                <a:endParaRPr lang="en-US" baseline="30000" dirty="0"/>
              </a:p>
            </p:txBody>
          </p:sp>
        </p:grpSp>
        <p:cxnSp>
          <p:nvCxnSpPr>
            <p:cNvPr id="29" name="Straight Connector 28"/>
            <p:cNvCxnSpPr/>
            <p:nvPr/>
          </p:nvCxnSpPr>
          <p:spPr>
            <a:xfrm>
              <a:off x="3332736" y="5410446"/>
              <a:ext cx="28575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/>
          <p:cNvSpPr/>
          <p:nvPr/>
        </p:nvSpPr>
        <p:spPr>
          <a:xfrm>
            <a:off x="2085633" y="3332738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>
                <a:latin typeface="Times" pitchFamily="18" charset="0"/>
                <a:cs typeface="Arial" pitchFamily="34" charset="0"/>
              </a:rPr>
              <a:t>b</a:t>
            </a:r>
            <a:endParaRPr lang="en-US" baseline="3000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47688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E. </a:t>
            </a:r>
            <a:r>
              <a:rPr lang="en-US" sz="2800" b="1" i="1" dirty="0" err="1" smtClean="0">
                <a:latin typeface="Arial" pitchFamily="34" charset="0"/>
                <a:cs typeface="Arial" pitchFamily="34" charset="0"/>
              </a:rPr>
              <a:t>Kekuatan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latin typeface="Arial" pitchFamily="34" charset="0"/>
                <a:cs typeface="Arial" pitchFamily="34" charset="0"/>
              </a:rPr>
              <a:t>Asam</a:t>
            </a:r>
            <a:endParaRPr lang="en-US" sz="2800" b="1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1120</TotalTime>
  <Words>1137</Words>
  <Application>Microsoft Office PowerPoint</Application>
  <PresentationFormat>On-screen Show (4:3)</PresentationFormat>
  <Paragraphs>276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Esis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Heru</dc:creator>
  <cp:lastModifiedBy>Bambang</cp:lastModifiedBy>
  <cp:revision>125</cp:revision>
  <dcterms:created xsi:type="dcterms:W3CDTF">2000-12-31T19:34:15Z</dcterms:created>
  <dcterms:modified xsi:type="dcterms:W3CDTF">2012-02-10T03:54:50Z</dcterms:modified>
</cp:coreProperties>
</file>