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25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F65323-EA43-456A-8909-46C45233AAD6}" type="datetimeFigureOut">
              <a:rPr lang="id-ID" smtClean="0"/>
              <a:t>12/10/2011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703F7A-6D1E-4F91-82D6-16AEB8F2BA23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AE0FBE-ECF0-4DBB-BCFF-E223448D9D97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AE0FBE-ECF0-4DBB-BCFF-E223448D9D9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AE0FBE-ECF0-4DBB-BCFF-E223448D9D97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3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.xml"/><Relationship Id="rId13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slide" Target="../slides/slide3.xml"/><Relationship Id="rId12" Type="http://schemas.openxmlformats.org/officeDocument/2006/relationships/slide" Target="../slides/slide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audio" Target="../media/audio1.wav"/><Relationship Id="rId11" Type="http://schemas.openxmlformats.org/officeDocument/2006/relationships/hyperlink" Target="Peran_dan_Jiwa_Wirausaha.exe" TargetMode="External"/><Relationship Id="rId5" Type="http://schemas.openxmlformats.org/officeDocument/2006/relationships/slide" Target="../slides/slide2.xml"/><Relationship Id="rId10" Type="http://schemas.openxmlformats.org/officeDocument/2006/relationships/slide" Target="../slides/slide19.xml"/><Relationship Id="rId4" Type="http://schemas.openxmlformats.org/officeDocument/2006/relationships/image" Target="../media/image3.png"/><Relationship Id="rId9" Type="http://schemas.openxmlformats.org/officeDocument/2006/relationships/slide" Target="../slides/slide5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.xml"/><Relationship Id="rId13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slide" Target="../slides/slide3.xml"/><Relationship Id="rId12" Type="http://schemas.openxmlformats.org/officeDocument/2006/relationships/slide" Target="../slides/slide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audio" Target="../media/audio1.wav"/><Relationship Id="rId11" Type="http://schemas.openxmlformats.org/officeDocument/2006/relationships/hyperlink" Target="Peran_dan_Jiwa_Wirausaha.exe" TargetMode="External"/><Relationship Id="rId5" Type="http://schemas.openxmlformats.org/officeDocument/2006/relationships/slide" Target="../slides/slide2.xml"/><Relationship Id="rId10" Type="http://schemas.openxmlformats.org/officeDocument/2006/relationships/slide" Target="../slides/slide19.xml"/><Relationship Id="rId4" Type="http://schemas.openxmlformats.org/officeDocument/2006/relationships/image" Target="../media/image3.png"/><Relationship Id="rId9" Type="http://schemas.openxmlformats.org/officeDocument/2006/relationships/slide" Target="../slides/slide5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.xml"/><Relationship Id="rId13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slide" Target="../slides/slide3.xml"/><Relationship Id="rId12" Type="http://schemas.openxmlformats.org/officeDocument/2006/relationships/slide" Target="../slides/slide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audio" Target="../media/audio1.wav"/><Relationship Id="rId11" Type="http://schemas.openxmlformats.org/officeDocument/2006/relationships/hyperlink" Target="Peran_dan_Jiwa_Wirausaha.exe" TargetMode="External"/><Relationship Id="rId5" Type="http://schemas.openxmlformats.org/officeDocument/2006/relationships/slide" Target="../slides/slide2.xml"/><Relationship Id="rId10" Type="http://schemas.openxmlformats.org/officeDocument/2006/relationships/slide" Target="../slides/slide19.xml"/><Relationship Id="rId4" Type="http://schemas.openxmlformats.org/officeDocument/2006/relationships/image" Target="../media/image3.png"/><Relationship Id="rId9" Type="http://schemas.openxmlformats.org/officeDocument/2006/relationships/slide" Target="../slides/slide5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.xml"/><Relationship Id="rId13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slide" Target="../slides/slide3.xml"/><Relationship Id="rId12" Type="http://schemas.openxmlformats.org/officeDocument/2006/relationships/slide" Target="../slides/slide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audio" Target="../media/audio1.wav"/><Relationship Id="rId11" Type="http://schemas.openxmlformats.org/officeDocument/2006/relationships/hyperlink" Target="Peran_dan_Jiwa_Wirausaha.exe" TargetMode="External"/><Relationship Id="rId5" Type="http://schemas.openxmlformats.org/officeDocument/2006/relationships/slide" Target="../slides/slide2.xml"/><Relationship Id="rId10" Type="http://schemas.openxmlformats.org/officeDocument/2006/relationships/slide" Target="../slides/slide19.xml"/><Relationship Id="rId4" Type="http://schemas.openxmlformats.org/officeDocument/2006/relationships/image" Target="../media/image3.png"/><Relationship Id="rId9" Type="http://schemas.openxmlformats.org/officeDocument/2006/relationships/slide" Target="../slides/slide5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.xml"/><Relationship Id="rId13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slide" Target="../slides/slide3.xml"/><Relationship Id="rId12" Type="http://schemas.openxmlformats.org/officeDocument/2006/relationships/slide" Target="../slides/slide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audio" Target="../media/audio1.wav"/><Relationship Id="rId11" Type="http://schemas.openxmlformats.org/officeDocument/2006/relationships/hyperlink" Target="Peran_dan_Jiwa_Wirausaha.exe" TargetMode="External"/><Relationship Id="rId5" Type="http://schemas.openxmlformats.org/officeDocument/2006/relationships/slide" Target="../slides/slide2.xml"/><Relationship Id="rId10" Type="http://schemas.openxmlformats.org/officeDocument/2006/relationships/slide" Target="../slides/slide19.xml"/><Relationship Id="rId4" Type="http://schemas.openxmlformats.org/officeDocument/2006/relationships/image" Target="../media/image3.png"/><Relationship Id="rId9" Type="http://schemas.openxmlformats.org/officeDocument/2006/relationships/slide" Target="../slides/slide5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.xml"/><Relationship Id="rId13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slide" Target="../slides/slide3.xml"/><Relationship Id="rId12" Type="http://schemas.openxmlformats.org/officeDocument/2006/relationships/slide" Target="../slides/slide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audio" Target="../media/audio1.wav"/><Relationship Id="rId11" Type="http://schemas.openxmlformats.org/officeDocument/2006/relationships/hyperlink" Target="Peran_dan_Jiwa_Wirausaha.exe" TargetMode="External"/><Relationship Id="rId5" Type="http://schemas.openxmlformats.org/officeDocument/2006/relationships/slide" Target="../slides/slide2.xml"/><Relationship Id="rId10" Type="http://schemas.openxmlformats.org/officeDocument/2006/relationships/slide" Target="../slides/slide19.xml"/><Relationship Id="rId4" Type="http://schemas.openxmlformats.org/officeDocument/2006/relationships/image" Target="../media/image3.png"/><Relationship Id="rId9" Type="http://schemas.openxmlformats.org/officeDocument/2006/relationships/slide" Target="../slides/slide5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.xml"/><Relationship Id="rId13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slide" Target="../slides/slide3.xml"/><Relationship Id="rId12" Type="http://schemas.openxmlformats.org/officeDocument/2006/relationships/slide" Target="../slides/slide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audio" Target="../media/audio1.wav"/><Relationship Id="rId11" Type="http://schemas.openxmlformats.org/officeDocument/2006/relationships/hyperlink" Target="Peran_dan_Jiwa_Wirausaha.exe" TargetMode="External"/><Relationship Id="rId5" Type="http://schemas.openxmlformats.org/officeDocument/2006/relationships/slide" Target="../slides/slide2.xml"/><Relationship Id="rId10" Type="http://schemas.openxmlformats.org/officeDocument/2006/relationships/slide" Target="../slides/slide19.xml"/><Relationship Id="rId4" Type="http://schemas.openxmlformats.org/officeDocument/2006/relationships/image" Target="../media/image3.png"/><Relationship Id="rId9" Type="http://schemas.openxmlformats.org/officeDocument/2006/relationships/slide" Target="../slides/slide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.xml"/><Relationship Id="rId13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slide" Target="../slides/slide3.xml"/><Relationship Id="rId12" Type="http://schemas.openxmlformats.org/officeDocument/2006/relationships/slide" Target="../slides/slide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audio" Target="../media/audio1.wav"/><Relationship Id="rId11" Type="http://schemas.openxmlformats.org/officeDocument/2006/relationships/hyperlink" Target="Peran_dan_Jiwa_Wirausaha.exe" TargetMode="External"/><Relationship Id="rId5" Type="http://schemas.openxmlformats.org/officeDocument/2006/relationships/slide" Target="../slides/slide2.xml"/><Relationship Id="rId10" Type="http://schemas.openxmlformats.org/officeDocument/2006/relationships/slide" Target="../slides/slide19.xml"/><Relationship Id="rId4" Type="http://schemas.openxmlformats.org/officeDocument/2006/relationships/image" Target="../media/image3.png"/><Relationship Id="rId9" Type="http://schemas.openxmlformats.org/officeDocument/2006/relationships/slide" Target="../slides/slide5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.xml"/><Relationship Id="rId13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slide" Target="../slides/slide3.xml"/><Relationship Id="rId12" Type="http://schemas.openxmlformats.org/officeDocument/2006/relationships/slide" Target="../slides/slide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audio" Target="../media/audio1.wav"/><Relationship Id="rId11" Type="http://schemas.openxmlformats.org/officeDocument/2006/relationships/hyperlink" Target="Peran_dan_Jiwa_Wirausaha.exe" TargetMode="External"/><Relationship Id="rId5" Type="http://schemas.openxmlformats.org/officeDocument/2006/relationships/slide" Target="../slides/slide2.xml"/><Relationship Id="rId10" Type="http://schemas.openxmlformats.org/officeDocument/2006/relationships/slide" Target="../slides/slide19.xml"/><Relationship Id="rId4" Type="http://schemas.openxmlformats.org/officeDocument/2006/relationships/image" Target="../media/image3.png"/><Relationship Id="rId9" Type="http://schemas.openxmlformats.org/officeDocument/2006/relationships/slide" Target="../slides/slide5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.xml"/><Relationship Id="rId13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slide" Target="../slides/slide3.xml"/><Relationship Id="rId12" Type="http://schemas.openxmlformats.org/officeDocument/2006/relationships/slide" Target="../slides/slide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audio" Target="../media/audio1.wav"/><Relationship Id="rId11" Type="http://schemas.openxmlformats.org/officeDocument/2006/relationships/hyperlink" Target="Peran_dan_Jiwa_Wirausaha.exe" TargetMode="External"/><Relationship Id="rId5" Type="http://schemas.openxmlformats.org/officeDocument/2006/relationships/slide" Target="../slides/slide2.xml"/><Relationship Id="rId10" Type="http://schemas.openxmlformats.org/officeDocument/2006/relationships/slide" Target="../slides/slide19.xml"/><Relationship Id="rId4" Type="http://schemas.openxmlformats.org/officeDocument/2006/relationships/image" Target="../media/image3.png"/><Relationship Id="rId9" Type="http://schemas.openxmlformats.org/officeDocument/2006/relationships/slide" Target="../slides/slide5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.xml"/><Relationship Id="rId13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slide" Target="../slides/slide3.xml"/><Relationship Id="rId12" Type="http://schemas.openxmlformats.org/officeDocument/2006/relationships/slide" Target="../slides/slide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audio" Target="../media/audio1.wav"/><Relationship Id="rId11" Type="http://schemas.openxmlformats.org/officeDocument/2006/relationships/hyperlink" Target="Peran_dan_Jiwa_Wirausaha.exe" TargetMode="External"/><Relationship Id="rId5" Type="http://schemas.openxmlformats.org/officeDocument/2006/relationships/slide" Target="../slides/slide2.xml"/><Relationship Id="rId10" Type="http://schemas.openxmlformats.org/officeDocument/2006/relationships/slide" Target="../slides/slide19.xml"/><Relationship Id="rId4" Type="http://schemas.openxmlformats.org/officeDocument/2006/relationships/image" Target="../media/image3.png"/><Relationship Id="rId9" Type="http://schemas.openxmlformats.org/officeDocument/2006/relationships/slide" Target="../slides/slide5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.xml"/><Relationship Id="rId13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slide" Target="../slides/slide3.xml"/><Relationship Id="rId12" Type="http://schemas.openxmlformats.org/officeDocument/2006/relationships/slide" Target="../slides/slide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audio" Target="../media/audio1.wav"/><Relationship Id="rId11" Type="http://schemas.openxmlformats.org/officeDocument/2006/relationships/hyperlink" Target="Peran_dan_Jiwa_Wirausaha.exe" TargetMode="External"/><Relationship Id="rId5" Type="http://schemas.openxmlformats.org/officeDocument/2006/relationships/slide" Target="../slides/slide2.xml"/><Relationship Id="rId10" Type="http://schemas.openxmlformats.org/officeDocument/2006/relationships/slide" Target="../slides/slide19.xml"/><Relationship Id="rId4" Type="http://schemas.openxmlformats.org/officeDocument/2006/relationships/image" Target="../media/image3.png"/><Relationship Id="rId9" Type="http://schemas.openxmlformats.org/officeDocument/2006/relationships/slide" Target="../slides/slide5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.xml"/><Relationship Id="rId13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slide" Target="../slides/slide3.xml"/><Relationship Id="rId12" Type="http://schemas.openxmlformats.org/officeDocument/2006/relationships/slide" Target="../slides/slide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audio" Target="../media/audio1.wav"/><Relationship Id="rId11" Type="http://schemas.openxmlformats.org/officeDocument/2006/relationships/hyperlink" Target="Peran_dan_Jiwa_Wirausaha.exe" TargetMode="External"/><Relationship Id="rId5" Type="http://schemas.openxmlformats.org/officeDocument/2006/relationships/slide" Target="../slides/slide2.xml"/><Relationship Id="rId10" Type="http://schemas.openxmlformats.org/officeDocument/2006/relationships/slide" Target="../slides/slide19.xml"/><Relationship Id="rId4" Type="http://schemas.openxmlformats.org/officeDocument/2006/relationships/image" Target="../media/image3.png"/><Relationship Id="rId9" Type="http://schemas.openxmlformats.org/officeDocument/2006/relationships/slide" Target="../slides/slide5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.xml"/><Relationship Id="rId13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slide" Target="../slides/slide3.xml"/><Relationship Id="rId12" Type="http://schemas.openxmlformats.org/officeDocument/2006/relationships/slide" Target="../slides/slide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audio" Target="../media/audio1.wav"/><Relationship Id="rId11" Type="http://schemas.openxmlformats.org/officeDocument/2006/relationships/hyperlink" Target="Peran_dan_Jiwa_Wirausaha.exe" TargetMode="External"/><Relationship Id="rId5" Type="http://schemas.openxmlformats.org/officeDocument/2006/relationships/slide" Target="../slides/slide2.xml"/><Relationship Id="rId10" Type="http://schemas.openxmlformats.org/officeDocument/2006/relationships/slide" Target="../slides/slide19.xml"/><Relationship Id="rId4" Type="http://schemas.openxmlformats.org/officeDocument/2006/relationships/image" Target="../media/image3.png"/><Relationship Id="rId9" Type="http://schemas.openxmlformats.org/officeDocument/2006/relationships/slide" Target="../slides/slide5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.xml"/><Relationship Id="rId13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slide" Target="../slides/slide3.xml"/><Relationship Id="rId12" Type="http://schemas.openxmlformats.org/officeDocument/2006/relationships/slide" Target="../slides/slide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audio" Target="../media/audio1.wav"/><Relationship Id="rId11" Type="http://schemas.openxmlformats.org/officeDocument/2006/relationships/hyperlink" Target="Peran_dan_Jiwa_Wirausaha.exe" TargetMode="External"/><Relationship Id="rId5" Type="http://schemas.openxmlformats.org/officeDocument/2006/relationships/slide" Target="../slides/slide2.xml"/><Relationship Id="rId10" Type="http://schemas.openxmlformats.org/officeDocument/2006/relationships/slide" Target="../slides/slide19.xml"/><Relationship Id="rId4" Type="http://schemas.openxmlformats.org/officeDocument/2006/relationships/image" Target="../media/image3.png"/><Relationship Id="rId9" Type="http://schemas.openxmlformats.org/officeDocument/2006/relationships/slide" Target="../slides/slide5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.xml"/><Relationship Id="rId13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slide" Target="../slides/slide3.xml"/><Relationship Id="rId12" Type="http://schemas.openxmlformats.org/officeDocument/2006/relationships/slide" Target="../slides/slide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audio" Target="../media/audio1.wav"/><Relationship Id="rId11" Type="http://schemas.openxmlformats.org/officeDocument/2006/relationships/hyperlink" Target="Peran_dan_Jiwa_Wirausaha.exe" TargetMode="External"/><Relationship Id="rId5" Type="http://schemas.openxmlformats.org/officeDocument/2006/relationships/slide" Target="../slides/slide2.xml"/><Relationship Id="rId10" Type="http://schemas.openxmlformats.org/officeDocument/2006/relationships/slide" Target="../slides/slide19.xml"/><Relationship Id="rId4" Type="http://schemas.openxmlformats.org/officeDocument/2006/relationships/image" Target="../media/image3.png"/><Relationship Id="rId9" Type="http://schemas.openxmlformats.org/officeDocument/2006/relationships/slide" Target="../slides/slide5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.xml"/><Relationship Id="rId13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slide" Target="../slides/slide3.xml"/><Relationship Id="rId12" Type="http://schemas.openxmlformats.org/officeDocument/2006/relationships/slide" Target="../slides/slide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audio" Target="../media/audio1.wav"/><Relationship Id="rId11" Type="http://schemas.openxmlformats.org/officeDocument/2006/relationships/hyperlink" Target="Peran_dan_Jiwa_Wirausaha.exe" TargetMode="External"/><Relationship Id="rId5" Type="http://schemas.openxmlformats.org/officeDocument/2006/relationships/slide" Target="../slides/slide2.xml"/><Relationship Id="rId10" Type="http://schemas.openxmlformats.org/officeDocument/2006/relationships/slide" Target="../slides/slide19.xml"/><Relationship Id="rId4" Type="http://schemas.openxmlformats.org/officeDocument/2006/relationships/image" Target="../media/image3.png"/><Relationship Id="rId9" Type="http://schemas.openxmlformats.org/officeDocument/2006/relationships/slide" Target="../slides/slide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.xml"/><Relationship Id="rId13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slide" Target="../slides/slide3.xml"/><Relationship Id="rId12" Type="http://schemas.openxmlformats.org/officeDocument/2006/relationships/slide" Target="../slides/slide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audio" Target="../media/audio1.wav"/><Relationship Id="rId11" Type="http://schemas.openxmlformats.org/officeDocument/2006/relationships/hyperlink" Target="Peran_dan_Jiwa_Wirausaha.exe" TargetMode="External"/><Relationship Id="rId5" Type="http://schemas.openxmlformats.org/officeDocument/2006/relationships/slide" Target="../slides/slide2.xml"/><Relationship Id="rId10" Type="http://schemas.openxmlformats.org/officeDocument/2006/relationships/slide" Target="../slides/slide19.xml"/><Relationship Id="rId4" Type="http://schemas.openxmlformats.org/officeDocument/2006/relationships/image" Target="../media/image3.png"/><Relationship Id="rId9" Type="http://schemas.openxmlformats.org/officeDocument/2006/relationships/slide" Target="../slides/slide5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.xml"/><Relationship Id="rId13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slide" Target="../slides/slide3.xml"/><Relationship Id="rId12" Type="http://schemas.openxmlformats.org/officeDocument/2006/relationships/slide" Target="../slides/slide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audio" Target="../media/audio1.wav"/><Relationship Id="rId11" Type="http://schemas.openxmlformats.org/officeDocument/2006/relationships/hyperlink" Target="Peran_dan_Jiwa_Wirausaha.exe" TargetMode="External"/><Relationship Id="rId5" Type="http://schemas.openxmlformats.org/officeDocument/2006/relationships/slide" Target="../slides/slide2.xml"/><Relationship Id="rId10" Type="http://schemas.openxmlformats.org/officeDocument/2006/relationships/slide" Target="../slides/slide19.xml"/><Relationship Id="rId4" Type="http://schemas.openxmlformats.org/officeDocument/2006/relationships/image" Target="../media/image3.png"/><Relationship Id="rId9" Type="http://schemas.openxmlformats.org/officeDocument/2006/relationships/slide" Target="../slides/slide5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.xml"/><Relationship Id="rId13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slide" Target="../slides/slide3.xml"/><Relationship Id="rId12" Type="http://schemas.openxmlformats.org/officeDocument/2006/relationships/slide" Target="../slides/slide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audio" Target="../media/audio1.wav"/><Relationship Id="rId11" Type="http://schemas.openxmlformats.org/officeDocument/2006/relationships/hyperlink" Target="Peran_dan_Jiwa_Wirausaha.exe" TargetMode="External"/><Relationship Id="rId5" Type="http://schemas.openxmlformats.org/officeDocument/2006/relationships/slide" Target="../slides/slide2.xml"/><Relationship Id="rId10" Type="http://schemas.openxmlformats.org/officeDocument/2006/relationships/slide" Target="../slides/slide19.xml"/><Relationship Id="rId4" Type="http://schemas.openxmlformats.org/officeDocument/2006/relationships/image" Target="../media/image3.png"/><Relationship Id="rId9" Type="http://schemas.openxmlformats.org/officeDocument/2006/relationships/slide" Target="../slides/slide5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.xml"/><Relationship Id="rId13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slide" Target="../slides/slide3.xml"/><Relationship Id="rId12" Type="http://schemas.openxmlformats.org/officeDocument/2006/relationships/slide" Target="../slides/slide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audio" Target="../media/audio1.wav"/><Relationship Id="rId11" Type="http://schemas.openxmlformats.org/officeDocument/2006/relationships/hyperlink" Target="Peran_dan_Jiwa_Wirausaha.exe" TargetMode="External"/><Relationship Id="rId5" Type="http://schemas.openxmlformats.org/officeDocument/2006/relationships/slide" Target="../slides/slide2.xml"/><Relationship Id="rId10" Type="http://schemas.openxmlformats.org/officeDocument/2006/relationships/slide" Target="../slides/slide19.xml"/><Relationship Id="rId4" Type="http://schemas.openxmlformats.org/officeDocument/2006/relationships/image" Target="../media/image3.png"/><Relationship Id="rId9" Type="http://schemas.openxmlformats.org/officeDocument/2006/relationships/slide" Target="../slides/slide5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.xml"/><Relationship Id="rId13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slide" Target="../slides/slide3.xml"/><Relationship Id="rId12" Type="http://schemas.openxmlformats.org/officeDocument/2006/relationships/slide" Target="../slides/slide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audio" Target="../media/audio1.wav"/><Relationship Id="rId11" Type="http://schemas.openxmlformats.org/officeDocument/2006/relationships/hyperlink" Target="Peran_dan_Jiwa_Wirausaha.exe" TargetMode="External"/><Relationship Id="rId5" Type="http://schemas.openxmlformats.org/officeDocument/2006/relationships/slide" Target="../slides/slide2.xml"/><Relationship Id="rId10" Type="http://schemas.openxmlformats.org/officeDocument/2006/relationships/slide" Target="../slides/slide19.xml"/><Relationship Id="rId4" Type="http://schemas.openxmlformats.org/officeDocument/2006/relationships/image" Target="../media/image3.png"/><Relationship Id="rId9" Type="http://schemas.openxmlformats.org/officeDocument/2006/relationships/slide" Target="../slides/slide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6AB2B-97D5-422F-B199-7C729868EF33}" type="datetimeFigureOut">
              <a:rPr lang="id-ID" smtClean="0"/>
              <a:t>12/10/2011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F0F61-6DEC-409B-8F4F-6D4DA9CCBD7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6AB2B-97D5-422F-B199-7C729868EF33}" type="datetimeFigureOut">
              <a:rPr lang="id-ID" smtClean="0"/>
              <a:t>12/10/2011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F0F61-6DEC-409B-8F4F-6D4DA9CCBD7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6AB2B-97D5-422F-B199-7C729868EF33}" type="datetimeFigureOut">
              <a:rPr lang="id-ID" smtClean="0"/>
              <a:t>12/10/2011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F0F61-6DEC-409B-8F4F-6D4DA9CCBD7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74638"/>
            <a:ext cx="6781800" cy="114300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7526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1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 Diagonal Corner Rectangle 12">
            <a:hlinkClick r:id="" action="ppaction://hlinkshowjump?jump=nextslide" highlightClick="1">
              <a:snd r:embed="rId3" name="click.wav" builtIn="1"/>
            </a:hlinkClick>
          </p:cNvPr>
          <p:cNvSpPr/>
          <p:nvPr/>
        </p:nvSpPr>
        <p:spPr>
          <a:xfrm>
            <a:off x="89848" y="10645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</a:rPr>
              <a:t>BERANDA</a:t>
            </a:r>
            <a:endParaRPr lang="en-US" sz="1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Berlin Sans FB Demi" pitchFamily="34" charset="0"/>
            </a:endParaRPr>
          </a:p>
        </p:txBody>
      </p:sp>
      <p:sp>
        <p:nvSpPr>
          <p:cNvPr id="14" name="Round Diagonal Corner Rectangle 13">
            <a:hlinkClick r:id="rId4" action="ppaction://hlinksldjump">
              <a:snd r:embed="rId3" name="click.wav" builtIn="1"/>
            </a:hlinkClick>
          </p:cNvPr>
          <p:cNvSpPr/>
          <p:nvPr/>
        </p:nvSpPr>
        <p:spPr>
          <a:xfrm>
            <a:off x="89848" y="165825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</a:pPr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SK - KD</a:t>
            </a:r>
          </a:p>
        </p:txBody>
      </p:sp>
      <p:sp>
        <p:nvSpPr>
          <p:cNvPr id="15" name="Round Diagonal Corner Rectangle 14">
            <a:hlinkClick r:id="" action="ppaction://noaction">
              <a:snd r:embed="rId3" name="click.wav" builtIn="1"/>
            </a:hlinkClick>
          </p:cNvPr>
          <p:cNvSpPr/>
          <p:nvPr/>
        </p:nvSpPr>
        <p:spPr>
          <a:xfrm>
            <a:off x="89848" y="2251978"/>
            <a:ext cx="1524000" cy="381000"/>
          </a:xfrm>
          <a:prstGeom prst="round2DiagRect">
            <a:avLst/>
          </a:prstGeom>
          <a:solidFill>
            <a:schemeClr val="bg1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bg1">
                    <a:lumMod val="50000"/>
                  </a:schemeClr>
                </a:solidFill>
                <a:effectLst>
                  <a:glow rad="45500">
                    <a:schemeClr val="tx1"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INDIKATOR</a:t>
            </a:r>
          </a:p>
        </p:txBody>
      </p:sp>
      <p:sp>
        <p:nvSpPr>
          <p:cNvPr id="16" name="Round Diagonal Corner Rectangle 15">
            <a:hlinkClick r:id="" action="ppaction://noaction">
              <a:snd r:embed="rId3" name="click.wav" builtIn="1"/>
            </a:hlinkClick>
          </p:cNvPr>
          <p:cNvSpPr/>
          <p:nvPr/>
        </p:nvSpPr>
        <p:spPr>
          <a:xfrm>
            <a:off x="89848" y="2845703"/>
            <a:ext cx="1524000" cy="381000"/>
          </a:xfrm>
          <a:prstGeom prst="round2DiagRect">
            <a:avLst/>
          </a:prstGeom>
          <a:solidFill>
            <a:schemeClr val="bg1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bg1">
                    <a:lumMod val="50000"/>
                  </a:schemeClr>
                </a:solidFill>
                <a:effectLst>
                  <a:glow rad="45500">
                    <a:schemeClr val="tx1"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MATERI</a:t>
            </a:r>
          </a:p>
        </p:txBody>
      </p:sp>
      <p:sp>
        <p:nvSpPr>
          <p:cNvPr id="17" name="Round Diagonal Corner Rectangle 16">
            <a:hlinkClick r:id="" action="ppaction://noaction">
              <a:snd r:embed="rId3" name="click.wav" builtIn="1"/>
            </a:hlinkClick>
          </p:cNvPr>
          <p:cNvSpPr/>
          <p:nvPr/>
        </p:nvSpPr>
        <p:spPr>
          <a:xfrm>
            <a:off x="89848" y="3439428"/>
            <a:ext cx="1524000" cy="533400"/>
          </a:xfrm>
          <a:prstGeom prst="round2DiagRect">
            <a:avLst/>
          </a:prstGeom>
          <a:solidFill>
            <a:schemeClr val="bg1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bg1">
                    <a:lumMod val="50000"/>
                  </a:schemeClr>
                </a:solidFill>
                <a:effectLst>
                  <a:glow rad="45500">
                    <a:schemeClr val="tx1"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CONTOH SOAL</a:t>
            </a:r>
          </a:p>
        </p:txBody>
      </p:sp>
      <p:sp>
        <p:nvSpPr>
          <p:cNvPr id="18" name="Round Diagonal Corner Rectangle 17">
            <a:hlinkClick r:id="" action="ppaction://noaction">
              <a:snd r:embed="rId3" name="click.wav" builtIn="1"/>
            </a:hlinkClick>
          </p:cNvPr>
          <p:cNvSpPr/>
          <p:nvPr/>
        </p:nvSpPr>
        <p:spPr>
          <a:xfrm>
            <a:off x="89848" y="4185553"/>
            <a:ext cx="1524000" cy="584200"/>
          </a:xfrm>
          <a:prstGeom prst="round2DiagRect">
            <a:avLst/>
          </a:prstGeom>
          <a:solidFill>
            <a:schemeClr val="bg1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8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bg1">
                    <a:lumMod val="50000"/>
                  </a:schemeClr>
                </a:solidFill>
                <a:effectLst>
                  <a:glow rad="45500">
                    <a:schemeClr val="tx1"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UJI</a:t>
            </a:r>
            <a:r>
              <a:rPr lang="en-US" sz="11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bg1">
                    <a:lumMod val="50000"/>
                  </a:schemeClr>
                </a:solidFill>
                <a:effectLst>
                  <a:glow rad="45500">
                    <a:schemeClr val="tx1"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 KOMPETENSI</a:t>
            </a:r>
          </a:p>
        </p:txBody>
      </p:sp>
      <p:sp>
        <p:nvSpPr>
          <p:cNvPr id="19" name="Round Diagonal Corner Rectangle 18">
            <a:hlinkClick r:id="" action="ppaction://noaction">
              <a:snd r:embed="rId3" name="click.wav" builtIn="1"/>
            </a:hlinkClick>
          </p:cNvPr>
          <p:cNvSpPr/>
          <p:nvPr/>
        </p:nvSpPr>
        <p:spPr>
          <a:xfrm>
            <a:off x="89848" y="4982478"/>
            <a:ext cx="1524000" cy="381000"/>
          </a:xfrm>
          <a:prstGeom prst="round2DiagRect">
            <a:avLst/>
          </a:prstGeom>
          <a:solidFill>
            <a:schemeClr val="bg1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bg1">
                    <a:lumMod val="50000"/>
                  </a:schemeClr>
                </a:solidFill>
                <a:effectLst>
                  <a:glow rad="45500">
                    <a:schemeClr val="tx1"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REFERENSI</a:t>
            </a:r>
          </a:p>
        </p:txBody>
      </p:sp>
      <p:sp>
        <p:nvSpPr>
          <p:cNvPr id="20" name="Round Diagonal Corner Rectangle 19">
            <a:hlinkClick r:id="" action="ppaction://noaction">
              <a:snd r:embed="rId3" name="click.wav" builtIn="1"/>
            </a:hlinkClick>
          </p:cNvPr>
          <p:cNvSpPr/>
          <p:nvPr/>
        </p:nvSpPr>
        <p:spPr>
          <a:xfrm>
            <a:off x="89848" y="5576203"/>
            <a:ext cx="1524000" cy="381000"/>
          </a:xfrm>
          <a:prstGeom prst="round2DiagRect">
            <a:avLst/>
          </a:prstGeom>
          <a:solidFill>
            <a:schemeClr val="bg1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bg1">
                    <a:lumMod val="50000"/>
                  </a:schemeClr>
                </a:solidFill>
                <a:effectLst>
                  <a:glow rad="45500">
                    <a:schemeClr val="tx1"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PENYUSUN</a:t>
            </a:r>
          </a:p>
        </p:txBody>
      </p:sp>
      <p:sp>
        <p:nvSpPr>
          <p:cNvPr id="21" name="Round Diagonal Corner Rectangle 20">
            <a:hlinkClick r:id="" action="ppaction://hlinkshowjump?jump=endshow" highlightClick="1">
              <a:snd r:embed="rId3" name="click.wav" builtIn="1"/>
            </a:hlinkClick>
          </p:cNvPr>
          <p:cNvSpPr/>
          <p:nvPr/>
        </p:nvSpPr>
        <p:spPr>
          <a:xfrm>
            <a:off x="89848" y="61699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SELESAI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075592" y="6057502"/>
            <a:ext cx="256993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 Demi" pitchFamily="34" charset="0"/>
              </a:rPr>
              <a:t>ekonomi</a:t>
            </a:r>
            <a:endParaRPr lang="en-US" sz="4800" b="0" cap="none" spc="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16552" y="6352736"/>
            <a:ext cx="3026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Rela</a:t>
            </a:r>
            <a:r>
              <a:rPr lang="en-US" dirty="0" smtClean="0"/>
              <a:t> </a:t>
            </a:r>
            <a:r>
              <a:rPr lang="en-US" dirty="0" err="1" smtClean="0"/>
              <a:t>Berbagi</a:t>
            </a:r>
            <a:r>
              <a:rPr lang="en-US" dirty="0" smtClean="0"/>
              <a:t>,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Ikhlas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Memberi</a:t>
            </a:r>
            <a:endParaRPr lang="en-US" dirty="0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 override="childStyle"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2E5CA-5181-48CE-B0D1-4B9BFD1F0A0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057400" y="21336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0302E3-562A-4CD5-9385-B24BEAC2AA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8" name="Picture 27" descr="Left-arrow-128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5876488"/>
            <a:ext cx="626664" cy="626664"/>
          </a:xfrm>
          <a:prstGeom prst="rect">
            <a:avLst/>
          </a:prstGeom>
        </p:spPr>
      </p:pic>
      <p:pic>
        <p:nvPicPr>
          <p:cNvPr id="29" name="Picture 28" descr="Right-arrow-128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5876488"/>
            <a:ext cx="626664" cy="626664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2075592" y="6057502"/>
            <a:ext cx="261001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 Demi" pitchFamily="34" charset="0"/>
              </a:rPr>
              <a:t>Ekonomi</a:t>
            </a:r>
            <a:endParaRPr lang="en-US" sz="4800" b="0" cap="none" spc="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7526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1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 Diagonal Corner Rectangle 12">
            <a:hlinkClick r:id="rId5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0645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</a:rPr>
              <a:t>BERANDA</a:t>
            </a:r>
            <a:endParaRPr lang="en-US" sz="1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Berlin Sans FB Demi" pitchFamily="34" charset="0"/>
            </a:endParaRPr>
          </a:p>
        </p:txBody>
      </p:sp>
      <p:sp>
        <p:nvSpPr>
          <p:cNvPr id="14" name="Round Diagonal Corner Rectangle 13">
            <a:hlinkClick r:id="rId7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65825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SK - KD</a:t>
            </a:r>
          </a:p>
        </p:txBody>
      </p:sp>
      <p:sp>
        <p:nvSpPr>
          <p:cNvPr id="15" name="Round Diagonal Corner Rectangle 14">
            <a:hlinkClick r:id="rId8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2519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INDIKATOR</a:t>
            </a:r>
          </a:p>
        </p:txBody>
      </p:sp>
      <p:sp>
        <p:nvSpPr>
          <p:cNvPr id="16" name="Round Diagonal Corner Rectangle 15">
            <a:hlinkClick r:id="rId9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8457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MATERI</a:t>
            </a:r>
          </a:p>
        </p:txBody>
      </p:sp>
      <p:sp>
        <p:nvSpPr>
          <p:cNvPr id="17" name="Round Diagonal Corner Rectangle 16">
            <a:hlinkClick r:id="rId10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3439428"/>
            <a:ext cx="1524000" cy="5334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CONTOH SOAL</a:t>
            </a:r>
          </a:p>
        </p:txBody>
      </p:sp>
      <p:sp>
        <p:nvSpPr>
          <p:cNvPr id="18" name="Round Diagonal Corner Rectangle 17">
            <a:hlinkClick r:id="rId11" action="ppaction://program" highlightClick="1">
              <a:snd r:embed="rId6" name="click.wav" builtIn="1"/>
            </a:hlinkClick>
          </p:cNvPr>
          <p:cNvSpPr/>
          <p:nvPr/>
        </p:nvSpPr>
        <p:spPr>
          <a:xfrm>
            <a:off x="89848" y="4185553"/>
            <a:ext cx="1524000" cy="5842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8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UJI</a:t>
            </a:r>
            <a:r>
              <a:rPr lang="en-US" sz="11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 KOMPETENSI</a:t>
            </a:r>
          </a:p>
        </p:txBody>
      </p:sp>
      <p:sp>
        <p:nvSpPr>
          <p:cNvPr id="19" name="Round Diagonal Corner Rectangle 18">
            <a:hlinkClick r:id="rId12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49824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REFERENSI</a:t>
            </a:r>
          </a:p>
        </p:txBody>
      </p:sp>
      <p:sp>
        <p:nvSpPr>
          <p:cNvPr id="20" name="Round Diagonal Corner Rectangle 19">
            <a:hlinkClick r:id="" action="ppaction://noaction" highlightClick="1">
              <a:snd r:embed="rId6" name="click.wav" builtIn="1"/>
            </a:hlinkClick>
          </p:cNvPr>
          <p:cNvSpPr/>
          <p:nvPr/>
        </p:nvSpPr>
        <p:spPr>
          <a:xfrm>
            <a:off x="89848" y="55762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PENYUSUN</a:t>
            </a:r>
          </a:p>
        </p:txBody>
      </p:sp>
      <p:sp>
        <p:nvSpPr>
          <p:cNvPr id="21" name="Round Diagonal Corner Rectangle 20">
            <a:hlinkClick r:id="" action="ppaction://hlinkshowjump?jump=endshow" highlightClick="1">
              <a:snd r:embed="rId6" name="click.wav" builtIn="1"/>
            </a:hlinkClick>
          </p:cNvPr>
          <p:cNvSpPr/>
          <p:nvPr/>
        </p:nvSpPr>
        <p:spPr>
          <a:xfrm>
            <a:off x="89848" y="61699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SELESAI</a:t>
            </a:r>
          </a:p>
        </p:txBody>
      </p:sp>
      <p:pic>
        <p:nvPicPr>
          <p:cNvPr id="31" name="Picture 30" descr="Home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22027" y="5812974"/>
            <a:ext cx="841829" cy="841829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543982" y="6410792"/>
            <a:ext cx="28269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Rela</a:t>
            </a:r>
            <a:r>
              <a:rPr lang="en-US" sz="1600" dirty="0" smtClean="0"/>
              <a:t> </a:t>
            </a:r>
            <a:r>
              <a:rPr lang="en-US" sz="1600" dirty="0" err="1" smtClean="0"/>
              <a:t>Berbagi</a:t>
            </a:r>
            <a:r>
              <a:rPr lang="en-US" sz="1600" dirty="0" smtClean="0"/>
              <a:t>,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Ikhlas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Memberi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2E5CA-5181-48CE-B0D1-4B9BFD1F0A0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057400" y="21336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0302E3-562A-4CD5-9385-B24BEAC2AA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8" name="Picture 27" descr="Left-arrow-128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5876488"/>
            <a:ext cx="626664" cy="626664"/>
          </a:xfrm>
          <a:prstGeom prst="rect">
            <a:avLst/>
          </a:prstGeom>
        </p:spPr>
      </p:pic>
      <p:pic>
        <p:nvPicPr>
          <p:cNvPr id="29" name="Picture 28" descr="Right-arrow-128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5876488"/>
            <a:ext cx="626664" cy="626664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2075592" y="6057502"/>
            <a:ext cx="261001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 Demi" pitchFamily="34" charset="0"/>
              </a:rPr>
              <a:t>Ekonomi</a:t>
            </a:r>
            <a:endParaRPr lang="en-US" sz="4800" b="0" cap="none" spc="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7526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1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 Diagonal Corner Rectangle 12">
            <a:hlinkClick r:id="rId5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0645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</a:rPr>
              <a:t>BERANDA</a:t>
            </a:r>
            <a:endParaRPr lang="en-US" sz="1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Berlin Sans FB Demi" pitchFamily="34" charset="0"/>
            </a:endParaRPr>
          </a:p>
        </p:txBody>
      </p:sp>
      <p:sp>
        <p:nvSpPr>
          <p:cNvPr id="14" name="Round Diagonal Corner Rectangle 13">
            <a:hlinkClick r:id="rId7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65825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SK - KD</a:t>
            </a:r>
          </a:p>
        </p:txBody>
      </p:sp>
      <p:sp>
        <p:nvSpPr>
          <p:cNvPr id="15" name="Round Diagonal Corner Rectangle 14">
            <a:hlinkClick r:id="rId8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2519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INDIKATOR</a:t>
            </a:r>
          </a:p>
        </p:txBody>
      </p:sp>
      <p:sp>
        <p:nvSpPr>
          <p:cNvPr id="16" name="Round Diagonal Corner Rectangle 15">
            <a:hlinkClick r:id="rId9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8457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MATERI</a:t>
            </a:r>
          </a:p>
        </p:txBody>
      </p:sp>
      <p:sp>
        <p:nvSpPr>
          <p:cNvPr id="17" name="Round Diagonal Corner Rectangle 16">
            <a:hlinkClick r:id="rId10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3439428"/>
            <a:ext cx="1524000" cy="5334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CONTOH SOAL</a:t>
            </a:r>
          </a:p>
        </p:txBody>
      </p:sp>
      <p:sp>
        <p:nvSpPr>
          <p:cNvPr id="18" name="Round Diagonal Corner Rectangle 17">
            <a:hlinkClick r:id="rId11" action="ppaction://program" highlightClick="1">
              <a:snd r:embed="rId6" name="click.wav" builtIn="1"/>
            </a:hlinkClick>
          </p:cNvPr>
          <p:cNvSpPr/>
          <p:nvPr/>
        </p:nvSpPr>
        <p:spPr>
          <a:xfrm>
            <a:off x="89848" y="4185553"/>
            <a:ext cx="1524000" cy="5842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8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UJI</a:t>
            </a:r>
            <a:r>
              <a:rPr lang="en-US" sz="11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 KOMPETENSI</a:t>
            </a:r>
          </a:p>
        </p:txBody>
      </p:sp>
      <p:sp>
        <p:nvSpPr>
          <p:cNvPr id="19" name="Round Diagonal Corner Rectangle 18">
            <a:hlinkClick r:id="rId12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49824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REFERENSI</a:t>
            </a:r>
          </a:p>
        </p:txBody>
      </p:sp>
      <p:sp>
        <p:nvSpPr>
          <p:cNvPr id="20" name="Round Diagonal Corner Rectangle 19">
            <a:hlinkClick r:id="" action="ppaction://noaction" highlightClick="1">
              <a:snd r:embed="rId6" name="click.wav" builtIn="1"/>
            </a:hlinkClick>
          </p:cNvPr>
          <p:cNvSpPr/>
          <p:nvPr/>
        </p:nvSpPr>
        <p:spPr>
          <a:xfrm>
            <a:off x="89848" y="55762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PENYUSUN</a:t>
            </a:r>
          </a:p>
        </p:txBody>
      </p:sp>
      <p:sp>
        <p:nvSpPr>
          <p:cNvPr id="21" name="Round Diagonal Corner Rectangle 20">
            <a:hlinkClick r:id="" action="ppaction://hlinkshowjump?jump=endshow" highlightClick="1">
              <a:snd r:embed="rId6" name="click.wav" builtIn="1"/>
            </a:hlinkClick>
          </p:cNvPr>
          <p:cNvSpPr/>
          <p:nvPr/>
        </p:nvSpPr>
        <p:spPr>
          <a:xfrm>
            <a:off x="89848" y="61699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SELESAI</a:t>
            </a:r>
          </a:p>
        </p:txBody>
      </p:sp>
      <p:pic>
        <p:nvPicPr>
          <p:cNvPr id="31" name="Picture 30" descr="Home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22027" y="5812974"/>
            <a:ext cx="841829" cy="841829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543982" y="6410792"/>
            <a:ext cx="28269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Rela</a:t>
            </a:r>
            <a:r>
              <a:rPr lang="en-US" sz="1600" dirty="0" smtClean="0"/>
              <a:t> </a:t>
            </a:r>
            <a:r>
              <a:rPr lang="en-US" sz="1600" dirty="0" err="1" smtClean="0"/>
              <a:t>Berbagi</a:t>
            </a:r>
            <a:r>
              <a:rPr lang="en-US" sz="1600" dirty="0" smtClean="0"/>
              <a:t>,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Ikhlas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Memberi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2E5CA-5181-48CE-B0D1-4B9BFD1F0A0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057400" y="21336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0302E3-562A-4CD5-9385-B24BEAC2AA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8" name="Picture 27" descr="Left-arrow-128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5876488"/>
            <a:ext cx="626664" cy="626664"/>
          </a:xfrm>
          <a:prstGeom prst="rect">
            <a:avLst/>
          </a:prstGeom>
        </p:spPr>
      </p:pic>
      <p:pic>
        <p:nvPicPr>
          <p:cNvPr id="29" name="Picture 28" descr="Right-arrow-128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5876488"/>
            <a:ext cx="626664" cy="626664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2075592" y="6057502"/>
            <a:ext cx="261001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 Demi" pitchFamily="34" charset="0"/>
              </a:rPr>
              <a:t>Ekonomi</a:t>
            </a:r>
            <a:endParaRPr lang="en-US" sz="4800" b="0" cap="none" spc="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7526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1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 Diagonal Corner Rectangle 12">
            <a:hlinkClick r:id="rId5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0645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</a:rPr>
              <a:t>BERANDA</a:t>
            </a:r>
            <a:endParaRPr lang="en-US" sz="1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Berlin Sans FB Demi" pitchFamily="34" charset="0"/>
            </a:endParaRPr>
          </a:p>
        </p:txBody>
      </p:sp>
      <p:sp>
        <p:nvSpPr>
          <p:cNvPr id="14" name="Round Diagonal Corner Rectangle 13">
            <a:hlinkClick r:id="rId7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65825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SK - KD</a:t>
            </a:r>
          </a:p>
        </p:txBody>
      </p:sp>
      <p:sp>
        <p:nvSpPr>
          <p:cNvPr id="15" name="Round Diagonal Corner Rectangle 14">
            <a:hlinkClick r:id="rId8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2519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INDIKATOR</a:t>
            </a:r>
          </a:p>
        </p:txBody>
      </p:sp>
      <p:sp>
        <p:nvSpPr>
          <p:cNvPr id="16" name="Round Diagonal Corner Rectangle 15">
            <a:hlinkClick r:id="rId9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8457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MATERI</a:t>
            </a:r>
          </a:p>
        </p:txBody>
      </p:sp>
      <p:sp>
        <p:nvSpPr>
          <p:cNvPr id="17" name="Round Diagonal Corner Rectangle 16">
            <a:hlinkClick r:id="rId10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3439428"/>
            <a:ext cx="1524000" cy="5334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CONTOH SOAL</a:t>
            </a:r>
          </a:p>
        </p:txBody>
      </p:sp>
      <p:sp>
        <p:nvSpPr>
          <p:cNvPr id="18" name="Round Diagonal Corner Rectangle 17">
            <a:hlinkClick r:id="rId11" action="ppaction://program" highlightClick="1">
              <a:snd r:embed="rId6" name="click.wav" builtIn="1"/>
            </a:hlinkClick>
          </p:cNvPr>
          <p:cNvSpPr/>
          <p:nvPr/>
        </p:nvSpPr>
        <p:spPr>
          <a:xfrm>
            <a:off x="89848" y="4185553"/>
            <a:ext cx="1524000" cy="5842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8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UJI</a:t>
            </a:r>
            <a:r>
              <a:rPr lang="en-US" sz="11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 KOMPETENSI</a:t>
            </a:r>
          </a:p>
        </p:txBody>
      </p:sp>
      <p:sp>
        <p:nvSpPr>
          <p:cNvPr id="19" name="Round Diagonal Corner Rectangle 18">
            <a:hlinkClick r:id="rId12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49824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REFERENSI</a:t>
            </a:r>
          </a:p>
        </p:txBody>
      </p:sp>
      <p:sp>
        <p:nvSpPr>
          <p:cNvPr id="20" name="Round Diagonal Corner Rectangle 19">
            <a:hlinkClick r:id="" action="ppaction://noaction" highlightClick="1">
              <a:snd r:embed="rId6" name="click.wav" builtIn="1"/>
            </a:hlinkClick>
          </p:cNvPr>
          <p:cNvSpPr/>
          <p:nvPr/>
        </p:nvSpPr>
        <p:spPr>
          <a:xfrm>
            <a:off x="89848" y="55762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PENYUSUN</a:t>
            </a:r>
          </a:p>
        </p:txBody>
      </p:sp>
      <p:sp>
        <p:nvSpPr>
          <p:cNvPr id="21" name="Round Diagonal Corner Rectangle 20">
            <a:hlinkClick r:id="" action="ppaction://hlinkshowjump?jump=endshow" highlightClick="1">
              <a:snd r:embed="rId6" name="click.wav" builtIn="1"/>
            </a:hlinkClick>
          </p:cNvPr>
          <p:cNvSpPr/>
          <p:nvPr/>
        </p:nvSpPr>
        <p:spPr>
          <a:xfrm>
            <a:off x="89848" y="61699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SELESAI</a:t>
            </a:r>
          </a:p>
        </p:txBody>
      </p:sp>
      <p:pic>
        <p:nvPicPr>
          <p:cNvPr id="31" name="Picture 30" descr="Home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22027" y="5812974"/>
            <a:ext cx="841829" cy="841829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543982" y="6410792"/>
            <a:ext cx="28269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Rela</a:t>
            </a:r>
            <a:r>
              <a:rPr lang="en-US" sz="1600" dirty="0" smtClean="0"/>
              <a:t> </a:t>
            </a:r>
            <a:r>
              <a:rPr lang="en-US" sz="1600" dirty="0" err="1" smtClean="0"/>
              <a:t>Berbagi</a:t>
            </a:r>
            <a:r>
              <a:rPr lang="en-US" sz="1600" dirty="0" smtClean="0"/>
              <a:t>,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Ikhlas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Memberi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2E5CA-5181-48CE-B0D1-4B9BFD1F0A0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057400" y="21336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0302E3-562A-4CD5-9385-B24BEAC2AA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8" name="Picture 27" descr="Left-arrow-128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5876488"/>
            <a:ext cx="626664" cy="626664"/>
          </a:xfrm>
          <a:prstGeom prst="rect">
            <a:avLst/>
          </a:prstGeom>
        </p:spPr>
      </p:pic>
      <p:pic>
        <p:nvPicPr>
          <p:cNvPr id="29" name="Picture 28" descr="Right-arrow-128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5876488"/>
            <a:ext cx="626664" cy="626664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2075592" y="6057502"/>
            <a:ext cx="261001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 Demi" pitchFamily="34" charset="0"/>
              </a:rPr>
              <a:t>Ekonomi</a:t>
            </a:r>
            <a:endParaRPr lang="en-US" sz="4800" b="0" cap="none" spc="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7526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1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 Diagonal Corner Rectangle 12">
            <a:hlinkClick r:id="rId5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0645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</a:rPr>
              <a:t>BERANDA</a:t>
            </a:r>
            <a:endParaRPr lang="en-US" sz="1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Berlin Sans FB Demi" pitchFamily="34" charset="0"/>
            </a:endParaRPr>
          </a:p>
        </p:txBody>
      </p:sp>
      <p:sp>
        <p:nvSpPr>
          <p:cNvPr id="14" name="Round Diagonal Corner Rectangle 13">
            <a:hlinkClick r:id="rId7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65825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SK - KD</a:t>
            </a:r>
          </a:p>
        </p:txBody>
      </p:sp>
      <p:sp>
        <p:nvSpPr>
          <p:cNvPr id="15" name="Round Diagonal Corner Rectangle 14">
            <a:hlinkClick r:id="rId8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2519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INDIKATOR</a:t>
            </a:r>
          </a:p>
        </p:txBody>
      </p:sp>
      <p:sp>
        <p:nvSpPr>
          <p:cNvPr id="16" name="Round Diagonal Corner Rectangle 15">
            <a:hlinkClick r:id="rId9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8457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MATERI</a:t>
            </a:r>
          </a:p>
        </p:txBody>
      </p:sp>
      <p:sp>
        <p:nvSpPr>
          <p:cNvPr id="17" name="Round Diagonal Corner Rectangle 16">
            <a:hlinkClick r:id="rId10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3439428"/>
            <a:ext cx="1524000" cy="5334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CONTOH SOAL</a:t>
            </a:r>
          </a:p>
        </p:txBody>
      </p:sp>
      <p:sp>
        <p:nvSpPr>
          <p:cNvPr id="18" name="Round Diagonal Corner Rectangle 17">
            <a:hlinkClick r:id="rId11" action="ppaction://program" highlightClick="1">
              <a:snd r:embed="rId6" name="click.wav" builtIn="1"/>
            </a:hlinkClick>
          </p:cNvPr>
          <p:cNvSpPr/>
          <p:nvPr/>
        </p:nvSpPr>
        <p:spPr>
          <a:xfrm>
            <a:off x="89848" y="4185553"/>
            <a:ext cx="1524000" cy="5842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8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UJI</a:t>
            </a:r>
            <a:r>
              <a:rPr lang="en-US" sz="11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 KOMPETENSI</a:t>
            </a:r>
          </a:p>
        </p:txBody>
      </p:sp>
      <p:sp>
        <p:nvSpPr>
          <p:cNvPr id="19" name="Round Diagonal Corner Rectangle 18">
            <a:hlinkClick r:id="rId12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49824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REFERENSI</a:t>
            </a:r>
          </a:p>
        </p:txBody>
      </p:sp>
      <p:sp>
        <p:nvSpPr>
          <p:cNvPr id="20" name="Round Diagonal Corner Rectangle 19">
            <a:hlinkClick r:id="" action="ppaction://noaction" highlightClick="1">
              <a:snd r:embed="rId6" name="click.wav" builtIn="1"/>
            </a:hlinkClick>
          </p:cNvPr>
          <p:cNvSpPr/>
          <p:nvPr/>
        </p:nvSpPr>
        <p:spPr>
          <a:xfrm>
            <a:off x="89848" y="55762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PENYUSUN</a:t>
            </a:r>
          </a:p>
        </p:txBody>
      </p:sp>
      <p:sp>
        <p:nvSpPr>
          <p:cNvPr id="21" name="Round Diagonal Corner Rectangle 20">
            <a:hlinkClick r:id="" action="ppaction://hlinkshowjump?jump=endshow" highlightClick="1">
              <a:snd r:embed="rId6" name="click.wav" builtIn="1"/>
            </a:hlinkClick>
          </p:cNvPr>
          <p:cNvSpPr/>
          <p:nvPr/>
        </p:nvSpPr>
        <p:spPr>
          <a:xfrm>
            <a:off x="89848" y="61699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SELESAI</a:t>
            </a:r>
          </a:p>
        </p:txBody>
      </p:sp>
      <p:pic>
        <p:nvPicPr>
          <p:cNvPr id="31" name="Picture 30" descr="Home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22027" y="5812974"/>
            <a:ext cx="841829" cy="841829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543982" y="6410792"/>
            <a:ext cx="28269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Rela</a:t>
            </a:r>
            <a:r>
              <a:rPr lang="en-US" sz="1600" dirty="0" smtClean="0"/>
              <a:t> </a:t>
            </a:r>
            <a:r>
              <a:rPr lang="en-US" sz="1600" dirty="0" err="1" smtClean="0"/>
              <a:t>Berbagi</a:t>
            </a:r>
            <a:r>
              <a:rPr lang="en-US" sz="1600" dirty="0" smtClean="0"/>
              <a:t>,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Ikhlas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Memberi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2E5CA-5181-48CE-B0D1-4B9BFD1F0A0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057400" y="21336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0302E3-562A-4CD5-9385-B24BEAC2AA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8" name="Picture 27" descr="Left-arrow-128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5876488"/>
            <a:ext cx="626664" cy="626664"/>
          </a:xfrm>
          <a:prstGeom prst="rect">
            <a:avLst/>
          </a:prstGeom>
        </p:spPr>
      </p:pic>
      <p:pic>
        <p:nvPicPr>
          <p:cNvPr id="29" name="Picture 28" descr="Right-arrow-128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5876488"/>
            <a:ext cx="626664" cy="626664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2075592" y="6057502"/>
            <a:ext cx="261001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 Demi" pitchFamily="34" charset="0"/>
              </a:rPr>
              <a:t>Ekonomi</a:t>
            </a:r>
            <a:endParaRPr lang="en-US" sz="4800" b="0" cap="none" spc="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7526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1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 Diagonal Corner Rectangle 12">
            <a:hlinkClick r:id="rId5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0645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</a:rPr>
              <a:t>BERANDA</a:t>
            </a:r>
            <a:endParaRPr lang="en-US" sz="1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Berlin Sans FB Demi" pitchFamily="34" charset="0"/>
            </a:endParaRPr>
          </a:p>
        </p:txBody>
      </p:sp>
      <p:sp>
        <p:nvSpPr>
          <p:cNvPr id="14" name="Round Diagonal Corner Rectangle 13">
            <a:hlinkClick r:id="rId7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65825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SK - KD</a:t>
            </a:r>
          </a:p>
        </p:txBody>
      </p:sp>
      <p:sp>
        <p:nvSpPr>
          <p:cNvPr id="15" name="Round Diagonal Corner Rectangle 14">
            <a:hlinkClick r:id="rId8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2519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INDIKATOR</a:t>
            </a:r>
          </a:p>
        </p:txBody>
      </p:sp>
      <p:sp>
        <p:nvSpPr>
          <p:cNvPr id="16" name="Round Diagonal Corner Rectangle 15">
            <a:hlinkClick r:id="rId9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8457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MATERI</a:t>
            </a:r>
          </a:p>
        </p:txBody>
      </p:sp>
      <p:sp>
        <p:nvSpPr>
          <p:cNvPr id="17" name="Round Diagonal Corner Rectangle 16">
            <a:hlinkClick r:id="rId10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3439428"/>
            <a:ext cx="1524000" cy="5334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CONTOH SOAL</a:t>
            </a:r>
          </a:p>
        </p:txBody>
      </p:sp>
      <p:sp>
        <p:nvSpPr>
          <p:cNvPr id="18" name="Round Diagonal Corner Rectangle 17">
            <a:hlinkClick r:id="rId11" action="ppaction://program" highlightClick="1">
              <a:snd r:embed="rId6" name="click.wav" builtIn="1"/>
            </a:hlinkClick>
          </p:cNvPr>
          <p:cNvSpPr/>
          <p:nvPr/>
        </p:nvSpPr>
        <p:spPr>
          <a:xfrm>
            <a:off x="89848" y="4185553"/>
            <a:ext cx="1524000" cy="5842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8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UJI</a:t>
            </a:r>
            <a:r>
              <a:rPr lang="en-US" sz="11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 KOMPETENSI</a:t>
            </a:r>
          </a:p>
        </p:txBody>
      </p:sp>
      <p:sp>
        <p:nvSpPr>
          <p:cNvPr id="19" name="Round Diagonal Corner Rectangle 18">
            <a:hlinkClick r:id="rId12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49824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REFERENSI</a:t>
            </a:r>
          </a:p>
        </p:txBody>
      </p:sp>
      <p:sp>
        <p:nvSpPr>
          <p:cNvPr id="20" name="Round Diagonal Corner Rectangle 19">
            <a:hlinkClick r:id="" action="ppaction://noaction" highlightClick="1">
              <a:snd r:embed="rId6" name="click.wav" builtIn="1"/>
            </a:hlinkClick>
          </p:cNvPr>
          <p:cNvSpPr/>
          <p:nvPr/>
        </p:nvSpPr>
        <p:spPr>
          <a:xfrm>
            <a:off x="89848" y="55762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PENYUSUN</a:t>
            </a:r>
          </a:p>
        </p:txBody>
      </p:sp>
      <p:sp>
        <p:nvSpPr>
          <p:cNvPr id="21" name="Round Diagonal Corner Rectangle 20">
            <a:hlinkClick r:id="" action="ppaction://hlinkshowjump?jump=endshow" highlightClick="1">
              <a:snd r:embed="rId6" name="click.wav" builtIn="1"/>
            </a:hlinkClick>
          </p:cNvPr>
          <p:cNvSpPr/>
          <p:nvPr/>
        </p:nvSpPr>
        <p:spPr>
          <a:xfrm>
            <a:off x="89848" y="61699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SELESAI</a:t>
            </a:r>
          </a:p>
        </p:txBody>
      </p:sp>
      <p:pic>
        <p:nvPicPr>
          <p:cNvPr id="31" name="Picture 30" descr="Home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22027" y="5812974"/>
            <a:ext cx="841829" cy="841829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543982" y="6410792"/>
            <a:ext cx="28269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Rela</a:t>
            </a:r>
            <a:r>
              <a:rPr lang="en-US" sz="1600" dirty="0" smtClean="0"/>
              <a:t> </a:t>
            </a:r>
            <a:r>
              <a:rPr lang="en-US" sz="1600" dirty="0" err="1" smtClean="0"/>
              <a:t>Berbagi</a:t>
            </a:r>
            <a:r>
              <a:rPr lang="en-US" sz="1600" dirty="0" smtClean="0"/>
              <a:t>,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Ikhlas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Memberi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2E5CA-5181-48CE-B0D1-4B9BFD1F0A0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057400" y="21336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0302E3-562A-4CD5-9385-B24BEAC2AA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8" name="Picture 27" descr="Left-arrow-128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5876488"/>
            <a:ext cx="626664" cy="626664"/>
          </a:xfrm>
          <a:prstGeom prst="rect">
            <a:avLst/>
          </a:prstGeom>
        </p:spPr>
      </p:pic>
      <p:pic>
        <p:nvPicPr>
          <p:cNvPr id="29" name="Picture 28" descr="Right-arrow-128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5876488"/>
            <a:ext cx="626664" cy="626664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2075592" y="6057502"/>
            <a:ext cx="261001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 Demi" pitchFamily="34" charset="0"/>
              </a:rPr>
              <a:t>Ekonomi</a:t>
            </a:r>
            <a:endParaRPr lang="en-US" sz="4800" b="0" cap="none" spc="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7526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1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 Diagonal Corner Rectangle 12">
            <a:hlinkClick r:id="rId5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0645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</a:rPr>
              <a:t>BERANDA</a:t>
            </a:r>
            <a:endParaRPr lang="en-US" sz="1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Berlin Sans FB Demi" pitchFamily="34" charset="0"/>
            </a:endParaRPr>
          </a:p>
        </p:txBody>
      </p:sp>
      <p:sp>
        <p:nvSpPr>
          <p:cNvPr id="14" name="Round Diagonal Corner Rectangle 13">
            <a:hlinkClick r:id="rId7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65825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SK - KD</a:t>
            </a:r>
          </a:p>
        </p:txBody>
      </p:sp>
      <p:sp>
        <p:nvSpPr>
          <p:cNvPr id="15" name="Round Diagonal Corner Rectangle 14">
            <a:hlinkClick r:id="rId8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2519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INDIKATOR</a:t>
            </a:r>
          </a:p>
        </p:txBody>
      </p:sp>
      <p:sp>
        <p:nvSpPr>
          <p:cNvPr id="16" name="Round Diagonal Corner Rectangle 15">
            <a:hlinkClick r:id="rId9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8457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MATERI</a:t>
            </a:r>
          </a:p>
        </p:txBody>
      </p:sp>
      <p:sp>
        <p:nvSpPr>
          <p:cNvPr id="17" name="Round Diagonal Corner Rectangle 16">
            <a:hlinkClick r:id="rId10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3439428"/>
            <a:ext cx="1524000" cy="5334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CONTOH SOAL</a:t>
            </a:r>
          </a:p>
        </p:txBody>
      </p:sp>
      <p:sp>
        <p:nvSpPr>
          <p:cNvPr id="18" name="Round Diagonal Corner Rectangle 17">
            <a:hlinkClick r:id="rId11" action="ppaction://program" highlightClick="1">
              <a:snd r:embed="rId6" name="click.wav" builtIn="1"/>
            </a:hlinkClick>
          </p:cNvPr>
          <p:cNvSpPr/>
          <p:nvPr/>
        </p:nvSpPr>
        <p:spPr>
          <a:xfrm>
            <a:off x="89848" y="4185553"/>
            <a:ext cx="1524000" cy="5842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8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UJI</a:t>
            </a:r>
            <a:r>
              <a:rPr lang="en-US" sz="11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 KOMPETENSI</a:t>
            </a:r>
          </a:p>
        </p:txBody>
      </p:sp>
      <p:sp>
        <p:nvSpPr>
          <p:cNvPr id="19" name="Round Diagonal Corner Rectangle 18">
            <a:hlinkClick r:id="rId12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49824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REFERENSI</a:t>
            </a:r>
          </a:p>
        </p:txBody>
      </p:sp>
      <p:sp>
        <p:nvSpPr>
          <p:cNvPr id="20" name="Round Diagonal Corner Rectangle 19">
            <a:hlinkClick r:id="" action="ppaction://noaction" highlightClick="1">
              <a:snd r:embed="rId6" name="click.wav" builtIn="1"/>
            </a:hlinkClick>
          </p:cNvPr>
          <p:cNvSpPr/>
          <p:nvPr/>
        </p:nvSpPr>
        <p:spPr>
          <a:xfrm>
            <a:off x="89848" y="55762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PENYUSUN</a:t>
            </a:r>
          </a:p>
        </p:txBody>
      </p:sp>
      <p:sp>
        <p:nvSpPr>
          <p:cNvPr id="21" name="Round Diagonal Corner Rectangle 20">
            <a:hlinkClick r:id="" action="ppaction://hlinkshowjump?jump=endshow" highlightClick="1">
              <a:snd r:embed="rId6" name="click.wav" builtIn="1"/>
            </a:hlinkClick>
          </p:cNvPr>
          <p:cNvSpPr/>
          <p:nvPr/>
        </p:nvSpPr>
        <p:spPr>
          <a:xfrm>
            <a:off x="89848" y="61699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SELESAI</a:t>
            </a:r>
          </a:p>
        </p:txBody>
      </p:sp>
      <p:pic>
        <p:nvPicPr>
          <p:cNvPr id="31" name="Picture 30" descr="Home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22027" y="5812974"/>
            <a:ext cx="841829" cy="841829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543982" y="6410792"/>
            <a:ext cx="28269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Rela</a:t>
            </a:r>
            <a:r>
              <a:rPr lang="en-US" sz="1600" dirty="0" smtClean="0"/>
              <a:t> </a:t>
            </a:r>
            <a:r>
              <a:rPr lang="en-US" sz="1600" dirty="0" err="1" smtClean="0"/>
              <a:t>Berbagi</a:t>
            </a:r>
            <a:r>
              <a:rPr lang="en-US" sz="1600" dirty="0" smtClean="0"/>
              <a:t>,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Ikhlas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Memberi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2E5CA-5181-48CE-B0D1-4B9BFD1F0A0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057400" y="21336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0302E3-562A-4CD5-9385-B24BEAC2AA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8" name="Picture 27" descr="Left-arrow-128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5876488"/>
            <a:ext cx="626664" cy="626664"/>
          </a:xfrm>
          <a:prstGeom prst="rect">
            <a:avLst/>
          </a:prstGeom>
        </p:spPr>
      </p:pic>
      <p:pic>
        <p:nvPicPr>
          <p:cNvPr id="29" name="Picture 28" descr="Right-arrow-128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5876488"/>
            <a:ext cx="626664" cy="626664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2075592" y="6057502"/>
            <a:ext cx="261001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 Demi" pitchFamily="34" charset="0"/>
              </a:rPr>
              <a:t>Ekonomi</a:t>
            </a:r>
            <a:endParaRPr lang="en-US" sz="4800" b="0" cap="none" spc="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7526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1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 Diagonal Corner Rectangle 12">
            <a:hlinkClick r:id="rId5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0645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</a:rPr>
              <a:t>BERANDA</a:t>
            </a:r>
            <a:endParaRPr lang="en-US" sz="1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Berlin Sans FB Demi" pitchFamily="34" charset="0"/>
            </a:endParaRPr>
          </a:p>
        </p:txBody>
      </p:sp>
      <p:sp>
        <p:nvSpPr>
          <p:cNvPr id="14" name="Round Diagonal Corner Rectangle 13">
            <a:hlinkClick r:id="rId7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65825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SK - KD</a:t>
            </a:r>
          </a:p>
        </p:txBody>
      </p:sp>
      <p:sp>
        <p:nvSpPr>
          <p:cNvPr id="15" name="Round Diagonal Corner Rectangle 14">
            <a:hlinkClick r:id="rId8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2519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INDIKATOR</a:t>
            </a:r>
          </a:p>
        </p:txBody>
      </p:sp>
      <p:sp>
        <p:nvSpPr>
          <p:cNvPr id="16" name="Round Diagonal Corner Rectangle 15">
            <a:hlinkClick r:id="rId9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8457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MATERI</a:t>
            </a:r>
          </a:p>
        </p:txBody>
      </p:sp>
      <p:sp>
        <p:nvSpPr>
          <p:cNvPr id="17" name="Round Diagonal Corner Rectangle 16">
            <a:hlinkClick r:id="rId10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3439428"/>
            <a:ext cx="1524000" cy="5334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CONTOH SOAL</a:t>
            </a:r>
          </a:p>
        </p:txBody>
      </p:sp>
      <p:sp>
        <p:nvSpPr>
          <p:cNvPr id="18" name="Round Diagonal Corner Rectangle 17">
            <a:hlinkClick r:id="rId11" action="ppaction://program" highlightClick="1">
              <a:snd r:embed="rId6" name="click.wav" builtIn="1"/>
            </a:hlinkClick>
          </p:cNvPr>
          <p:cNvSpPr/>
          <p:nvPr/>
        </p:nvSpPr>
        <p:spPr>
          <a:xfrm>
            <a:off x="89848" y="4185553"/>
            <a:ext cx="1524000" cy="5842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8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UJI</a:t>
            </a:r>
            <a:r>
              <a:rPr lang="en-US" sz="11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 KOMPETENSI</a:t>
            </a:r>
          </a:p>
        </p:txBody>
      </p:sp>
      <p:sp>
        <p:nvSpPr>
          <p:cNvPr id="19" name="Round Diagonal Corner Rectangle 18">
            <a:hlinkClick r:id="rId12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49824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REFERENSI</a:t>
            </a:r>
          </a:p>
        </p:txBody>
      </p:sp>
      <p:sp>
        <p:nvSpPr>
          <p:cNvPr id="20" name="Round Diagonal Corner Rectangle 19">
            <a:hlinkClick r:id="" action="ppaction://noaction" highlightClick="1">
              <a:snd r:embed="rId6" name="click.wav" builtIn="1"/>
            </a:hlinkClick>
          </p:cNvPr>
          <p:cNvSpPr/>
          <p:nvPr/>
        </p:nvSpPr>
        <p:spPr>
          <a:xfrm>
            <a:off x="89848" y="55762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PENYUSUN</a:t>
            </a:r>
          </a:p>
        </p:txBody>
      </p:sp>
      <p:sp>
        <p:nvSpPr>
          <p:cNvPr id="21" name="Round Diagonal Corner Rectangle 20">
            <a:hlinkClick r:id="" action="ppaction://hlinkshowjump?jump=endshow" highlightClick="1">
              <a:snd r:embed="rId6" name="click.wav" builtIn="1"/>
            </a:hlinkClick>
          </p:cNvPr>
          <p:cNvSpPr/>
          <p:nvPr/>
        </p:nvSpPr>
        <p:spPr>
          <a:xfrm>
            <a:off x="89848" y="61699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SELESAI</a:t>
            </a:r>
          </a:p>
        </p:txBody>
      </p:sp>
      <p:pic>
        <p:nvPicPr>
          <p:cNvPr id="31" name="Picture 30" descr="Home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22027" y="5812974"/>
            <a:ext cx="841829" cy="841829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543982" y="6410792"/>
            <a:ext cx="28269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Rela</a:t>
            </a:r>
            <a:r>
              <a:rPr lang="en-US" sz="1600" dirty="0" smtClean="0"/>
              <a:t> </a:t>
            </a:r>
            <a:r>
              <a:rPr lang="en-US" sz="1600" dirty="0" err="1" smtClean="0"/>
              <a:t>Berbagi</a:t>
            </a:r>
            <a:r>
              <a:rPr lang="en-US" sz="1600" dirty="0" smtClean="0"/>
              <a:t>,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Ikhlas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Memberi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6AB2B-97D5-422F-B199-7C729868EF33}" type="datetimeFigureOut">
              <a:rPr lang="id-ID" smtClean="0"/>
              <a:t>12/10/2011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F0F61-6DEC-409B-8F4F-6D4DA9CCBD7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2E5CA-5181-48CE-B0D1-4B9BFD1F0A0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057400" y="21336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0302E3-562A-4CD5-9385-B24BEAC2AA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8" name="Picture 27" descr="Left-arrow-128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5876488"/>
            <a:ext cx="626664" cy="626664"/>
          </a:xfrm>
          <a:prstGeom prst="rect">
            <a:avLst/>
          </a:prstGeom>
        </p:spPr>
      </p:pic>
      <p:pic>
        <p:nvPicPr>
          <p:cNvPr id="29" name="Picture 28" descr="Right-arrow-128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5876488"/>
            <a:ext cx="626664" cy="626664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2075592" y="6057502"/>
            <a:ext cx="261001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 Demi" pitchFamily="34" charset="0"/>
              </a:rPr>
              <a:t>Ekonomi</a:t>
            </a:r>
            <a:endParaRPr lang="en-US" sz="4800" b="0" cap="none" spc="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7526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1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 Diagonal Corner Rectangle 12">
            <a:hlinkClick r:id="rId5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0645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</a:rPr>
              <a:t>BERANDA</a:t>
            </a:r>
            <a:endParaRPr lang="en-US" sz="1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Berlin Sans FB Demi" pitchFamily="34" charset="0"/>
            </a:endParaRPr>
          </a:p>
        </p:txBody>
      </p:sp>
      <p:sp>
        <p:nvSpPr>
          <p:cNvPr id="14" name="Round Diagonal Corner Rectangle 13">
            <a:hlinkClick r:id="rId7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65825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SK - KD</a:t>
            </a:r>
          </a:p>
        </p:txBody>
      </p:sp>
      <p:sp>
        <p:nvSpPr>
          <p:cNvPr id="15" name="Round Diagonal Corner Rectangle 14">
            <a:hlinkClick r:id="rId8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2519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INDIKATOR</a:t>
            </a:r>
          </a:p>
        </p:txBody>
      </p:sp>
      <p:sp>
        <p:nvSpPr>
          <p:cNvPr id="16" name="Round Diagonal Corner Rectangle 15">
            <a:hlinkClick r:id="rId9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8457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MATERI</a:t>
            </a:r>
          </a:p>
        </p:txBody>
      </p:sp>
      <p:sp>
        <p:nvSpPr>
          <p:cNvPr id="17" name="Round Diagonal Corner Rectangle 16">
            <a:hlinkClick r:id="rId10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3439428"/>
            <a:ext cx="1524000" cy="5334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CONTOH SOAL</a:t>
            </a:r>
          </a:p>
        </p:txBody>
      </p:sp>
      <p:sp>
        <p:nvSpPr>
          <p:cNvPr id="18" name="Round Diagonal Corner Rectangle 17">
            <a:hlinkClick r:id="rId11" action="ppaction://program" highlightClick="1">
              <a:snd r:embed="rId6" name="click.wav" builtIn="1"/>
            </a:hlinkClick>
          </p:cNvPr>
          <p:cNvSpPr/>
          <p:nvPr/>
        </p:nvSpPr>
        <p:spPr>
          <a:xfrm>
            <a:off x="89848" y="4185553"/>
            <a:ext cx="1524000" cy="5842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8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UJI</a:t>
            </a:r>
            <a:r>
              <a:rPr lang="en-US" sz="11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 KOMPETENSI</a:t>
            </a:r>
          </a:p>
        </p:txBody>
      </p:sp>
      <p:sp>
        <p:nvSpPr>
          <p:cNvPr id="19" name="Round Diagonal Corner Rectangle 18">
            <a:hlinkClick r:id="rId12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49824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REFERENSI</a:t>
            </a:r>
          </a:p>
        </p:txBody>
      </p:sp>
      <p:sp>
        <p:nvSpPr>
          <p:cNvPr id="20" name="Round Diagonal Corner Rectangle 19">
            <a:hlinkClick r:id="" action="ppaction://noaction" highlightClick="1">
              <a:snd r:embed="rId6" name="click.wav" builtIn="1"/>
            </a:hlinkClick>
          </p:cNvPr>
          <p:cNvSpPr/>
          <p:nvPr/>
        </p:nvSpPr>
        <p:spPr>
          <a:xfrm>
            <a:off x="89848" y="55762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PENYUSUN</a:t>
            </a:r>
          </a:p>
        </p:txBody>
      </p:sp>
      <p:sp>
        <p:nvSpPr>
          <p:cNvPr id="21" name="Round Diagonal Corner Rectangle 20">
            <a:hlinkClick r:id="" action="ppaction://hlinkshowjump?jump=endshow" highlightClick="1">
              <a:snd r:embed="rId6" name="click.wav" builtIn="1"/>
            </a:hlinkClick>
          </p:cNvPr>
          <p:cNvSpPr/>
          <p:nvPr/>
        </p:nvSpPr>
        <p:spPr>
          <a:xfrm>
            <a:off x="89848" y="61699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SELESAI</a:t>
            </a:r>
          </a:p>
        </p:txBody>
      </p:sp>
      <p:pic>
        <p:nvPicPr>
          <p:cNvPr id="31" name="Picture 30" descr="Home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22027" y="5812974"/>
            <a:ext cx="841829" cy="841829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543982" y="6410792"/>
            <a:ext cx="28269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Rela</a:t>
            </a:r>
            <a:r>
              <a:rPr lang="en-US" sz="1600" dirty="0" smtClean="0"/>
              <a:t> </a:t>
            </a:r>
            <a:r>
              <a:rPr lang="en-US" sz="1600" dirty="0" err="1" smtClean="0"/>
              <a:t>Berbagi</a:t>
            </a:r>
            <a:r>
              <a:rPr lang="en-US" sz="1600" dirty="0" smtClean="0"/>
              <a:t>,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Ikhlas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Memberi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2E5CA-5181-48CE-B0D1-4B9BFD1F0A0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057400" y="21336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0302E3-562A-4CD5-9385-B24BEAC2AA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8" name="Picture 27" descr="Left-arrow-128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5876488"/>
            <a:ext cx="626664" cy="626664"/>
          </a:xfrm>
          <a:prstGeom prst="rect">
            <a:avLst/>
          </a:prstGeom>
        </p:spPr>
      </p:pic>
      <p:pic>
        <p:nvPicPr>
          <p:cNvPr id="29" name="Picture 28" descr="Right-arrow-128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5876488"/>
            <a:ext cx="626664" cy="626664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2075592" y="6057502"/>
            <a:ext cx="261001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 Demi" pitchFamily="34" charset="0"/>
              </a:rPr>
              <a:t>Ekonomi</a:t>
            </a:r>
            <a:endParaRPr lang="en-US" sz="4800" b="0" cap="none" spc="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7526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1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 Diagonal Corner Rectangle 12">
            <a:hlinkClick r:id="rId5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0645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</a:rPr>
              <a:t>BERANDA</a:t>
            </a:r>
            <a:endParaRPr lang="en-US" sz="1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Berlin Sans FB Demi" pitchFamily="34" charset="0"/>
            </a:endParaRPr>
          </a:p>
        </p:txBody>
      </p:sp>
      <p:sp>
        <p:nvSpPr>
          <p:cNvPr id="14" name="Round Diagonal Corner Rectangle 13">
            <a:hlinkClick r:id="rId7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65825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SK - KD</a:t>
            </a:r>
          </a:p>
        </p:txBody>
      </p:sp>
      <p:sp>
        <p:nvSpPr>
          <p:cNvPr id="15" name="Round Diagonal Corner Rectangle 14">
            <a:hlinkClick r:id="rId8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2519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INDIKATOR</a:t>
            </a:r>
          </a:p>
        </p:txBody>
      </p:sp>
      <p:sp>
        <p:nvSpPr>
          <p:cNvPr id="16" name="Round Diagonal Corner Rectangle 15">
            <a:hlinkClick r:id="rId9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8457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MATERI</a:t>
            </a:r>
          </a:p>
        </p:txBody>
      </p:sp>
      <p:sp>
        <p:nvSpPr>
          <p:cNvPr id="17" name="Round Diagonal Corner Rectangle 16">
            <a:hlinkClick r:id="rId10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3439428"/>
            <a:ext cx="1524000" cy="5334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CONTOH SOAL</a:t>
            </a:r>
          </a:p>
        </p:txBody>
      </p:sp>
      <p:sp>
        <p:nvSpPr>
          <p:cNvPr id="18" name="Round Diagonal Corner Rectangle 17">
            <a:hlinkClick r:id="rId11" action="ppaction://program" highlightClick="1">
              <a:snd r:embed="rId6" name="click.wav" builtIn="1"/>
            </a:hlinkClick>
          </p:cNvPr>
          <p:cNvSpPr/>
          <p:nvPr/>
        </p:nvSpPr>
        <p:spPr>
          <a:xfrm>
            <a:off x="89848" y="4185553"/>
            <a:ext cx="1524000" cy="5842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8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UJI</a:t>
            </a:r>
            <a:r>
              <a:rPr lang="en-US" sz="11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 KOMPETENSI</a:t>
            </a:r>
          </a:p>
        </p:txBody>
      </p:sp>
      <p:sp>
        <p:nvSpPr>
          <p:cNvPr id="19" name="Round Diagonal Corner Rectangle 18">
            <a:hlinkClick r:id="rId12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49824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REFERENSI</a:t>
            </a:r>
          </a:p>
        </p:txBody>
      </p:sp>
      <p:sp>
        <p:nvSpPr>
          <p:cNvPr id="20" name="Round Diagonal Corner Rectangle 19">
            <a:hlinkClick r:id="" action="ppaction://noaction" highlightClick="1">
              <a:snd r:embed="rId6" name="click.wav" builtIn="1"/>
            </a:hlinkClick>
          </p:cNvPr>
          <p:cNvSpPr/>
          <p:nvPr/>
        </p:nvSpPr>
        <p:spPr>
          <a:xfrm>
            <a:off x="89848" y="55762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PENYUSUN</a:t>
            </a:r>
          </a:p>
        </p:txBody>
      </p:sp>
      <p:sp>
        <p:nvSpPr>
          <p:cNvPr id="21" name="Round Diagonal Corner Rectangle 20">
            <a:hlinkClick r:id="" action="ppaction://hlinkshowjump?jump=endshow" highlightClick="1">
              <a:snd r:embed="rId6" name="click.wav" builtIn="1"/>
            </a:hlinkClick>
          </p:cNvPr>
          <p:cNvSpPr/>
          <p:nvPr/>
        </p:nvSpPr>
        <p:spPr>
          <a:xfrm>
            <a:off x="89848" y="61699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SELESAI</a:t>
            </a:r>
          </a:p>
        </p:txBody>
      </p:sp>
      <p:pic>
        <p:nvPicPr>
          <p:cNvPr id="31" name="Picture 30" descr="Home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22027" y="5812974"/>
            <a:ext cx="841829" cy="841829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543982" y="6410792"/>
            <a:ext cx="28269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Rela</a:t>
            </a:r>
            <a:r>
              <a:rPr lang="en-US" sz="1600" dirty="0" smtClean="0"/>
              <a:t> </a:t>
            </a:r>
            <a:r>
              <a:rPr lang="en-US" sz="1600" dirty="0" err="1" smtClean="0"/>
              <a:t>Berbagi</a:t>
            </a:r>
            <a:r>
              <a:rPr lang="en-US" sz="1600" dirty="0" smtClean="0"/>
              <a:t>,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Ikhlas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Memberi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2E5CA-5181-48CE-B0D1-4B9BFD1F0A0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057400" y="21336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0302E3-562A-4CD5-9385-B24BEAC2AA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8" name="Picture 27" descr="Left-arrow-128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5876488"/>
            <a:ext cx="626664" cy="626664"/>
          </a:xfrm>
          <a:prstGeom prst="rect">
            <a:avLst/>
          </a:prstGeom>
        </p:spPr>
      </p:pic>
      <p:pic>
        <p:nvPicPr>
          <p:cNvPr id="29" name="Picture 28" descr="Right-arrow-128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5876488"/>
            <a:ext cx="626664" cy="626664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2075592" y="6057502"/>
            <a:ext cx="261001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 Demi" pitchFamily="34" charset="0"/>
              </a:rPr>
              <a:t>Ekonomi</a:t>
            </a:r>
            <a:endParaRPr lang="en-US" sz="4800" b="0" cap="none" spc="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7526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1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 Diagonal Corner Rectangle 12">
            <a:hlinkClick r:id="rId5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0645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</a:rPr>
              <a:t>BERANDA</a:t>
            </a:r>
            <a:endParaRPr lang="en-US" sz="1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Berlin Sans FB Demi" pitchFamily="34" charset="0"/>
            </a:endParaRPr>
          </a:p>
        </p:txBody>
      </p:sp>
      <p:sp>
        <p:nvSpPr>
          <p:cNvPr id="14" name="Round Diagonal Corner Rectangle 13">
            <a:hlinkClick r:id="rId7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65825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SK - KD</a:t>
            </a:r>
          </a:p>
        </p:txBody>
      </p:sp>
      <p:sp>
        <p:nvSpPr>
          <p:cNvPr id="15" name="Round Diagonal Corner Rectangle 14">
            <a:hlinkClick r:id="rId8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2519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INDIKATOR</a:t>
            </a:r>
          </a:p>
        </p:txBody>
      </p:sp>
      <p:sp>
        <p:nvSpPr>
          <p:cNvPr id="16" name="Round Diagonal Corner Rectangle 15">
            <a:hlinkClick r:id="rId9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8457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MATERI</a:t>
            </a:r>
          </a:p>
        </p:txBody>
      </p:sp>
      <p:sp>
        <p:nvSpPr>
          <p:cNvPr id="17" name="Round Diagonal Corner Rectangle 16">
            <a:hlinkClick r:id="rId10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3439428"/>
            <a:ext cx="1524000" cy="5334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CONTOH SOAL</a:t>
            </a:r>
          </a:p>
        </p:txBody>
      </p:sp>
      <p:sp>
        <p:nvSpPr>
          <p:cNvPr id="18" name="Round Diagonal Corner Rectangle 17">
            <a:hlinkClick r:id="rId11" action="ppaction://program" highlightClick="1">
              <a:snd r:embed="rId6" name="click.wav" builtIn="1"/>
            </a:hlinkClick>
          </p:cNvPr>
          <p:cNvSpPr/>
          <p:nvPr/>
        </p:nvSpPr>
        <p:spPr>
          <a:xfrm>
            <a:off x="89848" y="4185553"/>
            <a:ext cx="1524000" cy="5842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8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UJI</a:t>
            </a:r>
            <a:r>
              <a:rPr lang="en-US" sz="11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 KOMPETENSI</a:t>
            </a:r>
          </a:p>
        </p:txBody>
      </p:sp>
      <p:sp>
        <p:nvSpPr>
          <p:cNvPr id="19" name="Round Diagonal Corner Rectangle 18">
            <a:hlinkClick r:id="rId12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49824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REFERENSI</a:t>
            </a:r>
          </a:p>
        </p:txBody>
      </p:sp>
      <p:sp>
        <p:nvSpPr>
          <p:cNvPr id="20" name="Round Diagonal Corner Rectangle 19">
            <a:hlinkClick r:id="" action="ppaction://noaction" highlightClick="1">
              <a:snd r:embed="rId6" name="click.wav" builtIn="1"/>
            </a:hlinkClick>
          </p:cNvPr>
          <p:cNvSpPr/>
          <p:nvPr/>
        </p:nvSpPr>
        <p:spPr>
          <a:xfrm>
            <a:off x="89848" y="55762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PENYUSUN</a:t>
            </a:r>
          </a:p>
        </p:txBody>
      </p:sp>
      <p:sp>
        <p:nvSpPr>
          <p:cNvPr id="21" name="Round Diagonal Corner Rectangle 20">
            <a:hlinkClick r:id="" action="ppaction://hlinkshowjump?jump=endshow" highlightClick="1">
              <a:snd r:embed="rId6" name="click.wav" builtIn="1"/>
            </a:hlinkClick>
          </p:cNvPr>
          <p:cNvSpPr/>
          <p:nvPr/>
        </p:nvSpPr>
        <p:spPr>
          <a:xfrm>
            <a:off x="89848" y="61699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SELESAI</a:t>
            </a:r>
          </a:p>
        </p:txBody>
      </p:sp>
      <p:pic>
        <p:nvPicPr>
          <p:cNvPr id="31" name="Picture 30" descr="Home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22027" y="5812974"/>
            <a:ext cx="841829" cy="841829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543982" y="6410792"/>
            <a:ext cx="28269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Rela</a:t>
            </a:r>
            <a:r>
              <a:rPr lang="en-US" sz="1600" dirty="0" smtClean="0"/>
              <a:t> </a:t>
            </a:r>
            <a:r>
              <a:rPr lang="en-US" sz="1600" dirty="0" err="1" smtClean="0"/>
              <a:t>Berbagi</a:t>
            </a:r>
            <a:r>
              <a:rPr lang="en-US" sz="1600" dirty="0" smtClean="0"/>
              <a:t>,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Ikhlas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Memberi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2E5CA-5181-48CE-B0D1-4B9BFD1F0A0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057400" y="21336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0302E3-562A-4CD5-9385-B24BEAC2AA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8" name="Picture 27" descr="Left-arrow-128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5876488"/>
            <a:ext cx="626664" cy="626664"/>
          </a:xfrm>
          <a:prstGeom prst="rect">
            <a:avLst/>
          </a:prstGeom>
        </p:spPr>
      </p:pic>
      <p:pic>
        <p:nvPicPr>
          <p:cNvPr id="29" name="Picture 28" descr="Right-arrow-128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5876488"/>
            <a:ext cx="626664" cy="626664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2075592" y="6057502"/>
            <a:ext cx="261001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 Demi" pitchFamily="34" charset="0"/>
              </a:rPr>
              <a:t>Ekonomi</a:t>
            </a:r>
            <a:endParaRPr lang="en-US" sz="4800" b="0" cap="none" spc="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7526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1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 Diagonal Corner Rectangle 12">
            <a:hlinkClick r:id="rId5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0645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</a:rPr>
              <a:t>BERANDA</a:t>
            </a:r>
            <a:endParaRPr lang="en-US" sz="1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Berlin Sans FB Demi" pitchFamily="34" charset="0"/>
            </a:endParaRPr>
          </a:p>
        </p:txBody>
      </p:sp>
      <p:sp>
        <p:nvSpPr>
          <p:cNvPr id="14" name="Round Diagonal Corner Rectangle 13">
            <a:hlinkClick r:id="rId7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65825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SK - KD</a:t>
            </a:r>
          </a:p>
        </p:txBody>
      </p:sp>
      <p:sp>
        <p:nvSpPr>
          <p:cNvPr id="15" name="Round Diagonal Corner Rectangle 14">
            <a:hlinkClick r:id="rId8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2519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INDIKATOR</a:t>
            </a:r>
          </a:p>
        </p:txBody>
      </p:sp>
      <p:sp>
        <p:nvSpPr>
          <p:cNvPr id="16" name="Round Diagonal Corner Rectangle 15">
            <a:hlinkClick r:id="rId9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8457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MATERI</a:t>
            </a:r>
          </a:p>
        </p:txBody>
      </p:sp>
      <p:sp>
        <p:nvSpPr>
          <p:cNvPr id="17" name="Round Diagonal Corner Rectangle 16">
            <a:hlinkClick r:id="rId10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3439428"/>
            <a:ext cx="1524000" cy="5334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CONTOH SOAL</a:t>
            </a:r>
          </a:p>
        </p:txBody>
      </p:sp>
      <p:sp>
        <p:nvSpPr>
          <p:cNvPr id="18" name="Round Diagonal Corner Rectangle 17">
            <a:hlinkClick r:id="rId11" action="ppaction://program" highlightClick="1">
              <a:snd r:embed="rId6" name="click.wav" builtIn="1"/>
            </a:hlinkClick>
          </p:cNvPr>
          <p:cNvSpPr/>
          <p:nvPr/>
        </p:nvSpPr>
        <p:spPr>
          <a:xfrm>
            <a:off x="89848" y="4185553"/>
            <a:ext cx="1524000" cy="5842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8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UJI</a:t>
            </a:r>
            <a:r>
              <a:rPr lang="en-US" sz="11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 KOMPETENSI</a:t>
            </a:r>
          </a:p>
        </p:txBody>
      </p:sp>
      <p:sp>
        <p:nvSpPr>
          <p:cNvPr id="19" name="Round Diagonal Corner Rectangle 18">
            <a:hlinkClick r:id="rId12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49824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REFERENSI</a:t>
            </a:r>
          </a:p>
        </p:txBody>
      </p:sp>
      <p:sp>
        <p:nvSpPr>
          <p:cNvPr id="20" name="Round Diagonal Corner Rectangle 19">
            <a:hlinkClick r:id="" action="ppaction://noaction" highlightClick="1">
              <a:snd r:embed="rId6" name="click.wav" builtIn="1"/>
            </a:hlinkClick>
          </p:cNvPr>
          <p:cNvSpPr/>
          <p:nvPr/>
        </p:nvSpPr>
        <p:spPr>
          <a:xfrm>
            <a:off x="89848" y="55762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PENYUSUN</a:t>
            </a:r>
          </a:p>
        </p:txBody>
      </p:sp>
      <p:sp>
        <p:nvSpPr>
          <p:cNvPr id="21" name="Round Diagonal Corner Rectangle 20">
            <a:hlinkClick r:id="" action="ppaction://hlinkshowjump?jump=endshow" highlightClick="1">
              <a:snd r:embed="rId6" name="click.wav" builtIn="1"/>
            </a:hlinkClick>
          </p:cNvPr>
          <p:cNvSpPr/>
          <p:nvPr/>
        </p:nvSpPr>
        <p:spPr>
          <a:xfrm>
            <a:off x="89848" y="61699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SELESAI</a:t>
            </a:r>
          </a:p>
        </p:txBody>
      </p:sp>
      <p:pic>
        <p:nvPicPr>
          <p:cNvPr id="31" name="Picture 30" descr="Home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22027" y="5812974"/>
            <a:ext cx="841829" cy="841829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543982" y="6410792"/>
            <a:ext cx="28269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Rela</a:t>
            </a:r>
            <a:r>
              <a:rPr lang="en-US" sz="1600" dirty="0" smtClean="0"/>
              <a:t> </a:t>
            </a:r>
            <a:r>
              <a:rPr lang="en-US" sz="1600" dirty="0" err="1" smtClean="0"/>
              <a:t>Berbagi</a:t>
            </a:r>
            <a:r>
              <a:rPr lang="en-US" sz="1600" dirty="0" smtClean="0"/>
              <a:t>,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Ikhlas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Memberi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2E5CA-5181-48CE-B0D1-4B9BFD1F0A0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057400" y="21336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0302E3-562A-4CD5-9385-B24BEAC2AA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8" name="Picture 27" descr="Left-arrow-128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5876488"/>
            <a:ext cx="626664" cy="626664"/>
          </a:xfrm>
          <a:prstGeom prst="rect">
            <a:avLst/>
          </a:prstGeom>
        </p:spPr>
      </p:pic>
      <p:pic>
        <p:nvPicPr>
          <p:cNvPr id="29" name="Picture 28" descr="Right-arrow-128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5876488"/>
            <a:ext cx="626664" cy="626664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2075592" y="6057502"/>
            <a:ext cx="261001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 Demi" pitchFamily="34" charset="0"/>
              </a:rPr>
              <a:t>Ekonomi</a:t>
            </a:r>
            <a:endParaRPr lang="en-US" sz="4800" b="0" cap="none" spc="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7526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1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 Diagonal Corner Rectangle 12">
            <a:hlinkClick r:id="rId5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0645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</a:rPr>
              <a:t>BERANDA</a:t>
            </a:r>
            <a:endParaRPr lang="en-US" sz="1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Berlin Sans FB Demi" pitchFamily="34" charset="0"/>
            </a:endParaRPr>
          </a:p>
        </p:txBody>
      </p:sp>
      <p:sp>
        <p:nvSpPr>
          <p:cNvPr id="14" name="Round Diagonal Corner Rectangle 13">
            <a:hlinkClick r:id="rId7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65825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SK - KD</a:t>
            </a:r>
          </a:p>
        </p:txBody>
      </p:sp>
      <p:sp>
        <p:nvSpPr>
          <p:cNvPr id="15" name="Round Diagonal Corner Rectangle 14">
            <a:hlinkClick r:id="rId8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2519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INDIKATOR</a:t>
            </a:r>
          </a:p>
        </p:txBody>
      </p:sp>
      <p:sp>
        <p:nvSpPr>
          <p:cNvPr id="16" name="Round Diagonal Corner Rectangle 15">
            <a:hlinkClick r:id="rId9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8457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MATERI</a:t>
            </a:r>
          </a:p>
        </p:txBody>
      </p:sp>
      <p:sp>
        <p:nvSpPr>
          <p:cNvPr id="17" name="Round Diagonal Corner Rectangle 16">
            <a:hlinkClick r:id="rId10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3439428"/>
            <a:ext cx="1524000" cy="5334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CONTOH SOAL</a:t>
            </a:r>
          </a:p>
        </p:txBody>
      </p:sp>
      <p:sp>
        <p:nvSpPr>
          <p:cNvPr id="18" name="Round Diagonal Corner Rectangle 17">
            <a:hlinkClick r:id="rId11" action="ppaction://program" highlightClick="1">
              <a:snd r:embed="rId6" name="click.wav" builtIn="1"/>
            </a:hlinkClick>
          </p:cNvPr>
          <p:cNvSpPr/>
          <p:nvPr/>
        </p:nvSpPr>
        <p:spPr>
          <a:xfrm>
            <a:off x="89848" y="4185553"/>
            <a:ext cx="1524000" cy="5842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8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UJI</a:t>
            </a:r>
            <a:r>
              <a:rPr lang="en-US" sz="11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 KOMPETENSI</a:t>
            </a:r>
          </a:p>
        </p:txBody>
      </p:sp>
      <p:sp>
        <p:nvSpPr>
          <p:cNvPr id="19" name="Round Diagonal Corner Rectangle 18">
            <a:hlinkClick r:id="rId12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49824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REFERENSI</a:t>
            </a:r>
          </a:p>
        </p:txBody>
      </p:sp>
      <p:sp>
        <p:nvSpPr>
          <p:cNvPr id="20" name="Round Diagonal Corner Rectangle 19">
            <a:hlinkClick r:id="" action="ppaction://noaction" highlightClick="1">
              <a:snd r:embed="rId6" name="click.wav" builtIn="1"/>
            </a:hlinkClick>
          </p:cNvPr>
          <p:cNvSpPr/>
          <p:nvPr/>
        </p:nvSpPr>
        <p:spPr>
          <a:xfrm>
            <a:off x="89848" y="55762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PENYUSUN</a:t>
            </a:r>
          </a:p>
        </p:txBody>
      </p:sp>
      <p:sp>
        <p:nvSpPr>
          <p:cNvPr id="21" name="Round Diagonal Corner Rectangle 20">
            <a:hlinkClick r:id="" action="ppaction://hlinkshowjump?jump=endshow" highlightClick="1">
              <a:snd r:embed="rId6" name="click.wav" builtIn="1"/>
            </a:hlinkClick>
          </p:cNvPr>
          <p:cNvSpPr/>
          <p:nvPr/>
        </p:nvSpPr>
        <p:spPr>
          <a:xfrm>
            <a:off x="89848" y="61699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SELESAI</a:t>
            </a:r>
          </a:p>
        </p:txBody>
      </p:sp>
      <p:pic>
        <p:nvPicPr>
          <p:cNvPr id="31" name="Picture 30" descr="Home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22027" y="5812974"/>
            <a:ext cx="841829" cy="841829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543982" y="6410792"/>
            <a:ext cx="28269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Rela</a:t>
            </a:r>
            <a:r>
              <a:rPr lang="en-US" sz="1600" dirty="0" smtClean="0"/>
              <a:t> </a:t>
            </a:r>
            <a:r>
              <a:rPr lang="en-US" sz="1600" dirty="0" err="1" smtClean="0"/>
              <a:t>Berbagi</a:t>
            </a:r>
            <a:r>
              <a:rPr lang="en-US" sz="1600" dirty="0" smtClean="0"/>
              <a:t>,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Ikhlas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Memberi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2E5CA-5181-48CE-B0D1-4B9BFD1F0A0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057400" y="21336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0302E3-562A-4CD5-9385-B24BEAC2AA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8" name="Picture 27" descr="Left-arrow-128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5876488"/>
            <a:ext cx="626664" cy="626664"/>
          </a:xfrm>
          <a:prstGeom prst="rect">
            <a:avLst/>
          </a:prstGeom>
        </p:spPr>
      </p:pic>
      <p:pic>
        <p:nvPicPr>
          <p:cNvPr id="29" name="Picture 28" descr="Right-arrow-128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5876488"/>
            <a:ext cx="626664" cy="626664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2075592" y="6057502"/>
            <a:ext cx="261001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 Demi" pitchFamily="34" charset="0"/>
              </a:rPr>
              <a:t>Ekonomi</a:t>
            </a:r>
            <a:endParaRPr lang="en-US" sz="4800" b="0" cap="none" spc="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7526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1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 Diagonal Corner Rectangle 12">
            <a:hlinkClick r:id="rId5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0645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</a:rPr>
              <a:t>BERANDA</a:t>
            </a:r>
            <a:endParaRPr lang="en-US" sz="1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Berlin Sans FB Demi" pitchFamily="34" charset="0"/>
            </a:endParaRPr>
          </a:p>
        </p:txBody>
      </p:sp>
      <p:sp>
        <p:nvSpPr>
          <p:cNvPr id="14" name="Round Diagonal Corner Rectangle 13">
            <a:hlinkClick r:id="rId7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65825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SK - KD</a:t>
            </a:r>
          </a:p>
        </p:txBody>
      </p:sp>
      <p:sp>
        <p:nvSpPr>
          <p:cNvPr id="15" name="Round Diagonal Corner Rectangle 14">
            <a:hlinkClick r:id="rId8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2519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INDIKATOR</a:t>
            </a:r>
          </a:p>
        </p:txBody>
      </p:sp>
      <p:sp>
        <p:nvSpPr>
          <p:cNvPr id="16" name="Round Diagonal Corner Rectangle 15">
            <a:hlinkClick r:id="rId9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8457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MATERI</a:t>
            </a:r>
          </a:p>
        </p:txBody>
      </p:sp>
      <p:sp>
        <p:nvSpPr>
          <p:cNvPr id="17" name="Round Diagonal Corner Rectangle 16">
            <a:hlinkClick r:id="rId10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3439428"/>
            <a:ext cx="1524000" cy="5334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CONTOH SOAL</a:t>
            </a:r>
          </a:p>
        </p:txBody>
      </p:sp>
      <p:sp>
        <p:nvSpPr>
          <p:cNvPr id="18" name="Round Diagonal Corner Rectangle 17">
            <a:hlinkClick r:id="rId11" action="ppaction://program" highlightClick="1">
              <a:snd r:embed="rId6" name="click.wav" builtIn="1"/>
            </a:hlinkClick>
          </p:cNvPr>
          <p:cNvSpPr/>
          <p:nvPr/>
        </p:nvSpPr>
        <p:spPr>
          <a:xfrm>
            <a:off x="89848" y="4185553"/>
            <a:ext cx="1524000" cy="5842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8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UJI</a:t>
            </a:r>
            <a:r>
              <a:rPr lang="en-US" sz="11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 KOMPETENSI</a:t>
            </a:r>
          </a:p>
        </p:txBody>
      </p:sp>
      <p:sp>
        <p:nvSpPr>
          <p:cNvPr id="19" name="Round Diagonal Corner Rectangle 18">
            <a:hlinkClick r:id="rId12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49824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REFERENSI</a:t>
            </a:r>
          </a:p>
        </p:txBody>
      </p:sp>
      <p:sp>
        <p:nvSpPr>
          <p:cNvPr id="20" name="Round Diagonal Corner Rectangle 19">
            <a:hlinkClick r:id="" action="ppaction://noaction" highlightClick="1">
              <a:snd r:embed="rId6" name="click.wav" builtIn="1"/>
            </a:hlinkClick>
          </p:cNvPr>
          <p:cNvSpPr/>
          <p:nvPr/>
        </p:nvSpPr>
        <p:spPr>
          <a:xfrm>
            <a:off x="89848" y="55762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PENYUSUN</a:t>
            </a:r>
          </a:p>
        </p:txBody>
      </p:sp>
      <p:sp>
        <p:nvSpPr>
          <p:cNvPr id="21" name="Round Diagonal Corner Rectangle 20">
            <a:hlinkClick r:id="" action="ppaction://hlinkshowjump?jump=endshow" highlightClick="1">
              <a:snd r:embed="rId6" name="click.wav" builtIn="1"/>
            </a:hlinkClick>
          </p:cNvPr>
          <p:cNvSpPr/>
          <p:nvPr/>
        </p:nvSpPr>
        <p:spPr>
          <a:xfrm>
            <a:off x="89848" y="61699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SELESAI</a:t>
            </a:r>
          </a:p>
        </p:txBody>
      </p:sp>
      <p:pic>
        <p:nvPicPr>
          <p:cNvPr id="31" name="Picture 30" descr="Home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22027" y="5812974"/>
            <a:ext cx="841829" cy="841829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543982" y="6410792"/>
            <a:ext cx="28269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Rela</a:t>
            </a:r>
            <a:r>
              <a:rPr lang="en-US" sz="1600" dirty="0" smtClean="0"/>
              <a:t> </a:t>
            </a:r>
            <a:r>
              <a:rPr lang="en-US" sz="1600" dirty="0" err="1" smtClean="0"/>
              <a:t>Berbagi</a:t>
            </a:r>
            <a:r>
              <a:rPr lang="en-US" sz="1600" dirty="0" smtClean="0"/>
              <a:t>,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Ikhlas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Memberi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2E5CA-5181-48CE-B0D1-4B9BFD1F0A0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057400" y="21336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0302E3-562A-4CD5-9385-B24BEAC2AA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8" name="Picture 27" descr="Left-arrow-128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5876488"/>
            <a:ext cx="626664" cy="626664"/>
          </a:xfrm>
          <a:prstGeom prst="rect">
            <a:avLst/>
          </a:prstGeom>
        </p:spPr>
      </p:pic>
      <p:pic>
        <p:nvPicPr>
          <p:cNvPr id="29" name="Picture 28" descr="Right-arrow-128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5876488"/>
            <a:ext cx="626664" cy="626664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2075592" y="6057502"/>
            <a:ext cx="261001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 Demi" pitchFamily="34" charset="0"/>
              </a:rPr>
              <a:t>Ekonomi</a:t>
            </a:r>
            <a:endParaRPr lang="en-US" sz="4800" b="0" cap="none" spc="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7526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1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 Diagonal Corner Rectangle 12">
            <a:hlinkClick r:id="rId5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0645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</a:rPr>
              <a:t>BERANDA</a:t>
            </a:r>
            <a:endParaRPr lang="en-US" sz="1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Berlin Sans FB Demi" pitchFamily="34" charset="0"/>
            </a:endParaRPr>
          </a:p>
        </p:txBody>
      </p:sp>
      <p:sp>
        <p:nvSpPr>
          <p:cNvPr id="14" name="Round Diagonal Corner Rectangle 13">
            <a:hlinkClick r:id="rId7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65825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SK - KD</a:t>
            </a:r>
          </a:p>
        </p:txBody>
      </p:sp>
      <p:sp>
        <p:nvSpPr>
          <p:cNvPr id="15" name="Round Diagonal Corner Rectangle 14">
            <a:hlinkClick r:id="rId8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2519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INDIKATOR</a:t>
            </a:r>
          </a:p>
        </p:txBody>
      </p:sp>
      <p:sp>
        <p:nvSpPr>
          <p:cNvPr id="16" name="Round Diagonal Corner Rectangle 15">
            <a:hlinkClick r:id="rId9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8457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MATERI</a:t>
            </a:r>
          </a:p>
        </p:txBody>
      </p:sp>
      <p:sp>
        <p:nvSpPr>
          <p:cNvPr id="17" name="Round Diagonal Corner Rectangle 16">
            <a:hlinkClick r:id="rId10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3439428"/>
            <a:ext cx="1524000" cy="5334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CONTOH SOAL</a:t>
            </a:r>
          </a:p>
        </p:txBody>
      </p:sp>
      <p:sp>
        <p:nvSpPr>
          <p:cNvPr id="18" name="Round Diagonal Corner Rectangle 17">
            <a:hlinkClick r:id="rId11" action="ppaction://program" highlightClick="1">
              <a:snd r:embed="rId6" name="click.wav" builtIn="1"/>
            </a:hlinkClick>
          </p:cNvPr>
          <p:cNvSpPr/>
          <p:nvPr/>
        </p:nvSpPr>
        <p:spPr>
          <a:xfrm>
            <a:off x="89848" y="4185553"/>
            <a:ext cx="1524000" cy="5842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8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UJI</a:t>
            </a:r>
            <a:r>
              <a:rPr lang="en-US" sz="11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 KOMPETENSI</a:t>
            </a:r>
          </a:p>
        </p:txBody>
      </p:sp>
      <p:sp>
        <p:nvSpPr>
          <p:cNvPr id="19" name="Round Diagonal Corner Rectangle 18">
            <a:hlinkClick r:id="rId12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49824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REFERENSI</a:t>
            </a:r>
          </a:p>
        </p:txBody>
      </p:sp>
      <p:sp>
        <p:nvSpPr>
          <p:cNvPr id="20" name="Round Diagonal Corner Rectangle 19">
            <a:hlinkClick r:id="" action="ppaction://noaction" highlightClick="1">
              <a:snd r:embed="rId6" name="click.wav" builtIn="1"/>
            </a:hlinkClick>
          </p:cNvPr>
          <p:cNvSpPr/>
          <p:nvPr/>
        </p:nvSpPr>
        <p:spPr>
          <a:xfrm>
            <a:off x="89848" y="55762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PENYUSUN</a:t>
            </a:r>
          </a:p>
        </p:txBody>
      </p:sp>
      <p:sp>
        <p:nvSpPr>
          <p:cNvPr id="21" name="Round Diagonal Corner Rectangle 20">
            <a:hlinkClick r:id="" action="ppaction://hlinkshowjump?jump=endshow" highlightClick="1">
              <a:snd r:embed="rId6" name="click.wav" builtIn="1"/>
            </a:hlinkClick>
          </p:cNvPr>
          <p:cNvSpPr/>
          <p:nvPr/>
        </p:nvSpPr>
        <p:spPr>
          <a:xfrm>
            <a:off x="89848" y="61699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SELESAI</a:t>
            </a:r>
          </a:p>
        </p:txBody>
      </p:sp>
      <p:pic>
        <p:nvPicPr>
          <p:cNvPr id="31" name="Picture 30" descr="Home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22027" y="5812974"/>
            <a:ext cx="841829" cy="841829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543982" y="6410792"/>
            <a:ext cx="28269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Rela</a:t>
            </a:r>
            <a:r>
              <a:rPr lang="en-US" sz="1600" dirty="0" smtClean="0"/>
              <a:t> </a:t>
            </a:r>
            <a:r>
              <a:rPr lang="en-US" sz="1600" dirty="0" err="1" smtClean="0"/>
              <a:t>Berbagi</a:t>
            </a:r>
            <a:r>
              <a:rPr lang="en-US" sz="1600" dirty="0" smtClean="0"/>
              <a:t>,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Ikhlas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Memberi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2E5CA-5181-48CE-B0D1-4B9BFD1F0A0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057400" y="21336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0302E3-562A-4CD5-9385-B24BEAC2AA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8" name="Picture 27" descr="Left-arrow-128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5876488"/>
            <a:ext cx="626664" cy="626664"/>
          </a:xfrm>
          <a:prstGeom prst="rect">
            <a:avLst/>
          </a:prstGeom>
        </p:spPr>
      </p:pic>
      <p:pic>
        <p:nvPicPr>
          <p:cNvPr id="29" name="Picture 28" descr="Right-arrow-128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5876488"/>
            <a:ext cx="626664" cy="626664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2075592" y="6057502"/>
            <a:ext cx="261001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 Demi" pitchFamily="34" charset="0"/>
              </a:rPr>
              <a:t>Ekonomi</a:t>
            </a:r>
            <a:endParaRPr lang="en-US" sz="4800" b="0" cap="none" spc="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7526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1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 Diagonal Corner Rectangle 12">
            <a:hlinkClick r:id="rId5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0645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</a:rPr>
              <a:t>BERANDA</a:t>
            </a:r>
            <a:endParaRPr lang="en-US" sz="1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Berlin Sans FB Demi" pitchFamily="34" charset="0"/>
            </a:endParaRPr>
          </a:p>
        </p:txBody>
      </p:sp>
      <p:sp>
        <p:nvSpPr>
          <p:cNvPr id="14" name="Round Diagonal Corner Rectangle 13">
            <a:hlinkClick r:id="rId7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65825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SK - KD</a:t>
            </a:r>
          </a:p>
        </p:txBody>
      </p:sp>
      <p:sp>
        <p:nvSpPr>
          <p:cNvPr id="15" name="Round Diagonal Corner Rectangle 14">
            <a:hlinkClick r:id="rId8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2519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INDIKATOR</a:t>
            </a:r>
          </a:p>
        </p:txBody>
      </p:sp>
      <p:sp>
        <p:nvSpPr>
          <p:cNvPr id="16" name="Round Diagonal Corner Rectangle 15">
            <a:hlinkClick r:id="rId9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8457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MATERI</a:t>
            </a:r>
          </a:p>
        </p:txBody>
      </p:sp>
      <p:sp>
        <p:nvSpPr>
          <p:cNvPr id="17" name="Round Diagonal Corner Rectangle 16">
            <a:hlinkClick r:id="rId10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3439428"/>
            <a:ext cx="1524000" cy="5334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CONTOH SOAL</a:t>
            </a:r>
          </a:p>
        </p:txBody>
      </p:sp>
      <p:sp>
        <p:nvSpPr>
          <p:cNvPr id="18" name="Round Diagonal Corner Rectangle 17">
            <a:hlinkClick r:id="rId11" action="ppaction://program" highlightClick="1">
              <a:snd r:embed="rId6" name="click.wav" builtIn="1"/>
            </a:hlinkClick>
          </p:cNvPr>
          <p:cNvSpPr/>
          <p:nvPr/>
        </p:nvSpPr>
        <p:spPr>
          <a:xfrm>
            <a:off x="89848" y="4185553"/>
            <a:ext cx="1524000" cy="5842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8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UJI</a:t>
            </a:r>
            <a:r>
              <a:rPr lang="en-US" sz="11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 KOMPETENSI</a:t>
            </a:r>
          </a:p>
        </p:txBody>
      </p:sp>
      <p:sp>
        <p:nvSpPr>
          <p:cNvPr id="19" name="Round Diagonal Corner Rectangle 18">
            <a:hlinkClick r:id="rId12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49824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REFERENSI</a:t>
            </a:r>
          </a:p>
        </p:txBody>
      </p:sp>
      <p:sp>
        <p:nvSpPr>
          <p:cNvPr id="20" name="Round Diagonal Corner Rectangle 19">
            <a:hlinkClick r:id="" action="ppaction://noaction" highlightClick="1">
              <a:snd r:embed="rId6" name="click.wav" builtIn="1"/>
            </a:hlinkClick>
          </p:cNvPr>
          <p:cNvSpPr/>
          <p:nvPr/>
        </p:nvSpPr>
        <p:spPr>
          <a:xfrm>
            <a:off x="89848" y="55762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PENYUSUN</a:t>
            </a:r>
          </a:p>
        </p:txBody>
      </p:sp>
      <p:sp>
        <p:nvSpPr>
          <p:cNvPr id="21" name="Round Diagonal Corner Rectangle 20">
            <a:hlinkClick r:id="" action="ppaction://hlinkshowjump?jump=endshow" highlightClick="1">
              <a:snd r:embed="rId6" name="click.wav" builtIn="1"/>
            </a:hlinkClick>
          </p:cNvPr>
          <p:cNvSpPr/>
          <p:nvPr/>
        </p:nvSpPr>
        <p:spPr>
          <a:xfrm>
            <a:off x="89848" y="61699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SELESAI</a:t>
            </a:r>
          </a:p>
        </p:txBody>
      </p:sp>
      <p:pic>
        <p:nvPicPr>
          <p:cNvPr id="31" name="Picture 30" descr="Home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22027" y="5812974"/>
            <a:ext cx="841829" cy="841829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543982" y="6410792"/>
            <a:ext cx="28269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Rela</a:t>
            </a:r>
            <a:r>
              <a:rPr lang="en-US" sz="1600" dirty="0" smtClean="0"/>
              <a:t> </a:t>
            </a:r>
            <a:r>
              <a:rPr lang="en-US" sz="1600" dirty="0" err="1" smtClean="0"/>
              <a:t>Berbagi</a:t>
            </a:r>
            <a:r>
              <a:rPr lang="en-US" sz="1600" dirty="0" smtClean="0"/>
              <a:t>,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Ikhlas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Memberi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2E5CA-5181-48CE-B0D1-4B9BFD1F0A0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057400" y="21336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0302E3-562A-4CD5-9385-B24BEAC2AA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8" name="Picture 27" descr="Left-arrow-128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5876488"/>
            <a:ext cx="626664" cy="626664"/>
          </a:xfrm>
          <a:prstGeom prst="rect">
            <a:avLst/>
          </a:prstGeom>
        </p:spPr>
      </p:pic>
      <p:pic>
        <p:nvPicPr>
          <p:cNvPr id="29" name="Picture 28" descr="Right-arrow-128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5876488"/>
            <a:ext cx="626664" cy="626664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2075592" y="6057502"/>
            <a:ext cx="261001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 Demi" pitchFamily="34" charset="0"/>
              </a:rPr>
              <a:t>Ekonomi</a:t>
            </a:r>
            <a:endParaRPr lang="en-US" sz="4800" b="0" cap="none" spc="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7526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1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 Diagonal Corner Rectangle 12">
            <a:hlinkClick r:id="rId5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0645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</a:rPr>
              <a:t>BERANDA</a:t>
            </a:r>
            <a:endParaRPr lang="en-US" sz="1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Berlin Sans FB Demi" pitchFamily="34" charset="0"/>
            </a:endParaRPr>
          </a:p>
        </p:txBody>
      </p:sp>
      <p:sp>
        <p:nvSpPr>
          <p:cNvPr id="14" name="Round Diagonal Corner Rectangle 13">
            <a:hlinkClick r:id="rId7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65825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SK - KD</a:t>
            </a:r>
          </a:p>
        </p:txBody>
      </p:sp>
      <p:sp>
        <p:nvSpPr>
          <p:cNvPr id="15" name="Round Diagonal Corner Rectangle 14">
            <a:hlinkClick r:id="rId8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2519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INDIKATOR</a:t>
            </a:r>
          </a:p>
        </p:txBody>
      </p:sp>
      <p:sp>
        <p:nvSpPr>
          <p:cNvPr id="16" name="Round Diagonal Corner Rectangle 15">
            <a:hlinkClick r:id="rId9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8457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MATERI</a:t>
            </a:r>
          </a:p>
        </p:txBody>
      </p:sp>
      <p:sp>
        <p:nvSpPr>
          <p:cNvPr id="17" name="Round Diagonal Corner Rectangle 16">
            <a:hlinkClick r:id="rId10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3439428"/>
            <a:ext cx="1524000" cy="5334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CONTOH SOAL</a:t>
            </a:r>
          </a:p>
        </p:txBody>
      </p:sp>
      <p:sp>
        <p:nvSpPr>
          <p:cNvPr id="18" name="Round Diagonal Corner Rectangle 17">
            <a:hlinkClick r:id="rId11" action="ppaction://program" highlightClick="1">
              <a:snd r:embed="rId6" name="click.wav" builtIn="1"/>
            </a:hlinkClick>
          </p:cNvPr>
          <p:cNvSpPr/>
          <p:nvPr/>
        </p:nvSpPr>
        <p:spPr>
          <a:xfrm>
            <a:off x="89848" y="4185553"/>
            <a:ext cx="1524000" cy="5842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8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UJI</a:t>
            </a:r>
            <a:r>
              <a:rPr lang="en-US" sz="11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 KOMPETENSI</a:t>
            </a:r>
          </a:p>
        </p:txBody>
      </p:sp>
      <p:sp>
        <p:nvSpPr>
          <p:cNvPr id="19" name="Round Diagonal Corner Rectangle 18">
            <a:hlinkClick r:id="rId12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49824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REFERENSI</a:t>
            </a:r>
          </a:p>
        </p:txBody>
      </p:sp>
      <p:sp>
        <p:nvSpPr>
          <p:cNvPr id="20" name="Round Diagonal Corner Rectangle 19">
            <a:hlinkClick r:id="" action="ppaction://noaction" highlightClick="1">
              <a:snd r:embed="rId6" name="click.wav" builtIn="1"/>
            </a:hlinkClick>
          </p:cNvPr>
          <p:cNvSpPr/>
          <p:nvPr/>
        </p:nvSpPr>
        <p:spPr>
          <a:xfrm>
            <a:off x="89848" y="55762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PENYUSUN</a:t>
            </a:r>
          </a:p>
        </p:txBody>
      </p:sp>
      <p:sp>
        <p:nvSpPr>
          <p:cNvPr id="21" name="Round Diagonal Corner Rectangle 20">
            <a:hlinkClick r:id="" action="ppaction://hlinkshowjump?jump=endshow" highlightClick="1">
              <a:snd r:embed="rId6" name="click.wav" builtIn="1"/>
            </a:hlinkClick>
          </p:cNvPr>
          <p:cNvSpPr/>
          <p:nvPr/>
        </p:nvSpPr>
        <p:spPr>
          <a:xfrm>
            <a:off x="89848" y="61699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SELESAI</a:t>
            </a:r>
          </a:p>
        </p:txBody>
      </p:sp>
      <p:pic>
        <p:nvPicPr>
          <p:cNvPr id="31" name="Picture 30" descr="Home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22027" y="5812974"/>
            <a:ext cx="841829" cy="841829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543982" y="6410792"/>
            <a:ext cx="28269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Rela</a:t>
            </a:r>
            <a:r>
              <a:rPr lang="en-US" sz="1600" dirty="0" smtClean="0"/>
              <a:t> </a:t>
            </a:r>
            <a:r>
              <a:rPr lang="en-US" sz="1600" dirty="0" err="1" smtClean="0"/>
              <a:t>Berbagi</a:t>
            </a:r>
            <a:r>
              <a:rPr lang="en-US" sz="1600" dirty="0" smtClean="0"/>
              <a:t>,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Ikhlas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Memberi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2E5CA-5181-48CE-B0D1-4B9BFD1F0A0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057400" y="21336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0302E3-562A-4CD5-9385-B24BEAC2AA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8" name="Picture 27" descr="Left-arrow-128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5876488"/>
            <a:ext cx="626664" cy="626664"/>
          </a:xfrm>
          <a:prstGeom prst="rect">
            <a:avLst/>
          </a:prstGeom>
        </p:spPr>
      </p:pic>
      <p:pic>
        <p:nvPicPr>
          <p:cNvPr id="29" name="Picture 28" descr="Right-arrow-128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5876488"/>
            <a:ext cx="626664" cy="626664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2075592" y="6057502"/>
            <a:ext cx="261001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 Demi" pitchFamily="34" charset="0"/>
              </a:rPr>
              <a:t>Ekonomi</a:t>
            </a:r>
            <a:endParaRPr lang="en-US" sz="4800" b="0" cap="none" spc="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7526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1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 Diagonal Corner Rectangle 12">
            <a:hlinkClick r:id="rId5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0645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</a:rPr>
              <a:t>BERANDA</a:t>
            </a:r>
            <a:endParaRPr lang="en-US" sz="1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Berlin Sans FB Demi" pitchFamily="34" charset="0"/>
            </a:endParaRPr>
          </a:p>
        </p:txBody>
      </p:sp>
      <p:sp>
        <p:nvSpPr>
          <p:cNvPr id="14" name="Round Diagonal Corner Rectangle 13">
            <a:hlinkClick r:id="rId7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65825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SK - KD</a:t>
            </a:r>
          </a:p>
        </p:txBody>
      </p:sp>
      <p:sp>
        <p:nvSpPr>
          <p:cNvPr id="15" name="Round Diagonal Corner Rectangle 14">
            <a:hlinkClick r:id="rId8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2519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INDIKATOR</a:t>
            </a:r>
          </a:p>
        </p:txBody>
      </p:sp>
      <p:sp>
        <p:nvSpPr>
          <p:cNvPr id="16" name="Round Diagonal Corner Rectangle 15">
            <a:hlinkClick r:id="rId9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8457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MATERI</a:t>
            </a:r>
          </a:p>
        </p:txBody>
      </p:sp>
      <p:sp>
        <p:nvSpPr>
          <p:cNvPr id="17" name="Round Diagonal Corner Rectangle 16">
            <a:hlinkClick r:id="rId10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3439428"/>
            <a:ext cx="1524000" cy="5334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CONTOH SOAL</a:t>
            </a:r>
          </a:p>
        </p:txBody>
      </p:sp>
      <p:sp>
        <p:nvSpPr>
          <p:cNvPr id="18" name="Round Diagonal Corner Rectangle 17">
            <a:hlinkClick r:id="rId11" action="ppaction://program" highlightClick="1">
              <a:snd r:embed="rId6" name="click.wav" builtIn="1"/>
            </a:hlinkClick>
          </p:cNvPr>
          <p:cNvSpPr/>
          <p:nvPr/>
        </p:nvSpPr>
        <p:spPr>
          <a:xfrm>
            <a:off x="89848" y="4185553"/>
            <a:ext cx="1524000" cy="5842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8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UJI</a:t>
            </a:r>
            <a:r>
              <a:rPr lang="en-US" sz="11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 KOMPETENSI</a:t>
            </a:r>
          </a:p>
        </p:txBody>
      </p:sp>
      <p:sp>
        <p:nvSpPr>
          <p:cNvPr id="19" name="Round Diagonal Corner Rectangle 18">
            <a:hlinkClick r:id="rId12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49824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REFERENSI</a:t>
            </a:r>
          </a:p>
        </p:txBody>
      </p:sp>
      <p:sp>
        <p:nvSpPr>
          <p:cNvPr id="20" name="Round Diagonal Corner Rectangle 19">
            <a:hlinkClick r:id="" action="ppaction://noaction" highlightClick="1">
              <a:snd r:embed="rId6" name="click.wav" builtIn="1"/>
            </a:hlinkClick>
          </p:cNvPr>
          <p:cNvSpPr/>
          <p:nvPr/>
        </p:nvSpPr>
        <p:spPr>
          <a:xfrm>
            <a:off x="89848" y="55762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PENYUSUN</a:t>
            </a:r>
          </a:p>
        </p:txBody>
      </p:sp>
      <p:sp>
        <p:nvSpPr>
          <p:cNvPr id="21" name="Round Diagonal Corner Rectangle 20">
            <a:hlinkClick r:id="" action="ppaction://hlinkshowjump?jump=endshow" highlightClick="1">
              <a:snd r:embed="rId6" name="click.wav" builtIn="1"/>
            </a:hlinkClick>
          </p:cNvPr>
          <p:cNvSpPr/>
          <p:nvPr/>
        </p:nvSpPr>
        <p:spPr>
          <a:xfrm>
            <a:off x="89848" y="61699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SELESAI</a:t>
            </a:r>
          </a:p>
        </p:txBody>
      </p:sp>
      <p:pic>
        <p:nvPicPr>
          <p:cNvPr id="31" name="Picture 30" descr="Home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22027" y="5812974"/>
            <a:ext cx="841829" cy="841829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543982" y="6410792"/>
            <a:ext cx="28269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Rela</a:t>
            </a:r>
            <a:r>
              <a:rPr lang="en-US" sz="1600" dirty="0" smtClean="0"/>
              <a:t> </a:t>
            </a:r>
            <a:r>
              <a:rPr lang="en-US" sz="1600" dirty="0" err="1" smtClean="0"/>
              <a:t>Berbagi</a:t>
            </a:r>
            <a:r>
              <a:rPr lang="en-US" sz="1600" dirty="0" smtClean="0"/>
              <a:t>,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Ikhlas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Memberi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6AB2B-97D5-422F-B199-7C729868EF33}" type="datetimeFigureOut">
              <a:rPr lang="id-ID" smtClean="0"/>
              <a:t>12/10/2011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F0F61-6DEC-409B-8F4F-6D4DA9CCBD7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2E5CA-5181-48CE-B0D1-4B9BFD1F0A0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057400" y="21336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0302E3-562A-4CD5-9385-B24BEAC2AA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8" name="Picture 27" descr="Left-arrow-128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5876488"/>
            <a:ext cx="626664" cy="626664"/>
          </a:xfrm>
          <a:prstGeom prst="rect">
            <a:avLst/>
          </a:prstGeom>
        </p:spPr>
      </p:pic>
      <p:pic>
        <p:nvPicPr>
          <p:cNvPr id="29" name="Picture 28" descr="Right-arrow-128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5876488"/>
            <a:ext cx="626664" cy="626664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2075592" y="6057502"/>
            <a:ext cx="261001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 Demi" pitchFamily="34" charset="0"/>
              </a:rPr>
              <a:t>Ekonomi</a:t>
            </a:r>
            <a:endParaRPr lang="en-US" sz="4800" b="0" cap="none" spc="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7526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1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 Diagonal Corner Rectangle 12">
            <a:hlinkClick r:id="rId5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0645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</a:rPr>
              <a:t>BERANDA</a:t>
            </a:r>
            <a:endParaRPr lang="en-US" sz="1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Berlin Sans FB Demi" pitchFamily="34" charset="0"/>
            </a:endParaRPr>
          </a:p>
        </p:txBody>
      </p:sp>
      <p:sp>
        <p:nvSpPr>
          <p:cNvPr id="14" name="Round Diagonal Corner Rectangle 13">
            <a:hlinkClick r:id="rId7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65825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SK - KD</a:t>
            </a:r>
          </a:p>
        </p:txBody>
      </p:sp>
      <p:sp>
        <p:nvSpPr>
          <p:cNvPr id="15" name="Round Diagonal Corner Rectangle 14">
            <a:hlinkClick r:id="rId8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2519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INDIKATOR</a:t>
            </a:r>
          </a:p>
        </p:txBody>
      </p:sp>
      <p:sp>
        <p:nvSpPr>
          <p:cNvPr id="16" name="Round Diagonal Corner Rectangle 15">
            <a:hlinkClick r:id="rId9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8457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MATERI</a:t>
            </a:r>
          </a:p>
        </p:txBody>
      </p:sp>
      <p:sp>
        <p:nvSpPr>
          <p:cNvPr id="17" name="Round Diagonal Corner Rectangle 16">
            <a:hlinkClick r:id="rId10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3439428"/>
            <a:ext cx="1524000" cy="5334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CONTOH SOAL</a:t>
            </a:r>
          </a:p>
        </p:txBody>
      </p:sp>
      <p:sp>
        <p:nvSpPr>
          <p:cNvPr id="18" name="Round Diagonal Corner Rectangle 17">
            <a:hlinkClick r:id="rId11" action="ppaction://program" highlightClick="1">
              <a:snd r:embed="rId6" name="click.wav" builtIn="1"/>
            </a:hlinkClick>
          </p:cNvPr>
          <p:cNvSpPr/>
          <p:nvPr/>
        </p:nvSpPr>
        <p:spPr>
          <a:xfrm>
            <a:off x="89848" y="4185553"/>
            <a:ext cx="1524000" cy="5842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8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UJI</a:t>
            </a:r>
            <a:r>
              <a:rPr lang="en-US" sz="11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 KOMPETENSI</a:t>
            </a:r>
          </a:p>
        </p:txBody>
      </p:sp>
      <p:sp>
        <p:nvSpPr>
          <p:cNvPr id="19" name="Round Diagonal Corner Rectangle 18">
            <a:hlinkClick r:id="rId12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49824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REFERENSI</a:t>
            </a:r>
          </a:p>
        </p:txBody>
      </p:sp>
      <p:sp>
        <p:nvSpPr>
          <p:cNvPr id="20" name="Round Diagonal Corner Rectangle 19">
            <a:hlinkClick r:id="" action="ppaction://noaction" highlightClick="1">
              <a:snd r:embed="rId6" name="click.wav" builtIn="1"/>
            </a:hlinkClick>
          </p:cNvPr>
          <p:cNvSpPr/>
          <p:nvPr/>
        </p:nvSpPr>
        <p:spPr>
          <a:xfrm>
            <a:off x="89848" y="55762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PENYUSUN</a:t>
            </a:r>
          </a:p>
        </p:txBody>
      </p:sp>
      <p:sp>
        <p:nvSpPr>
          <p:cNvPr id="21" name="Round Diagonal Corner Rectangle 20">
            <a:hlinkClick r:id="" action="ppaction://hlinkshowjump?jump=endshow" highlightClick="1">
              <a:snd r:embed="rId6" name="click.wav" builtIn="1"/>
            </a:hlinkClick>
          </p:cNvPr>
          <p:cNvSpPr/>
          <p:nvPr/>
        </p:nvSpPr>
        <p:spPr>
          <a:xfrm>
            <a:off x="89848" y="61699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SELESAI</a:t>
            </a:r>
          </a:p>
        </p:txBody>
      </p:sp>
      <p:pic>
        <p:nvPicPr>
          <p:cNvPr id="31" name="Picture 30" descr="Home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22027" y="5812974"/>
            <a:ext cx="841829" cy="841829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543982" y="6410792"/>
            <a:ext cx="28269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Rela</a:t>
            </a:r>
            <a:r>
              <a:rPr lang="en-US" sz="1600" dirty="0" smtClean="0"/>
              <a:t> </a:t>
            </a:r>
            <a:r>
              <a:rPr lang="en-US" sz="1600" dirty="0" err="1" smtClean="0"/>
              <a:t>Berbagi</a:t>
            </a:r>
            <a:r>
              <a:rPr lang="en-US" sz="1600" dirty="0" smtClean="0"/>
              <a:t>,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Ikhlas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Memberi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2E5CA-5181-48CE-B0D1-4B9BFD1F0A0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057400" y="21336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0302E3-562A-4CD5-9385-B24BEAC2AA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8" name="Picture 27" descr="Left-arrow-128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5876488"/>
            <a:ext cx="626664" cy="626664"/>
          </a:xfrm>
          <a:prstGeom prst="rect">
            <a:avLst/>
          </a:prstGeom>
        </p:spPr>
      </p:pic>
      <p:pic>
        <p:nvPicPr>
          <p:cNvPr id="29" name="Picture 28" descr="Right-arrow-128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5876488"/>
            <a:ext cx="626664" cy="626664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2075592" y="6057502"/>
            <a:ext cx="261001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 Demi" pitchFamily="34" charset="0"/>
              </a:rPr>
              <a:t>Ekonomi</a:t>
            </a:r>
            <a:endParaRPr lang="en-US" sz="4800" b="0" cap="none" spc="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7526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1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 Diagonal Corner Rectangle 12">
            <a:hlinkClick r:id="rId5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0645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</a:rPr>
              <a:t>BERANDA</a:t>
            </a:r>
            <a:endParaRPr lang="en-US" sz="1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Berlin Sans FB Demi" pitchFamily="34" charset="0"/>
            </a:endParaRPr>
          </a:p>
        </p:txBody>
      </p:sp>
      <p:sp>
        <p:nvSpPr>
          <p:cNvPr id="14" name="Round Diagonal Corner Rectangle 13">
            <a:hlinkClick r:id="rId7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65825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SK - KD</a:t>
            </a:r>
          </a:p>
        </p:txBody>
      </p:sp>
      <p:sp>
        <p:nvSpPr>
          <p:cNvPr id="15" name="Round Diagonal Corner Rectangle 14">
            <a:hlinkClick r:id="rId8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2519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INDIKATOR</a:t>
            </a:r>
          </a:p>
        </p:txBody>
      </p:sp>
      <p:sp>
        <p:nvSpPr>
          <p:cNvPr id="16" name="Round Diagonal Corner Rectangle 15">
            <a:hlinkClick r:id="rId9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8457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MATERI</a:t>
            </a:r>
          </a:p>
        </p:txBody>
      </p:sp>
      <p:sp>
        <p:nvSpPr>
          <p:cNvPr id="17" name="Round Diagonal Corner Rectangle 16">
            <a:hlinkClick r:id="rId10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3439428"/>
            <a:ext cx="1524000" cy="5334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CONTOH SOAL</a:t>
            </a:r>
          </a:p>
        </p:txBody>
      </p:sp>
      <p:sp>
        <p:nvSpPr>
          <p:cNvPr id="18" name="Round Diagonal Corner Rectangle 17">
            <a:hlinkClick r:id="rId11" action="ppaction://program" highlightClick="1">
              <a:snd r:embed="rId6" name="click.wav" builtIn="1"/>
            </a:hlinkClick>
          </p:cNvPr>
          <p:cNvSpPr/>
          <p:nvPr/>
        </p:nvSpPr>
        <p:spPr>
          <a:xfrm>
            <a:off x="89848" y="4185553"/>
            <a:ext cx="1524000" cy="5842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8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UJI</a:t>
            </a:r>
            <a:r>
              <a:rPr lang="en-US" sz="11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 KOMPETENSI</a:t>
            </a:r>
          </a:p>
        </p:txBody>
      </p:sp>
      <p:sp>
        <p:nvSpPr>
          <p:cNvPr id="19" name="Round Diagonal Corner Rectangle 18">
            <a:hlinkClick r:id="rId12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49824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REFERENSI</a:t>
            </a:r>
          </a:p>
        </p:txBody>
      </p:sp>
      <p:sp>
        <p:nvSpPr>
          <p:cNvPr id="20" name="Round Diagonal Corner Rectangle 19">
            <a:hlinkClick r:id="" action="ppaction://noaction" highlightClick="1">
              <a:snd r:embed="rId6" name="click.wav" builtIn="1"/>
            </a:hlinkClick>
          </p:cNvPr>
          <p:cNvSpPr/>
          <p:nvPr/>
        </p:nvSpPr>
        <p:spPr>
          <a:xfrm>
            <a:off x="89848" y="55762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PENYUSUN</a:t>
            </a:r>
          </a:p>
        </p:txBody>
      </p:sp>
      <p:sp>
        <p:nvSpPr>
          <p:cNvPr id="21" name="Round Diagonal Corner Rectangle 20">
            <a:hlinkClick r:id="" action="ppaction://hlinkshowjump?jump=endshow" highlightClick="1">
              <a:snd r:embed="rId6" name="click.wav" builtIn="1"/>
            </a:hlinkClick>
          </p:cNvPr>
          <p:cNvSpPr/>
          <p:nvPr/>
        </p:nvSpPr>
        <p:spPr>
          <a:xfrm>
            <a:off x="89848" y="61699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SELESAI</a:t>
            </a:r>
          </a:p>
        </p:txBody>
      </p:sp>
      <p:pic>
        <p:nvPicPr>
          <p:cNvPr id="31" name="Picture 30" descr="Home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22027" y="5812974"/>
            <a:ext cx="841829" cy="841829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543982" y="6410792"/>
            <a:ext cx="28269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Rela</a:t>
            </a:r>
            <a:r>
              <a:rPr lang="en-US" sz="1600" dirty="0" smtClean="0"/>
              <a:t> </a:t>
            </a:r>
            <a:r>
              <a:rPr lang="en-US" sz="1600" dirty="0" err="1" smtClean="0"/>
              <a:t>Berbagi</a:t>
            </a:r>
            <a:r>
              <a:rPr lang="en-US" sz="1600" dirty="0" smtClean="0"/>
              <a:t>,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Ikhlas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Memberi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2E5CA-5181-48CE-B0D1-4B9BFD1F0A0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057400" y="21336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0302E3-562A-4CD5-9385-B24BEAC2AA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8" name="Picture 27" descr="Left-arrow-128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5876488"/>
            <a:ext cx="626664" cy="626664"/>
          </a:xfrm>
          <a:prstGeom prst="rect">
            <a:avLst/>
          </a:prstGeom>
        </p:spPr>
      </p:pic>
      <p:pic>
        <p:nvPicPr>
          <p:cNvPr id="29" name="Picture 28" descr="Right-arrow-128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5876488"/>
            <a:ext cx="626664" cy="626664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2075592" y="6057502"/>
            <a:ext cx="261001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 Demi" pitchFamily="34" charset="0"/>
              </a:rPr>
              <a:t>Ekonomi</a:t>
            </a:r>
            <a:endParaRPr lang="en-US" sz="4800" b="0" cap="none" spc="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7526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1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 Diagonal Corner Rectangle 12">
            <a:hlinkClick r:id="rId5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0645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</a:rPr>
              <a:t>BERANDA</a:t>
            </a:r>
            <a:endParaRPr lang="en-US" sz="1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Berlin Sans FB Demi" pitchFamily="34" charset="0"/>
            </a:endParaRPr>
          </a:p>
        </p:txBody>
      </p:sp>
      <p:sp>
        <p:nvSpPr>
          <p:cNvPr id="14" name="Round Diagonal Corner Rectangle 13">
            <a:hlinkClick r:id="rId7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65825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SK - KD</a:t>
            </a:r>
          </a:p>
        </p:txBody>
      </p:sp>
      <p:sp>
        <p:nvSpPr>
          <p:cNvPr id="15" name="Round Diagonal Corner Rectangle 14">
            <a:hlinkClick r:id="rId8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2519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INDIKATOR</a:t>
            </a:r>
          </a:p>
        </p:txBody>
      </p:sp>
      <p:sp>
        <p:nvSpPr>
          <p:cNvPr id="16" name="Round Diagonal Corner Rectangle 15">
            <a:hlinkClick r:id="rId9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8457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MATERI</a:t>
            </a:r>
          </a:p>
        </p:txBody>
      </p:sp>
      <p:sp>
        <p:nvSpPr>
          <p:cNvPr id="17" name="Round Diagonal Corner Rectangle 16">
            <a:hlinkClick r:id="rId10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3439428"/>
            <a:ext cx="1524000" cy="5334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CONTOH SOAL</a:t>
            </a:r>
          </a:p>
        </p:txBody>
      </p:sp>
      <p:sp>
        <p:nvSpPr>
          <p:cNvPr id="18" name="Round Diagonal Corner Rectangle 17">
            <a:hlinkClick r:id="rId11" action="ppaction://program" highlightClick="1">
              <a:snd r:embed="rId6" name="click.wav" builtIn="1"/>
            </a:hlinkClick>
          </p:cNvPr>
          <p:cNvSpPr/>
          <p:nvPr/>
        </p:nvSpPr>
        <p:spPr>
          <a:xfrm>
            <a:off x="89848" y="4185553"/>
            <a:ext cx="1524000" cy="5842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8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UJI</a:t>
            </a:r>
            <a:r>
              <a:rPr lang="en-US" sz="11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 KOMPETENSI</a:t>
            </a:r>
          </a:p>
        </p:txBody>
      </p:sp>
      <p:sp>
        <p:nvSpPr>
          <p:cNvPr id="19" name="Round Diagonal Corner Rectangle 18">
            <a:hlinkClick r:id="rId12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49824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REFERENSI</a:t>
            </a:r>
          </a:p>
        </p:txBody>
      </p:sp>
      <p:sp>
        <p:nvSpPr>
          <p:cNvPr id="20" name="Round Diagonal Corner Rectangle 19">
            <a:hlinkClick r:id="" action="ppaction://noaction" highlightClick="1">
              <a:snd r:embed="rId6" name="click.wav" builtIn="1"/>
            </a:hlinkClick>
          </p:cNvPr>
          <p:cNvSpPr/>
          <p:nvPr/>
        </p:nvSpPr>
        <p:spPr>
          <a:xfrm>
            <a:off x="89848" y="55762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PENYUSUN</a:t>
            </a:r>
          </a:p>
        </p:txBody>
      </p:sp>
      <p:sp>
        <p:nvSpPr>
          <p:cNvPr id="21" name="Round Diagonal Corner Rectangle 20">
            <a:hlinkClick r:id="" action="ppaction://hlinkshowjump?jump=endshow" highlightClick="1">
              <a:snd r:embed="rId6" name="click.wav" builtIn="1"/>
            </a:hlinkClick>
          </p:cNvPr>
          <p:cNvSpPr/>
          <p:nvPr/>
        </p:nvSpPr>
        <p:spPr>
          <a:xfrm>
            <a:off x="89848" y="61699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SELESAI</a:t>
            </a:r>
          </a:p>
        </p:txBody>
      </p:sp>
      <p:pic>
        <p:nvPicPr>
          <p:cNvPr id="31" name="Picture 30" descr="Home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22027" y="5812974"/>
            <a:ext cx="841829" cy="841829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543982" y="6410792"/>
            <a:ext cx="28269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Rela</a:t>
            </a:r>
            <a:r>
              <a:rPr lang="en-US" sz="1600" dirty="0" smtClean="0"/>
              <a:t> </a:t>
            </a:r>
            <a:r>
              <a:rPr lang="en-US" sz="1600" dirty="0" err="1" smtClean="0"/>
              <a:t>Berbagi</a:t>
            </a:r>
            <a:r>
              <a:rPr lang="en-US" sz="1600" dirty="0" smtClean="0"/>
              <a:t>,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Ikhlas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Memberi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2E5CA-5181-48CE-B0D1-4B9BFD1F0A0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057400" y="21336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0302E3-562A-4CD5-9385-B24BEAC2AA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8" name="Picture 27" descr="Left-arrow-128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5876488"/>
            <a:ext cx="626664" cy="626664"/>
          </a:xfrm>
          <a:prstGeom prst="rect">
            <a:avLst/>
          </a:prstGeom>
        </p:spPr>
      </p:pic>
      <p:pic>
        <p:nvPicPr>
          <p:cNvPr id="29" name="Picture 28" descr="Right-arrow-128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5876488"/>
            <a:ext cx="626664" cy="626664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2075592" y="6057502"/>
            <a:ext cx="261001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 Demi" pitchFamily="34" charset="0"/>
              </a:rPr>
              <a:t>Ekonomi</a:t>
            </a:r>
            <a:endParaRPr lang="en-US" sz="4800" b="0" cap="none" spc="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7526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1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 Diagonal Corner Rectangle 12">
            <a:hlinkClick r:id="rId5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0645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</a:rPr>
              <a:t>BERANDA</a:t>
            </a:r>
            <a:endParaRPr lang="en-US" sz="1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Berlin Sans FB Demi" pitchFamily="34" charset="0"/>
            </a:endParaRPr>
          </a:p>
        </p:txBody>
      </p:sp>
      <p:sp>
        <p:nvSpPr>
          <p:cNvPr id="14" name="Round Diagonal Corner Rectangle 13">
            <a:hlinkClick r:id="rId7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65825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SK - KD</a:t>
            </a:r>
          </a:p>
        </p:txBody>
      </p:sp>
      <p:sp>
        <p:nvSpPr>
          <p:cNvPr id="15" name="Round Diagonal Corner Rectangle 14">
            <a:hlinkClick r:id="rId8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2519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INDIKATOR</a:t>
            </a:r>
          </a:p>
        </p:txBody>
      </p:sp>
      <p:sp>
        <p:nvSpPr>
          <p:cNvPr id="16" name="Round Diagonal Corner Rectangle 15">
            <a:hlinkClick r:id="rId9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8457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MATERI</a:t>
            </a:r>
          </a:p>
        </p:txBody>
      </p:sp>
      <p:sp>
        <p:nvSpPr>
          <p:cNvPr id="17" name="Round Diagonal Corner Rectangle 16">
            <a:hlinkClick r:id="rId10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3439428"/>
            <a:ext cx="1524000" cy="5334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CONTOH SOAL</a:t>
            </a:r>
          </a:p>
        </p:txBody>
      </p:sp>
      <p:sp>
        <p:nvSpPr>
          <p:cNvPr id="18" name="Round Diagonal Corner Rectangle 17">
            <a:hlinkClick r:id="rId11" action="ppaction://program" highlightClick="1">
              <a:snd r:embed="rId6" name="click.wav" builtIn="1"/>
            </a:hlinkClick>
          </p:cNvPr>
          <p:cNvSpPr/>
          <p:nvPr/>
        </p:nvSpPr>
        <p:spPr>
          <a:xfrm>
            <a:off x="89848" y="4185553"/>
            <a:ext cx="1524000" cy="5842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8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UJI</a:t>
            </a:r>
            <a:r>
              <a:rPr lang="en-US" sz="11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 KOMPETENSI</a:t>
            </a:r>
          </a:p>
        </p:txBody>
      </p:sp>
      <p:sp>
        <p:nvSpPr>
          <p:cNvPr id="19" name="Round Diagonal Corner Rectangle 18">
            <a:hlinkClick r:id="rId12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49824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REFERENSI</a:t>
            </a:r>
          </a:p>
        </p:txBody>
      </p:sp>
      <p:sp>
        <p:nvSpPr>
          <p:cNvPr id="20" name="Round Diagonal Corner Rectangle 19">
            <a:hlinkClick r:id="" action="ppaction://noaction" highlightClick="1">
              <a:snd r:embed="rId6" name="click.wav" builtIn="1"/>
            </a:hlinkClick>
          </p:cNvPr>
          <p:cNvSpPr/>
          <p:nvPr/>
        </p:nvSpPr>
        <p:spPr>
          <a:xfrm>
            <a:off x="89848" y="55762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PENYUSUN</a:t>
            </a:r>
          </a:p>
        </p:txBody>
      </p:sp>
      <p:sp>
        <p:nvSpPr>
          <p:cNvPr id="21" name="Round Diagonal Corner Rectangle 20">
            <a:hlinkClick r:id="" action="ppaction://hlinkshowjump?jump=endshow" highlightClick="1">
              <a:snd r:embed="rId6" name="click.wav" builtIn="1"/>
            </a:hlinkClick>
          </p:cNvPr>
          <p:cNvSpPr/>
          <p:nvPr/>
        </p:nvSpPr>
        <p:spPr>
          <a:xfrm>
            <a:off x="89848" y="61699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SELESAI</a:t>
            </a:r>
          </a:p>
        </p:txBody>
      </p:sp>
      <p:pic>
        <p:nvPicPr>
          <p:cNvPr id="31" name="Picture 30" descr="Home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22027" y="5812974"/>
            <a:ext cx="841829" cy="841829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543982" y="6410792"/>
            <a:ext cx="28269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Rela</a:t>
            </a:r>
            <a:r>
              <a:rPr lang="en-US" sz="1600" dirty="0" smtClean="0"/>
              <a:t> </a:t>
            </a:r>
            <a:r>
              <a:rPr lang="en-US" sz="1600" dirty="0" err="1" smtClean="0"/>
              <a:t>Berbagi</a:t>
            </a:r>
            <a:r>
              <a:rPr lang="en-US" sz="1600" dirty="0" smtClean="0"/>
              <a:t>,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Ikhlas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Memberi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2E5CA-5181-48CE-B0D1-4B9BFD1F0A0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2057400" y="21336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0302E3-562A-4CD5-9385-B24BEAC2AA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7BCF5-AF44-4B62-909D-97912EB33D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10/12/2011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8" name="Picture 27" descr="Left-arrow-128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5876488"/>
            <a:ext cx="626664" cy="626664"/>
          </a:xfrm>
          <a:prstGeom prst="rect">
            <a:avLst/>
          </a:prstGeom>
        </p:spPr>
      </p:pic>
      <p:pic>
        <p:nvPicPr>
          <p:cNvPr id="29" name="Picture 28" descr="Right-arrow-128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5876488"/>
            <a:ext cx="626664" cy="626664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2075592" y="6057502"/>
            <a:ext cx="261001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erlin Sans FB Demi" pitchFamily="34" charset="0"/>
              </a:rPr>
              <a:t>Ekonomi</a:t>
            </a:r>
            <a:endParaRPr lang="en-US" sz="4800" b="0" cap="none" spc="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7526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1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 Diagonal Corner Rectangle 12">
            <a:hlinkClick r:id="rId5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0645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</a:rPr>
              <a:t>BERANDA</a:t>
            </a:r>
            <a:endParaRPr lang="en-US" sz="1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Berlin Sans FB Demi" pitchFamily="34" charset="0"/>
            </a:endParaRPr>
          </a:p>
        </p:txBody>
      </p:sp>
      <p:sp>
        <p:nvSpPr>
          <p:cNvPr id="14" name="Round Diagonal Corner Rectangle 13">
            <a:hlinkClick r:id="rId7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165825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SK - KD</a:t>
            </a:r>
          </a:p>
        </p:txBody>
      </p:sp>
      <p:sp>
        <p:nvSpPr>
          <p:cNvPr id="15" name="Round Diagonal Corner Rectangle 14">
            <a:hlinkClick r:id="rId8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2519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INDIKATOR</a:t>
            </a:r>
          </a:p>
        </p:txBody>
      </p:sp>
      <p:sp>
        <p:nvSpPr>
          <p:cNvPr id="16" name="Round Diagonal Corner Rectangle 15">
            <a:hlinkClick r:id="rId9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28457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MATERI</a:t>
            </a:r>
          </a:p>
        </p:txBody>
      </p:sp>
      <p:sp>
        <p:nvSpPr>
          <p:cNvPr id="17" name="Round Diagonal Corner Rectangle 16">
            <a:hlinkClick r:id="rId10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3439428"/>
            <a:ext cx="1524000" cy="5334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6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CONTOH SOAL</a:t>
            </a:r>
          </a:p>
        </p:txBody>
      </p:sp>
      <p:sp>
        <p:nvSpPr>
          <p:cNvPr id="18" name="Round Diagonal Corner Rectangle 17">
            <a:hlinkClick r:id="rId11" action="ppaction://program" highlightClick="1">
              <a:snd r:embed="rId6" name="click.wav" builtIn="1"/>
            </a:hlinkClick>
          </p:cNvPr>
          <p:cNvSpPr/>
          <p:nvPr/>
        </p:nvSpPr>
        <p:spPr>
          <a:xfrm>
            <a:off x="89848" y="4185553"/>
            <a:ext cx="1524000" cy="5842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8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UJI</a:t>
            </a:r>
            <a:r>
              <a:rPr lang="en-US" sz="11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 KOMPETENSI</a:t>
            </a:r>
          </a:p>
        </p:txBody>
      </p:sp>
      <p:sp>
        <p:nvSpPr>
          <p:cNvPr id="19" name="Round Diagonal Corner Rectangle 18">
            <a:hlinkClick r:id="rId12" action="ppaction://hlinksldjump" highlightClick="1">
              <a:snd r:embed="rId6" name="click.wav" builtIn="1"/>
            </a:hlinkClick>
          </p:cNvPr>
          <p:cNvSpPr/>
          <p:nvPr/>
        </p:nvSpPr>
        <p:spPr>
          <a:xfrm>
            <a:off x="89848" y="498247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REFERENSI</a:t>
            </a:r>
          </a:p>
        </p:txBody>
      </p:sp>
      <p:sp>
        <p:nvSpPr>
          <p:cNvPr id="20" name="Round Diagonal Corner Rectangle 19">
            <a:hlinkClick r:id="" action="ppaction://noaction" highlightClick="1">
              <a:snd r:embed="rId6" name="click.wav" builtIn="1"/>
            </a:hlinkClick>
          </p:cNvPr>
          <p:cNvSpPr/>
          <p:nvPr/>
        </p:nvSpPr>
        <p:spPr>
          <a:xfrm>
            <a:off x="89848" y="5576203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PENYUSUN</a:t>
            </a:r>
          </a:p>
        </p:txBody>
      </p:sp>
      <p:sp>
        <p:nvSpPr>
          <p:cNvPr id="21" name="Round Diagonal Corner Rectangle 20">
            <a:hlinkClick r:id="" action="ppaction://hlinkshowjump?jump=endshow" highlightClick="1">
              <a:snd r:embed="rId6" name="click.wav" builtIn="1"/>
            </a:hlinkClick>
          </p:cNvPr>
          <p:cNvSpPr/>
          <p:nvPr/>
        </p:nvSpPr>
        <p:spPr>
          <a:xfrm>
            <a:off x="89848" y="6169928"/>
            <a:ext cx="1524000" cy="38100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sz="1400" b="1" kern="12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erlin Sans FB Demi" pitchFamily="34" charset="0"/>
                <a:ea typeface="+mn-ea"/>
                <a:cs typeface="+mn-cs"/>
              </a:rPr>
              <a:t>SELESAI</a:t>
            </a:r>
          </a:p>
        </p:txBody>
      </p:sp>
      <p:pic>
        <p:nvPicPr>
          <p:cNvPr id="31" name="Picture 30" descr="Home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22027" y="5812974"/>
            <a:ext cx="841829" cy="841829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543982" y="6410792"/>
            <a:ext cx="28269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Rela</a:t>
            </a:r>
            <a:r>
              <a:rPr lang="en-US" sz="1600" dirty="0" smtClean="0"/>
              <a:t> </a:t>
            </a:r>
            <a:r>
              <a:rPr lang="en-US" sz="1600" dirty="0" err="1" smtClean="0"/>
              <a:t>Berbagi</a:t>
            </a:r>
            <a:r>
              <a:rPr lang="en-US" sz="1600" dirty="0" smtClean="0"/>
              <a:t>,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Ikhlas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Memberi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6AB2B-97D5-422F-B199-7C729868EF33}" type="datetimeFigureOut">
              <a:rPr lang="id-ID" smtClean="0"/>
              <a:t>12/10/2011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F0F61-6DEC-409B-8F4F-6D4DA9CCBD7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6AB2B-97D5-422F-B199-7C729868EF33}" type="datetimeFigureOut">
              <a:rPr lang="id-ID" smtClean="0"/>
              <a:t>12/10/2011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F0F61-6DEC-409B-8F4F-6D4DA9CCBD7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6AB2B-97D5-422F-B199-7C729868EF33}" type="datetimeFigureOut">
              <a:rPr lang="id-ID" smtClean="0"/>
              <a:t>12/10/2011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F0F61-6DEC-409B-8F4F-6D4DA9CCBD7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6AB2B-97D5-422F-B199-7C729868EF33}" type="datetimeFigureOut">
              <a:rPr lang="id-ID" smtClean="0"/>
              <a:t>12/10/2011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F0F61-6DEC-409B-8F4F-6D4DA9CCBD7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6AB2B-97D5-422F-B199-7C729868EF33}" type="datetimeFigureOut">
              <a:rPr lang="id-ID" smtClean="0"/>
              <a:t>12/10/2011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F0F61-6DEC-409B-8F4F-6D4DA9CCBD7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6AB2B-97D5-422F-B199-7C729868EF33}" type="datetimeFigureOut">
              <a:rPr lang="id-ID" smtClean="0"/>
              <a:t>12/10/2011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F0F61-6DEC-409B-8F4F-6D4DA9CCBD7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6AB2B-97D5-422F-B199-7C729868EF33}" type="datetimeFigureOut">
              <a:rPr lang="id-ID" smtClean="0"/>
              <a:t>12/10/2011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2F0F61-6DEC-409B-8F4F-6D4DA9CCBD73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irausah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914400"/>
            <a:ext cx="5943600" cy="38862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Rectangle 6"/>
          <p:cNvSpPr/>
          <p:nvPr/>
        </p:nvSpPr>
        <p:spPr>
          <a:xfrm>
            <a:off x="2590800" y="3733800"/>
            <a:ext cx="55515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Kewirausahaan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5000" y="5257800"/>
            <a:ext cx="31149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/>
              <a:t>Kelas XII, Semester 2</a:t>
            </a:r>
            <a:endParaRPr lang="id-ID" dirty="0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381001"/>
            <a:ext cx="6705600" cy="5181600"/>
          </a:xfrm>
        </p:spPr>
        <p:txBody>
          <a:bodyPr/>
          <a:lstStyle/>
          <a:p>
            <a:pPr marL="609600" indent="-609600" eaLnBrk="1" hangingPunct="1">
              <a:buSzTx/>
              <a:buFont typeface="Wingdings" pitchFamily="2" charset="2"/>
              <a:buAutoNum type="arabicPeriod" startAt="4"/>
            </a:pPr>
            <a:r>
              <a:rPr lang="en-US" sz="2800" b="1" dirty="0" err="1" smtClean="0">
                <a:latin typeface="Arial" charset="0"/>
                <a:cs typeface="Times New Roman" pitchFamily="18" charset="0"/>
              </a:rPr>
              <a:t>Kepemimpinan</a:t>
            </a:r>
            <a:endParaRPr lang="en-US" sz="2800" b="1" dirty="0" smtClean="0">
              <a:latin typeface="Arial" charset="0"/>
              <a:cs typeface="Times New Roman" pitchFamily="18" charset="0"/>
            </a:endParaRPr>
          </a:p>
        </p:txBody>
      </p:sp>
      <p:sp>
        <p:nvSpPr>
          <p:cNvPr id="163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B77EA87-1690-4E08-80FE-269410FDA839}" type="slidenum">
              <a:rPr lang="en-US"/>
              <a:pPr/>
              <a:t>10</a:t>
            </a:fld>
            <a:endParaRPr lang="en-US"/>
          </a:p>
        </p:txBody>
      </p:sp>
      <p:sp>
        <p:nvSpPr>
          <p:cNvPr id="88069" name="Rectangle 5"/>
          <p:cNvSpPr>
            <a:spLocks noChangeArrowheads="1"/>
          </p:cNvSpPr>
          <p:nvPr/>
        </p:nvSpPr>
        <p:spPr bwMode="auto">
          <a:xfrm>
            <a:off x="1771650" y="2057400"/>
            <a:ext cx="6859588" cy="388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just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05000"/>
              <a:buFont typeface="Wingdings" pitchFamily="2" charset="2"/>
              <a:buChar char="q"/>
            </a:pPr>
            <a:r>
              <a:rPr lang="en-US" sz="2300" dirty="0" err="1">
                <a:latin typeface="Arial" charset="0"/>
                <a:cs typeface="Times New Roman" pitchFamily="18" charset="0"/>
              </a:rPr>
              <a:t>Seorang</a:t>
            </a:r>
            <a:r>
              <a:rPr lang="en-US" sz="2300" dirty="0">
                <a:latin typeface="Arial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wirausaha</a:t>
            </a:r>
            <a:r>
              <a:rPr lang="en-US" sz="2300" dirty="0">
                <a:latin typeface="Arial" charset="0"/>
                <a:cs typeface="Times New Roman" pitchFamily="18" charset="0"/>
              </a:rPr>
              <a:t> yang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berhasil</a:t>
            </a:r>
            <a:r>
              <a:rPr lang="en-US" sz="2300" dirty="0">
                <a:latin typeface="Arial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selalu</a:t>
            </a:r>
            <a:r>
              <a:rPr lang="en-US" sz="2300" dirty="0">
                <a:latin typeface="Arial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memiliki</a:t>
            </a:r>
            <a:r>
              <a:rPr lang="en-US" sz="2300" dirty="0">
                <a:latin typeface="Arial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sifat</a:t>
            </a:r>
            <a:r>
              <a:rPr lang="en-US" sz="2300" dirty="0">
                <a:latin typeface="Arial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kepernimpinan</a:t>
            </a:r>
            <a:r>
              <a:rPr lang="en-US" sz="2300" dirty="0">
                <a:latin typeface="Arial" charset="0"/>
                <a:cs typeface="Times New Roman" pitchFamily="18" charset="0"/>
              </a:rPr>
              <a:t>,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kepeloporan</a:t>
            </a:r>
            <a:r>
              <a:rPr lang="en-US" sz="2300" dirty="0">
                <a:latin typeface="Arial" charset="0"/>
                <a:cs typeface="Times New Roman" pitchFamily="18" charset="0"/>
              </a:rPr>
              <a:t>,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keteladanan</a:t>
            </a:r>
            <a:r>
              <a:rPr lang="en-US" sz="2300" dirty="0">
                <a:latin typeface="Arial" charset="0"/>
                <a:cs typeface="Times New Roman" pitchFamily="18" charset="0"/>
              </a:rPr>
              <a:t>. la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selalu</a:t>
            </a:r>
            <a:r>
              <a:rPr lang="en-US" sz="2300" dirty="0">
                <a:latin typeface="Arial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ingin</a:t>
            </a:r>
            <a:r>
              <a:rPr lang="en-US" sz="2300" dirty="0">
                <a:latin typeface="Arial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tampil</a:t>
            </a:r>
            <a:r>
              <a:rPr lang="en-US" sz="2300" dirty="0">
                <a:latin typeface="Arial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berbeda</a:t>
            </a:r>
            <a:r>
              <a:rPr lang="en-US" sz="2300" dirty="0">
                <a:latin typeface="Arial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lebih</a:t>
            </a:r>
            <a:r>
              <a:rPr lang="en-US" sz="2300" dirty="0">
                <a:latin typeface="Arial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dulu</a:t>
            </a:r>
            <a:r>
              <a:rPr lang="en-US" sz="2300" dirty="0">
                <a:latin typeface="Arial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lebih</a:t>
            </a:r>
            <a:r>
              <a:rPr lang="en-US" sz="2300" dirty="0">
                <a:latin typeface="Arial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menonjol</a:t>
            </a:r>
            <a:r>
              <a:rPr lang="en-US" sz="2300" dirty="0">
                <a:latin typeface="Arial" charset="0"/>
                <a:cs typeface="Times New Roman" pitchFamily="18" charset="0"/>
              </a:rPr>
              <a:t>.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Dengan</a:t>
            </a:r>
            <a:r>
              <a:rPr lang="en-US" sz="2300" dirty="0">
                <a:latin typeface="Arial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menggunakan</a:t>
            </a:r>
            <a:r>
              <a:rPr lang="en-US" sz="2300" dirty="0">
                <a:latin typeface="Arial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kemampuan</a:t>
            </a:r>
            <a:r>
              <a:rPr lang="en-US" sz="2300" dirty="0">
                <a:latin typeface="Arial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kreativitas</a:t>
            </a:r>
            <a:r>
              <a:rPr lang="en-US" sz="2300" dirty="0">
                <a:latin typeface="Arial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dan</a:t>
            </a:r>
            <a:r>
              <a:rPr lang="en-US" sz="2300" dirty="0">
                <a:latin typeface="Arial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keinovasiannya</a:t>
            </a:r>
            <a:r>
              <a:rPr lang="en-US" sz="2300" dirty="0">
                <a:latin typeface="Arial" charset="0"/>
                <a:cs typeface="Times New Roman" pitchFamily="18" charset="0"/>
              </a:rPr>
              <a:t>,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ia</a:t>
            </a:r>
            <a:r>
              <a:rPr lang="en-US" sz="2300" dirty="0">
                <a:latin typeface="Arial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selalu</a:t>
            </a:r>
            <a:r>
              <a:rPr lang="en-US" sz="2300" dirty="0">
                <a:latin typeface="Arial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menampilkan</a:t>
            </a:r>
            <a:r>
              <a:rPr lang="en-US" sz="2300" dirty="0">
                <a:latin typeface="Arial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barang</a:t>
            </a:r>
            <a:r>
              <a:rPr lang="en-US" sz="2300" dirty="0">
                <a:latin typeface="Arial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dan</a:t>
            </a:r>
            <a:r>
              <a:rPr lang="en-US" sz="2300" dirty="0">
                <a:latin typeface="Arial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jasa‑jasa</a:t>
            </a:r>
            <a:r>
              <a:rPr lang="en-US" sz="2300" dirty="0">
                <a:latin typeface="Arial" charset="0"/>
                <a:cs typeface="Times New Roman" pitchFamily="18" charset="0"/>
              </a:rPr>
              <a:t> yang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dihasilkannya</a:t>
            </a:r>
            <a:r>
              <a:rPr lang="en-US" sz="2300" dirty="0">
                <a:latin typeface="Arial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dengan</a:t>
            </a:r>
            <a:r>
              <a:rPr lang="en-US" sz="2300" dirty="0">
                <a:latin typeface="Arial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lebih</a:t>
            </a:r>
            <a:r>
              <a:rPr lang="en-US" sz="2300" dirty="0">
                <a:latin typeface="Arial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cepat</a:t>
            </a:r>
            <a:r>
              <a:rPr lang="en-US" sz="2300" dirty="0">
                <a:latin typeface="Arial" charset="0"/>
                <a:cs typeface="Times New Roman" pitchFamily="18" charset="0"/>
              </a:rPr>
              <a:t>,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lebih</a:t>
            </a:r>
            <a:r>
              <a:rPr lang="en-US" sz="2300" dirty="0">
                <a:latin typeface="Arial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dulu</a:t>
            </a:r>
            <a:r>
              <a:rPr lang="en-US" sz="2300" dirty="0">
                <a:latin typeface="Arial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dan</a:t>
            </a:r>
            <a:r>
              <a:rPr lang="en-US" sz="2300" dirty="0">
                <a:latin typeface="Arial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segera</a:t>
            </a:r>
            <a:r>
              <a:rPr lang="en-US" sz="2300" dirty="0">
                <a:latin typeface="Arial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berada</a:t>
            </a:r>
            <a:r>
              <a:rPr lang="en-US" sz="2300" dirty="0">
                <a:latin typeface="Arial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di</a:t>
            </a:r>
            <a:r>
              <a:rPr lang="en-US" sz="2300" dirty="0">
                <a:latin typeface="Arial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Arial" charset="0"/>
                <a:cs typeface="Times New Roman" pitchFamily="18" charset="0"/>
              </a:rPr>
              <a:t>pasar</a:t>
            </a:r>
            <a:r>
              <a:rPr lang="en-US" sz="2300" dirty="0">
                <a:latin typeface="Arial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80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80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880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80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Rectangle 3"/>
          <p:cNvSpPr>
            <a:spLocks noGrp="1" noChangeArrowheads="1"/>
          </p:cNvSpPr>
          <p:nvPr>
            <p:ph idx="1"/>
          </p:nvPr>
        </p:nvSpPr>
        <p:spPr>
          <a:xfrm>
            <a:off x="2057400" y="533401"/>
            <a:ext cx="6705600" cy="5562600"/>
          </a:xfrm>
        </p:spPr>
        <p:txBody>
          <a:bodyPr/>
          <a:lstStyle/>
          <a:p>
            <a:pPr marL="609600" indent="-609600" eaLnBrk="1" hangingPunct="1">
              <a:buSzTx/>
              <a:buFont typeface="Wingdings" pitchFamily="2" charset="2"/>
              <a:buAutoNum type="arabicPeriod" startAt="5"/>
            </a:pPr>
            <a:r>
              <a:rPr lang="en-US" sz="2800" b="1" dirty="0" err="1" smtClean="0">
                <a:latin typeface="Arial" charset="0"/>
              </a:rPr>
              <a:t>Berorientasi</a:t>
            </a:r>
            <a:r>
              <a:rPr lang="en-US" sz="2800" b="1" dirty="0" smtClean="0">
                <a:latin typeface="Arial" charset="0"/>
              </a:rPr>
              <a:t> </a:t>
            </a:r>
            <a:r>
              <a:rPr lang="en-US" sz="2800" b="1" dirty="0" err="1" smtClean="0">
                <a:latin typeface="Arial" charset="0"/>
              </a:rPr>
              <a:t>ke</a:t>
            </a:r>
            <a:r>
              <a:rPr lang="en-US" sz="2800" b="1" dirty="0" smtClean="0">
                <a:latin typeface="Arial" charset="0"/>
              </a:rPr>
              <a:t> </a:t>
            </a:r>
            <a:r>
              <a:rPr lang="en-US" sz="2800" b="1" dirty="0" err="1" smtClean="0">
                <a:latin typeface="Arial" charset="0"/>
              </a:rPr>
              <a:t>Masa</a:t>
            </a:r>
            <a:r>
              <a:rPr lang="en-US" sz="2800" b="1" dirty="0" smtClean="0">
                <a:latin typeface="Arial" charset="0"/>
              </a:rPr>
              <a:t> </a:t>
            </a:r>
            <a:r>
              <a:rPr lang="en-US" sz="2800" b="1" dirty="0" err="1" smtClean="0">
                <a:latin typeface="Arial" charset="0"/>
              </a:rPr>
              <a:t>Depan</a:t>
            </a:r>
            <a:endParaRPr lang="en-US" sz="2800" dirty="0" smtClean="0">
              <a:latin typeface="Arial" charset="0"/>
              <a:cs typeface="Times New Roman" pitchFamily="18" charset="0"/>
            </a:endParaRPr>
          </a:p>
          <a:p>
            <a:pPr marL="609600" indent="-609600" eaLnBrk="1" hangingPunct="1"/>
            <a:endParaRPr lang="en-US" dirty="0" smtClean="0"/>
          </a:p>
        </p:txBody>
      </p:sp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5DB473F-5AE0-4D80-AB58-6EEF390188FE}" type="slidenum">
              <a:rPr lang="en-US"/>
              <a:pPr/>
              <a:t>11</a:t>
            </a:fld>
            <a:endParaRPr lang="en-US"/>
          </a:p>
        </p:txBody>
      </p:sp>
      <p:sp>
        <p:nvSpPr>
          <p:cNvPr id="90117" name="Rectangle 5"/>
          <p:cNvSpPr>
            <a:spLocks noChangeArrowheads="1"/>
          </p:cNvSpPr>
          <p:nvPr/>
        </p:nvSpPr>
        <p:spPr bwMode="auto">
          <a:xfrm>
            <a:off x="1771650" y="1828800"/>
            <a:ext cx="6859588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just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05000"/>
              <a:buFont typeface="Wingdings" pitchFamily="2" charset="2"/>
              <a:buChar char="q"/>
            </a:pPr>
            <a:r>
              <a:rPr lang="en-US" sz="2200" dirty="0" err="1">
                <a:latin typeface="Arial" charset="0"/>
                <a:cs typeface="Times New Roman" pitchFamily="18" charset="0"/>
              </a:rPr>
              <a:t>Orang</a:t>
            </a:r>
            <a:r>
              <a:rPr lang="en-US" sz="2200" dirty="0">
                <a:latin typeface="Arial" charset="0"/>
                <a:cs typeface="Times New Roman" pitchFamily="18" charset="0"/>
              </a:rPr>
              <a:t> yang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berorientasi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ke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masa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depan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adalah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orang</a:t>
            </a:r>
            <a:r>
              <a:rPr lang="en-US" sz="2200" dirty="0">
                <a:latin typeface="Arial" charset="0"/>
                <a:cs typeface="Times New Roman" pitchFamily="18" charset="0"/>
              </a:rPr>
              <a:t> yang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memiliki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perspektif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dan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pandangan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ke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masa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depan</a:t>
            </a:r>
            <a:r>
              <a:rPr lang="en-US" sz="2200" dirty="0">
                <a:latin typeface="Arial" charset="0"/>
                <a:cs typeface="Times New Roman" pitchFamily="18" charset="0"/>
              </a:rPr>
              <a:t>.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Karena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ia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memiliki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pandangan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yang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jauh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ke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masa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depan</a:t>
            </a:r>
            <a:r>
              <a:rPr lang="en-US" sz="2200" dirty="0">
                <a:latin typeface="Arial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maka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selalu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berusaha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untuk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berkarsa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dan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berkarya</a:t>
            </a:r>
            <a:r>
              <a:rPr lang="en-US" sz="2200" dirty="0">
                <a:latin typeface="Arial" charset="0"/>
                <a:cs typeface="Times New Roman" pitchFamily="18" charset="0"/>
              </a:rPr>
              <a:t>.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Kuncinya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pada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kemampuan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untuk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menciptakan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sesuatu</a:t>
            </a:r>
            <a:r>
              <a:rPr lang="en-US" sz="2200" dirty="0">
                <a:latin typeface="Arial" charset="0"/>
                <a:cs typeface="Times New Roman" pitchFamily="18" charset="0"/>
              </a:rPr>
              <a:t> yang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baru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dan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berbeda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dengan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yang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sudah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ada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sekarang</a:t>
            </a:r>
            <a:r>
              <a:rPr lang="en-US" sz="2200" dirty="0">
                <a:latin typeface="Arial" charset="0"/>
                <a:cs typeface="Times New Roman" pitchFamily="18" charset="0"/>
              </a:rPr>
              <a:t>.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Meskipun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dengan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risiko</a:t>
            </a:r>
            <a:r>
              <a:rPr lang="en-US" sz="2200" dirty="0">
                <a:latin typeface="Arial" charset="0"/>
                <a:cs typeface="Times New Roman" pitchFamily="18" charset="0"/>
              </a:rPr>
              <a:t> yang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mungkin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terjadi</a:t>
            </a:r>
            <a:r>
              <a:rPr lang="en-US" sz="2200" dirty="0">
                <a:latin typeface="Arial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ia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tetap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tabah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untuk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mencari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peluang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dan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tantangan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demi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pembaharuan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masa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depan</a:t>
            </a:r>
            <a:r>
              <a:rPr lang="en-US" sz="2200" dirty="0">
                <a:latin typeface="Arial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0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74638"/>
            <a:ext cx="64770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Bidang-bidang</a:t>
            </a:r>
            <a:r>
              <a:rPr lang="en-US" dirty="0" smtClean="0"/>
              <a:t> </a:t>
            </a:r>
            <a:r>
              <a:rPr lang="en-US" dirty="0" err="1" smtClean="0"/>
              <a:t>Wirausaha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1447800"/>
            <a:ext cx="6553200" cy="4678363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Wirausaha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, </a:t>
            </a:r>
            <a:r>
              <a:rPr lang="en-US" dirty="0" err="1" smtClean="0"/>
              <a:t>antara</a:t>
            </a:r>
            <a:r>
              <a:rPr lang="en-US" dirty="0" smtClean="0"/>
              <a:t> lain </a:t>
            </a:r>
            <a:r>
              <a:rPr lang="en-US" dirty="0" err="1" smtClean="0"/>
              <a:t>perdagangan</a:t>
            </a:r>
            <a:r>
              <a:rPr lang="en-US" dirty="0" smtClean="0"/>
              <a:t>, </a:t>
            </a:r>
            <a:r>
              <a:rPr lang="en-US" dirty="0" err="1" smtClean="0"/>
              <a:t>perindustrian</a:t>
            </a:r>
            <a:r>
              <a:rPr lang="en-US" dirty="0" smtClean="0"/>
              <a:t>, </a:t>
            </a:r>
            <a:r>
              <a:rPr lang="en-US" dirty="0" err="1" smtClean="0"/>
              <a:t>pertanian</a:t>
            </a:r>
            <a:r>
              <a:rPr lang="en-US" dirty="0" smtClean="0"/>
              <a:t>, </a:t>
            </a:r>
            <a:r>
              <a:rPr lang="en-US" dirty="0" err="1" smtClean="0"/>
              <a:t>kontruksi</a:t>
            </a:r>
            <a:r>
              <a:rPr lang="en-US" dirty="0" smtClean="0"/>
              <a:t>, </a:t>
            </a:r>
            <a:r>
              <a:rPr lang="en-US" dirty="0" err="1" smtClean="0"/>
              <a:t>perhubungan</a:t>
            </a:r>
            <a:r>
              <a:rPr lang="en-US" dirty="0" smtClean="0"/>
              <a:t>, </a:t>
            </a:r>
            <a:r>
              <a:rPr lang="en-US" dirty="0" err="1" smtClean="0"/>
              <a:t>pertambangan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energi</a:t>
            </a:r>
            <a:r>
              <a:rPr lang="en-US" dirty="0" smtClean="0"/>
              <a:t>, </a:t>
            </a:r>
            <a:r>
              <a:rPr lang="en-US" dirty="0" err="1" smtClean="0"/>
              <a:t>parpostel</a:t>
            </a:r>
            <a:r>
              <a:rPr lang="en-US" dirty="0" smtClean="0"/>
              <a:t>, </a:t>
            </a:r>
            <a:r>
              <a:rPr lang="en-US" dirty="0" err="1" smtClean="0"/>
              <a:t>pendidikan</a:t>
            </a:r>
            <a:r>
              <a:rPr lang="en-US" dirty="0" smtClean="0"/>
              <a:t>. Dan </a:t>
            </a:r>
            <a:r>
              <a:rPr lang="en-US" dirty="0" err="1" smtClean="0"/>
              <a:t>kebudayaan</a:t>
            </a:r>
            <a:r>
              <a:rPr lang="en-US" dirty="0" smtClean="0"/>
              <a:t> yang </a:t>
            </a:r>
            <a:r>
              <a:rPr lang="en-US" dirty="0" err="1" smtClean="0"/>
              <a:t>terhimpun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,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menengah</a:t>
            </a:r>
            <a:r>
              <a:rPr lang="en-US" dirty="0" smtClean="0"/>
              <a:t>,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koperasi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1. </a:t>
            </a:r>
            <a:r>
              <a:rPr lang="en-US" dirty="0" err="1" smtClean="0"/>
              <a:t>Sektor</a:t>
            </a:r>
            <a:r>
              <a:rPr lang="en-US" dirty="0" smtClean="0"/>
              <a:t> Ekonomi Formal</a:t>
            </a:r>
          </a:p>
          <a:p>
            <a:pPr marL="273050" indent="-44450">
              <a:buNone/>
            </a:pPr>
            <a:r>
              <a:rPr lang="en-US" dirty="0" err="1" smtClean="0"/>
              <a:t>Kegiatan</a:t>
            </a:r>
            <a:r>
              <a:rPr lang="en-US" dirty="0" smtClean="0"/>
              <a:t> yang </a:t>
            </a:r>
            <a:r>
              <a:rPr lang="en-US" dirty="0" err="1" smtClean="0"/>
              <a:t>terhimpun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BUMS, BUMN, </a:t>
            </a:r>
            <a:r>
              <a:rPr lang="en-US" dirty="0" err="1" smtClean="0"/>
              <a:t>ataupun</a:t>
            </a:r>
            <a:r>
              <a:rPr lang="en-US" dirty="0" smtClean="0"/>
              <a:t> </a:t>
            </a:r>
            <a:r>
              <a:rPr lang="en-US" dirty="0" err="1" smtClean="0"/>
              <a:t>Koperasi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umumnya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mendirikan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prosedur</a:t>
            </a:r>
            <a:r>
              <a:rPr lang="en-US" dirty="0" smtClean="0"/>
              <a:t> yang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ajukan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resmi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tanda</a:t>
            </a:r>
            <a:r>
              <a:rPr lang="en-US" dirty="0" smtClean="0"/>
              <a:t> </a:t>
            </a:r>
            <a:r>
              <a:rPr lang="en-US" dirty="0" err="1" smtClean="0"/>
              <a:t>izin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282602-CC93-4B7B-8BB6-05A68B4BE885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74638"/>
            <a:ext cx="64770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Bidang-bidang</a:t>
            </a:r>
            <a:r>
              <a:rPr lang="en-US" dirty="0" smtClean="0"/>
              <a:t> </a:t>
            </a:r>
            <a:r>
              <a:rPr lang="en-US" dirty="0" err="1" smtClean="0"/>
              <a:t>Wirausaha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1066800"/>
            <a:ext cx="6553200" cy="5059363"/>
          </a:xfrm>
        </p:spPr>
        <p:txBody>
          <a:bodyPr>
            <a:normAutofit/>
          </a:bodyPr>
          <a:lstStyle/>
          <a:p>
            <a:pPr marL="514350" indent="-514350">
              <a:buAutoNum type="alphaLcPeriod"/>
            </a:pPr>
            <a:r>
              <a:rPr lang="en-US" sz="2000" dirty="0" err="1" smtClean="0"/>
              <a:t>Kelebihannya</a:t>
            </a:r>
            <a:endParaRPr lang="en-US" sz="2000" dirty="0" smtClean="0"/>
          </a:p>
          <a:p>
            <a:pPr marL="514350" indent="-514350">
              <a:buAutoNum type="arabicPeriod"/>
            </a:pPr>
            <a:r>
              <a:rPr lang="en-US" sz="2000" dirty="0" err="1" smtClean="0"/>
              <a:t>Secara</a:t>
            </a:r>
            <a:r>
              <a:rPr lang="en-US" sz="2000" dirty="0" smtClean="0"/>
              <a:t> </a:t>
            </a:r>
            <a:r>
              <a:rPr lang="en-US" sz="2000" dirty="0" err="1" smtClean="0"/>
              <a:t>hukum</a:t>
            </a:r>
            <a:r>
              <a:rPr lang="en-US" sz="2000" dirty="0" smtClean="0"/>
              <a:t> </a:t>
            </a:r>
            <a:r>
              <a:rPr lang="en-US" sz="2000" dirty="0" err="1" smtClean="0"/>
              <a:t>dilindungi</a:t>
            </a:r>
            <a:r>
              <a:rPr lang="en-US" sz="2000" dirty="0" smtClean="0"/>
              <a:t> </a:t>
            </a:r>
            <a:r>
              <a:rPr lang="en-US" sz="2000" dirty="0" err="1" smtClean="0"/>
              <a:t>oleh</a:t>
            </a:r>
            <a:r>
              <a:rPr lang="en-US" sz="2000" dirty="0" smtClean="0"/>
              <a:t> </a:t>
            </a:r>
            <a:r>
              <a:rPr lang="en-US" sz="2000" dirty="0" err="1" smtClean="0"/>
              <a:t>negara</a:t>
            </a:r>
            <a:endParaRPr lang="en-US" sz="2000" dirty="0" smtClean="0"/>
          </a:p>
          <a:p>
            <a:pPr marL="514350" indent="-514350">
              <a:buAutoNum type="arabicPeriod"/>
            </a:pPr>
            <a:r>
              <a:rPr lang="en-US" sz="2000" dirty="0" err="1" smtClean="0"/>
              <a:t>Banyak</a:t>
            </a:r>
            <a:r>
              <a:rPr lang="en-US" sz="2000" dirty="0" smtClean="0"/>
              <a:t> </a:t>
            </a:r>
            <a:r>
              <a:rPr lang="en-US" sz="2000" dirty="0" err="1" smtClean="0"/>
              <a:t>kemudahan</a:t>
            </a:r>
            <a:endParaRPr lang="en-US" sz="2000" dirty="0" smtClean="0"/>
          </a:p>
          <a:p>
            <a:pPr marL="514350" indent="-514350">
              <a:buAutoNum type="arabicPeriod"/>
            </a:pPr>
            <a:r>
              <a:rPr lang="en-US" sz="2000" dirty="0" err="1" smtClean="0"/>
              <a:t>Menyerap</a:t>
            </a:r>
            <a:r>
              <a:rPr lang="en-US" sz="2000" dirty="0" smtClean="0"/>
              <a:t> </a:t>
            </a:r>
            <a:r>
              <a:rPr lang="en-US" sz="2000" dirty="0" err="1" smtClean="0"/>
              <a:t>tenaga</a:t>
            </a:r>
            <a:r>
              <a:rPr lang="en-US" sz="2000" dirty="0" smtClean="0"/>
              <a:t> </a:t>
            </a:r>
            <a:r>
              <a:rPr lang="en-US" sz="2000" dirty="0" err="1" smtClean="0"/>
              <a:t>kerja</a:t>
            </a:r>
            <a:endParaRPr lang="en-US" sz="2000" dirty="0" smtClean="0"/>
          </a:p>
          <a:p>
            <a:pPr marL="514350" indent="-514350">
              <a:buAutoNum type="arabicPeriod"/>
            </a:pPr>
            <a:r>
              <a:rPr lang="en-US" sz="2000" dirty="0" err="1" smtClean="0"/>
              <a:t>Tempat</a:t>
            </a:r>
            <a:r>
              <a:rPr lang="en-US" sz="2000" dirty="0" smtClean="0"/>
              <a:t> </a:t>
            </a:r>
            <a:r>
              <a:rPr lang="en-US" sz="2000" dirty="0" err="1" smtClean="0"/>
              <a:t>pengalihan</a:t>
            </a:r>
            <a:r>
              <a:rPr lang="en-US" sz="2000" dirty="0" smtClean="0"/>
              <a:t> </a:t>
            </a:r>
            <a:r>
              <a:rPr lang="en-US" sz="2000" dirty="0" err="1" smtClean="0"/>
              <a:t>teknologi</a:t>
            </a:r>
            <a:endParaRPr lang="en-US" sz="2000" dirty="0" smtClean="0"/>
          </a:p>
          <a:p>
            <a:pPr marL="514350" indent="-514350">
              <a:buAutoNum type="arabicPeriod"/>
            </a:pPr>
            <a:r>
              <a:rPr lang="en-US" sz="2000" dirty="0" err="1" smtClean="0"/>
              <a:t>Sumber</a:t>
            </a:r>
            <a:r>
              <a:rPr lang="en-US" sz="2000" dirty="0" smtClean="0"/>
              <a:t> </a:t>
            </a:r>
            <a:r>
              <a:rPr lang="en-US" sz="2000" dirty="0" err="1" smtClean="0"/>
              <a:t>pendapatan</a:t>
            </a:r>
            <a:r>
              <a:rPr lang="en-US" sz="2000" dirty="0" smtClean="0"/>
              <a:t> </a:t>
            </a:r>
            <a:r>
              <a:rPr lang="en-US" sz="2000" dirty="0" err="1" smtClean="0"/>
              <a:t>negara</a:t>
            </a:r>
            <a:endParaRPr lang="en-US" sz="2000" dirty="0" smtClean="0"/>
          </a:p>
          <a:p>
            <a:pPr marL="514350" indent="-514350">
              <a:buAutoNum type="arabicPeriod"/>
            </a:pPr>
            <a:r>
              <a:rPr lang="en-US" sz="2000" dirty="0" err="1" smtClean="0"/>
              <a:t>Tempat</a:t>
            </a:r>
            <a:r>
              <a:rPr lang="en-US" sz="2000" dirty="0" smtClean="0"/>
              <a:t> </a:t>
            </a:r>
            <a:r>
              <a:rPr lang="en-US" sz="2000" dirty="0" err="1" smtClean="0"/>
              <a:t>kedudukan</a:t>
            </a:r>
            <a:r>
              <a:rPr lang="en-US" sz="2000" dirty="0" smtClean="0"/>
              <a:t> </a:t>
            </a:r>
            <a:r>
              <a:rPr lang="en-US" sz="2000" dirty="0" err="1" smtClean="0"/>
              <a:t>tetap</a:t>
            </a:r>
            <a:endParaRPr lang="en-US" sz="2000" dirty="0" smtClean="0"/>
          </a:p>
          <a:p>
            <a:pPr marL="514350" indent="-514350">
              <a:buAutoNum type="arabicPeriod"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b.     </a:t>
            </a:r>
            <a:r>
              <a:rPr lang="en-US" sz="2000" dirty="0" err="1" smtClean="0"/>
              <a:t>Kekurangannya</a:t>
            </a:r>
            <a:r>
              <a:rPr lang="en-US" sz="2000" dirty="0" smtClean="0"/>
              <a:t>:</a:t>
            </a:r>
          </a:p>
          <a:p>
            <a:pPr marL="514350" indent="-514350">
              <a:buAutoNum type="arabicPeriod"/>
            </a:pP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ssemua</a:t>
            </a:r>
            <a:r>
              <a:rPr lang="en-US" sz="2000" dirty="0" smtClean="0"/>
              <a:t> </a:t>
            </a:r>
            <a:r>
              <a:rPr lang="en-US" sz="2000" dirty="0" err="1" smtClean="0"/>
              <a:t>orang</a:t>
            </a:r>
            <a:r>
              <a:rPr lang="en-US" sz="2000" dirty="0" smtClean="0"/>
              <a:t> </a:t>
            </a:r>
            <a:r>
              <a:rPr lang="en-US" sz="2000" dirty="0" err="1" smtClean="0"/>
              <a:t>sanggup</a:t>
            </a:r>
            <a:r>
              <a:rPr lang="en-US" sz="2000" dirty="0" smtClean="0"/>
              <a:t> </a:t>
            </a:r>
            <a:r>
              <a:rPr lang="en-US" sz="2000" dirty="0" err="1" smtClean="0"/>
              <a:t>mendirikanya</a:t>
            </a:r>
            <a:endParaRPr lang="en-US" sz="2000" dirty="0" smtClean="0"/>
          </a:p>
          <a:p>
            <a:pPr marL="514350" indent="-514350">
              <a:buAutoNum type="arabicPeriod"/>
            </a:pPr>
            <a:r>
              <a:rPr lang="en-US" sz="2000" dirty="0" err="1" smtClean="0"/>
              <a:t>Membutuhkan</a:t>
            </a:r>
            <a:r>
              <a:rPr lang="en-US" sz="2000" dirty="0" smtClean="0"/>
              <a:t> modal yang </a:t>
            </a:r>
            <a:r>
              <a:rPr lang="en-US" sz="2000" dirty="0" err="1" smtClean="0"/>
              <a:t>besar</a:t>
            </a:r>
            <a:endParaRPr lang="en-US" sz="2000" dirty="0" smtClean="0"/>
          </a:p>
          <a:p>
            <a:pPr marL="514350" indent="-514350">
              <a:buNone/>
            </a:pP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282602-CC93-4B7B-8BB6-05A68B4BE885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057400" y="381001"/>
            <a:ext cx="6629400" cy="5562600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r>
              <a:rPr lang="en-US" sz="2200" dirty="0" smtClean="0"/>
              <a:t>2.     </a:t>
            </a:r>
            <a:r>
              <a:rPr lang="en-US" sz="2200" dirty="0" err="1" smtClean="0"/>
              <a:t>Sektor</a:t>
            </a:r>
            <a:r>
              <a:rPr lang="en-US" sz="2200" dirty="0" smtClean="0"/>
              <a:t> Ekonomi Informal</a:t>
            </a:r>
          </a:p>
          <a:p>
            <a:pPr marL="514350" indent="-514350">
              <a:buNone/>
            </a:pPr>
            <a:r>
              <a:rPr lang="en-US" sz="2200" dirty="0" smtClean="0"/>
              <a:t>	</a:t>
            </a:r>
            <a:r>
              <a:rPr lang="en-US" sz="2200" dirty="0" err="1" smtClean="0"/>
              <a:t>Sektor</a:t>
            </a:r>
            <a:r>
              <a:rPr lang="en-US" sz="2200" dirty="0" smtClean="0"/>
              <a:t> ekonomi yang paling </a:t>
            </a:r>
            <a:r>
              <a:rPr lang="en-US" sz="2200" dirty="0" err="1" smtClean="0"/>
              <a:t>banyak</a:t>
            </a:r>
            <a:r>
              <a:rPr lang="en-US" sz="2200" dirty="0" smtClean="0"/>
              <a:t> </a:t>
            </a:r>
            <a:r>
              <a:rPr lang="en-US" sz="2200" dirty="0" err="1" smtClean="0"/>
              <a:t>menyerap</a:t>
            </a:r>
            <a:r>
              <a:rPr lang="en-US" sz="2200" dirty="0" smtClean="0"/>
              <a:t> </a:t>
            </a:r>
            <a:r>
              <a:rPr lang="en-US" sz="2200" dirty="0" err="1" smtClean="0"/>
              <a:t>tenaga</a:t>
            </a:r>
            <a:r>
              <a:rPr lang="en-US" sz="2200" dirty="0" smtClean="0"/>
              <a:t> </a:t>
            </a:r>
            <a:r>
              <a:rPr lang="en-US" sz="2200" dirty="0" err="1" smtClean="0"/>
              <a:t>kerja</a:t>
            </a:r>
            <a:r>
              <a:rPr lang="en-US" sz="2200" dirty="0" smtClean="0"/>
              <a:t> </a:t>
            </a:r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en-US" sz="2200" dirty="0" err="1" smtClean="0"/>
              <a:t>mempunyai</a:t>
            </a:r>
            <a:r>
              <a:rPr lang="en-US" sz="2200" dirty="0" smtClean="0"/>
              <a:t> </a:t>
            </a:r>
            <a:r>
              <a:rPr lang="en-US" sz="2200" dirty="0" err="1" smtClean="0"/>
              <a:t>beberapa</a:t>
            </a:r>
            <a:r>
              <a:rPr lang="en-US" sz="2200" dirty="0" smtClean="0"/>
              <a:t> </a:t>
            </a:r>
            <a:r>
              <a:rPr lang="en-US" sz="2200" dirty="0" err="1" smtClean="0"/>
              <a:t>kebaikan</a:t>
            </a:r>
            <a:r>
              <a:rPr lang="en-US" sz="2200" dirty="0" smtClean="0"/>
              <a:t> </a:t>
            </a:r>
            <a:r>
              <a:rPr lang="en-US" sz="2200" dirty="0" err="1" smtClean="0"/>
              <a:t>antara</a:t>
            </a:r>
            <a:r>
              <a:rPr lang="en-US" sz="2200" dirty="0" smtClean="0"/>
              <a:t> lain :</a:t>
            </a:r>
          </a:p>
          <a:p>
            <a:pPr marL="514350" indent="-514350">
              <a:buAutoNum type="arabicPeriod"/>
            </a:pPr>
            <a:r>
              <a:rPr lang="en-US" sz="2200" dirty="0" err="1" smtClean="0"/>
              <a:t>Tidak</a:t>
            </a:r>
            <a:r>
              <a:rPr lang="en-US" sz="2200" dirty="0" smtClean="0"/>
              <a:t> </a:t>
            </a:r>
            <a:r>
              <a:rPr lang="en-US" sz="2200" dirty="0" err="1" smtClean="0"/>
              <a:t>ada</a:t>
            </a:r>
            <a:r>
              <a:rPr lang="en-US" sz="2200" dirty="0" smtClean="0"/>
              <a:t> </a:t>
            </a:r>
            <a:r>
              <a:rPr lang="en-US" sz="2200" dirty="0" err="1" smtClean="0"/>
              <a:t>izin</a:t>
            </a:r>
            <a:r>
              <a:rPr lang="en-US" sz="2200" dirty="0" smtClean="0"/>
              <a:t> </a:t>
            </a:r>
            <a:r>
              <a:rPr lang="en-US" sz="2200" dirty="0" err="1" smtClean="0"/>
              <a:t>pendirian</a:t>
            </a:r>
            <a:r>
              <a:rPr lang="en-US" sz="2200" dirty="0" smtClean="0"/>
              <a:t> </a:t>
            </a:r>
          </a:p>
          <a:p>
            <a:pPr marL="514350" indent="-514350">
              <a:buAutoNum type="arabicPeriod"/>
            </a:pPr>
            <a:r>
              <a:rPr lang="en-US" sz="2200" dirty="0" err="1" smtClean="0"/>
              <a:t>Siapa</a:t>
            </a:r>
            <a:r>
              <a:rPr lang="en-US" sz="2200" dirty="0" smtClean="0"/>
              <a:t> </a:t>
            </a:r>
            <a:r>
              <a:rPr lang="en-US" sz="2200" dirty="0" err="1" smtClean="0"/>
              <a:t>saja</a:t>
            </a:r>
            <a:r>
              <a:rPr lang="en-US" sz="2200" dirty="0" smtClean="0"/>
              <a:t> </a:t>
            </a:r>
            <a:r>
              <a:rPr lang="en-US" sz="2200" dirty="0" err="1" smtClean="0"/>
              <a:t>dapat</a:t>
            </a:r>
            <a:r>
              <a:rPr lang="en-US" sz="2200" dirty="0" smtClean="0"/>
              <a:t> </a:t>
            </a:r>
            <a:r>
              <a:rPr lang="en-US" sz="2200" dirty="0" err="1" smtClean="0"/>
              <a:t>mendirikanya</a:t>
            </a:r>
            <a:endParaRPr lang="en-US" sz="2200" dirty="0" smtClean="0"/>
          </a:p>
          <a:p>
            <a:pPr marL="514350" indent="-514350">
              <a:buAutoNum type="arabicPeriod"/>
            </a:pPr>
            <a:r>
              <a:rPr lang="en-US" sz="2200" dirty="0" err="1" smtClean="0"/>
              <a:t>Dapat</a:t>
            </a:r>
            <a:r>
              <a:rPr lang="en-US" sz="2200" dirty="0" smtClean="0"/>
              <a:t> </a:t>
            </a:r>
            <a:r>
              <a:rPr lang="en-US" sz="2200" dirty="0" err="1" smtClean="0"/>
              <a:t>menyerap</a:t>
            </a:r>
            <a:r>
              <a:rPr lang="en-US" sz="2200" dirty="0" smtClean="0"/>
              <a:t> </a:t>
            </a:r>
            <a:r>
              <a:rPr lang="en-US" sz="2200" dirty="0" err="1" smtClean="0"/>
              <a:t>tenaga</a:t>
            </a:r>
            <a:r>
              <a:rPr lang="en-US" sz="2200" dirty="0" smtClean="0"/>
              <a:t> </a:t>
            </a:r>
            <a:r>
              <a:rPr lang="en-US" sz="2200" dirty="0" err="1" smtClean="0"/>
              <a:t>kerja</a:t>
            </a:r>
            <a:endParaRPr lang="en-US" sz="2200" dirty="0" smtClean="0"/>
          </a:p>
          <a:p>
            <a:pPr marL="514350" indent="-514350">
              <a:buAutoNum type="arabicPeriod"/>
            </a:pPr>
            <a:r>
              <a:rPr lang="en-US" sz="2200" dirty="0" smtClean="0"/>
              <a:t>Modal </a:t>
            </a:r>
            <a:r>
              <a:rPr lang="en-US" sz="2200" dirty="0" err="1" smtClean="0"/>
              <a:t>relatif</a:t>
            </a:r>
            <a:r>
              <a:rPr lang="en-US" sz="2200" dirty="0" smtClean="0"/>
              <a:t> </a:t>
            </a:r>
            <a:r>
              <a:rPr lang="en-US" sz="2200" dirty="0" err="1" smtClean="0"/>
              <a:t>kecil</a:t>
            </a:r>
            <a:endParaRPr lang="en-US" sz="2200" dirty="0" smtClean="0"/>
          </a:p>
          <a:p>
            <a:pPr marL="514350" indent="-514350">
              <a:buAutoNum type="arabicPeriod"/>
            </a:pPr>
            <a:r>
              <a:rPr lang="en-US" sz="2200" dirty="0" err="1" smtClean="0"/>
              <a:t>Keahlian</a:t>
            </a:r>
            <a:r>
              <a:rPr lang="en-US" sz="2200" dirty="0" smtClean="0"/>
              <a:t> </a:t>
            </a:r>
            <a:r>
              <a:rPr lang="en-US" sz="2200" dirty="0" err="1" smtClean="0"/>
              <a:t>sederhana</a:t>
            </a:r>
            <a:endParaRPr lang="en-US" sz="2200" dirty="0" smtClean="0"/>
          </a:p>
          <a:p>
            <a:pPr marL="514350" indent="-514350">
              <a:buAutoNum type="arabicPeriod"/>
            </a:pPr>
            <a:r>
              <a:rPr lang="en-US" sz="2200" dirty="0" err="1" smtClean="0"/>
              <a:t>Keuntungan</a:t>
            </a:r>
            <a:r>
              <a:rPr lang="en-US" sz="2200" dirty="0" smtClean="0"/>
              <a:t> </a:t>
            </a:r>
            <a:r>
              <a:rPr lang="en-US" sz="2200" dirty="0" err="1" smtClean="0"/>
              <a:t>langsung</a:t>
            </a:r>
            <a:r>
              <a:rPr lang="en-US" sz="2200" dirty="0" smtClean="0"/>
              <a:t> </a:t>
            </a:r>
            <a:r>
              <a:rPr lang="en-US" sz="2200" dirty="0" err="1" smtClean="0"/>
              <a:t>dinikmati</a:t>
            </a:r>
            <a:endParaRPr lang="en-US" sz="2200" dirty="0" smtClean="0"/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282602-CC93-4B7B-8BB6-05A68B4BE885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057400" y="533401"/>
            <a:ext cx="6629400" cy="5257800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kelemahan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Sulit</a:t>
            </a:r>
            <a:r>
              <a:rPr lang="en-US" dirty="0" smtClean="0"/>
              <a:t> </a:t>
            </a:r>
            <a:r>
              <a:rPr lang="en-US" dirty="0" err="1" smtClean="0"/>
              <a:t>medapat</a:t>
            </a:r>
            <a:r>
              <a:rPr lang="en-US" dirty="0" smtClean="0"/>
              <a:t> </a:t>
            </a:r>
            <a:r>
              <a:rPr lang="en-US" dirty="0" err="1" smtClean="0"/>
              <a:t>kepercayaan</a:t>
            </a:r>
            <a:r>
              <a:rPr lang="en-US" dirty="0" smtClean="0"/>
              <a:t> </a:t>
            </a:r>
            <a:r>
              <a:rPr lang="en-US" dirty="0" err="1" smtClean="0"/>
              <a:t>Pinjaman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Lemah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mendapat</a:t>
            </a:r>
            <a:r>
              <a:rPr lang="en-US" dirty="0" smtClean="0"/>
              <a:t> </a:t>
            </a:r>
            <a:r>
              <a:rPr lang="en-US" dirty="0" err="1" smtClean="0"/>
              <a:t>perlindungan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Lamban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maju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Kelancaran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terjamin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282602-CC93-4B7B-8BB6-05A68B4BE885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Peranan</a:t>
            </a:r>
            <a:r>
              <a:rPr lang="en-US" dirty="0" smtClean="0"/>
              <a:t> </a:t>
            </a:r>
            <a:r>
              <a:rPr lang="en-US" dirty="0" err="1" smtClean="0"/>
              <a:t>Wirausaha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1600200"/>
            <a:ext cx="65532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err="1" smtClean="0"/>
              <a:t>Membuka</a:t>
            </a:r>
            <a:r>
              <a:rPr lang="en-US" sz="2800" dirty="0" smtClean="0"/>
              <a:t> </a:t>
            </a:r>
            <a:r>
              <a:rPr lang="en-US" sz="2800" dirty="0" err="1" smtClean="0"/>
              <a:t>Lapangan</a:t>
            </a:r>
            <a:r>
              <a:rPr lang="en-US" sz="2800" dirty="0" smtClean="0"/>
              <a:t> </a:t>
            </a:r>
            <a:r>
              <a:rPr lang="en-US" sz="2800" dirty="0" err="1" smtClean="0"/>
              <a:t>Kerja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wirausaha</a:t>
            </a:r>
            <a:r>
              <a:rPr lang="en-US" sz="2800" dirty="0" smtClean="0"/>
              <a:t>, </a:t>
            </a:r>
            <a:r>
              <a:rPr lang="en-US" sz="2800" dirty="0" err="1" smtClean="0"/>
              <a:t>faktor-faktor</a:t>
            </a:r>
            <a:r>
              <a:rPr lang="en-US" sz="2800" dirty="0" smtClean="0"/>
              <a:t> </a:t>
            </a:r>
            <a:r>
              <a:rPr lang="en-US" sz="2800" dirty="0" err="1" smtClean="0"/>
              <a:t>produksi</a:t>
            </a:r>
            <a:r>
              <a:rPr lang="en-US" sz="2800" dirty="0" smtClean="0"/>
              <a:t> </a:t>
            </a:r>
            <a:r>
              <a:rPr lang="en-US" sz="2800" dirty="0" err="1" smtClean="0"/>
              <a:t>dapat</a:t>
            </a:r>
            <a:r>
              <a:rPr lang="en-US" sz="2800" dirty="0" smtClean="0"/>
              <a:t> </a:t>
            </a:r>
            <a:r>
              <a:rPr lang="en-US" sz="2800" dirty="0" err="1" smtClean="0"/>
              <a:t>dikombinasikan</a:t>
            </a:r>
            <a:r>
              <a:rPr lang="en-US" sz="2800" dirty="0" smtClean="0"/>
              <a:t> </a:t>
            </a:r>
            <a:r>
              <a:rPr lang="en-US" sz="2800" dirty="0" err="1" smtClean="0"/>
              <a:t>sehingga</a:t>
            </a:r>
            <a:r>
              <a:rPr lang="en-US" sz="2800" dirty="0" smtClean="0"/>
              <a:t> </a:t>
            </a:r>
            <a:r>
              <a:rPr lang="en-US" sz="2800" dirty="0" err="1" smtClean="0"/>
              <a:t>dapat</a:t>
            </a:r>
            <a:r>
              <a:rPr lang="en-US" sz="2800" dirty="0" smtClean="0"/>
              <a:t> </a:t>
            </a:r>
            <a:r>
              <a:rPr lang="en-US" sz="2800" dirty="0" err="1" smtClean="0"/>
              <a:t>menghasilkan</a:t>
            </a:r>
            <a:r>
              <a:rPr lang="en-US" sz="2800" dirty="0" smtClean="0"/>
              <a:t> </a:t>
            </a:r>
            <a:r>
              <a:rPr lang="en-US" sz="2800" dirty="0" err="1" smtClean="0"/>
              <a:t>produk</a:t>
            </a:r>
            <a:r>
              <a:rPr lang="en-US" sz="2800" dirty="0" smtClean="0"/>
              <a:t> </a:t>
            </a:r>
            <a:r>
              <a:rPr lang="en-US" sz="2800" dirty="0" err="1" smtClean="0"/>
              <a:t>baru</a:t>
            </a:r>
            <a:r>
              <a:rPr lang="en-US" sz="2800" dirty="0" smtClean="0"/>
              <a:t>.</a:t>
            </a:r>
          </a:p>
          <a:p>
            <a:endParaRPr lang="en-US" sz="2800" dirty="0" smtClean="0"/>
          </a:p>
          <a:p>
            <a:r>
              <a:rPr lang="en-US" sz="2800" dirty="0" err="1" smtClean="0"/>
              <a:t>Meningkatkan</a:t>
            </a:r>
            <a:r>
              <a:rPr lang="en-US" sz="2800" dirty="0" smtClean="0"/>
              <a:t> </a:t>
            </a:r>
            <a:r>
              <a:rPr lang="en-US" sz="2800" dirty="0" err="1" smtClean="0"/>
              <a:t>Pendapatan</a:t>
            </a:r>
            <a:r>
              <a:rPr lang="en-US" sz="2800" dirty="0" smtClean="0"/>
              <a:t> </a:t>
            </a:r>
            <a:r>
              <a:rPr lang="en-US" sz="2800" dirty="0" err="1" smtClean="0"/>
              <a:t>Nasional</a:t>
            </a:r>
            <a:endParaRPr lang="en-US" sz="2800" dirty="0" smtClean="0"/>
          </a:p>
          <a:p>
            <a:pPr indent="0">
              <a:buNone/>
            </a:pP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munculnya</a:t>
            </a:r>
            <a:r>
              <a:rPr lang="en-US" sz="2800" dirty="0" smtClean="0"/>
              <a:t> </a:t>
            </a:r>
            <a:r>
              <a:rPr lang="en-US" sz="2800" dirty="0" err="1" smtClean="0"/>
              <a:t>produk-produk</a:t>
            </a:r>
            <a:r>
              <a:rPr lang="en-US" sz="2800" dirty="0" smtClean="0"/>
              <a:t> </a:t>
            </a:r>
            <a:r>
              <a:rPr lang="en-US" sz="2800" dirty="0" err="1" smtClean="0"/>
              <a:t>barang</a:t>
            </a:r>
            <a:r>
              <a:rPr lang="en-US" sz="2800" dirty="0" smtClean="0"/>
              <a:t> </a:t>
            </a:r>
            <a:r>
              <a:rPr lang="en-US" sz="2800" dirty="0" err="1" smtClean="0"/>
              <a:t>maupun</a:t>
            </a:r>
            <a:r>
              <a:rPr lang="en-US" sz="2800" dirty="0" smtClean="0"/>
              <a:t> </a:t>
            </a:r>
            <a:r>
              <a:rPr lang="en-US" sz="2800" dirty="0" err="1" smtClean="0"/>
              <a:t>jasa</a:t>
            </a:r>
            <a:r>
              <a:rPr lang="en-US" sz="2800" dirty="0" smtClean="0"/>
              <a:t>, </a:t>
            </a:r>
            <a:r>
              <a:rPr lang="en-US" sz="2800" dirty="0" err="1" smtClean="0"/>
              <a:t>dapat</a:t>
            </a:r>
            <a:r>
              <a:rPr lang="en-US" sz="2800" dirty="0" smtClean="0"/>
              <a:t> </a:t>
            </a:r>
            <a:r>
              <a:rPr lang="en-US" sz="2800" dirty="0" err="1" smtClean="0"/>
              <a:t>memberikan</a:t>
            </a:r>
            <a:r>
              <a:rPr lang="en-US" sz="2800" dirty="0" smtClean="0"/>
              <a:t> </a:t>
            </a:r>
            <a:r>
              <a:rPr lang="en-US" sz="2800" dirty="0" err="1" smtClean="0"/>
              <a:t>sumbangan</a:t>
            </a:r>
            <a:r>
              <a:rPr lang="en-US" sz="2800" dirty="0" smtClean="0"/>
              <a:t> </a:t>
            </a:r>
            <a:r>
              <a:rPr lang="en-US" sz="2800" dirty="0" err="1" smtClean="0"/>
              <a:t>bagi</a:t>
            </a:r>
            <a:r>
              <a:rPr lang="en-US" sz="2800" dirty="0" smtClean="0"/>
              <a:t> </a:t>
            </a:r>
            <a:r>
              <a:rPr lang="en-US" sz="2800" dirty="0" err="1" smtClean="0"/>
              <a:t>naiknya</a:t>
            </a:r>
            <a:r>
              <a:rPr lang="en-US" sz="2800" dirty="0" smtClean="0"/>
              <a:t> </a:t>
            </a:r>
            <a:r>
              <a:rPr lang="en-US" sz="2800" dirty="0" err="1" smtClean="0"/>
              <a:t>pendapatan</a:t>
            </a:r>
            <a:r>
              <a:rPr lang="en-US" sz="2800" dirty="0" smtClean="0"/>
              <a:t> </a:t>
            </a:r>
            <a:r>
              <a:rPr lang="en-US" sz="2800" dirty="0" err="1" smtClean="0"/>
              <a:t>nasional</a:t>
            </a:r>
            <a:r>
              <a:rPr lang="en-US" sz="2800" dirty="0" smtClean="0"/>
              <a:t> </a:t>
            </a:r>
            <a:r>
              <a:rPr lang="en-US" sz="2800" dirty="0" err="1" smtClean="0"/>
              <a:t>melalui</a:t>
            </a:r>
            <a:r>
              <a:rPr lang="en-US" sz="2800" dirty="0" smtClean="0"/>
              <a:t> </a:t>
            </a:r>
            <a:r>
              <a:rPr lang="en-US" sz="2800" dirty="0" err="1" smtClean="0"/>
              <a:t>peningkatan</a:t>
            </a:r>
            <a:r>
              <a:rPr lang="en-US" sz="2800" dirty="0" smtClean="0"/>
              <a:t> </a:t>
            </a:r>
            <a:r>
              <a:rPr lang="en-US" sz="2800" dirty="0" err="1" smtClean="0"/>
              <a:t>jumlah</a:t>
            </a:r>
            <a:r>
              <a:rPr lang="en-US" sz="2800" dirty="0" smtClean="0"/>
              <a:t> </a:t>
            </a:r>
            <a:r>
              <a:rPr lang="en-US" sz="2800" dirty="0" err="1" smtClean="0"/>
              <a:t>produksi</a:t>
            </a:r>
            <a:r>
              <a:rPr lang="en-US" sz="2800" dirty="0" smtClean="0"/>
              <a:t> </a:t>
            </a:r>
            <a:r>
              <a:rPr lang="en-US" sz="2800" dirty="0" err="1" smtClean="0"/>
              <a:t>barng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jasa</a:t>
            </a:r>
            <a:r>
              <a:rPr lang="en-US" sz="280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282602-CC93-4B7B-8BB6-05A68B4BE885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err="1" smtClean="0"/>
              <a:t>Peranan</a:t>
            </a:r>
            <a:r>
              <a:rPr lang="en-US" dirty="0" smtClean="0"/>
              <a:t> </a:t>
            </a:r>
            <a:r>
              <a:rPr lang="en-US" dirty="0" err="1" smtClean="0"/>
              <a:t>Wirausaha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1219201"/>
            <a:ext cx="6629400" cy="45720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sz="2800" dirty="0" err="1" smtClean="0"/>
              <a:t>Mengurangi</a:t>
            </a:r>
            <a:r>
              <a:rPr lang="en-US" sz="2800" dirty="0" smtClean="0"/>
              <a:t> </a:t>
            </a:r>
            <a:r>
              <a:rPr lang="en-US" sz="2800" dirty="0" err="1" smtClean="0"/>
              <a:t>Kesenjangan</a:t>
            </a:r>
            <a:r>
              <a:rPr lang="en-US" sz="2800" dirty="0" smtClean="0"/>
              <a:t> Ekonomi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sosial</a:t>
            </a:r>
            <a:r>
              <a:rPr lang="en-US" sz="2800" dirty="0" smtClean="0"/>
              <a:t>.</a:t>
            </a:r>
          </a:p>
          <a:p>
            <a:pPr algn="just">
              <a:buNone/>
            </a:pPr>
            <a:r>
              <a:rPr lang="en-US" sz="2800" dirty="0" smtClean="0"/>
              <a:t>  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munculnya</a:t>
            </a:r>
            <a:r>
              <a:rPr lang="en-US" sz="2800" dirty="0" smtClean="0"/>
              <a:t> </a:t>
            </a:r>
            <a:r>
              <a:rPr lang="en-US" sz="2800" dirty="0" err="1" smtClean="0"/>
              <a:t>banyak</a:t>
            </a:r>
            <a:r>
              <a:rPr lang="en-US" sz="2800" dirty="0" smtClean="0"/>
              <a:t> </a:t>
            </a:r>
            <a:r>
              <a:rPr lang="en-US" sz="2800" dirty="0" err="1" smtClean="0"/>
              <a:t>kesempatan</a:t>
            </a:r>
            <a:r>
              <a:rPr lang="en-US" sz="2800" dirty="0" smtClean="0"/>
              <a:t> </a:t>
            </a:r>
            <a:r>
              <a:rPr lang="en-US" sz="2800" dirty="0" err="1" smtClean="0"/>
              <a:t>berproduksi</a:t>
            </a:r>
            <a:r>
              <a:rPr lang="en-US" sz="2800" dirty="0" smtClean="0"/>
              <a:t> </a:t>
            </a:r>
            <a:r>
              <a:rPr lang="en-US" sz="2800" dirty="0" err="1" smtClean="0"/>
              <a:t>maka</a:t>
            </a:r>
            <a:r>
              <a:rPr lang="en-US" sz="2800" dirty="0" smtClean="0"/>
              <a:t> </a:t>
            </a:r>
            <a:r>
              <a:rPr lang="en-US" sz="2800" dirty="0" err="1" smtClean="0"/>
              <a:t>kesenjangan</a:t>
            </a:r>
            <a:r>
              <a:rPr lang="en-US" sz="2800" dirty="0" smtClean="0"/>
              <a:t> </a:t>
            </a:r>
            <a:r>
              <a:rPr lang="en-US" sz="2800" dirty="0" err="1" smtClean="0"/>
              <a:t>antara</a:t>
            </a:r>
            <a:r>
              <a:rPr lang="en-US" sz="2800" dirty="0" smtClean="0"/>
              <a:t> </a:t>
            </a:r>
            <a:r>
              <a:rPr lang="en-US" sz="2800" dirty="0" err="1" smtClean="0"/>
              <a:t>masyarakat</a:t>
            </a:r>
            <a:r>
              <a:rPr lang="en-US" sz="2800" dirty="0" smtClean="0"/>
              <a:t> yang </a:t>
            </a:r>
            <a:r>
              <a:rPr lang="en-US" sz="2800" dirty="0" err="1" smtClean="0"/>
              <a:t>berpenghasilan</a:t>
            </a:r>
            <a:r>
              <a:rPr lang="en-US" sz="2800" dirty="0" smtClean="0"/>
              <a:t> </a:t>
            </a:r>
            <a:r>
              <a:rPr lang="en-US" sz="2800" dirty="0" err="1" smtClean="0"/>
              <a:t>tinggi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masyarakat</a:t>
            </a:r>
            <a:r>
              <a:rPr lang="en-US" sz="2800" dirty="0" smtClean="0"/>
              <a:t> yang </a:t>
            </a:r>
            <a:r>
              <a:rPr lang="en-US" sz="2800" dirty="0" err="1" smtClean="0"/>
              <a:t>berpenghasilan</a:t>
            </a:r>
            <a:r>
              <a:rPr lang="en-US" sz="2800" dirty="0" smtClean="0"/>
              <a:t> </a:t>
            </a:r>
            <a:r>
              <a:rPr lang="en-US" sz="2800" dirty="0" err="1" smtClean="0"/>
              <a:t>rendah</a:t>
            </a:r>
            <a:r>
              <a:rPr lang="en-US" sz="2800" dirty="0" smtClean="0"/>
              <a:t> </a:t>
            </a:r>
            <a:r>
              <a:rPr lang="en-US" sz="2800" dirty="0" err="1" smtClean="0"/>
              <a:t>dapat</a:t>
            </a:r>
            <a:r>
              <a:rPr lang="en-US" sz="2800" dirty="0" smtClean="0"/>
              <a:t> </a:t>
            </a:r>
            <a:r>
              <a:rPr lang="en-US" sz="2800" dirty="0" err="1" smtClean="0"/>
              <a:t>dikurangi</a:t>
            </a:r>
            <a:r>
              <a:rPr lang="en-US" sz="2800" dirty="0" smtClean="0"/>
              <a:t>.</a:t>
            </a:r>
          </a:p>
          <a:p>
            <a:pPr algn="just">
              <a:buNone/>
            </a:pPr>
            <a:endParaRPr lang="en-US" sz="2800" dirty="0" smtClean="0"/>
          </a:p>
          <a:p>
            <a:pPr algn="just"/>
            <a:r>
              <a:rPr lang="en-US" sz="2800" dirty="0" err="1" smtClean="0"/>
              <a:t>Mendorong</a:t>
            </a:r>
            <a:r>
              <a:rPr lang="en-US" sz="2800" dirty="0" smtClean="0"/>
              <a:t> </a:t>
            </a:r>
            <a:r>
              <a:rPr lang="en-US" sz="2800" dirty="0" err="1" smtClean="0"/>
              <a:t>terciptanya</a:t>
            </a:r>
            <a:r>
              <a:rPr lang="en-US" sz="2800" dirty="0" smtClean="0"/>
              <a:t> </a:t>
            </a:r>
            <a:r>
              <a:rPr lang="en-US" sz="2800" dirty="0" err="1" smtClean="0"/>
              <a:t>Masyarakat</a:t>
            </a:r>
            <a:r>
              <a:rPr lang="en-US" sz="2800" dirty="0" smtClean="0"/>
              <a:t> </a:t>
            </a:r>
            <a:r>
              <a:rPr lang="en-US" sz="2800" dirty="0" err="1" smtClean="0"/>
              <a:t>adil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makmur</a:t>
            </a:r>
            <a:r>
              <a:rPr lang="en-US" sz="2800" dirty="0" smtClean="0"/>
              <a:t>.</a:t>
            </a:r>
          </a:p>
          <a:p>
            <a:pPr marL="285750" indent="-285750" algn="just">
              <a:buNone/>
            </a:pPr>
            <a:r>
              <a:rPr lang="en-US" sz="2800" dirty="0" smtClean="0"/>
              <a:t>  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makin</a:t>
            </a:r>
            <a:r>
              <a:rPr lang="en-US" sz="2800" dirty="0" smtClean="0"/>
              <a:t> </a:t>
            </a:r>
            <a:r>
              <a:rPr lang="en-US" sz="2800" dirty="0" err="1" smtClean="0"/>
              <a:t>banyaknya</a:t>
            </a:r>
            <a:r>
              <a:rPr lang="en-US" sz="2800" dirty="0" smtClean="0"/>
              <a:t> </a:t>
            </a:r>
            <a:r>
              <a:rPr lang="en-US" sz="2800" dirty="0" err="1" smtClean="0"/>
              <a:t>wirausahawan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dapat</a:t>
            </a:r>
            <a:r>
              <a:rPr lang="en-US" sz="2800" dirty="0" smtClean="0"/>
              <a:t> </a:t>
            </a:r>
            <a:r>
              <a:rPr lang="en-US" sz="2800" dirty="0" err="1" smtClean="0"/>
              <a:t>mengolah</a:t>
            </a:r>
            <a:r>
              <a:rPr lang="en-US" sz="2800" dirty="0" smtClean="0"/>
              <a:t> </a:t>
            </a:r>
            <a:r>
              <a:rPr lang="en-US" sz="2800" dirty="0" err="1" smtClean="0"/>
              <a:t>kekayaan</a:t>
            </a:r>
            <a:r>
              <a:rPr lang="en-US" sz="2800" dirty="0" smtClean="0"/>
              <a:t> </a:t>
            </a:r>
            <a:r>
              <a:rPr lang="en-US" sz="2800" dirty="0" err="1" smtClean="0"/>
              <a:t>alam</a:t>
            </a:r>
            <a:r>
              <a:rPr lang="en-US" sz="2800" dirty="0" smtClean="0"/>
              <a:t>, </a:t>
            </a:r>
            <a:r>
              <a:rPr lang="en-US" sz="2800" dirty="0" err="1" smtClean="0"/>
              <a:t>berarti</a:t>
            </a:r>
            <a:r>
              <a:rPr lang="en-US" sz="2800" dirty="0" smtClean="0"/>
              <a:t> </a:t>
            </a:r>
            <a:r>
              <a:rPr lang="en-US" sz="2800" dirty="0" err="1" smtClean="0"/>
              <a:t>akan</a:t>
            </a:r>
            <a:r>
              <a:rPr lang="en-US" sz="2800" dirty="0" smtClean="0"/>
              <a:t> </a:t>
            </a:r>
            <a:r>
              <a:rPr lang="en-US" sz="2800" dirty="0" err="1" smtClean="0"/>
              <a:t>membuka</a:t>
            </a:r>
            <a:r>
              <a:rPr lang="en-US" sz="2800" dirty="0" smtClean="0"/>
              <a:t> </a:t>
            </a:r>
            <a:r>
              <a:rPr lang="en-US" sz="2800" dirty="0" err="1" smtClean="0"/>
              <a:t>peluang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meningkatkan</a:t>
            </a:r>
            <a:r>
              <a:rPr lang="en-US" sz="2800" dirty="0" smtClean="0"/>
              <a:t> </a:t>
            </a:r>
            <a:r>
              <a:rPr lang="en-US" sz="2800" dirty="0" err="1" smtClean="0"/>
              <a:t>pendapatan</a:t>
            </a:r>
            <a:r>
              <a:rPr lang="en-US" sz="2800" dirty="0" smtClean="0"/>
              <a:t> </a:t>
            </a:r>
            <a:r>
              <a:rPr lang="en-US" sz="2800" dirty="0" err="1" smtClean="0"/>
              <a:t>masyarakat</a:t>
            </a:r>
            <a:r>
              <a:rPr lang="en-US" sz="2800" dirty="0" smtClean="0"/>
              <a:t> yang </a:t>
            </a:r>
            <a:r>
              <a:rPr lang="en-US" sz="2800" dirty="0" err="1" smtClean="0"/>
              <a:t>sekaligus</a:t>
            </a:r>
            <a:r>
              <a:rPr lang="en-US" sz="2800" dirty="0" smtClean="0"/>
              <a:t> </a:t>
            </a:r>
            <a:r>
              <a:rPr lang="en-US" sz="2800" dirty="0" err="1" smtClean="0"/>
              <a:t>akan</a:t>
            </a:r>
            <a:r>
              <a:rPr lang="en-US" sz="2800" dirty="0" smtClean="0"/>
              <a:t> </a:t>
            </a:r>
            <a:r>
              <a:rPr lang="en-US" sz="2800" dirty="0" err="1" smtClean="0"/>
              <a:t>meningkatkan</a:t>
            </a:r>
            <a:r>
              <a:rPr lang="en-US" sz="2800" dirty="0" smtClean="0"/>
              <a:t> </a:t>
            </a:r>
            <a:r>
              <a:rPr lang="en-US" sz="2800" dirty="0" err="1" smtClean="0"/>
              <a:t>kesejahteraan</a:t>
            </a:r>
            <a:r>
              <a:rPr lang="en-US" sz="2800" dirty="0" smtClean="0"/>
              <a:t> </a:t>
            </a:r>
            <a:r>
              <a:rPr lang="en-US" sz="2800" dirty="0" err="1" smtClean="0"/>
              <a:t>masyarakat</a:t>
            </a:r>
            <a:r>
              <a:rPr lang="en-US" sz="2800" dirty="0" smtClean="0"/>
              <a:t>.</a:t>
            </a:r>
          </a:p>
          <a:p>
            <a:pPr algn="just">
              <a:buNone/>
            </a:pPr>
            <a:endParaRPr lang="en-US" sz="2800" dirty="0" smtClean="0"/>
          </a:p>
          <a:p>
            <a:pPr algn="just">
              <a:buNone/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282602-CC93-4B7B-8BB6-05A68B4BE885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762000"/>
            <a:ext cx="6705600" cy="525780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wirausahawan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…. </a:t>
            </a: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AutoNum type="arabicPeriod" startAt="2"/>
            </a:pPr>
            <a:r>
              <a:rPr lang="en-US" dirty="0" err="1" smtClean="0"/>
              <a:t>Sebutkan</a:t>
            </a:r>
            <a:r>
              <a:rPr lang="en-US" dirty="0" smtClean="0"/>
              <a:t> </a:t>
            </a:r>
            <a:r>
              <a:rPr lang="en-US" dirty="0" err="1" smtClean="0"/>
              <a:t>ciri-ciri</a:t>
            </a:r>
            <a:r>
              <a:rPr lang="en-US" dirty="0" smtClean="0"/>
              <a:t> </a:t>
            </a:r>
            <a:r>
              <a:rPr lang="en-US" dirty="0" err="1" smtClean="0"/>
              <a:t>seorang</a:t>
            </a:r>
            <a:r>
              <a:rPr lang="en-US" dirty="0" smtClean="0"/>
              <a:t>  </a:t>
            </a:r>
            <a:r>
              <a:rPr lang="en-US" dirty="0" err="1" smtClean="0"/>
              <a:t>wirausahawan</a:t>
            </a:r>
            <a:r>
              <a:rPr lang="en-US" dirty="0" smtClean="0"/>
              <a:t>….</a:t>
            </a: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2E5CA-5181-48CE-B0D1-4B9BFD1F0A0A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001000" y="838200"/>
            <a:ext cx="838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go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677400" y="762000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GO….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62200" y="1600200"/>
            <a:ext cx="64008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Seseorang</a:t>
            </a:r>
            <a:r>
              <a:rPr lang="en-US" dirty="0" smtClean="0"/>
              <a:t> yang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, me-manage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mengambil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meraih</a:t>
            </a:r>
            <a:r>
              <a:rPr lang="en-US" dirty="0" smtClean="0"/>
              <a:t> </a:t>
            </a:r>
            <a:r>
              <a:rPr lang="en-US" dirty="0" err="1" smtClean="0"/>
              <a:t>sukses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924800" y="2743200"/>
            <a:ext cx="838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go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981200" y="3505200"/>
            <a:ext cx="6629400" cy="2438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AutoNum type="arabicPeriod"/>
            </a:pPr>
            <a:r>
              <a:rPr lang="en-US" dirty="0" err="1" smtClean="0"/>
              <a:t>Percaya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endParaRPr lang="en-US" dirty="0" smtClean="0"/>
          </a:p>
          <a:p>
            <a:pPr marL="457200" indent="-457200" algn="ctr">
              <a:buAutoNum type="arabicPeriod"/>
            </a:pP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endParaRPr lang="en-US" dirty="0" smtClean="0"/>
          </a:p>
          <a:p>
            <a:pPr marL="457200" indent="-457200" algn="ctr">
              <a:buAutoNum type="arabicPeriod"/>
            </a:pPr>
            <a:r>
              <a:rPr lang="en-US" dirty="0" err="1" smtClean="0"/>
              <a:t>Berani</a:t>
            </a:r>
            <a:r>
              <a:rPr lang="en-US" dirty="0" smtClean="0"/>
              <a:t> </a:t>
            </a:r>
            <a:r>
              <a:rPr lang="en-US" dirty="0" err="1" smtClean="0"/>
              <a:t>mengambil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endParaRPr lang="en-US" dirty="0" smtClean="0"/>
          </a:p>
          <a:p>
            <a:pPr marL="457200" indent="-457200" algn="ctr">
              <a:buAutoNum type="arabicPeriod"/>
            </a:pPr>
            <a:r>
              <a:rPr lang="en-US" dirty="0" err="1" smtClean="0"/>
              <a:t>Kepemimpinan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 smtClean="0"/>
          </a:p>
          <a:p>
            <a:pPr marL="457200" indent="-457200" algn="ctr">
              <a:buAutoNum type="arabicPeriod"/>
            </a:pPr>
            <a:r>
              <a:rPr lang="en-US" dirty="0" err="1" smtClean="0"/>
              <a:t>Kreatif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inovatif</a:t>
            </a:r>
            <a:endParaRPr lang="en-US" dirty="0" smtClean="0"/>
          </a:p>
          <a:p>
            <a:pPr marL="457200" indent="-457200" algn="ctr">
              <a:buAutoNum type="arabicPeriod"/>
            </a:pPr>
            <a:endParaRPr lang="en-US" dirty="0" smtClean="0"/>
          </a:p>
          <a:p>
            <a:pPr marL="457200" indent="-457200" algn="ctr">
              <a:buAutoNum type="arabicPeriod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0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2200" y="1219200"/>
            <a:ext cx="6324600" cy="4572001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3.  </a:t>
            </a:r>
            <a:r>
              <a:rPr lang="en-US" dirty="0" err="1" smtClean="0"/>
              <a:t>Jelaskan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wirausahawan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pekerja</a:t>
            </a:r>
            <a:r>
              <a:rPr lang="en-US" dirty="0" smtClean="0"/>
              <a:t>….</a:t>
            </a: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2E5CA-5181-48CE-B0D1-4B9BFD1F0A0A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772400" y="1981200"/>
            <a:ext cx="838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go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677400" y="762000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GO….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62200" y="3124200"/>
            <a:ext cx="640080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wirausahawan</a:t>
            </a:r>
            <a:r>
              <a:rPr lang="en-US" dirty="0" smtClean="0"/>
              <a:t> </a:t>
            </a:r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lapangan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, </a:t>
            </a:r>
            <a:r>
              <a:rPr lang="en-US" dirty="0" err="1" smtClean="0"/>
              <a:t>sementara</a:t>
            </a:r>
            <a:r>
              <a:rPr lang="en-US" dirty="0" smtClean="0"/>
              <a:t> </a:t>
            </a:r>
            <a:r>
              <a:rPr lang="en-US" dirty="0" err="1" smtClean="0"/>
              <a:t>pekerja</a:t>
            </a:r>
            <a:r>
              <a:rPr lang="en-US" dirty="0" smtClean="0"/>
              <a:t> 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lapangan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2057400" y="4267200"/>
            <a:ext cx="6629400" cy="1524000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b="1" dirty="0" err="1" smtClean="0">
                <a:latin typeface="Calisto MT" pitchFamily="18" charset="0"/>
              </a:rPr>
              <a:t>Kompetensi</a:t>
            </a:r>
            <a:r>
              <a:rPr lang="en-US" b="1" dirty="0" smtClean="0">
                <a:latin typeface="Calisto MT" pitchFamily="18" charset="0"/>
              </a:rPr>
              <a:t> </a:t>
            </a:r>
            <a:r>
              <a:rPr lang="en-US" b="1" dirty="0" err="1" smtClean="0">
                <a:latin typeface="Calisto MT" pitchFamily="18" charset="0"/>
              </a:rPr>
              <a:t>Dasar</a:t>
            </a:r>
            <a:r>
              <a:rPr lang="en-US" b="1" dirty="0" smtClean="0">
                <a:latin typeface="Calisto MT" pitchFamily="18" charset="0"/>
              </a:rPr>
              <a:t> :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b="1" dirty="0" smtClean="0">
                <a:latin typeface="Calisto MT" pitchFamily="18" charset="0"/>
              </a:rPr>
              <a:t>4.3. 	</a:t>
            </a:r>
            <a:r>
              <a:rPr lang="en-US" b="1" dirty="0" err="1" smtClean="0">
                <a:latin typeface="Calisto MT" pitchFamily="18" charset="0"/>
              </a:rPr>
              <a:t>Mendeskripsikan</a:t>
            </a:r>
            <a:r>
              <a:rPr lang="en-US" b="1" dirty="0" smtClean="0">
                <a:latin typeface="Calisto MT" pitchFamily="18" charset="0"/>
              </a:rPr>
              <a:t> </a:t>
            </a:r>
            <a:r>
              <a:rPr lang="en-US" b="1" dirty="0" err="1" smtClean="0">
                <a:latin typeface="Calisto MT" pitchFamily="18" charset="0"/>
              </a:rPr>
              <a:t>peran</a:t>
            </a:r>
            <a:r>
              <a:rPr lang="en-US" b="1" dirty="0" smtClean="0">
                <a:latin typeface="Calisto MT" pitchFamily="18" charset="0"/>
              </a:rPr>
              <a:t> </a:t>
            </a:r>
            <a:r>
              <a:rPr lang="en-US" b="1" dirty="0" err="1" smtClean="0">
                <a:latin typeface="Calisto MT" pitchFamily="18" charset="0"/>
              </a:rPr>
              <a:t>dan</a:t>
            </a:r>
            <a:r>
              <a:rPr lang="en-US" b="1" dirty="0" smtClean="0">
                <a:latin typeface="Calisto MT" pitchFamily="18" charset="0"/>
              </a:rPr>
              <a:t> 	</a:t>
            </a:r>
            <a:r>
              <a:rPr lang="en-US" b="1" dirty="0" err="1" smtClean="0">
                <a:latin typeface="Calisto MT" pitchFamily="18" charset="0"/>
              </a:rPr>
              <a:t>jiwa</a:t>
            </a:r>
            <a:r>
              <a:rPr lang="en-US" b="1" dirty="0" smtClean="0">
                <a:latin typeface="Calisto MT" pitchFamily="18" charset="0"/>
              </a:rPr>
              <a:t>  </a:t>
            </a:r>
            <a:r>
              <a:rPr lang="en-US" b="1" dirty="0" err="1" smtClean="0">
                <a:latin typeface="Calisto MT" pitchFamily="18" charset="0"/>
              </a:rPr>
              <a:t>kewirausahaan</a:t>
            </a:r>
            <a:endParaRPr lang="en-US" b="1" dirty="0" smtClean="0">
              <a:latin typeface="Calisto MT" pitchFamily="18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28600"/>
            <a:ext cx="6781800" cy="1905000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US" sz="3600" dirty="0" err="1" smtClean="0">
                <a:latin typeface="Book Antiqua" pitchFamily="18" charset="0"/>
              </a:rPr>
              <a:t>Standar</a:t>
            </a:r>
            <a:r>
              <a:rPr lang="en-US" sz="3600" dirty="0" smtClean="0">
                <a:latin typeface="Book Antiqua" pitchFamily="18" charset="0"/>
              </a:rPr>
              <a:t> </a:t>
            </a:r>
            <a:r>
              <a:rPr lang="en-US" sz="3600" dirty="0" err="1" smtClean="0">
                <a:latin typeface="Book Antiqua" pitchFamily="18" charset="0"/>
              </a:rPr>
              <a:t>Kompetensi</a:t>
            </a:r>
            <a:r>
              <a:rPr lang="en-US" sz="3600" dirty="0" smtClean="0">
                <a:latin typeface="Book Antiqua" pitchFamily="18" charset="0"/>
              </a:rPr>
              <a:t> : </a:t>
            </a:r>
            <a:br>
              <a:rPr lang="en-US" sz="3600" dirty="0" smtClean="0">
                <a:latin typeface="Book Antiqua" pitchFamily="18" charset="0"/>
              </a:rPr>
            </a:br>
            <a:r>
              <a:rPr lang="en-US" sz="3600" dirty="0" smtClean="0">
                <a:latin typeface="Book Antiqua" pitchFamily="18" charset="0"/>
              </a:rPr>
              <a:t>4. </a:t>
            </a:r>
            <a:r>
              <a:rPr lang="en-US" sz="3600" dirty="0" err="1" smtClean="0">
                <a:latin typeface="Book Antiqua" pitchFamily="18" charset="0"/>
              </a:rPr>
              <a:t>Memahami</a:t>
            </a:r>
            <a:r>
              <a:rPr lang="en-US" sz="3600" dirty="0" smtClean="0">
                <a:latin typeface="Book Antiqua" pitchFamily="18" charset="0"/>
              </a:rPr>
              <a:t> </a:t>
            </a:r>
            <a:r>
              <a:rPr lang="en-US" sz="3600" dirty="0" err="1" smtClean="0">
                <a:latin typeface="Book Antiqua" pitchFamily="18" charset="0"/>
              </a:rPr>
              <a:t>pengelolaan</a:t>
            </a:r>
            <a:r>
              <a:rPr lang="en-US" sz="3600" dirty="0" smtClean="0">
                <a:latin typeface="Book Antiqua" pitchFamily="18" charset="0"/>
              </a:rPr>
              <a:t>  </a:t>
            </a:r>
            <a:r>
              <a:rPr lang="en-US" sz="3600" dirty="0" err="1" smtClean="0">
                <a:latin typeface="Book Antiqua" pitchFamily="18" charset="0"/>
              </a:rPr>
              <a:t>koperasi</a:t>
            </a:r>
            <a:r>
              <a:rPr lang="en-US" sz="3600" dirty="0" smtClean="0">
                <a:latin typeface="Book Antiqua" pitchFamily="18" charset="0"/>
              </a:rPr>
              <a:t> </a:t>
            </a:r>
            <a:r>
              <a:rPr lang="en-US" sz="3600" dirty="0" err="1" smtClean="0">
                <a:latin typeface="Book Antiqua" pitchFamily="18" charset="0"/>
              </a:rPr>
              <a:t>dan</a:t>
            </a:r>
            <a:r>
              <a:rPr lang="en-US" sz="3600" dirty="0" smtClean="0">
                <a:latin typeface="Book Antiqua" pitchFamily="18" charset="0"/>
              </a:rPr>
              <a:t> </a:t>
            </a:r>
            <a:r>
              <a:rPr lang="en-US" sz="3600" dirty="0" err="1" smtClean="0">
                <a:latin typeface="Book Antiqua" pitchFamily="18" charset="0"/>
              </a:rPr>
              <a:t>kewirausahaan</a:t>
            </a:r>
            <a:endParaRPr lang="en-US" sz="3600" dirty="0" smtClean="0">
              <a:latin typeface="Book Antiqua" pitchFamily="18" charset="0"/>
            </a:endParaRPr>
          </a:p>
        </p:txBody>
      </p:sp>
      <p:pic>
        <p:nvPicPr>
          <p:cNvPr id="4" name="Picture 3" descr="kunjungan-deputi-gar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2209800"/>
            <a:ext cx="5105400" cy="175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2200" y="1219200"/>
            <a:ext cx="6324600" cy="4572001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4.  </a:t>
            </a:r>
            <a:r>
              <a:rPr lang="en-US" dirty="0" err="1" smtClean="0"/>
              <a:t>Sebutkan</a:t>
            </a:r>
            <a:r>
              <a:rPr lang="en-US" dirty="0" smtClean="0"/>
              <a:t> </a:t>
            </a:r>
            <a:r>
              <a:rPr lang="en-US" dirty="0" err="1" smtClean="0"/>
              <a:t>bidang-bidang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dikerjakan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wirausahawan</a:t>
            </a:r>
            <a:r>
              <a:rPr lang="en-US" dirty="0" smtClean="0"/>
              <a:t>….</a:t>
            </a: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2E5CA-5181-48CE-B0D1-4B9BFD1F0A0A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0" y="2667000"/>
            <a:ext cx="838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go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677400" y="762000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GO….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57400" y="3352800"/>
            <a:ext cx="6629400" cy="2514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1. </a:t>
            </a:r>
            <a:r>
              <a:rPr lang="en-US" dirty="0" err="1" smtClean="0"/>
              <a:t>Sektor</a:t>
            </a:r>
            <a:r>
              <a:rPr lang="en-US" dirty="0" smtClean="0"/>
              <a:t> ekonomi formal, </a:t>
            </a:r>
            <a:r>
              <a:rPr lang="en-US" dirty="0" err="1" smtClean="0"/>
              <a:t>seperti</a:t>
            </a:r>
            <a:r>
              <a:rPr lang="en-US" dirty="0" smtClean="0"/>
              <a:t> 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/</a:t>
            </a:r>
            <a:r>
              <a:rPr lang="en-US" dirty="0" err="1" smtClean="0"/>
              <a:t>perusahaan</a:t>
            </a:r>
            <a:r>
              <a:rPr lang="en-US" dirty="0" smtClean="0"/>
              <a:t> yang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 </a:t>
            </a:r>
          </a:p>
          <a:p>
            <a:pPr algn="ctr"/>
            <a:r>
              <a:rPr lang="en-US" dirty="0" smtClean="0"/>
              <a:t>2. </a:t>
            </a:r>
            <a:r>
              <a:rPr lang="en-US" dirty="0" err="1" smtClean="0"/>
              <a:t>Sektor</a:t>
            </a:r>
            <a:r>
              <a:rPr lang="en-US" dirty="0" smtClean="0"/>
              <a:t> Ekonomi informal,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mandiri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yang </a:t>
            </a:r>
            <a:r>
              <a:rPr lang="en-US" dirty="0" err="1" smtClean="0"/>
              <a:t>berbadan</a:t>
            </a:r>
            <a:r>
              <a:rPr lang="en-US" dirty="0" smtClean="0"/>
              <a:t> </a:t>
            </a:r>
            <a:r>
              <a:rPr lang="en-US" dirty="0" err="1" smtClean="0"/>
              <a:t>hnukum</a:t>
            </a:r>
            <a:endParaRPr lang="en-US" dirty="0" smtClean="0"/>
          </a:p>
          <a:p>
            <a:pPr algn="ctr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2200" y="1219200"/>
            <a:ext cx="6324600" cy="4572001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dirty="0" smtClean="0"/>
              <a:t>5.  </a:t>
            </a:r>
            <a:r>
              <a:rPr lang="en-US" dirty="0" err="1" smtClean="0"/>
              <a:t>Sebutkan</a:t>
            </a:r>
            <a:r>
              <a:rPr lang="en-US" dirty="0" smtClean="0"/>
              <a:t> </a:t>
            </a:r>
            <a:r>
              <a:rPr lang="en-US" dirty="0" err="1" smtClean="0"/>
              <a:t>peranan</a:t>
            </a:r>
            <a:r>
              <a:rPr lang="en-US" dirty="0" smtClean="0"/>
              <a:t> </a:t>
            </a:r>
            <a:r>
              <a:rPr lang="en-US" dirty="0" err="1" smtClean="0"/>
              <a:t>wirausahawan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perekonomian</a:t>
            </a:r>
            <a:r>
              <a:rPr lang="en-US" dirty="0" smtClean="0"/>
              <a:t>….</a:t>
            </a:r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2E5CA-5181-48CE-B0D1-4B9BFD1F0A0A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391400" y="1828800"/>
            <a:ext cx="838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go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677400" y="762000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GO….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33600" y="2438400"/>
            <a:ext cx="6629400" cy="2590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AutoNum type="arabicPeriod"/>
            </a:pPr>
            <a:r>
              <a:rPr lang="en-US" dirty="0" err="1" smtClean="0"/>
              <a:t>Mengurang</a:t>
            </a:r>
            <a:r>
              <a:rPr lang="en-US" dirty="0" smtClean="0"/>
              <a:t> </a:t>
            </a:r>
            <a:r>
              <a:rPr lang="en-US" dirty="0" err="1" smtClean="0"/>
              <a:t>kesenjangan</a:t>
            </a:r>
            <a:r>
              <a:rPr lang="en-US" dirty="0" smtClean="0"/>
              <a:t> ekonomi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endParaRPr lang="en-US" dirty="0" smtClean="0"/>
          </a:p>
          <a:p>
            <a:pPr marL="457200" indent="-457200" algn="ctr">
              <a:buAutoNum type="arabicPeriod"/>
            </a:pPr>
            <a:r>
              <a:rPr lang="en-US" dirty="0" err="1" smtClean="0"/>
              <a:t>Mempercepat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endParaRPr lang="en-US" dirty="0" smtClean="0"/>
          </a:p>
          <a:p>
            <a:pPr marL="457200" indent="-457200" algn="ctr">
              <a:buAutoNum type="arabicPeriod"/>
            </a:pPr>
            <a:r>
              <a:rPr lang="en-US" dirty="0" err="1" smtClean="0"/>
              <a:t>Mendorong</a:t>
            </a:r>
            <a:r>
              <a:rPr lang="en-US" dirty="0" smtClean="0"/>
              <a:t> </a:t>
            </a:r>
            <a:r>
              <a:rPr lang="en-US" dirty="0" err="1" smtClean="0"/>
              <a:t>terciptanya</a:t>
            </a:r>
            <a:r>
              <a:rPr lang="en-US" dirty="0" smtClean="0"/>
              <a:t> 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adil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makmur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457200"/>
            <a:ext cx="6705600" cy="5668963"/>
          </a:xfrm>
        </p:spPr>
        <p:txBody>
          <a:bodyPr>
            <a:normAutofit fontScale="47500" lnSpcReduction="20000"/>
          </a:bodyPr>
          <a:lstStyle/>
          <a:p>
            <a:r>
              <a:rPr lang="nb-NO" b="1" u="sng" dirty="0" smtClean="0"/>
              <a:t>REFERENSI</a:t>
            </a:r>
            <a:endParaRPr lang="en-US" dirty="0" smtClean="0"/>
          </a:p>
          <a:p>
            <a:r>
              <a:rPr lang="en-US" b="1" dirty="0" smtClean="0"/>
              <a:t> </a:t>
            </a:r>
            <a:endParaRPr lang="en-US" dirty="0" smtClean="0"/>
          </a:p>
          <a:p>
            <a:r>
              <a:rPr lang="fi-FI" dirty="0" smtClean="0"/>
              <a:t>BPS.2001. </a:t>
            </a:r>
            <a:r>
              <a:rPr lang="fi-FI" b="1" i="1" dirty="0" smtClean="0"/>
              <a:t>Laporan Perekonomian Indonesia</a:t>
            </a:r>
            <a:r>
              <a:rPr lang="fi-FI" i="1" dirty="0" smtClean="0"/>
              <a:t> </a:t>
            </a:r>
            <a:r>
              <a:rPr lang="fi-FI" dirty="0" smtClean="0"/>
              <a:t>.2001. Jakarta: BPS</a:t>
            </a:r>
            <a:endParaRPr lang="en-US" dirty="0" smtClean="0"/>
          </a:p>
          <a:p>
            <a:r>
              <a:rPr lang="en-US" dirty="0" err="1" smtClean="0"/>
              <a:t>Departemen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Nasional.2003. </a:t>
            </a:r>
            <a:r>
              <a:rPr lang="en-US" b="1" i="1" dirty="0" smtClean="0"/>
              <a:t>Draft Final </a:t>
            </a:r>
            <a:r>
              <a:rPr lang="en-US" b="1" i="1" dirty="0" err="1" smtClean="0"/>
              <a:t>Kurikulum</a:t>
            </a:r>
            <a:r>
              <a:rPr lang="en-US" b="1" i="1" dirty="0" smtClean="0"/>
              <a:t> 2004 : </a:t>
            </a:r>
            <a:r>
              <a:rPr lang="en-US" b="1" i="1" dirty="0" err="1" smtClean="0"/>
              <a:t>Standar</a:t>
            </a:r>
            <a:r>
              <a:rPr lang="en-US" b="1" i="1" dirty="0" smtClean="0"/>
              <a:t> </a:t>
            </a:r>
            <a:r>
              <a:rPr lang="en-US" b="1" i="1" dirty="0" err="1" smtClean="0"/>
              <a:t>Kompetensi</a:t>
            </a:r>
            <a:r>
              <a:rPr lang="en-US" b="1" i="1" dirty="0" smtClean="0"/>
              <a:t> Mata </a:t>
            </a:r>
            <a:r>
              <a:rPr lang="en-US" b="1" i="1" dirty="0" err="1" smtClean="0"/>
              <a:t>Pelajaran</a:t>
            </a:r>
            <a:r>
              <a:rPr lang="en-US" b="1" i="1" dirty="0" smtClean="0"/>
              <a:t> Ekonomi SMA </a:t>
            </a:r>
            <a:r>
              <a:rPr lang="en-US" b="1" i="1" dirty="0" err="1" smtClean="0"/>
              <a:t>dan</a:t>
            </a:r>
            <a:r>
              <a:rPr lang="en-US" b="1" i="1" dirty="0" smtClean="0"/>
              <a:t> MA.</a:t>
            </a:r>
            <a:r>
              <a:rPr lang="en-US" dirty="0" smtClean="0"/>
              <a:t>   </a:t>
            </a:r>
          </a:p>
          <a:p>
            <a:r>
              <a:rPr lang="en-US" dirty="0" err="1" smtClean="0"/>
              <a:t>Mankiw</a:t>
            </a:r>
            <a:r>
              <a:rPr lang="en-US" dirty="0" smtClean="0"/>
              <a:t>, N.Gregory.2002. </a:t>
            </a:r>
            <a:r>
              <a:rPr lang="en-US" b="1" i="1" dirty="0" err="1" smtClean="0"/>
              <a:t>Pengantar</a:t>
            </a:r>
            <a:r>
              <a:rPr lang="en-US" b="1" i="1" dirty="0" smtClean="0"/>
              <a:t> Ekonomi </a:t>
            </a:r>
            <a:r>
              <a:rPr lang="en-US" b="1" i="1" dirty="0" err="1" smtClean="0"/>
              <a:t>Makro</a:t>
            </a:r>
            <a:r>
              <a:rPr lang="en-US" b="1" i="1" dirty="0" smtClean="0"/>
              <a:t>.</a:t>
            </a:r>
            <a:r>
              <a:rPr lang="en-US" dirty="0" smtClean="0"/>
              <a:t>  Jakarta : </a:t>
            </a:r>
            <a:r>
              <a:rPr lang="en-US" dirty="0" err="1" smtClean="0"/>
              <a:t>Penerbit</a:t>
            </a:r>
            <a:r>
              <a:rPr lang="en-US" dirty="0" smtClean="0"/>
              <a:t> Erlangga,2001</a:t>
            </a:r>
          </a:p>
          <a:p>
            <a:r>
              <a:rPr lang="en-US" dirty="0" smtClean="0"/>
              <a:t>Mubyarto.2000</a:t>
            </a:r>
            <a:r>
              <a:rPr lang="en-US" b="1" dirty="0" smtClean="0"/>
              <a:t>. </a:t>
            </a:r>
            <a:r>
              <a:rPr lang="en-US" b="1" i="1" dirty="0" err="1" smtClean="0"/>
              <a:t>Membangun</a:t>
            </a:r>
            <a:r>
              <a:rPr lang="en-US" b="1" i="1" dirty="0" smtClean="0"/>
              <a:t> </a:t>
            </a:r>
            <a:r>
              <a:rPr lang="en-US" b="1" i="1" dirty="0" err="1" smtClean="0"/>
              <a:t>Sistem</a:t>
            </a:r>
            <a:r>
              <a:rPr lang="en-US" b="1" i="1" dirty="0" smtClean="0"/>
              <a:t> </a:t>
            </a:r>
            <a:r>
              <a:rPr lang="en-US" b="1" i="1" dirty="0" err="1" smtClean="0"/>
              <a:t>Ekonomi</a:t>
            </a:r>
            <a:r>
              <a:rPr lang="en-US" i="1" dirty="0" err="1" smtClean="0"/>
              <a:t>.</a:t>
            </a:r>
            <a:r>
              <a:rPr lang="en-US" dirty="0" err="1" smtClean="0"/>
              <a:t>BPFE</a:t>
            </a:r>
            <a:r>
              <a:rPr lang="en-US" dirty="0" smtClean="0"/>
              <a:t>; Yogyakarta</a:t>
            </a:r>
          </a:p>
          <a:p>
            <a:r>
              <a:rPr lang="en-US" dirty="0" err="1" smtClean="0"/>
              <a:t>Rahardja</a:t>
            </a:r>
            <a:r>
              <a:rPr lang="en-US" dirty="0" smtClean="0"/>
              <a:t>, Prathama.2001</a:t>
            </a:r>
            <a:r>
              <a:rPr lang="en-US" b="1" dirty="0" smtClean="0"/>
              <a:t>. </a:t>
            </a:r>
            <a:r>
              <a:rPr lang="en-US" b="1" i="1" dirty="0" smtClean="0"/>
              <a:t>Ekonomi 1 </a:t>
            </a:r>
            <a:r>
              <a:rPr lang="en-US" b="1" i="1" dirty="0" err="1" smtClean="0"/>
              <a:t>Kelas</a:t>
            </a:r>
            <a:r>
              <a:rPr lang="en-US" b="1" i="1" dirty="0" smtClean="0"/>
              <a:t> 1 SMA. </a:t>
            </a:r>
            <a:r>
              <a:rPr lang="en-US" dirty="0" err="1" smtClean="0"/>
              <a:t>Klaten</a:t>
            </a:r>
            <a:r>
              <a:rPr lang="en-US" dirty="0" smtClean="0"/>
              <a:t>: </a:t>
            </a:r>
            <a:r>
              <a:rPr lang="en-US" dirty="0" err="1" smtClean="0"/>
              <a:t>Intan</a:t>
            </a:r>
            <a:r>
              <a:rPr lang="en-US" dirty="0" smtClean="0"/>
              <a:t> </a:t>
            </a:r>
            <a:r>
              <a:rPr lang="en-US" dirty="0" err="1" smtClean="0"/>
              <a:t>Pariwara</a:t>
            </a:r>
            <a:endParaRPr lang="en-US" dirty="0" smtClean="0"/>
          </a:p>
          <a:p>
            <a:r>
              <a:rPr lang="en-US" dirty="0" err="1" smtClean="0"/>
              <a:t>Rahardja</a:t>
            </a:r>
            <a:r>
              <a:rPr lang="en-US" dirty="0" smtClean="0"/>
              <a:t>, </a:t>
            </a:r>
            <a:r>
              <a:rPr lang="en-US" dirty="0" err="1" smtClean="0"/>
              <a:t>Prathama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Mandala</a:t>
            </a:r>
            <a:r>
              <a:rPr lang="en-US" dirty="0" smtClean="0"/>
              <a:t> Manurung.2001.</a:t>
            </a:r>
            <a:r>
              <a:rPr lang="en-US" b="1" dirty="0" smtClean="0"/>
              <a:t> </a:t>
            </a:r>
            <a:r>
              <a:rPr lang="en-US" b="1" i="1" dirty="0" err="1" smtClean="0"/>
              <a:t>Teori</a:t>
            </a:r>
            <a:r>
              <a:rPr lang="en-US" b="1" i="1" dirty="0" smtClean="0"/>
              <a:t> Ekonomi </a:t>
            </a:r>
            <a:r>
              <a:rPr lang="en-US" b="1" i="1" dirty="0" err="1" smtClean="0"/>
              <a:t>Makro</a:t>
            </a:r>
            <a:r>
              <a:rPr lang="en-US" b="1" i="1" dirty="0" smtClean="0"/>
              <a:t> </a:t>
            </a:r>
            <a:r>
              <a:rPr lang="en-US" b="1" i="1" dirty="0" err="1" smtClean="0"/>
              <a:t>Suatu</a:t>
            </a:r>
            <a:r>
              <a:rPr lang="en-US" b="1" i="1" dirty="0" smtClean="0"/>
              <a:t> </a:t>
            </a:r>
            <a:r>
              <a:rPr lang="en-US" b="1" i="1" dirty="0" err="1" smtClean="0"/>
              <a:t>Pengantar</a:t>
            </a:r>
            <a:r>
              <a:rPr lang="en-US" b="1" i="1" dirty="0" smtClean="0"/>
              <a:t>. </a:t>
            </a:r>
            <a:r>
              <a:rPr lang="en-US" dirty="0" smtClean="0"/>
              <a:t>Jakarta: LPFE- UI</a:t>
            </a:r>
          </a:p>
          <a:p>
            <a:r>
              <a:rPr lang="en-US" dirty="0" smtClean="0"/>
              <a:t>Team </a:t>
            </a:r>
            <a:r>
              <a:rPr lang="en-US" dirty="0" err="1" smtClean="0"/>
              <a:t>Abdi</a:t>
            </a:r>
            <a:r>
              <a:rPr lang="en-US" dirty="0" smtClean="0"/>
              <a:t> Guru,2004</a:t>
            </a:r>
            <a:r>
              <a:rPr lang="en-US" b="1" dirty="0" smtClean="0"/>
              <a:t>, </a:t>
            </a:r>
            <a:r>
              <a:rPr lang="en-US" b="1" i="1" dirty="0" smtClean="0"/>
              <a:t>Ekonomi SMA</a:t>
            </a:r>
            <a:r>
              <a:rPr lang="en-US" dirty="0" smtClean="0"/>
              <a:t> : </a:t>
            </a:r>
            <a:r>
              <a:rPr lang="en-US" i="1" dirty="0" err="1" smtClean="0"/>
              <a:t>untuk</a:t>
            </a:r>
            <a:r>
              <a:rPr lang="en-US" i="1" dirty="0" smtClean="0"/>
              <a:t> </a:t>
            </a:r>
            <a:r>
              <a:rPr lang="en-US" i="1" dirty="0" err="1" smtClean="0"/>
              <a:t>kelas</a:t>
            </a:r>
            <a:r>
              <a:rPr lang="en-US" i="1" dirty="0" smtClean="0"/>
              <a:t> X, </a:t>
            </a:r>
            <a:r>
              <a:rPr lang="en-US" dirty="0" smtClean="0"/>
              <a:t>Jakarta , </a:t>
            </a:r>
            <a:r>
              <a:rPr lang="en-US" dirty="0" err="1" smtClean="0"/>
              <a:t>Erlangga</a:t>
            </a:r>
            <a:endParaRPr lang="en-US" dirty="0" smtClean="0"/>
          </a:p>
          <a:p>
            <a:r>
              <a:rPr lang="en-US" dirty="0" err="1" smtClean="0"/>
              <a:t>Teguh</a:t>
            </a:r>
            <a:r>
              <a:rPr lang="en-US" dirty="0" smtClean="0"/>
              <a:t> Sihono.2000. </a:t>
            </a:r>
            <a:r>
              <a:rPr lang="en-US" b="1" i="1" dirty="0" err="1" smtClean="0"/>
              <a:t>Perbankan</a:t>
            </a:r>
            <a:r>
              <a:rPr lang="en-US" b="1" i="1" dirty="0" smtClean="0"/>
              <a:t> (Diktat).</a:t>
            </a:r>
            <a:r>
              <a:rPr lang="en-US" dirty="0" smtClean="0"/>
              <a:t> Yogyakarta : </a:t>
            </a:r>
            <a:r>
              <a:rPr lang="en-US" dirty="0" err="1" smtClean="0"/>
              <a:t>Fakultas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– </a:t>
            </a:r>
            <a:r>
              <a:rPr lang="en-US" dirty="0" err="1" smtClean="0"/>
              <a:t>Universitas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Yogyakarta</a:t>
            </a:r>
          </a:p>
          <a:p>
            <a:r>
              <a:rPr lang="en-US" dirty="0" err="1" smtClean="0"/>
              <a:t>Teguh</a:t>
            </a:r>
            <a:r>
              <a:rPr lang="en-US" dirty="0" smtClean="0"/>
              <a:t> Sihono.2002. </a:t>
            </a:r>
            <a:r>
              <a:rPr lang="en-US" b="1" i="1" dirty="0" err="1" smtClean="0"/>
              <a:t>Pengantar</a:t>
            </a:r>
            <a:r>
              <a:rPr lang="en-US" b="1" i="1" dirty="0" smtClean="0"/>
              <a:t> </a:t>
            </a:r>
            <a:r>
              <a:rPr lang="en-US" b="1" i="1" dirty="0" err="1" smtClean="0"/>
              <a:t>Teori</a:t>
            </a:r>
            <a:r>
              <a:rPr lang="en-US" b="1" i="1" dirty="0" smtClean="0"/>
              <a:t> Ekonomi </a:t>
            </a:r>
            <a:r>
              <a:rPr lang="en-US" b="1" i="1" dirty="0" err="1" smtClean="0"/>
              <a:t>Makro</a:t>
            </a:r>
            <a:r>
              <a:rPr lang="en-US" b="1" i="1" dirty="0" smtClean="0"/>
              <a:t>.</a:t>
            </a:r>
            <a:r>
              <a:rPr lang="en-US" dirty="0" smtClean="0"/>
              <a:t>  Yogyakarta : </a:t>
            </a:r>
            <a:r>
              <a:rPr lang="en-US" dirty="0" err="1" smtClean="0"/>
              <a:t>Fakultas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– </a:t>
            </a:r>
            <a:r>
              <a:rPr lang="en-US" dirty="0" err="1" smtClean="0"/>
              <a:t>Universitas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Yogyakarta</a:t>
            </a:r>
          </a:p>
          <a:p>
            <a:r>
              <a:rPr lang="en-US" dirty="0" smtClean="0"/>
              <a:t> </a:t>
            </a:r>
          </a:p>
          <a:p>
            <a:r>
              <a:rPr lang="en-US" dirty="0" smtClean="0"/>
              <a:t>Tim Penyusun.2003. </a:t>
            </a:r>
            <a:r>
              <a:rPr lang="en-US" b="1" i="1" dirty="0" err="1" smtClean="0"/>
              <a:t>Buku</a:t>
            </a:r>
            <a:r>
              <a:rPr lang="en-US" b="1" i="1" dirty="0" smtClean="0"/>
              <a:t> </a:t>
            </a:r>
            <a:r>
              <a:rPr lang="en-US" b="1" i="1" dirty="0" err="1" smtClean="0"/>
              <a:t>Pegangan</a:t>
            </a:r>
            <a:r>
              <a:rPr lang="en-US" b="1" i="1" dirty="0" smtClean="0"/>
              <a:t> Guru Ekonomi 1 </a:t>
            </a:r>
            <a:r>
              <a:rPr lang="en-US" b="1" i="1" dirty="0" err="1" smtClean="0"/>
              <a:t>Kelas</a:t>
            </a:r>
            <a:r>
              <a:rPr lang="en-US" b="1" i="1" dirty="0" smtClean="0"/>
              <a:t> 1 SMA, </a:t>
            </a:r>
            <a:r>
              <a:rPr lang="en-US" dirty="0" smtClean="0"/>
              <a:t>  </a:t>
            </a:r>
            <a:r>
              <a:rPr lang="en-US" dirty="0" err="1" smtClean="0"/>
              <a:t>Klaten</a:t>
            </a:r>
            <a:r>
              <a:rPr lang="en-US" dirty="0" smtClean="0"/>
              <a:t> : </a:t>
            </a:r>
            <a:r>
              <a:rPr lang="en-US" dirty="0" err="1" smtClean="0"/>
              <a:t>Intan</a:t>
            </a:r>
            <a:r>
              <a:rPr lang="en-US" dirty="0" smtClean="0"/>
              <a:t> </a:t>
            </a:r>
            <a:r>
              <a:rPr lang="en-US" dirty="0" err="1" smtClean="0"/>
              <a:t>Pariwara</a:t>
            </a:r>
            <a:endParaRPr lang="en-US" dirty="0" smtClean="0"/>
          </a:p>
          <a:p>
            <a:r>
              <a:rPr lang="en-US" dirty="0" smtClean="0"/>
              <a:t>Underhill, </a:t>
            </a:r>
            <a:r>
              <a:rPr lang="en-US" dirty="0" err="1" smtClean="0"/>
              <a:t>Paco</a:t>
            </a:r>
            <a:r>
              <a:rPr lang="en-US" dirty="0" smtClean="0"/>
              <a:t>. </a:t>
            </a:r>
            <a:r>
              <a:rPr lang="en-US" b="1" i="1" dirty="0" smtClean="0"/>
              <a:t>The Science of Shopping,</a:t>
            </a:r>
            <a:r>
              <a:rPr lang="en-US" dirty="0" smtClean="0"/>
              <a:t>2000</a:t>
            </a:r>
          </a:p>
          <a:p>
            <a:r>
              <a:rPr lang="en-US" dirty="0" smtClean="0"/>
              <a:t> 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2E5CA-5181-48CE-B0D1-4B9BFD1F0A0A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Penyusun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600201"/>
            <a:ext cx="5867400" cy="20574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BUHARI IRHAN,SE</a:t>
            </a:r>
          </a:p>
          <a:p>
            <a:pPr>
              <a:defRPr/>
            </a:pPr>
            <a:r>
              <a:rPr lang="en-US" dirty="0" smtClean="0"/>
              <a:t>SMAN 3 KOTA BENGKULU</a:t>
            </a:r>
          </a:p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2E5CA-5181-48CE-B0D1-4B9BFD1F0A0A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057400" y="5334000"/>
            <a:ext cx="466980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Editor: Iqbal F. Rakhmat, SE, MM</a:t>
            </a:r>
            <a:endParaRPr lang="id-ID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2057400" y="685800"/>
            <a:ext cx="6629400" cy="5440363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2400" dirty="0" err="1" smtClean="0">
                <a:latin typeface="Calisto MT" pitchFamily="18" charset="0"/>
              </a:rPr>
              <a:t>Indikator</a:t>
            </a:r>
            <a:r>
              <a:rPr lang="en-US" sz="2400" dirty="0" smtClean="0">
                <a:latin typeface="Calisto MT" pitchFamily="18" charset="0"/>
              </a:rPr>
              <a:t> :</a:t>
            </a:r>
          </a:p>
          <a:p>
            <a:pPr marL="971550" indent="-971550" eaLnBrk="1" hangingPunct="1">
              <a:lnSpc>
                <a:spcPct val="80000"/>
              </a:lnSpc>
              <a:buFontTx/>
              <a:buNone/>
            </a:pPr>
            <a:r>
              <a:rPr lang="en-US" sz="2400" dirty="0" smtClean="0">
                <a:latin typeface="Calisto MT" pitchFamily="18" charset="0"/>
              </a:rPr>
              <a:t>4.3.1. </a:t>
            </a:r>
            <a:r>
              <a:rPr lang="en-US" sz="2400" dirty="0" err="1" smtClean="0">
                <a:latin typeface="Calisto MT" pitchFamily="18" charset="0"/>
              </a:rPr>
              <a:t>Mendeskripsikan</a:t>
            </a:r>
            <a:r>
              <a:rPr lang="en-US" sz="2400" dirty="0" smtClean="0">
                <a:latin typeface="Calisto MT" pitchFamily="18" charset="0"/>
              </a:rPr>
              <a:t> </a:t>
            </a:r>
            <a:r>
              <a:rPr lang="en-US" sz="2400" dirty="0" err="1" smtClean="0">
                <a:latin typeface="Calisto MT" pitchFamily="18" charset="0"/>
              </a:rPr>
              <a:t>pengertian</a:t>
            </a:r>
            <a:r>
              <a:rPr lang="en-US" sz="2400" dirty="0" smtClean="0">
                <a:latin typeface="Calisto MT" pitchFamily="18" charset="0"/>
              </a:rPr>
              <a:t> </a:t>
            </a:r>
            <a:r>
              <a:rPr lang="en-US" sz="2400" dirty="0" err="1" smtClean="0">
                <a:latin typeface="Calisto MT" pitchFamily="18" charset="0"/>
              </a:rPr>
              <a:t>kewirausahaan</a:t>
            </a:r>
            <a:endParaRPr lang="en-US" sz="2400" dirty="0" smtClean="0">
              <a:latin typeface="Calisto MT" pitchFamily="18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2400" dirty="0" smtClean="0">
                <a:latin typeface="Calisto MT" pitchFamily="18" charset="0"/>
              </a:rPr>
              <a:t>4.3.2. </a:t>
            </a:r>
            <a:r>
              <a:rPr lang="en-US" sz="2400" dirty="0" err="1" smtClean="0">
                <a:latin typeface="Calisto MT" pitchFamily="18" charset="0"/>
              </a:rPr>
              <a:t>Mengidentifikasi</a:t>
            </a:r>
            <a:r>
              <a:rPr lang="en-US" sz="2400" dirty="0" smtClean="0">
                <a:latin typeface="Calisto MT" pitchFamily="18" charset="0"/>
              </a:rPr>
              <a:t> </a:t>
            </a:r>
            <a:r>
              <a:rPr lang="en-US" sz="2400" dirty="0" err="1" smtClean="0">
                <a:latin typeface="Calisto MT" pitchFamily="18" charset="0"/>
              </a:rPr>
              <a:t>ciri-ciri</a:t>
            </a:r>
            <a:r>
              <a:rPr lang="en-US" sz="2400" dirty="0" smtClean="0">
                <a:latin typeface="Calisto MT" pitchFamily="18" charset="0"/>
              </a:rPr>
              <a:t> 	</a:t>
            </a:r>
            <a:r>
              <a:rPr lang="en-US" sz="2400" dirty="0" err="1" smtClean="0">
                <a:latin typeface="Calisto MT" pitchFamily="18" charset="0"/>
              </a:rPr>
              <a:t>wirausaha</a:t>
            </a:r>
            <a:endParaRPr lang="en-US" sz="2400" dirty="0" smtClean="0">
              <a:latin typeface="Calisto MT" pitchFamily="18" charset="0"/>
            </a:endParaRPr>
          </a:p>
          <a:p>
            <a:pPr marL="914400" indent="-914400" eaLnBrk="1" hangingPunct="1">
              <a:lnSpc>
                <a:spcPct val="80000"/>
              </a:lnSpc>
              <a:buFontTx/>
              <a:buNone/>
            </a:pPr>
            <a:r>
              <a:rPr lang="en-US" sz="2400" dirty="0" smtClean="0">
                <a:latin typeface="Calisto MT" pitchFamily="18" charset="0"/>
              </a:rPr>
              <a:t>4.3.3. </a:t>
            </a:r>
            <a:r>
              <a:rPr lang="en-US" sz="2400" dirty="0" err="1" smtClean="0">
                <a:latin typeface="Calisto MT" pitchFamily="18" charset="0"/>
              </a:rPr>
              <a:t>Mengklasilifikasikan</a:t>
            </a:r>
            <a:r>
              <a:rPr lang="en-US" sz="2400" dirty="0" smtClean="0">
                <a:latin typeface="Calisto MT" pitchFamily="18" charset="0"/>
              </a:rPr>
              <a:t> </a:t>
            </a:r>
            <a:r>
              <a:rPr lang="en-US" sz="2400" dirty="0" err="1" smtClean="0">
                <a:latin typeface="Calisto MT" pitchFamily="18" charset="0"/>
              </a:rPr>
              <a:t>bidang</a:t>
            </a:r>
            <a:r>
              <a:rPr lang="en-US" sz="2400" dirty="0" smtClean="0">
                <a:latin typeface="Calisto MT" pitchFamily="18" charset="0"/>
              </a:rPr>
              <a:t>-  </a:t>
            </a:r>
            <a:r>
              <a:rPr lang="en-US" sz="2400" dirty="0" err="1" smtClean="0">
                <a:latin typeface="Calisto MT" pitchFamily="18" charset="0"/>
              </a:rPr>
              <a:t>bidang</a:t>
            </a:r>
            <a:r>
              <a:rPr lang="en-US" sz="2400" dirty="0" smtClean="0">
                <a:latin typeface="Calisto MT" pitchFamily="18" charset="0"/>
              </a:rPr>
              <a:t> </a:t>
            </a:r>
            <a:r>
              <a:rPr lang="en-US" sz="2400" dirty="0" err="1" smtClean="0">
                <a:latin typeface="Calisto MT" pitchFamily="18" charset="0"/>
              </a:rPr>
              <a:t>wirausaha</a:t>
            </a:r>
            <a:endParaRPr lang="en-US" sz="2400" dirty="0" smtClean="0">
              <a:latin typeface="Calisto MT" pitchFamily="18" charset="0"/>
            </a:endParaRPr>
          </a:p>
          <a:p>
            <a:pPr marL="914400" indent="-914400" eaLnBrk="1" hangingPunct="1">
              <a:lnSpc>
                <a:spcPct val="80000"/>
              </a:lnSpc>
              <a:buFontTx/>
              <a:buNone/>
            </a:pPr>
            <a:r>
              <a:rPr lang="en-US" sz="2400" dirty="0" smtClean="0">
                <a:latin typeface="Calisto MT" pitchFamily="18" charset="0"/>
              </a:rPr>
              <a:t>4.3.4  </a:t>
            </a:r>
            <a:r>
              <a:rPr lang="en-US" sz="2400" dirty="0" err="1" smtClean="0">
                <a:latin typeface="Calisto MT" pitchFamily="18" charset="0"/>
              </a:rPr>
              <a:t>Mengidentifikasi</a:t>
            </a:r>
            <a:r>
              <a:rPr lang="en-US" sz="2400" dirty="0" smtClean="0">
                <a:latin typeface="Calisto MT" pitchFamily="18" charset="0"/>
              </a:rPr>
              <a:t> </a:t>
            </a:r>
            <a:r>
              <a:rPr lang="en-US" sz="2400" dirty="0" err="1" smtClean="0">
                <a:latin typeface="Calisto MT" pitchFamily="18" charset="0"/>
              </a:rPr>
              <a:t>peranan</a:t>
            </a:r>
            <a:r>
              <a:rPr lang="en-US" sz="2400" dirty="0" smtClean="0">
                <a:latin typeface="Calisto MT" pitchFamily="18" charset="0"/>
              </a:rPr>
              <a:t> </a:t>
            </a:r>
            <a:r>
              <a:rPr lang="en-US" sz="2400" dirty="0" err="1" smtClean="0">
                <a:latin typeface="Calisto MT" pitchFamily="18" charset="0"/>
              </a:rPr>
              <a:t>wirausaha</a:t>
            </a:r>
            <a:r>
              <a:rPr lang="en-US" sz="2400" dirty="0" smtClean="0">
                <a:latin typeface="Calisto MT" pitchFamily="18" charset="0"/>
              </a:rPr>
              <a:t> </a:t>
            </a:r>
            <a:r>
              <a:rPr lang="en-US" sz="2400" dirty="0" err="1" smtClean="0">
                <a:latin typeface="Calisto MT" pitchFamily="18" charset="0"/>
              </a:rPr>
              <a:t>dalam</a:t>
            </a:r>
            <a:r>
              <a:rPr lang="en-US" sz="2400" dirty="0" smtClean="0">
                <a:latin typeface="Calisto MT" pitchFamily="18" charset="0"/>
              </a:rPr>
              <a:t> </a:t>
            </a:r>
            <a:r>
              <a:rPr lang="en-US" sz="2400" dirty="0" err="1" smtClean="0">
                <a:latin typeface="Calisto MT" pitchFamily="18" charset="0"/>
              </a:rPr>
              <a:t>perekonomian</a:t>
            </a:r>
            <a:endParaRPr lang="en-US" sz="2400" dirty="0" smtClean="0">
              <a:latin typeface="Calisto MT" pitchFamily="18" charset="0"/>
            </a:endParaRPr>
          </a:p>
        </p:txBody>
      </p:sp>
      <p:pic>
        <p:nvPicPr>
          <p:cNvPr id="4" name="Picture 3" descr="program-kewirausahaan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3581400"/>
            <a:ext cx="5943600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74638"/>
            <a:ext cx="64770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dirty="0" smtClean="0">
                <a:latin typeface="Arial Narrow" pitchFamily="34" charset="0"/>
              </a:rPr>
              <a:t>PENGERTIAN WIRAUSAHAWAN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2209800" y="1600201"/>
            <a:ext cx="6477000" cy="3886200"/>
          </a:xfrm>
        </p:spPr>
        <p:txBody>
          <a:bodyPr/>
          <a:lstStyle/>
          <a:p>
            <a:pPr marL="60325" indent="-60325" algn="just" eaLnBrk="1" hangingPunct="1">
              <a:buSzPct val="130000"/>
              <a:buFont typeface="Wingdings" pitchFamily="2" charset="2"/>
              <a:buNone/>
            </a:pPr>
            <a:r>
              <a:rPr lang="en-US" sz="2800" b="1" dirty="0" err="1" smtClean="0">
                <a:latin typeface="Arial" charset="0"/>
                <a:cs typeface="Times New Roman" pitchFamily="18" charset="0"/>
              </a:rPr>
              <a:t>Wirausahawan</a:t>
            </a:r>
            <a:r>
              <a:rPr lang="en-US" sz="2800" b="1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Arial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Arial" charset="0"/>
                <a:cs typeface="Times New Roman" pitchFamily="18" charset="0"/>
              </a:rPr>
              <a:t> :</a:t>
            </a:r>
          </a:p>
          <a:p>
            <a:pPr marL="60325" indent="-60325" algn="just" eaLnBrk="1" hangingPunct="1">
              <a:buSzPct val="130000"/>
              <a:buFont typeface="Wingdings" pitchFamily="2" charset="2"/>
              <a:buNone/>
            </a:pPr>
            <a:r>
              <a:rPr lang="en-US" sz="2800" dirty="0" smtClean="0">
                <a:latin typeface="Arial" charset="0"/>
                <a:cs typeface="Times New Roman" pitchFamily="18" charset="0"/>
              </a:rPr>
              <a:t>“</a:t>
            </a:r>
            <a:r>
              <a:rPr lang="en-US" sz="2800" dirty="0" err="1" smtClean="0">
                <a:latin typeface="Arial" charset="0"/>
                <a:cs typeface="Times New Roman" pitchFamily="18" charset="0"/>
              </a:rPr>
              <a:t>Seseorang</a:t>
            </a:r>
            <a:r>
              <a:rPr lang="en-US" sz="2800" dirty="0" smtClean="0">
                <a:latin typeface="Arial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Arial" charset="0"/>
                <a:cs typeface="Times New Roman" pitchFamily="18" charset="0"/>
              </a:rPr>
              <a:t>mempunyai</a:t>
            </a:r>
            <a:r>
              <a:rPr lang="en-US" sz="28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Arial" charset="0"/>
                <a:cs typeface="Times New Roman" pitchFamily="18" charset="0"/>
              </a:rPr>
              <a:t>kemampuan</a:t>
            </a:r>
            <a:r>
              <a:rPr lang="en-US" sz="28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Arial" charset="0"/>
                <a:cs typeface="Times New Roman" pitchFamily="18" charset="0"/>
              </a:rPr>
              <a:t>melihat</a:t>
            </a:r>
            <a:r>
              <a:rPr lang="en-US" sz="28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Arial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Arial" charset="0"/>
                <a:cs typeface="Times New Roman" pitchFamily="18" charset="0"/>
              </a:rPr>
              <a:t>menilai</a:t>
            </a:r>
            <a:r>
              <a:rPr lang="en-US" sz="28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Arial" charset="0"/>
                <a:cs typeface="Times New Roman" pitchFamily="18" charset="0"/>
              </a:rPr>
              <a:t>peluang</a:t>
            </a:r>
            <a:r>
              <a:rPr lang="en-US" sz="2800" dirty="0" smtClean="0">
                <a:latin typeface="Arial" charset="0"/>
                <a:cs typeface="Times New Roman" pitchFamily="18" charset="0"/>
              </a:rPr>
              <a:t>, me-</a:t>
            </a:r>
            <a:r>
              <a:rPr lang="en-US" sz="2800" i="1" dirty="0" smtClean="0">
                <a:latin typeface="Arial" charset="0"/>
                <a:cs typeface="Times New Roman" pitchFamily="18" charset="0"/>
              </a:rPr>
              <a:t>manage </a:t>
            </a:r>
            <a:r>
              <a:rPr lang="en-US" sz="2800" dirty="0" err="1" smtClean="0">
                <a:latin typeface="Arial" charset="0"/>
                <a:cs typeface="Times New Roman" pitchFamily="18" charset="0"/>
              </a:rPr>
              <a:t>sumber</a:t>
            </a:r>
            <a:r>
              <a:rPr lang="en-US" sz="28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Arial" charset="0"/>
                <a:cs typeface="Times New Roman" pitchFamily="18" charset="0"/>
              </a:rPr>
              <a:t>daya</a:t>
            </a:r>
            <a:r>
              <a:rPr lang="en-US" sz="2800" dirty="0" smtClean="0">
                <a:latin typeface="Arial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Arial" charset="0"/>
                <a:cs typeface="Times New Roman" pitchFamily="18" charset="0"/>
              </a:rPr>
              <a:t>dibutuhkan</a:t>
            </a:r>
            <a:r>
              <a:rPr lang="en-US" sz="28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Arial" charset="0"/>
                <a:cs typeface="Times New Roman" pitchFamily="18" charset="0"/>
              </a:rPr>
              <a:t>serta</a:t>
            </a:r>
            <a:r>
              <a:rPr lang="en-US" sz="28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Arial" charset="0"/>
                <a:cs typeface="Times New Roman" pitchFamily="18" charset="0"/>
              </a:rPr>
              <a:t>mengambil</a:t>
            </a:r>
            <a:r>
              <a:rPr lang="en-US" sz="28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Arial" charset="0"/>
                <a:cs typeface="Times New Roman" pitchFamily="18" charset="0"/>
              </a:rPr>
              <a:t>tindakan</a:t>
            </a:r>
            <a:r>
              <a:rPr lang="en-US" sz="2800" dirty="0" smtClean="0">
                <a:latin typeface="Arial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Arial" charset="0"/>
                <a:cs typeface="Times New Roman" pitchFamily="18" charset="0"/>
              </a:rPr>
              <a:t>tepat</a:t>
            </a:r>
            <a:r>
              <a:rPr lang="en-US" sz="2800" dirty="0" smtClean="0">
                <a:latin typeface="Arial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Arial" charset="0"/>
                <a:cs typeface="Times New Roman" pitchFamily="18" charset="0"/>
              </a:rPr>
              <a:t>guna</a:t>
            </a:r>
            <a:r>
              <a:rPr lang="en-US" sz="28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Arial" charset="0"/>
                <a:cs typeface="Times New Roman" pitchFamily="18" charset="0"/>
              </a:rPr>
              <a:t>memastikan</a:t>
            </a:r>
            <a:r>
              <a:rPr lang="en-US" sz="28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Arial" charset="0"/>
                <a:cs typeface="Times New Roman" pitchFamily="18" charset="0"/>
              </a:rPr>
              <a:t>sukses</a:t>
            </a:r>
            <a:r>
              <a:rPr lang="en-US" sz="28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Arial" charset="0"/>
                <a:cs typeface="Times New Roman" pitchFamily="18" charset="0"/>
              </a:rPr>
              <a:t>secara</a:t>
            </a:r>
            <a:r>
              <a:rPr lang="en-US" sz="28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Arial" charset="0"/>
                <a:cs typeface="Times New Roman" pitchFamily="18" charset="0"/>
              </a:rPr>
              <a:t>berkelanjutan</a:t>
            </a:r>
            <a:r>
              <a:rPr lang="en-US" sz="2800" dirty="0" smtClean="0">
                <a:latin typeface="Arial" charset="0"/>
                <a:cs typeface="Times New Roman" pitchFamily="18" charset="0"/>
              </a:rPr>
              <a:t>”.</a:t>
            </a:r>
            <a:endParaRPr lang="en-US" sz="2800" dirty="0" smtClean="0">
              <a:latin typeface="Arial" charset="0"/>
            </a:endParaRPr>
          </a:p>
        </p:txBody>
      </p:sp>
      <p:sp>
        <p:nvSpPr>
          <p:cNvPr id="717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943DCB8-7F20-421C-8490-BCAF266A142C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autoUpdateAnimBg="0"/>
      <p:bldP spid="3072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274638"/>
            <a:ext cx="6553200" cy="1143000"/>
          </a:xfrm>
        </p:spPr>
        <p:txBody>
          <a:bodyPr>
            <a:normAutofit fontScale="90000"/>
          </a:bodyPr>
          <a:lstStyle/>
          <a:p>
            <a:pPr algn="just" eaLnBrk="1" hangingPunct="1"/>
            <a:r>
              <a:rPr lang="en-US" b="1" dirty="0" smtClean="0">
                <a:latin typeface="Arial Narrow" pitchFamily="34" charset="0"/>
              </a:rPr>
              <a:t>CIRI – CIRI JIWA WIRAUSAHA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2133600" y="1600200"/>
            <a:ext cx="6553200" cy="4525963"/>
          </a:xfrm>
        </p:spPr>
        <p:txBody>
          <a:bodyPr>
            <a:normAutofit lnSpcReduction="10000"/>
          </a:bodyPr>
          <a:lstStyle/>
          <a:p>
            <a:pPr marL="576263" indent="-576263" eaLnBrk="1" hangingPunct="1">
              <a:lnSpc>
                <a:spcPct val="9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dirty="0" err="1" smtClean="0">
                <a:latin typeface="Arial" charset="0"/>
              </a:rPr>
              <a:t>Percaya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diri</a:t>
            </a:r>
            <a:r>
              <a:rPr lang="en-US" dirty="0" smtClean="0">
                <a:latin typeface="Arial" charset="0"/>
              </a:rPr>
              <a:t> </a:t>
            </a:r>
          </a:p>
          <a:p>
            <a:pPr marL="576263" indent="-576263" eaLnBrk="1" hangingPunct="1">
              <a:lnSpc>
                <a:spcPct val="9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dirty="0" err="1" smtClean="0">
                <a:latin typeface="Arial" charset="0"/>
              </a:rPr>
              <a:t>Berorientasi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pada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tugas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dan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hasil</a:t>
            </a:r>
            <a:endParaRPr lang="en-US" dirty="0" smtClean="0">
              <a:latin typeface="Arial" charset="0"/>
            </a:endParaRPr>
          </a:p>
          <a:p>
            <a:pPr marL="576263" indent="-576263" eaLnBrk="1" hangingPunct="1">
              <a:lnSpc>
                <a:spcPct val="9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dirty="0" err="1" smtClean="0">
                <a:latin typeface="Arial" charset="0"/>
              </a:rPr>
              <a:t>Keberanian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mengambil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resiko</a:t>
            </a:r>
            <a:endParaRPr lang="en-US" dirty="0" smtClean="0">
              <a:latin typeface="Arial" charset="0"/>
            </a:endParaRPr>
          </a:p>
          <a:p>
            <a:pPr marL="576263" indent="-576263" eaLnBrk="1" hangingPunct="1">
              <a:lnSpc>
                <a:spcPct val="9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dirty="0" err="1" smtClean="0">
                <a:latin typeface="Arial" charset="0"/>
              </a:rPr>
              <a:t>Kepemimpinan</a:t>
            </a:r>
            <a:endParaRPr lang="en-US" dirty="0" smtClean="0">
              <a:latin typeface="Arial" charset="0"/>
            </a:endParaRPr>
          </a:p>
          <a:p>
            <a:pPr marL="576263" indent="-576263" eaLnBrk="1" hangingPunct="1">
              <a:lnSpc>
                <a:spcPct val="9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dirty="0" err="1" smtClean="0">
                <a:latin typeface="Arial" charset="0"/>
              </a:rPr>
              <a:t>Berorientasi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ke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masa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depan</a:t>
            </a:r>
            <a:r>
              <a:rPr lang="en-US" dirty="0" smtClean="0">
                <a:latin typeface="Arial" charset="0"/>
              </a:rPr>
              <a:t> </a:t>
            </a:r>
          </a:p>
          <a:p>
            <a:pPr marL="576263" indent="-576263" eaLnBrk="1" hangingPunct="1">
              <a:lnSpc>
                <a:spcPct val="9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dirty="0" err="1" smtClean="0">
                <a:latin typeface="Arial" charset="0"/>
              </a:rPr>
              <a:t>Kreatif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inovatif</a:t>
            </a:r>
            <a:endParaRPr lang="en-US" dirty="0" smtClean="0">
              <a:latin typeface="Arial" charset="0"/>
            </a:endParaRPr>
          </a:p>
          <a:p>
            <a:pPr marL="576263" indent="-576263" eaLnBrk="1" hangingPunct="1">
              <a:lnSpc>
                <a:spcPct val="90000"/>
              </a:lnSpc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dirty="0" err="1" smtClean="0">
                <a:latin typeface="Arial" charset="0"/>
              </a:rPr>
              <a:t>Memiliki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tenaga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dalam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mengorganisir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sumber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daya</a:t>
            </a:r>
            <a:endParaRPr lang="en-US" dirty="0" smtClean="0">
              <a:latin typeface="Arial" charset="0"/>
            </a:endParaRPr>
          </a:p>
        </p:txBody>
      </p:sp>
      <p:sp>
        <p:nvSpPr>
          <p:cNvPr id="1126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7AD713C-AD38-4271-83F2-4F354B12EA42}" type="slidenum">
              <a:rPr lang="en-US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500"/>
                            </p:stCondLst>
                            <p:childTnLst>
                              <p:par>
                                <p:cTn id="52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Rectangle 5"/>
          <p:cNvSpPr>
            <a:spLocks noGrp="1" noChangeArrowheads="1"/>
          </p:cNvSpPr>
          <p:nvPr>
            <p:ph idx="1"/>
          </p:nvPr>
        </p:nvSpPr>
        <p:spPr>
          <a:xfrm>
            <a:off x="2057400" y="609600"/>
            <a:ext cx="6629400" cy="5516563"/>
          </a:xfrm>
        </p:spPr>
        <p:txBody>
          <a:bodyPr/>
          <a:lstStyle/>
          <a:p>
            <a:pPr marL="533400" indent="-533400" eaLnBrk="1" hangingPunct="1">
              <a:buSzPct val="105000"/>
              <a:buFont typeface="Wingdings" pitchFamily="2" charset="2"/>
              <a:buAutoNum type="arabicPeriod"/>
            </a:pPr>
            <a:r>
              <a:rPr lang="en-US" b="1" dirty="0" err="1" smtClean="0">
                <a:latin typeface="Arial" charset="0"/>
                <a:cs typeface="Times New Roman" pitchFamily="18" charset="0"/>
              </a:rPr>
              <a:t>Percaya</a:t>
            </a:r>
            <a:r>
              <a:rPr lang="en-US" b="1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Arial" charset="0"/>
                <a:cs typeface="Times New Roman" pitchFamily="18" charset="0"/>
              </a:rPr>
              <a:t>Diri</a:t>
            </a:r>
            <a:r>
              <a:rPr lang="en-US" b="1" dirty="0" smtClean="0">
                <a:latin typeface="Arial" charset="0"/>
                <a:cs typeface="Times New Roman" pitchFamily="18" charset="0"/>
              </a:rPr>
              <a:t> (</a:t>
            </a:r>
            <a:r>
              <a:rPr lang="en-US" b="1" i="1" dirty="0" smtClean="0">
                <a:latin typeface="Arial" charset="0"/>
                <a:cs typeface="Times New Roman" pitchFamily="18" charset="0"/>
              </a:rPr>
              <a:t>Self Confident</a:t>
            </a:r>
            <a:r>
              <a:rPr lang="en-US" b="1" dirty="0" smtClean="0">
                <a:latin typeface="Arial" charset="0"/>
                <a:cs typeface="Times New Roman" pitchFamily="18" charset="0"/>
              </a:rPr>
              <a:t>)</a:t>
            </a:r>
            <a:endParaRPr lang="en-US" b="1" dirty="0" smtClean="0">
              <a:latin typeface="Arial" charset="0"/>
            </a:endParaRPr>
          </a:p>
        </p:txBody>
      </p:sp>
      <p:sp>
        <p:nvSpPr>
          <p:cNvPr id="1229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391400B-947D-47A3-B967-DAF25D2F8584}" type="slidenum">
              <a:rPr lang="en-US"/>
              <a:pPr/>
              <a:t>6</a:t>
            </a:fld>
            <a:endParaRPr lang="en-US"/>
          </a:p>
        </p:txBody>
      </p:sp>
      <p:sp>
        <p:nvSpPr>
          <p:cNvPr id="41991" name="Rectangle 7"/>
          <p:cNvSpPr>
            <a:spLocks noChangeArrowheads="1"/>
          </p:cNvSpPr>
          <p:nvPr/>
        </p:nvSpPr>
        <p:spPr bwMode="auto">
          <a:xfrm>
            <a:off x="1981200" y="1371600"/>
            <a:ext cx="6781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200" dirty="0" err="1">
                <a:latin typeface="Arial" charset="0"/>
                <a:cs typeface="Times New Roman" pitchFamily="18" charset="0"/>
              </a:rPr>
              <a:t>Kepercayaan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diri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merupakan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suatu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paduan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sikap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dan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keyakinan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seseorang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dalam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menghadapi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tugas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atau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pekerjaan</a:t>
            </a:r>
            <a:r>
              <a:rPr lang="en-US" sz="2200" dirty="0">
                <a:latin typeface="Arial" charset="0"/>
                <a:cs typeface="Times New Roman" pitchFamily="18" charset="0"/>
              </a:rPr>
              <a:t>.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Dalam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praktik</a:t>
            </a:r>
            <a:r>
              <a:rPr lang="en-US" sz="2200" dirty="0">
                <a:latin typeface="Arial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sikap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dan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kepercayaan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ini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merupakan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sikap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dan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keyakinan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untuk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memulai</a:t>
            </a:r>
            <a:r>
              <a:rPr lang="en-US" sz="2200" dirty="0">
                <a:latin typeface="Arial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melakukan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dan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menyelesaikan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suatu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tugas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atau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pekerjaan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yang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dihadapi</a:t>
            </a:r>
            <a:r>
              <a:rPr lang="en-US" sz="2200" dirty="0">
                <a:latin typeface="Arial" charset="0"/>
                <a:cs typeface="Times New Roman" pitchFamily="18" charset="0"/>
              </a:rPr>
              <a:t>.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Oleh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sebab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itu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kepercayaan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diri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memiliki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nilai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keyakinan</a:t>
            </a:r>
            <a:r>
              <a:rPr lang="en-US" sz="2200" dirty="0">
                <a:latin typeface="Arial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optimisme</a:t>
            </a:r>
            <a:r>
              <a:rPr lang="en-US" sz="2200" dirty="0">
                <a:latin typeface="Arial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individualitas</a:t>
            </a:r>
            <a:r>
              <a:rPr lang="en-US" sz="2200" dirty="0">
                <a:latin typeface="Arial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dan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ketidaktergantungan</a:t>
            </a:r>
            <a:r>
              <a:rPr lang="en-US" sz="2200" dirty="0">
                <a:latin typeface="Arial" charset="0"/>
                <a:cs typeface="Times New Roman" pitchFamily="18" charset="0"/>
              </a:rPr>
              <a:t>.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Seseorang</a:t>
            </a:r>
            <a:r>
              <a:rPr lang="en-US" sz="2200" dirty="0">
                <a:latin typeface="Arial" charset="0"/>
                <a:cs typeface="Times New Roman" pitchFamily="18" charset="0"/>
              </a:rPr>
              <a:t> yang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memiliki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kepercayaan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diri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cenderung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memiliki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keyakinan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akan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kemampuannya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untuk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mencapai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keberhasilan</a:t>
            </a:r>
            <a:r>
              <a:rPr lang="en-US" sz="2200" dirty="0"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1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9" grpId="0" build="p" autoUpdateAnimBg="0"/>
      <p:bldP spid="41991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>
          <a:xfrm>
            <a:off x="2057400" y="457201"/>
            <a:ext cx="6629400" cy="838200"/>
          </a:xfrm>
        </p:spPr>
        <p:txBody>
          <a:bodyPr/>
          <a:lstStyle/>
          <a:p>
            <a:pPr marL="609600" indent="-609600" eaLnBrk="1" hangingPunct="1">
              <a:buSzPct val="105000"/>
              <a:buFont typeface="Wingdings" pitchFamily="2" charset="2"/>
              <a:buAutoNum type="arabicPeriod" startAt="2"/>
            </a:pPr>
            <a:r>
              <a:rPr lang="en-US" sz="2800" b="1" dirty="0" err="1" smtClean="0">
                <a:latin typeface="Arial" charset="0"/>
                <a:cs typeface="Times New Roman" pitchFamily="18" charset="0"/>
              </a:rPr>
              <a:t>Berorientasi</a:t>
            </a:r>
            <a:r>
              <a:rPr lang="en-US" sz="2800" b="1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Arial" charset="0"/>
                <a:cs typeface="Times New Roman" pitchFamily="18" charset="0"/>
              </a:rPr>
              <a:t>Tugas</a:t>
            </a:r>
            <a:r>
              <a:rPr lang="en-US" sz="2800" b="1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Arial" charset="0"/>
                <a:cs typeface="Times New Roman" pitchFamily="18" charset="0"/>
              </a:rPr>
              <a:t>dan</a:t>
            </a:r>
            <a:r>
              <a:rPr lang="en-US" sz="2800" b="1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Arial" charset="0"/>
                <a:cs typeface="Times New Roman" pitchFamily="18" charset="0"/>
              </a:rPr>
              <a:t>Hasil</a:t>
            </a:r>
            <a:endParaRPr lang="en-US" sz="2800" dirty="0" smtClean="0">
              <a:latin typeface="Arial" charset="0"/>
            </a:endParaRPr>
          </a:p>
        </p:txBody>
      </p:sp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F34030A-51BD-4523-A3DD-F6EB93AA9278}" type="slidenum">
              <a:rPr lang="en-US"/>
              <a:pPr/>
              <a:t>7</a:t>
            </a:fld>
            <a:endParaRPr lang="en-US"/>
          </a:p>
        </p:txBody>
      </p:sp>
      <p:sp>
        <p:nvSpPr>
          <p:cNvPr id="82951" name="Rectangle 7"/>
          <p:cNvSpPr>
            <a:spLocks noChangeArrowheads="1"/>
          </p:cNvSpPr>
          <p:nvPr/>
        </p:nvSpPr>
        <p:spPr bwMode="auto">
          <a:xfrm>
            <a:off x="2057400" y="1371600"/>
            <a:ext cx="6629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200" dirty="0" err="1">
                <a:latin typeface="Arial" charset="0"/>
                <a:cs typeface="Times New Roman" pitchFamily="18" charset="0"/>
              </a:rPr>
              <a:t>Seseorang</a:t>
            </a:r>
            <a:r>
              <a:rPr lang="en-US" sz="2200" dirty="0">
                <a:latin typeface="Arial" charset="0"/>
                <a:cs typeface="Times New Roman" pitchFamily="18" charset="0"/>
              </a:rPr>
              <a:t> yang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selalu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mengutamakan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tugas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dan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hasil</a:t>
            </a:r>
            <a:r>
              <a:rPr lang="en-US" sz="2200" dirty="0">
                <a:latin typeface="Arial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adalah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orang</a:t>
            </a:r>
            <a:r>
              <a:rPr lang="en-US" sz="2200" dirty="0">
                <a:latin typeface="Arial" charset="0"/>
                <a:cs typeface="Times New Roman" pitchFamily="18" charset="0"/>
              </a:rPr>
              <a:t> yang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selalu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mengutamakan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nilai‑nilai</a:t>
            </a:r>
            <a:r>
              <a:rPr lang="en-US" sz="2200" dirty="0">
                <a:latin typeface="Arial" charset="0"/>
                <a:cs typeface="Times New Roman" pitchFamily="18" charset="0"/>
              </a:rPr>
              <a:t> motif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berprestasi</a:t>
            </a:r>
            <a:r>
              <a:rPr lang="en-US" sz="2200" dirty="0">
                <a:latin typeface="Arial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berorientasi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pada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laba</a:t>
            </a:r>
            <a:r>
              <a:rPr lang="en-US" sz="2200" dirty="0">
                <a:latin typeface="Arial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ketekunan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dan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ketabahan</a:t>
            </a:r>
            <a:r>
              <a:rPr lang="en-US" sz="2200" dirty="0">
                <a:latin typeface="Arial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tekad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kerja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keras</a:t>
            </a:r>
            <a:r>
              <a:rPr lang="en-US" sz="2200" dirty="0">
                <a:latin typeface="Arial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mempunyai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dorongan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kuat</a:t>
            </a:r>
            <a:r>
              <a:rPr lang="en-US" sz="2200" dirty="0">
                <a:latin typeface="Arial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energik</a:t>
            </a:r>
            <a:r>
              <a:rPr lang="en-US" sz="2200" dirty="0">
                <a:latin typeface="Arial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dan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berinisiatif</a:t>
            </a:r>
            <a:r>
              <a:rPr lang="en-US" sz="2200" dirty="0" smtClean="0">
                <a:latin typeface="Arial" charset="0"/>
                <a:cs typeface="Times New Roman" pitchFamily="18" charset="0"/>
              </a:rPr>
              <a:t>.</a:t>
            </a:r>
          </a:p>
          <a:p>
            <a:pPr algn="just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200" dirty="0" smtClean="0">
                <a:latin typeface="Arial" charset="0"/>
                <a:cs typeface="Times New Roman" pitchFamily="18" charset="0"/>
              </a:rPr>
              <a:t> </a:t>
            </a:r>
            <a:endParaRPr lang="en-US" sz="2200" dirty="0">
              <a:latin typeface="Arial" charset="0"/>
              <a:cs typeface="Times New Roman" pitchFamily="18" charset="0"/>
            </a:endParaRPr>
          </a:p>
          <a:p>
            <a:pPr algn="just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200" dirty="0" err="1">
                <a:latin typeface="Arial" charset="0"/>
                <a:cs typeface="Times New Roman" pitchFamily="18" charset="0"/>
              </a:rPr>
              <a:t>Berinisiatif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artinya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selalu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ingin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mencari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dan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memulai</a:t>
            </a:r>
            <a:r>
              <a:rPr lang="en-US" sz="2200" dirty="0">
                <a:latin typeface="Arial" charset="0"/>
                <a:cs typeface="Times New Roman" pitchFamily="18" charset="0"/>
              </a:rPr>
              <a:t>.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Untuk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memulai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diperlukan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niat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dan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tekad</a:t>
            </a:r>
            <a:r>
              <a:rPr lang="en-US" sz="2200" dirty="0">
                <a:latin typeface="Arial" charset="0"/>
                <a:cs typeface="Times New Roman" pitchFamily="18" charset="0"/>
              </a:rPr>
              <a:t> yang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kuat</a:t>
            </a:r>
            <a:r>
              <a:rPr lang="en-US" sz="2200" dirty="0">
                <a:latin typeface="Arial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serta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karsa</a:t>
            </a:r>
            <a:r>
              <a:rPr lang="en-US" sz="2200" dirty="0">
                <a:latin typeface="Arial" charset="0"/>
                <a:cs typeface="Times New Roman" pitchFamily="18" charset="0"/>
              </a:rPr>
              <a:t> yang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besar</a:t>
            </a:r>
            <a:r>
              <a:rPr lang="en-US" sz="2200" dirty="0">
                <a:latin typeface="Arial" charset="0"/>
                <a:cs typeface="Times New Roman" pitchFamily="18" charset="0"/>
              </a:rPr>
              <a:t>.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Sekali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sukses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atau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berprestasi</a:t>
            </a:r>
            <a:r>
              <a:rPr lang="en-US" sz="2200" dirty="0">
                <a:latin typeface="Arial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maka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sukses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berikutnya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akan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menyusul</a:t>
            </a:r>
            <a:r>
              <a:rPr lang="en-US" sz="2200" dirty="0">
                <a:latin typeface="Arial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sehingga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usahanya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semakin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maju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dan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semakin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berkembang</a:t>
            </a:r>
            <a:r>
              <a:rPr lang="en-US" sz="2200" dirty="0">
                <a:latin typeface="Arial" charset="0"/>
                <a:cs typeface="Times New Roman" pitchFamily="18" charset="0"/>
              </a:rPr>
              <a:t>. </a:t>
            </a:r>
            <a:endParaRPr lang="en-US" sz="22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500"/>
                                        <p:tgtEl>
                                          <p:spTgt spid="82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build="p" autoUpdateAnimBg="0"/>
      <p:bldP spid="82951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2133600" y="304800"/>
            <a:ext cx="6553200" cy="762001"/>
          </a:xfrm>
        </p:spPr>
        <p:txBody>
          <a:bodyPr/>
          <a:lstStyle/>
          <a:p>
            <a:pPr marL="609600" indent="-609600" eaLnBrk="1" hangingPunct="1">
              <a:buSzTx/>
              <a:buFont typeface="Wingdings" pitchFamily="2" charset="2"/>
              <a:buAutoNum type="arabicPeriod" startAt="3"/>
            </a:pPr>
            <a:r>
              <a:rPr lang="en-US" sz="2800" b="1" dirty="0" err="1" smtClean="0">
                <a:latin typeface="Arial" charset="0"/>
              </a:rPr>
              <a:t>Keberanian</a:t>
            </a:r>
            <a:r>
              <a:rPr lang="en-US" sz="2800" b="1" dirty="0" smtClean="0">
                <a:latin typeface="Arial" charset="0"/>
              </a:rPr>
              <a:t> </a:t>
            </a:r>
            <a:r>
              <a:rPr lang="en-US" sz="2800" b="1" dirty="0" err="1" smtClean="0">
                <a:latin typeface="Arial" charset="0"/>
              </a:rPr>
              <a:t>Mengambil</a:t>
            </a:r>
            <a:r>
              <a:rPr lang="en-US" sz="2800" b="1" dirty="0" smtClean="0">
                <a:latin typeface="Arial" charset="0"/>
              </a:rPr>
              <a:t> </a:t>
            </a:r>
            <a:r>
              <a:rPr lang="en-US" sz="2800" b="1" dirty="0" err="1" smtClean="0">
                <a:latin typeface="Arial" charset="0"/>
              </a:rPr>
              <a:t>Risiko</a:t>
            </a:r>
            <a:endParaRPr lang="en-US" sz="2800" dirty="0" smtClean="0">
              <a:latin typeface="Arial" charset="0"/>
              <a:cs typeface="Times New Roman" pitchFamily="18" charset="0"/>
            </a:endParaRPr>
          </a:p>
        </p:txBody>
      </p:sp>
      <p:sp>
        <p:nvSpPr>
          <p:cNvPr id="143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8CBE9B9-FB62-43F2-8D7F-B4F50E81E5D2}" type="slidenum">
              <a:rPr lang="en-US"/>
              <a:pPr/>
              <a:t>8</a:t>
            </a:fld>
            <a:endParaRPr lang="en-US"/>
          </a:p>
        </p:txBody>
      </p:sp>
      <p:sp>
        <p:nvSpPr>
          <p:cNvPr id="83973" name="Rectangle 5"/>
          <p:cNvSpPr>
            <a:spLocks noChangeArrowheads="1"/>
          </p:cNvSpPr>
          <p:nvPr/>
        </p:nvSpPr>
        <p:spPr bwMode="auto">
          <a:xfrm>
            <a:off x="1981200" y="1219200"/>
            <a:ext cx="6684963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just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05000"/>
              <a:buFont typeface="Wingdings" pitchFamily="2" charset="2"/>
              <a:buChar char="q"/>
            </a:pPr>
            <a:r>
              <a:rPr lang="en-US" sz="2200" dirty="0" err="1" smtClean="0">
                <a:latin typeface="Arial" charset="0"/>
                <a:cs typeface="Times New Roman" pitchFamily="18" charset="0"/>
              </a:rPr>
              <a:t>Kemauan</a:t>
            </a:r>
            <a:r>
              <a:rPr lang="en-US" sz="22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Arial" charset="0"/>
                <a:cs typeface="Times New Roman" pitchFamily="18" charset="0"/>
              </a:rPr>
              <a:t>dan</a:t>
            </a:r>
            <a:r>
              <a:rPr lang="en-US" sz="22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Arial" charset="0"/>
                <a:cs typeface="Times New Roman" pitchFamily="18" charset="0"/>
              </a:rPr>
              <a:t>kemampuan</a:t>
            </a:r>
            <a:r>
              <a:rPr lang="en-US" sz="22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Arial" charset="0"/>
                <a:cs typeface="Times New Roman" pitchFamily="18" charset="0"/>
              </a:rPr>
              <a:t>untuk</a:t>
            </a:r>
            <a:r>
              <a:rPr lang="en-US" sz="22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Arial" charset="0"/>
                <a:cs typeface="Times New Roman" pitchFamily="18" charset="0"/>
              </a:rPr>
              <a:t>mengambil</a:t>
            </a:r>
            <a:r>
              <a:rPr lang="en-US" sz="22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Arial" charset="0"/>
                <a:cs typeface="Times New Roman" pitchFamily="18" charset="0"/>
              </a:rPr>
              <a:t>risiko</a:t>
            </a:r>
            <a:r>
              <a:rPr lang="en-US" sz="22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Arial" charset="0"/>
                <a:cs typeface="Times New Roman" pitchFamily="18" charset="0"/>
              </a:rPr>
              <a:t>merupakan</a:t>
            </a:r>
            <a:r>
              <a:rPr lang="en-US" sz="22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Arial" charset="0"/>
                <a:cs typeface="Times New Roman" pitchFamily="18" charset="0"/>
              </a:rPr>
              <a:t>salah</a:t>
            </a:r>
            <a:r>
              <a:rPr lang="en-US" sz="22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Arial" charset="0"/>
                <a:cs typeface="Times New Roman" pitchFamily="18" charset="0"/>
              </a:rPr>
              <a:t>satu</a:t>
            </a:r>
            <a:r>
              <a:rPr lang="en-US" sz="22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Arial" charset="0"/>
                <a:cs typeface="Times New Roman" pitchFamily="18" charset="0"/>
              </a:rPr>
              <a:t>nilai</a:t>
            </a:r>
            <a:r>
              <a:rPr lang="en-US" sz="22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Arial" charset="0"/>
                <a:cs typeface="Times New Roman" pitchFamily="18" charset="0"/>
              </a:rPr>
              <a:t>utama</a:t>
            </a:r>
            <a:r>
              <a:rPr lang="en-US" sz="22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Arial" charset="0"/>
                <a:cs typeface="Times New Roman" pitchFamily="18" charset="0"/>
              </a:rPr>
              <a:t>dalam</a:t>
            </a:r>
            <a:r>
              <a:rPr lang="en-US" sz="22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Arial" charset="0"/>
                <a:cs typeface="Times New Roman" pitchFamily="18" charset="0"/>
              </a:rPr>
              <a:t>kewirausahaan</a:t>
            </a:r>
            <a:r>
              <a:rPr lang="en-US" sz="2200" dirty="0" smtClean="0">
                <a:latin typeface="Arial" charset="0"/>
                <a:cs typeface="Times New Roman" pitchFamily="18" charset="0"/>
              </a:rPr>
              <a:t>. </a:t>
            </a:r>
            <a:r>
              <a:rPr lang="en-US" sz="2200" dirty="0" err="1" smtClean="0">
                <a:latin typeface="Arial" charset="0"/>
                <a:cs typeface="Times New Roman" pitchFamily="18" charset="0"/>
              </a:rPr>
              <a:t>Wirausaha</a:t>
            </a:r>
            <a:r>
              <a:rPr lang="en-US" sz="2200" dirty="0" smtClean="0">
                <a:latin typeface="Arial" charset="0"/>
                <a:cs typeface="Times New Roman" pitchFamily="18" charset="0"/>
              </a:rPr>
              <a:t> yang </a:t>
            </a:r>
            <a:r>
              <a:rPr lang="en-US" sz="2200" dirty="0" err="1" smtClean="0">
                <a:latin typeface="Arial" charset="0"/>
                <a:cs typeface="Times New Roman" pitchFamily="18" charset="0"/>
              </a:rPr>
              <a:t>tidak</a:t>
            </a:r>
            <a:r>
              <a:rPr lang="en-US" sz="22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Arial" charset="0"/>
                <a:cs typeface="Times New Roman" pitchFamily="18" charset="0"/>
              </a:rPr>
              <a:t>mau</a:t>
            </a:r>
            <a:r>
              <a:rPr lang="en-US" sz="22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Arial" charset="0"/>
                <a:cs typeface="Times New Roman" pitchFamily="18" charset="0"/>
              </a:rPr>
              <a:t>mengambil</a:t>
            </a:r>
            <a:r>
              <a:rPr lang="en-US" sz="22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Arial" charset="0"/>
                <a:cs typeface="Times New Roman" pitchFamily="18" charset="0"/>
              </a:rPr>
              <a:t>risiko</a:t>
            </a:r>
            <a:r>
              <a:rPr lang="en-US" sz="22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Arial" charset="0"/>
                <a:cs typeface="Times New Roman" pitchFamily="18" charset="0"/>
              </a:rPr>
              <a:t>akan</a:t>
            </a:r>
            <a:r>
              <a:rPr lang="en-US" sz="22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Arial" charset="0"/>
                <a:cs typeface="Times New Roman" pitchFamily="18" charset="0"/>
              </a:rPr>
              <a:t>sukar</a:t>
            </a:r>
            <a:r>
              <a:rPr lang="en-US" sz="22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Arial" charset="0"/>
                <a:cs typeface="Times New Roman" pitchFamily="18" charset="0"/>
              </a:rPr>
              <a:t>memulai</a:t>
            </a:r>
            <a:r>
              <a:rPr lang="en-US" sz="22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Arial" charset="0"/>
                <a:cs typeface="Times New Roman" pitchFamily="18" charset="0"/>
              </a:rPr>
              <a:t>atau</a:t>
            </a:r>
            <a:r>
              <a:rPr lang="en-US" sz="22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Arial" charset="0"/>
                <a:cs typeface="Times New Roman" pitchFamily="18" charset="0"/>
              </a:rPr>
              <a:t>berinisiatif</a:t>
            </a:r>
            <a:r>
              <a:rPr lang="en-US" sz="2200" dirty="0" smtClean="0">
                <a:latin typeface="Arial" charset="0"/>
                <a:cs typeface="Times New Roman" pitchFamily="18" charset="0"/>
              </a:rPr>
              <a:t>.</a:t>
            </a:r>
          </a:p>
          <a:p>
            <a:pPr marL="457200" indent="-457200" algn="just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05000"/>
            </a:pPr>
            <a:endParaRPr lang="en-US" sz="2200" dirty="0" smtClean="0">
              <a:latin typeface="Arial" charset="0"/>
              <a:cs typeface="Times New Roman" pitchFamily="18" charset="0"/>
            </a:endParaRPr>
          </a:p>
          <a:p>
            <a:pPr marL="457200" indent="-457200" algn="just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105000"/>
              <a:buFont typeface="Wingdings" pitchFamily="2" charset="2"/>
              <a:buChar char="q"/>
            </a:pPr>
            <a:r>
              <a:rPr lang="en-US" sz="2200" dirty="0" err="1" smtClean="0">
                <a:latin typeface="Arial" charset="0"/>
                <a:cs typeface="Times New Roman" pitchFamily="18" charset="0"/>
              </a:rPr>
              <a:t>Wirausaha</a:t>
            </a:r>
            <a:r>
              <a:rPr lang="en-US" sz="2200" dirty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adalah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orang</a:t>
            </a:r>
            <a:r>
              <a:rPr lang="en-US" sz="2200" dirty="0">
                <a:latin typeface="Arial" charset="0"/>
                <a:cs typeface="Times New Roman" pitchFamily="18" charset="0"/>
              </a:rPr>
              <a:t> yang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lebih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menyukai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usaha‑usaha</a:t>
            </a:r>
            <a:r>
              <a:rPr lang="en-US" sz="2200" dirty="0">
                <a:latin typeface="Arial" charset="0"/>
                <a:cs typeface="Times New Roman" pitchFamily="18" charset="0"/>
              </a:rPr>
              <a:t> yang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lebih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menantang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untuk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mencapai</a:t>
            </a:r>
            <a:r>
              <a:rPr lang="en-US" sz="2200" dirty="0">
                <a:latin typeface="Arial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Arial" charset="0"/>
                <a:cs typeface="Times New Roman" pitchFamily="18" charset="0"/>
              </a:rPr>
              <a:t>kesuksesan</a:t>
            </a:r>
            <a:endParaRPr lang="en-US" sz="2200" dirty="0"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39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39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839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39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39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39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839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39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2133600" y="304800"/>
            <a:ext cx="6553200" cy="762001"/>
          </a:xfrm>
        </p:spPr>
        <p:txBody>
          <a:bodyPr/>
          <a:lstStyle/>
          <a:p>
            <a:pPr marL="609600" indent="-609600" eaLnBrk="1" hangingPunct="1">
              <a:buSzTx/>
              <a:buFont typeface="Wingdings" pitchFamily="2" charset="2"/>
              <a:buAutoNum type="arabicPeriod" startAt="3"/>
            </a:pPr>
            <a:r>
              <a:rPr lang="en-US" sz="2800" b="1" dirty="0" err="1" smtClean="0">
                <a:latin typeface="Arial" charset="0"/>
              </a:rPr>
              <a:t>Keberanian</a:t>
            </a:r>
            <a:r>
              <a:rPr lang="en-US" sz="2800" b="1" dirty="0" smtClean="0">
                <a:latin typeface="Arial" charset="0"/>
              </a:rPr>
              <a:t> </a:t>
            </a:r>
            <a:r>
              <a:rPr lang="en-US" sz="2800" b="1" dirty="0" err="1" smtClean="0">
                <a:latin typeface="Arial" charset="0"/>
              </a:rPr>
              <a:t>Mengambil</a:t>
            </a:r>
            <a:r>
              <a:rPr lang="en-US" sz="2800" b="1" dirty="0" smtClean="0">
                <a:latin typeface="Arial" charset="0"/>
              </a:rPr>
              <a:t> </a:t>
            </a:r>
            <a:r>
              <a:rPr lang="en-US" sz="2800" b="1" dirty="0" err="1" smtClean="0">
                <a:latin typeface="Arial" charset="0"/>
              </a:rPr>
              <a:t>Risiko</a:t>
            </a:r>
            <a:endParaRPr lang="en-US" sz="2800" dirty="0" smtClean="0">
              <a:latin typeface="Arial" charset="0"/>
              <a:cs typeface="Times New Roman" pitchFamily="18" charset="0"/>
            </a:endParaRPr>
          </a:p>
        </p:txBody>
      </p:sp>
      <p:sp>
        <p:nvSpPr>
          <p:cNvPr id="143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8CBE9B9-FB62-43F2-8D7F-B4F50E81E5D2}" type="slidenum">
              <a:rPr lang="en-US"/>
              <a:pPr/>
              <a:t>9</a:t>
            </a:fld>
            <a:endParaRPr lang="en-US"/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>
          <a:xfrm>
            <a:off x="1981200" y="1219200"/>
            <a:ext cx="6629400" cy="4648200"/>
          </a:xfrm>
          <a:prstGeom prst="rect">
            <a:avLst/>
          </a:prstGeom>
          <a:noFill/>
        </p:spPr>
        <p:txBody>
          <a:bodyPr vert="horz">
            <a:norm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105000"/>
              <a:buFont typeface="Wingdings" pitchFamily="2" charset="2"/>
              <a:buChar char="q"/>
              <a:tabLst/>
              <a:defRPr/>
            </a:pP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Dengan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demikian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,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keberanian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untuk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menanggung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risiko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yang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menjadi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nilai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kewirausahaan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adalah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pengambilan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risiko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yang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penuh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dengan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perhitungan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dan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realistik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.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Kepuasan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yang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besar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diperoleh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apabila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berhasil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dalam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melaksanakan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tugas‑tugasnya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secara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realistik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. 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105000"/>
              <a:tabLst/>
              <a:defRPr/>
            </a:pPr>
            <a:endParaRPr kumimoji="0" lang="en-US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Times New Roman" pitchFamily="18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105000"/>
              <a:buFont typeface="Wingdings" pitchFamily="2" charset="2"/>
              <a:buChar char="q"/>
              <a:tabLst/>
              <a:defRPr/>
            </a:pP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Artinya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,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wirausaha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menyukai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tantangan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yang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sukar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namun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dapat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dicapai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.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Wirausaha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menghindari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situasi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risiko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yang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rendah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karena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tidak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ada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tantangan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,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dan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menjauhi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situasi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risiko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yang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tinggi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karena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ingin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berhasil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 build="p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889</Words>
  <Application>Microsoft Office PowerPoint</Application>
  <PresentationFormat>On-screen Show (4:3)</PresentationFormat>
  <Paragraphs>175</Paragraphs>
  <Slides>23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Slide 1</vt:lpstr>
      <vt:lpstr>Standar Kompetensi :  4. Memahami pengelolaan  koperasi dan kewirausahaan</vt:lpstr>
      <vt:lpstr>Slide 3</vt:lpstr>
      <vt:lpstr>PENGERTIAN WIRAUSAHAWAN</vt:lpstr>
      <vt:lpstr>CIRI – CIRI JIWA WIRAUSAHA</vt:lpstr>
      <vt:lpstr>Slide 6</vt:lpstr>
      <vt:lpstr>Slide 7</vt:lpstr>
      <vt:lpstr>Slide 8</vt:lpstr>
      <vt:lpstr>Slide 9</vt:lpstr>
      <vt:lpstr>Slide 10</vt:lpstr>
      <vt:lpstr>Slide 11</vt:lpstr>
      <vt:lpstr>Bidang-bidang Wirausaha</vt:lpstr>
      <vt:lpstr>Bidang-bidang Wirausaha</vt:lpstr>
      <vt:lpstr>Slide 14</vt:lpstr>
      <vt:lpstr>Slide 15</vt:lpstr>
      <vt:lpstr>Peranan Wirausaha</vt:lpstr>
      <vt:lpstr>Peranan Wirausaha</vt:lpstr>
      <vt:lpstr>Contoh Soal</vt:lpstr>
      <vt:lpstr>Contoh Soal</vt:lpstr>
      <vt:lpstr>Contoh Soal</vt:lpstr>
      <vt:lpstr>Contoh Soal</vt:lpstr>
      <vt:lpstr>Slide 22</vt:lpstr>
      <vt:lpstr>Penyusun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Tibri</dc:creator>
  <cp:lastModifiedBy>Tibri</cp:lastModifiedBy>
  <cp:revision>1</cp:revision>
  <dcterms:created xsi:type="dcterms:W3CDTF">2011-10-12T01:10:53Z</dcterms:created>
  <dcterms:modified xsi:type="dcterms:W3CDTF">2011-10-12T01:12:49Z</dcterms:modified>
</cp:coreProperties>
</file>