
<file path=[Content_Types].xml><?xml version="1.0" encoding="utf-8"?>
<Types xmlns="http://schemas.openxmlformats.org/package/2006/content-types">
  <Default Extension="png" ContentType="image/png"/>
  <Default Extension="bin" ContentType="application/vnd.ms-office.activeX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activeX/activeX1.xml" ContentType="application/vnd.ms-office.activeX+xml"/>
  <Override PartName="/ppt/activeX/activeX2.xml" ContentType="application/vnd.ms-office.activeX+xml"/>
  <Override PartName="/ppt/activeX/activeX3.xml" ContentType="application/vnd.ms-office.activeX+xml"/>
  <Override PartName="/ppt/activeX/activeX4.xml" ContentType="application/vnd.ms-office.activeX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82" r:id="rId2"/>
    <p:sldId id="256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3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67" autoAdjust="0"/>
    <p:restoredTop sz="94660"/>
  </p:normalViewPr>
  <p:slideViewPr>
    <p:cSldViewPr>
      <p:cViewPr>
        <p:scale>
          <a:sx n="63" d="100"/>
          <a:sy n="63" d="100"/>
        </p:scale>
        <p:origin x="-1518" y="-25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_rels/activeX3.xml.rels><?xml version="1.0" encoding="UTF-8" standalone="yes"?>
<Relationships xmlns="http://schemas.openxmlformats.org/package/2006/relationships"><Relationship Id="rId1" Type="http://schemas.microsoft.com/office/2006/relationships/activeXControlBinary" Target="activeX3.bin"/></Relationships>
</file>

<file path=ppt/activeX/_rels/activeX4.xml.rels><?xml version="1.0" encoding="UTF-8" standalone="yes"?>
<Relationships xmlns="http://schemas.openxmlformats.org/package/2006/relationships"><Relationship Id="rId1" Type="http://schemas.microsoft.com/office/2006/relationships/activeXControlBinary" Target="activeX4.bin"/></Relationships>
</file>

<file path=ppt/activeX/activeX1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2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3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activeX/activeX4.xml><?xml version="1.0" encoding="utf-8"?>
<ax:ocx xmlns:ax="http://schemas.microsoft.com/office/2006/activeX" xmlns:r="http://schemas.openxmlformats.org/officeDocument/2006/relationships" ax:classid="{D27CDB6E-AE6D-11CF-96B8-444553540000}" ax:persistence="persistStorage" r:id="rId1"/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744C398-788A-44AE-880F-B822E2D98E83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8DA22F21-C146-4044-A6FC-42D10DDB07CF}">
      <dgm:prSet phldrT="[Text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>
        <a:ln w="57150">
          <a:solidFill>
            <a:srgbClr val="FFFF00"/>
          </a:solidFill>
        </a:ln>
      </dgm:spPr>
      <dgm:t>
        <a:bodyPr/>
        <a:lstStyle/>
        <a:p>
          <a:r>
            <a:rPr lang="en-US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ELASTISITAS</a:t>
          </a:r>
          <a:endParaRPr lang="en-US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C822D0BD-839D-481A-A534-34F9D277488F}" type="parTrans" cxnId="{B31B7AEC-1A40-450F-AE0E-4AC25A11058A}">
      <dgm:prSet/>
      <dgm:spPr/>
      <dgm:t>
        <a:bodyPr/>
        <a:lstStyle/>
        <a:p>
          <a:endParaRPr lang="en-US"/>
        </a:p>
      </dgm:t>
    </dgm:pt>
    <dgm:pt modelId="{726D4B95-B1D6-4233-8EA0-1847A5BD065D}" type="sibTrans" cxnId="{B31B7AEC-1A40-450F-AE0E-4AC25A11058A}">
      <dgm:prSet/>
      <dgm:spPr/>
      <dgm:t>
        <a:bodyPr/>
        <a:lstStyle/>
        <a:p>
          <a:endParaRPr lang="en-US"/>
        </a:p>
      </dgm:t>
    </dgm:pt>
    <dgm:pt modelId="{DEA18F36-F974-427D-884E-294A70340B00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TEGANGAN</a:t>
          </a:r>
          <a:endParaRPr lang="en-US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0A344681-1E75-4C87-ABDF-ED2CDB2DB86D}" type="parTrans" cxnId="{D8C50BE0-2483-4BFB-9EC8-187B80F5DC8D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ACEA85D1-BE44-48E4-B6F4-56D07E53C6AB}" type="sibTrans" cxnId="{D8C50BE0-2483-4BFB-9EC8-187B80F5DC8D}">
      <dgm:prSet/>
      <dgm:spPr/>
      <dgm:t>
        <a:bodyPr/>
        <a:lstStyle/>
        <a:p>
          <a:endParaRPr lang="en-US"/>
        </a:p>
      </dgm:t>
    </dgm:pt>
    <dgm:pt modelId="{7B0C7D46-17DA-4BA2-BFFC-44CCFA8D805F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RENGGANGAN</a:t>
          </a:r>
          <a:endParaRPr lang="en-US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A900E27B-721D-41C8-9DCB-CE6A316475A4}" type="parTrans" cxnId="{89966665-420F-46B7-86C5-A01B4686FA5F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135775CD-3646-4A4A-8FB6-D20DF94F6D30}" type="sibTrans" cxnId="{89966665-420F-46B7-86C5-A01B4686FA5F}">
      <dgm:prSet/>
      <dgm:spPr/>
      <dgm:t>
        <a:bodyPr/>
        <a:lstStyle/>
        <a:p>
          <a:endParaRPr lang="en-US"/>
        </a:p>
      </dgm:t>
    </dgm:pt>
    <dgm:pt modelId="{0433D219-A2BA-40CB-8CC6-29BA1CAF9D5A}">
      <dgm:prSet phldrT="[Text]">
        <dgm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dgm:style>
      </dgm:prSet>
      <dgm:spPr>
        <a:ln w="57150">
          <a:solidFill>
            <a:srgbClr val="FFFF00"/>
          </a:solidFill>
        </a:ln>
      </dgm:spPr>
      <dgm:t>
        <a:bodyPr/>
        <a:lstStyle/>
        <a:p>
          <a:r>
            <a:rPr lang="en-US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HUKUM HOOKE</a:t>
          </a:r>
          <a:endParaRPr lang="en-US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6BA670FB-6EE7-4899-8B69-232EF914643A}" type="parTrans" cxnId="{65A1D536-86CC-48C0-9AC2-61C2A15C4E98}">
      <dgm:prSet/>
      <dgm:spPr/>
      <dgm:t>
        <a:bodyPr/>
        <a:lstStyle/>
        <a:p>
          <a:endParaRPr lang="en-US"/>
        </a:p>
      </dgm:t>
    </dgm:pt>
    <dgm:pt modelId="{B083F6CB-FBD2-4533-9C03-A260CCAEC611}" type="sibTrans" cxnId="{65A1D536-86CC-48C0-9AC2-61C2A15C4E98}">
      <dgm:prSet/>
      <dgm:spPr/>
      <dgm:t>
        <a:bodyPr/>
        <a:lstStyle/>
        <a:p>
          <a:endParaRPr lang="en-US"/>
        </a:p>
      </dgm:t>
    </dgm:pt>
    <dgm:pt modelId="{4A0B42A0-1B31-430A-B8D8-20538EEE999A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SUSUNAN PEGAS</a:t>
          </a:r>
          <a:endParaRPr lang="en-US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5B9E83A8-5CC5-46BB-8F27-43DE359A26E2}" type="parTrans" cxnId="{995CAE60-7769-4B01-B732-CF763EB9B638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936B084C-0010-4AA7-940A-9E36AA6974E4}" type="sibTrans" cxnId="{995CAE60-7769-4B01-B732-CF763EB9B638}">
      <dgm:prSet/>
      <dgm:spPr/>
      <dgm:t>
        <a:bodyPr/>
        <a:lstStyle/>
        <a:p>
          <a:endParaRPr lang="en-US"/>
        </a:p>
      </dgm:t>
    </dgm:pt>
    <dgm:pt modelId="{C0B68A31-44A8-4127-92A4-4F71FE45E52D}">
      <dgm:prSet phldrT="[Text]">
        <dgm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dgm:style>
      </dgm:prSet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ENERGI POTENSIAL PEGAS</a:t>
          </a:r>
          <a:endParaRPr lang="en-US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8539DD2B-8681-497F-BD61-CAB7C4A3DF87}" type="parTrans" cxnId="{E92F7478-9038-48B0-973D-2FF9332F947E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26C1A479-34CE-4C57-94E3-DB9C77726581}" type="sibTrans" cxnId="{E92F7478-9038-48B0-973D-2FF9332F947E}">
      <dgm:prSet/>
      <dgm:spPr/>
      <dgm:t>
        <a:bodyPr/>
        <a:lstStyle/>
        <a:p>
          <a:endParaRPr lang="en-US"/>
        </a:p>
      </dgm:t>
    </dgm:pt>
    <dgm:pt modelId="{9A0B822F-3D9D-4C37-A904-4B3864C8FB2A}">
      <dgm:prSet phldrT="[Text]">
        <dgm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dgm:style>
      </dgm:prSet>
      <dgm:spPr>
        <a:ln w="57150">
          <a:solidFill>
            <a:schemeClr val="bg1"/>
          </a:solidFill>
        </a:ln>
      </dgm:spPr>
      <dgm:t>
        <a:bodyPr/>
        <a:lstStyle/>
        <a:p>
          <a:r>
            <a:rPr lang="en-US" b="1" dirty="0" smtClean="0">
              <a:latin typeface="Verdana" pitchFamily="34" charset="0"/>
              <a:ea typeface="Verdana" pitchFamily="34" charset="0"/>
              <a:cs typeface="Verdana" pitchFamily="34" charset="0"/>
            </a:rPr>
            <a:t>MODULUS YOUNG</a:t>
          </a:r>
          <a:endParaRPr lang="en-US" b="1" dirty="0">
            <a:latin typeface="Verdana" pitchFamily="34" charset="0"/>
            <a:ea typeface="Verdana" pitchFamily="34" charset="0"/>
            <a:cs typeface="Verdana" pitchFamily="34" charset="0"/>
          </a:endParaRPr>
        </a:p>
      </dgm:t>
    </dgm:pt>
    <dgm:pt modelId="{33494AC2-A476-4CE1-9467-DFC24D774802}" type="parTrans" cxnId="{525E13A1-254E-4B1B-A619-64D72D32425A}">
      <dgm:prSet/>
      <dgm:spPr>
        <a:ln w="57150">
          <a:solidFill>
            <a:srgbClr val="FF0000"/>
          </a:solidFill>
        </a:ln>
      </dgm:spPr>
      <dgm:t>
        <a:bodyPr/>
        <a:lstStyle/>
        <a:p>
          <a:endParaRPr lang="en-US"/>
        </a:p>
      </dgm:t>
    </dgm:pt>
    <dgm:pt modelId="{09F510D6-6868-4E82-AFAC-531362CF4D5D}" type="sibTrans" cxnId="{525E13A1-254E-4B1B-A619-64D72D32425A}">
      <dgm:prSet/>
      <dgm:spPr/>
      <dgm:t>
        <a:bodyPr/>
        <a:lstStyle/>
        <a:p>
          <a:endParaRPr lang="en-US"/>
        </a:p>
      </dgm:t>
    </dgm:pt>
    <dgm:pt modelId="{E0204DDB-2707-4818-9842-5C543CE68250}" type="pres">
      <dgm:prSet presAssocID="{D744C398-788A-44AE-880F-B822E2D98E83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51C9B0F-AC08-4724-9EDD-C69F0AB0747B}" type="pres">
      <dgm:prSet presAssocID="{8DA22F21-C146-4044-A6FC-42D10DDB07CF}" presName="root" presStyleCnt="0"/>
      <dgm:spPr/>
    </dgm:pt>
    <dgm:pt modelId="{3AEC6886-74AE-4032-9E56-C0F5C676A79C}" type="pres">
      <dgm:prSet presAssocID="{8DA22F21-C146-4044-A6FC-42D10DDB07CF}" presName="rootComposite" presStyleCnt="0"/>
      <dgm:spPr/>
    </dgm:pt>
    <dgm:pt modelId="{073192E8-7B30-466E-A56C-DC332D738E2D}" type="pres">
      <dgm:prSet presAssocID="{8DA22F21-C146-4044-A6FC-42D10DDB07CF}" presName="rootText" presStyleLbl="node1" presStyleIdx="0" presStyleCnt="2" custScaleY="44929" custLinFactNeighborX="-47448"/>
      <dgm:spPr/>
      <dgm:t>
        <a:bodyPr/>
        <a:lstStyle/>
        <a:p>
          <a:endParaRPr lang="en-US"/>
        </a:p>
      </dgm:t>
    </dgm:pt>
    <dgm:pt modelId="{3A68DF0F-E470-4886-BB81-DCE9D0826805}" type="pres">
      <dgm:prSet presAssocID="{8DA22F21-C146-4044-A6FC-42D10DDB07CF}" presName="rootConnector" presStyleLbl="node1" presStyleIdx="0" presStyleCnt="2"/>
      <dgm:spPr/>
      <dgm:t>
        <a:bodyPr/>
        <a:lstStyle/>
        <a:p>
          <a:endParaRPr lang="en-US"/>
        </a:p>
      </dgm:t>
    </dgm:pt>
    <dgm:pt modelId="{CFF12A37-3616-4AED-B963-48F3CD116BF2}" type="pres">
      <dgm:prSet presAssocID="{8DA22F21-C146-4044-A6FC-42D10DDB07CF}" presName="childShape" presStyleCnt="0"/>
      <dgm:spPr/>
    </dgm:pt>
    <dgm:pt modelId="{D038C85C-B392-42AB-BF05-1D03823D0954}" type="pres">
      <dgm:prSet presAssocID="{0A344681-1E75-4C87-ABDF-ED2CDB2DB86D}" presName="Name13" presStyleLbl="parChTrans1D2" presStyleIdx="0" presStyleCnt="5"/>
      <dgm:spPr/>
      <dgm:t>
        <a:bodyPr/>
        <a:lstStyle/>
        <a:p>
          <a:endParaRPr lang="en-US"/>
        </a:p>
      </dgm:t>
    </dgm:pt>
    <dgm:pt modelId="{2FD929BA-9F78-4862-A9F3-A9E52DB2A7F9}" type="pres">
      <dgm:prSet presAssocID="{DEA18F36-F974-427D-884E-294A70340B00}" presName="childText" presStyleLbl="bgAcc1" presStyleIdx="0" presStyleCnt="5" custScaleX="86848" custScaleY="51512" custLinFactNeighborX="-745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3D4F47A-A183-499B-ABC9-9C618D5C9AFC}" type="pres">
      <dgm:prSet presAssocID="{A900E27B-721D-41C8-9DCB-CE6A316475A4}" presName="Name13" presStyleLbl="parChTrans1D2" presStyleIdx="1" presStyleCnt="5"/>
      <dgm:spPr/>
      <dgm:t>
        <a:bodyPr/>
        <a:lstStyle/>
        <a:p>
          <a:endParaRPr lang="en-US"/>
        </a:p>
      </dgm:t>
    </dgm:pt>
    <dgm:pt modelId="{958B2561-0267-48AF-9A1F-766249FCA190}" type="pres">
      <dgm:prSet presAssocID="{7B0C7D46-17DA-4BA2-BFFC-44CCFA8D805F}" presName="childText" presStyleLbl="bgAcc1" presStyleIdx="1" presStyleCnt="5" custScaleY="43455" custLinFactNeighborX="-781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2653B3-5E63-4E9B-B6CD-27ECFE1E9E05}" type="pres">
      <dgm:prSet presAssocID="{33494AC2-A476-4CE1-9467-DFC24D774802}" presName="Name13" presStyleLbl="parChTrans1D2" presStyleIdx="2" presStyleCnt="5"/>
      <dgm:spPr/>
      <dgm:t>
        <a:bodyPr/>
        <a:lstStyle/>
        <a:p>
          <a:endParaRPr lang="en-US"/>
        </a:p>
      </dgm:t>
    </dgm:pt>
    <dgm:pt modelId="{2C0AE18E-7B66-4E82-B4A9-0ADA0ED9B7F7}" type="pres">
      <dgm:prSet presAssocID="{9A0B822F-3D9D-4C37-A904-4B3864C8FB2A}" presName="childText" presStyleLbl="bgAcc1" presStyleIdx="2" presStyleCnt="5" custScaleX="79527" custScaleY="58532" custLinFactNeighborX="-78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98CFB0-0466-4D9C-9D1E-2FCAFA849CE2}" type="pres">
      <dgm:prSet presAssocID="{0433D219-A2BA-40CB-8CC6-29BA1CAF9D5A}" presName="root" presStyleCnt="0"/>
      <dgm:spPr/>
    </dgm:pt>
    <dgm:pt modelId="{87A5C66F-BBAF-412E-B658-CDEC57257328}" type="pres">
      <dgm:prSet presAssocID="{0433D219-A2BA-40CB-8CC6-29BA1CAF9D5A}" presName="rootComposite" presStyleCnt="0"/>
      <dgm:spPr/>
    </dgm:pt>
    <dgm:pt modelId="{FA8DBA01-27BC-4D0F-8061-EA34DB8E0E4D}" type="pres">
      <dgm:prSet presAssocID="{0433D219-A2BA-40CB-8CC6-29BA1CAF9D5A}" presName="rootText" presStyleLbl="node1" presStyleIdx="1" presStyleCnt="2" custScaleX="112407" custScaleY="45206" custLinFactNeighborX="-27306" custLinFactNeighborY="44281"/>
      <dgm:spPr/>
      <dgm:t>
        <a:bodyPr/>
        <a:lstStyle/>
        <a:p>
          <a:endParaRPr lang="en-US"/>
        </a:p>
      </dgm:t>
    </dgm:pt>
    <dgm:pt modelId="{9B545D20-298F-48AE-A7C2-928E0539E960}" type="pres">
      <dgm:prSet presAssocID="{0433D219-A2BA-40CB-8CC6-29BA1CAF9D5A}" presName="rootConnector" presStyleLbl="node1" presStyleIdx="1" presStyleCnt="2"/>
      <dgm:spPr/>
      <dgm:t>
        <a:bodyPr/>
        <a:lstStyle/>
        <a:p>
          <a:endParaRPr lang="en-US"/>
        </a:p>
      </dgm:t>
    </dgm:pt>
    <dgm:pt modelId="{90175C5C-67F1-450B-86D9-F8294AF936E9}" type="pres">
      <dgm:prSet presAssocID="{0433D219-A2BA-40CB-8CC6-29BA1CAF9D5A}" presName="childShape" presStyleCnt="0"/>
      <dgm:spPr/>
    </dgm:pt>
    <dgm:pt modelId="{6CDF4922-7DA2-491D-B05D-EECF00D37D19}" type="pres">
      <dgm:prSet presAssocID="{5B9E83A8-5CC5-46BB-8F27-43DE359A26E2}" presName="Name13" presStyleLbl="parChTrans1D2" presStyleIdx="3" presStyleCnt="5"/>
      <dgm:spPr/>
      <dgm:t>
        <a:bodyPr/>
        <a:lstStyle/>
        <a:p>
          <a:endParaRPr lang="en-US"/>
        </a:p>
      </dgm:t>
    </dgm:pt>
    <dgm:pt modelId="{83122BF4-D122-4261-A696-A7EEC4FDB403}" type="pres">
      <dgm:prSet presAssocID="{4A0B42A0-1B31-430A-B8D8-20538EEE999A}" presName="childText" presStyleLbl="bgAcc1" presStyleIdx="3" presStyleCnt="5" custScaleX="84739" custScaleY="54895" custLinFactNeighborX="-39298" custLinFactNeighborY="44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2D9C6BA-5E78-4410-9613-890E432C2734}" type="pres">
      <dgm:prSet presAssocID="{8539DD2B-8681-497F-BD61-CAB7C4A3DF87}" presName="Name13" presStyleLbl="parChTrans1D2" presStyleIdx="4" presStyleCnt="5"/>
      <dgm:spPr/>
      <dgm:t>
        <a:bodyPr/>
        <a:lstStyle/>
        <a:p>
          <a:endParaRPr lang="en-US"/>
        </a:p>
      </dgm:t>
    </dgm:pt>
    <dgm:pt modelId="{15822E34-6CDF-40CC-A61F-A334290A7F28}" type="pres">
      <dgm:prSet presAssocID="{C0B68A31-44A8-4127-92A4-4F71FE45E52D}" presName="childText" presStyleLbl="bgAcc1" presStyleIdx="4" presStyleCnt="5" custScaleX="84739" custScaleY="72421" custLinFactNeighborX="-39298" custLinFactNeighborY="4428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7A50405-3DD1-49CB-A077-32C8A318CC62}" type="presOf" srcId="{8539DD2B-8681-497F-BD61-CAB7C4A3DF87}" destId="{D2D9C6BA-5E78-4410-9613-890E432C2734}" srcOrd="0" destOrd="0" presId="urn:microsoft.com/office/officeart/2005/8/layout/hierarchy3"/>
    <dgm:cxn modelId="{B31B7AEC-1A40-450F-AE0E-4AC25A11058A}" srcId="{D744C398-788A-44AE-880F-B822E2D98E83}" destId="{8DA22F21-C146-4044-A6FC-42D10DDB07CF}" srcOrd="0" destOrd="0" parTransId="{C822D0BD-839D-481A-A534-34F9D277488F}" sibTransId="{726D4B95-B1D6-4233-8EA0-1847A5BD065D}"/>
    <dgm:cxn modelId="{6A6120E0-B2CE-4264-A2BF-DFA35D651380}" type="presOf" srcId="{9A0B822F-3D9D-4C37-A904-4B3864C8FB2A}" destId="{2C0AE18E-7B66-4E82-B4A9-0ADA0ED9B7F7}" srcOrd="0" destOrd="0" presId="urn:microsoft.com/office/officeart/2005/8/layout/hierarchy3"/>
    <dgm:cxn modelId="{2CC136A4-1C84-43B9-9B66-FBD4CF050A58}" type="presOf" srcId="{8DA22F21-C146-4044-A6FC-42D10DDB07CF}" destId="{073192E8-7B30-466E-A56C-DC332D738E2D}" srcOrd="0" destOrd="0" presId="urn:microsoft.com/office/officeart/2005/8/layout/hierarchy3"/>
    <dgm:cxn modelId="{89966665-420F-46B7-86C5-A01B4686FA5F}" srcId="{8DA22F21-C146-4044-A6FC-42D10DDB07CF}" destId="{7B0C7D46-17DA-4BA2-BFFC-44CCFA8D805F}" srcOrd="1" destOrd="0" parTransId="{A900E27B-721D-41C8-9DCB-CE6A316475A4}" sibTransId="{135775CD-3646-4A4A-8FB6-D20DF94F6D30}"/>
    <dgm:cxn modelId="{86B1ED44-8B00-4104-B792-67B394A130B3}" type="presOf" srcId="{8DA22F21-C146-4044-A6FC-42D10DDB07CF}" destId="{3A68DF0F-E470-4886-BB81-DCE9D0826805}" srcOrd="1" destOrd="0" presId="urn:microsoft.com/office/officeart/2005/8/layout/hierarchy3"/>
    <dgm:cxn modelId="{2A9A34DC-3E4F-4AC5-B9A8-02FDE5FAF6AA}" type="presOf" srcId="{C0B68A31-44A8-4127-92A4-4F71FE45E52D}" destId="{15822E34-6CDF-40CC-A61F-A334290A7F28}" srcOrd="0" destOrd="0" presId="urn:microsoft.com/office/officeart/2005/8/layout/hierarchy3"/>
    <dgm:cxn modelId="{995CAE60-7769-4B01-B732-CF763EB9B638}" srcId="{0433D219-A2BA-40CB-8CC6-29BA1CAF9D5A}" destId="{4A0B42A0-1B31-430A-B8D8-20538EEE999A}" srcOrd="0" destOrd="0" parTransId="{5B9E83A8-5CC5-46BB-8F27-43DE359A26E2}" sibTransId="{936B084C-0010-4AA7-940A-9E36AA6974E4}"/>
    <dgm:cxn modelId="{AD7E4BB9-6FCD-44A1-86BD-A33094FB07E1}" type="presOf" srcId="{7B0C7D46-17DA-4BA2-BFFC-44CCFA8D805F}" destId="{958B2561-0267-48AF-9A1F-766249FCA190}" srcOrd="0" destOrd="0" presId="urn:microsoft.com/office/officeart/2005/8/layout/hierarchy3"/>
    <dgm:cxn modelId="{525E13A1-254E-4B1B-A619-64D72D32425A}" srcId="{8DA22F21-C146-4044-A6FC-42D10DDB07CF}" destId="{9A0B822F-3D9D-4C37-A904-4B3864C8FB2A}" srcOrd="2" destOrd="0" parTransId="{33494AC2-A476-4CE1-9467-DFC24D774802}" sibTransId="{09F510D6-6868-4E82-AFAC-531362CF4D5D}"/>
    <dgm:cxn modelId="{42CA5DE0-1543-461F-9DEA-6C7C2C6962D4}" type="presOf" srcId="{DEA18F36-F974-427D-884E-294A70340B00}" destId="{2FD929BA-9F78-4862-A9F3-A9E52DB2A7F9}" srcOrd="0" destOrd="0" presId="urn:microsoft.com/office/officeart/2005/8/layout/hierarchy3"/>
    <dgm:cxn modelId="{2C5C733B-B209-4234-9B36-AD16A3576391}" type="presOf" srcId="{D744C398-788A-44AE-880F-B822E2D98E83}" destId="{E0204DDB-2707-4818-9842-5C543CE68250}" srcOrd="0" destOrd="0" presId="urn:microsoft.com/office/officeart/2005/8/layout/hierarchy3"/>
    <dgm:cxn modelId="{E92F7478-9038-48B0-973D-2FF9332F947E}" srcId="{0433D219-A2BA-40CB-8CC6-29BA1CAF9D5A}" destId="{C0B68A31-44A8-4127-92A4-4F71FE45E52D}" srcOrd="1" destOrd="0" parTransId="{8539DD2B-8681-497F-BD61-CAB7C4A3DF87}" sibTransId="{26C1A479-34CE-4C57-94E3-DB9C77726581}"/>
    <dgm:cxn modelId="{F3CA60BA-2B79-4F43-BF9E-3962A0DAD61D}" type="presOf" srcId="{4A0B42A0-1B31-430A-B8D8-20538EEE999A}" destId="{83122BF4-D122-4261-A696-A7EEC4FDB403}" srcOrd="0" destOrd="0" presId="urn:microsoft.com/office/officeart/2005/8/layout/hierarchy3"/>
    <dgm:cxn modelId="{88DD3B2B-0B73-4944-B7A1-AD03563BA221}" type="presOf" srcId="{0A344681-1E75-4C87-ABDF-ED2CDB2DB86D}" destId="{D038C85C-B392-42AB-BF05-1D03823D0954}" srcOrd="0" destOrd="0" presId="urn:microsoft.com/office/officeart/2005/8/layout/hierarchy3"/>
    <dgm:cxn modelId="{65A1D536-86CC-48C0-9AC2-61C2A15C4E98}" srcId="{D744C398-788A-44AE-880F-B822E2D98E83}" destId="{0433D219-A2BA-40CB-8CC6-29BA1CAF9D5A}" srcOrd="1" destOrd="0" parTransId="{6BA670FB-6EE7-4899-8B69-232EF914643A}" sibTransId="{B083F6CB-FBD2-4533-9C03-A260CCAEC611}"/>
    <dgm:cxn modelId="{6B919178-677F-4917-BCFA-D766C3C4E7F7}" type="presOf" srcId="{0433D219-A2BA-40CB-8CC6-29BA1CAF9D5A}" destId="{9B545D20-298F-48AE-A7C2-928E0539E960}" srcOrd="1" destOrd="0" presId="urn:microsoft.com/office/officeart/2005/8/layout/hierarchy3"/>
    <dgm:cxn modelId="{5E61D603-EA19-4111-80B8-82DFFFC4159F}" type="presOf" srcId="{33494AC2-A476-4CE1-9467-DFC24D774802}" destId="{AD2653B3-5E63-4E9B-B6CD-27ECFE1E9E05}" srcOrd="0" destOrd="0" presId="urn:microsoft.com/office/officeart/2005/8/layout/hierarchy3"/>
    <dgm:cxn modelId="{57E7E303-9018-481A-A62A-60BDBB10999A}" type="presOf" srcId="{A900E27B-721D-41C8-9DCB-CE6A316475A4}" destId="{C3D4F47A-A183-499B-ABC9-9C618D5C9AFC}" srcOrd="0" destOrd="0" presId="urn:microsoft.com/office/officeart/2005/8/layout/hierarchy3"/>
    <dgm:cxn modelId="{D8C50BE0-2483-4BFB-9EC8-187B80F5DC8D}" srcId="{8DA22F21-C146-4044-A6FC-42D10DDB07CF}" destId="{DEA18F36-F974-427D-884E-294A70340B00}" srcOrd="0" destOrd="0" parTransId="{0A344681-1E75-4C87-ABDF-ED2CDB2DB86D}" sibTransId="{ACEA85D1-BE44-48E4-B6F4-56D07E53C6AB}"/>
    <dgm:cxn modelId="{1CF45131-7AE6-4E26-BF73-9029EBB0549E}" type="presOf" srcId="{0433D219-A2BA-40CB-8CC6-29BA1CAF9D5A}" destId="{FA8DBA01-27BC-4D0F-8061-EA34DB8E0E4D}" srcOrd="0" destOrd="0" presId="urn:microsoft.com/office/officeart/2005/8/layout/hierarchy3"/>
    <dgm:cxn modelId="{0AE18BBC-AC02-4910-9C6B-FA2559128DDA}" type="presOf" srcId="{5B9E83A8-5CC5-46BB-8F27-43DE359A26E2}" destId="{6CDF4922-7DA2-491D-B05D-EECF00D37D19}" srcOrd="0" destOrd="0" presId="urn:microsoft.com/office/officeart/2005/8/layout/hierarchy3"/>
    <dgm:cxn modelId="{01504A7E-CD26-4971-83DC-D095CE231429}" type="presParOf" srcId="{E0204DDB-2707-4818-9842-5C543CE68250}" destId="{B51C9B0F-AC08-4724-9EDD-C69F0AB0747B}" srcOrd="0" destOrd="0" presId="urn:microsoft.com/office/officeart/2005/8/layout/hierarchy3"/>
    <dgm:cxn modelId="{150A96A5-DF15-41B2-8CBA-B295FB4081F5}" type="presParOf" srcId="{B51C9B0F-AC08-4724-9EDD-C69F0AB0747B}" destId="{3AEC6886-74AE-4032-9E56-C0F5C676A79C}" srcOrd="0" destOrd="0" presId="urn:microsoft.com/office/officeart/2005/8/layout/hierarchy3"/>
    <dgm:cxn modelId="{4DF9B378-1421-4DDC-A869-3E770A32D0EA}" type="presParOf" srcId="{3AEC6886-74AE-4032-9E56-C0F5C676A79C}" destId="{073192E8-7B30-466E-A56C-DC332D738E2D}" srcOrd="0" destOrd="0" presId="urn:microsoft.com/office/officeart/2005/8/layout/hierarchy3"/>
    <dgm:cxn modelId="{E255A285-AE14-4E31-8B48-919BC0CA073E}" type="presParOf" srcId="{3AEC6886-74AE-4032-9E56-C0F5C676A79C}" destId="{3A68DF0F-E470-4886-BB81-DCE9D0826805}" srcOrd="1" destOrd="0" presId="urn:microsoft.com/office/officeart/2005/8/layout/hierarchy3"/>
    <dgm:cxn modelId="{1E9C5AE6-DCEB-4BFE-A83E-333999A91502}" type="presParOf" srcId="{B51C9B0F-AC08-4724-9EDD-C69F0AB0747B}" destId="{CFF12A37-3616-4AED-B963-48F3CD116BF2}" srcOrd="1" destOrd="0" presId="urn:microsoft.com/office/officeart/2005/8/layout/hierarchy3"/>
    <dgm:cxn modelId="{52406FC4-8D8E-45F5-A16D-9DA51A9A4F91}" type="presParOf" srcId="{CFF12A37-3616-4AED-B963-48F3CD116BF2}" destId="{D038C85C-B392-42AB-BF05-1D03823D0954}" srcOrd="0" destOrd="0" presId="urn:microsoft.com/office/officeart/2005/8/layout/hierarchy3"/>
    <dgm:cxn modelId="{E4E447F3-2A32-4246-AD2C-578A77F3F84B}" type="presParOf" srcId="{CFF12A37-3616-4AED-B963-48F3CD116BF2}" destId="{2FD929BA-9F78-4862-A9F3-A9E52DB2A7F9}" srcOrd="1" destOrd="0" presId="urn:microsoft.com/office/officeart/2005/8/layout/hierarchy3"/>
    <dgm:cxn modelId="{D7DE4045-7639-4782-BBDA-0B1D6AF2DFC6}" type="presParOf" srcId="{CFF12A37-3616-4AED-B963-48F3CD116BF2}" destId="{C3D4F47A-A183-499B-ABC9-9C618D5C9AFC}" srcOrd="2" destOrd="0" presId="urn:microsoft.com/office/officeart/2005/8/layout/hierarchy3"/>
    <dgm:cxn modelId="{BA08F618-6B9C-470F-ADBA-62807364B131}" type="presParOf" srcId="{CFF12A37-3616-4AED-B963-48F3CD116BF2}" destId="{958B2561-0267-48AF-9A1F-766249FCA190}" srcOrd="3" destOrd="0" presId="urn:microsoft.com/office/officeart/2005/8/layout/hierarchy3"/>
    <dgm:cxn modelId="{E3062774-CAF4-488C-9EE4-1938AC862D88}" type="presParOf" srcId="{CFF12A37-3616-4AED-B963-48F3CD116BF2}" destId="{AD2653B3-5E63-4E9B-B6CD-27ECFE1E9E05}" srcOrd="4" destOrd="0" presId="urn:microsoft.com/office/officeart/2005/8/layout/hierarchy3"/>
    <dgm:cxn modelId="{4C1ABB36-633E-4A0E-BD85-2B9C4FAC0C60}" type="presParOf" srcId="{CFF12A37-3616-4AED-B963-48F3CD116BF2}" destId="{2C0AE18E-7B66-4E82-B4A9-0ADA0ED9B7F7}" srcOrd="5" destOrd="0" presId="urn:microsoft.com/office/officeart/2005/8/layout/hierarchy3"/>
    <dgm:cxn modelId="{3830F5B1-0B67-40A0-9726-02F3BD897708}" type="presParOf" srcId="{E0204DDB-2707-4818-9842-5C543CE68250}" destId="{1098CFB0-0466-4D9C-9D1E-2FCAFA849CE2}" srcOrd="1" destOrd="0" presId="urn:microsoft.com/office/officeart/2005/8/layout/hierarchy3"/>
    <dgm:cxn modelId="{3811B92B-54A0-4376-BA52-150063A0AC61}" type="presParOf" srcId="{1098CFB0-0466-4D9C-9D1E-2FCAFA849CE2}" destId="{87A5C66F-BBAF-412E-B658-CDEC57257328}" srcOrd="0" destOrd="0" presId="urn:microsoft.com/office/officeart/2005/8/layout/hierarchy3"/>
    <dgm:cxn modelId="{8AD27CF4-DB31-4365-AA87-1939BC61B9FE}" type="presParOf" srcId="{87A5C66F-BBAF-412E-B658-CDEC57257328}" destId="{FA8DBA01-27BC-4D0F-8061-EA34DB8E0E4D}" srcOrd="0" destOrd="0" presId="urn:microsoft.com/office/officeart/2005/8/layout/hierarchy3"/>
    <dgm:cxn modelId="{DD2ED651-AE52-4C69-8E27-F59890210472}" type="presParOf" srcId="{87A5C66F-BBAF-412E-B658-CDEC57257328}" destId="{9B545D20-298F-48AE-A7C2-928E0539E960}" srcOrd="1" destOrd="0" presId="urn:microsoft.com/office/officeart/2005/8/layout/hierarchy3"/>
    <dgm:cxn modelId="{66D806F7-79BF-45F7-AECF-DCEF765D7A32}" type="presParOf" srcId="{1098CFB0-0466-4D9C-9D1E-2FCAFA849CE2}" destId="{90175C5C-67F1-450B-86D9-F8294AF936E9}" srcOrd="1" destOrd="0" presId="urn:microsoft.com/office/officeart/2005/8/layout/hierarchy3"/>
    <dgm:cxn modelId="{436BD2F1-523B-42AC-8450-58F4B83D943F}" type="presParOf" srcId="{90175C5C-67F1-450B-86D9-F8294AF936E9}" destId="{6CDF4922-7DA2-491D-B05D-EECF00D37D19}" srcOrd="0" destOrd="0" presId="urn:microsoft.com/office/officeart/2005/8/layout/hierarchy3"/>
    <dgm:cxn modelId="{FA98DE48-C050-4293-84D3-AF108D495C9D}" type="presParOf" srcId="{90175C5C-67F1-450B-86D9-F8294AF936E9}" destId="{83122BF4-D122-4261-A696-A7EEC4FDB403}" srcOrd="1" destOrd="0" presId="urn:microsoft.com/office/officeart/2005/8/layout/hierarchy3"/>
    <dgm:cxn modelId="{495ACED2-0D81-4619-9982-FA3F3962115D}" type="presParOf" srcId="{90175C5C-67F1-450B-86D9-F8294AF936E9}" destId="{D2D9C6BA-5E78-4410-9613-890E432C2734}" srcOrd="2" destOrd="0" presId="urn:microsoft.com/office/officeart/2005/8/layout/hierarchy3"/>
    <dgm:cxn modelId="{FA12A87B-626A-4AA6-8E4A-11D5F55B9693}" type="presParOf" srcId="{90175C5C-67F1-450B-86D9-F8294AF936E9}" destId="{15822E34-6CDF-40CC-A61F-A334290A7F28}" srcOrd="3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73192E8-7B30-466E-A56C-DC332D738E2D}">
      <dsp:nvSpPr>
        <dsp:cNvPr id="0" name=""/>
        <dsp:cNvSpPr/>
      </dsp:nvSpPr>
      <dsp:spPr>
        <a:xfrm>
          <a:off x="0" y="1636"/>
          <a:ext cx="3517148" cy="79010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 w="57150"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ELASTISITAS</a:t>
          </a:r>
          <a:endParaRPr lang="en-US" sz="34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23142" y="24778"/>
        <a:ext cx="3470864" cy="743825"/>
      </dsp:txXfrm>
    </dsp:sp>
    <dsp:sp modelId="{D038C85C-B392-42AB-BF05-1D03823D0954}">
      <dsp:nvSpPr>
        <dsp:cNvPr id="0" name=""/>
        <dsp:cNvSpPr/>
      </dsp:nvSpPr>
      <dsp:spPr>
        <a:xfrm>
          <a:off x="351714" y="791746"/>
          <a:ext cx="300981" cy="89258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2581"/>
              </a:lnTo>
              <a:lnTo>
                <a:pt x="300981" y="892581"/>
              </a:lnTo>
            </a:path>
          </a:pathLst>
        </a:custGeom>
        <a:noFill/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FD929BA-9F78-4862-A9F3-A9E52DB2A7F9}">
      <dsp:nvSpPr>
        <dsp:cNvPr id="0" name=""/>
        <dsp:cNvSpPr/>
      </dsp:nvSpPr>
      <dsp:spPr>
        <a:xfrm>
          <a:off x="652695" y="1231390"/>
          <a:ext cx="2443658" cy="905876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5715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TEGANGAN</a:t>
          </a:r>
          <a:endParaRPr lang="en-US" sz="26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679227" y="1257922"/>
        <a:ext cx="2390594" cy="852812"/>
      </dsp:txXfrm>
    </dsp:sp>
    <dsp:sp modelId="{C3D4F47A-A183-499B-ABC9-9C618D5C9AFC}">
      <dsp:nvSpPr>
        <dsp:cNvPr id="0" name=""/>
        <dsp:cNvSpPr/>
      </dsp:nvSpPr>
      <dsp:spPr>
        <a:xfrm>
          <a:off x="351714" y="791746"/>
          <a:ext cx="290964" cy="216725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67258"/>
              </a:lnTo>
              <a:lnTo>
                <a:pt x="290964" y="2167258"/>
              </a:lnTo>
            </a:path>
          </a:pathLst>
        </a:custGeom>
        <a:noFill/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B2561-0267-48AF-9A1F-766249FCA190}">
      <dsp:nvSpPr>
        <dsp:cNvPr id="0" name=""/>
        <dsp:cNvSpPr/>
      </dsp:nvSpPr>
      <dsp:spPr>
        <a:xfrm>
          <a:off x="642679" y="2576910"/>
          <a:ext cx="2813718" cy="76418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5715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RENGGANGAN</a:t>
          </a:r>
          <a:endParaRPr lang="en-US" sz="26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665061" y="2599292"/>
        <a:ext cx="2768954" cy="719424"/>
      </dsp:txXfrm>
    </dsp:sp>
    <dsp:sp modelId="{AD2653B3-5E63-4E9B-B6CD-27ECFE1E9E05}">
      <dsp:nvSpPr>
        <dsp:cNvPr id="0" name=""/>
        <dsp:cNvSpPr/>
      </dsp:nvSpPr>
      <dsp:spPr>
        <a:xfrm>
          <a:off x="351714" y="791746"/>
          <a:ext cx="290936" cy="350366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503660"/>
              </a:lnTo>
              <a:lnTo>
                <a:pt x="290936" y="3503660"/>
              </a:lnTo>
            </a:path>
          </a:pathLst>
        </a:custGeom>
        <a:noFill/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C0AE18E-7B66-4E82-B4A9-0ADA0ED9B7F7}">
      <dsp:nvSpPr>
        <dsp:cNvPr id="0" name=""/>
        <dsp:cNvSpPr/>
      </dsp:nvSpPr>
      <dsp:spPr>
        <a:xfrm>
          <a:off x="642650" y="3780742"/>
          <a:ext cx="2237666" cy="102932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2">
                <a:shade val="51000"/>
                <a:satMod val="130000"/>
              </a:schemeClr>
            </a:gs>
            <a:gs pos="80000">
              <a:schemeClr val="accent2">
                <a:shade val="93000"/>
                <a:satMod val="130000"/>
              </a:schemeClr>
            </a:gs>
            <a:gs pos="100000">
              <a:schemeClr val="accent2">
                <a:shade val="94000"/>
                <a:satMod val="135000"/>
              </a:schemeClr>
            </a:gs>
          </a:gsLst>
          <a:lin ang="16200000" scaled="0"/>
        </a:gradFill>
        <a:ln w="5715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MODULUS YOUNG</a:t>
          </a:r>
          <a:endParaRPr lang="en-US" sz="26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672798" y="3810890"/>
        <a:ext cx="2177370" cy="969032"/>
      </dsp:txXfrm>
    </dsp:sp>
    <dsp:sp modelId="{FA8DBA01-27BC-4D0F-8061-EA34DB8E0E4D}">
      <dsp:nvSpPr>
        <dsp:cNvPr id="0" name=""/>
        <dsp:cNvSpPr/>
      </dsp:nvSpPr>
      <dsp:spPr>
        <a:xfrm>
          <a:off x="3595072" y="780350"/>
          <a:ext cx="3953521" cy="794981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dk1">
                <a:shade val="51000"/>
                <a:satMod val="130000"/>
              </a:schemeClr>
            </a:gs>
            <a:gs pos="80000">
              <a:schemeClr val="dk1">
                <a:shade val="93000"/>
                <a:satMod val="130000"/>
              </a:schemeClr>
            </a:gs>
            <a:gs pos="100000">
              <a:schemeClr val="dk1">
                <a:shade val="94000"/>
                <a:satMod val="135000"/>
              </a:schemeClr>
            </a:gs>
          </a:gsLst>
          <a:lin ang="16200000" scaled="0"/>
        </a:gradFill>
        <a:ln w="57150">
          <a:solidFill>
            <a:srgbClr val="FFFF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dk1"/>
        </a:lnRef>
        <a:fillRef idx="3">
          <a:schemeClr val="dk1"/>
        </a:fillRef>
        <a:effectRef idx="3">
          <a:schemeClr val="dk1"/>
        </a:effectRef>
        <a:fontRef idx="minor">
          <a:schemeClr val="lt1"/>
        </a:fontRef>
      </dsp:style>
      <dsp:txBody>
        <a:bodyPr spcFirstLastPara="0" vert="horz" wrap="square" lIns="64770" tIns="43180" rIns="6477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4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HUKUM HOOKE</a:t>
          </a:r>
          <a:endParaRPr lang="en-US" sz="34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3618356" y="803634"/>
        <a:ext cx="3906953" cy="748413"/>
      </dsp:txXfrm>
    </dsp:sp>
    <dsp:sp modelId="{6CDF4922-7DA2-491D-B05D-EECF00D37D19}">
      <dsp:nvSpPr>
        <dsp:cNvPr id="0" name=""/>
        <dsp:cNvSpPr/>
      </dsp:nvSpPr>
      <dsp:spPr>
        <a:xfrm>
          <a:off x="3990424" y="1575332"/>
          <a:ext cx="250009" cy="92232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922328"/>
              </a:lnTo>
              <a:lnTo>
                <a:pt x="250009" y="922328"/>
              </a:lnTo>
            </a:path>
          </a:pathLst>
        </a:custGeom>
        <a:noFill/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3122BF4-D122-4261-A696-A7EEC4FDB403}">
      <dsp:nvSpPr>
        <dsp:cNvPr id="0" name=""/>
        <dsp:cNvSpPr/>
      </dsp:nvSpPr>
      <dsp:spPr>
        <a:xfrm>
          <a:off x="4240433" y="2014975"/>
          <a:ext cx="2384317" cy="965369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5715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SUSUNAN PEGAS</a:t>
          </a:r>
          <a:endParaRPr lang="en-US" sz="26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4268708" y="2043250"/>
        <a:ext cx="2327767" cy="908819"/>
      </dsp:txXfrm>
    </dsp:sp>
    <dsp:sp modelId="{D2D9C6BA-5E78-4410-9613-890E432C2734}">
      <dsp:nvSpPr>
        <dsp:cNvPr id="0" name=""/>
        <dsp:cNvSpPr/>
      </dsp:nvSpPr>
      <dsp:spPr>
        <a:xfrm>
          <a:off x="3990424" y="1575332"/>
          <a:ext cx="250009" cy="248144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81445"/>
              </a:lnTo>
              <a:lnTo>
                <a:pt x="250009" y="2481445"/>
              </a:lnTo>
            </a:path>
          </a:pathLst>
        </a:custGeom>
        <a:noFill/>
        <a:ln w="57150" cap="flat" cmpd="sng" algn="ctr">
          <a:solidFill>
            <a:srgbClr val="FF00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822E34-6CDF-40CC-A61F-A334290A7F28}">
      <dsp:nvSpPr>
        <dsp:cNvPr id="0" name=""/>
        <dsp:cNvSpPr/>
      </dsp:nvSpPr>
      <dsp:spPr>
        <a:xfrm>
          <a:off x="4240433" y="3419988"/>
          <a:ext cx="2384317" cy="1273577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4">
                <a:shade val="51000"/>
                <a:satMod val="130000"/>
              </a:schemeClr>
            </a:gs>
            <a:gs pos="80000">
              <a:schemeClr val="accent4">
                <a:shade val="93000"/>
                <a:satMod val="130000"/>
              </a:schemeClr>
            </a:gs>
            <a:gs pos="100000">
              <a:schemeClr val="accent4">
                <a:shade val="94000"/>
                <a:satMod val="135000"/>
              </a:schemeClr>
            </a:gs>
          </a:gsLst>
          <a:lin ang="16200000" scaled="0"/>
        </a:gradFill>
        <a:ln w="57150">
          <a:solidFill>
            <a:schemeClr val="bg1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hemeClr val="accent4"/>
        </a:lnRef>
        <a:fillRef idx="3">
          <a:schemeClr val="accent4"/>
        </a:fillRef>
        <a:effectRef idx="3">
          <a:schemeClr val="accent4"/>
        </a:effectRef>
        <a:fontRef idx="minor">
          <a:schemeClr val="lt1"/>
        </a:fontRef>
      </dsp:style>
      <dsp:txBody>
        <a:bodyPr spcFirstLastPara="0" vert="horz" wrap="square" lIns="49530" tIns="33020" rIns="49530" bIns="3302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600" b="1" kern="1200" dirty="0" smtClean="0">
              <a:latin typeface="Verdana" pitchFamily="34" charset="0"/>
              <a:ea typeface="Verdana" pitchFamily="34" charset="0"/>
              <a:cs typeface="Verdana" pitchFamily="34" charset="0"/>
            </a:rPr>
            <a:t>ENERGI POTENSIAL PEGAS</a:t>
          </a:r>
          <a:endParaRPr lang="en-US" sz="2600" b="1" kern="1200" dirty="0">
            <a:latin typeface="Verdana" pitchFamily="34" charset="0"/>
            <a:ea typeface="Verdana" pitchFamily="34" charset="0"/>
            <a:cs typeface="Verdana" pitchFamily="34" charset="0"/>
          </a:endParaRPr>
        </a:p>
      </dsp:txBody>
      <dsp:txXfrm>
        <a:off x="4277735" y="3457290"/>
        <a:ext cx="2309713" cy="119897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19E7DA-01E8-4B91-AD0F-E3D3CDC8D333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E9BE0D-CD40-4454-BF67-48FAAFCB0ED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8720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55522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9BE0D-CD40-4454-BF67-48FAAFCB0ED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09474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0207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2923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757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6464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12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142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1718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14290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7651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25999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426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13B460-1B77-4474-BF48-7D661BADC339}" type="datetimeFigureOut">
              <a:rPr lang="en-US" smtClean="0"/>
              <a:t>8/17/2017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7749A5-AE05-49A3-9538-1F23C0E8529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493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3" Type="http://schemas.openxmlformats.org/officeDocument/2006/relationships/image" Target="../media/image1.jpg"/><Relationship Id="rId7" Type="http://schemas.openxmlformats.org/officeDocument/2006/relationships/diagramData" Target="../diagrams/data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gif"/><Relationship Id="rId11" Type="http://schemas.microsoft.com/office/2007/relationships/diagramDrawing" Target="../diagrams/drawing1.xml"/><Relationship Id="rId5" Type="http://schemas.openxmlformats.org/officeDocument/2006/relationships/slide" Target="slide2.xml"/><Relationship Id="rId10" Type="http://schemas.openxmlformats.org/officeDocument/2006/relationships/diagramColors" Target="../diagrams/colors1.xml"/><Relationship Id="rId4" Type="http://schemas.openxmlformats.org/officeDocument/2006/relationships/image" Target="../media/image2.png"/><Relationship Id="rId9" Type="http://schemas.openxmlformats.org/officeDocument/2006/relationships/diagramQuickStyle" Target="../diagrams/quickStyl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control" Target="../activeX/activeX2.xml"/><Relationship Id="rId7" Type="http://schemas.openxmlformats.org/officeDocument/2006/relationships/notesSlide" Target="../notesSlides/notesSlide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1.xml"/><Relationship Id="rId5" Type="http://schemas.openxmlformats.org/officeDocument/2006/relationships/control" Target="../activeX/activeX4.xml"/><Relationship Id="rId10" Type="http://schemas.openxmlformats.org/officeDocument/2006/relationships/image" Target="../media/image8.png"/><Relationship Id="rId4" Type="http://schemas.openxmlformats.org/officeDocument/2006/relationships/control" Target="../activeX/activeX3.xml"/><Relationship Id="rId9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11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/>
          <p:cNvGrpSpPr/>
          <p:nvPr/>
        </p:nvGrpSpPr>
        <p:grpSpPr>
          <a:xfrm>
            <a:off x="0" y="0"/>
            <a:ext cx="9143999" cy="6858000"/>
            <a:chOff x="0" y="0"/>
            <a:chExt cx="9143999" cy="6858000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3999" cy="6858000"/>
            </a:xfrm>
            <a:prstGeom prst="rect">
              <a:avLst/>
            </a:prstGeom>
            <a:ln w="228600" cap="sq" cmpd="tri">
              <a:solidFill>
                <a:srgbClr val="FF0000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  <a:scene3d>
              <a:camera prst="orthographicFront"/>
              <a:lightRig rig="threePt" dir="t"/>
            </a:scene3d>
            <a:sp3d>
              <a:bevelT w="127000" h="152400" prst="relaxedInset"/>
            </a:sp3d>
          </p:spPr>
        </p:pic>
        <p:sp>
          <p:nvSpPr>
            <p:cNvPr id="4" name="TextBox 3"/>
            <p:cNvSpPr txBox="1"/>
            <p:nvPr/>
          </p:nvSpPr>
          <p:spPr>
            <a:xfrm>
              <a:off x="111860" y="110970"/>
              <a:ext cx="3658374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Media </a:t>
              </a:r>
              <a:r>
                <a:rPr lang="en-US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Pembelajaran</a:t>
              </a:r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Fisika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6039326" y="129436"/>
              <a:ext cx="2997937" cy="369332"/>
            </a:xfrm>
            <a:prstGeom prst="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none" rtlCol="0">
              <a:spAutoFit/>
            </a:bodyPr>
            <a:lstStyle/>
            <a:p>
              <a:r>
                <a:rPr lang="en-US" sz="1400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Kelas</a:t>
              </a:r>
              <a:r>
                <a:rPr lang="en-US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XI Semester 1 (</a:t>
              </a:r>
              <a:r>
                <a:rPr lang="en-US" sz="1400" b="1" dirty="0" err="1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satu</a:t>
              </a:r>
              <a:r>
                <a:rPr lang="en-US" sz="1400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)</a:t>
              </a:r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15081" y="514008"/>
              <a:ext cx="8906942" cy="646331"/>
            </a:xfrm>
            <a:prstGeom prst="rect">
              <a:avLst/>
            </a:prstGeom>
            <a:ln/>
            <a:effectLst>
              <a:glow rad="228600">
                <a:schemeClr val="accent1">
                  <a:satMod val="175000"/>
                  <a:alpha val="40000"/>
                </a:schemeClr>
              </a:glow>
              <a:outerShdw blurRad="40000" dist="23000" dir="5400000" rotWithShape="0">
                <a:srgbClr val="000000">
                  <a:alpha val="35000"/>
                </a:srgbClr>
              </a:outerShdw>
              <a:reflection blurRad="101600" stA="58000" endPos="92000" dist="254000" dir="5400000" sy="-100000" algn="bl" rotWithShape="0"/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127000" prst="angle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 rtlCol="0">
              <a:spAutoFit/>
            </a:bodyPr>
            <a:lstStyle/>
            <a:p>
              <a:pPr algn="ctr"/>
              <a:r>
                <a:rPr lang="en-US" sz="36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ELASTISITAS </a:t>
              </a:r>
              <a:r>
                <a:rPr lang="en-US" sz="3600" b="1" dirty="0" err="1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dan</a:t>
              </a:r>
              <a:r>
                <a:rPr lang="en-US" sz="3600" b="1" dirty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 </a:t>
              </a:r>
              <a:r>
                <a:rPr lang="en-US" sz="3600" b="1" dirty="0" smtClean="0">
                  <a:solidFill>
                    <a:schemeClr val="bg1"/>
                  </a:solidFill>
                  <a:latin typeface="Verdana" pitchFamily="34" charset="0"/>
                  <a:ea typeface="Verdana" pitchFamily="34" charset="0"/>
                  <a:cs typeface="Verdana" pitchFamily="34" charset="0"/>
                </a:rPr>
                <a:t>HUKUM HOOKE</a:t>
              </a:r>
              <a:endParaRPr lang="en-US" sz="1400" b="1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7" name="TextBox 6"/>
                <p:cNvSpPr txBox="1"/>
                <p:nvPr/>
              </p:nvSpPr>
              <p:spPr>
                <a:xfrm>
                  <a:off x="111860" y="6396316"/>
                  <a:ext cx="6144631" cy="338554"/>
                </a:xfrm>
                <a:prstGeom prst="rect">
                  <a:avLst/>
                </a:prstGeom>
              </p:spPr>
              <p:style>
                <a:lnRef idx="1">
                  <a:schemeClr val="accent5"/>
                </a:lnRef>
                <a:fillRef idx="2">
                  <a:schemeClr val="accent5"/>
                </a:fillRef>
                <a:effectRef idx="1">
                  <a:schemeClr val="accent5"/>
                </a:effectRef>
                <a:fontRef idx="minor">
                  <a:schemeClr val="dk1"/>
                </a:fontRef>
              </p:style>
              <p:txBody>
                <a:bodyPr wrap="none" rtlCol="0">
                  <a:spAutoFit/>
                </a:bodyPr>
                <a:lstStyle/>
                <a:p>
                  <a:r>
                    <a:rPr lang="en-US" sz="1600" b="1" dirty="0" err="1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Mohamad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Haris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 Mansur,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S.Pd</a:t>
                  </a:r>
                  <a14:m>
                    <m:oMath xmlns:m="http://schemas.openxmlformats.org/officeDocument/2006/math">
                      <m:r>
                        <a:rPr lang="en-US" sz="1600" b="1" i="1" smtClean="0">
                          <a:solidFill>
                            <a:schemeClr val="tx1"/>
                          </a:solidFill>
                          <a:latin typeface="Cambria Math"/>
                          <a:ea typeface="Cambria Math"/>
                          <a:cs typeface="Verdana" pitchFamily="34" charset="0"/>
                        </a:rPr>
                        <m:t>↑</m:t>
                      </m:r>
                    </m:oMath>
                  </a14:m>
                  <a:r>
                    <a:rPr lang="en-US" sz="1600" b="1" dirty="0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SMA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Negeri</a:t>
                  </a:r>
                  <a:r>
                    <a:rPr lang="en-US" sz="1600" b="1" dirty="0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 9 </a:t>
                  </a:r>
                  <a:r>
                    <a:rPr lang="en-US" sz="1600" b="1" dirty="0" err="1" smtClean="0">
                      <a:solidFill>
                        <a:schemeClr val="tx1"/>
                      </a:solidFill>
                      <a:latin typeface="Verdana" pitchFamily="34" charset="0"/>
                      <a:ea typeface="Verdana" pitchFamily="34" charset="0"/>
                      <a:cs typeface="Verdana" pitchFamily="34" charset="0"/>
                    </a:rPr>
                    <a:t>Kerinci</a:t>
                  </a:r>
                  <a:endParaRPr lang="en-US" sz="1600" b="1" dirty="0">
                    <a:solidFill>
                      <a:schemeClr val="tx1"/>
                    </a:solidFill>
                    <a:latin typeface="Verdana" pitchFamily="34" charset="0"/>
                    <a:ea typeface="Verdana" pitchFamily="34" charset="0"/>
                    <a:cs typeface="Verdana" pitchFamily="34" charset="0"/>
                  </a:endParaRPr>
                </a:p>
              </p:txBody>
            </p:sp>
          </mc:Choice>
          <mc:Fallback xmlns="">
            <p:sp>
              <p:nvSpPr>
                <p:cNvPr id="7" name="TextBox 6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11860" y="6396316"/>
                  <a:ext cx="6144631" cy="338554"/>
                </a:xfrm>
                <a:prstGeom prst="rect">
                  <a:avLst/>
                </a:prstGeom>
                <a:blipFill rotWithShape="1"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9" name="Group 8"/>
          <p:cNvGrpSpPr/>
          <p:nvPr/>
        </p:nvGrpSpPr>
        <p:grpSpPr>
          <a:xfrm>
            <a:off x="8547680" y="6305203"/>
            <a:ext cx="474343" cy="432048"/>
            <a:chOff x="2081433" y="1916832"/>
            <a:chExt cx="474343" cy="432048"/>
          </a:xfrm>
        </p:grpSpPr>
        <p:sp>
          <p:nvSpPr>
            <p:cNvPr id="10" name="Rectangle 9"/>
            <p:cNvSpPr/>
            <p:nvPr/>
          </p:nvSpPr>
          <p:spPr>
            <a:xfrm>
              <a:off x="2081433" y="1916832"/>
              <a:ext cx="474343" cy="432048"/>
            </a:xfrm>
            <a:prstGeom prst="rect">
              <a:avLst/>
            </a:prstGeom>
            <a:solidFill>
              <a:schemeClr val="bg1"/>
            </a:solidFill>
          </p:spPr>
          <p:style>
            <a:lnRef idx="0">
              <a:schemeClr val="accent5"/>
            </a:lnRef>
            <a:fillRef idx="3">
              <a:schemeClr val="accent5"/>
            </a:fillRef>
            <a:effectRef idx="3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ight Arrow 10">
              <a:hlinkClick r:id="rId5" action="ppaction://hlinksldjump"/>
            </p:cNvPr>
            <p:cNvSpPr/>
            <p:nvPr/>
          </p:nvSpPr>
          <p:spPr>
            <a:xfrm>
              <a:off x="2165256" y="1916832"/>
              <a:ext cx="360040" cy="432048"/>
            </a:xfrm>
            <a:prstGeom prst="rightArrow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2" name="Picture 11" descr="silat gif.gif"/>
          <p:cNvPicPr>
            <a:picLocks noGrp="1" noChangeAspect="1"/>
          </p:cNvPicPr>
          <p:nvPr isPhoto="1"/>
        </p:nvPicPr>
        <p:blipFill>
          <a:blip r:embed="rId6">
            <a:lum/>
          </a:blip>
          <a:stretch>
            <a:fillRect/>
          </a:stretch>
        </p:blipFill>
        <p:spPr>
          <a:xfrm>
            <a:off x="107504" y="116632"/>
            <a:ext cx="2057400" cy="2057400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" name="Diagram 7"/>
          <p:cNvGraphicFramePr/>
          <p:nvPr>
            <p:extLst>
              <p:ext uri="{D42A27DB-BD31-4B8C-83A1-F6EECF244321}">
                <p14:modId xmlns:p14="http://schemas.microsoft.com/office/powerpoint/2010/main" val="3780770054"/>
              </p:ext>
            </p:extLst>
          </p:nvPr>
        </p:nvGraphicFramePr>
        <p:xfrm>
          <a:off x="323527" y="1340768"/>
          <a:ext cx="8668015" cy="48117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610836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0">
        <p14:ripple dir="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animMotion origin="layout" path="M 4.44444E-6 1.85185E-6 L 0.55677 0.08102 " pathEditMode="relative" rAng="0" ptsTypes="AA">
                                      <p:cBhvr>
                                        <p:cTn id="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830" y="405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139952" y="476671"/>
            <a:ext cx="3096344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 PEGAS SERI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5896" y="476671"/>
            <a:ext cx="3600400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 PEGAS PARALEL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635896" y="476671"/>
            <a:ext cx="3600400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2132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3233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controls>
      <mc:AlternateContent xmlns:mc="http://schemas.openxmlformats.org/markup-compatibility/2006">
        <mc:Choice xmlns:v="urn:schemas-microsoft-com:vml" Requires="v">
          <p:control spid="2095" name="ShockwaveFlash1" r:id="rId2" imgW="4445267" imgH="2540169"/>
        </mc:Choice>
        <mc:Fallback>
          <p:control name="ShockwaveFlash1" r:id="rId2" imgW="4445267" imgH="2540169">
            <p:pic>
              <p:nvPicPr>
                <p:cNvPr id="0" name="ShockwaveFlash1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47813" y="549275"/>
                  <a:ext cx="4445000" cy="2540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96" name="ShockwaveFlash2" r:id="rId3" imgW="4896533" imgH="2540169"/>
        </mc:Choice>
        <mc:Fallback>
          <p:control name="ShockwaveFlash2" r:id="rId3" imgW="4896533" imgH="2540169">
            <p:pic>
              <p:nvPicPr>
                <p:cNvPr id="0" name="ShockwaveFlash2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47813" y="3429000"/>
                  <a:ext cx="4895850" cy="2540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97" name="ShockwaveFlash3" r:id="rId4" imgW="4445267" imgH="2540169"/>
        </mc:Choice>
        <mc:Fallback>
          <p:control name="ShockwaveFlash3" r:id="rId4" imgW="4445267" imgH="2540169">
            <p:pic>
              <p:nvPicPr>
                <p:cNvPr id="0" name="ShockwaveFlash3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547813" y="549275"/>
                  <a:ext cx="4445000" cy="2540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  <mc:AlternateContent xmlns:mc="http://schemas.openxmlformats.org/markup-compatibility/2006">
        <mc:Choice xmlns:v="urn:schemas-microsoft-com:vml" Requires="v">
          <p:control spid="2098" name="ShockwaveFlash5" r:id="rId5" imgW="2540169" imgH="4064516"/>
        </mc:Choice>
        <mc:Fallback>
          <p:control name="ShockwaveFlash5" r:id="rId5" imgW="2540169" imgH="4064516">
            <p:pic>
              <p:nvPicPr>
                <p:cNvPr id="0" name="ShockwaveFlash5"/>
                <p:cNvPicPr preferRelativeResize="0">
                  <a:picLocks noChangeArrowheads="1" noChangeShapeType="1"/>
                </p:cNvPicPr>
                <p:nvPr/>
              </p:nvPicPr>
              <p:blipFill>
                <a:blip r:embed="rId10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6604000" y="333375"/>
                  <a:ext cx="2540000" cy="406400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91240B29-F687-4F45-9708-019B960494DF}">
                    <a14:hiddenLine xmlns:a14="http://schemas.microsoft.com/office/drawing/2010/main" w="9525">
                      <a:noFill/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rgbClr val="808080"/>
                        </a:outerShdw>
                      </a:effectLst>
                    </a14:hiddenEffects>
                  </a:ext>
                </a:extLst>
              </p:spPr>
            </p:pic>
          </p:control>
        </mc:Fallback>
      </mc:AlternateContent>
    </p:controls>
    <p:extLst>
      <p:ext uri="{BB962C8B-B14F-4D97-AF65-F5344CB8AC3E}">
        <p14:creationId xmlns:p14="http://schemas.microsoft.com/office/powerpoint/2010/main" val="91588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1907704" y="972109"/>
            <a:ext cx="3240360" cy="3118323"/>
            <a:chOff x="1907704" y="972109"/>
            <a:chExt cx="3240360" cy="3118323"/>
          </a:xfrm>
        </p:grpSpPr>
        <p:sp>
          <p:nvSpPr>
            <p:cNvPr id="15" name="TextBox 14"/>
            <p:cNvSpPr txBox="1"/>
            <p:nvPr/>
          </p:nvSpPr>
          <p:spPr>
            <a:xfrm>
              <a:off x="1907704" y="972109"/>
              <a:ext cx="3240360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STANDAR KOMPETENSI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907704" y="1412776"/>
              <a:ext cx="3240360" cy="2677656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 gejala alam dan keteraturannya dalam cakupan mekanika benda titik.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5796136" y="1813902"/>
            <a:ext cx="2952328" cy="2263170"/>
            <a:chOff x="5796136" y="1813902"/>
            <a:chExt cx="2952328" cy="2263170"/>
          </a:xfrm>
        </p:grpSpPr>
        <p:sp>
          <p:nvSpPr>
            <p:cNvPr id="18" name="TextBox 17"/>
            <p:cNvSpPr txBox="1"/>
            <p:nvPr/>
          </p:nvSpPr>
          <p:spPr>
            <a:xfrm>
              <a:off x="5796136" y="1813902"/>
              <a:ext cx="2952328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KOMPETENSI DASAR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4" name="Rectangle 3"/>
            <p:cNvSpPr/>
            <p:nvPr/>
          </p:nvSpPr>
          <p:spPr>
            <a:xfrm>
              <a:off x="5796136" y="2261190"/>
              <a:ext cx="2952328" cy="181588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r>
                <a:rPr lang="id-ID" sz="28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 pengaruh gaya pada sifat elastis benda.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421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905000" y="972109"/>
            <a:ext cx="7029008" cy="4456705"/>
            <a:chOff x="1905000" y="972109"/>
            <a:chExt cx="7029008" cy="4456705"/>
          </a:xfrm>
        </p:grpSpPr>
        <p:sp>
          <p:nvSpPr>
            <p:cNvPr id="15" name="TextBox 14"/>
            <p:cNvSpPr txBox="1"/>
            <p:nvPr/>
          </p:nvSpPr>
          <p:spPr>
            <a:xfrm>
              <a:off x="1907704" y="972109"/>
              <a:ext cx="3600400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INDIKATOR PENCAPAIAN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905000" y="1458496"/>
              <a:ext cx="7029008" cy="3970318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274638" lvl="0" indent="-274638">
                <a:buAutoNum type="arabicPeriod"/>
              </a:pP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Mendeskripsikan </a:t>
              </a:r>
              <a:r>
                <a:rPr lang="id-ID" sz="28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karakteristik gaya pada benda elastis berdasarkan data percobaan (grafik</a:t>
              </a: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).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274638" lvl="0" indent="-274638">
                <a:buAutoNum type="arabicPeriod"/>
              </a:pP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Membandingkan </a:t>
              </a:r>
              <a:r>
                <a:rPr lang="id-ID" sz="28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tetapan gaya berdasarkan data </a:t>
              </a: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pengamatan.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274638" lvl="0" indent="-274638">
                <a:buAutoNum type="arabicPeriod"/>
              </a:pP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Menganalisis </a:t>
              </a:r>
              <a:r>
                <a:rPr lang="id-ID" sz="28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susunan pegas seri dan </a:t>
              </a: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paralel.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274638" lvl="0" indent="-274638">
                <a:buAutoNum type="arabicPeriod"/>
              </a:pPr>
              <a:r>
                <a:rPr lang="id-ID" sz="28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Membandingkan </a:t>
              </a:r>
              <a:r>
                <a:rPr lang="id-ID" sz="28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modulus elastisitas dan konstanta gaya.</a:t>
              </a:r>
              <a:endParaRPr lang="en-US" sz="28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421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691680" y="548680"/>
            <a:ext cx="7272808" cy="5787360"/>
            <a:chOff x="1691680" y="548680"/>
            <a:chExt cx="7272808" cy="5787360"/>
          </a:xfrm>
        </p:grpSpPr>
        <p:sp>
          <p:nvSpPr>
            <p:cNvPr id="15" name="TextBox 14"/>
            <p:cNvSpPr txBox="1"/>
            <p:nvPr/>
          </p:nvSpPr>
          <p:spPr>
            <a:xfrm>
              <a:off x="1694344" y="548680"/>
              <a:ext cx="3600400" cy="369332"/>
            </a:xfrm>
            <a:prstGeom prst="rect">
              <a:avLst/>
            </a:prstGeom>
            <a:ln/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b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TUJUAN PEMBELAJARAN</a:t>
              </a:r>
              <a:endParaRPr lang="en-US" b="1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  <p:sp>
          <p:nvSpPr>
            <p:cNvPr id="3" name="Rectangle 2"/>
            <p:cNvSpPr/>
            <p:nvPr/>
          </p:nvSpPr>
          <p:spPr>
            <a:xfrm>
              <a:off x="1691680" y="980728"/>
              <a:ext cx="7272808" cy="5355312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square">
              <a:spAutoFit/>
            </a:bodyPr>
            <a:lstStyle/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Menjelaskan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pengertian sifat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elastis.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Menyebutkan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aplikasi gaya pegas dalam kehidupan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sehari-hari.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Menyebutkan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sifat-sifat yang dimiliki oleh gaya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pegas.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Menjelaskan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hukum Hooke untuk menerangkan perilaku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pegas.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Menghitung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konstanta pegas yang disusun secara seri dan secara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pararel.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Menyebutkan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keuntungan pegas yang disusun secara seri dan secara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pararel.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Menjelaskan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osilasi benda di antara dua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pegas.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Menjelaskan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cara mengukur massa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astronaut.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Mendefinisikan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besaran modulus Young, modulus </a:t>
              </a:r>
              <a:r>
                <a:rPr lang="id-ID" sz="1900" i="1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shear,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 dan modulus </a:t>
              </a:r>
              <a:r>
                <a:rPr lang="id-ID" sz="1900" i="1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bulk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Menghitung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besaran-besaran yang berkaitan dengan elastisitas </a:t>
              </a: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bahan.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  <a:p>
              <a:pPr marL="441325" lvl="1" indent="-441325">
                <a:buAutoNum type="arabicPeriod"/>
              </a:pPr>
              <a:r>
                <a:rPr lang="id-ID" sz="1900" dirty="0" smtClean="0">
                  <a:latin typeface="Verdana" pitchFamily="34" charset="0"/>
                  <a:ea typeface="Verdana" pitchFamily="34" charset="0"/>
                  <a:cs typeface="Verdana" pitchFamily="34" charset="0"/>
                </a:rPr>
                <a:t>Menunjukkan </a:t>
              </a:r>
              <a:r>
                <a:rPr lang="id-ID" sz="1900" dirty="0">
                  <a:latin typeface="Verdana" pitchFamily="34" charset="0"/>
                  <a:ea typeface="Verdana" pitchFamily="34" charset="0"/>
                  <a:cs typeface="Verdana" pitchFamily="34" charset="0"/>
                </a:rPr>
                <a:t>manfaat sifat elastisitas bahan dalam kehidupan sehari-hari.</a:t>
              </a:r>
              <a:endParaRPr lang="en-US" sz="1900" dirty="0">
                <a:latin typeface="Verdana" pitchFamily="34" charset="0"/>
                <a:ea typeface="Verdana" pitchFamily="34" charset="0"/>
                <a:cs typeface="Verdana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4218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93"/>
          <p:cNvGrpSpPr/>
          <p:nvPr/>
        </p:nvGrpSpPr>
        <p:grpSpPr>
          <a:xfrm>
            <a:off x="8150500" y="1251540"/>
            <a:ext cx="1070110" cy="461665"/>
            <a:chOff x="4293978" y="3687415"/>
            <a:chExt cx="1070110" cy="461665"/>
          </a:xfrm>
        </p:grpSpPr>
        <p:cxnSp>
          <p:nvCxnSpPr>
            <p:cNvPr id="88" name="Straight Arrow Connector 87"/>
            <p:cNvCxnSpPr/>
            <p:nvPr/>
          </p:nvCxnSpPr>
          <p:spPr>
            <a:xfrm>
              <a:off x="4293978" y="3933707"/>
              <a:ext cx="705878" cy="0"/>
            </a:xfrm>
            <a:prstGeom prst="straightConnector1">
              <a:avLst/>
            </a:prstGeom>
            <a:ln w="57150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93" name="TextBox 92"/>
                <p:cNvSpPr txBox="1"/>
                <p:nvPr/>
              </p:nvSpPr>
              <p:spPr>
                <a:xfrm>
                  <a:off x="4913324" y="3687415"/>
                  <a:ext cx="450764" cy="461665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400" b="1" i="1" smtClean="0">
                            <a:latin typeface="Cambria Math"/>
                          </a:rPr>
                          <m:t>𝑭</m:t>
                        </m:r>
                      </m:oMath>
                    </m:oMathPara>
                  </a14:m>
                  <a:endParaRPr lang="en-US" b="1" dirty="0"/>
                </a:p>
              </p:txBody>
            </p:sp>
          </mc:Choice>
          <mc:Fallback xmlns="">
            <p:sp>
              <p:nvSpPr>
                <p:cNvPr id="93" name="TextBox 9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4913324" y="3687415"/>
                  <a:ext cx="450764" cy="461665"/>
                </a:xfrm>
                <a:prstGeom prst="rect">
                  <a:avLst/>
                </a:prstGeom>
                <a:blipFill rotWithShape="1">
                  <a:blip r:embed="rId3"/>
                  <a:stretch>
                    <a:fillRect t="-10526" r="-28378" b="-28947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220072" y="44624"/>
            <a:ext cx="3816424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 </a:t>
            </a:r>
            <a:r>
              <a:rPr lang="en-US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RENGGANGAN</a:t>
            </a:r>
            <a:endParaRPr lang="en-US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grpSp>
        <p:nvGrpSpPr>
          <p:cNvPr id="82" name="Group 81"/>
          <p:cNvGrpSpPr/>
          <p:nvPr/>
        </p:nvGrpSpPr>
        <p:grpSpPr>
          <a:xfrm>
            <a:off x="5868144" y="1210451"/>
            <a:ext cx="1674186" cy="574762"/>
            <a:chOff x="1988096" y="3646326"/>
            <a:chExt cx="1674186" cy="574762"/>
          </a:xfrm>
        </p:grpSpPr>
        <p:grpSp>
          <p:nvGrpSpPr>
            <p:cNvPr id="70" name="Group 69"/>
            <p:cNvGrpSpPr/>
            <p:nvPr/>
          </p:nvGrpSpPr>
          <p:grpSpPr>
            <a:xfrm>
              <a:off x="1988096" y="3646326"/>
              <a:ext cx="954106" cy="574762"/>
              <a:chOff x="2843808" y="2911246"/>
              <a:chExt cx="1908211" cy="574762"/>
            </a:xfrm>
          </p:grpSpPr>
          <p:sp>
            <p:nvSpPr>
              <p:cNvPr id="71" name="Flowchart: Process 70"/>
              <p:cNvSpPr/>
              <p:nvPr/>
            </p:nvSpPr>
            <p:spPr>
              <a:xfrm>
                <a:off x="2843808" y="3032757"/>
                <a:ext cx="1512167" cy="453251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2" name="Flowchart: Data 71"/>
              <p:cNvSpPr/>
              <p:nvPr/>
            </p:nvSpPr>
            <p:spPr>
              <a:xfrm>
                <a:off x="2843808" y="2911247"/>
                <a:ext cx="1908211" cy="121511"/>
              </a:xfrm>
              <a:prstGeom prst="flowChartInputOutp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3" name="Flowchart: Data 72"/>
              <p:cNvSpPr/>
              <p:nvPr/>
            </p:nvSpPr>
            <p:spPr>
              <a:xfrm rot="5400000" flipH="1">
                <a:off x="4266616" y="3000605"/>
                <a:ext cx="574761" cy="396043"/>
              </a:xfrm>
              <a:prstGeom prst="flowChartInputOutp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4" name="Group 73"/>
            <p:cNvGrpSpPr/>
            <p:nvPr/>
          </p:nvGrpSpPr>
          <p:grpSpPr>
            <a:xfrm>
              <a:off x="2708176" y="3646326"/>
              <a:ext cx="954106" cy="574762"/>
              <a:chOff x="2843808" y="2911246"/>
              <a:chExt cx="1908211" cy="574762"/>
            </a:xfrm>
          </p:grpSpPr>
          <p:sp>
            <p:nvSpPr>
              <p:cNvPr id="75" name="Flowchart: Process 74"/>
              <p:cNvSpPr/>
              <p:nvPr/>
            </p:nvSpPr>
            <p:spPr>
              <a:xfrm>
                <a:off x="2843808" y="3032757"/>
                <a:ext cx="1512167" cy="453251"/>
              </a:xfrm>
              <a:prstGeom prst="flowChartProcess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Flowchart: Data 75"/>
              <p:cNvSpPr/>
              <p:nvPr/>
            </p:nvSpPr>
            <p:spPr>
              <a:xfrm>
                <a:off x="2843808" y="2911247"/>
                <a:ext cx="1908211" cy="121511"/>
              </a:xfrm>
              <a:prstGeom prst="flowChartInputOutp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Flowchart: Data 76"/>
              <p:cNvSpPr/>
              <p:nvPr/>
            </p:nvSpPr>
            <p:spPr>
              <a:xfrm rot="5400000" flipH="1">
                <a:off x="4266616" y="3000605"/>
                <a:ext cx="574761" cy="396043"/>
              </a:xfrm>
              <a:prstGeom prst="flowChartInputOutput">
                <a:avLst/>
              </a:prstGeom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cxnSp>
        <p:nvCxnSpPr>
          <p:cNvPr id="106" name="Straight Connector 105"/>
          <p:cNvCxnSpPr/>
          <p:nvPr/>
        </p:nvCxnSpPr>
        <p:spPr>
          <a:xfrm>
            <a:off x="7443936" y="861020"/>
            <a:ext cx="0" cy="1284233"/>
          </a:xfrm>
          <a:prstGeom prst="line">
            <a:avLst/>
          </a:prstGeom>
          <a:ln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Connector 109"/>
          <p:cNvCxnSpPr/>
          <p:nvPr/>
        </p:nvCxnSpPr>
        <p:spPr>
          <a:xfrm>
            <a:off x="5931768" y="993125"/>
            <a:ext cx="1511550" cy="0"/>
          </a:xfrm>
          <a:prstGeom prst="line">
            <a:avLst/>
          </a:prstGeom>
          <a:ln>
            <a:solidFill>
              <a:schemeClr val="tx1"/>
            </a:solidFill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2" name="TextBox 111"/>
              <p:cNvSpPr txBox="1"/>
              <p:nvPr/>
            </p:nvSpPr>
            <p:spPr>
              <a:xfrm>
                <a:off x="6386481" y="608794"/>
                <a:ext cx="459806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latin typeface="Cambria Math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latin typeface="Cambria Math"/>
                            </a:rPr>
                            <m:t>𝒍</m:t>
                          </m:r>
                        </m:e>
                        <m:sub>
                          <m:r>
                            <a:rPr lang="en-US" sz="2000" b="1" i="1" smtClean="0"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112" name="TextBox 11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86481" y="608794"/>
                <a:ext cx="459806" cy="400110"/>
              </a:xfrm>
              <a:prstGeom prst="rect">
                <a:avLst/>
              </a:prstGeom>
              <a:blipFill rotWithShape="1">
                <a:blip r:embed="rId4"/>
                <a:stretch>
                  <a:fillRect t="-7576" r="-20000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3" name="Group 12"/>
          <p:cNvGrpSpPr/>
          <p:nvPr/>
        </p:nvGrpSpPr>
        <p:grpSpPr>
          <a:xfrm>
            <a:off x="7443936" y="684994"/>
            <a:ext cx="930580" cy="400110"/>
            <a:chOff x="3563888" y="3696933"/>
            <a:chExt cx="930580" cy="400110"/>
          </a:xfrm>
        </p:grpSpPr>
        <p:cxnSp>
          <p:nvCxnSpPr>
            <p:cNvPr id="109" name="Straight Connector 108"/>
            <p:cNvCxnSpPr/>
            <p:nvPr/>
          </p:nvCxnSpPr>
          <p:spPr>
            <a:xfrm flipV="1">
              <a:off x="3563888" y="3987213"/>
              <a:ext cx="930580" cy="17851"/>
            </a:xfrm>
            <a:prstGeom prst="line">
              <a:avLst/>
            </a:prstGeom>
            <a:ln>
              <a:solidFill>
                <a:schemeClr val="tx1"/>
              </a:solidFill>
              <a:headEnd type="arrow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13" name="TextBox 112"/>
                <p:cNvSpPr txBox="1"/>
                <p:nvPr/>
              </p:nvSpPr>
              <p:spPr>
                <a:xfrm>
                  <a:off x="3717200" y="3696933"/>
                  <a:ext cx="489236" cy="400110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2000" b="1" i="1" smtClean="0">
                            <a:latin typeface="Cambria Math"/>
                            <a:ea typeface="Cambria Math"/>
                          </a:rPr>
                          <m:t>∆</m:t>
                        </m:r>
                        <m:r>
                          <a:rPr lang="en-US" sz="2000" b="1" i="1" smtClean="0">
                            <a:latin typeface="Cambria Math"/>
                          </a:rPr>
                          <m:t>𝒍</m:t>
                        </m:r>
                      </m:oMath>
                    </m:oMathPara>
                  </a14:m>
                  <a:endParaRPr lang="en-US" sz="2000" b="1" dirty="0"/>
                </a:p>
              </p:txBody>
            </p:sp>
          </mc:Choice>
          <mc:Fallback xmlns="">
            <p:sp>
              <p:nvSpPr>
                <p:cNvPr id="113" name="TextBox 11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717200" y="3696933"/>
                  <a:ext cx="489236" cy="400110"/>
                </a:xfrm>
                <a:prstGeom prst="rect">
                  <a:avLst/>
                </a:prstGeom>
                <a:blipFill rotWithShape="1">
                  <a:blip r:embed="rId5"/>
                  <a:stretch>
                    <a:fillRect t="-7576" r="-18519" b="-25758"/>
                  </a:stretch>
                </a:blipFill>
              </p:spPr>
              <p:txBody>
                <a:bodyPr/>
                <a:lstStyle/>
                <a:p>
                  <a:r>
                    <a:rPr lang="en-US">
                      <a:noFill/>
                    </a:rPr>
                    <a:t> </a:t>
                  </a:r>
                </a:p>
              </p:txBody>
            </p:sp>
          </mc:Fallback>
        </mc:AlternateContent>
      </p:grpSp>
      <p:grpSp>
        <p:nvGrpSpPr>
          <p:cNvPr id="66" name="Group 65"/>
          <p:cNvGrpSpPr/>
          <p:nvPr/>
        </p:nvGrpSpPr>
        <p:grpSpPr>
          <a:xfrm>
            <a:off x="7371830" y="1213294"/>
            <a:ext cx="954106" cy="574762"/>
            <a:chOff x="2843808" y="2911246"/>
            <a:chExt cx="1908211" cy="574762"/>
          </a:xfrm>
        </p:grpSpPr>
        <p:sp>
          <p:nvSpPr>
            <p:cNvPr id="67" name="Flowchart: Process 66"/>
            <p:cNvSpPr/>
            <p:nvPr/>
          </p:nvSpPr>
          <p:spPr>
            <a:xfrm>
              <a:off x="2843808" y="3032757"/>
              <a:ext cx="1512167" cy="453251"/>
            </a:xfrm>
            <a:prstGeom prst="flowChartProcess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lowchart: Data 67"/>
            <p:cNvSpPr/>
            <p:nvPr/>
          </p:nvSpPr>
          <p:spPr>
            <a:xfrm>
              <a:off x="2843808" y="2911247"/>
              <a:ext cx="1908211" cy="121511"/>
            </a:xfrm>
            <a:prstGeom prst="flowChartInputOutp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lowchart: Data 68"/>
            <p:cNvSpPr/>
            <p:nvPr/>
          </p:nvSpPr>
          <p:spPr>
            <a:xfrm rot="5400000" flipH="1">
              <a:off x="4266616" y="3000605"/>
              <a:ext cx="574761" cy="396043"/>
            </a:xfrm>
            <a:prstGeom prst="flowChartInputOutpu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04" name="Group 103"/>
          <p:cNvGrpSpPr/>
          <p:nvPr/>
        </p:nvGrpSpPr>
        <p:grpSpPr>
          <a:xfrm>
            <a:off x="7258062" y="1094264"/>
            <a:ext cx="1850442" cy="802200"/>
            <a:chOff x="3491880" y="3646326"/>
            <a:chExt cx="1818202" cy="574762"/>
          </a:xfrm>
        </p:grpSpPr>
        <p:grpSp>
          <p:nvGrpSpPr>
            <p:cNvPr id="78" name="Group 77"/>
            <p:cNvGrpSpPr/>
            <p:nvPr/>
          </p:nvGrpSpPr>
          <p:grpSpPr>
            <a:xfrm>
              <a:off x="3491880" y="3646326"/>
              <a:ext cx="1818202" cy="574762"/>
              <a:chOff x="2843808" y="2911246"/>
              <a:chExt cx="1908211" cy="574762"/>
            </a:xfrm>
            <a:solidFill>
              <a:schemeClr val="bg1"/>
            </a:solidFill>
          </p:grpSpPr>
          <p:sp>
            <p:nvSpPr>
              <p:cNvPr id="79" name="Flowchart: Process 78"/>
              <p:cNvSpPr/>
              <p:nvPr/>
            </p:nvSpPr>
            <p:spPr>
              <a:xfrm>
                <a:off x="2843808" y="3032757"/>
                <a:ext cx="1512167" cy="453251"/>
              </a:xfrm>
              <a:prstGeom prst="flowChartProcess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Flowchart: Data 79"/>
              <p:cNvSpPr/>
              <p:nvPr/>
            </p:nvSpPr>
            <p:spPr>
              <a:xfrm>
                <a:off x="2843808" y="2911247"/>
                <a:ext cx="1908211" cy="121511"/>
              </a:xfrm>
              <a:prstGeom prst="flowChartInputOutp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1" name="Flowchart: Data 80"/>
              <p:cNvSpPr/>
              <p:nvPr/>
            </p:nvSpPr>
            <p:spPr>
              <a:xfrm rot="5400000" flipH="1">
                <a:off x="4266616" y="3000605"/>
                <a:ext cx="574761" cy="396043"/>
              </a:xfrm>
              <a:prstGeom prst="flowChartInputOutput">
                <a:avLst/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101" name="Group 100"/>
            <p:cNvGrpSpPr/>
            <p:nvPr/>
          </p:nvGrpSpPr>
          <p:grpSpPr>
            <a:xfrm>
              <a:off x="3653897" y="3687415"/>
              <a:ext cx="1070111" cy="461665"/>
              <a:chOff x="4293978" y="3687415"/>
              <a:chExt cx="1070110" cy="461665"/>
            </a:xfrm>
          </p:grpSpPr>
          <p:cxnSp>
            <p:nvCxnSpPr>
              <p:cNvPr id="102" name="Straight Arrow Connector 101"/>
              <p:cNvCxnSpPr/>
              <p:nvPr/>
            </p:nvCxnSpPr>
            <p:spPr>
              <a:xfrm>
                <a:off x="4293978" y="3933707"/>
                <a:ext cx="705878" cy="0"/>
              </a:xfrm>
              <a:prstGeom prst="straightConnector1">
                <a:avLst/>
              </a:prstGeom>
              <a:ln w="57150">
                <a:solidFill>
                  <a:srgbClr val="FF0000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103" name="TextBox 102"/>
                  <p:cNvSpPr txBox="1"/>
                  <p:nvPr/>
                </p:nvSpPr>
                <p:spPr>
                  <a:xfrm>
                    <a:off x="4913324" y="3687415"/>
                    <a:ext cx="450764" cy="461665"/>
                  </a:xfrm>
                  <a:prstGeom prst="rect">
                    <a:avLst/>
                  </a:prstGeom>
                  <a:noFill/>
                </p:spPr>
                <p:txBody>
                  <a:bodyPr wrap="non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US" sz="2400" b="1" i="1" smtClean="0">
                              <a:latin typeface="Cambria Math"/>
                            </a:rPr>
                            <m:t>𝑭</m:t>
                          </m:r>
                        </m:oMath>
                      </m:oMathPara>
                    </a14:m>
                    <a:endParaRPr lang="en-US" b="1" dirty="0"/>
                  </a:p>
                </p:txBody>
              </p:sp>
            </mc:Choice>
            <mc:Fallback xmlns="">
              <p:sp>
                <p:nvSpPr>
                  <p:cNvPr id="103" name="TextBox 102"/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4913324" y="3687415"/>
                    <a:ext cx="450764" cy="461665"/>
                  </a:xfrm>
                  <a:prstGeom prst="rect">
                    <a:avLst/>
                  </a:prstGeom>
                  <a:blipFill rotWithShape="1">
                    <a:blip r:embed="rId6"/>
                    <a:stretch>
                      <a:fillRect t="-7547" r="-28000"/>
                    </a:stretch>
                  </a:blipFill>
                </p:spPr>
                <p:txBody>
                  <a:bodyPr/>
                  <a:lstStyle/>
                  <a:p>
                    <a:r>
                      <a:rPr lang="en-US">
                        <a:noFill/>
                      </a:rPr>
                      <a:t> </a:t>
                    </a:r>
                  </a:p>
                </p:txBody>
              </p:sp>
            </mc:Fallback>
          </mc:AlternateContent>
        </p:grpSp>
      </p:grpSp>
      <p:sp>
        <p:nvSpPr>
          <p:cNvPr id="4" name="TextBox 3"/>
          <p:cNvSpPr txBox="1"/>
          <p:nvPr/>
        </p:nvSpPr>
        <p:spPr>
          <a:xfrm>
            <a:off x="1547664" y="550421"/>
            <a:ext cx="40324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Elastisitas</a:t>
            </a:r>
            <a:r>
              <a:rPr lang="en-US" sz="1600" dirty="0" smtClean="0"/>
              <a:t> </a:t>
            </a:r>
            <a:r>
              <a:rPr lang="en-US" sz="1600" dirty="0" err="1" smtClean="0"/>
              <a:t>adalah</a:t>
            </a:r>
            <a:r>
              <a:rPr lang="en-US" sz="1600" dirty="0" smtClean="0"/>
              <a:t> </a:t>
            </a:r>
            <a:r>
              <a:rPr lang="en-US" sz="1600" dirty="0" err="1" smtClean="0"/>
              <a:t>kemampuan</a:t>
            </a:r>
            <a:r>
              <a:rPr lang="en-US" sz="1600" dirty="0" smtClean="0"/>
              <a:t> </a:t>
            </a:r>
            <a:r>
              <a:rPr lang="en-US" sz="1600" dirty="0" err="1" smtClean="0"/>
              <a:t>suatu</a:t>
            </a:r>
            <a:r>
              <a:rPr lang="en-US" sz="1600" dirty="0" smtClean="0"/>
              <a:t> </a:t>
            </a:r>
            <a:r>
              <a:rPr lang="en-US" sz="1600" dirty="0" err="1" smtClean="0"/>
              <a:t>benda</a:t>
            </a:r>
            <a:r>
              <a:rPr lang="en-US" sz="1600" dirty="0" smtClean="0"/>
              <a:t> </a:t>
            </a:r>
            <a:r>
              <a:rPr lang="en-US" sz="1600" dirty="0" err="1" smtClean="0"/>
              <a:t>untuk</a:t>
            </a:r>
            <a:r>
              <a:rPr lang="en-US" sz="1600" dirty="0" smtClean="0"/>
              <a:t> </a:t>
            </a:r>
            <a:r>
              <a:rPr lang="en-US" sz="1600" dirty="0" err="1" smtClean="0"/>
              <a:t>kembali</a:t>
            </a:r>
            <a:r>
              <a:rPr lang="en-US" sz="1600" dirty="0" smtClean="0"/>
              <a:t> </a:t>
            </a:r>
            <a:r>
              <a:rPr lang="en-US" sz="1600" dirty="0" err="1" smtClean="0"/>
              <a:t>kebentuk</a:t>
            </a:r>
            <a:r>
              <a:rPr lang="en-US" sz="1600" dirty="0" smtClean="0"/>
              <a:t> </a:t>
            </a:r>
            <a:r>
              <a:rPr lang="en-US" sz="1600" dirty="0" err="1" smtClean="0"/>
              <a:t>semula</a:t>
            </a:r>
            <a:r>
              <a:rPr lang="en-US" sz="1600" dirty="0" smtClean="0"/>
              <a:t> </a:t>
            </a:r>
            <a:r>
              <a:rPr lang="en-US" sz="1600" dirty="0" err="1" smtClean="0"/>
              <a:t>jika</a:t>
            </a:r>
            <a:r>
              <a:rPr lang="en-US" sz="1600" dirty="0" smtClean="0"/>
              <a:t> </a:t>
            </a:r>
            <a:r>
              <a:rPr lang="en-US" sz="1600" dirty="0" err="1" smtClean="0"/>
              <a:t>dikenai</a:t>
            </a:r>
            <a:r>
              <a:rPr lang="en-US" sz="1600" dirty="0" smtClean="0"/>
              <a:t> </a:t>
            </a:r>
            <a:r>
              <a:rPr lang="en-US" sz="1600" dirty="0" err="1" smtClean="0"/>
              <a:t>gaya</a:t>
            </a:r>
            <a:r>
              <a:rPr lang="en-US" sz="1600" dirty="0" smtClean="0"/>
              <a:t> </a:t>
            </a:r>
            <a:r>
              <a:rPr lang="en-US" sz="1600" dirty="0" err="1" smtClean="0"/>
              <a:t>pada</a:t>
            </a:r>
            <a:r>
              <a:rPr lang="en-US" sz="1600" dirty="0" smtClean="0"/>
              <a:t> </a:t>
            </a:r>
            <a:r>
              <a:rPr lang="en-US" sz="1600" dirty="0" err="1" smtClean="0"/>
              <a:t>batas-batas</a:t>
            </a:r>
            <a:r>
              <a:rPr lang="en-US" sz="1600" dirty="0" smtClean="0"/>
              <a:t> </a:t>
            </a:r>
            <a:r>
              <a:rPr lang="en-US" sz="1600" dirty="0" err="1" smtClean="0"/>
              <a:t>tertentu</a:t>
            </a:r>
            <a:r>
              <a:rPr lang="en-US" sz="1600" dirty="0" smtClean="0"/>
              <a:t>. </a:t>
            </a:r>
            <a:r>
              <a:rPr lang="en-US" sz="1600" dirty="0" err="1" smtClean="0"/>
              <a:t>Setiap</a:t>
            </a:r>
            <a:r>
              <a:rPr lang="en-US" sz="1600" dirty="0" smtClean="0"/>
              <a:t> </a:t>
            </a:r>
            <a:r>
              <a:rPr lang="en-US" sz="1600" dirty="0" err="1" smtClean="0"/>
              <a:t>benda</a:t>
            </a:r>
            <a:r>
              <a:rPr lang="en-US" sz="1600" dirty="0"/>
              <a:t> </a:t>
            </a:r>
            <a:r>
              <a:rPr lang="en-US" sz="1600" dirty="0" smtClean="0"/>
              <a:t>yang </a:t>
            </a:r>
            <a:r>
              <a:rPr lang="en-US" sz="1600" dirty="0" err="1" smtClean="0"/>
              <a:t>dikenai</a:t>
            </a:r>
            <a:r>
              <a:rPr lang="en-US" sz="1600" dirty="0" smtClean="0"/>
              <a:t> </a:t>
            </a:r>
            <a:r>
              <a:rPr lang="en-US" sz="1600" dirty="0" err="1" smtClean="0"/>
              <a:t>gaya</a:t>
            </a:r>
            <a:r>
              <a:rPr lang="en-US" sz="1600" dirty="0" smtClean="0"/>
              <a:t> </a:t>
            </a:r>
            <a:r>
              <a:rPr lang="en-US" sz="1600" dirty="0" err="1" smtClean="0"/>
              <a:t>akan</a:t>
            </a:r>
            <a:r>
              <a:rPr lang="en-US" sz="1600" dirty="0" smtClean="0"/>
              <a:t> </a:t>
            </a:r>
            <a:r>
              <a:rPr lang="en-US" sz="1600" dirty="0" err="1" smtClean="0"/>
              <a:t>mengalami</a:t>
            </a:r>
            <a:r>
              <a:rPr lang="en-US" sz="1600" dirty="0" smtClean="0"/>
              <a:t> </a:t>
            </a:r>
            <a:r>
              <a:rPr lang="en-US" sz="1600" b="1" i="1" dirty="0" err="1" smtClean="0"/>
              <a:t>tegangan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dan</a:t>
            </a:r>
            <a:r>
              <a:rPr lang="en-US" sz="1600" b="1" i="1" dirty="0" smtClean="0"/>
              <a:t> </a:t>
            </a:r>
            <a:r>
              <a:rPr lang="en-US" sz="1600" b="1" i="1" dirty="0" err="1" smtClean="0"/>
              <a:t>renggangan</a:t>
            </a:r>
            <a:endParaRPr lang="en-US" sz="1600" b="1" i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TextBox 45"/>
              <p:cNvSpPr txBox="1"/>
              <p:nvPr/>
            </p:nvSpPr>
            <p:spPr>
              <a:xfrm>
                <a:off x="6481397" y="1343306"/>
                <a:ext cx="4122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46" name="TextBox 4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397" y="1343306"/>
                <a:ext cx="412292" cy="400110"/>
              </a:xfrm>
              <a:prstGeom prst="rect">
                <a:avLst/>
              </a:prstGeom>
              <a:blipFill rotWithShape="1">
                <a:blip r:embed="rId7"/>
                <a:stretch>
                  <a:fillRect t="-7576" r="-23529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7" name="TextBox 46"/>
          <p:cNvSpPr txBox="1"/>
          <p:nvPr/>
        </p:nvSpPr>
        <p:spPr>
          <a:xfrm>
            <a:off x="1547664" y="1916832"/>
            <a:ext cx="40324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i="1" dirty="0" err="1" smtClean="0"/>
              <a:t>Tegangan</a:t>
            </a:r>
            <a:r>
              <a:rPr lang="en-US" sz="1600" dirty="0" smtClean="0"/>
              <a:t> </a:t>
            </a:r>
            <a:r>
              <a:rPr lang="en-US" sz="1600" dirty="0" err="1" smtClean="0"/>
              <a:t>berbandung</a:t>
            </a:r>
            <a:r>
              <a:rPr lang="en-US" sz="1600" dirty="0" smtClean="0"/>
              <a:t> </a:t>
            </a:r>
            <a:r>
              <a:rPr lang="en-US" sz="1600" dirty="0" err="1" smtClean="0"/>
              <a:t>lurus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gaya</a:t>
            </a:r>
            <a:r>
              <a:rPr lang="en-US" sz="1600" dirty="0" smtClean="0"/>
              <a:t> </a:t>
            </a:r>
            <a:r>
              <a:rPr lang="en-US" sz="1600" dirty="0" err="1" smtClean="0"/>
              <a:t>dan</a:t>
            </a:r>
            <a:r>
              <a:rPr lang="en-US" sz="1600" dirty="0" smtClean="0"/>
              <a:t> </a:t>
            </a:r>
            <a:r>
              <a:rPr lang="en-US" sz="1600" dirty="0" err="1" smtClean="0"/>
              <a:t>berbanding</a:t>
            </a:r>
            <a:r>
              <a:rPr lang="en-US" sz="1600" dirty="0" smtClean="0"/>
              <a:t> </a:t>
            </a:r>
            <a:r>
              <a:rPr lang="en-US" sz="1600" dirty="0" err="1" smtClean="0"/>
              <a:t>terbalik</a:t>
            </a:r>
            <a:r>
              <a:rPr lang="en-US" sz="1600" dirty="0" smtClean="0"/>
              <a:t> </a:t>
            </a:r>
            <a:r>
              <a:rPr lang="en-US" sz="1600" dirty="0" err="1" smtClean="0"/>
              <a:t>dengan</a:t>
            </a:r>
            <a:r>
              <a:rPr lang="en-US" sz="1600" dirty="0" smtClean="0"/>
              <a:t> </a:t>
            </a:r>
            <a:r>
              <a:rPr lang="en-US" sz="1600" dirty="0" err="1" smtClean="0"/>
              <a:t>luas</a:t>
            </a:r>
            <a:r>
              <a:rPr lang="en-US" sz="1600" dirty="0" smtClean="0"/>
              <a:t> </a:t>
            </a:r>
            <a:r>
              <a:rPr lang="en-US" sz="1600" dirty="0" err="1" smtClean="0"/>
              <a:t>penampang</a:t>
            </a:r>
            <a:r>
              <a:rPr lang="en-US" sz="1600" dirty="0" smtClean="0"/>
              <a:t> </a:t>
            </a:r>
            <a:r>
              <a:rPr lang="en-US" sz="1600" dirty="0" err="1" smtClean="0"/>
              <a:t>benda</a:t>
            </a:r>
            <a:endParaRPr lang="en-US" sz="1600" i="1" dirty="0"/>
          </a:p>
        </p:txBody>
      </p:sp>
      <p:grpSp>
        <p:nvGrpSpPr>
          <p:cNvPr id="49" name="Group 48"/>
          <p:cNvGrpSpPr/>
          <p:nvPr/>
        </p:nvGrpSpPr>
        <p:grpSpPr>
          <a:xfrm>
            <a:off x="6020544" y="2638214"/>
            <a:ext cx="1576704" cy="574762"/>
            <a:chOff x="2843808" y="2911246"/>
            <a:chExt cx="1908211" cy="574762"/>
          </a:xfrm>
          <a:blipFill>
            <a:blip r:embed="rId8"/>
            <a:tile tx="0" ty="0" sx="100000" sy="100000" flip="none" algn="tl"/>
          </a:blipFill>
        </p:grpSpPr>
        <p:sp>
          <p:nvSpPr>
            <p:cNvPr id="54" name="Flowchart: Process 53"/>
            <p:cNvSpPr/>
            <p:nvPr/>
          </p:nvSpPr>
          <p:spPr>
            <a:xfrm>
              <a:off x="2843808" y="3032757"/>
              <a:ext cx="1512167" cy="453251"/>
            </a:xfrm>
            <a:prstGeom prst="flowChartProcess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lowchart: Data 54"/>
            <p:cNvSpPr/>
            <p:nvPr/>
          </p:nvSpPr>
          <p:spPr>
            <a:xfrm>
              <a:off x="2843808" y="2911247"/>
              <a:ext cx="1908211" cy="121511"/>
            </a:xfrm>
            <a:prstGeom prst="flowChartInputOutput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lowchart: Data 55"/>
            <p:cNvSpPr/>
            <p:nvPr/>
          </p:nvSpPr>
          <p:spPr>
            <a:xfrm rot="5400000" flipH="1">
              <a:off x="4266616" y="3000605"/>
              <a:ext cx="574761" cy="396043"/>
            </a:xfrm>
            <a:prstGeom prst="flowChartInputOutput">
              <a:avLst/>
            </a:prstGeom>
            <a:grp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57" name="Straight Arrow Connector 56"/>
          <p:cNvCxnSpPr/>
          <p:nvPr/>
        </p:nvCxnSpPr>
        <p:spPr>
          <a:xfrm>
            <a:off x="7452320" y="2908656"/>
            <a:ext cx="718395" cy="0"/>
          </a:xfrm>
          <a:prstGeom prst="straightConnector1">
            <a:avLst/>
          </a:prstGeom>
          <a:ln w="571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57"/>
              <p:cNvSpPr txBox="1"/>
              <p:nvPr/>
            </p:nvSpPr>
            <p:spPr>
              <a:xfrm>
                <a:off x="8082649" y="2564904"/>
                <a:ext cx="458757" cy="64435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1" i="1" smtClean="0">
                          <a:latin typeface="Cambria Math"/>
                        </a:rPr>
                        <m:t>𝑭</m:t>
                      </m:r>
                    </m:oMath>
                  </m:oMathPara>
                </a14:m>
                <a:endParaRPr lang="en-US" b="1" dirty="0"/>
              </a:p>
            </p:txBody>
          </p:sp>
        </mc:Choice>
        <mc:Fallback xmlns="">
          <p:sp>
            <p:nvSpPr>
              <p:cNvPr id="58" name="TextBox 5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82649" y="2564904"/>
                <a:ext cx="458757" cy="644350"/>
              </a:xfrm>
              <a:prstGeom prst="rect">
                <a:avLst/>
              </a:prstGeom>
              <a:blipFill rotWithShape="1">
                <a:blip r:embed="rId9"/>
                <a:stretch>
                  <a:fillRect t="-7619" r="-2666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9" name="TextBox 58"/>
              <p:cNvSpPr txBox="1"/>
              <p:nvPr/>
            </p:nvSpPr>
            <p:spPr>
              <a:xfrm>
                <a:off x="7179528" y="2708920"/>
                <a:ext cx="41229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latin typeface="Cambria Math"/>
                        </a:rPr>
                        <m:t>𝑨</m:t>
                      </m:r>
                    </m:oMath>
                  </m:oMathPara>
                </a14:m>
                <a:endParaRPr lang="en-US" sz="2000" b="1" dirty="0"/>
              </a:p>
            </p:txBody>
          </p:sp>
        </mc:Choice>
        <mc:Fallback xmlns="">
          <p:sp>
            <p:nvSpPr>
              <p:cNvPr id="59" name="TextBox 5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9528" y="2708920"/>
                <a:ext cx="412292" cy="400110"/>
              </a:xfrm>
              <a:prstGeom prst="rect">
                <a:avLst/>
              </a:prstGeom>
              <a:blipFill rotWithShape="1">
                <a:blip r:embed="rId10"/>
                <a:stretch>
                  <a:fillRect t="-7576" r="-23881" b="-25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78849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0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#ppt_w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right)">
                                      <p:cBhvr>
                                        <p:cTn id="7" dur="50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2" presetClass="entr" presetSubtype="4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10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476671"/>
            <a:ext cx="2016224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476671"/>
            <a:ext cx="2592288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TextBox 33"/>
          <p:cNvSpPr txBox="1"/>
          <p:nvPr/>
        </p:nvSpPr>
        <p:spPr>
          <a:xfrm>
            <a:off x="0" y="16432"/>
            <a:ext cx="4572000" cy="369332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ELASTISITAS </a:t>
            </a:r>
            <a:r>
              <a:rPr lang="en-US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dan</a:t>
            </a:r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-10224" y="415712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SK-KD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-10224" y="972109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Indikator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Pencapaian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-10224" y="1517693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Tujuan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Pembelajaran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-10224" y="2063277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TEGANGAN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0224" y="2425981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RENGGANGAN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10224" y="2801926"/>
            <a:ext cx="1506858" cy="461665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MODULUS YOUNG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-10224" y="3347510"/>
            <a:ext cx="1506858" cy="27699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-10224" y="3710214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Susunan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-10224" y="4056542"/>
            <a:ext cx="1506858" cy="646331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Energi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Potensial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Pegas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-6032" y="4776622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Contoh</a:t>
            </a:r>
            <a:r>
              <a:rPr lang="en-US" sz="1200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Soal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-10224" y="5137745"/>
            <a:ext cx="1506858" cy="27699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1200" b="1" dirty="0" err="1" smtClean="0">
                <a:latin typeface="Verdana" pitchFamily="34" charset="0"/>
                <a:ea typeface="Verdana" pitchFamily="34" charset="0"/>
                <a:cs typeface="Verdana" pitchFamily="34" charset="0"/>
              </a:rPr>
              <a:t>Evaluasi</a:t>
            </a:r>
            <a:endParaRPr lang="en-US" sz="1400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44008" y="476671"/>
            <a:ext cx="2592288" cy="369332"/>
          </a:xfrm>
          <a:prstGeom prst="rect">
            <a:avLst/>
          </a:prstGeom>
          <a:ln/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b="1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HUKUM HOOKE</a:t>
            </a:r>
            <a:endParaRPr lang="en-US" b="1" dirty="0"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8207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3781</TotalTime>
  <Words>546</Words>
  <Application>Microsoft Office PowerPoint</Application>
  <PresentationFormat>On-screen Show (4:3)</PresentationFormat>
  <Paragraphs>205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mhharismansur</dc:creator>
  <cp:lastModifiedBy>owner</cp:lastModifiedBy>
  <cp:revision>450</cp:revision>
  <dcterms:created xsi:type="dcterms:W3CDTF">2016-08-21T04:08:27Z</dcterms:created>
  <dcterms:modified xsi:type="dcterms:W3CDTF">2017-08-17T10:52:41Z</dcterms:modified>
</cp:coreProperties>
</file>