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257" r:id="rId3"/>
    <p:sldId id="258" r:id="rId4"/>
    <p:sldId id="259" r:id="rId5"/>
    <p:sldId id="260" r:id="rId6"/>
    <p:sldId id="31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315" r:id="rId15"/>
    <p:sldId id="268" r:id="rId16"/>
    <p:sldId id="269" r:id="rId17"/>
    <p:sldId id="270" r:id="rId18"/>
    <p:sldId id="316" r:id="rId19"/>
    <p:sldId id="317" r:id="rId20"/>
    <p:sldId id="271" r:id="rId21"/>
    <p:sldId id="272" r:id="rId22"/>
    <p:sldId id="273" r:id="rId23"/>
    <p:sldId id="274" r:id="rId24"/>
    <p:sldId id="279" r:id="rId25"/>
    <p:sldId id="277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318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319" r:id="rId44"/>
    <p:sldId id="296" r:id="rId45"/>
    <p:sldId id="297" r:id="rId46"/>
    <p:sldId id="320" r:id="rId47"/>
    <p:sldId id="298" r:id="rId48"/>
    <p:sldId id="299" r:id="rId49"/>
    <p:sldId id="300" r:id="rId50"/>
    <p:sldId id="301" r:id="rId51"/>
    <p:sldId id="303" r:id="rId52"/>
    <p:sldId id="304" r:id="rId53"/>
    <p:sldId id="305" r:id="rId54"/>
    <p:sldId id="306" r:id="rId55"/>
    <p:sldId id="307" r:id="rId56"/>
    <p:sldId id="321" r:id="rId57"/>
    <p:sldId id="308" r:id="rId58"/>
    <p:sldId id="309" r:id="rId59"/>
    <p:sldId id="310" r:id="rId60"/>
    <p:sldId id="311" r:id="rId61"/>
    <p:sldId id="312" r:id="rId62"/>
    <p:sldId id="313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15620"/>
    <p:restoredTop sz="94660"/>
  </p:normalViewPr>
  <p:slideViewPr>
    <p:cSldViewPr>
      <p:cViewPr>
        <p:scale>
          <a:sx n="50" d="100"/>
          <a:sy n="50" d="100"/>
        </p:scale>
        <p:origin x="-72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AEB6E-6F6A-4F4A-A004-42774676260C}" type="datetimeFigureOut">
              <a:rPr lang="en-US" smtClean="0"/>
              <a:t>1/29/2012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2A794-B5A9-4808-ABAD-B467B47A15A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2A794-B5A9-4808-ABAD-B467B47A15AD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E4ABDA-DE8C-40FC-8BBF-0B7E18F02F2D}" type="datetimeFigureOut">
              <a:rPr lang="en-US" smtClean="0"/>
              <a:pPr/>
              <a:t>1/29/2012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85D0ED-171E-4852-B9F1-04F9607F5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739" y="247650"/>
            <a:ext cx="8839200" cy="63817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95800" y="0"/>
            <a:ext cx="464820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3390" b="4444"/>
          <a:stretch>
            <a:fillRect/>
          </a:stretch>
        </p:blipFill>
        <p:spPr bwMode="auto">
          <a:xfrm>
            <a:off x="0" y="1"/>
            <a:ext cx="44958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6375"/>
            <a:ext cx="4114800" cy="1470025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Bab</a:t>
            </a:r>
            <a:r>
              <a:rPr lang="en-US" sz="4000" b="1" dirty="0" smtClean="0">
                <a:solidFill>
                  <a:schemeClr val="bg1"/>
                </a:solidFill>
              </a:rPr>
              <a:t> 5</a:t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n-US" sz="4000" b="1" dirty="0" err="1" smtClean="0">
                <a:solidFill>
                  <a:schemeClr val="bg1"/>
                </a:solidFill>
              </a:rPr>
              <a:t>Optika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Geometris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3874" y="152400"/>
            <a:ext cx="4572000" cy="2743200"/>
          </a:xfrm>
        </p:spPr>
        <p:txBody>
          <a:bodyPr>
            <a:normAutofit/>
          </a:bodyPr>
          <a:lstStyle/>
          <a:p>
            <a:pPr algn="l"/>
            <a:r>
              <a:rPr lang="en-US" sz="2000" dirty="0" err="1" smtClean="0">
                <a:solidFill>
                  <a:schemeClr val="bg1"/>
                </a:solidFill>
              </a:rPr>
              <a:t>Kemampuan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dasar</a:t>
            </a:r>
            <a:r>
              <a:rPr lang="en-US" sz="2000" dirty="0" smtClean="0">
                <a:solidFill>
                  <a:schemeClr val="bg1"/>
                </a:solidFill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</a:rPr>
              <a:t>akan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Anda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miliki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setelah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mempelajari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bab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sebagai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berikut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Dapat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menganalisis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alat-alat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optik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secara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</a:rPr>
              <a:t>kualitatif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kuantitatif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</a:p>
          <a:p>
            <a:pPr algn="l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Dapat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menerapakan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alat-alat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optik</a:t>
            </a:r>
            <a:r>
              <a:rPr lang="en-US" sz="2000" dirty="0" smtClean="0">
                <a:solidFill>
                  <a:schemeClr val="bg1"/>
                </a:solidFill>
              </a:rPr>
              <a:t>  </a:t>
            </a:r>
          </a:p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</a:rPr>
              <a:t>dalam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kehidupan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sehari-hari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4724400" y="4602540"/>
            <a:ext cx="41910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AutoNum type="alphaUcPeriod"/>
            </a:pP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Pemantulan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Cahaya</a:t>
            </a:r>
            <a:endParaRPr lang="en-US" sz="3200" b="1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ts val="600"/>
              </a:spcBef>
              <a:buAutoNum type="alphaUcPeriod"/>
            </a:pP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Pembiasan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Cahaya</a:t>
            </a:r>
            <a:endParaRPr lang="en-US" sz="3200" b="1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ts val="600"/>
              </a:spcBef>
              <a:buAutoNum type="alphaUcPeriod"/>
            </a:pP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Peralatan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Optik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2103437"/>
            <a:ext cx="5181600" cy="2392363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pusat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lengkung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M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tengah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O,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disebut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jari-jari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lengkung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tengah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O,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disebut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609600"/>
            <a:ext cx="8534400" cy="1066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Hubungan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Jarak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Fokus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Jari-jari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Lengkung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Cermin</a:t>
            </a:r>
            <a:endParaRPr lang="en-US" sz="36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126" y="1981200"/>
            <a:ext cx="342638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9530" y="4953000"/>
            <a:ext cx="203947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989" y="3886201"/>
            <a:ext cx="8610600" cy="129539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Benda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nyata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s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s’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keduanya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bertanda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bertanda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negatif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menyatakan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nyata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terbalik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04800" y="457200"/>
            <a:ext cx="8534400" cy="9144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Perbesar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Bayangan</a:t>
            </a:r>
            <a:endParaRPr lang="en-US" sz="4000" b="1" dirty="0"/>
          </a:p>
        </p:txBody>
      </p:sp>
      <p:grpSp>
        <p:nvGrpSpPr>
          <p:cNvPr id="26" name="Group 25"/>
          <p:cNvGrpSpPr/>
          <p:nvPr/>
        </p:nvGrpSpPr>
        <p:grpSpPr>
          <a:xfrm>
            <a:off x="369324" y="1578114"/>
            <a:ext cx="8088876" cy="1973997"/>
            <a:chOff x="369324" y="1578114"/>
            <a:chExt cx="8088876" cy="1973997"/>
          </a:xfrm>
        </p:grpSpPr>
        <p:sp>
          <p:nvSpPr>
            <p:cNvPr id="21" name="Rectangle 20"/>
            <p:cNvSpPr/>
            <p:nvPr/>
          </p:nvSpPr>
          <p:spPr>
            <a:xfrm>
              <a:off x="369324" y="1730514"/>
              <a:ext cx="405027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Rumus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Perbesaran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Linear</a:t>
              </a:r>
              <a:endParaRPr lang="en-US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600815" y="1578114"/>
              <a:ext cx="2971367" cy="1088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Rectangle 24"/>
            <p:cNvSpPr/>
            <p:nvPr/>
          </p:nvSpPr>
          <p:spPr>
            <a:xfrm>
              <a:off x="381000" y="2721114"/>
              <a:ext cx="80772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h’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positif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(+)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menyatakan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bayangan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adalah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tegak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(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dan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maya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)</a:t>
              </a:r>
            </a:p>
            <a:p>
              <a:pPr>
                <a:buNone/>
              </a:pP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h’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negatif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(-)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menyatakan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bayangan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adalah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terbalik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(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dan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nyata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)</a:t>
              </a:r>
              <a:endParaRPr lang="en-US" sz="2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376989" y="51816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2.	Benda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nyata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maya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s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sedang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s’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negatif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memberikan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tanda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M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bertanda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m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enyatakan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maya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tegak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9" grpId="0" animBg="1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304800" y="4572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Rumus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Umum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Cermin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Lengkung</a:t>
            </a:r>
            <a:endParaRPr lang="en-US" sz="36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371600"/>
            <a:ext cx="2057400" cy="10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369324" y="1610380"/>
            <a:ext cx="4888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Rumus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umum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lengkung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186" y="2705100"/>
            <a:ext cx="8755277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463" y="1905000"/>
            <a:ext cx="360794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1524000"/>
            <a:ext cx="5029200" cy="4800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Tiga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istimewa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cembung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sejajar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sumbu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utama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pantulkan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seakan-akan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F.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menuju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pantulkan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sejajar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sumbu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utama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menuju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pusat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lengkung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pantulkan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kembali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seakan-akan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pusat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lengkung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tersebut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Pemantulan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Cermin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Cembung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1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0"/>
            <a:ext cx="8229600" cy="12954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Sifat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b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ayangan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c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ermin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cembung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pPr marL="514350" indent="-514350">
              <a:spcBef>
                <a:spcPts val="600"/>
              </a:spcBef>
              <a:buNone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maya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tegak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diperkecil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457200"/>
            <a:ext cx="8534400" cy="1066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Pembentukan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Bayangan</a:t>
            </a:r>
            <a:r>
              <a:rPr lang="en-US" sz="3600" b="1" dirty="0" smtClean="0"/>
              <a:t> </a:t>
            </a:r>
            <a:endParaRPr lang="en-US" sz="3600" b="1" dirty="0" smtClean="0"/>
          </a:p>
          <a:p>
            <a:pPr algn="ctr"/>
            <a:r>
              <a:rPr lang="en-US" sz="3600" b="1" dirty="0" err="1" smtClean="0"/>
              <a:t>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Cermin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Cembung</a:t>
            </a:r>
            <a:endParaRPr lang="en-US" sz="36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28775"/>
            <a:ext cx="854824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2057400"/>
            <a:ext cx="5257800" cy="3429000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cembung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memberikan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penglihatan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luas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dibandingkan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datar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Kerugian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menggunakan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dihasilkan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kecil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1066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Medan </a:t>
            </a:r>
            <a:r>
              <a:rPr lang="en-US" sz="3600" b="1" dirty="0" err="1" smtClean="0"/>
              <a:t>Penglihatan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Cermin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Cembung</a:t>
            </a:r>
            <a:endParaRPr lang="en-US" sz="36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2212" y="1981200"/>
            <a:ext cx="38931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f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jari-jari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kelengkungan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R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persamaan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lengkung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harus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bertanda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negatif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nyata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depan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s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),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s’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diperoleh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perhitungan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haruslah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bertanda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negatif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harga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mutlak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s’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s’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haruslah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kecil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s.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/>
              <a:t>Rumus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Cermin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Cembung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8400"/>
            <a:ext cx="5410200" cy="2286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dirty="0" smtClean="0"/>
              <a:t>	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pembelokan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medium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i="1" dirty="0" err="1" smtClean="0"/>
              <a:t>pembiasan</a:t>
            </a:r>
            <a:r>
              <a:rPr lang="en-US" b="1" i="1" dirty="0" smtClean="0"/>
              <a:t> </a:t>
            </a:r>
            <a:r>
              <a:rPr lang="en-US" b="1" i="1" dirty="0" err="1" smtClean="0"/>
              <a:t>cahaya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</a:rPr>
              <a:t>Pembiasan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Cahaya</a:t>
            </a:r>
            <a:endParaRPr lang="en-US" sz="4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1447800"/>
            <a:ext cx="2481262" cy="488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990600"/>
            <a:ext cx="8534400" cy="1447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Hukum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Snellius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tentang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Pembiasan</a:t>
            </a:r>
            <a:endParaRPr lang="en-US" sz="4800" b="1" dirty="0"/>
          </a:p>
        </p:txBody>
      </p:sp>
      <p:sp>
        <p:nvSpPr>
          <p:cNvPr id="6" name="Rectangle 5"/>
          <p:cNvSpPr/>
          <p:nvPr/>
        </p:nvSpPr>
        <p:spPr>
          <a:xfrm>
            <a:off x="685800" y="2861608"/>
            <a:ext cx="7848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chemeClr val="tx2">
                    <a:lumMod val="50000"/>
                  </a:schemeClr>
                </a:solidFill>
              </a:rPr>
              <a:t>Hukum</a:t>
            </a:r>
            <a:r>
              <a:rPr lang="en-US" sz="4000" b="1" i="1" dirty="0" smtClean="0">
                <a:solidFill>
                  <a:schemeClr val="tx2">
                    <a:lumMod val="50000"/>
                  </a:schemeClr>
                </a:solidFill>
              </a:rPr>
              <a:t> I </a:t>
            </a:r>
            <a:r>
              <a:rPr lang="en-US" sz="4000" b="1" i="1" dirty="0" err="1" smtClean="0">
                <a:solidFill>
                  <a:schemeClr val="tx2">
                    <a:lumMod val="50000"/>
                  </a:schemeClr>
                </a:solidFill>
              </a:rPr>
              <a:t>Snellius</a:t>
            </a:r>
            <a:r>
              <a:rPr lang="en-US" sz="40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4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4000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4000" i="1" dirty="0" smtClean="0">
                <a:solidFill>
                  <a:schemeClr val="tx2">
                    <a:lumMod val="50000"/>
                  </a:schemeClr>
                </a:solidFill>
              </a:rPr>
              <a:t> bias,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4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garis</a:t>
            </a:r>
            <a:r>
              <a:rPr lang="en-US" sz="4000" i="1" dirty="0" smtClean="0">
                <a:solidFill>
                  <a:schemeClr val="tx2">
                    <a:lumMod val="50000"/>
                  </a:schemeClr>
                </a:solidFill>
              </a:rPr>
              <a:t> normal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terletak</a:t>
            </a:r>
            <a:r>
              <a:rPr lang="en-US" sz="4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4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sz="4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bidang</a:t>
            </a:r>
            <a:r>
              <a:rPr lang="en-US" sz="4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chemeClr val="tx2">
                    <a:lumMod val="50000"/>
                  </a:schemeClr>
                </a:solidFill>
              </a:rPr>
              <a:t>datar</a:t>
            </a:r>
            <a:endParaRPr lang="en-US" sz="4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458200" cy="220980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0"/>
              </a:spcBef>
              <a:buNone/>
            </a:pPr>
            <a:r>
              <a:rPr lang="en-US" sz="2600" b="1" dirty="0" err="1" smtClean="0">
                <a:solidFill>
                  <a:schemeClr val="tx2">
                    <a:lumMod val="50000"/>
                  </a:schemeClr>
                </a:solidFill>
              </a:rPr>
              <a:t>Hukum</a:t>
            </a:r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II </a:t>
            </a:r>
            <a:r>
              <a:rPr lang="en-US" sz="2600" b="1" dirty="0" err="1" smtClean="0">
                <a:solidFill>
                  <a:schemeClr val="tx2">
                    <a:lumMod val="50000"/>
                  </a:schemeClr>
                </a:solidFill>
              </a:rPr>
              <a:t>Snellius</a:t>
            </a:r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medium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kurang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rapat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medium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rapat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maka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dibelokkan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tx2">
                    <a:lumMod val="50000"/>
                  </a:schemeClr>
                </a:solidFill>
              </a:rPr>
              <a:t>mendekati</a:t>
            </a:r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garis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normal,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medium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rapat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medium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kurang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rapat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maka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dibelokkan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tx2">
                    <a:lumMod val="50000"/>
                  </a:schemeClr>
                </a:solidFill>
              </a:rPr>
              <a:t>menjauhi</a:t>
            </a:r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600" dirty="0" err="1" smtClean="0">
                <a:solidFill>
                  <a:schemeClr val="tx2">
                    <a:lumMod val="50000"/>
                  </a:schemeClr>
                </a:solidFill>
              </a:rPr>
              <a:t>garis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 normal</a:t>
            </a:r>
            <a:endParaRPr lang="en-US" sz="2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80" y="2647446"/>
            <a:ext cx="8484257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19463"/>
            <a:ext cx="8229600" cy="6096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Jenis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Hukum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Pemantulan</a:t>
            </a:r>
            <a:endParaRPr lang="en-US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Pemantulan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Cahaya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838200" y="1828800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/>
            </a:pP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Apakah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Perbedaan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antara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Pemantulan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Teratur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Pemantulan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Baur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447800" y="2718099"/>
            <a:ext cx="7696200" cy="1701501"/>
            <a:chOff x="1447800" y="2718099"/>
            <a:chExt cx="7696200" cy="1701501"/>
          </a:xfrm>
        </p:grpSpPr>
        <p:sp>
          <p:nvSpPr>
            <p:cNvPr id="7" name="Rectangle 6"/>
            <p:cNvSpPr/>
            <p:nvPr/>
          </p:nvSpPr>
          <p:spPr>
            <a:xfrm>
              <a:off x="3962400" y="2967335"/>
              <a:ext cx="51816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indent="-514350">
                <a:spcBef>
                  <a:spcPts val="600"/>
                </a:spcBef>
                <a:buNone/>
              </a:pP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	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Pemantulan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cahaya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oleh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permukaan-permukaan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halus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disebut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i="1" dirty="0" err="1" smtClean="0">
                  <a:solidFill>
                    <a:schemeClr val="tx2">
                      <a:lumMod val="50000"/>
                    </a:schemeClr>
                  </a:solidFill>
                </a:rPr>
                <a:t>pemantulan</a:t>
              </a:r>
              <a:r>
                <a:rPr lang="en-US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i="1" dirty="0" err="1" smtClean="0">
                  <a:solidFill>
                    <a:schemeClr val="tx2">
                      <a:lumMod val="50000"/>
                    </a:schemeClr>
                  </a:solidFill>
                </a:rPr>
                <a:t>teratur</a:t>
              </a:r>
              <a:r>
                <a:rPr lang="en-US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(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specular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reflection)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.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7800" y="2718099"/>
              <a:ext cx="2971800" cy="1701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1" name="Group 10"/>
          <p:cNvGrpSpPr/>
          <p:nvPr/>
        </p:nvGrpSpPr>
        <p:grpSpPr>
          <a:xfrm>
            <a:off x="1295400" y="4572000"/>
            <a:ext cx="7239000" cy="1876927"/>
            <a:chOff x="1295400" y="4572000"/>
            <a:chExt cx="7239000" cy="1876927"/>
          </a:xfrm>
        </p:grpSpPr>
        <p:sp>
          <p:nvSpPr>
            <p:cNvPr id="6" name="Rectangle 5"/>
            <p:cNvSpPr/>
            <p:nvPr/>
          </p:nvSpPr>
          <p:spPr>
            <a:xfrm>
              <a:off x="3962400" y="4953000"/>
              <a:ext cx="457200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indent="-514350">
                <a:buNone/>
              </a:pP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	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Pemantulan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cahaya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oleh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permukaan-permukaan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kasar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di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sebut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i="1" dirty="0" err="1" smtClean="0">
                  <a:solidFill>
                    <a:schemeClr val="tx2">
                      <a:lumMod val="50000"/>
                    </a:schemeClr>
                  </a:solidFill>
                </a:rPr>
                <a:t>pemantulan</a:t>
              </a:r>
              <a:r>
                <a:rPr lang="en-US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i="1" dirty="0" err="1" smtClean="0">
                  <a:solidFill>
                    <a:schemeClr val="tx2">
                      <a:lumMod val="50000"/>
                    </a:schemeClr>
                  </a:solidFill>
                </a:rPr>
                <a:t>baur</a:t>
              </a:r>
              <a:r>
                <a:rPr lang="en-US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</a:rPr>
                <a:t>atau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i="1" dirty="0" err="1" smtClean="0">
                  <a:solidFill>
                    <a:schemeClr val="tx2">
                      <a:lumMod val="50000"/>
                    </a:schemeClr>
                  </a:solidFill>
                </a:rPr>
                <a:t>pemantulan</a:t>
              </a:r>
              <a:r>
                <a:rPr lang="en-US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i="1" dirty="0" err="1" smtClean="0">
                  <a:solidFill>
                    <a:schemeClr val="tx2">
                      <a:lumMod val="50000"/>
                    </a:schemeClr>
                  </a:solidFill>
                </a:rPr>
                <a:t>difus</a:t>
              </a:r>
              <a:r>
                <a:rPr lang="en-US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(diffuse reflection)</a:t>
              </a:r>
              <a:endParaRPr lang="en-US" sz="20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5400" y="4572000"/>
              <a:ext cx="2971800" cy="1876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200400"/>
            <a:ext cx="4648200" cy="2133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Indeks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bias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mutlak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medium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dipandang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sebagai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ukuran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kemampuan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medium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itu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membelokkan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cahaya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04800" y="4572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Persamaan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Snellius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Indeks</a:t>
            </a:r>
            <a:r>
              <a:rPr lang="en-US" sz="3600" b="1" dirty="0" smtClean="0"/>
              <a:t> Bias </a:t>
            </a:r>
            <a:r>
              <a:rPr lang="en-US" sz="3600" b="1" dirty="0" err="1" smtClean="0"/>
              <a:t>Mutlak</a:t>
            </a:r>
            <a:endParaRPr lang="en-US" sz="36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371600"/>
            <a:ext cx="2743200" cy="111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371600"/>
            <a:ext cx="1828800" cy="1129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2514600"/>
            <a:ext cx="398493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498166"/>
            <a:ext cx="3124200" cy="639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i="1" dirty="0" err="1" smtClean="0"/>
              <a:t>Persamaan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snellius</a:t>
            </a:r>
            <a:endParaRPr lang="en-US" sz="2800" b="1" dirty="0" smtClean="0"/>
          </a:p>
        </p:txBody>
      </p:sp>
      <p:sp>
        <p:nvSpPr>
          <p:cNvPr id="8" name="Rounded Rectangle 7"/>
          <p:cNvSpPr/>
          <p:nvPr/>
        </p:nvSpPr>
        <p:spPr>
          <a:xfrm>
            <a:off x="304800" y="3810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Indeks</a:t>
            </a:r>
            <a:r>
              <a:rPr lang="en-US" sz="3600" b="1" dirty="0" smtClean="0"/>
              <a:t> Bias </a:t>
            </a:r>
            <a:r>
              <a:rPr lang="en-US" sz="3600" b="1" dirty="0" err="1" smtClean="0"/>
              <a:t>Relatif</a:t>
            </a:r>
            <a:endParaRPr lang="en-US" sz="3600" b="1" dirty="0"/>
          </a:p>
        </p:txBody>
      </p:sp>
      <p:sp>
        <p:nvSpPr>
          <p:cNvPr id="10" name="Rectangle 9"/>
          <p:cNvSpPr/>
          <p:nvPr/>
        </p:nvSpPr>
        <p:spPr>
          <a:xfrm>
            <a:off x="381000" y="1303866"/>
            <a:ext cx="83058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/>
              <a:t>Sinar</a:t>
            </a:r>
            <a:r>
              <a:rPr lang="en-US" sz="2400" dirty="0" smtClean="0"/>
              <a:t> </a:t>
            </a:r>
            <a:r>
              <a:rPr lang="en-US" sz="2400" dirty="0" err="1" smtClean="0"/>
              <a:t>datang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kaca</a:t>
            </a:r>
            <a:r>
              <a:rPr lang="en-US" sz="2400" dirty="0" smtClean="0"/>
              <a:t> (</a:t>
            </a:r>
            <a:r>
              <a:rPr lang="en-US" sz="2400" dirty="0" err="1" smtClean="0"/>
              <a:t>sudut</a:t>
            </a:r>
            <a:r>
              <a:rPr lang="en-US" sz="2400" dirty="0" smtClean="0"/>
              <a:t> </a:t>
            </a:r>
            <a:r>
              <a:rPr lang="en-US" sz="2400" dirty="0" err="1" smtClean="0"/>
              <a:t>datang</a:t>
            </a:r>
            <a:r>
              <a:rPr lang="en-US" sz="2400" dirty="0" smtClean="0"/>
              <a:t> = </a:t>
            </a:r>
            <a:r>
              <a:rPr lang="el-GR" sz="2400" dirty="0" smtClean="0"/>
              <a:t>θ</a:t>
            </a:r>
            <a:r>
              <a:rPr lang="en-US" dirty="0" smtClean="0"/>
              <a:t>k</a:t>
            </a:r>
            <a:r>
              <a:rPr lang="en-US" sz="2400" dirty="0" smtClean="0"/>
              <a:t>) </a:t>
            </a:r>
            <a:r>
              <a:rPr lang="en-US" sz="2400" dirty="0" err="1" smtClean="0"/>
              <a:t>dibiaskan</a:t>
            </a:r>
            <a:r>
              <a:rPr lang="en-US" sz="2400" dirty="0" smtClean="0"/>
              <a:t> </a:t>
            </a:r>
            <a:r>
              <a:rPr lang="en-US" sz="2400" dirty="0" err="1" smtClean="0"/>
              <a:t>masuk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udara</a:t>
            </a:r>
            <a:r>
              <a:rPr lang="en-US" sz="2400" dirty="0" smtClean="0"/>
              <a:t> (</a:t>
            </a:r>
            <a:r>
              <a:rPr lang="en-US" sz="2400" dirty="0" err="1" smtClean="0"/>
              <a:t>sudut</a:t>
            </a:r>
            <a:r>
              <a:rPr lang="en-US" sz="2400" dirty="0" smtClean="0"/>
              <a:t> bias =</a:t>
            </a:r>
            <a:r>
              <a:rPr lang="el-GR" sz="2400" dirty="0" smtClean="0"/>
              <a:t> θ</a:t>
            </a:r>
            <a:r>
              <a:rPr lang="en-US" dirty="0" smtClean="0"/>
              <a:t>u</a:t>
            </a:r>
            <a:r>
              <a:rPr lang="en-US" sz="2400" dirty="0" smtClean="0"/>
              <a:t>)</a:t>
            </a:r>
          </a:p>
          <a:p>
            <a:pPr algn="ctr">
              <a:spcBef>
                <a:spcPts val="600"/>
              </a:spcBef>
              <a:buNone/>
            </a:pPr>
            <a:r>
              <a:rPr lang="en-US" sz="2400" b="1" dirty="0" smtClean="0"/>
              <a:t>Sin </a:t>
            </a:r>
            <a:r>
              <a:rPr lang="el-GR" sz="2400" b="1" dirty="0" smtClean="0"/>
              <a:t>θ</a:t>
            </a:r>
            <a:r>
              <a:rPr lang="en-US" b="1" dirty="0" smtClean="0"/>
              <a:t>u </a:t>
            </a:r>
            <a:r>
              <a:rPr lang="en-US" sz="2400" b="1" dirty="0" smtClean="0"/>
              <a:t>= </a:t>
            </a:r>
            <a:r>
              <a:rPr lang="en-US" sz="2400" b="1" dirty="0" err="1" smtClean="0"/>
              <a:t>n</a:t>
            </a:r>
            <a:r>
              <a:rPr lang="en-US" b="1" dirty="0" err="1" smtClean="0"/>
              <a:t>k</a:t>
            </a:r>
            <a:r>
              <a:rPr lang="en-US" b="1" dirty="0" smtClean="0"/>
              <a:t> </a:t>
            </a:r>
            <a:r>
              <a:rPr lang="en-US" sz="2400" b="1" dirty="0" smtClean="0"/>
              <a:t>sin </a:t>
            </a:r>
            <a:r>
              <a:rPr lang="el-GR" sz="2400" b="1" dirty="0" smtClean="0"/>
              <a:t>θ</a:t>
            </a:r>
            <a:r>
              <a:rPr lang="en-US" b="1" dirty="0" smtClean="0"/>
              <a:t>k</a:t>
            </a:r>
            <a:endParaRPr lang="en-US" b="1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381000" y="2599266"/>
            <a:ext cx="8458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/>
              <a:t>Sinar</a:t>
            </a:r>
            <a:r>
              <a:rPr lang="en-US" sz="2400" dirty="0" smtClean="0"/>
              <a:t> </a:t>
            </a:r>
            <a:r>
              <a:rPr lang="en-US" sz="2400" dirty="0" err="1" smtClean="0"/>
              <a:t>datang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udara</a:t>
            </a:r>
            <a:r>
              <a:rPr lang="en-US" sz="2400" dirty="0" smtClean="0"/>
              <a:t> (</a:t>
            </a:r>
            <a:r>
              <a:rPr lang="en-US" sz="2400" dirty="0" err="1" smtClean="0"/>
              <a:t>sudut</a:t>
            </a:r>
            <a:r>
              <a:rPr lang="en-US" sz="2400" dirty="0" smtClean="0"/>
              <a:t> </a:t>
            </a:r>
            <a:r>
              <a:rPr lang="en-US" sz="2400" dirty="0" err="1" smtClean="0"/>
              <a:t>datang</a:t>
            </a:r>
            <a:r>
              <a:rPr lang="en-US" sz="2400" dirty="0" smtClean="0"/>
              <a:t> =</a:t>
            </a:r>
            <a:r>
              <a:rPr lang="el-GR" sz="2400" dirty="0" smtClean="0"/>
              <a:t> θ</a:t>
            </a:r>
            <a:r>
              <a:rPr lang="en-US" dirty="0" smtClean="0"/>
              <a:t>u</a:t>
            </a:r>
            <a:r>
              <a:rPr lang="en-US" sz="2400" dirty="0" smtClean="0"/>
              <a:t>) </a:t>
            </a:r>
            <a:r>
              <a:rPr lang="en-US" sz="2400" dirty="0" err="1" smtClean="0"/>
              <a:t>dibiaskan</a:t>
            </a:r>
            <a:r>
              <a:rPr lang="en-US" sz="2400" dirty="0" smtClean="0"/>
              <a:t> </a:t>
            </a:r>
            <a:r>
              <a:rPr lang="en-US" sz="2400" dirty="0" err="1" smtClean="0"/>
              <a:t>masuk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air (</a:t>
            </a:r>
            <a:r>
              <a:rPr lang="en-US" sz="2400" dirty="0" err="1" smtClean="0"/>
              <a:t>sudut</a:t>
            </a:r>
            <a:r>
              <a:rPr lang="en-US" sz="2400" dirty="0" smtClean="0"/>
              <a:t> bias =</a:t>
            </a:r>
            <a:r>
              <a:rPr lang="el-GR" sz="2400" dirty="0" smtClean="0"/>
              <a:t> θ</a:t>
            </a:r>
            <a:r>
              <a:rPr lang="en-US" dirty="0" smtClean="0"/>
              <a:t>a</a:t>
            </a:r>
            <a:r>
              <a:rPr lang="en-US" sz="2400" dirty="0" smtClean="0"/>
              <a:t>)</a:t>
            </a:r>
          </a:p>
          <a:p>
            <a:pPr algn="ctr">
              <a:buNone/>
            </a:pPr>
            <a:r>
              <a:rPr lang="en-US" sz="2400" dirty="0" smtClean="0"/>
              <a:t> </a:t>
            </a:r>
            <a:r>
              <a:rPr lang="en-US" sz="2400" b="1" dirty="0" smtClean="0"/>
              <a:t>sin </a:t>
            </a:r>
            <a:r>
              <a:rPr lang="el-GR" sz="2400" b="1" dirty="0" smtClean="0"/>
              <a:t>θ</a:t>
            </a:r>
            <a:r>
              <a:rPr lang="en-US" sz="2400" b="1" dirty="0" smtClean="0"/>
              <a:t>u  = </a:t>
            </a:r>
            <a:r>
              <a:rPr lang="en-US" sz="2400" b="1" dirty="0" err="1" smtClean="0"/>
              <a:t>n</a:t>
            </a:r>
            <a:r>
              <a:rPr lang="en-US" b="1" dirty="0" err="1" smtClean="0"/>
              <a:t>a</a:t>
            </a:r>
            <a:r>
              <a:rPr lang="en-US" b="1" dirty="0" smtClean="0"/>
              <a:t> </a:t>
            </a:r>
            <a:r>
              <a:rPr lang="en-US" sz="2400" b="1" dirty="0" smtClean="0"/>
              <a:t> sin </a:t>
            </a:r>
            <a:r>
              <a:rPr lang="el-GR" sz="2400" b="1" dirty="0" smtClean="0"/>
              <a:t>θ</a:t>
            </a:r>
            <a:r>
              <a:rPr lang="en-US" sz="2400" b="1" dirty="0" smtClean="0"/>
              <a:t>a </a:t>
            </a:r>
          </a:p>
          <a:p>
            <a:pPr algn="ctr">
              <a:buNone/>
            </a:pPr>
            <a:r>
              <a:rPr lang="en-US" sz="2400" b="1" dirty="0" smtClean="0"/>
              <a:t> </a:t>
            </a:r>
            <a:r>
              <a:rPr lang="en-US" sz="2400" b="1" dirty="0" err="1" smtClean="0"/>
              <a:t>n</a:t>
            </a:r>
            <a:r>
              <a:rPr lang="en-US" b="1" dirty="0" err="1" smtClean="0"/>
              <a:t>k</a:t>
            </a:r>
            <a:r>
              <a:rPr lang="en-US" b="1" dirty="0" smtClean="0"/>
              <a:t>  </a:t>
            </a:r>
            <a:r>
              <a:rPr lang="en-US" sz="2400" b="1" dirty="0" smtClean="0"/>
              <a:t>sin</a:t>
            </a:r>
            <a:r>
              <a:rPr lang="el-GR" sz="2400" b="1" dirty="0" smtClean="0"/>
              <a:t> θ</a:t>
            </a:r>
            <a:r>
              <a:rPr lang="en-US" b="1" dirty="0" smtClean="0"/>
              <a:t>k = </a:t>
            </a:r>
            <a:r>
              <a:rPr lang="en-US" sz="2400" b="1" dirty="0" err="1" smtClean="0"/>
              <a:t>n</a:t>
            </a:r>
            <a:r>
              <a:rPr lang="en-US" b="1" dirty="0" err="1" smtClean="0"/>
              <a:t>a</a:t>
            </a:r>
            <a:r>
              <a:rPr lang="en-US" b="1" dirty="0" smtClean="0"/>
              <a:t> </a:t>
            </a:r>
            <a:r>
              <a:rPr lang="en-US" sz="2400" b="1" dirty="0" smtClean="0"/>
              <a:t>sin </a:t>
            </a:r>
            <a:r>
              <a:rPr lang="el-GR" sz="2400" b="1" dirty="0" smtClean="0"/>
              <a:t>θ</a:t>
            </a:r>
            <a:r>
              <a:rPr lang="en-US" sz="2400" b="1" dirty="0" smtClean="0"/>
              <a:t>a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4800" y="5647266"/>
            <a:ext cx="29010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/>
              <a:t>Indeks</a:t>
            </a:r>
            <a:r>
              <a:rPr lang="en-US" sz="2800" b="1" i="1" dirty="0" smtClean="0"/>
              <a:t> bias </a:t>
            </a:r>
            <a:r>
              <a:rPr lang="en-US" sz="2800" b="1" i="1" dirty="0" err="1" smtClean="0"/>
              <a:t>relatif</a:t>
            </a:r>
            <a:r>
              <a:rPr lang="en-US" sz="2800" b="1" i="1" dirty="0" smtClean="0"/>
              <a:t> </a:t>
            </a:r>
            <a:endParaRPr lang="en-US" sz="2800" b="1" i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399" y="4428066"/>
            <a:ext cx="369794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5571066"/>
            <a:ext cx="1524000" cy="829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304800" y="381000"/>
            <a:ext cx="8534400" cy="1143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Hubungan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Cepat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Rambat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Frekuensi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Panjang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Gelombang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Cahaya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Indeks</a:t>
            </a:r>
            <a:r>
              <a:rPr lang="en-US" sz="3200" b="1" dirty="0" smtClean="0"/>
              <a:t> Bias</a:t>
            </a:r>
            <a:endParaRPr lang="en-US" sz="32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t="15977" b="15277"/>
          <a:stretch>
            <a:fillRect/>
          </a:stretch>
        </p:blipFill>
        <p:spPr bwMode="auto">
          <a:xfrm>
            <a:off x="3200401" y="1676401"/>
            <a:ext cx="2209800" cy="568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1" y="2373462"/>
            <a:ext cx="5638799" cy="69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 l="4402" r="3384"/>
          <a:stretch>
            <a:fillRect/>
          </a:stretch>
        </p:blipFill>
        <p:spPr bwMode="auto">
          <a:xfrm>
            <a:off x="685800" y="3200400"/>
            <a:ext cx="7715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4064409"/>
            <a:ext cx="1905000" cy="58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781550"/>
            <a:ext cx="868506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81000" y="2133600"/>
            <a:ext cx="8382000" cy="3886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Penggunaan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ersamaan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Snellius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M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asalah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embiasan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08237"/>
            <a:ext cx="8229600" cy="3611563"/>
          </a:xfrm>
        </p:spPr>
        <p:txBody>
          <a:bodyPr/>
          <a:lstStyle/>
          <a:p>
            <a:pPr>
              <a:buNone/>
            </a:pPr>
            <a:r>
              <a:rPr lang="en-US" sz="2800" smtClean="0">
                <a:solidFill>
                  <a:schemeClr val="bg1"/>
                </a:solidFill>
              </a:rPr>
              <a:t>	Sebuah keping kaca sejajar dari bahan kaca (n</a:t>
            </a:r>
            <a:r>
              <a:rPr lang="en-US" sz="2000" smtClean="0">
                <a:solidFill>
                  <a:schemeClr val="bg1"/>
                </a:solidFill>
              </a:rPr>
              <a:t>k </a:t>
            </a:r>
            <a:r>
              <a:rPr lang="en-US" sz="2800" smtClean="0">
                <a:solidFill>
                  <a:schemeClr val="bg1"/>
                </a:solidFill>
              </a:rPr>
              <a:t>= 1,5 ) tercelup sebagian di dalam air (n</a:t>
            </a:r>
            <a:r>
              <a:rPr lang="en-US" sz="2000" smtClean="0">
                <a:solidFill>
                  <a:schemeClr val="bg1"/>
                </a:solidFill>
              </a:rPr>
              <a:t>a</a:t>
            </a:r>
            <a:r>
              <a:rPr lang="en-US" sz="2800" smtClean="0">
                <a:solidFill>
                  <a:schemeClr val="bg1"/>
                </a:solidFill>
              </a:rPr>
              <a:t>=	    ), </a:t>
            </a:r>
          </a:p>
          <a:p>
            <a:pPr>
              <a:spcBef>
                <a:spcPts val="1200"/>
              </a:spcBef>
              <a:buNone/>
            </a:pPr>
            <a:r>
              <a:rPr lang="en-US" sz="2800" smtClean="0">
                <a:solidFill>
                  <a:schemeClr val="bg1"/>
                </a:solidFill>
              </a:rPr>
              <a:t>	Seberkas sinar datang pada permukaan kaca yang atas dengan sudut datang </a:t>
            </a:r>
            <a:r>
              <a:rPr lang="el-GR" sz="2800" smtClean="0">
                <a:solidFill>
                  <a:schemeClr val="bg1"/>
                </a:solidFill>
              </a:rPr>
              <a:t>α</a:t>
            </a:r>
            <a:r>
              <a:rPr lang="en-US" sz="2800" smtClean="0">
                <a:solidFill>
                  <a:schemeClr val="bg1"/>
                </a:solidFill>
              </a:rPr>
              <a:t> masuk ke dalam kaca dan meninggalkan permukaan kaca yang bawah dengan sudut bias </a:t>
            </a:r>
            <a:r>
              <a:rPr lang="el-GR" sz="2800" smtClean="0">
                <a:solidFill>
                  <a:schemeClr val="bg1"/>
                </a:solidFill>
              </a:rPr>
              <a:t>β</a:t>
            </a:r>
            <a:r>
              <a:rPr lang="en-US" sz="2800" smtClean="0">
                <a:solidFill>
                  <a:schemeClr val="bg1"/>
                </a:solidFill>
              </a:rPr>
              <a:t> dimana sin </a:t>
            </a:r>
            <a:r>
              <a:rPr lang="el-GR" sz="2800" smtClean="0">
                <a:solidFill>
                  <a:schemeClr val="bg1"/>
                </a:solidFill>
              </a:rPr>
              <a:t>β</a:t>
            </a:r>
            <a:r>
              <a:rPr lang="en-US" sz="2800" smtClean="0">
                <a:solidFill>
                  <a:schemeClr val="bg1"/>
                </a:solidFill>
              </a:rPr>
              <a:t> =      . </a:t>
            </a:r>
          </a:p>
          <a:p>
            <a:pPr>
              <a:spcBef>
                <a:spcPts val="1200"/>
              </a:spcBef>
              <a:buNone/>
            </a:pPr>
            <a:r>
              <a:rPr lang="en-US" sz="2800" smtClean="0">
                <a:solidFill>
                  <a:schemeClr val="bg1"/>
                </a:solidFill>
              </a:rPr>
              <a:t>	H</a:t>
            </a:r>
            <a:r>
              <a:rPr lang="en-US" sz="2800" smtClean="0">
                <a:solidFill>
                  <a:schemeClr val="bg1"/>
                </a:solidFill>
              </a:rPr>
              <a:t>itunglah besar sudut datang </a:t>
            </a:r>
            <a:r>
              <a:rPr lang="el-GR" sz="2800" smtClean="0">
                <a:solidFill>
                  <a:schemeClr val="bg1"/>
                </a:solidFill>
              </a:rPr>
              <a:t>α</a:t>
            </a:r>
            <a:r>
              <a:rPr lang="en-US" sz="280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943600" y="4618037"/>
            <a:ext cx="457200" cy="838200"/>
            <a:chOff x="457200" y="1600200"/>
            <a:chExt cx="457200" cy="1047750"/>
          </a:xfrm>
        </p:grpSpPr>
        <p:sp>
          <p:nvSpPr>
            <p:cNvPr id="9" name="Content Placeholder 2"/>
            <p:cNvSpPr txBox="1">
              <a:spLocks/>
            </p:cNvSpPr>
            <p:nvPr/>
          </p:nvSpPr>
          <p:spPr>
            <a:xfrm>
              <a:off x="457200" y="2038350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400" dirty="0" smtClean="0">
                  <a:solidFill>
                    <a:schemeClr val="bg1"/>
                  </a:solidFill>
                </a:rPr>
                <a:t>8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57200" y="2132012"/>
              <a:ext cx="3810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ontent Placeholder 2"/>
            <p:cNvSpPr txBox="1">
              <a:spLocks/>
            </p:cNvSpPr>
            <p:nvPr/>
          </p:nvSpPr>
          <p:spPr>
            <a:xfrm>
              <a:off x="457200" y="1600200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3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867400" y="2789237"/>
            <a:ext cx="457200" cy="838200"/>
            <a:chOff x="457200" y="1600200"/>
            <a:chExt cx="457200" cy="1047750"/>
          </a:xfrm>
        </p:grpSpPr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457200" y="2038350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4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57200" y="2132012"/>
              <a:ext cx="3810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ontent Placeholder 2"/>
            <p:cNvSpPr txBox="1">
              <a:spLocks/>
            </p:cNvSpPr>
            <p:nvPr/>
          </p:nvSpPr>
          <p:spPr>
            <a:xfrm>
              <a:off x="457200" y="1600200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3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304800" y="3810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/>
              <a:t>Jawab</a:t>
            </a:r>
            <a:r>
              <a:rPr lang="en-US" sz="3600" b="1" dirty="0" smtClean="0"/>
              <a:t>:</a:t>
            </a:r>
            <a:endParaRPr lang="en-US" sz="36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50" y="1295400"/>
            <a:ext cx="5734050" cy="3658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50" y="5019675"/>
            <a:ext cx="5734050" cy="139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04800" y="3810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/>
              <a:t>Mengapa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Dasar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Kolam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Tampak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Dangkal</a:t>
            </a:r>
            <a:r>
              <a:rPr lang="en-US" sz="3600" b="1" i="1" dirty="0" smtClean="0"/>
              <a:t>?</a:t>
            </a:r>
            <a:endParaRPr lang="en-US" sz="3600" b="1" i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17311"/>
            <a:ext cx="3657600" cy="4569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219200"/>
            <a:ext cx="3124200" cy="73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2209800"/>
            <a:ext cx="3048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3213815"/>
            <a:ext cx="2967037" cy="900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800" y="4350190"/>
            <a:ext cx="1447800" cy="831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8" name="Group 37"/>
          <p:cNvGrpSpPr/>
          <p:nvPr/>
        </p:nvGrpSpPr>
        <p:grpSpPr>
          <a:xfrm>
            <a:off x="4495800" y="5377543"/>
            <a:ext cx="4038600" cy="870857"/>
            <a:chOff x="4495800" y="5377543"/>
            <a:chExt cx="4038600" cy="870857"/>
          </a:xfrm>
        </p:grpSpPr>
        <p:pic>
          <p:nvPicPr>
            <p:cNvPr id="17415" name="Picture 7"/>
            <p:cNvPicPr>
              <a:picLocks noChangeAspect="1" noChangeArrowheads="1"/>
            </p:cNvPicPr>
            <p:nvPr/>
          </p:nvPicPr>
          <p:blipFill>
            <a:blip r:embed="rId7"/>
            <a:srcRect l="66385" t="8081" b="11111"/>
            <a:stretch>
              <a:fillRect/>
            </a:stretch>
          </p:blipFill>
          <p:spPr bwMode="auto">
            <a:xfrm>
              <a:off x="6705600" y="5377543"/>
              <a:ext cx="1828800" cy="870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416" name="Picture 8"/>
            <p:cNvPicPr>
              <a:picLocks noChangeAspect="1" noChangeArrowheads="1"/>
            </p:cNvPicPr>
            <p:nvPr/>
          </p:nvPicPr>
          <p:blipFill>
            <a:blip r:embed="rId7"/>
            <a:srcRect t="11446" r="59547" b="21084"/>
            <a:stretch>
              <a:fillRect/>
            </a:stretch>
          </p:blipFill>
          <p:spPr bwMode="auto">
            <a:xfrm>
              <a:off x="4495800" y="5453743"/>
              <a:ext cx="207576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228600"/>
            <a:ext cx="85344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Pemantulan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Sempurna</a:t>
            </a:r>
            <a:endParaRPr lang="en-US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952500"/>
            <a:ext cx="871728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2209800"/>
            <a:ext cx="68294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5257801"/>
            <a:ext cx="744573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5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04800" y="12192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Penurunan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Rumus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Sudut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Kritis</a:t>
            </a:r>
            <a:endParaRPr lang="en-US" sz="4000" b="1" i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695" y="2568563"/>
            <a:ext cx="8798805" cy="284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2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Pembiasan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Pemantulan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Sempurna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990601"/>
            <a:ext cx="8915400" cy="1295399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Gambarlah</a:t>
            </a:r>
            <a:r>
              <a:rPr lang="en-US" sz="2400" dirty="0" smtClean="0"/>
              <a:t> </a:t>
            </a:r>
            <a:r>
              <a:rPr lang="en-US" sz="2400" dirty="0" err="1" smtClean="0"/>
              <a:t>sketsa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menunjukkan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berkas</a:t>
            </a:r>
            <a:r>
              <a:rPr lang="en-US" sz="2400" dirty="0" smtClean="0"/>
              <a:t> </a:t>
            </a:r>
            <a:r>
              <a:rPr lang="en-US" sz="2400" dirty="0" err="1" smtClean="0"/>
              <a:t>sinar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sudut</a:t>
            </a:r>
            <a:r>
              <a:rPr lang="en-US" sz="2400" dirty="0" smtClean="0"/>
              <a:t> </a:t>
            </a:r>
            <a:r>
              <a:rPr lang="en-US" sz="2400" dirty="0" err="1" smtClean="0"/>
              <a:t>datangnya</a:t>
            </a:r>
            <a:r>
              <a:rPr lang="en-US" sz="2400" dirty="0" smtClean="0"/>
              <a:t>: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400" b="1" dirty="0" smtClean="0"/>
              <a:t>(a) </a:t>
            </a:r>
            <a:r>
              <a:rPr lang="en-US" sz="2400" b="1" dirty="0" smtClean="0"/>
              <a:t>25⁰ </a:t>
            </a:r>
            <a:r>
              <a:rPr lang="en-US" sz="2400" b="1" dirty="0" smtClean="0"/>
              <a:t>		(b) </a:t>
            </a:r>
            <a:r>
              <a:rPr lang="en-US" sz="2400" b="1" dirty="0" smtClean="0"/>
              <a:t>60⁰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	</a:t>
            </a:r>
          </a:p>
          <a:p>
            <a:pPr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endParaRPr lang="en-US" sz="24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524000"/>
            <a:ext cx="239001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71450" y="2438400"/>
            <a:ext cx="1211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Jawab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467100"/>
            <a:ext cx="2743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2920789"/>
            <a:ext cx="5843735" cy="210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04800" y="5181600"/>
            <a:ext cx="8534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Both"/>
            </a:pP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Sudut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20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= 25⁰ &lt;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ik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= 48,75⁰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sehingga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mengalami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peristiwa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pembiasan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pemantulan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342900" indent="-342900">
              <a:buAutoNum type="alphaLcParenBoth"/>
            </a:pP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Sudut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= 60⁰ &gt;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ik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= 48,75⁰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sehingga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tidak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dibiaskan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udara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jadi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terjadi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pemantulan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sempurna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72" y="1524000"/>
            <a:ext cx="5257800" cy="1752600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Bentuk</a:t>
            </a:r>
            <a:r>
              <a:rPr lang="en-US" sz="2800" dirty="0" smtClean="0"/>
              <a:t> </a:t>
            </a:r>
            <a:r>
              <a:rPr lang="en-US" sz="2800" dirty="0" err="1" smtClean="0"/>
              <a:t>prisma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terbanyak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prisma</a:t>
            </a:r>
            <a:r>
              <a:rPr lang="en-US" sz="2800" dirty="0" smtClean="0"/>
              <a:t> </a:t>
            </a:r>
            <a:r>
              <a:rPr lang="en-US" sz="2800" dirty="0" err="1" smtClean="0"/>
              <a:t>bersudut</a:t>
            </a:r>
            <a:r>
              <a:rPr lang="en-US" sz="2800" dirty="0" smtClean="0"/>
              <a:t> 45⁰ - 45⁰ - 90⁰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prisma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sisi</a:t>
            </a:r>
            <a:r>
              <a:rPr lang="en-US" sz="2800" dirty="0" smtClean="0"/>
              <a:t> 60⁰ - 60⁰ - 60</a:t>
            </a:r>
            <a:r>
              <a:rPr lang="en-US" sz="2800" dirty="0" smtClean="0"/>
              <a:t>⁰.</a:t>
            </a:r>
            <a:endParaRPr lang="en-US" sz="2800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Pemantulan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Sempurna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Prisma</a:t>
            </a:r>
            <a:endParaRPr lang="en-US" sz="3600" b="1" i="1" dirty="0"/>
          </a:p>
        </p:txBody>
      </p:sp>
      <p:sp>
        <p:nvSpPr>
          <p:cNvPr id="6" name="Rectangle 5"/>
          <p:cNvSpPr/>
          <p:nvPr/>
        </p:nvSpPr>
        <p:spPr>
          <a:xfrm>
            <a:off x="478971" y="3340656"/>
            <a:ext cx="5007429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err="1" smtClean="0"/>
              <a:t>Sudut</a:t>
            </a:r>
            <a:r>
              <a:rPr lang="en-US" sz="2800" dirty="0" smtClean="0"/>
              <a:t> </a:t>
            </a:r>
            <a:r>
              <a:rPr lang="en-US" sz="2800" dirty="0" err="1" smtClean="0"/>
              <a:t>kritis</a:t>
            </a:r>
            <a:r>
              <a:rPr lang="en-US" sz="2800" dirty="0" smtClean="0"/>
              <a:t> </a:t>
            </a:r>
            <a:r>
              <a:rPr lang="en-US" sz="2800" dirty="0" err="1" smtClean="0"/>
              <a:t>kaca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42⁰. </a:t>
            </a:r>
            <a:endParaRPr lang="en-US" sz="2800" dirty="0" smtClean="0"/>
          </a:p>
          <a:p>
            <a:pPr>
              <a:spcBef>
                <a:spcPts val="1200"/>
              </a:spcBef>
              <a:buNone/>
            </a:pPr>
            <a:r>
              <a:rPr lang="en-US" sz="2800" dirty="0" err="1" smtClean="0"/>
              <a:t>Sudut</a:t>
            </a:r>
            <a:r>
              <a:rPr lang="en-US" sz="2800" dirty="0" smtClean="0"/>
              <a:t> </a:t>
            </a:r>
            <a:r>
              <a:rPr lang="en-US" sz="2800" dirty="0" err="1" smtClean="0"/>
              <a:t>datang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permukaan</a:t>
            </a:r>
            <a:r>
              <a:rPr lang="en-US" sz="2800" dirty="0" smtClean="0"/>
              <a:t> </a:t>
            </a:r>
            <a:r>
              <a:rPr lang="en-US" sz="2800" i="1" dirty="0" smtClean="0"/>
              <a:t>PR</a:t>
            </a:r>
            <a:r>
              <a:rPr lang="en-US" sz="2800" dirty="0" smtClean="0"/>
              <a:t> = 45⁰, </a:t>
            </a:r>
            <a:r>
              <a:rPr lang="en-US" sz="2800" i="1" dirty="0" err="1" smtClean="0"/>
              <a:t>lebih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besar</a:t>
            </a:r>
            <a:r>
              <a:rPr lang="en-US" sz="2800" i="1" dirty="0" smtClean="0"/>
              <a:t> </a:t>
            </a:r>
            <a:r>
              <a:rPr lang="en-US" sz="2800" dirty="0" err="1" smtClean="0"/>
              <a:t>daripada</a:t>
            </a:r>
            <a:r>
              <a:rPr lang="en-US" sz="2800" dirty="0" smtClean="0"/>
              <a:t> </a:t>
            </a:r>
            <a:r>
              <a:rPr lang="en-US" sz="2800" dirty="0" err="1" smtClean="0"/>
              <a:t>sudut</a:t>
            </a:r>
            <a:r>
              <a:rPr lang="en-US" sz="2800" dirty="0" smtClean="0"/>
              <a:t> </a:t>
            </a:r>
            <a:r>
              <a:rPr lang="en-US" sz="2800" dirty="0" err="1" smtClean="0"/>
              <a:t>kritis</a:t>
            </a:r>
            <a:r>
              <a:rPr lang="en-US" sz="2800" dirty="0" smtClean="0"/>
              <a:t> = 42⁰,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i="1" dirty="0" err="1" smtClean="0"/>
              <a:t>pemantulan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sempurna</a:t>
            </a:r>
            <a:r>
              <a:rPr lang="en-US" sz="2800" i="1" dirty="0" smtClean="0"/>
              <a:t> </a:t>
            </a:r>
            <a:r>
              <a:rPr lang="en-US" sz="2800" dirty="0" err="1" smtClean="0"/>
              <a:t>prinsip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i="1" dirty="0" err="1" smtClean="0"/>
              <a:t>periskop</a:t>
            </a:r>
            <a:r>
              <a:rPr lang="en-US" sz="2800" i="1" dirty="0" smtClean="0"/>
              <a:t>. </a:t>
            </a:r>
            <a:endParaRPr lang="en-US" sz="28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447800"/>
            <a:ext cx="3124200" cy="505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1"/>
            <a:ext cx="8153400" cy="312419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datang,sinar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pantul,dan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garis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normal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berpotongan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terletak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bidang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datar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Sudut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sz="3600" b="1" i="1" dirty="0" err="1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3600" b="1" i="1" dirty="0" smtClean="0">
                <a:solidFill>
                  <a:schemeClr val="tx2">
                    <a:lumMod val="50000"/>
                  </a:schemeClr>
                </a:solidFill>
              </a:rPr>
              <a:t> )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sama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sudut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pantul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sz="3600" b="1" i="1" dirty="0" smtClean="0">
                <a:solidFill>
                  <a:schemeClr val="tx2">
                    <a:lumMod val="50000"/>
                  </a:schemeClr>
                </a:solidFill>
              </a:rPr>
              <a:t>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</a:p>
          <a:p>
            <a:pPr marL="514350" indent="-514350">
              <a:buNone/>
            </a:pP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838201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</a:rPr>
              <a:t>Hukum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Pemantulan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4425" y="2202530"/>
            <a:ext cx="3838575" cy="2681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304800" y="4572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Pemantulan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Sempurna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Serat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Optik</a:t>
            </a:r>
            <a:endParaRPr lang="en-US" sz="3600" b="1" i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600200"/>
            <a:ext cx="5029200" cy="222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3966" y="5029200"/>
            <a:ext cx="834283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2133600"/>
          </a:xfrm>
        </p:spPr>
        <p:txBody>
          <a:bodyPr/>
          <a:lstStyle/>
          <a:p>
            <a:pPr marL="514350" indent="-514350">
              <a:buNone/>
            </a:pP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Jenis-jenis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cembung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konveks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memiliki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bagian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tengah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tebal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daripada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bagian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tepinya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Bersifat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mengumpul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konvergen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).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cekung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konkaf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memiliki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bagian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tengah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tipis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daripada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bagian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tepinya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bersifat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memancar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divergen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3810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Pembiasan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Cahaya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Lensa</a:t>
            </a:r>
            <a:endParaRPr lang="en-US" sz="3600" b="1" i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393945"/>
            <a:ext cx="4972050" cy="320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305800" cy="2743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Tiga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istimewa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cembung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sejajar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sumbu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utama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dibiaskan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aktif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₁.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pasif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F₂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dibiaskan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sejajar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sumbu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utama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pusat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optik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diteruskan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tanpa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membias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3810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Sinar-sinar</a:t>
            </a:r>
            <a:r>
              <a:rPr lang="en-US" sz="3600" b="1" dirty="0" smtClean="0"/>
              <a:t> Istimewa</a:t>
            </a:r>
            <a:endParaRPr lang="en-US" sz="3600" b="1" i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1295400"/>
            <a:ext cx="4006427" cy="253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33800"/>
            <a:ext cx="8229600" cy="2544763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</a:rPr>
              <a:t>Tiga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</a:rPr>
              <a:t>istimewa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</a:rPr>
              <a:t>cekung</a:t>
            </a:r>
            <a:endParaRPr lang="en-US" sz="3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sejajar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sumbu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utama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dibiaskan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berasal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seakan-akan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aktif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₁.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seakan-akan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menuju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pasif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F₂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dibiaskan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sejajar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sumbu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utama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pusat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optik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O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diteruskan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tanpa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membias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457200"/>
            <a:ext cx="5086094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685800"/>
            <a:ext cx="8534400" cy="1371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Melukis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Pembentukan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Bayangan</a:t>
            </a:r>
            <a:r>
              <a:rPr lang="en-US" sz="4000" b="1" dirty="0" smtClean="0"/>
              <a:t> </a:t>
            </a:r>
            <a:endParaRPr lang="en-US" sz="4000" b="1" dirty="0" smtClean="0"/>
          </a:p>
          <a:p>
            <a:pPr algn="ctr"/>
            <a:r>
              <a:rPr lang="en-US" sz="4000" b="1" dirty="0" err="1" smtClean="0"/>
              <a:t>pada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Lensa</a:t>
            </a:r>
            <a:endParaRPr lang="en-US" sz="4000" b="1" i="1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585" y="2438400"/>
            <a:ext cx="859108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304800" y="3810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Rumus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untuk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Lensa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Tipis</a:t>
            </a:r>
            <a:endParaRPr lang="en-US" sz="3600" b="1" i="1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19200"/>
            <a:ext cx="546139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762" y="3124200"/>
            <a:ext cx="87866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304800" y="3810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Perhitungan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Lensa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Tipis</a:t>
            </a:r>
            <a:endParaRPr lang="en-US" sz="3200" b="1" i="1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3790" y="1066800"/>
            <a:ext cx="638861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304800" y="7620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Persamaan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Pembuat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Lensa</a:t>
            </a:r>
            <a:endParaRPr lang="en-US" sz="3600" b="1" i="1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1670"/>
          <a:stretch>
            <a:fillRect/>
          </a:stretch>
        </p:blipFill>
        <p:spPr bwMode="auto">
          <a:xfrm>
            <a:off x="152400" y="1752600"/>
            <a:ext cx="4403291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133600"/>
            <a:ext cx="3400425" cy="930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7164" y="3429000"/>
            <a:ext cx="4365386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305300"/>
            <a:ext cx="7162800" cy="110490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yang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dibentuk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oleh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I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merupakan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bagi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II 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d =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en-US" sz="1400" b="1" i="1" dirty="0" err="1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1400" b="1" i="1" dirty="0" smtClean="0">
                <a:solidFill>
                  <a:schemeClr val="tx2">
                    <a:lumMod val="50000"/>
                  </a:schemeClr>
                </a:solidFill>
              </a:rPr>
              <a:t>‘ +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en-US" sz="1400" b="1" i="1" dirty="0" err="1" smtClean="0">
                <a:solidFill>
                  <a:schemeClr val="tx2">
                    <a:lumMod val="50000"/>
                  </a:schemeClr>
                </a:solidFill>
              </a:rPr>
              <a:t>II</a:t>
            </a:r>
            <a:r>
              <a:rPr lang="en-US" sz="1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sz="12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d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engan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en-US" sz="1200" i="1" dirty="0" err="1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‘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I,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en-US" sz="1200" i="1" dirty="0" err="1" smtClean="0">
                <a:solidFill>
                  <a:schemeClr val="tx2">
                    <a:lumMod val="50000"/>
                  </a:schemeClr>
                </a:solidFill>
              </a:rPr>
              <a:t>II</a:t>
            </a:r>
            <a:r>
              <a:rPr lang="en-US" sz="12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II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381000"/>
            <a:ext cx="8534400" cy="9144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Susunan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Dua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Lensa</a:t>
            </a:r>
            <a:r>
              <a:rPr lang="en-US" sz="3200" b="1" dirty="0" smtClean="0"/>
              <a:t> </a:t>
            </a:r>
            <a:endParaRPr lang="en-US" sz="3200" b="1" dirty="0" smtClean="0"/>
          </a:p>
          <a:p>
            <a:pPr algn="ctr"/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Sumbu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Utama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Berimpit</a:t>
            </a:r>
            <a:endParaRPr lang="en-US" sz="3200" b="1" i="1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9712" y="1355346"/>
            <a:ext cx="6264088" cy="2930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8"/>
          <p:cNvGrpSpPr/>
          <p:nvPr/>
        </p:nvGrpSpPr>
        <p:grpSpPr>
          <a:xfrm>
            <a:off x="2057400" y="5410200"/>
            <a:ext cx="4572000" cy="1162050"/>
            <a:chOff x="228600" y="5410200"/>
            <a:chExt cx="4572000" cy="1162050"/>
          </a:xfrm>
        </p:grpSpPr>
        <p:sp>
          <p:nvSpPr>
            <p:cNvPr id="7" name="Rectangle 6"/>
            <p:cNvSpPr/>
            <p:nvPr/>
          </p:nvSpPr>
          <p:spPr>
            <a:xfrm>
              <a:off x="228600" y="5410200"/>
              <a:ext cx="229415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/>
                <a:t>Perbesaran</a:t>
              </a:r>
              <a:r>
                <a:rPr lang="en-US" sz="2400" b="1" dirty="0" smtClean="0"/>
                <a:t> total</a:t>
              </a:r>
              <a:endParaRPr lang="en-US" sz="2400" b="1" dirty="0"/>
            </a:p>
          </p:txBody>
        </p:sp>
        <p:pic>
          <p:nvPicPr>
            <p:cNvPr id="30723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88763" y="5581650"/>
              <a:ext cx="2011837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4800600" cy="1600199"/>
          </a:xfrm>
        </p:spPr>
        <p:txBody>
          <a:bodyPr/>
          <a:lstStyle/>
          <a:p>
            <a:pPr>
              <a:buNone/>
            </a:pP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Kuat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menggambarkan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kemampuan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membelokan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sz="28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4800" y="3810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Kuat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Lensa</a:t>
            </a:r>
            <a:endParaRPr lang="en-US" sz="3600" b="1" i="1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181100"/>
            <a:ext cx="3124200" cy="5405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053" y="3429000"/>
            <a:ext cx="462034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762000"/>
          </a:xfrm>
        </p:spPr>
        <p:txBody>
          <a:bodyPr/>
          <a:lstStyle/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Sifat-sifat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Bayangan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pada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Cermin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Datar</a:t>
            </a:r>
            <a:endParaRPr lang="en-US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4800" y="4572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/>
              <a:t>Pemantulan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pada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Cermin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Datar</a:t>
            </a:r>
            <a:endParaRPr lang="en-US" sz="4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981200"/>
            <a:ext cx="3996372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2951790"/>
            <a:ext cx="4501614" cy="268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11430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Lensa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Gabungan</a:t>
            </a:r>
            <a:endParaRPr lang="en-US" sz="4000" b="1" i="1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0"/>
            <a:ext cx="857723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1"/>
            <a:ext cx="8229600" cy="129539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Mata </a:t>
            </a:r>
          </a:p>
          <a:p>
            <a:pPr marL="914400" lvl="1" indent="-514350">
              <a:buAutoNum type="alphaLcPeriod"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Anatomi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Mata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Peralatan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Optik</a:t>
            </a:r>
            <a:endParaRPr lang="en-US" sz="4000" b="1" i="1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b="7480"/>
          <a:stretch>
            <a:fillRect/>
          </a:stretch>
        </p:blipFill>
        <p:spPr bwMode="auto">
          <a:xfrm>
            <a:off x="2286000" y="2438400"/>
            <a:ext cx="5029200" cy="407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7620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Optik</a:t>
            </a:r>
            <a:r>
              <a:rPr lang="en-US" sz="4000" b="1" dirty="0" smtClean="0"/>
              <a:t> Mata</a:t>
            </a:r>
            <a:endParaRPr lang="en-US" sz="4000" b="1" i="1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1828800"/>
            <a:ext cx="8610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981201"/>
            <a:ext cx="8534400" cy="2057399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Orang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usia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20-an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mata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normal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memiliki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dekat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kira-kira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25cm.</a:t>
            </a:r>
          </a:p>
          <a:p>
            <a:pPr>
              <a:buNone/>
            </a:pP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jauh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mata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lokasi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paling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jauh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mana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mata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relaks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dapat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memfokuskan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914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Titik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Dekat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Titik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Jauh</a:t>
            </a:r>
            <a:r>
              <a:rPr lang="en-US" sz="4000" b="1" dirty="0" smtClean="0"/>
              <a:t> Mata</a:t>
            </a:r>
            <a:endParaRPr lang="en-US" sz="4000" b="1" i="1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4038600"/>
            <a:ext cx="855518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1143000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	Mata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normal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emetropi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memiliki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dekat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25 cm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jauh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tak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terhingga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914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Cacat</a:t>
            </a:r>
            <a:r>
              <a:rPr lang="en-US" sz="3600" b="1" dirty="0" smtClean="0"/>
              <a:t> Mata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Cara </a:t>
            </a:r>
            <a:r>
              <a:rPr lang="en-US" sz="3600" b="1" dirty="0" err="1" smtClean="0"/>
              <a:t>Menanggulanginya</a:t>
            </a:r>
            <a:endParaRPr lang="en-US" sz="3600" b="1" i="1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505200"/>
            <a:ext cx="845139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914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Rabun </a:t>
            </a:r>
            <a:r>
              <a:rPr lang="en-US" sz="4000" b="1" dirty="0" err="1" smtClean="0"/>
              <a:t>Jauh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Miopi</a:t>
            </a:r>
            <a:r>
              <a:rPr lang="en-US" sz="4000" b="1" dirty="0" smtClean="0"/>
              <a:t>)</a:t>
            </a:r>
            <a:endParaRPr lang="en-US" sz="4000" b="1" i="1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 l="2104"/>
          <a:stretch>
            <a:fillRect/>
          </a:stretch>
        </p:blipFill>
        <p:spPr bwMode="auto">
          <a:xfrm>
            <a:off x="274407" y="1981200"/>
            <a:ext cx="862194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914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Rabun </a:t>
            </a:r>
            <a:r>
              <a:rPr lang="en-US" sz="4000" b="1" dirty="0" err="1" smtClean="0"/>
              <a:t>Dekat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Hipermetropi</a:t>
            </a:r>
            <a:r>
              <a:rPr lang="en-US" sz="4000" b="1" dirty="0" smtClean="0"/>
              <a:t>)</a:t>
            </a:r>
            <a:endParaRPr lang="en-US" sz="4000" b="1" i="1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722" y="2000250"/>
            <a:ext cx="8682628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649" y="3352800"/>
            <a:ext cx="8610601" cy="24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666999"/>
            <a:ext cx="8382000" cy="12954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Mata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tua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presbiopi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cacat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mata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akibat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berkurangnya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daya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akomodasi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usia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lanjut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1295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Rabun </a:t>
            </a:r>
            <a:r>
              <a:rPr lang="en-US" sz="4000" b="1" dirty="0" err="1" smtClean="0"/>
              <a:t>Tua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Presbiopi</a:t>
            </a:r>
            <a:r>
              <a:rPr lang="en-US" sz="4000" b="1" dirty="0" smtClean="0"/>
              <a:t>)</a:t>
            </a:r>
            <a:endParaRPr lang="en-US" sz="4000" b="1" i="1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496" y="3886199"/>
            <a:ext cx="8763004" cy="144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" y="1295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Astigmatista</a:t>
            </a:r>
            <a:endParaRPr lang="en-US" sz="4000" b="1" i="1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514600"/>
            <a:ext cx="858287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229600" cy="121919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Bayangan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lensa</a:t>
            </a:r>
            <a:r>
              <a:rPr lang="en-US" dirty="0" smtClean="0"/>
              <a:t> </a:t>
            </a:r>
            <a:r>
              <a:rPr lang="en-US" dirty="0" err="1" smtClean="0"/>
              <a:t>kamera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i="1" dirty="0" err="1" smtClean="0"/>
              <a:t>nyata</a:t>
            </a:r>
            <a:r>
              <a:rPr lang="en-US" b="1" i="1" dirty="0" smtClean="0"/>
              <a:t>, </a:t>
            </a:r>
            <a:r>
              <a:rPr lang="en-US" b="1" i="1" dirty="0" err="1" smtClean="0"/>
              <a:t>terbalik</a:t>
            </a:r>
            <a:r>
              <a:rPr lang="en-US" b="1" i="1" dirty="0" smtClean="0"/>
              <a:t>, </a:t>
            </a:r>
            <a:r>
              <a:rPr lang="en-US" b="1" i="1" dirty="0" err="1" smtClean="0"/>
              <a:t>diperkecil</a:t>
            </a:r>
            <a:r>
              <a:rPr lang="en-US" dirty="0" smtClean="0"/>
              <a:t>.</a:t>
            </a:r>
            <a:endParaRPr lang="en-US" b="1" i="1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Kamera</a:t>
            </a:r>
            <a:endParaRPr lang="en-US" sz="4000" b="1" i="1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6312" y="4591050"/>
            <a:ext cx="2452688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2609850"/>
            <a:ext cx="4081462" cy="335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 3"/>
          <p:cNvSpPr/>
          <p:nvPr/>
        </p:nvSpPr>
        <p:spPr>
          <a:xfrm>
            <a:off x="2209800" y="3067050"/>
            <a:ext cx="2057400" cy="1447800"/>
          </a:xfrm>
          <a:prstGeom prst="swooshArrow">
            <a:avLst>
              <a:gd name="adj1" fmla="val 25000"/>
              <a:gd name="adj2" fmla="val 25000"/>
            </a:avLst>
          </a:prstGeom>
          <a:solidFill>
            <a:srgbClr val="FF0000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917918"/>
            <a:ext cx="4419600" cy="1524000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1.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ukis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sehingga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hasilkan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A₁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1066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Melukis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Pembentukan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Bayangan</a:t>
            </a:r>
            <a:r>
              <a:rPr lang="en-US" sz="3600" b="1" dirty="0" smtClean="0"/>
              <a:t> </a:t>
            </a:r>
            <a:endParaRPr lang="en-US" sz="3600" b="1" dirty="0" smtClean="0"/>
          </a:p>
          <a:p>
            <a:pPr algn="ctr"/>
            <a:r>
              <a:rPr lang="en-US" sz="3600" b="1" dirty="0" err="1" smtClean="0"/>
              <a:t>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Cermin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Datar</a:t>
            </a:r>
            <a:endParaRPr lang="en-US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662" y="1905000"/>
            <a:ext cx="419418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4191000" y="5486400"/>
            <a:ext cx="46101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Bayangan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lilin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AB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adalah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A₁ B₁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3518118"/>
            <a:ext cx="4419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2.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Lukis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B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cara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sama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sehingga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hasilkan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B₁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7" grpId="0"/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43815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/>
              <a:t>Lup</a:t>
            </a:r>
            <a:endParaRPr lang="en-US" sz="4400" b="1" i="1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19200"/>
            <a:ext cx="6172200" cy="2700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oup 10"/>
          <p:cNvGrpSpPr/>
          <p:nvPr/>
        </p:nvGrpSpPr>
        <p:grpSpPr>
          <a:xfrm>
            <a:off x="1371599" y="3943350"/>
            <a:ext cx="5867401" cy="790876"/>
            <a:chOff x="533400" y="4419600"/>
            <a:chExt cx="5867401" cy="790876"/>
          </a:xfrm>
        </p:grpSpPr>
        <p:sp>
          <p:nvSpPr>
            <p:cNvPr id="8" name="Rectangle 7"/>
            <p:cNvSpPr/>
            <p:nvPr/>
          </p:nvSpPr>
          <p:spPr>
            <a:xfrm>
              <a:off x="533400" y="4572000"/>
              <a:ext cx="437626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Perbesaran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Angular (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Perbesaran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Sudut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)</a:t>
              </a:r>
              <a:endParaRPr lang="en-US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4301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05401" y="4419600"/>
              <a:ext cx="1295400" cy="7908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2" name="Rectangle 11"/>
          <p:cNvSpPr/>
          <p:nvPr/>
        </p:nvSpPr>
        <p:spPr>
          <a:xfrm>
            <a:off x="304800" y="5238750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Tiga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kasus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perbesaran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angular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lup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lphaL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Mata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berakomodasi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x</a:t>
            </a:r>
          </a:p>
          <a:p>
            <a:pPr marL="514350" indent="-514350">
              <a:buAutoNum type="alphaL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Mata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berakomodasi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maksimum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lphaL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Mata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tidak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berakomodasi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" y="478155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</a:rPr>
              <a:t>Lup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</a:rPr>
              <a:t>kaca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</a:rPr>
              <a:t>pembesar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alat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optik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terdiri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atas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sebuah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</a:rPr>
              <a:t>cembung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en-US" sz="2000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914900"/>
            <a:ext cx="5257800" cy="457200"/>
          </a:xfrm>
        </p:spPr>
        <p:txBody>
          <a:bodyPr/>
          <a:lstStyle/>
          <a:p>
            <a:pPr>
              <a:buNone/>
            </a:pPr>
            <a:r>
              <a:rPr lang="en-US" sz="20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000" b="1" i="1" dirty="0" err="1" smtClean="0">
                <a:solidFill>
                  <a:schemeClr val="tx2">
                    <a:lumMod val="50000"/>
                  </a:schemeClr>
                </a:solidFill>
              </a:rPr>
              <a:t>Persamaan</a:t>
            </a:r>
            <a:r>
              <a:rPr lang="en-US" sz="20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tx2">
                    <a:lumMod val="50000"/>
                  </a:schemeClr>
                </a:solidFill>
              </a:rPr>
              <a:t>umum</a:t>
            </a:r>
            <a:r>
              <a:rPr lang="en-US" sz="20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tx2">
                    <a:lumMod val="50000"/>
                  </a:schemeClr>
                </a:solidFill>
              </a:rPr>
              <a:t>persamaan</a:t>
            </a:r>
            <a:r>
              <a:rPr lang="en-US" sz="2000" b="1" i="1" dirty="0" smtClean="0">
                <a:solidFill>
                  <a:schemeClr val="tx2">
                    <a:lumMod val="50000"/>
                  </a:schemeClr>
                </a:solidFill>
              </a:rPr>
              <a:t> angular </a:t>
            </a:r>
            <a:r>
              <a:rPr lang="en-US" sz="2000" b="1" i="1" dirty="0" err="1" smtClean="0">
                <a:solidFill>
                  <a:schemeClr val="tx2">
                    <a:lumMod val="50000"/>
                  </a:schemeClr>
                </a:solidFill>
              </a:rPr>
              <a:t>lup</a:t>
            </a:r>
            <a:endParaRPr lang="en-US" sz="2000" b="1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04800" y="438150"/>
            <a:ext cx="8534400" cy="108585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Perbesaran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Lup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endParaRPr lang="en-US" sz="3200" b="1" dirty="0" smtClean="0"/>
          </a:p>
          <a:p>
            <a:pPr algn="ctr"/>
            <a:r>
              <a:rPr lang="en-US" sz="3200" b="1" dirty="0" smtClean="0"/>
              <a:t>Mata </a:t>
            </a:r>
            <a:r>
              <a:rPr lang="en-US" sz="3200" b="1" dirty="0" err="1" smtClean="0"/>
              <a:t>Berakomodasi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Jarak</a:t>
            </a:r>
            <a:r>
              <a:rPr lang="en-US" sz="3200" b="1" dirty="0" smtClean="0"/>
              <a:t> X</a:t>
            </a:r>
            <a:endParaRPr lang="en-US" sz="3200" b="1" i="1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850" y="1562100"/>
            <a:ext cx="515003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4838700"/>
            <a:ext cx="1390650" cy="709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8" name="Group 37"/>
          <p:cNvGrpSpPr/>
          <p:nvPr/>
        </p:nvGrpSpPr>
        <p:grpSpPr>
          <a:xfrm>
            <a:off x="152400" y="5715000"/>
            <a:ext cx="7653337" cy="777360"/>
            <a:chOff x="152400" y="5715000"/>
            <a:chExt cx="7653337" cy="777360"/>
          </a:xfrm>
        </p:grpSpPr>
        <p:sp>
          <p:nvSpPr>
            <p:cNvPr id="36" name="Content Placeholder 2"/>
            <p:cNvSpPr txBox="1">
              <a:spLocks/>
            </p:cNvSpPr>
            <p:nvPr/>
          </p:nvSpPr>
          <p:spPr>
            <a:xfrm>
              <a:off x="152400" y="5715000"/>
              <a:ext cx="5257800" cy="762000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Persamaan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lup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untuk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mata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berakomodasi</a:t>
              </a:r>
              <a:r>
                <a:rPr kumimoji="0" lang="en-US" sz="2000" b="1" i="1" u="none" strike="noStrike" kern="1200" cap="none" spc="0" normalizeH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000" b="1" i="1" u="none" strike="noStrike" kern="1200" cap="none" spc="0" normalizeH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pada</a:t>
              </a:r>
              <a:r>
                <a:rPr kumimoji="0" lang="en-US" sz="2000" b="1" i="1" u="none" strike="noStrike" kern="1200" cap="none" spc="0" normalizeH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000" b="1" i="1" u="none" strike="noStrike" kern="1200" cap="none" spc="0" normalizeH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jarak</a:t>
              </a:r>
              <a:r>
                <a:rPr kumimoji="0" lang="en-US" sz="2000" b="1" i="1" u="none" strike="noStrike" kern="1200" cap="none" spc="0" normalizeH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x</a:t>
              </a:r>
              <a:endPara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44036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410200" y="5715000"/>
              <a:ext cx="2395537" cy="777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534400" cy="1219200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Agar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mata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berakomasi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maksimum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maka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bayangan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harus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terletak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dekat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mata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800" y="819150"/>
            <a:ext cx="8534400" cy="108585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Perbesaran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Lup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untuk</a:t>
            </a:r>
            <a:r>
              <a:rPr lang="en-US" sz="3600" b="1" dirty="0" smtClean="0"/>
              <a:t> </a:t>
            </a:r>
            <a:endParaRPr lang="en-US" sz="3600" b="1" dirty="0" smtClean="0"/>
          </a:p>
          <a:p>
            <a:pPr algn="ctr"/>
            <a:r>
              <a:rPr lang="en-US" sz="3600" b="1" dirty="0" smtClean="0"/>
              <a:t>Mata </a:t>
            </a:r>
            <a:r>
              <a:rPr lang="en-US" sz="3600" b="1" dirty="0" err="1" smtClean="0"/>
              <a:t>Berakomodasi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Maksimum</a:t>
            </a:r>
            <a:endParaRPr lang="en-US" sz="3600" b="1" i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609600" y="3886200"/>
            <a:ext cx="6705600" cy="1384995"/>
            <a:chOff x="609600" y="3886200"/>
            <a:chExt cx="6705600" cy="1384995"/>
          </a:xfrm>
        </p:grpSpPr>
        <p:sp>
          <p:nvSpPr>
            <p:cNvPr id="11" name="Rectangle 10"/>
            <p:cNvSpPr/>
            <p:nvPr/>
          </p:nvSpPr>
          <p:spPr>
            <a:xfrm>
              <a:off x="609600" y="3886200"/>
              <a:ext cx="396240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Perbesaran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lup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untuk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mata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berakomodasi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maksimum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endParaRPr lang="en-US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4505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660692" y="4038600"/>
              <a:ext cx="2654508" cy="1090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5029200"/>
            <a:ext cx="3733800" cy="914400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Perbesaran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lup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mata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tak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berakomodasi</a:t>
            </a: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457200"/>
            <a:ext cx="8534400" cy="108585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Perbesaran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Lup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endParaRPr lang="en-US" sz="3200" b="1" dirty="0" smtClean="0"/>
          </a:p>
          <a:p>
            <a:pPr algn="ctr"/>
            <a:r>
              <a:rPr lang="en-US" sz="3200" b="1" dirty="0" smtClean="0"/>
              <a:t>Mata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Berakomodasi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Maksimum</a:t>
            </a:r>
            <a:endParaRPr lang="en-US" sz="3200" b="1" i="1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676400"/>
            <a:ext cx="615244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2209800"/>
            <a:ext cx="1447800" cy="566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5029200"/>
            <a:ext cx="1943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" y="4572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Mikroskop</a:t>
            </a:r>
            <a:endParaRPr lang="en-US" sz="3200" b="1" i="1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133475"/>
            <a:ext cx="4419600" cy="263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/>
          <a:srcRect r="4333" b="5812"/>
          <a:stretch>
            <a:fillRect/>
          </a:stretch>
        </p:blipFill>
        <p:spPr bwMode="auto">
          <a:xfrm>
            <a:off x="1541078" y="3810000"/>
            <a:ext cx="6078922" cy="2780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5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6858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Perbesaran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Mikroskop</a:t>
            </a:r>
            <a:endParaRPr lang="en-US" sz="3200" b="1" i="1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550" y="1600198"/>
            <a:ext cx="6145703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550" y="2895599"/>
            <a:ext cx="6565908" cy="83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0549" y="3795710"/>
            <a:ext cx="5845008" cy="776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1" name="Group 20"/>
          <p:cNvGrpSpPr/>
          <p:nvPr/>
        </p:nvGrpSpPr>
        <p:grpSpPr>
          <a:xfrm>
            <a:off x="533400" y="4800600"/>
            <a:ext cx="8305800" cy="1371600"/>
            <a:chOff x="381000" y="3886200"/>
            <a:chExt cx="7848600" cy="1080285"/>
          </a:xfrm>
        </p:grpSpPr>
        <p:pic>
          <p:nvPicPr>
            <p:cNvPr id="48133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1000" y="3886200"/>
              <a:ext cx="7848600" cy="1080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Rectangle 19"/>
            <p:cNvSpPr/>
            <p:nvPr/>
          </p:nvSpPr>
          <p:spPr>
            <a:xfrm>
              <a:off x="7467600" y="4419600"/>
              <a:ext cx="7620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6858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Panjang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Mikroskop</a:t>
            </a:r>
            <a:endParaRPr lang="en-US" sz="3600" b="1" i="1" dirty="0"/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087" y="1600200"/>
            <a:ext cx="714022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3660" y="2514599"/>
            <a:ext cx="6805940" cy="397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657600"/>
            <a:ext cx="8229600" cy="2286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bias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spcBef>
                <a:spcPts val="0"/>
              </a:spcBef>
              <a:buAutoNum type="alphaLcPeriod"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bintang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astronomi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buAutoNum type="alphaLcPeriod"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bumi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buAutoNum type="alphaLcPeriod"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prisma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binokuler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buAutoNum type="alphaLcPeriod"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panggung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Galileo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6858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Teropong</a:t>
            </a:r>
            <a:endParaRPr lang="en-US" sz="4000" b="1" i="1" dirty="0"/>
          </a:p>
        </p:txBody>
      </p:sp>
      <p:sp>
        <p:nvSpPr>
          <p:cNvPr id="6" name="Rectangle 5"/>
          <p:cNvSpPr/>
          <p:nvPr/>
        </p:nvSpPr>
        <p:spPr>
          <a:xfrm>
            <a:off x="381000" y="1613118"/>
            <a:ext cx="838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Ada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dua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jenis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utama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yaitu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bias ,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terdiri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beberapa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pantul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,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terdiri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beberapa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04800" y="4572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Teropong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Bintang</a:t>
            </a:r>
            <a:endParaRPr lang="en-US" sz="4000" b="1" i="1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62050"/>
            <a:ext cx="6640644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0" name="Group 19"/>
          <p:cNvGrpSpPr/>
          <p:nvPr/>
        </p:nvGrpSpPr>
        <p:grpSpPr>
          <a:xfrm>
            <a:off x="7239000" y="1219200"/>
            <a:ext cx="1371600" cy="838200"/>
            <a:chOff x="7239000" y="1219200"/>
            <a:chExt cx="1371600" cy="838200"/>
          </a:xfrm>
        </p:grpSpPr>
        <p:sp>
          <p:nvSpPr>
            <p:cNvPr id="19" name="Rectangle 18"/>
            <p:cNvSpPr/>
            <p:nvPr/>
          </p:nvSpPr>
          <p:spPr>
            <a:xfrm>
              <a:off x="7239000" y="1219200"/>
              <a:ext cx="1371600" cy="83820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17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91400" y="1274284"/>
              <a:ext cx="1066800" cy="706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1949" y="2362199"/>
            <a:ext cx="6115051" cy="301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3" name="Group 22"/>
          <p:cNvGrpSpPr/>
          <p:nvPr/>
        </p:nvGrpSpPr>
        <p:grpSpPr>
          <a:xfrm>
            <a:off x="6629400" y="3219450"/>
            <a:ext cx="2209800" cy="1447800"/>
            <a:chOff x="6629400" y="3219450"/>
            <a:chExt cx="2209800" cy="1447800"/>
          </a:xfrm>
        </p:grpSpPr>
        <p:pic>
          <p:nvPicPr>
            <p:cNvPr id="50181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05599" y="3276600"/>
              <a:ext cx="2111189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Rectangle 21"/>
            <p:cNvSpPr/>
            <p:nvPr/>
          </p:nvSpPr>
          <p:spPr>
            <a:xfrm>
              <a:off x="6629400" y="3219450"/>
              <a:ext cx="2209800" cy="144780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0" y="5638799"/>
            <a:ext cx="6019800" cy="86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" y="5334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Teropong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Bumi</a:t>
            </a:r>
            <a:endParaRPr lang="en-US" sz="4000" b="1" i="1" dirty="0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610883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819400"/>
            <a:ext cx="811691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6858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Pemantulan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Cermin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Lengkung</a:t>
            </a:r>
            <a:endParaRPr lang="en-US" sz="36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737" y="1905000"/>
            <a:ext cx="857834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7620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Teropong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Prisma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atau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Binaokuler</a:t>
            </a:r>
            <a:endParaRPr lang="en-US" sz="4000" b="1" i="1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85826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648200"/>
            <a:ext cx="8763000" cy="914400"/>
          </a:xfrm>
        </p:spPr>
        <p:txBody>
          <a:bodyPr/>
          <a:lstStyle/>
          <a:p>
            <a:pPr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Panjang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teropong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objektif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okuler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d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dirumuskan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endParaRPr lang="en-US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4572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Teropong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Panggung</a:t>
            </a:r>
            <a:endParaRPr lang="en-US" sz="4000" b="1" i="1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1795" y="1104900"/>
            <a:ext cx="5701005" cy="349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l="57379" t="41176" b="5882"/>
          <a:stretch>
            <a:fillRect/>
          </a:stretch>
        </p:blipFill>
        <p:spPr bwMode="auto">
          <a:xfrm>
            <a:off x="2362200" y="5105400"/>
            <a:ext cx="2438400" cy="642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57200" y="577215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d = f</a:t>
            </a:r>
            <a:r>
              <a:rPr lang="en-US" sz="1400" i="1" dirty="0" smtClean="0">
                <a:solidFill>
                  <a:schemeClr val="tx2">
                    <a:lumMod val="50000"/>
                  </a:schemeClr>
                </a:solidFill>
              </a:rPr>
              <a:t>ob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+ 4f</a:t>
            </a:r>
            <a:r>
              <a:rPr lang="en-US" sz="1400" i="1" dirty="0" smtClean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+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sz="1400" i="1" dirty="0" err="1" smtClean="0">
                <a:solidFill>
                  <a:schemeClr val="tx2">
                    <a:lumMod val="50000"/>
                  </a:schemeClr>
                </a:solidFill>
              </a:rPr>
              <a:t>ok</a:t>
            </a:r>
            <a:r>
              <a:rPr lang="en-US" sz="1400" i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kita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masukkan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negatif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sebab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okuler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lensa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cekung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305300"/>
            <a:ext cx="8229600" cy="2286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b="1" dirty="0" err="1" smtClean="0"/>
              <a:t>Mengapa</a:t>
            </a:r>
            <a:r>
              <a:rPr lang="en-US" sz="2400" b="1" dirty="0" smtClean="0"/>
              <a:t> </a:t>
            </a:r>
            <a:r>
              <a:rPr lang="en-US" sz="2400" b="1" i="1" dirty="0" err="1" smtClean="0"/>
              <a:t>cermin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digunakan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sebagai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pengganti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lensa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objektif</a:t>
            </a:r>
            <a:r>
              <a:rPr lang="en-US" sz="2400" b="1" i="1" dirty="0" smtClean="0"/>
              <a:t>?</a:t>
            </a:r>
            <a:endParaRPr lang="en-US" sz="2400" b="1" i="1" dirty="0" smtClean="0"/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sz="2400" dirty="0" err="1" smtClean="0"/>
              <a:t>Cermin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dibuat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murah</a:t>
            </a:r>
            <a:r>
              <a:rPr lang="en-US" sz="2400" dirty="0" smtClean="0"/>
              <a:t> </a:t>
            </a:r>
            <a:r>
              <a:rPr lang="en-US" sz="2400" dirty="0" err="1" smtClean="0"/>
              <a:t>daripada</a:t>
            </a:r>
            <a:r>
              <a:rPr lang="en-US" sz="2400" dirty="0" smtClean="0"/>
              <a:t> </a:t>
            </a:r>
            <a:r>
              <a:rPr lang="en-US" sz="2400" dirty="0" err="1" smtClean="0"/>
              <a:t>lensa</a:t>
            </a:r>
            <a:endParaRPr lang="en-US" sz="2400" dirty="0" smtClean="0"/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sz="2400" dirty="0" err="1" smtClean="0"/>
              <a:t>Cermin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mengalami</a:t>
            </a:r>
            <a:r>
              <a:rPr lang="en-US" sz="2400" dirty="0" smtClean="0"/>
              <a:t> </a:t>
            </a:r>
            <a:r>
              <a:rPr lang="en-US" sz="2400" dirty="0" err="1" smtClean="0"/>
              <a:t>aberasi</a:t>
            </a:r>
            <a:r>
              <a:rPr lang="en-US" sz="2400" dirty="0" smtClean="0"/>
              <a:t> </a:t>
            </a:r>
            <a:r>
              <a:rPr lang="en-US" sz="2400" dirty="0" err="1" smtClean="0"/>
              <a:t>kromatik</a:t>
            </a:r>
            <a:r>
              <a:rPr lang="en-US" sz="2400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penguraian</a:t>
            </a:r>
            <a:r>
              <a:rPr lang="en-US" sz="2400" dirty="0" smtClean="0"/>
              <a:t> </a:t>
            </a:r>
            <a:r>
              <a:rPr lang="en-US" sz="2400" dirty="0" err="1" smtClean="0"/>
              <a:t>warna</a:t>
            </a:r>
            <a:r>
              <a:rPr lang="en-US" sz="2400" dirty="0" smtClean="0"/>
              <a:t>)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lensa</a:t>
            </a:r>
            <a:endParaRPr lang="en-US" sz="2400" dirty="0" smtClean="0"/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sz="2400" dirty="0" err="1" smtClean="0"/>
              <a:t>Cermin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ringan</a:t>
            </a:r>
            <a:r>
              <a:rPr lang="en-US" sz="2400" dirty="0" smtClean="0"/>
              <a:t> </a:t>
            </a:r>
            <a:r>
              <a:rPr lang="en-US" sz="2400" dirty="0" err="1" smtClean="0"/>
              <a:t>daripada</a:t>
            </a:r>
            <a:r>
              <a:rPr lang="en-US" sz="2400" dirty="0" smtClean="0"/>
              <a:t> </a:t>
            </a:r>
            <a:r>
              <a:rPr lang="en-US" sz="2400" dirty="0" err="1" smtClean="0"/>
              <a:t>lensa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berukuran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digantung</a:t>
            </a:r>
            <a:r>
              <a:rPr lang="en-US" sz="2400" dirty="0" smtClean="0"/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04800" y="438150"/>
            <a:ext cx="8534400" cy="55245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Teropong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Pantul</a:t>
            </a:r>
            <a:endParaRPr lang="en-US" sz="3600" b="1" i="1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009650"/>
            <a:ext cx="475297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1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3810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Pemantulan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Cermin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Lengkung</a:t>
            </a:r>
            <a:endParaRPr lang="en-US" sz="36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95400"/>
            <a:ext cx="41423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2971800"/>
            <a:ext cx="477334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5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937" y="2179637"/>
            <a:ext cx="8229600" cy="39163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sejajar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sumbu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utama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cermin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dipantulkan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dipantulkan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sejajar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sumbu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utama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Sinar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datang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pusat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lengkung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M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dipantulkan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kembali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pusat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lengkung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tersebut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5334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Pemantulan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pada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Cermin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</a:t>
            </a:r>
            <a:r>
              <a:rPr lang="en-US" sz="4000" b="1" dirty="0" err="1" smtClean="0"/>
              <a:t>ekung</a:t>
            </a:r>
            <a:endParaRPr lang="en-US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280737" y="1447800"/>
            <a:ext cx="75963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lphaLcPeriod"/>
            </a:pP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</a:rPr>
              <a:t>Tiga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</a:rPr>
              <a:t>Sinar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 Istimewa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</a:rPr>
              <a:t>pada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</a:rPr>
              <a:t>Cermin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</a:rPr>
              <a:t>Cekung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609600"/>
            <a:ext cx="8534400" cy="1066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Melukis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Pembentukan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Bayangan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Cermin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Cekung</a:t>
            </a:r>
            <a:endParaRPr lang="en-US" sz="3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664" y="2133600"/>
            <a:ext cx="8534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1015</Words>
  <Application>Microsoft Office PowerPoint</Application>
  <PresentationFormat>On-screen Show (4:3)</PresentationFormat>
  <Paragraphs>186</Paragraphs>
  <Slides>62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Bab 5 Optika Geometris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Penggunaan Persamaan Snellius dalam Masalah Pembiasan</vt:lpstr>
      <vt:lpstr>Slide 24</vt:lpstr>
      <vt:lpstr>Slide 25</vt:lpstr>
      <vt:lpstr>Slide 26</vt:lpstr>
      <vt:lpstr>Slide 27</vt:lpstr>
      <vt:lpstr>Pembiasan atau Pemantulan Sempurna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</vt:vector>
  </TitlesOfParts>
  <Company>PKD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5 Optika Geometris</dc:title>
  <dc:creator>Stenly Ivan; BAMBANG</dc:creator>
  <cp:lastModifiedBy>user</cp:lastModifiedBy>
  <cp:revision>171</cp:revision>
  <dcterms:created xsi:type="dcterms:W3CDTF">2012-01-03T09:09:26Z</dcterms:created>
  <dcterms:modified xsi:type="dcterms:W3CDTF">2012-01-29T13:02:09Z</dcterms:modified>
</cp:coreProperties>
</file>