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72" r:id="rId8"/>
    <p:sldId id="262" r:id="rId9"/>
    <p:sldId id="261" r:id="rId10"/>
    <p:sldId id="263" r:id="rId11"/>
    <p:sldId id="264" r:id="rId12"/>
    <p:sldId id="273" r:id="rId13"/>
    <p:sldId id="265" r:id="rId14"/>
    <p:sldId id="274" r:id="rId15"/>
    <p:sldId id="275" r:id="rId16"/>
    <p:sldId id="266" r:id="rId17"/>
    <p:sldId id="267" r:id="rId18"/>
    <p:sldId id="268" r:id="rId19"/>
    <p:sldId id="270" r:id="rId20"/>
    <p:sldId id="26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15" autoAdjust="0"/>
    <p:restoredTop sz="94660"/>
  </p:normalViewPr>
  <p:slideViewPr>
    <p:cSldViewPr>
      <p:cViewPr>
        <p:scale>
          <a:sx n="50" d="100"/>
          <a:sy n="50" d="100"/>
        </p:scale>
        <p:origin x="-1632" y="-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262D-135B-4268-AED1-AD02D33D0D6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6B59F1F-114E-430D-810D-5B9FADF90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262D-135B-4268-AED1-AD02D33D0D6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9F1F-114E-430D-810D-5B9FADF90C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262D-135B-4268-AED1-AD02D33D0D6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9F1F-114E-430D-810D-5B9FADF90C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262D-135B-4268-AED1-AD02D33D0D6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9F1F-114E-430D-810D-5B9FADF90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262D-135B-4268-AED1-AD02D33D0D6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6B59F1F-114E-430D-810D-5B9FADF90C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262D-135B-4268-AED1-AD02D33D0D6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9F1F-114E-430D-810D-5B9FADF90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262D-135B-4268-AED1-AD02D33D0D6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9F1F-114E-430D-810D-5B9FADF90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262D-135B-4268-AED1-AD02D33D0D6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9F1F-114E-430D-810D-5B9FADF90C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262D-135B-4268-AED1-AD02D33D0D6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9F1F-114E-430D-810D-5B9FADF90C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262D-135B-4268-AED1-AD02D33D0D6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9F1F-114E-430D-810D-5B9FADF90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262D-135B-4268-AED1-AD02D33D0D6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6B59F1F-114E-430D-810D-5B9FADF90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796262D-135B-4268-AED1-AD02D33D0D68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6B59F1F-114E-430D-810D-5B9FADF90C1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0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23900" y="1500174"/>
            <a:ext cx="7696200" cy="152300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BAB 2</a:t>
            </a:r>
            <a:b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TERMOKIMIA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3429000"/>
            <a:ext cx="2247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Standar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Kompetensi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427275" y="3775847"/>
            <a:ext cx="7716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5425" indent="-225425" defTabSz="271463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Memahami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kimia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cara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pengukurannya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57158" y="4286256"/>
            <a:ext cx="2053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Kompetensi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Dasar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427275" y="4631947"/>
            <a:ext cx="793093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5425" indent="-225425" algn="just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Mendeskripsikan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entalpi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eksoterm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endoterm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25425" indent="-225425" algn="just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Menentukan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  <a:sym typeface="SymbolPS"/>
              </a:rPr>
              <a:t>Δ</a:t>
            </a:r>
            <a:r>
              <a:rPr lang="en-US" sz="1600" b="1" i="1" dirty="0" smtClean="0">
                <a:latin typeface="Arial" pitchFamily="34" charset="0"/>
                <a:cs typeface="Arial" pitchFamily="34" charset="0"/>
                <a:sym typeface="SymbolPS"/>
              </a:rPr>
              <a:t>H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berdasarkan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percobaan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hukum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Hess, data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entalpi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pembentukan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standar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data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ikatan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782405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entalpi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eksoterm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endoterm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dinyatakan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diagram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tingkat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519229" y="2058854"/>
            <a:ext cx="8053299" cy="3870476"/>
            <a:chOff x="428596" y="1357298"/>
            <a:chExt cx="8053299" cy="3870476"/>
          </a:xfrm>
        </p:grpSpPr>
        <p:cxnSp>
          <p:nvCxnSpPr>
            <p:cNvPr id="7" name="Straight Arrow Connector 6"/>
            <p:cNvCxnSpPr/>
            <p:nvPr/>
          </p:nvCxnSpPr>
          <p:spPr>
            <a:xfrm rot="5400000" flipH="1" flipV="1">
              <a:off x="-250065" y="2821777"/>
              <a:ext cx="2786082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V="1">
              <a:off x="1142976" y="4214818"/>
              <a:ext cx="3000396" cy="75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1714480" y="2000240"/>
              <a:ext cx="1143008" cy="50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14480" y="3429000"/>
              <a:ext cx="1143008" cy="50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 rot="10800000">
              <a:off x="1142976" y="2500306"/>
              <a:ext cx="571504" cy="15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1142976" y="3929066"/>
              <a:ext cx="571504" cy="15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5400000" flipH="1" flipV="1">
              <a:off x="2000232" y="2928934"/>
              <a:ext cx="571504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428596" y="1357298"/>
              <a:ext cx="3513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H</a:t>
              </a:r>
              <a:endParaRPr lang="en-US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85786" y="2357430"/>
              <a:ext cx="3257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P</a:t>
              </a:r>
              <a:endParaRPr lang="en-US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85786" y="3763634"/>
              <a:ext cx="3257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R</a:t>
              </a:r>
              <a:endParaRPr lang="en-US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143108" y="3500438"/>
              <a:ext cx="3257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R</a:t>
              </a:r>
              <a:endParaRPr lang="en-US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143108" y="2071678"/>
              <a:ext cx="3257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P</a:t>
              </a:r>
              <a:endParaRPr lang="en-US" dirty="0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rot="5400000" flipH="1" flipV="1">
              <a:off x="392877" y="1951735"/>
              <a:ext cx="35719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/>
            <p:cNvGrpSpPr/>
            <p:nvPr/>
          </p:nvGrpSpPr>
          <p:grpSpPr>
            <a:xfrm>
              <a:off x="2294246" y="2714620"/>
              <a:ext cx="1984839" cy="480035"/>
              <a:chOff x="2643174" y="2714620"/>
              <a:chExt cx="1984839" cy="480035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2643174" y="2714620"/>
                <a:ext cx="198483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PS"/>
                  </a:rPr>
                  <a:t></a:t>
                </a:r>
                <a:r>
                  <a:rPr lang="en-US" i="1" dirty="0" smtClean="0">
                    <a:latin typeface="Times" pitchFamily="18" charset="0"/>
                    <a:cs typeface="Arial" pitchFamily="34" charset="0"/>
                  </a:rPr>
                  <a:t>H  = H  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  <a:sym typeface="Symbol"/>
                  </a:rPr>
                  <a:t> </a:t>
                </a:r>
                <a:r>
                  <a:rPr lang="en-US" i="1" dirty="0" smtClean="0">
                    <a:latin typeface="Times" pitchFamily="18" charset="0"/>
                    <a:cs typeface="Arial" pitchFamily="34" charset="0"/>
                    <a:sym typeface="Symbol"/>
                  </a:rPr>
                  <a:t>H   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  <a:sym typeface="Symbol"/>
                  </a:rPr>
                  <a:t> 0 </a:t>
                </a:r>
                <a:endParaRPr lang="en-US" dirty="0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3447924" y="2917656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baseline="30000" dirty="0" smtClean="0">
                    <a:latin typeface="Times" pitchFamily="18" charset="0"/>
                    <a:cs typeface="Arial" pitchFamily="34" charset="0"/>
                    <a:sym typeface="Symbol"/>
                  </a:rPr>
                  <a:t>p</a:t>
                </a:r>
                <a:endParaRPr lang="en-US" i="1" baseline="30000" dirty="0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3923926" y="2917656"/>
                <a:ext cx="27924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baseline="30000" dirty="0" smtClean="0">
                    <a:latin typeface="Times" pitchFamily="18" charset="0"/>
                    <a:cs typeface="Arial" pitchFamily="34" charset="0"/>
                    <a:sym typeface="Symbol"/>
                  </a:rPr>
                  <a:t>R</a:t>
                </a:r>
                <a:endParaRPr lang="en-US" i="1" baseline="30000" dirty="0"/>
              </a:p>
            </p:txBody>
          </p:sp>
        </p:grpSp>
        <p:cxnSp>
          <p:nvCxnSpPr>
            <p:cNvPr id="31" name="Straight Arrow Connector 30"/>
            <p:cNvCxnSpPr/>
            <p:nvPr/>
          </p:nvCxnSpPr>
          <p:spPr>
            <a:xfrm rot="5400000" flipH="1" flipV="1">
              <a:off x="3964777" y="2821777"/>
              <a:ext cx="2786082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5357818" y="4214818"/>
              <a:ext cx="3000396" cy="75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/>
            <p:cNvSpPr/>
            <p:nvPr/>
          </p:nvSpPr>
          <p:spPr>
            <a:xfrm>
              <a:off x="5929322" y="2000240"/>
              <a:ext cx="1143008" cy="50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929322" y="3429000"/>
              <a:ext cx="1143008" cy="50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/>
            <p:cNvCxnSpPr/>
            <p:nvPr/>
          </p:nvCxnSpPr>
          <p:spPr>
            <a:xfrm rot="10800000">
              <a:off x="5357818" y="2500306"/>
              <a:ext cx="571504" cy="15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10800000">
              <a:off x="5357818" y="3929066"/>
              <a:ext cx="571504" cy="15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4643438" y="1357298"/>
              <a:ext cx="3513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H</a:t>
              </a:r>
              <a:endParaRPr lang="en-US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000628" y="2357430"/>
              <a:ext cx="3257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P</a:t>
              </a:r>
              <a:endParaRPr lang="en-US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000628" y="3763634"/>
              <a:ext cx="3257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R</a:t>
              </a:r>
              <a:endParaRPr lang="en-US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6357950" y="3500438"/>
              <a:ext cx="3257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P</a:t>
              </a:r>
              <a:endParaRPr lang="en-US" dirty="0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357950" y="2071678"/>
              <a:ext cx="3257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R</a:t>
              </a:r>
              <a:endParaRPr lang="en-US" dirty="0"/>
            </a:p>
          </p:txBody>
        </p:sp>
        <p:cxnSp>
          <p:nvCxnSpPr>
            <p:cNvPr id="43" name="Straight Arrow Connector 42"/>
            <p:cNvCxnSpPr/>
            <p:nvPr/>
          </p:nvCxnSpPr>
          <p:spPr>
            <a:xfrm rot="5400000" flipH="1" flipV="1">
              <a:off x="4607719" y="1951735"/>
              <a:ext cx="35719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Group 43"/>
            <p:cNvGrpSpPr/>
            <p:nvPr/>
          </p:nvGrpSpPr>
          <p:grpSpPr>
            <a:xfrm>
              <a:off x="6497056" y="2714620"/>
              <a:ext cx="1984839" cy="480035"/>
              <a:chOff x="2643174" y="2714620"/>
              <a:chExt cx="1984839" cy="480035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2643174" y="2714620"/>
                <a:ext cx="198483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PS"/>
                  </a:rPr>
                  <a:t></a:t>
                </a:r>
                <a:r>
                  <a:rPr lang="en-US" i="1" dirty="0" smtClean="0">
                    <a:latin typeface="Times" pitchFamily="18" charset="0"/>
                    <a:cs typeface="Arial" pitchFamily="34" charset="0"/>
                  </a:rPr>
                  <a:t>H  = H  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  <a:sym typeface="Symbol"/>
                  </a:rPr>
                  <a:t> </a:t>
                </a:r>
                <a:r>
                  <a:rPr lang="en-US" i="1" dirty="0" smtClean="0">
                    <a:latin typeface="Times" pitchFamily="18" charset="0"/>
                    <a:cs typeface="Arial" pitchFamily="34" charset="0"/>
                    <a:sym typeface="Symbol"/>
                  </a:rPr>
                  <a:t>H   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  <a:sym typeface="Symbol"/>
                  </a:rPr>
                  <a:t> 0 </a:t>
                </a:r>
                <a:endParaRPr lang="en-US" dirty="0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3447924" y="2917656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baseline="30000" dirty="0" smtClean="0">
                    <a:latin typeface="Times" pitchFamily="18" charset="0"/>
                    <a:cs typeface="Arial" pitchFamily="34" charset="0"/>
                    <a:sym typeface="Symbol"/>
                  </a:rPr>
                  <a:t>p</a:t>
                </a:r>
                <a:endParaRPr lang="en-US" i="1" baseline="30000" dirty="0"/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3923926" y="2917656"/>
                <a:ext cx="27924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baseline="30000" dirty="0" smtClean="0">
                    <a:latin typeface="Times" pitchFamily="18" charset="0"/>
                    <a:cs typeface="Arial" pitchFamily="34" charset="0"/>
                    <a:sym typeface="Symbol"/>
                  </a:rPr>
                  <a:t>R</a:t>
                </a:r>
                <a:endParaRPr lang="en-US" i="1" baseline="30000" dirty="0"/>
              </a:p>
            </p:txBody>
          </p:sp>
        </p:grpSp>
        <p:cxnSp>
          <p:nvCxnSpPr>
            <p:cNvPr id="49" name="Straight Arrow Connector 48"/>
            <p:cNvCxnSpPr/>
            <p:nvPr/>
          </p:nvCxnSpPr>
          <p:spPr>
            <a:xfrm rot="5400000">
              <a:off x="6215074" y="2928934"/>
              <a:ext cx="571504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49"/>
            <p:cNvSpPr/>
            <p:nvPr/>
          </p:nvSpPr>
          <p:spPr>
            <a:xfrm>
              <a:off x="5857884" y="4827664"/>
              <a:ext cx="229261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Reaksi</a:t>
              </a:r>
              <a:r>
                <a:rPr lang="en-US" sz="2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eksoterm</a:t>
              </a:r>
              <a:r>
                <a:rPr lang="en-US" sz="2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1428728" y="4827664"/>
              <a:ext cx="232146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Reaksi</a:t>
              </a:r>
              <a:r>
                <a:rPr lang="en-US" sz="2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endoterm</a:t>
              </a:r>
              <a:r>
                <a:rPr lang="en-US" sz="2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sz="2000" b="1" dirty="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7688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F.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Persamaan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Termokimia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493396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Persamaan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termokimia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persamaan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mengikutsertakan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entalpinya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2413337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Contoh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57158" y="2922156"/>
            <a:ext cx="8429684" cy="3078612"/>
            <a:chOff x="357158" y="2922156"/>
            <a:chExt cx="8429684" cy="3078612"/>
          </a:xfrm>
        </p:grpSpPr>
        <p:sp>
          <p:nvSpPr>
            <p:cNvPr id="5" name="TextBox 4"/>
            <p:cNvSpPr txBox="1"/>
            <p:nvPr/>
          </p:nvSpPr>
          <p:spPr>
            <a:xfrm>
              <a:off x="357158" y="2922156"/>
              <a:ext cx="84296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pembentukan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1 mol air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gas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hidrogen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gas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oksigen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dibebaskan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286 kJ.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Persamaan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termokimianya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adalah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57158" y="5354437"/>
              <a:ext cx="835824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Jika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koefisien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reaksi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dikalikan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dua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maka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harga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PS"/>
                </a:rPr>
                <a:t> Δ</a:t>
              </a:r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H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reaksi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juga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harus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dikalikan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dua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).</a:t>
              </a:r>
              <a:endParaRPr lang="en-US" dirty="0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1237724" y="3793816"/>
              <a:ext cx="5352747" cy="560489"/>
              <a:chOff x="2500298" y="3502700"/>
              <a:chExt cx="5352747" cy="560489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2500298" y="3502700"/>
                <a:ext cx="53527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H  (</a:t>
                </a:r>
                <a:r>
                  <a:rPr lang="en-US" i="1" dirty="0" smtClean="0">
                    <a:latin typeface="Times" pitchFamily="18" charset="0"/>
                    <a:cs typeface="Arial" pitchFamily="34" charset="0"/>
                  </a:rPr>
                  <a:t>g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 +      O  (</a:t>
                </a:r>
                <a:r>
                  <a:rPr lang="en-US" i="1" dirty="0" smtClean="0">
                    <a:latin typeface="Times" pitchFamily="18" charset="0"/>
                    <a:cs typeface="Arial" pitchFamily="34" charset="0"/>
                  </a:rPr>
                  <a:t>g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 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  <a:sym typeface="Symbol"/>
                  </a:rPr>
                  <a:t>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 H  O(</a:t>
                </a:r>
                <a:r>
                  <a:rPr lang="en-US" i="1" dirty="0" smtClean="0">
                    <a:latin typeface="Times" pitchFamily="18" charset="0"/>
                    <a:cs typeface="Arial" pitchFamily="34" charset="0"/>
                  </a:rPr>
                  <a:t>l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 </a:t>
                </a:r>
                <a:r>
                  <a:rPr lang="id-ID" dirty="0" smtClean="0">
                    <a:latin typeface="Times" pitchFamily="18" charset="0"/>
                    <a:cs typeface="Arial" pitchFamily="34" charset="0"/>
                  </a:rPr>
                  <a:t>	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PS"/>
                  </a:rPr>
                  <a:t>Δ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  <a:sym typeface="SymbolPS"/>
                  </a:rPr>
                  <a:t>H = 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  <a:sym typeface="SymbolPS"/>
                  </a:rPr>
                  <a:t>286 kJ</a:t>
                </a:r>
                <a:endParaRPr lang="en-US" dirty="0"/>
              </a:p>
            </p:txBody>
          </p:sp>
          <p:grpSp>
            <p:nvGrpSpPr>
              <p:cNvPr id="12" name="Group 11"/>
              <p:cNvGrpSpPr/>
              <p:nvPr/>
            </p:nvGrpSpPr>
            <p:grpSpPr>
              <a:xfrm>
                <a:off x="3346276" y="3550828"/>
                <a:ext cx="261610" cy="512361"/>
                <a:chOff x="7965682" y="3836580"/>
                <a:chExt cx="261610" cy="512361"/>
              </a:xfrm>
            </p:grpSpPr>
            <p:sp>
              <p:nvSpPr>
                <p:cNvPr id="8" name="Rectangle 7"/>
                <p:cNvSpPr/>
                <p:nvPr/>
              </p:nvSpPr>
              <p:spPr>
                <a:xfrm>
                  <a:off x="7965682" y="3836580"/>
                  <a:ext cx="261610" cy="2769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aseline="30000" dirty="0" smtClean="0">
                      <a:latin typeface="Times" pitchFamily="18" charset="0"/>
                      <a:cs typeface="Arial" pitchFamily="34" charset="0"/>
                    </a:rPr>
                    <a:t>1</a:t>
                  </a:r>
                  <a:endParaRPr lang="en-US" baseline="30000" dirty="0"/>
                </a:p>
              </p:txBody>
            </p:sp>
            <p:cxnSp>
              <p:nvCxnSpPr>
                <p:cNvPr id="10" name="Straight Connector 9"/>
                <p:cNvCxnSpPr/>
                <p:nvPr/>
              </p:nvCxnSpPr>
              <p:spPr>
                <a:xfrm>
                  <a:off x="8001024" y="4000504"/>
                  <a:ext cx="214314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7965682" y="4071942"/>
                  <a:ext cx="261610" cy="2769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aseline="30000" dirty="0" smtClean="0">
                      <a:latin typeface="Times" pitchFamily="18" charset="0"/>
                      <a:cs typeface="Arial" pitchFamily="34" charset="0"/>
                    </a:rPr>
                    <a:t>2</a:t>
                  </a:r>
                  <a:endParaRPr lang="en-US" baseline="30000" dirty="0"/>
                </a:p>
              </p:txBody>
            </p:sp>
          </p:grpSp>
          <p:sp>
            <p:nvSpPr>
              <p:cNvPr id="13" name="Rectangle 12"/>
              <p:cNvSpPr/>
              <p:nvPr/>
            </p:nvSpPr>
            <p:spPr>
              <a:xfrm>
                <a:off x="2667238" y="3717768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2</a:t>
                </a:r>
                <a:endParaRPr lang="en-US" baseline="30000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714744" y="3717768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2</a:t>
                </a:r>
                <a:endParaRPr lang="en-US" baseline="30000" dirty="0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4619374" y="3717768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2</a:t>
                </a:r>
                <a:endParaRPr lang="en-US" baseline="30000" dirty="0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1237724" y="4790932"/>
              <a:ext cx="5275803" cy="492067"/>
              <a:chOff x="2500298" y="4500570"/>
              <a:chExt cx="5275803" cy="492067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2500298" y="4500570"/>
                <a:ext cx="527580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2H  (</a:t>
                </a:r>
                <a:r>
                  <a:rPr lang="en-US" i="1" dirty="0" smtClean="0">
                    <a:latin typeface="Times" pitchFamily="18" charset="0"/>
                    <a:cs typeface="Arial" pitchFamily="34" charset="0"/>
                  </a:rPr>
                  <a:t>g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 +  O  (</a:t>
                </a:r>
                <a:r>
                  <a:rPr lang="en-US" i="1" dirty="0" smtClean="0">
                    <a:latin typeface="Times" pitchFamily="18" charset="0"/>
                    <a:cs typeface="Arial" pitchFamily="34" charset="0"/>
                  </a:rPr>
                  <a:t>g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 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  <a:sym typeface="Symbol"/>
                  </a:rPr>
                  <a:t>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 2H  O(</a:t>
                </a:r>
                <a:r>
                  <a:rPr lang="en-US" i="1" dirty="0" smtClean="0">
                    <a:latin typeface="Times" pitchFamily="18" charset="0"/>
                    <a:cs typeface="Arial" pitchFamily="34" charset="0"/>
                  </a:rPr>
                  <a:t>l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 </a:t>
                </a:r>
                <a:r>
                  <a:rPr lang="id-ID" dirty="0" smtClean="0">
                    <a:latin typeface="Times" pitchFamily="18" charset="0"/>
                    <a:cs typeface="Arial" pitchFamily="34" charset="0"/>
                  </a:rPr>
                  <a:t>	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PS"/>
                  </a:rPr>
                  <a:t>Δ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  <a:sym typeface="SymbolPS"/>
                  </a:rPr>
                  <a:t>H = 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  <a:sym typeface="SymbolPS"/>
                  </a:rPr>
                  <a:t>572kJ</a:t>
                </a:r>
                <a:endParaRPr lang="en-US" dirty="0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786050" y="4715638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2</a:t>
                </a:r>
                <a:endParaRPr lang="en-US" baseline="30000" dirty="0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607210" y="4715638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2</a:t>
                </a:r>
                <a:endParaRPr lang="en-US" baseline="30000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607342" y="4715638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2</a:t>
                </a:r>
                <a:endParaRPr lang="en-US" baseline="30000" dirty="0"/>
              </a:p>
            </p:txBody>
          </p:sp>
        </p:grpSp>
        <p:sp>
          <p:nvSpPr>
            <p:cNvPr id="22" name="Rectangle 21"/>
            <p:cNvSpPr/>
            <p:nvPr/>
          </p:nvSpPr>
          <p:spPr>
            <a:xfrm>
              <a:off x="357158" y="4270725"/>
              <a:ext cx="63350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atau</a:t>
              </a:r>
              <a:endParaRPr lang="en-US" dirty="0"/>
            </a:p>
          </p:txBody>
        </p:sp>
      </p:grp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4318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II. ENTALPI MOLAR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1785926"/>
            <a:ext cx="8286808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Entalpi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molar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dikaitkan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jenis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reaksinya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seperti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pembentukan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peruraian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pembakaran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Entalpi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molar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dinyatakan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satuan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" pitchFamily="18" charset="0"/>
                <a:cs typeface="Arial" pitchFamily="34" charset="0"/>
                <a:sym typeface="SymbolPS"/>
              </a:rPr>
              <a:t>kJ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mol</a:t>
            </a:r>
            <a:r>
              <a:rPr lang="en-US" sz="2800" b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1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1200"/>
              </a:spcBef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entalpi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ditentukan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kondisi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standar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dinyatakan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perubahan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entalpi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standar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28596" y="1000108"/>
            <a:ext cx="8286808" cy="4862871"/>
            <a:chOff x="857224" y="643622"/>
            <a:chExt cx="7429552" cy="4436742"/>
          </a:xfrm>
        </p:grpSpPr>
        <p:sp>
          <p:nvSpPr>
            <p:cNvPr id="2" name="Rectangle 1"/>
            <p:cNvSpPr/>
            <p:nvPr/>
          </p:nvSpPr>
          <p:spPr>
            <a:xfrm>
              <a:off x="857224" y="643622"/>
              <a:ext cx="7429552" cy="44367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defTabSz="360363">
                <a:spcBef>
                  <a:spcPts val="1200"/>
                </a:spcBef>
                <a:buAutoNum type="arabicPeriod"/>
              </a:pP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Entalpi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Pembentukan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Standar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PS"/>
                </a:rPr>
                <a:t>Δ</a:t>
              </a:r>
              <a:r>
                <a:rPr lang="en-US" sz="2000" b="1" dirty="0" smtClean="0">
                  <a:latin typeface="Times" pitchFamily="18" charset="0"/>
                  <a:cs typeface="Arial" pitchFamily="34" charset="0"/>
                  <a:sym typeface="SymbolPS"/>
                </a:rPr>
                <a:t>H  </a:t>
              </a:r>
              <a:r>
                <a:rPr lang="en-US" sz="2000" b="1" dirty="0" smtClean="0">
                  <a:latin typeface="Times" pitchFamily="18" charset="0"/>
                  <a:cs typeface="Arial" pitchFamily="34" charset="0"/>
                  <a:sym typeface="Symbol"/>
                </a:rPr>
                <a:t> </a:t>
              </a: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Standar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 Enthalpy of Formation)</a:t>
              </a:r>
            </a:p>
            <a:p>
              <a:pPr marL="342900" indent="-342900" defTabSz="360363">
                <a:spcBef>
                  <a:spcPts val="1200"/>
                </a:spcBef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Perubahan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entalpi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pembentukan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1 mol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zat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langsung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unsur-unsurnya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keadaan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standar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(298 K, 1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atm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).</a:t>
              </a:r>
            </a:p>
            <a:p>
              <a:pPr marL="342900" indent="-342900" defTabSz="360363">
                <a:spcBef>
                  <a:spcPts val="1200"/>
                </a:spcBef>
                <a:buAutoNum type="arabicPeriod" startAt="2"/>
              </a:pP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Entalpi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Peruraian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Standar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 : (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PS"/>
                </a:rPr>
                <a:t>Δ</a:t>
              </a:r>
              <a:r>
                <a:rPr lang="en-US" sz="2000" b="1" dirty="0" smtClean="0">
                  <a:latin typeface="Times" pitchFamily="18" charset="0"/>
                  <a:cs typeface="Arial" pitchFamily="34" charset="0"/>
                  <a:sym typeface="SymbolPS"/>
                </a:rPr>
                <a:t>H  </a:t>
              </a:r>
              <a:r>
                <a:rPr lang="en-US" sz="2000" b="1" dirty="0" smtClean="0">
                  <a:latin typeface="Times" pitchFamily="18" charset="0"/>
                  <a:cs typeface="Arial" pitchFamily="34" charset="0"/>
                  <a:sym typeface="Symbol"/>
                </a:rPr>
                <a:t> 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Standard Enthalpy of Dissociation) </a:t>
              </a:r>
            </a:p>
            <a:p>
              <a:pPr marL="342900" indent="-342900" defTabSz="360363">
                <a:spcBef>
                  <a:spcPts val="1200"/>
                </a:spcBef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Reaksi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peruraian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merupakan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kebalikan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reaksi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pembentukan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Nilai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entalpi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peruraian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sama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entalpi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pembentuknya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tetapi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tandanya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berlawanan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42900" indent="-342900" defTabSz="360363">
                <a:spcBef>
                  <a:spcPts val="1200"/>
                </a:spcBef>
              </a:pP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3.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Entalpi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Pembakaran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Standar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 : (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PS"/>
                </a:rPr>
                <a:t>Δ</a:t>
              </a:r>
              <a:r>
                <a:rPr lang="en-US" sz="2000" b="1" dirty="0" smtClean="0">
                  <a:latin typeface="Times" pitchFamily="18" charset="0"/>
                  <a:cs typeface="Arial" pitchFamily="34" charset="0"/>
                  <a:sym typeface="SymbolPS"/>
                </a:rPr>
                <a:t>H  </a:t>
              </a:r>
              <a:r>
                <a:rPr lang="en-US" sz="2000" b="1" dirty="0" smtClean="0">
                  <a:latin typeface="Times" pitchFamily="18" charset="0"/>
                  <a:cs typeface="Arial" pitchFamily="34" charset="0"/>
                  <a:sym typeface="Symbol"/>
                </a:rPr>
                <a:t> 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Standard Enthalpy of Combustion) </a:t>
              </a:r>
            </a:p>
            <a:p>
              <a:pPr marL="342900" indent="-342900" defTabSz="360363">
                <a:spcBef>
                  <a:spcPts val="1200"/>
                </a:spcBef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Perubahan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entalpi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pembakaran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sempurna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1 mol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suatu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zat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diukur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(298 K, 1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atm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).</a:t>
              </a:r>
              <a:endParaRPr lang="en-US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4892239" y="773978"/>
              <a:ext cx="241734" cy="3650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 smtClean="0">
                  <a:latin typeface="Times" pitchFamily="18" charset="0"/>
                  <a:cs typeface="Arial" pitchFamily="34" charset="0"/>
                </a:rPr>
                <a:t>f</a:t>
              </a:r>
              <a:endParaRPr lang="en-US" sz="2000" b="1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4556225" y="2150808"/>
              <a:ext cx="293472" cy="3650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 smtClean="0">
                  <a:latin typeface="Times" pitchFamily="18" charset="0"/>
                  <a:cs typeface="Arial" pitchFamily="34" charset="0"/>
                </a:rPr>
                <a:t>d</a:t>
              </a:r>
              <a:endParaRPr lang="en-US" sz="2000" b="1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867606" y="3786827"/>
              <a:ext cx="267603" cy="3650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 smtClean="0">
                  <a:latin typeface="Times" pitchFamily="18" charset="0"/>
                  <a:cs typeface="Arial" pitchFamily="34" charset="0"/>
                </a:rPr>
                <a:t>c</a:t>
              </a:r>
              <a:endParaRPr lang="en-US" sz="2000" b="1" dirty="0"/>
            </a:p>
          </p:txBody>
        </p:sp>
      </p:grpSp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44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III. PENENTUAN ENTALPI REAKSI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5016648"/>
            <a:ext cx="2571768" cy="698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428596" y="1214422"/>
            <a:ext cx="814393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Kalori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meter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terisolasi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pertukaran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materi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maupun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lingkungan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luar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kalorimeter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mengukur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kenaikan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suhu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kalorimeter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menentukan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jumlah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kalor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diserap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air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serta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perangkat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kalorimeter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berdasarkan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rumus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spcBef>
                <a:spcPts val="1200"/>
              </a:spcBef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1200"/>
              </a:spcBef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1200"/>
              </a:spcBef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0034" y="5774312"/>
            <a:ext cx="259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Kalori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sederhana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46700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A.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Berdasarkan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Kalorime</a:t>
            </a: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tri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00034" y="3571876"/>
            <a:ext cx="67151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519113"/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	</a:t>
            </a:r>
            <a:r>
              <a:rPr lang="en-US" i="1" dirty="0" smtClean="0">
                <a:latin typeface="Times" pitchFamily="18" charset="0"/>
                <a:cs typeface="Arial" pitchFamily="34" charset="0"/>
              </a:rPr>
              <a:t>q	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=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jumlah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kalori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 defTabSz="519113"/>
            <a:r>
              <a:rPr lang="en-US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en-US" i="1" dirty="0" smtClean="0">
                <a:latin typeface="Times" pitchFamily="18" charset="0"/>
                <a:cs typeface="Arial" pitchFamily="34" charset="0"/>
              </a:rPr>
              <a:t>q	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=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massa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air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kalorimeter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 defTabSz="519113"/>
            <a:r>
              <a:rPr lang="en-US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en-US" i="1" dirty="0" smtClean="0">
                <a:latin typeface="Times" pitchFamily="18" charset="0"/>
                <a:cs typeface="Arial" pitchFamily="34" charset="0"/>
              </a:rPr>
              <a:t>c	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=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kalor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jenis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air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kalorimeter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 defTabSz="519113"/>
            <a:r>
              <a:rPr lang="en-US" i="1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en-US" i="1" dirty="0" smtClean="0">
                <a:latin typeface="Times" pitchFamily="18" charset="0"/>
                <a:cs typeface="Arial" pitchFamily="34" charset="0"/>
              </a:rPr>
              <a:t>C   	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=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kapasitas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kalor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kalorimeter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 defTabSz="519113"/>
            <a:r>
              <a:rPr lang="en-US" dirty="0" smtClean="0">
                <a:latin typeface="Arial" pitchFamily="34" charset="0"/>
                <a:cs typeface="Arial" pitchFamily="34" charset="0"/>
                <a:sym typeface="SymbolPS"/>
              </a:rPr>
              <a:t>		</a:t>
            </a:r>
            <a:r>
              <a:rPr lang="en-US" i="1" dirty="0" smtClean="0">
                <a:latin typeface="Times" pitchFamily="18" charset="0"/>
                <a:cs typeface="Arial" pitchFamily="34" charset="0"/>
              </a:rPr>
              <a:t>T 	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=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kenaikan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suhu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kalorimeter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1" y="2428868"/>
            <a:ext cx="3182239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5786453"/>
            <a:ext cx="2286016" cy="604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0545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Berdasarkan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Hukum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Hess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576976"/>
            <a:ext cx="8429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Hukum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Hess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berkaitan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reaksi-reaksi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dilangsungkan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menurut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lebih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lintasan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Contoh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yaitu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karbon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grafit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oksigen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membentuk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karbon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dioksida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2716882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Cara-1:</a:t>
            </a:r>
            <a:endParaRPr lang="en-US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3801238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Cara-2:</a:t>
            </a:r>
            <a:endParaRPr lang="en-US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5789470"/>
            <a:ext cx="5286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Kalor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143248"/>
            <a:ext cx="7829981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286255"/>
            <a:ext cx="8143932" cy="1348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6700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C.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Berdasarkan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Tabel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Entapel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Pembentukan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285860"/>
            <a:ext cx="8072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pereaksi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dianggap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terlebih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dahulu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terurai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menjadi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unsur-unsurnya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kemudian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unsur-unsur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bereaksi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membentuk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produk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643174" y="2206150"/>
            <a:ext cx="4572149" cy="508470"/>
            <a:chOff x="2246095" y="2086694"/>
            <a:chExt cx="4572149" cy="508470"/>
          </a:xfrm>
        </p:grpSpPr>
        <p:sp>
          <p:nvSpPr>
            <p:cNvPr id="4" name="Rectangle 3"/>
            <p:cNvSpPr/>
            <p:nvPr/>
          </p:nvSpPr>
          <p:spPr>
            <a:xfrm>
              <a:off x="2246095" y="2086694"/>
              <a:ext cx="457214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i="1" dirty="0" smtClean="0">
                  <a:solidFill>
                    <a:srgbClr val="C00000"/>
                  </a:solidFill>
                  <a:latin typeface="Times New Roman"/>
                  <a:cs typeface="Times New Roman"/>
                  <a:sym typeface="SymbolPS"/>
                </a:rPr>
                <a:t>Δ </a:t>
              </a:r>
              <a:r>
                <a:rPr lang="en-US" b="1" i="1" dirty="0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  <a:sym typeface="SymbolPS"/>
                </a:rPr>
                <a:t>H</a:t>
              </a:r>
              <a:r>
                <a:rPr lang="en-US" b="1" dirty="0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  <a:sym typeface="Symbol"/>
                </a:rPr>
                <a:t></a:t>
              </a:r>
              <a:r>
                <a:rPr lang="en-US" b="1" dirty="0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  <a:sym typeface="SymbolPS"/>
                </a:rPr>
                <a:t> = </a:t>
              </a:r>
              <a:r>
                <a:rPr lang="en-US" b="1" dirty="0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  <a:sym typeface="Symbol"/>
                </a:rPr>
                <a:t> </a:t>
              </a:r>
              <a:r>
                <a:rPr lang="en-US" b="1" i="1" dirty="0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  <a:sym typeface="Symbol"/>
                </a:rPr>
                <a:t>E </a:t>
              </a:r>
              <a:r>
                <a:rPr lang="en-US" b="1" dirty="0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  <a:sym typeface="Symbol"/>
                </a:rPr>
                <a:t> (</a:t>
              </a:r>
              <a:r>
                <a:rPr lang="en-US" b="1" i="1" dirty="0" err="1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  <a:sym typeface="Symbol"/>
                </a:rPr>
                <a:t>produk</a:t>
              </a:r>
              <a:r>
                <a:rPr lang="en-US" b="1" dirty="0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  <a:sym typeface="Symbol"/>
                </a:rPr>
                <a:t>)</a:t>
              </a:r>
              <a:r>
                <a:rPr lang="en-US" b="1" i="1" dirty="0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  <a:sym typeface="Symbol"/>
                </a:rPr>
                <a:t>   </a:t>
              </a:r>
              <a:r>
                <a:rPr lang="en-US" b="1" dirty="0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  <a:sym typeface="Symbol"/>
                </a:rPr>
                <a:t> </a:t>
              </a:r>
              <a:r>
                <a:rPr lang="en-US" b="1" i="1" dirty="0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  <a:sym typeface="Symbol"/>
                </a:rPr>
                <a:t>E </a:t>
              </a:r>
              <a:r>
                <a:rPr lang="en-US" b="1" dirty="0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  <a:sym typeface="Symbol"/>
                </a:rPr>
                <a:t> (</a:t>
              </a:r>
              <a:r>
                <a:rPr lang="en-US" b="1" i="1" dirty="0" err="1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  <a:sym typeface="Symbol"/>
                </a:rPr>
                <a:t>pereaksi</a:t>
              </a:r>
              <a:r>
                <a:rPr lang="en-US" b="1" dirty="0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  <a:sym typeface="Symbol"/>
                </a:rPr>
                <a:t>)</a:t>
              </a:r>
              <a:endParaRPr lang="en-US" b="1" dirty="0">
                <a:solidFill>
                  <a:srgbClr val="C00000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343671" y="2225832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</a:rPr>
                <a:t>f</a:t>
              </a:r>
              <a:endParaRPr lang="en-US" b="1" i="1" dirty="0">
                <a:solidFill>
                  <a:srgbClr val="C00000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5029516" y="2225832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</a:rPr>
                <a:t>f</a:t>
              </a:r>
              <a:endParaRPr lang="en-US" b="1" i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10484" y="2916792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Contoh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0484" y="3416858"/>
            <a:ext cx="5643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pembakaran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metanol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berikut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 rot="5400000" flipH="1" flipV="1">
            <a:off x="2214546" y="3571876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000504"/>
            <a:ext cx="849427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0227" y="3381478"/>
            <a:ext cx="5635749" cy="3333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0" y="35716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D.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Berdasarkan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Ikatan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897503"/>
            <a:ext cx="8143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ikatan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didefinisikan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diperlukan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memutuskan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1 mol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ikatan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molekul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wujud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gas.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ikatan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dinyatakan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kilojoule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per mol (kJ mol</a:t>
            </a:r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1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lambang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2285992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Contoh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2643182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pembakaran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gas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metana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8952" y="1825847"/>
            <a:ext cx="4940502" cy="460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6143" y="3000372"/>
            <a:ext cx="5689063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71462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I. AZAS KEKEKALAN ENERGI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86837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IV. ENERGI  BAHAN  BAKAR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66744" y="2142322"/>
          <a:ext cx="7477156" cy="2926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33620"/>
                <a:gridCol w="2571768"/>
                <a:gridCol w="2571768"/>
              </a:tblGrid>
              <a:tr h="37084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Gas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alam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Batu</a:t>
                      </a: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bara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Batu</a:t>
                      </a: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bara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Minyak</a:t>
                      </a: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mentah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Bensin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Arang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Kayu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Hidrogen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70          23          0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82           1           2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77           5           7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85          12          0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85          15          0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100          0           0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50           6          44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0          100         0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        49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        31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        32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        45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        48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        34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        18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       142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3000134" y="2487480"/>
            <a:ext cx="257176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2524132" y="3785396"/>
            <a:ext cx="257176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3452826" y="3785396"/>
            <a:ext cx="257176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23888" y="2285198"/>
            <a:ext cx="2249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Jenis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Bahan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Bakar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238512" y="2464170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C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120586" y="2464170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H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988366" y="2464170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O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823820" y="2261888"/>
            <a:ext cx="22220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Nilai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kalor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(kJ g</a:t>
            </a:r>
            <a:r>
              <a:rPr lang="en-US" b="1" baseline="30000" dirty="0" smtClean="0">
                <a:latin typeface="Arial" pitchFamily="34" charset="0"/>
                <a:cs typeface="Arial" pitchFamily="34" charset="0"/>
                <a:sym typeface="Symbol"/>
              </a:rPr>
              <a:t>1</a:t>
            </a:r>
            <a:r>
              <a:rPr lang="en-US" b="1" dirty="0" smtClean="0">
                <a:latin typeface="Arial" pitchFamily="34" charset="0"/>
                <a:cs typeface="Arial" pitchFamily="34" charset="0"/>
                <a:sym typeface="Symbol"/>
              </a:rPr>
              <a:t>)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394928" y="2142322"/>
            <a:ext cx="17876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Komposisi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(%)</a:t>
            </a:r>
            <a:endParaRPr lang="en-US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0100" y="642918"/>
            <a:ext cx="72866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Azas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kekekalan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menyatakan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bahwa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energi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tidak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dapat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diciptakan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dimusnahkan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tetapi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dapat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diubah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satu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bentuk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bentuk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lain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kalor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dihasilkan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pembakaran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kayu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minyak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tanah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bukannya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hilang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tetapi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diserap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molekul-molekul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udara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benda-benda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lain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sekitarnya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diubah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menjadi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bentuk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lain,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misalnya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menjadi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kinetik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Azas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kekekalan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juga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hukum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pertama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termodinamika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72" y="1556081"/>
            <a:ext cx="79296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proses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sedang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menjadi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pusat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perhatian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kita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sistem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Segala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berada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sekitar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yaitu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apa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tersebut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berinteraksi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lingkungan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91202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Lingkungan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3000372"/>
            <a:ext cx="5429288" cy="3683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5854503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Transfer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pertukaran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lingkungan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berupa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kalor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dirty="0">
                <a:latin typeface="Times" pitchFamily="18" charset="0"/>
                <a:cs typeface="Arial" pitchFamily="34" charset="0"/>
              </a:rPr>
              <a:t>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bentuk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lainnya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secara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kolektif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sebut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kerja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dirty="0">
                <a:latin typeface="Times" pitchFamily="18" charset="0"/>
                <a:cs typeface="Arial" pitchFamily="34" charset="0"/>
              </a:rPr>
              <a:t>w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596" y="655764"/>
            <a:ext cx="8358246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Sistem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terbuka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mengalami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pertukaran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materi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lingkungan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Sistem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tertutup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mengalami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pertukaran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tetapi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mengalami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pertukaran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materi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lingkungan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Sistem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terisolasi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mengalami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pertukaran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materi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lingkungan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8596" y="273586"/>
            <a:ext cx="8143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dibedakan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atas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:</a:t>
            </a:r>
            <a:endParaRPr lang="en-US" sz="20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3071810"/>
            <a:ext cx="3571900" cy="2800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427842" y="2428868"/>
            <a:ext cx="2928958" cy="29289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807984" y="2500306"/>
            <a:ext cx="5407486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menerima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kalori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2000" b="1" i="1" dirty="0" smtClean="0">
                <a:latin typeface="Times" pitchFamily="18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Times" pitchFamily="18" charset="0"/>
                <a:cs typeface="Arial" pitchFamily="34" charset="0"/>
              </a:rPr>
              <a:t>q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bertanda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positif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(+).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membebaskan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kalor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2000" i="1" dirty="0" smtClean="0">
                <a:latin typeface="Times" pitchFamily="18" charset="0"/>
                <a:cs typeface="Arial" pitchFamily="34" charset="0"/>
              </a:rPr>
              <a:t> q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bertanda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negatif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).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Sistem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melakukan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kerja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,</a:t>
            </a:r>
            <a:r>
              <a:rPr lang="en-US" sz="2000" i="1" dirty="0" smtClean="0">
                <a:latin typeface="Times" pitchFamily="18" charset="0"/>
                <a:cs typeface="Arial" pitchFamily="34" charset="0"/>
              </a:rPr>
              <a:t> w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bertanda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negatif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).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Sistem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menerima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kerja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,</a:t>
            </a:r>
            <a:r>
              <a:rPr lang="en-US" sz="2000" i="1" dirty="0" smtClean="0">
                <a:latin typeface="Times" pitchFamily="18" charset="0"/>
                <a:cs typeface="Arial" pitchFamily="34" charset="0"/>
              </a:rPr>
              <a:t> w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bertanda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positif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(+).</a:t>
            </a:r>
            <a:endParaRPr lang="en-US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986837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B.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Tanda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Kalor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5" name="Picture 4" descr="hh.bmp"/>
          <p:cNvPicPr>
            <a:picLocks noChangeAspect="1"/>
          </p:cNvPicPr>
          <p:nvPr/>
        </p:nvPicPr>
        <p:blipFill>
          <a:blip r:embed="rId2" cstate="print"/>
          <a:srcRect l="22771" t="8984" r="28630" b="20703"/>
          <a:stretch>
            <a:fillRect/>
          </a:stretch>
        </p:blipFill>
        <p:spPr>
          <a:xfrm>
            <a:off x="357158" y="1928802"/>
            <a:ext cx="3357586" cy="364333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00100" y="2811777"/>
            <a:ext cx="214314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83094" y="2811777"/>
            <a:ext cx="214314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2483720" y="4725297"/>
            <a:ext cx="54853" cy="32109"/>
          </a:xfrm>
          <a:custGeom>
            <a:avLst/>
            <a:gdLst>
              <a:gd name="connsiteX0" fmla="*/ 3448 w 54853"/>
              <a:gd name="connsiteY0" fmla="*/ 7637 h 32109"/>
              <a:gd name="connsiteX1" fmla="*/ 10763 w 54853"/>
              <a:gd name="connsiteY1" fmla="*/ 3980 h 32109"/>
              <a:gd name="connsiteX2" fmla="*/ 29051 w 54853"/>
              <a:gd name="connsiteY2" fmla="*/ 322 h 32109"/>
              <a:gd name="connsiteX3" fmla="*/ 50997 w 54853"/>
              <a:gd name="connsiteY3" fmla="*/ 3980 h 32109"/>
              <a:gd name="connsiteX4" fmla="*/ 40024 w 54853"/>
              <a:gd name="connsiteY4" fmla="*/ 322 h 32109"/>
              <a:gd name="connsiteX5" fmla="*/ 18078 w 54853"/>
              <a:gd name="connsiteY5" fmla="*/ 3980 h 32109"/>
              <a:gd name="connsiteX6" fmla="*/ 14421 w 54853"/>
              <a:gd name="connsiteY6" fmla="*/ 14953 h 32109"/>
              <a:gd name="connsiteX7" fmla="*/ 3448 w 54853"/>
              <a:gd name="connsiteY7" fmla="*/ 22268 h 32109"/>
              <a:gd name="connsiteX8" fmla="*/ 7106 w 54853"/>
              <a:gd name="connsiteY8" fmla="*/ 3980 h 32109"/>
              <a:gd name="connsiteX9" fmla="*/ 43682 w 54853"/>
              <a:gd name="connsiteY9" fmla="*/ 7637 h 32109"/>
              <a:gd name="connsiteX10" fmla="*/ 32709 w 54853"/>
              <a:gd name="connsiteY10" fmla="*/ 11295 h 32109"/>
              <a:gd name="connsiteX11" fmla="*/ 29051 w 54853"/>
              <a:gd name="connsiteY11" fmla="*/ 322 h 32109"/>
              <a:gd name="connsiteX12" fmla="*/ 3448 w 54853"/>
              <a:gd name="connsiteY12" fmla="*/ 7637 h 3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4853" h="32109">
                <a:moveTo>
                  <a:pt x="3448" y="7637"/>
                </a:moveTo>
                <a:cubicBezTo>
                  <a:pt x="11606" y="32109"/>
                  <a:pt x="2377" y="10969"/>
                  <a:pt x="10763" y="3980"/>
                </a:cubicBezTo>
                <a:cubicBezTo>
                  <a:pt x="15539" y="0"/>
                  <a:pt x="22955" y="1541"/>
                  <a:pt x="29051" y="322"/>
                </a:cubicBezTo>
                <a:cubicBezTo>
                  <a:pt x="36366" y="1541"/>
                  <a:pt x="43581" y="3980"/>
                  <a:pt x="50997" y="3980"/>
                </a:cubicBezTo>
                <a:cubicBezTo>
                  <a:pt x="54853" y="3980"/>
                  <a:pt x="43880" y="322"/>
                  <a:pt x="40024" y="322"/>
                </a:cubicBezTo>
                <a:cubicBezTo>
                  <a:pt x="32608" y="322"/>
                  <a:pt x="25393" y="2761"/>
                  <a:pt x="18078" y="3980"/>
                </a:cubicBezTo>
                <a:cubicBezTo>
                  <a:pt x="16859" y="7638"/>
                  <a:pt x="16829" y="11942"/>
                  <a:pt x="14421" y="14953"/>
                </a:cubicBezTo>
                <a:cubicBezTo>
                  <a:pt x="11675" y="18386"/>
                  <a:pt x="5886" y="25926"/>
                  <a:pt x="3448" y="22268"/>
                </a:cubicBezTo>
                <a:cubicBezTo>
                  <a:pt x="0" y="17095"/>
                  <a:pt x="5887" y="10076"/>
                  <a:pt x="7106" y="3980"/>
                </a:cubicBezTo>
                <a:cubicBezTo>
                  <a:pt x="19298" y="5199"/>
                  <a:pt x="31901" y="4271"/>
                  <a:pt x="43682" y="7637"/>
                </a:cubicBezTo>
                <a:cubicBezTo>
                  <a:pt x="47389" y="8696"/>
                  <a:pt x="36158" y="13019"/>
                  <a:pt x="32709" y="11295"/>
                </a:cubicBezTo>
                <a:cubicBezTo>
                  <a:pt x="29260" y="9571"/>
                  <a:pt x="30270" y="3980"/>
                  <a:pt x="29051" y="322"/>
                </a:cubicBezTo>
                <a:lnTo>
                  <a:pt x="3448" y="7637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74029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1568600"/>
            <a:ext cx="75724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Jumlah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dimiliki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energi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(internal energy)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dinyatakan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lambang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Namun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termokimia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kita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hanya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berkepentingan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PS"/>
              </a:rPr>
              <a:t>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28662" y="4631681"/>
            <a:ext cx="3357586" cy="869021"/>
            <a:chOff x="357158" y="2786058"/>
            <a:chExt cx="3357586" cy="869021"/>
          </a:xfrm>
        </p:grpSpPr>
        <p:sp>
          <p:nvSpPr>
            <p:cNvPr id="9" name="TextBox 8"/>
            <p:cNvSpPr txBox="1"/>
            <p:nvPr/>
          </p:nvSpPr>
          <p:spPr>
            <a:xfrm>
              <a:off x="357158" y="2786058"/>
              <a:ext cx="3357586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Times" pitchFamily="18" charset="0"/>
                  <a:cs typeface="Arial" pitchFamily="34" charset="0"/>
                </a:rPr>
                <a:t>E  </a:t>
              </a:r>
              <a:r>
                <a:rPr lang="en-US" sz="2000" dirty="0" smtClean="0">
                  <a:latin typeface="Times" pitchFamily="18" charset="0"/>
                  <a:cs typeface="Arial" pitchFamily="34" charset="0"/>
                </a:rPr>
                <a:t>=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energi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produk</a:t>
              </a:r>
              <a:endParaRPr lang="en-US" sz="2000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Times" pitchFamily="18" charset="0"/>
                  <a:cs typeface="Arial" pitchFamily="34" charset="0"/>
                </a:rPr>
                <a:t>E  </a:t>
              </a:r>
              <a:r>
                <a:rPr lang="en-US" sz="2000" dirty="0" smtClean="0">
                  <a:latin typeface="Times" pitchFamily="18" charset="0"/>
                  <a:cs typeface="Arial" pitchFamily="34" charset="0"/>
                </a:rPr>
                <a:t>=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energi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pereaksi</a:t>
              </a:r>
              <a:endParaRPr lang="en-US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00034" y="2989094"/>
              <a:ext cx="269626" cy="2975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1" baseline="30000" dirty="0" smtClean="0">
                  <a:latin typeface="Times" pitchFamily="18" charset="0"/>
                  <a:cs typeface="Arial" pitchFamily="34" charset="0"/>
                  <a:sym typeface="Symbol"/>
                </a:rPr>
                <a:t>p</a:t>
              </a:r>
              <a:endParaRPr lang="en-US" sz="2000" i="1" baseline="300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3938" y="3357562"/>
              <a:ext cx="288862" cy="2975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1" baseline="30000" dirty="0" smtClean="0">
                  <a:latin typeface="Times" pitchFamily="18" charset="0"/>
                  <a:cs typeface="Arial" pitchFamily="34" charset="0"/>
                  <a:sym typeface="Symbol"/>
                </a:rPr>
                <a:t>R</a:t>
              </a:r>
              <a:endParaRPr lang="en-US" sz="2000" i="1" baseline="30000" dirty="0"/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3540403"/>
            <a:ext cx="3286148" cy="110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2412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D.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Kalor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			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71802" y="1046728"/>
            <a:ext cx="3066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  <a:sym typeface="SymbolPS"/>
              </a:rPr>
              <a:t>Δ</a:t>
            </a:r>
            <a:r>
              <a:rPr lang="en-US" i="1" dirty="0" smtClean="0">
                <a:latin typeface="Times" pitchFamily="18" charset="0"/>
                <a:cs typeface="Arial" pitchFamily="34" charset="0"/>
              </a:rPr>
              <a:t>E 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 = </a:t>
            </a:r>
            <a:r>
              <a:rPr lang="en-US" i="1" dirty="0" smtClean="0">
                <a:latin typeface="Times" pitchFamily="18" charset="0"/>
                <a:cs typeface="Arial" pitchFamily="34" charset="0"/>
              </a:rPr>
              <a:t>q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kalor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 +</a:t>
            </a:r>
            <a:r>
              <a:rPr lang="en-US" i="1" dirty="0" smtClean="0">
                <a:latin typeface="Times" pitchFamily="18" charset="0"/>
                <a:cs typeface="Arial" pitchFamily="34" charset="0"/>
              </a:rPr>
              <a:t>  w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4088989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latin typeface="Arial" pitchFamily="34" charset="0"/>
                <a:cs typeface="Arial" pitchFamily="34" charset="0"/>
              </a:rPr>
              <a:t>Kalor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berlangsung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tekanan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tetap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dikaitkan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sifat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lain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yaitu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entalpi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Entalpi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juga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menyatakan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sejumlah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dimiliki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Nilai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absolut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entalpi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diukur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tetapi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entalpi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ditentukan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433434" y="5715016"/>
            <a:ext cx="4548040" cy="908663"/>
            <a:chOff x="2214546" y="5715016"/>
            <a:chExt cx="4548040" cy="908663"/>
          </a:xfrm>
        </p:grpSpPr>
        <p:sp>
          <p:nvSpPr>
            <p:cNvPr id="5" name="Rectangle 4"/>
            <p:cNvSpPr/>
            <p:nvPr/>
          </p:nvSpPr>
          <p:spPr>
            <a:xfrm>
              <a:off x="2214546" y="5715016"/>
              <a:ext cx="4548040" cy="8002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Reaksi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tekanan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tetap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	 : </a:t>
              </a:r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q        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= 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PS"/>
                </a:rPr>
                <a:t>Δ</a:t>
              </a:r>
              <a:r>
                <a:rPr lang="en-US" i="1" dirty="0" smtClean="0">
                  <a:latin typeface="Times" pitchFamily="18" charset="0"/>
                  <a:cs typeface="Arial" pitchFamily="34" charset="0"/>
                  <a:sym typeface="SymbolPS"/>
                </a:rPr>
                <a:t>H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 </a:t>
              </a:r>
              <a:endParaRPr lang="en-US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</a:pP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Reaksi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volume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tetap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  : </a:t>
              </a:r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q        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= 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PS"/>
                </a:rPr>
                <a:t>Δ</a:t>
              </a:r>
              <a:r>
                <a:rPr lang="en-US" i="1" dirty="0" smtClean="0">
                  <a:latin typeface="Times" pitchFamily="18" charset="0"/>
                  <a:cs typeface="Arial" pitchFamily="34" charset="0"/>
                  <a:sym typeface="SymbolPS"/>
                </a:rPr>
                <a:t>E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 </a:t>
              </a:r>
              <a:endParaRPr lang="en-US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262316" y="5906020"/>
              <a:ext cx="59343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aseline="30000" dirty="0" err="1" smtClean="0">
                  <a:latin typeface="Arial" pitchFamily="34" charset="0"/>
                  <a:cs typeface="Arial" pitchFamily="34" charset="0"/>
                </a:rPr>
                <a:t>reaksi</a:t>
              </a:r>
              <a:endParaRPr lang="en-US" baseline="300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262316" y="6346680"/>
              <a:ext cx="59343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aseline="30000" dirty="0" err="1" smtClean="0">
                  <a:latin typeface="Arial" pitchFamily="34" charset="0"/>
                  <a:cs typeface="Arial" pitchFamily="34" charset="0"/>
                </a:rPr>
                <a:t>reaksi</a:t>
              </a:r>
              <a:endParaRPr lang="en-US" baseline="300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952807" y="3477128"/>
            <a:ext cx="3748142" cy="504099"/>
            <a:chOff x="3000364" y="3429000"/>
            <a:chExt cx="3748142" cy="504099"/>
          </a:xfrm>
        </p:grpSpPr>
        <p:sp>
          <p:nvSpPr>
            <p:cNvPr id="9" name="Rectangle 8"/>
            <p:cNvSpPr/>
            <p:nvPr/>
          </p:nvSpPr>
          <p:spPr>
            <a:xfrm>
              <a:off x="3000364" y="3429000"/>
              <a:ext cx="37481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Arial" pitchFamily="34" charset="0"/>
                  <a:cs typeface="Arial" pitchFamily="34" charset="0"/>
                  <a:sym typeface="SymbolPS"/>
                </a:rPr>
                <a:t>Δ</a:t>
              </a:r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E 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 = </a:t>
              </a:r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q   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+</a:t>
              </a:r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  w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atau</a:t>
              </a:r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 q   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= 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PS"/>
                </a:rPr>
                <a:t>Δ</a:t>
              </a:r>
              <a:r>
                <a:rPr lang="en-US" i="1" dirty="0" smtClean="0">
                  <a:latin typeface="Times" pitchFamily="18" charset="0"/>
                  <a:cs typeface="Arial" pitchFamily="34" charset="0"/>
                  <a:sym typeface="SymbolPS"/>
                </a:rPr>
                <a:t>E  </a:t>
              </a:r>
              <a:r>
                <a:rPr lang="en-US" dirty="0" smtClean="0">
                  <a:latin typeface="Times" pitchFamily="18" charset="0"/>
                  <a:cs typeface="Arial" pitchFamily="34" charset="0"/>
                  <a:sym typeface="Symbol"/>
                </a:rPr>
                <a:t> </a:t>
              </a:r>
              <a:r>
                <a:rPr lang="en-US" i="1" dirty="0" smtClean="0">
                  <a:latin typeface="Times" pitchFamily="18" charset="0"/>
                  <a:cs typeface="Arial" pitchFamily="34" charset="0"/>
                  <a:sym typeface="Symbol"/>
                </a:rPr>
                <a:t>w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723646" y="3656100"/>
              <a:ext cx="30008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i="1" baseline="30000" dirty="0" smtClean="0">
                  <a:latin typeface="Times" pitchFamily="18" charset="0"/>
                  <a:cs typeface="Arial" pitchFamily="34" charset="0"/>
                </a:rPr>
                <a:t>p</a:t>
              </a:r>
              <a:endParaRPr lang="en-US" baseline="30000" dirty="0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500034" y="2849988"/>
            <a:ext cx="72866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berlangsung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terbuka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tekanan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tetap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4088833" y="2344644"/>
            <a:ext cx="1010578" cy="491313"/>
            <a:chOff x="4000496" y="2428868"/>
            <a:chExt cx="1010578" cy="491313"/>
          </a:xfrm>
        </p:grpSpPr>
        <p:sp>
          <p:nvSpPr>
            <p:cNvPr id="13" name="Rectangle 12"/>
            <p:cNvSpPr/>
            <p:nvPr/>
          </p:nvSpPr>
          <p:spPr>
            <a:xfrm>
              <a:off x="4000496" y="2428868"/>
              <a:ext cx="100219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Arial" pitchFamily="34" charset="0"/>
                  <a:cs typeface="Arial" pitchFamily="34" charset="0"/>
                  <a:sym typeface="SymbolPS"/>
                </a:rPr>
                <a:t>Δ</a:t>
              </a:r>
              <a:r>
                <a:rPr lang="en-US" i="1" dirty="0" smtClean="0">
                  <a:latin typeface="Times" pitchFamily="18" charset="0"/>
                  <a:cs typeface="Arial" pitchFamily="34" charset="0"/>
                  <a:sym typeface="SymbolPS"/>
                </a:rPr>
                <a:t>E  </a:t>
              </a:r>
              <a:r>
                <a:rPr lang="en-US" dirty="0" smtClean="0">
                  <a:latin typeface="Times" pitchFamily="18" charset="0"/>
                  <a:cs typeface="Arial" pitchFamily="34" charset="0"/>
                  <a:sym typeface="Symbol"/>
                </a:rPr>
                <a:t>= </a:t>
              </a:r>
              <a:r>
                <a:rPr lang="en-US" i="1" dirty="0" smtClean="0">
                  <a:latin typeface="Times" pitchFamily="18" charset="0"/>
                  <a:cs typeface="Arial" pitchFamily="34" charset="0"/>
                  <a:sym typeface="Symbol"/>
                </a:rPr>
                <a:t>q</a:t>
              </a:r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710992" y="2643182"/>
              <a:ext cx="30008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i="1" baseline="30000" dirty="0" smtClean="0">
                  <a:latin typeface="Times" pitchFamily="18" charset="0"/>
                  <a:cs typeface="Arial" pitchFamily="34" charset="0"/>
                </a:rPr>
                <a:t>v</a:t>
              </a:r>
              <a:endParaRPr lang="en-US" baseline="30000" dirty="0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500034" y="1579874"/>
            <a:ext cx="8072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berlangsung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tertutup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volume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tetap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PS"/>
              </a:rPr>
              <a:t>Δ</a:t>
            </a:r>
            <a:r>
              <a:rPr lang="en-US" i="1" dirty="0" smtClean="0">
                <a:latin typeface="Times" pitchFamily="18" charset="0"/>
                <a:cs typeface="Arial" pitchFamily="34" charset="0"/>
                <a:sym typeface="SymbolPS"/>
              </a:rPr>
              <a:t>E  </a:t>
            </a:r>
            <a:r>
              <a:rPr lang="en-US" dirty="0" smtClean="0">
                <a:latin typeface="Times" pitchFamily="18" charset="0"/>
                <a:cs typeface="Arial" pitchFamily="34" charset="0"/>
                <a:sym typeface="Symbol"/>
              </a:rPr>
              <a:t>= 0),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berarti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melakukan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i="1" dirty="0" smtClean="0">
                <a:latin typeface="Times" pitchFamily="18" charset="0"/>
                <a:cs typeface="Arial" pitchFamily="34" charset="0"/>
                <a:sym typeface="Symbol"/>
              </a:rPr>
              <a:t>w </a:t>
            </a:r>
            <a:r>
              <a:rPr lang="en-US" dirty="0" smtClean="0">
                <a:latin typeface="Times" pitchFamily="18" charset="0"/>
                <a:cs typeface="Arial" pitchFamily="34" charset="0"/>
                <a:sym typeface="Symbol"/>
              </a:rPr>
              <a:t>= 0).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57166"/>
            <a:ext cx="1757375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0545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E.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Eksoterm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Endoterm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677708" y="1317169"/>
            <a:ext cx="7788585" cy="3890914"/>
            <a:chOff x="571472" y="928670"/>
            <a:chExt cx="7788585" cy="3890914"/>
          </a:xfrm>
        </p:grpSpPr>
        <p:sp>
          <p:nvSpPr>
            <p:cNvPr id="3" name="Oval 2"/>
            <p:cNvSpPr/>
            <p:nvPr/>
          </p:nvSpPr>
          <p:spPr>
            <a:xfrm>
              <a:off x="928662" y="2285992"/>
              <a:ext cx="1785950" cy="15001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/>
            <p:cNvSpPr/>
            <p:nvPr/>
          </p:nvSpPr>
          <p:spPr>
            <a:xfrm>
              <a:off x="5643570" y="2285992"/>
              <a:ext cx="1785950" cy="15001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5214942" y="3035714"/>
              <a:ext cx="857256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 rot="5400000">
              <a:off x="6179732" y="2357430"/>
              <a:ext cx="715968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rot="10800000" flipV="1">
              <a:off x="7037742" y="3024436"/>
              <a:ext cx="785818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rot="5400000" flipH="1" flipV="1">
              <a:off x="6145601" y="3748883"/>
              <a:ext cx="78423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6143636" y="2857496"/>
              <a:ext cx="85792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i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Sistem</a:t>
              </a:r>
              <a:endParaRPr lang="en-US" sz="1600" i="1" dirty="0">
                <a:solidFill>
                  <a:srgbClr val="C00000"/>
                </a:solidFill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flipV="1">
              <a:off x="2036328" y="2249896"/>
              <a:ext cx="714380" cy="57150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rot="10800000">
              <a:off x="904598" y="2261928"/>
              <a:ext cx="642942" cy="57150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2118290" y="3296648"/>
              <a:ext cx="714380" cy="57150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5400000">
              <a:off x="785786" y="3286124"/>
              <a:ext cx="642942" cy="64294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1405418" y="2857496"/>
              <a:ext cx="85792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i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Sistem</a:t>
              </a:r>
              <a:endParaRPr lang="en-US" sz="1600" i="1" dirty="0">
                <a:solidFill>
                  <a:srgbClr val="C00000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285852" y="4481030"/>
              <a:ext cx="111921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Eksoterm</a:t>
              </a:r>
              <a:endParaRPr lang="en-US" sz="1600" dirty="0">
                <a:solidFill>
                  <a:srgbClr val="C00000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000760" y="4481030"/>
              <a:ext cx="114165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Endoterm</a:t>
              </a:r>
              <a:endParaRPr lang="en-US" sz="1600" dirty="0">
                <a:solidFill>
                  <a:srgbClr val="C00000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239892" y="1643050"/>
              <a:ext cx="57259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kalor</a:t>
              </a:r>
              <a:endParaRPr lang="en-US" sz="1400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239892" y="4143380"/>
              <a:ext cx="57259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kalor</a:t>
              </a:r>
              <a:endParaRPr lang="en-US" sz="1400" dirty="0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787464" y="2856742"/>
              <a:ext cx="57259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kalor</a:t>
              </a:r>
              <a:endParaRPr lang="en-US" sz="1400" dirty="0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702090" y="2856742"/>
              <a:ext cx="57259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kalor</a:t>
              </a:r>
              <a:endParaRPr lang="en-US" sz="1400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501052" y="1964144"/>
              <a:ext cx="57259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kalor</a:t>
              </a:r>
              <a:endParaRPr lang="en-US" sz="1400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42910" y="1964144"/>
              <a:ext cx="57259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kalor</a:t>
              </a:r>
              <a:endParaRPr lang="en-US" sz="1400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561212" y="3917788"/>
              <a:ext cx="57259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kalor</a:t>
              </a:r>
              <a:endParaRPr lang="en-US" sz="1400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71472" y="3917788"/>
              <a:ext cx="57259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kalor</a:t>
              </a:r>
              <a:endParaRPr lang="en-US" sz="14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179616" y="928670"/>
              <a:ext cx="6500858" cy="723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Reaksi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eksoterm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: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kalor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mengalir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sistem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lingkungan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</a:p>
            <a:p>
              <a:pPr>
                <a:spcBef>
                  <a:spcPts val="600"/>
                </a:spcBef>
              </a:pP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Reaksi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endoterm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: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kalor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mengalir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lingkungan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sistem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3286116" y="2857496"/>
              <a:ext cx="134524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Lingkungan</a:t>
              </a:r>
              <a:endParaRPr lang="en-US" sz="16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3214678" y="5377857"/>
            <a:ext cx="5715040" cy="1000274"/>
            <a:chOff x="500034" y="5214950"/>
            <a:chExt cx="5715040" cy="1000274"/>
          </a:xfrm>
        </p:grpSpPr>
        <p:sp>
          <p:nvSpPr>
            <p:cNvPr id="41" name="TextBox 40"/>
            <p:cNvSpPr txBox="1"/>
            <p:nvPr/>
          </p:nvSpPr>
          <p:spPr>
            <a:xfrm>
              <a:off x="500034" y="5214950"/>
              <a:ext cx="5715040" cy="1000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Reaksi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eksoterm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: 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PS"/>
                </a:rPr>
                <a:t>Δ</a:t>
              </a:r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H  = H  </a:t>
              </a:r>
              <a:r>
                <a:rPr lang="en-US" dirty="0" smtClean="0">
                  <a:latin typeface="Times" pitchFamily="18" charset="0"/>
                  <a:cs typeface="Arial" pitchFamily="34" charset="0"/>
                  <a:sym typeface="Symbol"/>
                </a:rPr>
                <a:t> </a:t>
              </a:r>
              <a:r>
                <a:rPr lang="en-US" i="1" dirty="0" smtClean="0">
                  <a:latin typeface="Times" pitchFamily="18" charset="0"/>
                  <a:cs typeface="Arial" pitchFamily="34" charset="0"/>
                  <a:sym typeface="Symbol"/>
                </a:rPr>
                <a:t>H   </a:t>
              </a:r>
              <a:r>
                <a:rPr lang="en-US" dirty="0" smtClean="0">
                  <a:latin typeface="Times" pitchFamily="18" charset="0"/>
                  <a:cs typeface="Arial" pitchFamily="34" charset="0"/>
                  <a:sym typeface="Symbol"/>
                </a:rPr>
                <a:t> 0  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berarti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positif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)</a:t>
              </a:r>
            </a:p>
            <a:p>
              <a:pPr>
                <a:spcBef>
                  <a:spcPts val="600"/>
                </a:spcBef>
              </a:pP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Reaksi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endoterm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: 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PS"/>
                </a:rPr>
                <a:t>Δ</a:t>
              </a:r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H = H  </a:t>
              </a:r>
              <a:r>
                <a:rPr lang="en-US" dirty="0" smtClean="0">
                  <a:latin typeface="Times" pitchFamily="18" charset="0"/>
                  <a:cs typeface="Arial" pitchFamily="34" charset="0"/>
                  <a:sym typeface="Symbol"/>
                </a:rPr>
                <a:t> </a:t>
              </a:r>
              <a:r>
                <a:rPr lang="en-US" i="1" dirty="0" smtClean="0">
                  <a:latin typeface="Times" pitchFamily="18" charset="0"/>
                  <a:cs typeface="Arial" pitchFamily="34" charset="0"/>
                  <a:sym typeface="Symbol"/>
                </a:rPr>
                <a:t>H   </a:t>
              </a:r>
              <a:r>
                <a:rPr lang="en-US" dirty="0" smtClean="0">
                  <a:latin typeface="Times" pitchFamily="18" charset="0"/>
                  <a:cs typeface="Arial" pitchFamily="34" charset="0"/>
                  <a:sym typeface="Symbol"/>
                </a:rPr>
                <a:t> 0 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bertanda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negatif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)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225200" y="5405954"/>
              <a:ext cx="26161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baseline="30000" dirty="0" smtClean="0">
                  <a:latin typeface="Times" pitchFamily="18" charset="0"/>
                  <a:cs typeface="Arial" pitchFamily="34" charset="0"/>
                  <a:sym typeface="Symbol"/>
                </a:rPr>
                <a:t>p</a:t>
              </a:r>
              <a:endParaRPr lang="en-US" i="1" baseline="3000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3701202" y="5405954"/>
              <a:ext cx="27924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baseline="30000" dirty="0" smtClean="0">
                  <a:latin typeface="Times" pitchFamily="18" charset="0"/>
                  <a:cs typeface="Arial" pitchFamily="34" charset="0"/>
                  <a:sym typeface="Symbol"/>
                </a:rPr>
                <a:t>R</a:t>
              </a:r>
              <a:endParaRPr lang="en-US" i="1" baseline="30000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189104" y="5750358"/>
              <a:ext cx="26161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baseline="30000" dirty="0" smtClean="0">
                  <a:latin typeface="Times" pitchFamily="18" charset="0"/>
                  <a:cs typeface="Arial" pitchFamily="34" charset="0"/>
                  <a:sym typeface="Symbol"/>
                </a:rPr>
                <a:t>p</a:t>
              </a:r>
              <a:endParaRPr lang="en-US" i="1" baseline="30000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665106" y="5750358"/>
              <a:ext cx="27924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baseline="30000" dirty="0" smtClean="0">
                  <a:latin typeface="Times" pitchFamily="18" charset="0"/>
                  <a:cs typeface="Arial" pitchFamily="34" charset="0"/>
                  <a:sym typeface="Symbol"/>
                </a:rPr>
                <a:t>R</a:t>
              </a:r>
              <a:endParaRPr lang="en-US" i="1" baseline="30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77708" y="5377857"/>
            <a:ext cx="2428892" cy="837225"/>
            <a:chOff x="1000100" y="4929198"/>
            <a:chExt cx="2428892" cy="837225"/>
          </a:xfrm>
        </p:grpSpPr>
        <p:sp>
          <p:nvSpPr>
            <p:cNvPr id="47" name="TextBox 46"/>
            <p:cNvSpPr txBox="1"/>
            <p:nvPr/>
          </p:nvSpPr>
          <p:spPr>
            <a:xfrm>
              <a:off x="1000100" y="4929198"/>
              <a:ext cx="2428892" cy="723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Entalpi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produk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H  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)</a:t>
              </a:r>
            </a:p>
            <a:p>
              <a:pPr>
                <a:spcBef>
                  <a:spcPts val="600"/>
                </a:spcBef>
              </a:pP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Entalpi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pereaksi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H  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)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782920" y="5120202"/>
              <a:ext cx="26161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baseline="30000" dirty="0" smtClean="0">
                  <a:latin typeface="Times" pitchFamily="18" charset="0"/>
                  <a:cs typeface="Arial" pitchFamily="34" charset="0"/>
                  <a:sym typeface="Symbol"/>
                </a:rPr>
                <a:t>p</a:t>
              </a:r>
              <a:endParaRPr lang="en-US" i="1" baseline="30000" dirty="0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2937074" y="5489424"/>
              <a:ext cx="27924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baseline="30000" dirty="0" smtClean="0">
                  <a:latin typeface="Times" pitchFamily="18" charset="0"/>
                  <a:cs typeface="Arial" pitchFamily="34" charset="0"/>
                  <a:sym typeface="Symbol"/>
                </a:rPr>
                <a:t>R</a:t>
              </a:r>
              <a:endParaRPr lang="en-US" i="1" baseline="30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491</TotalTime>
  <Words>1003</Words>
  <Application>Microsoft Office PowerPoint</Application>
  <PresentationFormat>On-screen Show (4:3)</PresentationFormat>
  <Paragraphs>174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Esis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Heru</dc:creator>
  <cp:lastModifiedBy>Bambang</cp:lastModifiedBy>
  <cp:revision>91</cp:revision>
  <dcterms:created xsi:type="dcterms:W3CDTF">2000-12-31T19:30:17Z</dcterms:created>
  <dcterms:modified xsi:type="dcterms:W3CDTF">2012-02-10T03:49:52Z</dcterms:modified>
</cp:coreProperties>
</file>