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83" r:id="rId4"/>
    <p:sldId id="284" r:id="rId5"/>
    <p:sldId id="257" r:id="rId6"/>
    <p:sldId id="258" r:id="rId7"/>
    <p:sldId id="259" r:id="rId8"/>
    <p:sldId id="260" r:id="rId9"/>
    <p:sldId id="261" r:id="rId10"/>
    <p:sldId id="262" r:id="rId11"/>
    <p:sldId id="263" r:id="rId12"/>
    <p:sldId id="264" r:id="rId13"/>
    <p:sldId id="265" r:id="rId14"/>
    <p:sldId id="267" r:id="rId15"/>
    <p:sldId id="268" r:id="rId16"/>
    <p:sldId id="269" r:id="rId17"/>
    <p:sldId id="270" r:id="rId18"/>
    <p:sldId id="271" r:id="rId19"/>
    <p:sldId id="272" r:id="rId20"/>
    <p:sldId id="273" r:id="rId21"/>
    <p:sldId id="274" r:id="rId22"/>
    <p:sldId id="275" r:id="rId23"/>
    <p:sldId id="276" r:id="rId24"/>
    <p:sldId id="277" r:id="rId25"/>
    <p:sldId id="279" r:id="rId26"/>
    <p:sldId id="280" r:id="rId27"/>
    <p:sldId id="281" r:id="rId28"/>
    <p:sldId id="282" r:id="rId29"/>
    <p:sldId id="285" r:id="rId30"/>
    <p:sldId id="286" r:id="rId31"/>
    <p:sldId id="287" r:id="rId32"/>
    <p:sldId id="289" r:id="rId33"/>
    <p:sldId id="288" r:id="rId3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F13"/>
    <a:srgbClr val="3B4A1E"/>
    <a:srgbClr val="660033"/>
    <a:srgbClr val="793905"/>
    <a:srgbClr val="747100"/>
    <a:srgbClr val="F0EA00"/>
    <a:srgbClr val="C5C000"/>
    <a:srgbClr val="67310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94" autoAdjust="0"/>
    <p:restoredTop sz="94660"/>
  </p:normalViewPr>
  <p:slideViewPr>
    <p:cSldViewPr>
      <p:cViewPr varScale="1">
        <p:scale>
          <a:sx n="64" d="100"/>
          <a:sy n="64" d="100"/>
        </p:scale>
        <p:origin x="-93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189437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187432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1236606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smtClean="0"/>
              <a:t>Click to edit Master title style</a:t>
            </a:r>
            <a:endParaRPr lang="en-US"/>
          </a:p>
        </p:txBody>
      </p:sp>
      <p:sp>
        <p:nvSpPr>
          <p:cNvPr id="27651" name="Rectangle 3"/>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en-US" smtClean="0"/>
              <a:t>Click to edit Master subtitle style</a:t>
            </a:r>
            <a:endParaRPr lang="en-US"/>
          </a:p>
        </p:txBody>
      </p:sp>
      <p:sp>
        <p:nvSpPr>
          <p:cNvPr id="4" name="Rectangle 4"/>
          <p:cNvSpPr>
            <a:spLocks noGrp="1" noChangeArrowheads="1"/>
          </p:cNvSpPr>
          <p:nvPr>
            <p:ph type="dt" sz="quarter" idx="10"/>
          </p:nvPr>
        </p:nvSpPr>
        <p:spPr>
          <a:xfrm>
            <a:off x="685800" y="6248400"/>
            <a:ext cx="1905000" cy="457200"/>
          </a:xfrm>
        </p:spPr>
        <p:txBody>
          <a:bodyPr/>
          <a:lstStyle>
            <a:lvl1pPr>
              <a:defRPr smtClean="0">
                <a:solidFill>
                  <a:srgbClr val="EAEAEA"/>
                </a:solidFill>
              </a:defRPr>
            </a:lvl1pPr>
          </a:lstStyle>
          <a:p>
            <a:fld id="{0C12F18B-49EF-4F0B-9482-C852FE10AF37}" type="datetimeFigureOut">
              <a:rPr lang="id-ID" smtClean="0"/>
              <a:pPr/>
              <a:t>18/01/2013</a:t>
            </a:fld>
            <a:endParaRPr lang="id-ID"/>
          </a:p>
        </p:txBody>
      </p:sp>
      <p:sp>
        <p:nvSpPr>
          <p:cNvPr id="5" name="Rectangle 5"/>
          <p:cNvSpPr>
            <a:spLocks noGrp="1" noChangeArrowheads="1"/>
          </p:cNvSpPr>
          <p:nvPr>
            <p:ph type="ftr" sz="quarter" idx="11"/>
          </p:nvPr>
        </p:nvSpPr>
        <p:spPr>
          <a:xfrm>
            <a:off x="3124200" y="6248400"/>
            <a:ext cx="2895600" cy="457200"/>
          </a:xfrm>
        </p:spPr>
        <p:txBody>
          <a:bodyPr/>
          <a:lstStyle>
            <a:lvl1pPr>
              <a:defRPr smtClean="0">
                <a:solidFill>
                  <a:srgbClr val="EAEAEA"/>
                </a:solidFill>
              </a:defRPr>
            </a:lvl1pPr>
          </a:lstStyle>
          <a:p>
            <a:endParaRPr lang="id-ID"/>
          </a:p>
        </p:txBody>
      </p:sp>
      <p:sp>
        <p:nvSpPr>
          <p:cNvPr id="6" name="Rectangle 6"/>
          <p:cNvSpPr>
            <a:spLocks noGrp="1" noChangeArrowheads="1"/>
          </p:cNvSpPr>
          <p:nvPr>
            <p:ph type="sldNum" sz="quarter" idx="12"/>
          </p:nvPr>
        </p:nvSpPr>
        <p:spPr>
          <a:xfrm>
            <a:off x="6553200" y="6248400"/>
            <a:ext cx="1905000" cy="457200"/>
          </a:xfrm>
        </p:spPr>
        <p:txBody>
          <a:bodyPr/>
          <a:lstStyle>
            <a:lvl1pPr>
              <a:defRPr smtClean="0">
                <a:solidFill>
                  <a:srgbClr val="EAEAEA"/>
                </a:solidFill>
              </a:defRPr>
            </a:lvl1pPr>
          </a:lstStyle>
          <a:p>
            <a:fld id="{7EC8DF5B-4CF1-4EA9-98AA-20CABA95056C}"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5" name="Rectangle 4"/>
          <p:cNvSpPr>
            <a:spLocks noGrp="1" noChangeArrowheads="1"/>
          </p:cNvSpPr>
          <p:nvPr>
            <p:ph type="ftr" sz="quarter" idx="11"/>
          </p:nvPr>
        </p:nvSpPr>
        <p:spPr>
          <a:ln/>
        </p:spPr>
        <p:txBody>
          <a:bodyPr/>
          <a:lstStyle>
            <a:lvl1pPr>
              <a:defRPr/>
            </a:lvl1pPr>
          </a:lstStyle>
          <a:p>
            <a:endParaRPr lang="id-ID"/>
          </a:p>
        </p:txBody>
      </p:sp>
      <p:sp>
        <p:nvSpPr>
          <p:cNvPr id="6"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5" name="Rectangle 4"/>
          <p:cNvSpPr>
            <a:spLocks noGrp="1" noChangeArrowheads="1"/>
          </p:cNvSpPr>
          <p:nvPr>
            <p:ph type="ftr" sz="quarter" idx="11"/>
          </p:nvPr>
        </p:nvSpPr>
        <p:spPr>
          <a:ln/>
        </p:spPr>
        <p:txBody>
          <a:bodyPr/>
          <a:lstStyle>
            <a:lvl1pPr>
              <a:defRPr/>
            </a:lvl1pPr>
          </a:lstStyle>
          <a:p>
            <a:endParaRPr lang="id-ID"/>
          </a:p>
        </p:txBody>
      </p:sp>
      <p:sp>
        <p:nvSpPr>
          <p:cNvPr id="6"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6" name="Rectangle 4"/>
          <p:cNvSpPr>
            <a:spLocks noGrp="1" noChangeArrowheads="1"/>
          </p:cNvSpPr>
          <p:nvPr>
            <p:ph type="ftr" sz="quarter" idx="11"/>
          </p:nvPr>
        </p:nvSpPr>
        <p:spPr>
          <a:ln/>
        </p:spPr>
        <p:txBody>
          <a:bodyPr/>
          <a:lstStyle>
            <a:lvl1pPr>
              <a:defRPr/>
            </a:lvl1pPr>
          </a:lstStyle>
          <a:p>
            <a:endParaRPr lang="id-ID"/>
          </a:p>
        </p:txBody>
      </p:sp>
      <p:sp>
        <p:nvSpPr>
          <p:cNvPr id="7"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8" name="Rectangle 4"/>
          <p:cNvSpPr>
            <a:spLocks noGrp="1" noChangeArrowheads="1"/>
          </p:cNvSpPr>
          <p:nvPr>
            <p:ph type="ftr" sz="quarter" idx="11"/>
          </p:nvPr>
        </p:nvSpPr>
        <p:spPr>
          <a:ln/>
        </p:spPr>
        <p:txBody>
          <a:bodyPr/>
          <a:lstStyle>
            <a:lvl1pPr>
              <a:defRPr/>
            </a:lvl1pPr>
          </a:lstStyle>
          <a:p>
            <a:endParaRPr lang="id-ID"/>
          </a:p>
        </p:txBody>
      </p:sp>
      <p:sp>
        <p:nvSpPr>
          <p:cNvPr id="9"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4" name="Rectangle 4"/>
          <p:cNvSpPr>
            <a:spLocks noGrp="1" noChangeArrowheads="1"/>
          </p:cNvSpPr>
          <p:nvPr>
            <p:ph type="ftr" sz="quarter" idx="11"/>
          </p:nvPr>
        </p:nvSpPr>
        <p:spPr>
          <a:ln/>
        </p:spPr>
        <p:txBody>
          <a:bodyPr/>
          <a:lstStyle>
            <a:lvl1pPr>
              <a:defRPr/>
            </a:lvl1pPr>
          </a:lstStyle>
          <a:p>
            <a:endParaRPr lang="id-ID"/>
          </a:p>
        </p:txBody>
      </p:sp>
      <p:sp>
        <p:nvSpPr>
          <p:cNvPr id="5"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3" name="Rectangle 4"/>
          <p:cNvSpPr>
            <a:spLocks noGrp="1" noChangeArrowheads="1"/>
          </p:cNvSpPr>
          <p:nvPr>
            <p:ph type="ftr" sz="quarter" idx="11"/>
          </p:nvPr>
        </p:nvSpPr>
        <p:spPr>
          <a:ln/>
        </p:spPr>
        <p:txBody>
          <a:bodyPr/>
          <a:lstStyle>
            <a:lvl1pPr>
              <a:defRPr/>
            </a:lvl1pPr>
          </a:lstStyle>
          <a:p>
            <a:endParaRPr lang="id-ID"/>
          </a:p>
        </p:txBody>
      </p:sp>
      <p:sp>
        <p:nvSpPr>
          <p:cNvPr id="4"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6" name="Rectangle 4"/>
          <p:cNvSpPr>
            <a:spLocks noGrp="1" noChangeArrowheads="1"/>
          </p:cNvSpPr>
          <p:nvPr>
            <p:ph type="ftr" sz="quarter" idx="11"/>
          </p:nvPr>
        </p:nvSpPr>
        <p:spPr>
          <a:ln/>
        </p:spPr>
        <p:txBody>
          <a:bodyPr/>
          <a:lstStyle>
            <a:lvl1pPr>
              <a:defRPr/>
            </a:lvl1pPr>
          </a:lstStyle>
          <a:p>
            <a:endParaRPr lang="id-ID"/>
          </a:p>
        </p:txBody>
      </p:sp>
      <p:sp>
        <p:nvSpPr>
          <p:cNvPr id="7"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439004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6" name="Rectangle 4"/>
          <p:cNvSpPr>
            <a:spLocks noGrp="1" noChangeArrowheads="1"/>
          </p:cNvSpPr>
          <p:nvPr>
            <p:ph type="ftr" sz="quarter" idx="11"/>
          </p:nvPr>
        </p:nvSpPr>
        <p:spPr>
          <a:ln/>
        </p:spPr>
        <p:txBody>
          <a:bodyPr/>
          <a:lstStyle>
            <a:lvl1pPr>
              <a:defRPr/>
            </a:lvl1pPr>
          </a:lstStyle>
          <a:p>
            <a:endParaRPr lang="id-ID"/>
          </a:p>
        </p:txBody>
      </p:sp>
      <p:sp>
        <p:nvSpPr>
          <p:cNvPr id="7"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5" name="Rectangle 4"/>
          <p:cNvSpPr>
            <a:spLocks noGrp="1" noChangeArrowheads="1"/>
          </p:cNvSpPr>
          <p:nvPr>
            <p:ph type="ftr" sz="quarter" idx="11"/>
          </p:nvPr>
        </p:nvSpPr>
        <p:spPr>
          <a:ln/>
        </p:spPr>
        <p:txBody>
          <a:bodyPr/>
          <a:lstStyle>
            <a:lvl1pPr>
              <a:defRPr/>
            </a:lvl1pPr>
          </a:lstStyle>
          <a:p>
            <a:endParaRPr lang="id-ID"/>
          </a:p>
        </p:txBody>
      </p:sp>
      <p:sp>
        <p:nvSpPr>
          <p:cNvPr id="6"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fld id="{0C12F18B-49EF-4F0B-9482-C852FE10AF37}" type="datetimeFigureOut">
              <a:rPr lang="id-ID" smtClean="0"/>
              <a:pPr/>
              <a:t>18/01/2013</a:t>
            </a:fld>
            <a:endParaRPr lang="id-ID"/>
          </a:p>
        </p:txBody>
      </p:sp>
      <p:sp>
        <p:nvSpPr>
          <p:cNvPr id="5" name="Rectangle 4"/>
          <p:cNvSpPr>
            <a:spLocks noGrp="1" noChangeArrowheads="1"/>
          </p:cNvSpPr>
          <p:nvPr>
            <p:ph type="ftr" sz="quarter" idx="11"/>
          </p:nvPr>
        </p:nvSpPr>
        <p:spPr>
          <a:ln/>
        </p:spPr>
        <p:txBody>
          <a:bodyPr/>
          <a:lstStyle>
            <a:lvl1pPr>
              <a:defRPr/>
            </a:lvl1pPr>
          </a:lstStyle>
          <a:p>
            <a:endParaRPr lang="id-ID"/>
          </a:p>
        </p:txBody>
      </p:sp>
      <p:sp>
        <p:nvSpPr>
          <p:cNvPr id="6" name="Rectangle 5"/>
          <p:cNvSpPr>
            <a:spLocks noGrp="1" noChangeArrowheads="1"/>
          </p:cNvSpPr>
          <p:nvPr>
            <p:ph type="sldNum" sz="quarter" idx="12"/>
          </p:nvPr>
        </p:nvSpPr>
        <p:spPr>
          <a:ln/>
        </p:spPr>
        <p:txBody>
          <a:bodyPr/>
          <a:lstStyle>
            <a:lvl1pPr>
              <a:defRPr/>
            </a:lvl1pPr>
          </a:lstStyle>
          <a:p>
            <a:fld id="{7EC8DF5B-4CF1-4EA9-98AA-20CABA95056C}"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405633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EC8DF5B-4CF1-4EA9-98AA-20CABA95056C}"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208991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5728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3746904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328454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1068319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2F18B-49EF-4F0B-9482-C852FE10AF37}" type="datetimeFigureOut">
              <a:rPr lang="id-ID" smtClean="0"/>
              <a:pPr/>
              <a:t>18/01/2013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2760483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2F18B-49EF-4F0B-9482-C852FE10AF37}" type="datetimeFigureOut">
              <a:rPr lang="id-ID" smtClean="0"/>
              <a:pPr/>
              <a:t>18/01/2013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DF5B-4CF1-4EA9-98AA-20CABA95056C}" type="slidenum">
              <a:rPr lang="id-ID" smtClean="0"/>
              <a:pPr/>
              <a:t>‹#›</a:t>
            </a:fld>
            <a:endParaRPr lang="id-ID"/>
          </a:p>
        </p:txBody>
      </p:sp>
    </p:spTree>
    <p:extLst>
      <p:ext uri="{BB962C8B-B14F-4D97-AF65-F5344CB8AC3E}">
        <p14:creationId xmlns:p14="http://schemas.microsoft.com/office/powerpoint/2010/main" xmlns="" val="1728445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6627"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smtClean="0"/>
            </a:lvl1pPr>
          </a:lstStyle>
          <a:p>
            <a:fld id="{0C12F18B-49EF-4F0B-9482-C852FE10AF37}" type="datetimeFigureOut">
              <a:rPr lang="id-ID" smtClean="0"/>
              <a:pPr/>
              <a:t>18/01/2013</a:t>
            </a:fld>
            <a:endParaRPr lang="id-ID"/>
          </a:p>
        </p:txBody>
      </p:sp>
      <p:sp>
        <p:nvSpPr>
          <p:cNvPr id="26628"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smtClean="0"/>
            </a:lvl1pPr>
          </a:lstStyle>
          <a:p>
            <a:endParaRPr lang="id-ID"/>
          </a:p>
        </p:txBody>
      </p:sp>
      <p:sp>
        <p:nvSpPr>
          <p:cNvPr id="26629"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smtClean="0"/>
            </a:lvl1pPr>
          </a:lstStyle>
          <a:p>
            <a:fld id="{7EC8DF5B-4CF1-4EA9-98AA-20CABA95056C}" type="slidenum">
              <a:rPr lang="id-ID" smtClean="0"/>
              <a:pPr/>
              <a:t>‹#›</a:t>
            </a:fld>
            <a:endParaRPr lang="id-ID"/>
          </a:p>
        </p:txBody>
      </p:sp>
      <p:pic>
        <p:nvPicPr>
          <p:cNvPr id="1030" name="Picture 6" descr="C:\WINNT\Profiles\rebeccal\Personal\pics\strtegic1.jpg"/>
          <p:cNvPicPr>
            <a:picLocks noChangeAspect="1" noChangeArrowheads="1"/>
          </p:cNvPicPr>
          <p:nvPr/>
        </p:nvPicPr>
        <p:blipFill>
          <a:blip r:embed="rId13"/>
          <a:srcRect/>
          <a:stretch>
            <a:fillRect/>
          </a:stretch>
        </p:blipFill>
        <p:spPr bwMode="auto">
          <a:xfrm>
            <a:off x="0" y="0"/>
            <a:ext cx="1219200" cy="6858000"/>
          </a:xfrm>
          <a:prstGeom prst="rect">
            <a:avLst/>
          </a:prstGeom>
          <a:noFill/>
          <a:ln w="9525">
            <a:noFill/>
            <a:miter lim="800000"/>
            <a:headEnd/>
            <a:tailEnd/>
          </a:ln>
        </p:spPr>
      </p:pic>
      <p:sp>
        <p:nvSpPr>
          <p:cNvPr id="1031" name="Rectangle 7"/>
          <p:cNvSpPr>
            <a:spLocks noGrp="1" noChangeArrowheads="1"/>
          </p:cNvSpPr>
          <p:nvPr>
            <p:ph type="body" idx="1"/>
          </p:nvPr>
        </p:nvSpPr>
        <p:spPr bwMode="auto">
          <a:xfrm>
            <a:off x="1371600" y="1981200"/>
            <a:ext cx="7620000" cy="4114800"/>
          </a:xfrm>
          <a:prstGeom prst="rect">
            <a:avLst/>
          </a:prstGeom>
          <a:noFill/>
          <a:ln w="12700" cap="sq">
            <a:noFill/>
            <a:miter lim="800000"/>
            <a:headEnd type="none" w="sm" len="sm"/>
            <a:tailEnd type="none" w="sm" len="sm"/>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1" fontAlgn="base" hangingPunct="1">
        <a:spcBef>
          <a:spcPct val="20000"/>
        </a:spcBef>
        <a:spcAft>
          <a:spcPct val="0"/>
        </a:spcAft>
        <a:buSzPct val="95000"/>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2F18B-49EF-4F0B-9482-C852FE10AF37}" type="datetimeFigureOut">
              <a:rPr lang="id-ID" smtClean="0"/>
              <a:pPr/>
              <a:t>18/01/2013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DF5B-4CF1-4EA9-98AA-20CABA95056C}"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2mwglco.jpg"/>
          <p:cNvPicPr>
            <a:picLocks noChangeAspect="1" noChangeArrowheads="1"/>
          </p:cNvPicPr>
          <p:nvPr/>
        </p:nvPicPr>
        <p:blipFill>
          <a:blip r:embed="rId3"/>
          <a:srcRect/>
          <a:stretch>
            <a:fillRect/>
          </a:stretch>
        </p:blipFill>
        <p:spPr bwMode="auto">
          <a:xfrm>
            <a:off x="142844" y="2538420"/>
            <a:ext cx="8833119" cy="3105158"/>
          </a:xfrm>
          <a:prstGeom prst="rect">
            <a:avLst/>
          </a:prstGeom>
          <a:ln>
            <a:noFill/>
          </a:ln>
          <a:effectLst>
            <a:softEdge rad="112500"/>
          </a:effectLst>
        </p:spPr>
      </p:pic>
      <p:sp>
        <p:nvSpPr>
          <p:cNvPr id="6" name="Title 1"/>
          <p:cNvSpPr txBox="1">
            <a:spLocks/>
          </p:cNvSpPr>
          <p:nvPr/>
        </p:nvSpPr>
        <p:spPr>
          <a:xfrm>
            <a:off x="1571604" y="1500174"/>
            <a:ext cx="5072098" cy="1470025"/>
          </a:xfrm>
          <a:prstGeom prst="rect">
            <a:avLst/>
          </a:prstGeom>
        </p:spPr>
        <p:txBody>
          <a:bodyPr vert="horz" lIns="91440" tIns="45720" rIns="91440" bIns="45720" rtlCol="0" anchor="ctr">
            <a:noAutofit/>
          </a:bodyPr>
          <a:lstStyle/>
          <a:p>
            <a:pPr>
              <a:spcBef>
                <a:spcPct val="0"/>
              </a:spcBef>
            </a:pPr>
            <a:r>
              <a:rPr kumimoji="0" lang="en-US" sz="8800" b="0" i="0" u="none" strike="noStrike" kern="1200" cap="none" spc="0" normalizeH="0" baseline="0" noProof="0" dirty="0" smtClean="0">
                <a:ln>
                  <a:noFill/>
                </a:ln>
                <a:solidFill>
                  <a:schemeClr val="tx1"/>
                </a:solidFill>
                <a:effectLst>
                  <a:glow rad="228600">
                    <a:schemeClr val="accent3">
                      <a:satMod val="175000"/>
                      <a:alpha val="40000"/>
                    </a:schemeClr>
                  </a:glow>
                  <a:outerShdw blurRad="38100" dist="38100" dir="2700000" algn="tl">
                    <a:srgbClr val="000000">
                      <a:alpha val="43137"/>
                    </a:srgbClr>
                  </a:outerShdw>
                </a:effectLst>
                <a:uLnTx/>
                <a:uFillTx/>
                <a:latin typeface="Harrington" pitchFamily="82" charset="0"/>
                <a:ea typeface="+mj-ea"/>
                <a:cs typeface="+mj-cs"/>
              </a:rPr>
              <a:t>EVOLUSI</a:t>
            </a:r>
            <a:endParaRPr kumimoji="0" lang="id-ID" sz="8800" b="0" i="0" u="none" strike="noStrike" kern="1200" cap="none" spc="0" normalizeH="0" baseline="0" noProof="0" dirty="0" smtClean="0">
              <a:ln>
                <a:noFill/>
              </a:ln>
              <a:solidFill>
                <a:schemeClr val="tx1"/>
              </a:solidFill>
              <a:effectLst>
                <a:glow rad="228600">
                  <a:schemeClr val="accent3">
                    <a:satMod val="175000"/>
                    <a:alpha val="40000"/>
                  </a:schemeClr>
                </a:glow>
                <a:outerShdw blurRad="38100" dist="38100" dir="2700000" algn="tl">
                  <a:srgbClr val="000000">
                    <a:alpha val="43137"/>
                  </a:srgbClr>
                </a:outerShdw>
              </a:effectLst>
              <a:uLnTx/>
              <a:uFillTx/>
              <a:latin typeface="Harrington" pitchFamily="82" charset="0"/>
              <a:ea typeface="+mj-ea"/>
              <a:cs typeface="+mj-cs"/>
            </a:endParaRPr>
          </a:p>
        </p:txBody>
      </p:sp>
      <p:sp>
        <p:nvSpPr>
          <p:cNvPr id="8" name="TextBox 7"/>
          <p:cNvSpPr txBox="1"/>
          <p:nvPr/>
        </p:nvSpPr>
        <p:spPr>
          <a:xfrm>
            <a:off x="285720" y="1285860"/>
            <a:ext cx="1785950" cy="1015663"/>
          </a:xfrm>
          <a:prstGeom prst="rect">
            <a:avLst/>
          </a:prstGeom>
          <a:noFill/>
        </p:spPr>
        <p:txBody>
          <a:bodyPr wrap="square" rtlCol="0">
            <a:spAutoFit/>
          </a:bodyPr>
          <a:lstStyle/>
          <a:p>
            <a:r>
              <a:rPr lang="id-ID" sz="6000" b="1" baseline="30000" dirty="0" smtClean="0">
                <a:effectLst>
                  <a:glow rad="228600">
                    <a:schemeClr val="accent3">
                      <a:satMod val="175000"/>
                      <a:alpha val="40000"/>
                    </a:schemeClr>
                  </a:glow>
                  <a:outerShdw blurRad="38100" dist="38100" dir="2700000" algn="tl">
                    <a:srgbClr val="000000">
                      <a:alpha val="43137"/>
                    </a:srgbClr>
                  </a:outerShdw>
                </a:effectLst>
                <a:latin typeface="Harrington" pitchFamily="82" charset="0"/>
              </a:rPr>
              <a:t>Bab </a:t>
            </a:r>
            <a:r>
              <a:rPr lang="en-US" sz="6000" b="1" baseline="30000" dirty="0" smtClean="0">
                <a:effectLst>
                  <a:glow rad="228600">
                    <a:schemeClr val="accent3">
                      <a:satMod val="175000"/>
                      <a:alpha val="40000"/>
                    </a:schemeClr>
                  </a:glow>
                  <a:outerShdw blurRad="38100" dist="38100" dir="2700000" algn="tl">
                    <a:srgbClr val="000000">
                      <a:alpha val="43137"/>
                    </a:srgbClr>
                  </a:outerShdw>
                </a:effectLst>
                <a:latin typeface="Harrington" pitchFamily="82" charset="0"/>
              </a:rPr>
              <a:t>7</a:t>
            </a:r>
            <a:endParaRPr lang="id-ID" sz="6000" b="1" dirty="0">
              <a:effectLst>
                <a:glow rad="228600">
                  <a:schemeClr val="accent3">
                    <a:satMod val="175000"/>
                    <a:alpha val="40000"/>
                  </a:schemeClr>
                </a:glow>
                <a:outerShdw blurRad="38100" dist="38100" dir="2700000" algn="tl">
                  <a:srgbClr val="000000">
                    <a:alpha val="43137"/>
                  </a:srgbClr>
                </a:outerShdw>
              </a:effectLst>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to="" calcmode="lin" valueType="num">
                                      <p:cBhvr>
                                        <p:cTn id="11" dur="1" fill="hold"/>
                                        <p:tgtEl>
                                          <p:spTgt spid="6"/>
                                        </p:tgtEl>
                                        <p:attrNameLst>
                                          <p:attrName/>
                                        </p:attrNameLst>
                                      </p:cBhvr>
                                    </p:anim>
                                  </p:childTnLst>
                                </p:cTn>
                              </p:par>
                            </p:childTnLst>
                          </p:cTn>
                        </p:par>
                        <p:par>
                          <p:cTn id="12" fill="hold">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to="" calcmode="lin" valueType="num">
                                      <p:cBhvr>
                                        <p:cTn id="15"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8728" y="885820"/>
            <a:ext cx="7300906" cy="1143000"/>
          </a:xfrm>
        </p:spPr>
        <p:txBody>
          <a:bodyPr>
            <a:normAutofit fontScale="90000"/>
          </a:bodyPr>
          <a:lstStyle/>
          <a:p>
            <a:pPr algn="l"/>
            <a:r>
              <a:rPr lang="id-ID" b="1" dirty="0" smtClean="0">
                <a:solidFill>
                  <a:srgbClr val="793905"/>
                </a:solidFill>
                <a:effectLst>
                  <a:outerShdw blurRad="38100" dist="38100" dir="2700000" algn="tl">
                    <a:srgbClr val="000000">
                      <a:alpha val="43137"/>
                    </a:srgbClr>
                  </a:outerShdw>
                </a:effectLst>
                <a:latin typeface="Bradley Hand ITC" pitchFamily="66" charset="0"/>
              </a:rPr>
              <a:t>Teori Abiotik Yang Lain : </a:t>
            </a:r>
            <a:r>
              <a:rPr lang="en-US" b="1" dirty="0" smtClean="0">
                <a:solidFill>
                  <a:srgbClr val="793905"/>
                </a:solidFill>
                <a:effectLst>
                  <a:outerShdw blurRad="38100" dist="38100" dir="2700000" algn="tl">
                    <a:srgbClr val="000000">
                      <a:alpha val="43137"/>
                    </a:srgbClr>
                  </a:outerShdw>
                </a:effectLst>
                <a:latin typeface="Bradley Hand ITC" pitchFamily="66" charset="0"/>
              </a:rPr>
              <a:t/>
            </a:r>
            <a:br>
              <a:rPr lang="en-US" b="1" dirty="0" smtClean="0">
                <a:solidFill>
                  <a:srgbClr val="793905"/>
                </a:solidFill>
                <a:effectLst>
                  <a:outerShdw blurRad="38100" dist="38100" dir="2700000" algn="tl">
                    <a:srgbClr val="000000">
                      <a:alpha val="43137"/>
                    </a:srgbClr>
                  </a:outerShdw>
                </a:effectLst>
                <a:latin typeface="Bradley Hand ITC" pitchFamily="66" charset="0"/>
              </a:rPr>
            </a:br>
            <a:r>
              <a:rPr lang="id-ID" b="1" dirty="0" smtClean="0">
                <a:solidFill>
                  <a:srgbClr val="793905"/>
                </a:solidFill>
                <a:effectLst>
                  <a:outerShdw blurRad="38100" dist="38100" dir="2700000" algn="tl">
                    <a:srgbClr val="000000">
                      <a:alpha val="43137"/>
                    </a:srgbClr>
                  </a:outerShdw>
                </a:effectLst>
                <a:latin typeface="Bradley Hand ITC" pitchFamily="66" charset="0"/>
              </a:rPr>
              <a:t>Teori Panspermia</a:t>
            </a:r>
            <a:endParaRPr lang="id-ID" b="1" dirty="0">
              <a:solidFill>
                <a:srgbClr val="793905"/>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485936" y="2243142"/>
            <a:ext cx="6372212" cy="3257560"/>
          </a:xfrm>
        </p:spPr>
        <p:txBody>
          <a:bodyPr>
            <a:normAutofit fontScale="92500" lnSpcReduction="20000"/>
          </a:bodyPr>
          <a:lstStyle/>
          <a:p>
            <a:pPr marL="0" indent="0" algn="just">
              <a:lnSpc>
                <a:spcPct val="150000"/>
              </a:lnSpc>
              <a:buNone/>
            </a:pPr>
            <a:r>
              <a:rPr lang="id-ID" dirty="0" smtClean="0">
                <a:solidFill>
                  <a:srgbClr val="793905"/>
                </a:solidFill>
                <a:effectLst>
                  <a:outerShdw blurRad="38100" dist="38100" dir="2700000" algn="tl">
                    <a:srgbClr val="000000">
                      <a:alpha val="43137"/>
                    </a:srgbClr>
                  </a:outerShdw>
                </a:effectLst>
              </a:rPr>
              <a:t>Teori  ini menerangkan bahwa senyawa organik bersal dari meteorit dan komet yang masuk pada atmosfer bumi sambil membawa zat-zat organik yang diperlukan bagi evolusi makhluk hidup.</a:t>
            </a:r>
            <a:endParaRPr lang="id-ID" dirty="0">
              <a:solidFill>
                <a:srgbClr val="79390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981302897"/>
      </p:ext>
    </p:extLst>
  </p:cSld>
  <p:clrMapOvr>
    <a:masterClrMapping/>
  </p:clrMapOvr>
  <p:transition spd="slow">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472" y="560390"/>
            <a:ext cx="3714776" cy="868346"/>
          </a:xfrm>
        </p:spPr>
        <p:txBody>
          <a:bodyPr>
            <a:noAutofit/>
          </a:bodyPr>
          <a:lstStyle/>
          <a:p>
            <a:pPr algn="l"/>
            <a:r>
              <a:rPr lang="id-ID" sz="5400" b="1" dirty="0" smtClean="0">
                <a:effectLst>
                  <a:outerShdw blurRad="38100" dist="38100" dir="2700000" algn="tl">
                    <a:srgbClr val="000000">
                      <a:alpha val="43137"/>
                    </a:srgbClr>
                  </a:outerShdw>
                </a:effectLst>
                <a:latin typeface="Edwardian Script ITC" pitchFamily="66" charset="0"/>
              </a:rPr>
              <a:t>Evolusi Biologi</a:t>
            </a:r>
            <a:endParaRPr lang="id-ID" sz="5400" b="1" dirty="0">
              <a:effectLst>
                <a:outerShdw blurRad="38100" dist="38100" dir="2700000" algn="tl">
                  <a:srgbClr val="000000">
                    <a:alpha val="43137"/>
                  </a:srgbClr>
                </a:outerShdw>
              </a:effectLst>
              <a:latin typeface="Edwardian Script ITC" pitchFamily="66" charset="0"/>
            </a:endParaRPr>
          </a:p>
        </p:txBody>
      </p:sp>
      <p:sp>
        <p:nvSpPr>
          <p:cNvPr id="3" name="Content Placeholder 2"/>
          <p:cNvSpPr>
            <a:spLocks noGrp="1"/>
          </p:cNvSpPr>
          <p:nvPr>
            <p:ph idx="1"/>
          </p:nvPr>
        </p:nvSpPr>
        <p:spPr>
          <a:xfrm>
            <a:off x="628680" y="1600200"/>
            <a:ext cx="3586130" cy="4525963"/>
          </a:xfrm>
        </p:spPr>
        <p:txBody>
          <a:bodyPr numCol="1" spcCol="324000">
            <a:normAutofit fontScale="92500"/>
          </a:bodyPr>
          <a:lstStyle/>
          <a:p>
            <a:pPr marL="0" indent="0">
              <a:lnSpc>
                <a:spcPct val="150000"/>
              </a:lnSpc>
              <a:buNone/>
            </a:pPr>
            <a:r>
              <a:rPr lang="id-ID" sz="2700" dirty="0" smtClean="0">
                <a:effectLst>
                  <a:outerShdw blurRad="38100" dist="38100" dir="2700000" algn="tl">
                    <a:srgbClr val="000000">
                      <a:alpha val="43137"/>
                    </a:srgbClr>
                  </a:outerShdw>
                </a:effectLst>
                <a:latin typeface="Monotype Corsiva" pitchFamily="66" charset="0"/>
              </a:rPr>
              <a:t>Teori ini menyatakan bahwa makhluk hidup pertama merupakan hasil dari evolusi molekul anorganik</a:t>
            </a:r>
            <a:r>
              <a:rPr lang="en-US" sz="2700" dirty="0" smtClean="0">
                <a:effectLst>
                  <a:outerShdw blurRad="38100" dist="38100" dir="2700000" algn="tl">
                    <a:srgbClr val="000000">
                      <a:alpha val="43137"/>
                    </a:srgbClr>
                  </a:outerShdw>
                </a:effectLst>
                <a:latin typeface="Monotype Corsiva" pitchFamily="66" charset="0"/>
              </a:rPr>
              <a:t> </a:t>
            </a:r>
            <a:r>
              <a:rPr lang="id-ID" sz="2700" dirty="0" smtClean="0">
                <a:effectLst>
                  <a:outerShdw blurRad="38100" dist="38100" dir="2700000" algn="tl">
                    <a:srgbClr val="000000">
                      <a:alpha val="43137"/>
                    </a:srgbClr>
                  </a:outerShdw>
                </a:effectLst>
                <a:latin typeface="Monotype Corsiva" pitchFamily="66" charset="0"/>
              </a:rPr>
              <a:t>(evolusi kimia) kemudian berkembang menjadi struktur kehidupan (sel). </a:t>
            </a:r>
          </a:p>
          <a:p>
            <a:pPr marL="0" indent="0">
              <a:lnSpc>
                <a:spcPct val="150000"/>
              </a:lnSpc>
              <a:buNone/>
            </a:pPr>
            <a:endParaRPr lang="en-US" sz="2700" dirty="0" smtClean="0">
              <a:effectLst>
                <a:outerShdw blurRad="38100" dist="38100" dir="2700000" algn="tl">
                  <a:srgbClr val="000000">
                    <a:alpha val="43137"/>
                  </a:srgbClr>
                </a:outerShdw>
              </a:effectLst>
              <a:latin typeface="Monotype Corsiva" pitchFamily="66" charset="0"/>
            </a:endParaRPr>
          </a:p>
        </p:txBody>
      </p:sp>
      <p:sp>
        <p:nvSpPr>
          <p:cNvPr id="4" name="TextBox 3"/>
          <p:cNvSpPr txBox="1"/>
          <p:nvPr/>
        </p:nvSpPr>
        <p:spPr>
          <a:xfrm>
            <a:off x="4857752" y="708334"/>
            <a:ext cx="3571900" cy="5649624"/>
          </a:xfrm>
          <a:prstGeom prst="rect">
            <a:avLst/>
          </a:prstGeom>
          <a:noFill/>
        </p:spPr>
        <p:txBody>
          <a:bodyPr wrap="square" rtlCol="0">
            <a:spAutoFit/>
          </a:bodyPr>
          <a:lstStyle/>
          <a:p>
            <a:pPr>
              <a:lnSpc>
                <a:spcPct val="150000"/>
              </a:lnSpc>
            </a:pPr>
            <a:r>
              <a:rPr lang="id-ID" sz="2700" dirty="0" smtClean="0">
                <a:effectLst>
                  <a:outerShdw blurRad="38100" dist="38100" dir="2700000" algn="tl">
                    <a:srgbClr val="000000">
                      <a:alpha val="43137"/>
                    </a:srgbClr>
                  </a:outerShdw>
                </a:effectLst>
                <a:latin typeface="Monotype Corsiva" pitchFamily="66" charset="0"/>
              </a:rPr>
              <a:t>Molekul yang dihasilkan secara abiotik disebut protobion. Sel-sel hidup dapat berasal dari protobion. Protobion tidak dapat bereproduksi namun dapat mempertahankan lingkungan kimia dari pengaruh luar.</a:t>
            </a:r>
            <a:endParaRPr lang="id-ID" sz="2700" dirty="0">
              <a:effectLst>
                <a:outerShdw blurRad="38100" dist="38100" dir="2700000" algn="tl">
                  <a:srgbClr val="000000">
                    <a:alpha val="43137"/>
                  </a:srgbClr>
                </a:outerShdw>
              </a:effectLst>
              <a:latin typeface="Monotype Corsiva" pitchFamily="66" charset="0"/>
            </a:endParaRPr>
          </a:p>
        </p:txBody>
      </p:sp>
    </p:spTree>
    <p:extLst>
      <p:ext uri="{BB962C8B-B14F-4D97-AF65-F5344CB8AC3E}">
        <p14:creationId xmlns:p14="http://schemas.microsoft.com/office/powerpoint/2010/main" xmlns="" val="414453426"/>
      </p:ext>
    </p:extLst>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8728" y="274638"/>
            <a:ext cx="6900882" cy="1143000"/>
          </a:xfrm>
        </p:spPr>
        <p:txBody>
          <a:bodyPr>
            <a:normAutofit/>
          </a:bodyPr>
          <a:lstStyle/>
          <a:p>
            <a:pPr algn="l"/>
            <a:r>
              <a:rPr lang="id-ID" sz="4800" b="1" dirty="0" smtClean="0">
                <a:solidFill>
                  <a:srgbClr val="660033"/>
                </a:solidFill>
                <a:effectLst>
                  <a:outerShdw blurRad="38100" dist="38100" dir="2700000" algn="tl">
                    <a:srgbClr val="000000">
                      <a:alpha val="43137"/>
                    </a:srgbClr>
                  </a:outerShdw>
                </a:effectLst>
                <a:latin typeface="Bradley Hand ITC" pitchFamily="66" charset="0"/>
              </a:rPr>
              <a:t>Tipe-tipe Protobion</a:t>
            </a:r>
            <a:endParaRPr lang="id-ID" sz="4800" b="1" dirty="0">
              <a:solidFill>
                <a:srgbClr val="660033"/>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428728" y="1600200"/>
            <a:ext cx="7258072" cy="4525963"/>
          </a:xfrm>
        </p:spPr>
        <p:txBody>
          <a:bodyPr>
            <a:normAutofit fontScale="92500" lnSpcReduction="10000"/>
          </a:bodyPr>
          <a:lstStyle/>
          <a:p>
            <a:pPr algn="just"/>
            <a:r>
              <a:rPr lang="id-ID" b="1" dirty="0" smtClean="0">
                <a:solidFill>
                  <a:srgbClr val="660033"/>
                </a:solidFill>
              </a:rPr>
              <a:t>Koaservat</a:t>
            </a:r>
            <a:r>
              <a:rPr lang="id-ID" dirty="0" smtClean="0">
                <a:solidFill>
                  <a:srgbClr val="660033"/>
                </a:solidFill>
              </a:rPr>
              <a:t> merupakan tetesan stabil yang cenderung terbentuk pada suspensi makromolekul (polimer). </a:t>
            </a:r>
            <a:endParaRPr lang="id-ID" dirty="0">
              <a:solidFill>
                <a:srgbClr val="660033"/>
              </a:solidFill>
            </a:endParaRPr>
          </a:p>
          <a:p>
            <a:pPr algn="just"/>
            <a:r>
              <a:rPr lang="id-ID" b="1" dirty="0" smtClean="0">
                <a:solidFill>
                  <a:srgbClr val="660033"/>
                </a:solidFill>
              </a:rPr>
              <a:t>Mikrosfir</a:t>
            </a:r>
            <a:r>
              <a:rPr lang="id-ID" dirty="0" smtClean="0">
                <a:solidFill>
                  <a:srgbClr val="660033"/>
                </a:solidFill>
              </a:rPr>
              <a:t> merupakan protobion yang terbentuk dengan sendirinya menjadi tetes-tetes kecil saat didingikan.</a:t>
            </a:r>
          </a:p>
          <a:p>
            <a:pPr algn="just"/>
            <a:r>
              <a:rPr lang="id-ID" b="1" dirty="0" smtClean="0">
                <a:solidFill>
                  <a:srgbClr val="660033"/>
                </a:solidFill>
              </a:rPr>
              <a:t>Liposom</a:t>
            </a:r>
            <a:r>
              <a:rPr lang="id-ID" dirty="0" smtClean="0">
                <a:solidFill>
                  <a:srgbClr val="660033"/>
                </a:solidFill>
              </a:rPr>
              <a:t> merupakan protobion yang langsung terbentuk dengan sendirinya menjadi tetes-tetes kecil apabila komposisi anorganiknya mengandung lipid tertentu.</a:t>
            </a:r>
            <a:endParaRPr lang="id-ID" dirty="0">
              <a:solidFill>
                <a:srgbClr val="660033"/>
              </a:solidFill>
            </a:endParaRPr>
          </a:p>
        </p:txBody>
      </p:sp>
    </p:spTree>
    <p:extLst>
      <p:ext uri="{BB962C8B-B14F-4D97-AF65-F5344CB8AC3E}">
        <p14:creationId xmlns:p14="http://schemas.microsoft.com/office/powerpoint/2010/main" xmlns="" val="1156772430"/>
      </p:ext>
    </p:extLst>
  </p:cSld>
  <p:clrMapOvr>
    <a:masterClrMapping/>
  </p:clrMapOvr>
  <p:transition spd="slow">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85852" y="631829"/>
            <a:ext cx="7400948" cy="1143000"/>
          </a:xfrm>
        </p:spPr>
        <p:txBody>
          <a:bodyPr/>
          <a:lstStyle/>
          <a:p>
            <a:pPr algn="l"/>
            <a:r>
              <a:rPr lang="id-ID" b="1" dirty="0" smtClean="0">
                <a:solidFill>
                  <a:srgbClr val="660033"/>
                </a:solidFill>
                <a:effectLst>
                  <a:outerShdw blurRad="38100" dist="38100" dir="2700000" algn="tl">
                    <a:srgbClr val="000000">
                      <a:alpha val="43137"/>
                    </a:srgbClr>
                  </a:outerShdw>
                </a:effectLst>
                <a:latin typeface="Bradley Hand ITC" pitchFamily="66" charset="0"/>
              </a:rPr>
              <a:t>Asal Usul Sel Prokariotik</a:t>
            </a:r>
            <a:endParaRPr lang="id-ID" b="1" dirty="0">
              <a:solidFill>
                <a:srgbClr val="660033"/>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285852" y="1957391"/>
            <a:ext cx="7400948" cy="3971939"/>
          </a:xfrm>
        </p:spPr>
        <p:txBody>
          <a:bodyPr>
            <a:normAutofit fontScale="92500" lnSpcReduction="10000"/>
          </a:bodyPr>
          <a:lstStyle/>
          <a:p>
            <a:pPr marL="0" indent="0" algn="just">
              <a:lnSpc>
                <a:spcPct val="150000"/>
              </a:lnSpc>
              <a:buNone/>
            </a:pPr>
            <a:r>
              <a:rPr lang="id-ID" dirty="0" smtClean="0">
                <a:solidFill>
                  <a:srgbClr val="660033"/>
                </a:solidFill>
                <a:effectLst>
                  <a:outerShdw blurRad="38100" dist="38100" dir="2700000" algn="tl">
                    <a:srgbClr val="000000">
                      <a:alpha val="43137"/>
                    </a:srgbClr>
                  </a:outerShdw>
                </a:effectLst>
              </a:rPr>
              <a:t>Protobion dianggap sebagai bahan dasar pembentuk sel purba atau disebut progenot. Progenot merupakan cikal bakal universal semua jenis sel yang ada sekarang, sedangkan progenot akan membentuk sel prokariot purba.</a:t>
            </a:r>
          </a:p>
        </p:txBody>
      </p:sp>
    </p:spTree>
    <p:extLst>
      <p:ext uri="{BB962C8B-B14F-4D97-AF65-F5344CB8AC3E}">
        <p14:creationId xmlns:p14="http://schemas.microsoft.com/office/powerpoint/2010/main" xmlns="" val="179340636"/>
      </p:ext>
    </p:extLst>
  </p:cSld>
  <p:clrMapOvr>
    <a:masterClrMapping/>
  </p:clrMapOvr>
  <p:transition spd="slow">
    <p:strip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8728" y="363557"/>
            <a:ext cx="7258072" cy="1143000"/>
          </a:xfrm>
        </p:spPr>
        <p:txBody>
          <a:bodyPr/>
          <a:lstStyle/>
          <a:p>
            <a:pPr algn="just"/>
            <a:r>
              <a:rPr lang="id-ID" b="1" dirty="0" smtClean="0">
                <a:solidFill>
                  <a:srgbClr val="660033"/>
                </a:solidFill>
                <a:effectLst>
                  <a:outerShdw blurRad="38100" dist="38100" dir="2700000" algn="tl">
                    <a:srgbClr val="000000">
                      <a:alpha val="43137"/>
                    </a:srgbClr>
                  </a:outerShdw>
                </a:effectLst>
                <a:latin typeface="Bradley Hand ITC" pitchFamily="66" charset="0"/>
              </a:rPr>
              <a:t>Asal Usul Sel Eukariotik</a:t>
            </a:r>
            <a:endParaRPr lang="id-ID" b="1" dirty="0">
              <a:solidFill>
                <a:srgbClr val="660033"/>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428728" y="1689119"/>
            <a:ext cx="7258072" cy="4525963"/>
          </a:xfrm>
        </p:spPr>
        <p:txBody>
          <a:bodyPr>
            <a:normAutofit fontScale="85000" lnSpcReduction="20000"/>
          </a:bodyPr>
          <a:lstStyle/>
          <a:p>
            <a:pPr marL="0" indent="0" algn="just">
              <a:lnSpc>
                <a:spcPct val="150000"/>
              </a:lnSpc>
              <a:buNone/>
            </a:pPr>
            <a:r>
              <a:rPr lang="id-ID" dirty="0" smtClean="0">
                <a:solidFill>
                  <a:srgbClr val="660033"/>
                </a:solidFill>
                <a:effectLst>
                  <a:outerShdw blurRad="38100" dist="38100" dir="2700000" algn="tl">
                    <a:srgbClr val="000000">
                      <a:alpha val="43137"/>
                    </a:srgbClr>
                  </a:outerShdw>
                </a:effectLst>
              </a:rPr>
              <a:t>Bukti-bukti fosil menunjukkan bahwa sel prokariotik yang ada dalam batu-batuan telah berumur sekitar 3,5 milyar tahun. Dapat disimpulkan bahwa sel prokariotik telah ada terlebih dahulu sebelun sel eukariotik. Kesamaan sifat dari sel prokariotik dan eukariotik adalah kesamaan kode genetik, kode informasi genetik, enzim dan jalur metabolisme.</a:t>
            </a:r>
            <a:endParaRPr lang="id-ID" dirty="0">
              <a:solidFill>
                <a:srgbClr val="66003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345990360"/>
      </p:ext>
    </p:extLst>
  </p:cSld>
  <p:clrMapOvr>
    <a:masterClrMapping/>
  </p:clrMapOvr>
  <p:transition spd="slow">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2543175" y="71414"/>
            <a:ext cx="6600825" cy="6724650"/>
          </a:xfrm>
          <a:prstGeom prst="rect">
            <a:avLst/>
          </a:prstGeom>
          <a:ln>
            <a:noFill/>
          </a:ln>
          <a:effectLst>
            <a:softEdge rad="112500"/>
          </a:effectLst>
        </p:spPr>
      </p:pic>
      <p:sp>
        <p:nvSpPr>
          <p:cNvPr id="5" name="Title 1"/>
          <p:cNvSpPr txBox="1">
            <a:spLocks/>
          </p:cNvSpPr>
          <p:nvPr/>
        </p:nvSpPr>
        <p:spPr>
          <a:xfrm>
            <a:off x="1428728" y="428604"/>
            <a:ext cx="3071834" cy="114300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d-ID" sz="4400" b="1" i="0" u="none" strike="noStrike" kern="1200" cap="none" spc="0" normalizeH="0" baseline="0" noProof="0" dirty="0" smtClean="0">
                <a:ln>
                  <a:noFill/>
                </a:ln>
                <a:solidFill>
                  <a:schemeClr val="tx2">
                    <a:lumMod val="50000"/>
                  </a:schemeClr>
                </a:solidFill>
                <a:effectLst>
                  <a:outerShdw blurRad="38100" dist="38100" dir="2700000" algn="tl">
                    <a:srgbClr val="000000">
                      <a:alpha val="43137"/>
                    </a:srgbClr>
                  </a:outerShdw>
                </a:effectLst>
                <a:uLnTx/>
                <a:uFillTx/>
                <a:latin typeface="Bradley Hand ITC" pitchFamily="66" charset="0"/>
                <a:ea typeface="+mj-ea"/>
                <a:cs typeface="+mj-cs"/>
              </a:rPr>
              <a:t>Evolusi</a:t>
            </a:r>
            <a:endParaRPr kumimoji="0" lang="en-US" sz="4400" b="1" i="0" u="none" strike="noStrike" kern="1200" cap="none" spc="0" normalizeH="0" baseline="0" noProof="0" dirty="0" smtClean="0">
              <a:ln>
                <a:noFill/>
              </a:ln>
              <a:solidFill>
                <a:schemeClr val="tx2">
                  <a:lumMod val="50000"/>
                </a:schemeClr>
              </a:solidFill>
              <a:effectLst>
                <a:outerShdw blurRad="38100" dist="38100" dir="2700000" algn="tl">
                  <a:srgbClr val="000000">
                    <a:alpha val="43137"/>
                  </a:srgbClr>
                </a:outerShdw>
              </a:effectLst>
              <a:uLnTx/>
              <a:uFillTx/>
              <a:latin typeface="Bradley Hand ITC" pitchFamily="66" charset="0"/>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id-ID" sz="4400" b="1" i="0" u="none" strike="noStrike" kern="1200" cap="none" spc="0" normalizeH="0" baseline="0" noProof="0" dirty="0" smtClean="0">
                <a:ln>
                  <a:noFill/>
                </a:ln>
                <a:solidFill>
                  <a:schemeClr val="tx2">
                    <a:lumMod val="50000"/>
                  </a:schemeClr>
                </a:solidFill>
                <a:effectLst>
                  <a:outerShdw blurRad="38100" dist="38100" dir="2700000" algn="tl">
                    <a:srgbClr val="000000">
                      <a:alpha val="43137"/>
                    </a:srgbClr>
                  </a:outerShdw>
                </a:effectLst>
                <a:uLnTx/>
                <a:uFillTx/>
                <a:latin typeface="Bradley Hand ITC" pitchFamily="66" charset="0"/>
                <a:ea typeface="+mj-ea"/>
                <a:cs typeface="+mj-cs"/>
              </a:rPr>
              <a:t>Tumbuhan</a:t>
            </a:r>
            <a:endParaRPr kumimoji="0" lang="id-ID" sz="4400" b="1" i="0" u="none" strike="noStrike" kern="120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latin typeface="Bradley Hand ITC" pitchFamily="66" charset="0"/>
              <a:ea typeface="+mj-ea"/>
              <a:cs typeface="+mj-cs"/>
            </a:endParaRPr>
          </a:p>
        </p:txBody>
      </p:sp>
    </p:spTree>
    <p:extLst>
      <p:ext uri="{BB962C8B-B14F-4D97-AF65-F5344CB8AC3E}">
        <p14:creationId xmlns:p14="http://schemas.microsoft.com/office/powerpoint/2010/main" xmlns="" val="1151558970"/>
      </p:ext>
    </p:extLst>
  </p:cSld>
  <p:clrMapOvr>
    <a:masterClrMapping/>
  </p:clrMapOvr>
  <p:transition spd="slow">
    <p:strips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2910" y="346075"/>
            <a:ext cx="7186634" cy="1143000"/>
          </a:xfrm>
        </p:spPr>
        <p:txBody>
          <a:bodyPr>
            <a:normAutofit/>
          </a:bodyPr>
          <a:lstStyle/>
          <a:p>
            <a:pPr algn="l"/>
            <a:r>
              <a:rPr lang="id-ID" sz="5400" b="1" dirty="0" smtClean="0">
                <a:solidFill>
                  <a:srgbClr val="F0EA00"/>
                </a:solidFill>
                <a:effectLst>
                  <a:glow rad="63500">
                    <a:schemeClr val="accent3">
                      <a:satMod val="175000"/>
                      <a:alpha val="40000"/>
                    </a:schemeClr>
                  </a:glow>
                  <a:outerShdw blurRad="38100" dist="38100" dir="2700000" algn="tl">
                    <a:srgbClr val="000000">
                      <a:alpha val="43137"/>
                    </a:srgbClr>
                  </a:outerShdw>
                </a:effectLst>
                <a:latin typeface="Bradley Hand ITC" pitchFamily="66" charset="0"/>
              </a:rPr>
              <a:t>Evolusi Hewan</a:t>
            </a:r>
            <a:endParaRPr lang="id-ID" sz="5400" b="1" dirty="0">
              <a:solidFill>
                <a:srgbClr val="F0EA00"/>
              </a:solidFill>
              <a:effectLst>
                <a:glow rad="63500">
                  <a:schemeClr val="accent3">
                    <a:satMod val="175000"/>
                    <a:alpha val="40000"/>
                  </a:schemeClr>
                </a:glow>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642910" y="1671638"/>
            <a:ext cx="7186634" cy="3043246"/>
          </a:xfrm>
        </p:spPr>
        <p:txBody>
          <a:bodyPr/>
          <a:lstStyle/>
          <a:p>
            <a:pPr marL="0" indent="0" algn="just">
              <a:buNone/>
            </a:pPr>
            <a:r>
              <a:rPr lang="id-ID" dirty="0" smtClean="0">
                <a:solidFill>
                  <a:srgbClr val="F0EA00"/>
                </a:solidFill>
                <a:effectLst>
                  <a:glow rad="63500">
                    <a:schemeClr val="accent3">
                      <a:satMod val="175000"/>
                      <a:alpha val="40000"/>
                    </a:schemeClr>
                  </a:glow>
                  <a:outerShdw blurRad="38100" dist="38100" dir="2700000" algn="tl">
                    <a:srgbClr val="000000">
                      <a:alpha val="43137"/>
                    </a:srgbClr>
                  </a:outerShdw>
                </a:effectLst>
              </a:rPr>
              <a:t>Hewan berevolusi dari protista (kelompok ganggang) berfla</a:t>
            </a:r>
            <a:r>
              <a:rPr lang="en-US" dirty="0" smtClean="0">
                <a:solidFill>
                  <a:srgbClr val="F0EA00"/>
                </a:solidFill>
                <a:effectLst>
                  <a:glow rad="63500">
                    <a:schemeClr val="accent3">
                      <a:satMod val="175000"/>
                      <a:alpha val="40000"/>
                    </a:schemeClr>
                  </a:glow>
                  <a:outerShdw blurRad="38100" dist="38100" dir="2700000" algn="tl">
                    <a:srgbClr val="000000">
                      <a:alpha val="43137"/>
                    </a:srgbClr>
                  </a:outerShdw>
                </a:effectLst>
              </a:rPr>
              <a:t>g</a:t>
            </a:r>
            <a:r>
              <a:rPr lang="id-ID" dirty="0" smtClean="0">
                <a:solidFill>
                  <a:srgbClr val="F0EA00"/>
                </a:solidFill>
                <a:effectLst>
                  <a:glow rad="63500">
                    <a:schemeClr val="accent3">
                      <a:satMod val="175000"/>
                      <a:alpha val="40000"/>
                    </a:schemeClr>
                  </a:glow>
                  <a:outerShdw blurRad="38100" dist="38100" dir="2700000" algn="tl">
                    <a:srgbClr val="000000">
                      <a:alpha val="43137"/>
                    </a:srgbClr>
                  </a:outerShdw>
                </a:effectLst>
              </a:rPr>
              <a:t>el menjadi organisme kelompok protozoa.</a:t>
            </a:r>
            <a:r>
              <a:rPr lang="en-US" dirty="0" smtClean="0">
                <a:solidFill>
                  <a:srgbClr val="F0EA00"/>
                </a:solidFill>
                <a:effectLst>
                  <a:glow rad="63500">
                    <a:schemeClr val="accent3">
                      <a:satMod val="175000"/>
                      <a:alpha val="40000"/>
                    </a:schemeClr>
                  </a:glow>
                  <a:outerShdw blurRad="38100" dist="38100" dir="2700000" algn="tl">
                    <a:srgbClr val="000000">
                      <a:alpha val="43137"/>
                    </a:srgbClr>
                  </a:outerShdw>
                </a:effectLst>
              </a:rPr>
              <a:t> P</a:t>
            </a:r>
            <a:r>
              <a:rPr lang="id-ID" dirty="0" smtClean="0">
                <a:solidFill>
                  <a:srgbClr val="F0EA00"/>
                </a:solidFill>
                <a:effectLst>
                  <a:glow rad="63500">
                    <a:schemeClr val="accent3">
                      <a:satMod val="175000"/>
                      <a:alpha val="40000"/>
                    </a:schemeClr>
                  </a:glow>
                  <a:outerShdw blurRad="38100" dist="38100" dir="2700000" algn="tl">
                    <a:srgbClr val="000000">
                      <a:alpha val="43137"/>
                    </a:srgbClr>
                  </a:outerShdw>
                </a:effectLst>
              </a:rPr>
              <a:t>ada evolusi hewan yang terjadi selanjutnya adalah perubahan hewan bersel satu menjadi hewan bersel banyak.</a:t>
            </a:r>
          </a:p>
          <a:p>
            <a:pPr algn="just"/>
            <a:endParaRPr lang="id-ID" dirty="0">
              <a:solidFill>
                <a:srgbClr val="F0EA00"/>
              </a:solidFill>
              <a:effectLst>
                <a:glow rad="63500">
                  <a:schemeClr val="accent3">
                    <a:satMod val="175000"/>
                    <a:alpha val="4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224583670"/>
      </p:ext>
    </p:extLst>
  </p:cSld>
  <p:clrMapOvr>
    <a:masterClrMapping/>
  </p:clrMapOvr>
  <p:transition spd="slow">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1598" y="214290"/>
            <a:ext cx="8229600" cy="642942"/>
          </a:xfrm>
        </p:spPr>
        <p:txBody>
          <a:bodyPr>
            <a:normAutofit/>
          </a:bodyPr>
          <a:lstStyle/>
          <a:p>
            <a:pPr algn="l"/>
            <a:r>
              <a:rPr lang="id-ID" sz="3600" b="1" dirty="0" smtClean="0">
                <a:effectLst>
                  <a:outerShdw blurRad="38100" dist="38100" dir="2700000" algn="tl">
                    <a:srgbClr val="000000">
                      <a:alpha val="43137"/>
                    </a:srgbClr>
                  </a:outerShdw>
                </a:effectLst>
              </a:rPr>
              <a:t>Teori-teori Evolusi Pra Darwin</a:t>
            </a:r>
            <a:endParaRPr lang="id-ID"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14432" y="857232"/>
            <a:ext cx="7872410" cy="5786478"/>
          </a:xfrm>
        </p:spPr>
        <p:txBody>
          <a:bodyPr>
            <a:noAutofit/>
          </a:bodyPr>
          <a:lstStyle/>
          <a:p>
            <a:pPr marL="0" indent="0" algn="just">
              <a:buNone/>
            </a:pPr>
            <a:r>
              <a:rPr lang="id-ID" sz="2300" dirty="0" smtClean="0">
                <a:effectLst>
                  <a:outerShdw blurRad="38100" dist="38100" dir="2700000" algn="tl">
                    <a:srgbClr val="000000">
                      <a:alpha val="43137"/>
                    </a:srgbClr>
                  </a:outerShdw>
                </a:effectLst>
              </a:rPr>
              <a:t>Teori ini dibagi menjadi 5 teori :</a:t>
            </a:r>
          </a:p>
          <a:p>
            <a:pPr marL="269875" indent="-269875" algn="just">
              <a:buAutoNum type="arabicPeriod"/>
            </a:pPr>
            <a:r>
              <a:rPr lang="id-ID" sz="2300" b="1" dirty="0" smtClean="0">
                <a:effectLst>
                  <a:outerShdw blurRad="38100" dist="38100" dir="2700000" algn="tl">
                    <a:srgbClr val="000000">
                      <a:alpha val="43137"/>
                    </a:srgbClr>
                  </a:outerShdw>
                </a:effectLst>
              </a:rPr>
              <a:t>Teori Kreasionisme </a:t>
            </a:r>
            <a:r>
              <a:rPr lang="id-ID" sz="2300" dirty="0" smtClean="0">
                <a:effectLst>
                  <a:outerShdw blurRad="38100" dist="38100" dir="2700000" algn="tl">
                    <a:srgbClr val="000000">
                      <a:alpha val="43137"/>
                    </a:srgbClr>
                  </a:outerShdw>
                </a:effectLst>
              </a:rPr>
              <a:t>merupakan teori tentang penciptaan yang terjadi dalam sekali waktu kehidupan sekaligus lengkap kemudian selesai dan tak ada lagi evolusi. </a:t>
            </a:r>
          </a:p>
          <a:p>
            <a:pPr marL="269875" indent="-269875" algn="just">
              <a:buAutoNum type="arabicPeriod"/>
            </a:pPr>
            <a:r>
              <a:rPr lang="id-ID" sz="2300" b="1" dirty="0" smtClean="0">
                <a:effectLst>
                  <a:outerShdw blurRad="38100" dist="38100" dir="2700000" algn="tl">
                    <a:srgbClr val="000000">
                      <a:alpha val="43137"/>
                    </a:srgbClr>
                  </a:outerShdw>
                </a:effectLst>
              </a:rPr>
              <a:t>Teori Katastropisme </a:t>
            </a:r>
            <a:r>
              <a:rPr lang="id-ID" sz="2300" dirty="0" smtClean="0">
                <a:effectLst>
                  <a:outerShdw blurRad="38100" dist="38100" dir="2700000" algn="tl">
                    <a:srgbClr val="000000">
                      <a:alpha val="43137"/>
                    </a:srgbClr>
                  </a:outerShdw>
                </a:effectLst>
              </a:rPr>
              <a:t>merupakan te</a:t>
            </a:r>
            <a:r>
              <a:rPr lang="en-US" sz="2300" dirty="0" err="1" smtClean="0">
                <a:effectLst>
                  <a:outerShdw blurRad="38100" dist="38100" dir="2700000" algn="tl">
                    <a:srgbClr val="000000">
                      <a:alpha val="43137"/>
                    </a:srgbClr>
                  </a:outerShdw>
                </a:effectLst>
              </a:rPr>
              <a:t>ori</a:t>
            </a:r>
            <a:r>
              <a:rPr lang="id-ID" sz="2300" dirty="0" smtClean="0">
                <a:effectLst>
                  <a:outerShdw blurRad="38100" dist="38100" dir="2700000" algn="tl">
                    <a:srgbClr val="000000">
                      <a:alpha val="43137"/>
                    </a:srgbClr>
                  </a:outerShdw>
                </a:effectLst>
              </a:rPr>
              <a:t> keanekaragaman makhluk hidup yang dihasilkan oleh nenek moyang dan muncul atau punahnya makhluk hidup disebabkan oleh adanya bencana.</a:t>
            </a:r>
          </a:p>
          <a:p>
            <a:pPr marL="269875" indent="-269875" algn="just">
              <a:buAutoNum type="arabicPeriod"/>
            </a:pPr>
            <a:r>
              <a:rPr lang="id-ID" sz="2300" b="1" dirty="0" smtClean="0">
                <a:effectLst>
                  <a:outerShdw blurRad="38100" dist="38100" dir="2700000" algn="tl">
                    <a:srgbClr val="000000">
                      <a:alpha val="43137"/>
                    </a:srgbClr>
                  </a:outerShdw>
                </a:effectLst>
              </a:rPr>
              <a:t>Teori Gradualisme </a:t>
            </a:r>
            <a:r>
              <a:rPr lang="id-ID" sz="2300" dirty="0" smtClean="0">
                <a:effectLst>
                  <a:outerShdw blurRad="38100" dist="38100" dir="2700000" algn="tl">
                    <a:srgbClr val="000000">
                      <a:alpha val="43137"/>
                    </a:srgbClr>
                  </a:outerShdw>
                </a:effectLst>
              </a:rPr>
              <a:t>merupakan perubahan biologis berlangsung perlahan-lahan tapi pasti.</a:t>
            </a:r>
          </a:p>
          <a:p>
            <a:pPr marL="269875" indent="-269875" algn="just">
              <a:buAutoNum type="arabicPeriod"/>
            </a:pPr>
            <a:r>
              <a:rPr lang="id-ID" sz="2300" b="1" dirty="0" smtClean="0">
                <a:effectLst>
                  <a:outerShdw blurRad="38100" dist="38100" dir="2700000" algn="tl">
                    <a:srgbClr val="000000">
                      <a:alpha val="43137"/>
                    </a:srgbClr>
                  </a:outerShdw>
                </a:effectLst>
              </a:rPr>
              <a:t>Teori Uniformitaliasme </a:t>
            </a:r>
            <a:r>
              <a:rPr lang="id-ID" sz="2300" dirty="0" smtClean="0">
                <a:effectLst>
                  <a:outerShdw blurRad="38100" dist="38100" dir="2700000" algn="tl">
                    <a:srgbClr val="000000">
                      <a:alpha val="43137"/>
                    </a:srgbClr>
                  </a:outerShdw>
                </a:effectLst>
              </a:rPr>
              <a:t>merupakan proses-proses geologis ternyata menuruti pola yang seragam sehingga kecepatan dan pengaruh perubahan selalu seimbang dalam kurun waktu.</a:t>
            </a:r>
          </a:p>
          <a:p>
            <a:pPr marL="269875" indent="-269875" algn="just">
              <a:buAutoNum type="arabicPeriod"/>
            </a:pPr>
            <a:r>
              <a:rPr lang="id-ID" sz="2300" b="1" dirty="0" smtClean="0">
                <a:effectLst>
                  <a:outerShdw blurRad="38100" dist="38100" dir="2700000" algn="tl">
                    <a:srgbClr val="000000">
                      <a:alpha val="43137"/>
                    </a:srgbClr>
                  </a:outerShdw>
                </a:effectLst>
              </a:rPr>
              <a:t>Teori Lamarck </a:t>
            </a:r>
            <a:r>
              <a:rPr lang="id-ID" sz="2300" dirty="0" smtClean="0">
                <a:effectLst>
                  <a:outerShdw blurRad="38100" dist="38100" dir="2700000" algn="tl">
                    <a:srgbClr val="000000">
                      <a:alpha val="43137"/>
                    </a:srgbClr>
                  </a:outerShdw>
                </a:effectLst>
              </a:rPr>
              <a:t>merupakan sifat fenotip diperoleh dari lingkungan dan dapat diwariskan lewat genetik.</a:t>
            </a:r>
          </a:p>
          <a:p>
            <a:pPr marL="514350" indent="-514350" algn="just">
              <a:buAutoNum type="arabicPeriod"/>
            </a:pPr>
            <a:endParaRPr lang="id-ID" sz="2300" dirty="0" smtClean="0">
              <a:effectLst>
                <a:outerShdw blurRad="38100" dist="38100" dir="2700000" algn="tl">
                  <a:srgbClr val="000000">
                    <a:alpha val="43137"/>
                  </a:srgbClr>
                </a:outerShdw>
              </a:effectLst>
            </a:endParaRPr>
          </a:p>
          <a:p>
            <a:pPr marL="514350" indent="-514350" algn="just">
              <a:buAutoNum type="arabicPeriod"/>
            </a:pPr>
            <a:endParaRPr lang="id-ID" sz="23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750728538"/>
      </p:ext>
    </p:extLst>
  </p:cSld>
  <p:clrMapOvr>
    <a:masterClrMapping/>
  </p:clrMapOvr>
  <p:transition spd="slow">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7224" y="703266"/>
            <a:ext cx="7758138" cy="1368412"/>
          </a:xfrm>
        </p:spPr>
        <p:txBody>
          <a:bodyPr>
            <a:noAutofit/>
          </a:bodyPr>
          <a:lstStyle/>
          <a:p>
            <a:pPr algn="l"/>
            <a:r>
              <a:rPr lang="id-ID"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Teori Evolusi Darwin</a:t>
            </a:r>
            <a:r>
              <a:rPr lang="en-US"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
            </a:r>
            <a:br>
              <a:rPr lang="en-US"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br>
            <a:r>
              <a:rPr lang="id-ID"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(Teori Seleksi Alam)</a:t>
            </a:r>
            <a:endParaRPr lang="id-ID" b="1" dirty="0">
              <a:solidFill>
                <a:schemeClr val="accent2">
                  <a:lumMod val="50000"/>
                </a:schemeClr>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928662" y="2260623"/>
            <a:ext cx="7758138" cy="4025897"/>
          </a:xfrm>
        </p:spPr>
        <p:txBody>
          <a:bodyPr>
            <a:normAutofit/>
          </a:bodyPr>
          <a:lstStyle/>
          <a:p>
            <a:pPr marL="0" indent="0" algn="just">
              <a:lnSpc>
                <a:spcPct val="150000"/>
              </a:lnSpc>
              <a:buNone/>
            </a:pPr>
            <a:r>
              <a:rPr lang="id-ID" sz="2900" dirty="0" smtClean="0">
                <a:solidFill>
                  <a:schemeClr val="accent2">
                    <a:lumMod val="50000"/>
                  </a:schemeClr>
                </a:solidFill>
                <a:effectLst>
                  <a:outerShdw blurRad="38100" dist="38100" dir="2700000" algn="tl">
                    <a:srgbClr val="000000">
                      <a:alpha val="43137"/>
                    </a:srgbClr>
                  </a:outerShdw>
                </a:effectLst>
              </a:rPr>
              <a:t>Teori darwin didasarkan atas kenyataan bahwa spesies berkembang biak dalam jumlah banyak.</a:t>
            </a:r>
          </a:p>
          <a:p>
            <a:pPr algn="just">
              <a:lnSpc>
                <a:spcPct val="150000"/>
              </a:lnSpc>
              <a:buNone/>
            </a:pPr>
            <a:r>
              <a:rPr lang="id-ID" sz="2900" dirty="0" smtClean="0">
                <a:solidFill>
                  <a:schemeClr val="accent2">
                    <a:lumMod val="50000"/>
                  </a:schemeClr>
                </a:solidFill>
                <a:effectLst>
                  <a:outerShdw blurRad="38100" dist="38100" dir="2700000" algn="tl">
                    <a:srgbClr val="000000">
                      <a:alpha val="43137"/>
                    </a:srgbClr>
                  </a:outerShdw>
                </a:effectLst>
              </a:rPr>
              <a:t>Isi teori seleksi alam :</a:t>
            </a:r>
          </a:p>
          <a:p>
            <a:pPr marL="514350" indent="-514350" algn="just">
              <a:lnSpc>
                <a:spcPct val="150000"/>
              </a:lnSpc>
              <a:buAutoNum type="arabicPeriod"/>
            </a:pPr>
            <a:r>
              <a:rPr lang="id-ID" sz="2900" dirty="0" smtClean="0">
                <a:solidFill>
                  <a:schemeClr val="accent2">
                    <a:lumMod val="50000"/>
                  </a:schemeClr>
                </a:solidFill>
                <a:effectLst>
                  <a:outerShdw blurRad="38100" dist="38100" dir="2700000" algn="tl">
                    <a:srgbClr val="000000">
                      <a:alpha val="43137"/>
                    </a:srgbClr>
                  </a:outerShdw>
                </a:effectLst>
              </a:rPr>
              <a:t>Spesies sekarang berasal dari spesies dahulu </a:t>
            </a:r>
          </a:p>
          <a:p>
            <a:pPr marL="514350" indent="-514350" algn="just">
              <a:lnSpc>
                <a:spcPct val="150000"/>
              </a:lnSpc>
              <a:buAutoNum type="arabicPeriod"/>
            </a:pPr>
            <a:r>
              <a:rPr lang="id-ID" sz="2900" dirty="0" smtClean="0">
                <a:solidFill>
                  <a:schemeClr val="accent2">
                    <a:lumMod val="50000"/>
                  </a:schemeClr>
                </a:solidFill>
                <a:effectLst>
                  <a:outerShdw blurRad="38100" dist="38100" dir="2700000" algn="tl">
                    <a:srgbClr val="000000">
                      <a:alpha val="43137"/>
                    </a:srgbClr>
                  </a:outerShdw>
                </a:effectLst>
              </a:rPr>
              <a:t>Terbentuknya spesies karena seleksi alam</a:t>
            </a:r>
            <a:endParaRPr lang="id-ID" sz="2900"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860578967"/>
      </p:ext>
    </p:extLst>
  </p:cSld>
  <p:clrMapOvr>
    <a:masterClrMapping/>
  </p:clrMapOvr>
  <p:transition spd="slow">
    <p:plu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0100" y="220681"/>
            <a:ext cx="7500990" cy="850865"/>
          </a:xfrm>
        </p:spPr>
        <p:txBody>
          <a:bodyPr>
            <a:normAutofit/>
          </a:bodyPr>
          <a:lstStyle/>
          <a:p>
            <a:pPr algn="l"/>
            <a:r>
              <a:rPr lang="id-ID" sz="4800"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Fakta Evolusi</a:t>
            </a:r>
            <a:endParaRPr lang="id-ID" sz="4800" b="1" dirty="0">
              <a:solidFill>
                <a:schemeClr val="accent2">
                  <a:lumMod val="50000"/>
                </a:schemeClr>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071538" y="1142985"/>
            <a:ext cx="7500990" cy="5429288"/>
          </a:xfrm>
        </p:spPr>
        <p:txBody>
          <a:bodyPr>
            <a:normAutofit fontScale="62500" lnSpcReduction="20000"/>
          </a:bodyPr>
          <a:lstStyle/>
          <a:p>
            <a:pPr>
              <a:lnSpc>
                <a:spcPct val="170000"/>
              </a:lnSpc>
              <a:buNone/>
            </a:pPr>
            <a:r>
              <a:rPr lang="id-ID" dirty="0" smtClean="0">
                <a:solidFill>
                  <a:schemeClr val="accent2">
                    <a:lumMod val="50000"/>
                  </a:schemeClr>
                </a:solidFill>
                <a:effectLst>
                  <a:outerShdw blurRad="38100" dist="38100" dir="2700000" algn="tl">
                    <a:srgbClr val="000000">
                      <a:alpha val="43137"/>
                    </a:srgbClr>
                  </a:outerShdw>
                </a:effectLst>
              </a:rPr>
              <a:t>Fakta langsung evolusi dibagi menjadi 2:</a:t>
            </a:r>
          </a:p>
          <a:p>
            <a:pPr marL="269875" indent="-269875">
              <a:lnSpc>
                <a:spcPct val="170000"/>
              </a:lnSpc>
              <a:buAutoNum type="arabicPeriod"/>
            </a:pPr>
            <a:r>
              <a:rPr lang="id-ID" dirty="0" smtClean="0">
                <a:solidFill>
                  <a:schemeClr val="accent2">
                    <a:lumMod val="50000"/>
                  </a:schemeClr>
                </a:solidFill>
                <a:effectLst>
                  <a:outerShdw blurRad="38100" dist="38100" dir="2700000" algn="tl">
                    <a:srgbClr val="000000">
                      <a:alpha val="43137"/>
                    </a:srgbClr>
                  </a:outerShdw>
                </a:effectLst>
              </a:rPr>
              <a:t>Adanya fariasi makhluk hidup</a:t>
            </a:r>
          </a:p>
          <a:p>
            <a:pPr marL="269875" indent="-269875">
              <a:lnSpc>
                <a:spcPct val="170000"/>
              </a:lnSpc>
              <a:buAutoNum type="arabicPeriod"/>
            </a:pPr>
            <a:r>
              <a:rPr lang="id-ID" dirty="0" smtClean="0">
                <a:solidFill>
                  <a:schemeClr val="accent2">
                    <a:lumMod val="50000"/>
                  </a:schemeClr>
                </a:solidFill>
                <a:effectLst>
                  <a:outerShdw blurRad="38100" dist="38100" dir="2700000" algn="tl">
                    <a:srgbClr val="000000">
                      <a:alpha val="43137"/>
                    </a:srgbClr>
                  </a:outerShdw>
                </a:effectLst>
              </a:rPr>
              <a:t>Adanya fosil</a:t>
            </a:r>
          </a:p>
          <a:p>
            <a:pPr marL="0" indent="0">
              <a:lnSpc>
                <a:spcPct val="170000"/>
              </a:lnSpc>
              <a:buNone/>
            </a:pPr>
            <a:r>
              <a:rPr lang="id-ID" dirty="0">
                <a:solidFill>
                  <a:schemeClr val="accent2">
                    <a:lumMod val="50000"/>
                  </a:schemeClr>
                </a:solidFill>
                <a:effectLst>
                  <a:outerShdw blurRad="38100" dist="38100" dir="2700000" algn="tl">
                    <a:srgbClr val="000000">
                      <a:alpha val="43137"/>
                    </a:srgbClr>
                  </a:outerShdw>
                </a:effectLst>
              </a:rPr>
              <a:t> </a:t>
            </a:r>
            <a:r>
              <a:rPr lang="id-ID" dirty="0" smtClean="0">
                <a:solidFill>
                  <a:schemeClr val="accent2">
                    <a:lumMod val="50000"/>
                  </a:schemeClr>
                </a:solidFill>
                <a:effectLst>
                  <a:outerShdw blurRad="38100" dist="38100" dir="2700000" algn="tl">
                    <a:srgbClr val="000000">
                      <a:alpha val="43137"/>
                    </a:srgbClr>
                  </a:outerShdw>
                </a:effectLst>
              </a:rPr>
              <a:t>Fakta tidak langsung evolusi dibagi menjadi 3:</a:t>
            </a:r>
          </a:p>
          <a:p>
            <a:pPr marL="269875" indent="-269875">
              <a:lnSpc>
                <a:spcPct val="170000"/>
              </a:lnSpc>
              <a:buAutoNum type="arabicPeriod"/>
            </a:pPr>
            <a:r>
              <a:rPr lang="id-ID" dirty="0" smtClean="0">
                <a:solidFill>
                  <a:schemeClr val="accent2">
                    <a:lumMod val="50000"/>
                  </a:schemeClr>
                </a:solidFill>
                <a:effectLst>
                  <a:outerShdw blurRad="38100" dist="38100" dir="2700000" algn="tl">
                    <a:srgbClr val="000000">
                      <a:alpha val="43137"/>
                    </a:srgbClr>
                  </a:outerShdw>
                </a:effectLst>
              </a:rPr>
              <a:t>Kajian biogeografi</a:t>
            </a:r>
          </a:p>
          <a:p>
            <a:pPr marL="269875" indent="-269875">
              <a:lnSpc>
                <a:spcPct val="170000"/>
              </a:lnSpc>
              <a:buAutoNum type="arabicPeriod"/>
            </a:pPr>
            <a:r>
              <a:rPr lang="id-ID" dirty="0" smtClean="0">
                <a:solidFill>
                  <a:schemeClr val="accent2">
                    <a:lumMod val="50000"/>
                  </a:schemeClr>
                </a:solidFill>
                <a:effectLst>
                  <a:outerShdw blurRad="38100" dist="38100" dir="2700000" algn="tl">
                    <a:srgbClr val="000000">
                      <a:alpha val="43137"/>
                    </a:srgbClr>
                  </a:outerShdw>
                </a:effectLst>
              </a:rPr>
              <a:t>Kajian Paleontologi</a:t>
            </a:r>
          </a:p>
          <a:p>
            <a:pPr marL="269875" indent="-269875">
              <a:lnSpc>
                <a:spcPct val="170000"/>
              </a:lnSpc>
              <a:buAutoNum type="arabicPeriod"/>
            </a:pPr>
            <a:r>
              <a:rPr lang="id-ID" dirty="0" smtClean="0">
                <a:solidFill>
                  <a:schemeClr val="accent2">
                    <a:lumMod val="50000"/>
                  </a:schemeClr>
                </a:solidFill>
                <a:effectLst>
                  <a:outerShdw blurRad="38100" dist="38100" dir="2700000" algn="tl">
                    <a:srgbClr val="000000">
                      <a:alpha val="43137"/>
                    </a:srgbClr>
                  </a:outerShdw>
                </a:effectLst>
              </a:rPr>
              <a:t>Homologi</a:t>
            </a:r>
          </a:p>
          <a:p>
            <a:pPr marL="809625" indent="-269875">
              <a:lnSpc>
                <a:spcPct val="170000"/>
              </a:lnSpc>
              <a:buAutoNum type="alphaLcPeriod"/>
            </a:pPr>
            <a:r>
              <a:rPr lang="id-ID" dirty="0" smtClean="0">
                <a:solidFill>
                  <a:schemeClr val="accent2">
                    <a:lumMod val="50000"/>
                  </a:schemeClr>
                </a:solidFill>
                <a:effectLst>
                  <a:outerShdw blurRad="38100" dist="38100" dir="2700000" algn="tl">
                    <a:srgbClr val="000000">
                      <a:alpha val="43137"/>
                    </a:srgbClr>
                  </a:outerShdw>
                </a:effectLst>
              </a:rPr>
              <a:t>Anatomi</a:t>
            </a:r>
            <a:endParaRPr lang="en-US" dirty="0" smtClean="0">
              <a:solidFill>
                <a:schemeClr val="accent2">
                  <a:lumMod val="50000"/>
                </a:schemeClr>
              </a:solidFill>
              <a:effectLst>
                <a:outerShdw blurRad="38100" dist="38100" dir="2700000" algn="tl">
                  <a:srgbClr val="000000">
                    <a:alpha val="43137"/>
                  </a:srgbClr>
                </a:outerShdw>
              </a:effectLst>
            </a:endParaRPr>
          </a:p>
          <a:p>
            <a:pPr marL="809625" indent="-269875">
              <a:lnSpc>
                <a:spcPct val="170000"/>
              </a:lnSpc>
              <a:buAutoNum type="alphaLcPeriod"/>
            </a:pPr>
            <a:r>
              <a:rPr lang="id-ID" dirty="0" smtClean="0">
                <a:solidFill>
                  <a:schemeClr val="accent2">
                    <a:lumMod val="50000"/>
                  </a:schemeClr>
                </a:solidFill>
                <a:effectLst>
                  <a:outerShdw blurRad="38100" dist="38100" dir="2700000" algn="tl">
                    <a:srgbClr val="000000">
                      <a:alpha val="43137"/>
                    </a:srgbClr>
                  </a:outerShdw>
                </a:effectLst>
              </a:rPr>
              <a:t>Molekul</a:t>
            </a:r>
            <a:endParaRPr lang="en-US" dirty="0" smtClean="0">
              <a:solidFill>
                <a:schemeClr val="accent2">
                  <a:lumMod val="50000"/>
                </a:schemeClr>
              </a:solidFill>
              <a:effectLst>
                <a:outerShdw blurRad="38100" dist="38100" dir="2700000" algn="tl">
                  <a:srgbClr val="000000">
                    <a:alpha val="43137"/>
                  </a:srgbClr>
                </a:outerShdw>
              </a:effectLst>
            </a:endParaRPr>
          </a:p>
          <a:p>
            <a:pPr marL="809625" indent="-269875">
              <a:lnSpc>
                <a:spcPct val="170000"/>
              </a:lnSpc>
              <a:buAutoNum type="alphaLcPeriod"/>
            </a:pPr>
            <a:r>
              <a:rPr lang="id-ID" dirty="0" smtClean="0">
                <a:solidFill>
                  <a:schemeClr val="accent2">
                    <a:lumMod val="50000"/>
                  </a:schemeClr>
                </a:solidFill>
                <a:effectLst>
                  <a:outerShdw blurRad="38100" dist="38100" dir="2700000" algn="tl">
                    <a:srgbClr val="000000">
                      <a:alpha val="43137"/>
                    </a:srgbClr>
                  </a:outerShdw>
                </a:effectLst>
              </a:rPr>
              <a:t>Embriologi</a:t>
            </a:r>
          </a:p>
          <a:p>
            <a:pPr marL="0" indent="0">
              <a:lnSpc>
                <a:spcPct val="170000"/>
              </a:lnSpc>
              <a:buNone/>
            </a:pPr>
            <a:endParaRPr lang="id-ID" dirty="0" smtClean="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03043983"/>
      </p:ext>
    </p:extLst>
  </p:cSld>
  <p:clrMapOvr>
    <a:masterClrMapping/>
  </p:clrMapOvr>
  <p:transition spd="slow">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1714480" y="928670"/>
            <a:ext cx="6429420" cy="1143000"/>
          </a:xfrm>
          <a:noFill/>
        </p:spPr>
        <p:txBody>
          <a:bodyPr>
            <a:noAutofit/>
          </a:bodyPr>
          <a:lstStyle/>
          <a:p>
            <a:pPr eaLnBrk="1" hangingPunct="1"/>
            <a:r>
              <a:rPr lang="id-ID" sz="6000"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Pengertian</a:t>
            </a:r>
            <a:r>
              <a:rPr lang="en-US" sz="6000"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 </a:t>
            </a:r>
            <a:r>
              <a:rPr lang="id-ID" sz="6000"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Evolusi</a:t>
            </a:r>
          </a:p>
        </p:txBody>
      </p:sp>
      <p:sp>
        <p:nvSpPr>
          <p:cNvPr id="3075" name="Content Placeholder 2"/>
          <p:cNvSpPr>
            <a:spLocks noGrp="1"/>
          </p:cNvSpPr>
          <p:nvPr>
            <p:ph idx="1"/>
          </p:nvPr>
        </p:nvSpPr>
        <p:spPr>
          <a:xfrm>
            <a:off x="1928794" y="2357430"/>
            <a:ext cx="6429420" cy="3429024"/>
          </a:xfrm>
          <a:noFill/>
        </p:spPr>
        <p:txBody>
          <a:bodyPr>
            <a:noAutofit/>
          </a:bodyPr>
          <a:lstStyle/>
          <a:p>
            <a:pPr marL="0" indent="0" algn="just" eaLnBrk="1" hangingPunct="1">
              <a:lnSpc>
                <a:spcPct val="150000"/>
              </a:lnSpc>
              <a:buFont typeface="Arial" charset="0"/>
              <a:buNone/>
            </a:pPr>
            <a:r>
              <a:rPr lang="id-ID" sz="2800" dirty="0" smtClean="0">
                <a:solidFill>
                  <a:schemeClr val="tx2">
                    <a:lumMod val="50000"/>
                  </a:schemeClr>
                </a:solidFill>
                <a:effectLst>
                  <a:outerShdw blurRad="38100" dist="38100" dir="2700000" algn="tl">
                    <a:srgbClr val="000000">
                      <a:alpha val="43137"/>
                    </a:srgbClr>
                  </a:outerShdw>
                </a:effectLst>
                <a:cs typeface="Calibri" pitchFamily="34" charset="0"/>
              </a:rPr>
              <a:t>Evolusi berasal dari dua bahasa yaitu bahasa inggris : </a:t>
            </a:r>
            <a:r>
              <a:rPr lang="id-ID" sz="2800" i="1" dirty="0" smtClean="0">
                <a:solidFill>
                  <a:schemeClr val="tx2">
                    <a:lumMod val="50000"/>
                  </a:schemeClr>
                </a:solidFill>
                <a:effectLst>
                  <a:outerShdw blurRad="38100" dist="38100" dir="2700000" algn="tl">
                    <a:srgbClr val="000000">
                      <a:alpha val="43137"/>
                    </a:srgbClr>
                  </a:outerShdw>
                </a:effectLst>
                <a:cs typeface="Times New Roman" pitchFamily="18" charset="0"/>
              </a:rPr>
              <a:t>to evolve</a:t>
            </a:r>
            <a:r>
              <a:rPr lang="id-ID" sz="2800" dirty="0" smtClean="0">
                <a:solidFill>
                  <a:schemeClr val="tx2">
                    <a:lumMod val="50000"/>
                  </a:schemeClr>
                </a:solidFill>
                <a:effectLst>
                  <a:outerShdw blurRad="38100" dist="38100" dir="2700000" algn="tl">
                    <a:srgbClr val="000000">
                      <a:alpha val="43137"/>
                    </a:srgbClr>
                  </a:outerShdw>
                </a:effectLst>
                <a:cs typeface="Times New Roman" pitchFamily="18" charset="0"/>
              </a:rPr>
              <a:t> </a:t>
            </a:r>
            <a:r>
              <a:rPr lang="id-ID" sz="2800" dirty="0" smtClean="0">
                <a:solidFill>
                  <a:schemeClr val="tx2">
                    <a:lumMod val="50000"/>
                  </a:schemeClr>
                </a:solidFill>
                <a:effectLst>
                  <a:outerShdw blurRad="38100" dist="38100" dir="2700000" algn="tl">
                    <a:srgbClr val="000000">
                      <a:alpha val="43137"/>
                    </a:srgbClr>
                  </a:outerShdw>
                </a:effectLst>
                <a:cs typeface="Calibri" pitchFamily="34" charset="0"/>
              </a:rPr>
              <a:t>yang berarti berkembang atau ber</a:t>
            </a:r>
            <a:r>
              <a:rPr lang="en-US" sz="2800" dirty="0" smtClean="0">
                <a:solidFill>
                  <a:schemeClr val="tx2">
                    <a:lumMod val="50000"/>
                  </a:schemeClr>
                </a:solidFill>
                <a:effectLst>
                  <a:outerShdw blurRad="38100" dist="38100" dir="2700000" algn="tl">
                    <a:srgbClr val="000000">
                      <a:alpha val="43137"/>
                    </a:srgbClr>
                  </a:outerShdw>
                </a:effectLst>
                <a:cs typeface="Calibri" pitchFamily="34" charset="0"/>
              </a:rPr>
              <a:t>u</a:t>
            </a:r>
            <a:r>
              <a:rPr lang="id-ID" sz="2800" dirty="0" smtClean="0">
                <a:solidFill>
                  <a:schemeClr val="tx2">
                    <a:lumMod val="50000"/>
                  </a:schemeClr>
                </a:solidFill>
                <a:effectLst>
                  <a:outerShdw blurRad="38100" dist="38100" dir="2700000" algn="tl">
                    <a:srgbClr val="000000">
                      <a:alpha val="43137"/>
                    </a:srgbClr>
                  </a:outerShdw>
                </a:effectLst>
                <a:cs typeface="Calibri" pitchFamily="34" charset="0"/>
              </a:rPr>
              <a:t>saha secara perlahan-lahan</a:t>
            </a:r>
            <a:r>
              <a:rPr lang="en-US" sz="2800" dirty="0" smtClean="0">
                <a:solidFill>
                  <a:schemeClr val="tx2">
                    <a:lumMod val="50000"/>
                  </a:schemeClr>
                </a:solidFill>
                <a:effectLst>
                  <a:outerShdw blurRad="38100" dist="38100" dir="2700000" algn="tl">
                    <a:srgbClr val="000000">
                      <a:alpha val="43137"/>
                    </a:srgbClr>
                  </a:outerShdw>
                </a:effectLst>
                <a:cs typeface="Calibri" pitchFamily="34" charset="0"/>
              </a:rPr>
              <a:t>,</a:t>
            </a:r>
            <a:r>
              <a:rPr lang="id-ID" sz="2800" dirty="0" smtClean="0">
                <a:solidFill>
                  <a:schemeClr val="tx2">
                    <a:lumMod val="50000"/>
                  </a:schemeClr>
                </a:solidFill>
                <a:effectLst>
                  <a:outerShdw blurRad="38100" dist="38100" dir="2700000" algn="tl">
                    <a:srgbClr val="000000">
                      <a:alpha val="43137"/>
                    </a:srgbClr>
                  </a:outerShdw>
                </a:effectLst>
                <a:cs typeface="Calibri" pitchFamily="34" charset="0"/>
              </a:rPr>
              <a:t> sedangkan dari bahasa latin : </a:t>
            </a:r>
            <a:r>
              <a:rPr lang="id-ID" sz="2800" i="1" dirty="0" smtClean="0">
                <a:solidFill>
                  <a:schemeClr val="tx2">
                    <a:lumMod val="50000"/>
                  </a:schemeClr>
                </a:solidFill>
                <a:effectLst>
                  <a:outerShdw blurRad="38100" dist="38100" dir="2700000" algn="tl">
                    <a:srgbClr val="000000">
                      <a:alpha val="43137"/>
                    </a:srgbClr>
                  </a:outerShdw>
                </a:effectLst>
                <a:cs typeface="Times New Roman" pitchFamily="18" charset="0"/>
              </a:rPr>
              <a:t>evolut</a:t>
            </a:r>
            <a:r>
              <a:rPr lang="id-ID" sz="2800" dirty="0" smtClean="0">
                <a:solidFill>
                  <a:schemeClr val="tx2">
                    <a:lumMod val="50000"/>
                  </a:schemeClr>
                </a:solidFill>
                <a:effectLst>
                  <a:outerShdw blurRad="38100" dist="38100" dir="2700000" algn="tl">
                    <a:srgbClr val="000000">
                      <a:alpha val="43137"/>
                    </a:srgbClr>
                  </a:outerShdw>
                </a:effectLst>
                <a:cs typeface="Times New Roman" pitchFamily="18" charset="0"/>
              </a:rPr>
              <a:t> </a:t>
            </a:r>
            <a:r>
              <a:rPr lang="id-ID" sz="2800" dirty="0" smtClean="0">
                <a:solidFill>
                  <a:schemeClr val="tx2">
                    <a:lumMod val="50000"/>
                  </a:schemeClr>
                </a:solidFill>
                <a:effectLst>
                  <a:outerShdw blurRad="38100" dist="38100" dir="2700000" algn="tl">
                    <a:srgbClr val="000000">
                      <a:alpha val="43137"/>
                    </a:srgbClr>
                  </a:outerShdw>
                </a:effectLst>
                <a:cs typeface="Calibri" pitchFamily="34" charset="0"/>
              </a:rPr>
              <a:t>yang berarti menggulir.</a:t>
            </a:r>
          </a:p>
          <a:p>
            <a:pPr marL="0" indent="0" algn="just" eaLnBrk="1" hangingPunct="1">
              <a:lnSpc>
                <a:spcPct val="150000"/>
              </a:lnSpc>
              <a:buFont typeface="Arial" charset="0"/>
              <a:buNone/>
            </a:pPr>
            <a:endParaRPr lang="id-ID" sz="2800" dirty="0" smtClean="0">
              <a:solidFill>
                <a:schemeClr val="tx2">
                  <a:lumMod val="50000"/>
                </a:schemeClr>
              </a:solidFill>
              <a:effectLst>
                <a:outerShdw blurRad="38100" dist="38100" dir="2700000" algn="tl">
                  <a:srgbClr val="000000">
                    <a:alpha val="43137"/>
                  </a:srgbClr>
                </a:outerShdw>
              </a:effectLst>
            </a:endParaRPr>
          </a:p>
        </p:txBody>
      </p:sp>
    </p:spTree>
  </p:cSld>
  <p:clrMapOvr>
    <a:masterClrMapping/>
  </p:clrMapOvr>
  <p:transition spd="slow">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285852" y="333397"/>
            <a:ext cx="6562725" cy="6238875"/>
          </a:xfrm>
          <a:prstGeom prst="rect">
            <a:avLst/>
          </a:prstGeom>
          <a:ln>
            <a:noFill/>
          </a:ln>
          <a:effectLst>
            <a:softEdge rad="112500"/>
          </a:effectLst>
        </p:spPr>
      </p:pic>
    </p:spTree>
    <p:extLst>
      <p:ext uri="{BB962C8B-B14F-4D97-AF65-F5344CB8AC3E}">
        <p14:creationId xmlns:p14="http://schemas.microsoft.com/office/powerpoint/2010/main" xmlns="" val="2945440834"/>
      </p:ext>
    </p:extLst>
  </p:cSld>
  <p:clrMapOvr>
    <a:masterClrMapping/>
  </p:clrMapOvr>
  <p:transition spd="slow">
    <p:wheel spokes="8"/>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482" name="Title 1"/>
          <p:cNvSpPr>
            <a:spLocks noGrp="1"/>
          </p:cNvSpPr>
          <p:nvPr>
            <p:ph type="title"/>
          </p:nvPr>
        </p:nvSpPr>
        <p:spPr>
          <a:xfrm>
            <a:off x="928662" y="274638"/>
            <a:ext cx="7758138" cy="1143000"/>
          </a:xfrm>
        </p:spPr>
        <p:txBody>
          <a:bodyPr>
            <a:normAutofit/>
          </a:bodyPr>
          <a:lstStyle/>
          <a:p>
            <a:r>
              <a:rPr lang="nb-NO" sz="6000"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SPESIASI</a:t>
            </a:r>
            <a:endParaRPr lang="en-US" sz="6000" b="1" dirty="0" smtClean="0">
              <a:solidFill>
                <a:schemeClr val="accent2">
                  <a:lumMod val="50000"/>
                </a:schemeClr>
              </a:solidFill>
              <a:effectLst>
                <a:outerShdw blurRad="38100" dist="38100" dir="2700000" algn="tl">
                  <a:srgbClr val="000000">
                    <a:alpha val="43137"/>
                  </a:srgbClr>
                </a:outerShdw>
              </a:effectLst>
              <a:latin typeface="Bradley Hand ITC" pitchFamily="66" charset="0"/>
            </a:endParaRPr>
          </a:p>
        </p:txBody>
      </p:sp>
      <p:sp>
        <p:nvSpPr>
          <p:cNvPr id="20483" name="Content Placeholder 2"/>
          <p:cNvSpPr>
            <a:spLocks noGrp="1"/>
          </p:cNvSpPr>
          <p:nvPr>
            <p:ph idx="1"/>
          </p:nvPr>
        </p:nvSpPr>
        <p:spPr>
          <a:xfrm>
            <a:off x="928662" y="1600200"/>
            <a:ext cx="7758138" cy="4525963"/>
          </a:xfrm>
        </p:spPr>
        <p:txBody>
          <a:bodyPr/>
          <a:lstStyle/>
          <a:p>
            <a:pPr marL="0" indent="0" algn="just">
              <a:lnSpc>
                <a:spcPct val="150000"/>
              </a:lnSpc>
              <a:buNone/>
            </a:pPr>
            <a:r>
              <a:rPr lang="nb-NO" dirty="0" smtClean="0">
                <a:solidFill>
                  <a:schemeClr val="accent2">
                    <a:lumMod val="50000"/>
                  </a:schemeClr>
                </a:solidFill>
                <a:effectLst>
                  <a:outerShdw blurRad="38100" dist="38100" dir="2700000" algn="tl">
                    <a:srgbClr val="000000">
                      <a:alpha val="43137"/>
                    </a:srgbClr>
                  </a:outerShdw>
                </a:effectLst>
              </a:rPr>
              <a:t>Spesiasi yaitu proses pembentukan spesies. </a:t>
            </a:r>
            <a:r>
              <a:rPr lang="id-ID" dirty="0" smtClean="0">
                <a:solidFill>
                  <a:schemeClr val="accent2">
                    <a:lumMod val="50000"/>
                  </a:schemeClr>
                </a:solidFill>
                <a:effectLst>
                  <a:outerShdw blurRad="38100" dist="38100" dir="2700000" algn="tl">
                    <a:srgbClr val="000000">
                      <a:alpha val="43137"/>
                    </a:srgbClr>
                  </a:outerShdw>
                </a:effectLst>
              </a:rPr>
              <a:t>pada dasarnya</a:t>
            </a:r>
            <a:r>
              <a:rPr lang="en-US" dirty="0" smtClean="0">
                <a:solidFill>
                  <a:schemeClr val="accent2">
                    <a:lumMod val="50000"/>
                  </a:schemeClr>
                </a:solidFill>
                <a:effectLst>
                  <a:outerShdw blurRad="38100" dist="38100" dir="2700000" algn="tl">
                    <a:srgbClr val="000000">
                      <a:alpha val="43137"/>
                    </a:srgbClr>
                  </a:outerShdw>
                </a:effectLst>
              </a:rPr>
              <a:t> </a:t>
            </a:r>
            <a:r>
              <a:rPr lang="id-ID" dirty="0" smtClean="0">
                <a:solidFill>
                  <a:schemeClr val="accent2">
                    <a:lumMod val="50000"/>
                  </a:schemeClr>
                </a:solidFill>
                <a:effectLst>
                  <a:outerShdw blurRad="38100" dist="38100" dir="2700000" algn="tl">
                    <a:srgbClr val="000000">
                      <a:alpha val="43137"/>
                    </a:srgbClr>
                  </a:outerShdw>
                </a:effectLst>
              </a:rPr>
              <a:t>digunakan sebagai saksi hidup mengenai apa yang</a:t>
            </a:r>
            <a:r>
              <a:rPr lang="en-US" dirty="0" smtClean="0">
                <a:solidFill>
                  <a:schemeClr val="accent2">
                    <a:lumMod val="50000"/>
                  </a:schemeClr>
                </a:solidFill>
                <a:effectLst>
                  <a:outerShdw blurRad="38100" dist="38100" dir="2700000" algn="tl">
                    <a:srgbClr val="000000">
                      <a:alpha val="43137"/>
                    </a:srgbClr>
                  </a:outerShdw>
                </a:effectLst>
              </a:rPr>
              <a:t> </a:t>
            </a:r>
            <a:r>
              <a:rPr lang="en-US" dirty="0" err="1" smtClean="0">
                <a:solidFill>
                  <a:schemeClr val="accent2">
                    <a:lumMod val="50000"/>
                  </a:schemeClr>
                </a:solidFill>
                <a:effectLst>
                  <a:outerShdw blurRad="38100" dist="38100" dir="2700000" algn="tl">
                    <a:srgbClr val="000000">
                      <a:alpha val="43137"/>
                    </a:srgbClr>
                  </a:outerShdw>
                </a:effectLst>
              </a:rPr>
              <a:t>terjadi</a:t>
            </a:r>
            <a:r>
              <a:rPr lang="id-ID" dirty="0" smtClean="0">
                <a:solidFill>
                  <a:schemeClr val="accent2">
                    <a:lumMod val="50000"/>
                  </a:schemeClr>
                </a:solidFill>
                <a:effectLst>
                  <a:outerShdw blurRad="38100" dist="38100" dir="2700000" algn="tl">
                    <a:srgbClr val="000000">
                      <a:alpha val="43137"/>
                    </a:srgbClr>
                  </a:outerShdw>
                </a:effectLst>
              </a:rPr>
              <a:t> pada masa lalu. Dengan demikian, proses spesiasi</a:t>
            </a:r>
            <a:r>
              <a:rPr lang="en-US" dirty="0" smtClean="0">
                <a:solidFill>
                  <a:schemeClr val="accent2">
                    <a:lumMod val="50000"/>
                  </a:schemeClr>
                </a:solidFill>
                <a:effectLst>
                  <a:outerShdw blurRad="38100" dist="38100" dir="2700000" algn="tl">
                    <a:srgbClr val="000000">
                      <a:alpha val="43137"/>
                    </a:srgbClr>
                  </a:outerShdw>
                </a:effectLst>
              </a:rPr>
              <a:t> </a:t>
            </a:r>
            <a:r>
              <a:rPr lang="en-US" dirty="0" err="1" smtClean="0">
                <a:solidFill>
                  <a:schemeClr val="accent2">
                    <a:lumMod val="50000"/>
                  </a:schemeClr>
                </a:solidFill>
                <a:effectLst>
                  <a:outerShdw blurRad="38100" dist="38100" dir="2700000" algn="tl">
                    <a:srgbClr val="000000">
                      <a:alpha val="43137"/>
                    </a:srgbClr>
                  </a:outerShdw>
                </a:effectLst>
              </a:rPr>
              <a:t>dapat</a:t>
            </a:r>
            <a:r>
              <a:rPr lang="id-ID" dirty="0" smtClean="0">
                <a:solidFill>
                  <a:schemeClr val="accent2">
                    <a:lumMod val="50000"/>
                  </a:schemeClr>
                </a:solidFill>
                <a:effectLst>
                  <a:outerShdw blurRad="38100" dist="38100" dir="2700000" algn="tl">
                    <a:srgbClr val="000000">
                      <a:alpha val="43137"/>
                    </a:srgbClr>
                  </a:outerShdw>
                </a:effectLst>
              </a:rPr>
              <a:t> dianggap pula sebagai bukti otentik bahwa proses</a:t>
            </a:r>
            <a:r>
              <a:rPr lang="en-US" dirty="0" smtClean="0">
                <a:solidFill>
                  <a:schemeClr val="accent2">
                    <a:lumMod val="50000"/>
                  </a:schemeClr>
                </a:solidFill>
                <a:effectLst>
                  <a:outerShdw blurRad="38100" dist="38100" dir="2700000" algn="tl">
                    <a:srgbClr val="000000">
                      <a:alpha val="43137"/>
                    </a:srgbClr>
                  </a:outerShdw>
                </a:effectLst>
              </a:rPr>
              <a:t> </a:t>
            </a:r>
            <a:r>
              <a:rPr lang="id-ID" dirty="0" smtClean="0">
                <a:solidFill>
                  <a:schemeClr val="accent2">
                    <a:lumMod val="50000"/>
                  </a:schemeClr>
                </a:solidFill>
                <a:effectLst>
                  <a:outerShdw blurRad="38100" dist="38100" dir="2700000" algn="tl">
                    <a:srgbClr val="000000">
                      <a:alpha val="43137"/>
                    </a:srgbClr>
                  </a:outerShdw>
                </a:effectLst>
              </a:rPr>
              <a:t>evolusi memang berlangsung.</a:t>
            </a:r>
            <a:endParaRPr lang="nb-NO" dirty="0" smtClean="0">
              <a:solidFill>
                <a:schemeClr val="accent2">
                  <a:lumMod val="50000"/>
                </a:schemeClr>
              </a:solidFill>
              <a:effectLst>
                <a:outerShdw blurRad="38100" dist="38100" dir="2700000" algn="tl">
                  <a:srgbClr val="000000">
                    <a:alpha val="43137"/>
                  </a:srgbClr>
                </a:outerShdw>
              </a:effectLst>
            </a:endParaRPr>
          </a:p>
        </p:txBody>
      </p:sp>
    </p:spTree>
  </p:cSld>
  <p:clrMapOvr>
    <a:masterClrMapping/>
  </p:clrMapOvr>
  <p:transition spd="slow">
    <p:whee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577871"/>
            <a:ext cx="8229600" cy="1143000"/>
          </a:xfrm>
        </p:spPr>
        <p:txBody>
          <a:bodyPr>
            <a:noAutofit/>
          </a:bodyPr>
          <a:lstStyle/>
          <a:p>
            <a:r>
              <a:rPr lang="id-ID" sz="4800"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Syarat Terjadinya Spesiasi</a:t>
            </a:r>
            <a:endParaRPr lang="en-US" sz="4800" b="1" dirty="0" smtClean="0">
              <a:solidFill>
                <a:schemeClr val="accent2">
                  <a:lumMod val="50000"/>
                </a:schemeClr>
              </a:solidFill>
              <a:effectLst>
                <a:outerShdw blurRad="38100" dist="38100" dir="2700000" algn="tl">
                  <a:srgbClr val="000000">
                    <a:alpha val="43137"/>
                  </a:srgbClr>
                </a:outerShdw>
              </a:effectLst>
              <a:latin typeface="Bradley Hand ITC" pitchFamily="66" charset="0"/>
            </a:endParaRPr>
          </a:p>
        </p:txBody>
      </p:sp>
      <p:sp>
        <p:nvSpPr>
          <p:cNvPr id="21507" name="Content Placeholder 2"/>
          <p:cNvSpPr>
            <a:spLocks noGrp="1"/>
          </p:cNvSpPr>
          <p:nvPr>
            <p:ph idx="1"/>
          </p:nvPr>
        </p:nvSpPr>
        <p:spPr>
          <a:xfrm>
            <a:off x="928662" y="1903433"/>
            <a:ext cx="7758138" cy="4525963"/>
          </a:xfrm>
        </p:spPr>
        <p:txBody>
          <a:bodyPr/>
          <a:lstStyle/>
          <a:p>
            <a:pPr>
              <a:lnSpc>
                <a:spcPct val="150000"/>
              </a:lnSpc>
            </a:pPr>
            <a:r>
              <a:rPr lang="en-US" dirty="0" err="1" smtClean="0">
                <a:solidFill>
                  <a:schemeClr val="accent2">
                    <a:lumMod val="50000"/>
                  </a:schemeClr>
                </a:solidFill>
                <a:effectLst>
                  <a:outerShdw blurRad="38100" dist="38100" dir="2700000" algn="tl">
                    <a:srgbClr val="000000">
                      <a:alpha val="43137"/>
                    </a:srgbClr>
                  </a:outerShdw>
                </a:effectLst>
              </a:rPr>
              <a:t>Adanya</a:t>
            </a:r>
            <a:r>
              <a:rPr lang="en-US" dirty="0" smtClean="0">
                <a:solidFill>
                  <a:schemeClr val="accent2">
                    <a:lumMod val="50000"/>
                  </a:schemeClr>
                </a:solidFill>
                <a:effectLst>
                  <a:outerShdw blurRad="38100" dist="38100" dir="2700000" algn="tl">
                    <a:srgbClr val="000000">
                      <a:alpha val="43137"/>
                    </a:srgbClr>
                  </a:outerShdw>
                </a:effectLst>
              </a:rPr>
              <a:t> </a:t>
            </a:r>
            <a:r>
              <a:rPr lang="en-US" dirty="0" err="1" smtClean="0">
                <a:solidFill>
                  <a:schemeClr val="accent2">
                    <a:lumMod val="50000"/>
                  </a:schemeClr>
                </a:solidFill>
                <a:effectLst>
                  <a:outerShdw blurRad="38100" dist="38100" dir="2700000" algn="tl">
                    <a:srgbClr val="000000">
                      <a:alpha val="43137"/>
                    </a:srgbClr>
                  </a:outerShdw>
                </a:effectLst>
              </a:rPr>
              <a:t>perubahan</a:t>
            </a:r>
            <a:r>
              <a:rPr lang="en-US" dirty="0" smtClean="0">
                <a:solidFill>
                  <a:schemeClr val="accent2">
                    <a:lumMod val="50000"/>
                  </a:schemeClr>
                </a:solidFill>
                <a:effectLst>
                  <a:outerShdw blurRad="38100" dist="38100" dir="2700000" algn="tl">
                    <a:srgbClr val="000000">
                      <a:alpha val="43137"/>
                    </a:srgbClr>
                  </a:outerShdw>
                </a:effectLst>
              </a:rPr>
              <a:t> </a:t>
            </a:r>
            <a:r>
              <a:rPr lang="en-US" dirty="0" err="1" smtClean="0">
                <a:solidFill>
                  <a:schemeClr val="accent2">
                    <a:lumMod val="50000"/>
                  </a:schemeClr>
                </a:solidFill>
                <a:effectLst>
                  <a:outerShdw blurRad="38100" dist="38100" dir="2700000" algn="tl">
                    <a:srgbClr val="000000">
                      <a:alpha val="43137"/>
                    </a:srgbClr>
                  </a:outerShdw>
                </a:effectLst>
              </a:rPr>
              <a:t>lingkungan</a:t>
            </a:r>
            <a:endParaRPr lang="en-US" dirty="0" smtClean="0">
              <a:solidFill>
                <a:schemeClr val="accent2">
                  <a:lumMod val="50000"/>
                </a:schemeClr>
              </a:solidFill>
              <a:effectLst>
                <a:outerShdw blurRad="38100" dist="38100" dir="2700000" algn="tl">
                  <a:srgbClr val="000000">
                    <a:alpha val="43137"/>
                  </a:srgbClr>
                </a:outerShdw>
              </a:effectLst>
            </a:endParaRPr>
          </a:p>
          <a:p>
            <a:pPr>
              <a:lnSpc>
                <a:spcPct val="150000"/>
              </a:lnSpc>
            </a:pPr>
            <a:r>
              <a:rPr lang="de-DE" dirty="0" smtClean="0">
                <a:solidFill>
                  <a:schemeClr val="accent2">
                    <a:lumMod val="50000"/>
                  </a:schemeClr>
                </a:solidFill>
                <a:effectLst>
                  <a:outerShdw blurRad="38100" dist="38100" dir="2700000" algn="tl">
                    <a:srgbClr val="000000">
                      <a:alpha val="43137"/>
                    </a:srgbClr>
                  </a:outerShdw>
                </a:effectLst>
              </a:rPr>
              <a:t>Adanya Relung (Niche) yang Kosong</a:t>
            </a:r>
          </a:p>
          <a:p>
            <a:pPr>
              <a:lnSpc>
                <a:spcPct val="150000"/>
              </a:lnSpc>
            </a:pPr>
            <a:r>
              <a:rPr lang="id-ID" dirty="0" smtClean="0">
                <a:solidFill>
                  <a:schemeClr val="accent2">
                    <a:lumMod val="50000"/>
                  </a:schemeClr>
                </a:solidFill>
                <a:effectLst>
                  <a:outerShdw blurRad="38100" dist="38100" dir="2700000" algn="tl">
                    <a:srgbClr val="000000">
                      <a:alpha val="43137"/>
                    </a:srgbClr>
                  </a:outerShdw>
                </a:effectLst>
              </a:rPr>
              <a:t>Adanya Keanekaragaman suatu Kelompok Organisme</a:t>
            </a:r>
            <a:endParaRPr lang="en-US" dirty="0" smtClean="0">
              <a:solidFill>
                <a:schemeClr val="accent2">
                  <a:lumMod val="50000"/>
                </a:schemeClr>
              </a:solidFill>
              <a:effectLst>
                <a:outerShdw blurRad="38100" dist="38100" dir="2700000" algn="tl">
                  <a:srgbClr val="000000">
                    <a:alpha val="43137"/>
                  </a:srgbClr>
                </a:outerShdw>
              </a:effectLst>
            </a:endParaRPr>
          </a:p>
        </p:txBody>
      </p:sp>
    </p:spTree>
  </p:cSld>
  <p:clrMapOvr>
    <a:masterClrMapping/>
  </p:clrMapOvr>
  <p:transition spd="slow">
    <p:wheel spokes="3"/>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14364"/>
            <a:ext cx="7543800" cy="1143000"/>
          </a:xfrm>
        </p:spPr>
        <p:txBody>
          <a:bodyPr/>
          <a:lstStyle/>
          <a:p>
            <a:pPr algn="l"/>
            <a:r>
              <a:rPr lang="id-ID"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Isolasi Geografi</a:t>
            </a:r>
            <a:endParaRPr lang="id-ID" dirty="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p:txBody>
      </p:sp>
      <p:sp>
        <p:nvSpPr>
          <p:cNvPr id="3" name="Content Placeholder 2"/>
          <p:cNvSpPr>
            <a:spLocks noGrp="1"/>
          </p:cNvSpPr>
          <p:nvPr>
            <p:ph idx="1"/>
          </p:nvPr>
        </p:nvSpPr>
        <p:spPr>
          <a:xfrm>
            <a:off x="1371600" y="1857364"/>
            <a:ext cx="7620000" cy="4714908"/>
          </a:xfrm>
        </p:spPr>
        <p:txBody>
          <a:bodyPr>
            <a:normAutofit fontScale="70000" lnSpcReduction="20000"/>
          </a:bodyPr>
          <a:lstStyle/>
          <a:p>
            <a:pPr marL="0" indent="0" algn="just">
              <a:lnSpc>
                <a:spcPct val="170000"/>
              </a:lnSpc>
              <a:buNone/>
            </a:pP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Ditinjau dari</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t-IT"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segi geografi, proses spesiasi dapat dibagi dua, yaitu simpatri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dan tidak simpatri</a:t>
            </a:r>
            <a:endPar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269875" indent="-269875" algn="just">
              <a:lnSpc>
                <a:spcPct val="170000"/>
              </a:lnSpc>
            </a:pPr>
            <a:r>
              <a:rPr lang="id-ID" sz="28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Proses spesiasi simpatri</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en-US" sz="28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merupakan</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proses spesiasi yang</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terjadi dalam area geografi yang sama dari suatu spesies</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yang paling berkerabat</a:t>
            </a:r>
            <a:endPar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269875" indent="-269875" algn="just">
              <a:lnSpc>
                <a:spcPct val="170000"/>
              </a:lnSpc>
            </a:pPr>
            <a:r>
              <a:rPr lang="id-ID" sz="28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Proses spesiasi tidak simpatri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adalah proses spesiasi</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yang terdapat dalam area geografi yang berbeda</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dibandingkan dengan area geografi suatu spesies yang paling</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berkerabat. Proses ini dapat kita bedakan lagi menjadi tiga</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kategori yang lebih spesifik</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en-US" sz="28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yaitu</a:t>
            </a:r>
            <a:r>
              <a:rPr lang="en-US" sz="28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endParaRPr lang="id-ID" sz="2800" dirty="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p:txBody>
      </p:sp>
      <p:sp>
        <p:nvSpPr>
          <p:cNvPr id="4" name="Title 1"/>
          <p:cNvSpPr txBox="1">
            <a:spLocks/>
          </p:cNvSpPr>
          <p:nvPr/>
        </p:nvSpPr>
        <p:spPr bwMode="auto">
          <a:xfrm>
            <a:off x="1428728" y="142852"/>
            <a:ext cx="2571768" cy="796908"/>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id-ID" sz="2800" b="1" i="0" u="none" strike="noStrike" kern="0" cap="none" spc="0" normalizeH="0" baseline="0" noProof="0" dirty="0" smtClean="0">
                <a:ln>
                  <a:noFill/>
                </a:ln>
                <a:solidFill>
                  <a:schemeClr val="tx2">
                    <a:lumMod val="50000"/>
                  </a:schemeClr>
                </a:solidFill>
                <a:effectLst>
                  <a:outerShdw blurRad="38100" dist="38100" dir="2700000" algn="tl">
                    <a:srgbClr val="000000">
                      <a:alpha val="43137"/>
                    </a:srgbClr>
                  </a:outerShdw>
                </a:effectLst>
                <a:uLnTx/>
                <a:uFillTx/>
                <a:latin typeface="Bradley Hand ITC" pitchFamily="66" charset="0"/>
                <a:ea typeface="+mj-ea"/>
                <a:cs typeface="Calibri" pitchFamily="34" charset="0"/>
              </a:rPr>
              <a:t>Proses Spesiasi</a:t>
            </a:r>
            <a:endParaRPr kumimoji="0" lang="id-ID" sz="2800" b="1" i="0" u="none" strike="noStrike" kern="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latin typeface="Bradley Hand ITC" pitchFamily="66" charset="0"/>
              <a:ea typeface="+mj-ea"/>
              <a:cs typeface="Calibri" pitchFamily="34" charset="0"/>
            </a:endParaRPr>
          </a:p>
        </p:txBody>
      </p:sp>
    </p:spTree>
  </p:cSld>
  <p:clrMapOvr>
    <a:masterClrMapping/>
  </p:clrMapOvr>
  <p:transition spd="slow">
    <p:wheel spokes="2"/>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4456" y="142852"/>
            <a:ext cx="7329510" cy="6500858"/>
          </a:xfrm>
        </p:spPr>
        <p:txBody>
          <a:bodyPr/>
          <a:lstStyle/>
          <a:p>
            <a:pPr algn="just">
              <a:lnSpc>
                <a:spcPct val="150000"/>
              </a:lnSpc>
            </a:pPr>
            <a:r>
              <a:rPr lang="id-ID"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Spesiasi alopatri</a:t>
            </a:r>
            <a:endParaRPr lang="en-US"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algn="just">
              <a:lnSpc>
                <a:spcPct val="150000"/>
              </a:lnSpc>
              <a:buNone/>
            </a:pPr>
            <a:r>
              <a:rPr lang="en-US"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en-US" sz="22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merupakan</a:t>
            </a:r>
            <a:r>
              <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suatu proses spesiasi yang</a:t>
            </a:r>
            <a:r>
              <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terjadi di daerah yang berjauhan atau berlainan dari suatu</a:t>
            </a:r>
            <a:r>
              <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spesies yang paling dekat hubungan kekerabatannya.</a:t>
            </a:r>
            <a:endPar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algn="just">
              <a:lnSpc>
                <a:spcPct val="150000"/>
              </a:lnSpc>
            </a:pPr>
            <a:r>
              <a:rPr lang="it-IT"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Spesiasi parapatri </a:t>
            </a:r>
          </a:p>
          <a:p>
            <a:pPr algn="just">
              <a:lnSpc>
                <a:spcPct val="150000"/>
              </a:lnSpc>
              <a:buNone/>
            </a:pPr>
            <a:r>
              <a:rPr lang="it-IT"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t-IT"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merupakan proses spesiasi yang terjadi di </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daerah yang bersebelahan dengan daerah dari suatu spesies</a:t>
            </a:r>
            <a:r>
              <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yang paling dekat hubungan kekerabatannya.</a:t>
            </a:r>
            <a:endPar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algn="just">
              <a:lnSpc>
                <a:spcPct val="150000"/>
              </a:lnSpc>
            </a:pPr>
            <a:r>
              <a:rPr lang="it-IT"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Spesiasi peripatri</a:t>
            </a:r>
          </a:p>
          <a:p>
            <a:pPr algn="just">
              <a:lnSpc>
                <a:spcPct val="150000"/>
              </a:lnSpc>
              <a:buNone/>
            </a:pPr>
            <a:r>
              <a:rPr lang="it-IT" sz="22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t-IT"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adalah proses spesiasi yang terjadi di </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daerah pinggir dari daerah suatu spesies yang paling dekat</a:t>
            </a:r>
            <a:r>
              <a:rPr lang="en-US"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h</a:t>
            </a:r>
            <a:r>
              <a:rPr lang="id-ID" sz="22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ubungan kekerabatannya</a:t>
            </a:r>
            <a:endParaRPr lang="id-ID" sz="2200" dirty="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p:txBody>
      </p:sp>
    </p:spTree>
  </p:cSld>
  <p:clrMapOvr>
    <a:masterClrMapping/>
  </p:clrMapOvr>
  <p:transition spd="slow">
    <p:wheel spokes="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85728"/>
            <a:ext cx="7543800" cy="857256"/>
          </a:xfrm>
        </p:spPr>
        <p:txBody>
          <a:bodyPr/>
          <a:lstStyle/>
          <a:p>
            <a:pPr algn="l"/>
            <a:r>
              <a:rPr lang="id-ID"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Isolasi Reproduk</a:t>
            </a:r>
            <a:r>
              <a:rPr lang="en-US"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si</a:t>
            </a:r>
            <a:endParaRPr lang="id-ID" dirty="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p:txBody>
      </p:sp>
      <p:sp>
        <p:nvSpPr>
          <p:cNvPr id="3" name="Content Placeholder 2"/>
          <p:cNvSpPr>
            <a:spLocks noGrp="1"/>
          </p:cNvSpPr>
          <p:nvPr>
            <p:ph idx="1"/>
          </p:nvPr>
        </p:nvSpPr>
        <p:spPr>
          <a:xfrm>
            <a:off x="1371600" y="1285860"/>
            <a:ext cx="7620000" cy="5000660"/>
          </a:xfrm>
        </p:spPr>
        <p:txBody>
          <a:bodyPr>
            <a:noAutofit/>
          </a:bodyPr>
          <a:lstStyle/>
          <a:p>
            <a:pPr marL="0" indent="0">
              <a:buNone/>
            </a:pP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I</a:t>
            </a: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solasi reproduksi</a:t>
            </a: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d</a:t>
            </a: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ibedakan menjadi dua bagian bes</a:t>
            </a:r>
            <a:r>
              <a:rPr lang="en-US" sz="24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ar</a:t>
            </a: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en-US" sz="24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yaitu</a:t>
            </a: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p>
          <a:p>
            <a:pPr marL="514350" indent="-514350">
              <a:buFont typeface="+mj-lt"/>
              <a:buAutoNum type="arabicPeriod"/>
            </a:pP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a:t>
            </a: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roses pra-kawin</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39713"/>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Kromosomal</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39713"/>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Musim</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39713"/>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Partenogenesis</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39713"/>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Morfologi atau struktural</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544512" indent="-514350">
              <a:buFont typeface="+mj-lt"/>
              <a:buAutoNum type="arabicPeriod" startAt="2"/>
            </a:pP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a:t>
            </a: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roses p</a:t>
            </a:r>
            <a:r>
              <a:rPr lang="en-US" sz="24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asc</a:t>
            </a: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a-kawin</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69875"/>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Letalitas</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69875"/>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Sterilitas</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719138" indent="-269875"/>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Semi-letal</a:t>
            </a: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p>
        </p:txBody>
      </p:sp>
    </p:spTree>
  </p:cSld>
  <p:clrMapOvr>
    <a:masterClrMapping/>
  </p:clrMapOvr>
  <p:transition spd="slow">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4476" y="533400"/>
            <a:ext cx="7200928" cy="1143000"/>
          </a:xfrm>
        </p:spPr>
        <p:txBody>
          <a:bodyPr/>
          <a:lstStyle/>
          <a:p>
            <a:pPr algn="l"/>
            <a:r>
              <a:rPr lang="id-ID" sz="5400" b="1" dirty="0" smtClean="0">
                <a:solidFill>
                  <a:schemeClr val="tx2">
                    <a:lumMod val="50000"/>
                  </a:schemeClr>
                </a:solidFill>
                <a:effectLst>
                  <a:outerShdw blurRad="38100" dist="38100" dir="2700000" algn="tl">
                    <a:srgbClr val="000000">
                      <a:alpha val="43137"/>
                    </a:srgbClr>
                  </a:outerShdw>
                </a:effectLst>
                <a:latin typeface="Bradley Hand ITC" pitchFamily="66" charset="0"/>
                <a:cs typeface="Calibri" pitchFamily="34" charset="0"/>
              </a:rPr>
              <a:t>Mekanisme Evolusi</a:t>
            </a:r>
            <a:endParaRPr lang="id-ID" sz="5400" dirty="0">
              <a:solidFill>
                <a:schemeClr val="tx2">
                  <a:lumMod val="50000"/>
                </a:schemeClr>
              </a:solidFill>
              <a:effectLst>
                <a:outerShdw blurRad="38100" dist="38100" dir="2700000" algn="tl">
                  <a:srgbClr val="000000">
                    <a:alpha val="43137"/>
                  </a:srgbClr>
                </a:outerShdw>
              </a:effectLst>
              <a:latin typeface="Bradley Hand ITC" pitchFamily="66" charset="0"/>
              <a:cs typeface="Calibri" pitchFamily="34" charset="0"/>
            </a:endParaRPr>
          </a:p>
        </p:txBody>
      </p:sp>
      <p:sp>
        <p:nvSpPr>
          <p:cNvPr id="3" name="Content Placeholder 2"/>
          <p:cNvSpPr>
            <a:spLocks noGrp="1"/>
          </p:cNvSpPr>
          <p:nvPr>
            <p:ph idx="1"/>
          </p:nvPr>
        </p:nvSpPr>
        <p:spPr>
          <a:xfrm>
            <a:off x="1514476" y="1785926"/>
            <a:ext cx="7200928" cy="4114800"/>
          </a:xfrm>
        </p:spPr>
        <p:txBody>
          <a:bodyPr>
            <a:normAutofit fontScale="85000" lnSpcReduction="20000"/>
          </a:bodyPr>
          <a:lstStyle/>
          <a:p>
            <a:pPr marL="0" indent="0">
              <a:lnSpc>
                <a:spcPct val="150000"/>
              </a:lnSpc>
              <a:buNone/>
            </a:pPr>
            <a:r>
              <a:rPr lang="de-DE" b="1" dirty="0" smtClean="0">
                <a:solidFill>
                  <a:schemeClr val="tx2">
                    <a:lumMod val="50000"/>
                  </a:schemeClr>
                </a:solidFill>
                <a:latin typeface="Calibri" pitchFamily="34" charset="0"/>
                <a:cs typeface="Calibri" pitchFamily="34" charset="0"/>
              </a:rPr>
              <a:t>Anggun Gen (Kolam Gen atau </a:t>
            </a:r>
            <a:r>
              <a:rPr lang="de-DE" b="1" i="1" dirty="0" smtClean="0">
                <a:solidFill>
                  <a:schemeClr val="tx2">
                    <a:lumMod val="50000"/>
                  </a:schemeClr>
                </a:solidFill>
                <a:latin typeface="Calibri" pitchFamily="34" charset="0"/>
                <a:cs typeface="Calibri" pitchFamily="34" charset="0"/>
              </a:rPr>
              <a:t>'Gene Pool')</a:t>
            </a:r>
          </a:p>
          <a:p>
            <a:pPr marL="0" indent="0" algn="just">
              <a:lnSpc>
                <a:spcPct val="150000"/>
              </a:lnSpc>
              <a:buNone/>
            </a:pPr>
            <a:r>
              <a:rPr lang="id-ID" dirty="0" smtClean="0">
                <a:solidFill>
                  <a:schemeClr val="tx2">
                    <a:lumMod val="50000"/>
                  </a:schemeClr>
                </a:solidFill>
                <a:latin typeface="Calibri" pitchFamily="34" charset="0"/>
                <a:cs typeface="Calibri" pitchFamily="34" charset="0"/>
              </a:rPr>
              <a:t>Anggun gen atau gene pool adalah jumlah total alel di</a:t>
            </a:r>
            <a:r>
              <a:rPr lang="en-US" dirty="0" smtClean="0">
                <a:solidFill>
                  <a:schemeClr val="tx2">
                    <a:lumMod val="50000"/>
                  </a:schemeClr>
                </a:solidFill>
                <a:latin typeface="Calibri" pitchFamily="34" charset="0"/>
                <a:cs typeface="Calibri" pitchFamily="34" charset="0"/>
              </a:rPr>
              <a:t> </a:t>
            </a:r>
            <a:r>
              <a:rPr lang="id-ID" dirty="0" smtClean="0">
                <a:solidFill>
                  <a:schemeClr val="tx2">
                    <a:lumMod val="50000"/>
                  </a:schemeClr>
                </a:solidFill>
                <a:latin typeface="Calibri" pitchFamily="34" charset="0"/>
                <a:cs typeface="Calibri" pitchFamily="34" charset="0"/>
              </a:rPr>
              <a:t>dalam semua individu yang menyusun populasi. Frekuensi</a:t>
            </a:r>
            <a:r>
              <a:rPr lang="en-US" dirty="0" smtClean="0">
                <a:solidFill>
                  <a:schemeClr val="tx2">
                    <a:lumMod val="50000"/>
                  </a:schemeClr>
                </a:solidFill>
                <a:latin typeface="Calibri" pitchFamily="34" charset="0"/>
                <a:cs typeface="Calibri" pitchFamily="34" charset="0"/>
              </a:rPr>
              <a:t> </a:t>
            </a:r>
            <a:r>
              <a:rPr lang="id-ID" dirty="0" smtClean="0">
                <a:solidFill>
                  <a:schemeClr val="tx2">
                    <a:lumMod val="50000"/>
                  </a:schemeClr>
                </a:solidFill>
                <a:latin typeface="Calibri" pitchFamily="34" charset="0"/>
                <a:cs typeface="Calibri" pitchFamily="34" charset="0"/>
              </a:rPr>
              <a:t>gen-gen di dalam populasi sendiri bersifat tetap, tidak</a:t>
            </a:r>
            <a:r>
              <a:rPr lang="en-US" dirty="0" smtClean="0">
                <a:solidFill>
                  <a:schemeClr val="tx2">
                    <a:lumMod val="50000"/>
                  </a:schemeClr>
                </a:solidFill>
                <a:latin typeface="Calibri" pitchFamily="34" charset="0"/>
                <a:cs typeface="Calibri" pitchFamily="34" charset="0"/>
              </a:rPr>
              <a:t> </a:t>
            </a:r>
            <a:r>
              <a:rPr lang="id-ID" dirty="0" smtClean="0">
                <a:solidFill>
                  <a:schemeClr val="tx2">
                    <a:lumMod val="50000"/>
                  </a:schemeClr>
                </a:solidFill>
                <a:latin typeface="Calibri" pitchFamily="34" charset="0"/>
                <a:cs typeface="Calibri" pitchFamily="34" charset="0"/>
              </a:rPr>
              <a:t>mengalami perubahan dari waktu ke waktu</a:t>
            </a:r>
            <a:r>
              <a:rPr lang="en-US" dirty="0" smtClean="0">
                <a:solidFill>
                  <a:schemeClr val="tx2">
                    <a:lumMod val="50000"/>
                  </a:schemeClr>
                </a:solidFill>
                <a:latin typeface="Calibri" pitchFamily="34" charset="0"/>
                <a:cs typeface="Calibri" pitchFamily="34" charset="0"/>
              </a:rPr>
              <a:t>. </a:t>
            </a:r>
            <a:r>
              <a:rPr lang="id-ID" dirty="0" smtClean="0">
                <a:solidFill>
                  <a:schemeClr val="tx2">
                    <a:lumMod val="50000"/>
                  </a:schemeClr>
                </a:solidFill>
                <a:latin typeface="Calibri" pitchFamily="34" charset="0"/>
                <a:cs typeface="Calibri" pitchFamily="34" charset="0"/>
              </a:rPr>
              <a:t>Ke</a:t>
            </a:r>
            <a:r>
              <a:rPr lang="en-US" dirty="0" smtClean="0">
                <a:solidFill>
                  <a:schemeClr val="tx2">
                    <a:lumMod val="50000"/>
                  </a:schemeClr>
                </a:solidFill>
                <a:latin typeface="Calibri" pitchFamily="34" charset="0"/>
                <a:cs typeface="Calibri" pitchFamily="34" charset="0"/>
              </a:rPr>
              <a:t>a</a:t>
            </a:r>
            <a:r>
              <a:rPr lang="id-ID" dirty="0" smtClean="0">
                <a:solidFill>
                  <a:schemeClr val="tx2">
                    <a:lumMod val="50000"/>
                  </a:schemeClr>
                </a:solidFill>
                <a:latin typeface="Calibri" pitchFamily="34" charset="0"/>
                <a:cs typeface="Calibri" pitchFamily="34" charset="0"/>
              </a:rPr>
              <a:t>daan tetap</a:t>
            </a:r>
            <a:r>
              <a:rPr lang="en-US" dirty="0" smtClean="0">
                <a:solidFill>
                  <a:schemeClr val="tx2">
                    <a:lumMod val="50000"/>
                  </a:schemeClr>
                </a:solidFill>
                <a:latin typeface="Calibri" pitchFamily="34" charset="0"/>
                <a:cs typeface="Calibri" pitchFamily="34" charset="0"/>
              </a:rPr>
              <a:t> </a:t>
            </a:r>
            <a:r>
              <a:rPr lang="en-US" dirty="0" err="1" smtClean="0">
                <a:solidFill>
                  <a:schemeClr val="tx2">
                    <a:lumMod val="50000"/>
                  </a:schemeClr>
                </a:solidFill>
                <a:latin typeface="Calibri" pitchFamily="34" charset="0"/>
                <a:cs typeface="Calibri" pitchFamily="34" charset="0"/>
              </a:rPr>
              <a:t>ini</a:t>
            </a:r>
            <a:r>
              <a:rPr lang="en-US" dirty="0" smtClean="0">
                <a:solidFill>
                  <a:schemeClr val="tx2">
                    <a:lumMod val="50000"/>
                  </a:schemeClr>
                </a:solidFill>
                <a:latin typeface="Calibri" pitchFamily="34" charset="0"/>
                <a:cs typeface="Calibri" pitchFamily="34" charset="0"/>
              </a:rPr>
              <a:t> </a:t>
            </a:r>
            <a:r>
              <a:rPr lang="en-US" dirty="0" err="1" smtClean="0">
                <a:solidFill>
                  <a:schemeClr val="tx2">
                    <a:lumMod val="50000"/>
                  </a:schemeClr>
                </a:solidFill>
                <a:latin typeface="Calibri" pitchFamily="34" charset="0"/>
                <a:cs typeface="Calibri" pitchFamily="34" charset="0"/>
              </a:rPr>
              <a:t>sesuai</a:t>
            </a:r>
            <a:r>
              <a:rPr lang="en-US" dirty="0" smtClean="0">
                <a:solidFill>
                  <a:schemeClr val="tx2">
                    <a:lumMod val="50000"/>
                  </a:schemeClr>
                </a:solidFill>
                <a:latin typeface="Calibri" pitchFamily="34" charset="0"/>
                <a:cs typeface="Calibri" pitchFamily="34" charset="0"/>
              </a:rPr>
              <a:t> </a:t>
            </a:r>
            <a:r>
              <a:rPr lang="en-US" dirty="0" err="1" smtClean="0">
                <a:solidFill>
                  <a:schemeClr val="tx2">
                    <a:lumMod val="50000"/>
                  </a:schemeClr>
                </a:solidFill>
                <a:latin typeface="Calibri" pitchFamily="34" charset="0"/>
                <a:cs typeface="Calibri" pitchFamily="34" charset="0"/>
              </a:rPr>
              <a:t>dengan</a:t>
            </a:r>
            <a:r>
              <a:rPr lang="en-US" dirty="0" smtClean="0">
                <a:solidFill>
                  <a:schemeClr val="tx2">
                    <a:lumMod val="50000"/>
                  </a:schemeClr>
                </a:solidFill>
                <a:latin typeface="Calibri" pitchFamily="34" charset="0"/>
                <a:cs typeface="Calibri" pitchFamily="34" charset="0"/>
              </a:rPr>
              <a:t> </a:t>
            </a:r>
            <a:r>
              <a:rPr lang="id-ID" dirty="0" smtClean="0">
                <a:solidFill>
                  <a:schemeClr val="tx2">
                    <a:lumMod val="50000"/>
                  </a:schemeClr>
                </a:solidFill>
                <a:latin typeface="Calibri" pitchFamily="34" charset="0"/>
                <a:cs typeface="Calibri" pitchFamily="34" charset="0"/>
              </a:rPr>
              <a:t>hukum Hardy-Weinberg.</a:t>
            </a:r>
            <a:endParaRPr lang="id-ID" dirty="0">
              <a:solidFill>
                <a:schemeClr val="tx2">
                  <a:lumMod val="50000"/>
                </a:schemeClr>
              </a:solidFill>
              <a:latin typeface="Calibri" pitchFamily="34" charset="0"/>
              <a:cs typeface="Calibri" pitchFamily="34" charset="0"/>
            </a:endParaRPr>
          </a:p>
        </p:txBody>
      </p:sp>
    </p:spTree>
  </p:cSld>
  <p:clrMapOvr>
    <a:masterClrMapping/>
  </p:clrMapOvr>
  <p:transition spd="slow">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290" y="500042"/>
            <a:ext cx="7329510" cy="6143644"/>
          </a:xfrm>
        </p:spPr>
        <p:txBody>
          <a:bodyPr>
            <a:noAutofit/>
          </a:bodyPr>
          <a:lstStyle/>
          <a:p>
            <a:pPr>
              <a:buNone/>
            </a:pPr>
            <a:r>
              <a:rPr lang="id-ID" sz="24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Persamaan Hardy-Weinberg:</a:t>
            </a:r>
            <a:endParaRPr lang="en-US" sz="2400" b="1" i="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a:buNone/>
            </a:pPr>
            <a:r>
              <a:rPr lang="id-ID" sz="2400" i="1" dirty="0" smtClean="0">
                <a:solidFill>
                  <a:schemeClr val="tx2">
                    <a:lumMod val="50000"/>
                  </a:schemeClr>
                </a:solidFill>
                <a:effectLst>
                  <a:outerShdw blurRad="38100" dist="38100" dir="2700000" algn="tl">
                    <a:srgbClr val="000000">
                      <a:alpha val="43137"/>
                    </a:srgbClr>
                  </a:outerShdw>
                </a:effectLst>
              </a:rPr>
              <a:t>(p + q</a:t>
            </a:r>
            <a:r>
              <a:rPr lang="en-US" sz="2400" i="1" dirty="0" smtClean="0">
                <a:solidFill>
                  <a:schemeClr val="tx2">
                    <a:lumMod val="50000"/>
                  </a:schemeClr>
                </a:solidFill>
                <a:effectLst>
                  <a:outerShdw blurRad="38100" dist="38100" dir="2700000" algn="tl">
                    <a:srgbClr val="000000">
                      <a:alpha val="43137"/>
                    </a:srgbClr>
                  </a:outerShdw>
                </a:effectLst>
              </a:rPr>
              <a:t>)²</a:t>
            </a:r>
            <a:r>
              <a:rPr lang="id-ID" sz="2400" i="1" dirty="0" smtClean="0">
                <a:solidFill>
                  <a:schemeClr val="tx2">
                    <a:lumMod val="50000"/>
                  </a:schemeClr>
                </a:solidFill>
                <a:effectLst>
                  <a:outerShdw blurRad="38100" dist="38100" dir="2700000" algn="tl">
                    <a:srgbClr val="000000">
                      <a:alpha val="43137"/>
                    </a:srgbClr>
                  </a:outerShdw>
                </a:effectLst>
              </a:rPr>
              <a:t> =1</a:t>
            </a:r>
          </a:p>
          <a:p>
            <a:pPr>
              <a:buNone/>
            </a:pPr>
            <a:r>
              <a:rPr lang="id-ID" sz="2400" i="1" dirty="0" smtClean="0">
                <a:solidFill>
                  <a:schemeClr val="tx2">
                    <a:lumMod val="50000"/>
                  </a:schemeClr>
                </a:solidFill>
                <a:effectLst>
                  <a:outerShdw blurRad="38100" dist="38100" dir="2700000" algn="tl">
                    <a:srgbClr val="000000">
                      <a:alpha val="43137"/>
                    </a:srgbClr>
                  </a:outerShdw>
                </a:effectLst>
              </a:rPr>
              <a:t>p</a:t>
            </a:r>
            <a:r>
              <a:rPr lang="en-US" sz="2400" i="1" dirty="0" smtClean="0">
                <a:solidFill>
                  <a:schemeClr val="tx2">
                    <a:lumMod val="50000"/>
                  </a:schemeClr>
                </a:solidFill>
                <a:effectLst>
                  <a:outerShdw blurRad="38100" dist="38100" dir="2700000" algn="tl">
                    <a:srgbClr val="000000">
                      <a:alpha val="43137"/>
                    </a:srgbClr>
                  </a:outerShdw>
                </a:effectLst>
              </a:rPr>
              <a:t>²</a:t>
            </a:r>
            <a:r>
              <a:rPr lang="id-ID" sz="2400" i="1" dirty="0" smtClean="0">
                <a:solidFill>
                  <a:schemeClr val="tx2">
                    <a:lumMod val="50000"/>
                  </a:schemeClr>
                </a:solidFill>
                <a:effectLst>
                  <a:outerShdw blurRad="38100" dist="38100" dir="2700000" algn="tl">
                    <a:srgbClr val="000000">
                      <a:alpha val="43137"/>
                    </a:srgbClr>
                  </a:outerShdw>
                </a:effectLst>
              </a:rPr>
              <a:t> + 2pq + q</a:t>
            </a:r>
            <a:r>
              <a:rPr lang="en-US" sz="2400" i="1" dirty="0" smtClean="0">
                <a:solidFill>
                  <a:schemeClr val="tx2">
                    <a:lumMod val="50000"/>
                  </a:schemeClr>
                </a:solidFill>
                <a:effectLst>
                  <a:outerShdw blurRad="38100" dist="38100" dir="2700000" algn="tl">
                    <a:srgbClr val="000000">
                      <a:alpha val="43137"/>
                    </a:srgbClr>
                  </a:outerShdw>
                </a:effectLst>
              </a:rPr>
              <a:t>²</a:t>
            </a:r>
            <a:r>
              <a:rPr lang="id-ID" sz="2400" i="1" dirty="0" smtClean="0">
                <a:solidFill>
                  <a:schemeClr val="tx2">
                    <a:lumMod val="50000"/>
                  </a:schemeClr>
                </a:solidFill>
                <a:effectLst>
                  <a:outerShdw blurRad="38100" dist="38100" dir="2700000" algn="tl">
                    <a:srgbClr val="000000">
                      <a:alpha val="43137"/>
                    </a:srgbClr>
                  </a:outerShdw>
                </a:effectLst>
              </a:rPr>
              <a:t> =1</a:t>
            </a:r>
          </a:p>
          <a:p>
            <a:pPr>
              <a:buNone/>
            </a:pPr>
            <a:r>
              <a:rPr lang="id-ID" sz="2400" i="1" dirty="0" smtClean="0">
                <a:solidFill>
                  <a:schemeClr val="tx2">
                    <a:lumMod val="50000"/>
                  </a:schemeClr>
                </a:solidFill>
                <a:effectLst>
                  <a:outerShdw blurRad="38100" dist="38100" dir="2700000" algn="tl">
                    <a:srgbClr val="000000">
                      <a:alpha val="43137"/>
                    </a:srgbClr>
                  </a:outerShdw>
                </a:effectLst>
              </a:rPr>
              <a:t>AA + 2Aa + aa =1</a:t>
            </a:r>
          </a:p>
          <a:p>
            <a:pPr>
              <a:buNone/>
            </a:pPr>
            <a:r>
              <a:rPr lang="pt-BR" sz="2400" i="1" dirty="0" smtClean="0">
                <a:solidFill>
                  <a:schemeClr val="tx2">
                    <a:lumMod val="50000"/>
                  </a:schemeClr>
                </a:solidFill>
                <a:effectLst>
                  <a:outerShdw blurRad="38100" dist="38100" dir="2700000" algn="tl">
                    <a:srgbClr val="000000">
                      <a:alpha val="43137"/>
                    </a:srgbClr>
                  </a:outerShdw>
                </a:effectLst>
              </a:rPr>
              <a:t>p = frekuensi alel dominan di dalam populasi</a:t>
            </a:r>
          </a:p>
          <a:p>
            <a:pPr>
              <a:buNone/>
            </a:pPr>
            <a:r>
              <a:rPr lang="id-ID" sz="2400" i="1" dirty="0" smtClean="0">
                <a:solidFill>
                  <a:schemeClr val="tx2">
                    <a:lumMod val="50000"/>
                  </a:schemeClr>
                </a:solidFill>
                <a:effectLst>
                  <a:outerShdw blurRad="38100" dist="38100" dir="2700000" algn="tl">
                    <a:srgbClr val="000000">
                      <a:alpha val="43137"/>
                    </a:srgbClr>
                  </a:outerShdw>
                </a:effectLst>
              </a:rPr>
              <a:t>q = frekuensi alel resesif di dalam populasi</a:t>
            </a:r>
            <a:endParaRPr lang="en-US" sz="2400" i="1" dirty="0" smtClean="0">
              <a:solidFill>
                <a:schemeClr val="tx2">
                  <a:lumMod val="50000"/>
                </a:schemeClr>
              </a:solidFill>
              <a:effectLst>
                <a:outerShdw blurRad="38100" dist="38100" dir="2700000" algn="tl">
                  <a:srgbClr val="000000">
                    <a:alpha val="43137"/>
                  </a:srgbClr>
                </a:outerShdw>
              </a:effectLst>
            </a:endParaRPr>
          </a:p>
          <a:p>
            <a:pPr>
              <a:buNone/>
            </a:pPr>
            <a:endParaRPr lang="en-US" sz="2400" i="1" dirty="0" smtClean="0">
              <a:solidFill>
                <a:schemeClr val="tx2">
                  <a:lumMod val="50000"/>
                </a:schemeClr>
              </a:solidFill>
              <a:effectLst>
                <a:outerShdw blurRad="38100" dist="38100" dir="2700000" algn="tl">
                  <a:srgbClr val="000000">
                    <a:alpha val="43137"/>
                  </a:srgbClr>
                </a:outerShdw>
              </a:effectLst>
            </a:endParaRPr>
          </a:p>
          <a:p>
            <a:pPr>
              <a:buNone/>
            </a:pPr>
            <a:r>
              <a:rPr lang="id-ID" sz="24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Syarat Berlakunya Hukum Hardy-Weinberg</a:t>
            </a:r>
            <a:endParaRPr lang="en-US" sz="24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457200" indent="-457200">
              <a:buAutoNum type="arabicPeriod"/>
            </a:pPr>
            <a:r>
              <a:rPr lang="es-ES" sz="24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Ukuran</a:t>
            </a:r>
            <a:r>
              <a:rPr lang="es-E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es-ES" sz="24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populasi</a:t>
            </a:r>
            <a:r>
              <a:rPr lang="es-E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es-ES" sz="2400" dirty="0" err="1"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cukup</a:t>
            </a:r>
            <a:r>
              <a:rPr lang="es-E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besar</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457200" indent="-457200">
              <a:buAutoNum type="arabicPeriod"/>
            </a:pP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Populasi tersebut terisolasi</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457200" indent="-457200">
              <a:buAutoNum type="arabicPeriod"/>
            </a:pP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Jumlah mutasi setimbang</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457200" indent="-457200">
              <a:buAutoNum type="arabicPeriod"/>
            </a:pP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Perkawinan terjadi secara acak</a:t>
            </a:r>
            <a:endPar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457200" indent="-457200">
              <a:buAutoNum type="arabicPeriod"/>
            </a:pPr>
            <a:r>
              <a:rPr lang="id-ID"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Kemampuan reproduksi antar individu adalah sam</a:t>
            </a:r>
            <a:r>
              <a:rPr lang="en-U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a:t>
            </a:r>
            <a:endParaRPr lang="es-ES" sz="24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p:txBody>
      </p:sp>
    </p:spTree>
  </p:cSld>
  <p:clrMapOvr>
    <a:masterClrMapping/>
  </p:clrMapOvr>
  <p:transition spd="slow">
    <p:pull dir="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214290"/>
            <a:ext cx="7543800" cy="857256"/>
          </a:xfrm>
        </p:spPr>
        <p:txBody>
          <a:bodyPr/>
          <a:lstStyle/>
          <a:p>
            <a:pPr algn="l"/>
            <a:r>
              <a:rPr lang="id-ID" sz="3200"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Penyimpangan Hukum Hardy-weinberg</a:t>
            </a:r>
            <a:endParaRPr lang="id-ID" sz="3200" b="1" dirty="0">
              <a:solidFill>
                <a:schemeClr val="tx2">
                  <a:lumMod val="50000"/>
                </a:schemeClr>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386590" y="1214422"/>
            <a:ext cx="7620000" cy="5357850"/>
          </a:xfrm>
        </p:spPr>
        <p:txBody>
          <a:bodyPr/>
          <a:lstStyle/>
          <a:p>
            <a:pPr marL="0" indent="0">
              <a:buNone/>
            </a:pP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Faktor yang dapat menyebabkan</a:t>
            </a:r>
            <a:r>
              <a:rPr lang="en-US"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penyimpangan Hukum Hardy-Weinberg adalah:</a:t>
            </a:r>
          </a:p>
          <a:p>
            <a:pPr>
              <a:buNone/>
            </a:pPr>
            <a:r>
              <a:rPr lang="sv-SE"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(1) Perubahan anggun gen karena </a:t>
            </a: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kebetulan</a:t>
            </a:r>
          </a:p>
          <a:p>
            <a:pPr>
              <a:buNone/>
            </a:pPr>
            <a:r>
              <a:rPr lang="sv-SE"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(2) Terjadi arus gen secara tidak </a:t>
            </a: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seimbang</a:t>
            </a:r>
          </a:p>
          <a:p>
            <a:pPr>
              <a:buNone/>
            </a:pP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(3) Mutasi tidak seimbang</a:t>
            </a:r>
          </a:p>
          <a:p>
            <a:pPr>
              <a:buNone/>
            </a:pP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(4) Perkawinan tidak aca</a:t>
            </a:r>
            <a:r>
              <a:rPr lang="en-US"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k</a:t>
            </a:r>
          </a:p>
          <a:p>
            <a:pPr>
              <a:buNone/>
            </a:pPr>
            <a:endParaRPr lang="en-US"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0" indent="0">
              <a:buNone/>
            </a:pPr>
            <a:r>
              <a:rPr lang="sv-SE"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Jadi, seleksi alam dapat digambarkan sebagai </a:t>
            </a:r>
            <a:r>
              <a:rPr lang="id-ID"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berikut</a:t>
            </a:r>
          </a:p>
        </p:txBody>
      </p:sp>
      <p:sp>
        <p:nvSpPr>
          <p:cNvPr id="4" name="TextBox 3"/>
          <p:cNvSpPr txBox="1"/>
          <p:nvPr/>
        </p:nvSpPr>
        <p:spPr>
          <a:xfrm>
            <a:off x="1500166" y="5000636"/>
            <a:ext cx="7143800" cy="1200329"/>
          </a:xfrm>
          <a:prstGeom prst="rect">
            <a:avLst/>
          </a:prstGeom>
          <a:solidFill>
            <a:schemeClr val="tx2">
              <a:lumMod val="60000"/>
              <a:lumOff val="40000"/>
            </a:schemeClr>
          </a:solidFill>
          <a:ln>
            <a:solidFill>
              <a:schemeClr val="tx2">
                <a:lumMod val="50000"/>
              </a:schemeClr>
            </a:solidFill>
          </a:ln>
        </p:spPr>
        <p:txBody>
          <a:bodyPr wrap="square" rtlCol="0" anchor="ctr">
            <a:spAutoFit/>
          </a:bodyPr>
          <a:lstStyle/>
          <a:p>
            <a:pPr algn="just"/>
            <a:r>
              <a:rPr lang="id-ID" sz="2400" dirty="0" smtClean="0">
                <a:solidFill>
                  <a:schemeClr val="accent3">
                    <a:lumMod val="10000"/>
                  </a:schemeClr>
                </a:solidFill>
                <a:effectLst>
                  <a:outerShdw blurRad="38100" dist="38100" dir="2700000" algn="tl">
                    <a:srgbClr val="000000">
                      <a:alpha val="43137"/>
                    </a:srgbClr>
                  </a:outerShdw>
                </a:effectLst>
                <a:latin typeface="Calibri" pitchFamily="34" charset="0"/>
                <a:cs typeface="Calibri" pitchFamily="34" charset="0"/>
              </a:rPr>
              <a:t>Seleksi alam —&gt; menghasilkan ketidakseimbangan genetik</a:t>
            </a:r>
            <a:r>
              <a:rPr lang="en-US" sz="2400" dirty="0" smtClean="0">
                <a:solidFill>
                  <a:schemeClr val="accent3">
                    <a:lumMod val="10000"/>
                  </a:schemeClr>
                </a:solidFill>
                <a:effectLst>
                  <a:outerShdw blurRad="38100" dist="38100" dir="2700000" algn="tl">
                    <a:srgbClr val="000000">
                      <a:alpha val="43137"/>
                    </a:srgbClr>
                  </a:outerShdw>
                </a:effectLst>
                <a:latin typeface="Calibri" pitchFamily="34" charset="0"/>
                <a:cs typeface="Calibri" pitchFamily="34" charset="0"/>
              </a:rPr>
              <a:t> </a:t>
            </a:r>
            <a:r>
              <a:rPr lang="id-ID" sz="2400" dirty="0" smtClean="0">
                <a:solidFill>
                  <a:schemeClr val="accent3">
                    <a:lumMod val="10000"/>
                  </a:schemeClr>
                </a:solidFill>
                <a:effectLst>
                  <a:outerShdw blurRad="38100" dist="38100" dir="2700000" algn="tl">
                    <a:srgbClr val="000000">
                      <a:alpha val="43137"/>
                    </a:srgbClr>
                  </a:outerShdw>
                </a:effectLst>
                <a:latin typeface="Calibri" pitchFamily="34" charset="0"/>
                <a:cs typeface="Calibri" pitchFamily="34" charset="0"/>
              </a:rPr>
              <a:t>—&gt; menyebabkan perubahan adaptif —&gt; menyebabkan</a:t>
            </a:r>
            <a:r>
              <a:rPr lang="en-US" sz="2400" dirty="0" smtClean="0">
                <a:solidFill>
                  <a:schemeClr val="accent3">
                    <a:lumMod val="10000"/>
                  </a:schemeClr>
                </a:solidFill>
                <a:effectLst>
                  <a:outerShdw blurRad="38100" dist="38100" dir="2700000" algn="tl">
                    <a:srgbClr val="000000">
                      <a:alpha val="43137"/>
                    </a:srgbClr>
                  </a:outerShdw>
                </a:effectLst>
                <a:latin typeface="Calibri" pitchFamily="34" charset="0"/>
                <a:cs typeface="Calibri" pitchFamily="34" charset="0"/>
              </a:rPr>
              <a:t> </a:t>
            </a:r>
            <a:r>
              <a:rPr lang="id-ID" sz="2400" dirty="0" smtClean="0">
                <a:solidFill>
                  <a:schemeClr val="accent3">
                    <a:lumMod val="10000"/>
                  </a:schemeClr>
                </a:solidFill>
                <a:effectLst>
                  <a:outerShdw blurRad="38100" dist="38100" dir="2700000" algn="tl">
                    <a:srgbClr val="000000">
                      <a:alpha val="43137"/>
                    </a:srgbClr>
                  </a:outerShdw>
                </a:effectLst>
                <a:latin typeface="Calibri" pitchFamily="34" charset="0"/>
                <a:cs typeface="Calibri" pitchFamily="34" charset="0"/>
              </a:rPr>
              <a:t>evolusi</a:t>
            </a:r>
            <a:endParaRPr lang="id-ID" sz="2400" dirty="0">
              <a:solidFill>
                <a:schemeClr val="accent3">
                  <a:lumMod val="10000"/>
                </a:schemeClr>
              </a:solidFill>
            </a:endParaRPr>
          </a:p>
        </p:txBody>
      </p:sp>
    </p:spTree>
  </p:cSld>
  <p:clrMapOvr>
    <a:masterClrMapping/>
  </p:clrMapOvr>
  <p:transition spd="slow">
    <p:check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357166"/>
            <a:ext cx="7543800" cy="1143000"/>
          </a:xfrm>
        </p:spPr>
        <p:txBody>
          <a:bodyPr>
            <a:normAutofit fontScale="90000"/>
          </a:bodyPr>
          <a:lstStyle/>
          <a:p>
            <a:pPr algn="l"/>
            <a:r>
              <a:rPr lang="id-ID"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Kecenderungan Baru Tentang</a:t>
            </a:r>
            <a:r>
              <a:rPr lang="en-US"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 </a:t>
            </a:r>
            <a:r>
              <a:rPr lang="id-ID" b="1" dirty="0" smtClean="0">
                <a:solidFill>
                  <a:schemeClr val="tx2">
                    <a:lumMod val="50000"/>
                  </a:schemeClr>
                </a:solidFill>
                <a:effectLst>
                  <a:outerShdw blurRad="38100" dist="38100" dir="2700000" algn="tl">
                    <a:srgbClr val="000000">
                      <a:alpha val="43137"/>
                    </a:srgbClr>
                  </a:outerShdw>
                </a:effectLst>
                <a:latin typeface="Bradley Hand ITC" pitchFamily="66" charset="0"/>
              </a:rPr>
              <a:t>Teori Evolusi</a:t>
            </a:r>
            <a:endParaRPr lang="id-ID" dirty="0">
              <a:solidFill>
                <a:schemeClr val="tx2">
                  <a:lumMod val="50000"/>
                </a:schemeClr>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371600" y="1714488"/>
            <a:ext cx="7415242" cy="4857784"/>
          </a:xfrm>
        </p:spPr>
        <p:txBody>
          <a:bodyPr>
            <a:normAutofit/>
          </a:bodyPr>
          <a:lstStyle/>
          <a:p>
            <a:pPr algn="just">
              <a:buNone/>
            </a:pP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Beberapa konsep baru tentang evolusi yaitu</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p>
          <a:p>
            <a:pPr marL="269875" indent="-269875" algn="just"/>
            <a:r>
              <a:rPr lang="id-ID" sz="27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Teori netral</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adalah teoriyang menerangkan bahwa pada level molekul, seleksi alam</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tidak selalu bekerja. Bagian DNA atau protein</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yang bebas</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fi-FI"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dari tekanan seleksi alam akan mengalami evolusi netral.</a:t>
            </a:r>
          </a:p>
          <a:p>
            <a:pPr marL="269875" indent="-269875" algn="just"/>
            <a:r>
              <a:rPr lang="id-ID" sz="27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Evolusi netral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adalah evolusi yang menghasilkan</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fi-FI"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keanekaragaman tanpa fungsi tertentu.</a:t>
            </a:r>
            <a:endPar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a:p>
            <a:pPr marL="269875" indent="-269875" algn="just"/>
            <a:r>
              <a:rPr lang="id-ID" sz="2700" b="1"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Mutasi netral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adalah mutasi yang</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melahirkan</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sifat baru tanpa dibebani seleksi</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id-ID"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alam</a:t>
            </a:r>
            <a:r>
              <a:rPr lang="en-US" sz="2700" dirty="0" smtClean="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rPr>
              <a:t>.</a:t>
            </a:r>
            <a:endParaRPr lang="id-ID" sz="2700" dirty="0">
              <a:solidFill>
                <a:schemeClr val="tx2">
                  <a:lumMod val="50000"/>
                </a:schemeClr>
              </a:solidFill>
              <a:effectLst>
                <a:outerShdw blurRad="38100" dist="38100" dir="2700000" algn="tl">
                  <a:srgbClr val="000000">
                    <a:alpha val="43137"/>
                  </a:srgbClr>
                </a:outerShdw>
              </a:effectLst>
              <a:latin typeface="Calibri" pitchFamily="34" charset="0"/>
              <a:cs typeface="Calibri" pitchFamily="34" charset="0"/>
            </a:endParaRPr>
          </a:p>
        </p:txBody>
      </p:sp>
    </p:spTree>
  </p:cSld>
  <p:clrMapOvr>
    <a:masterClrMapping/>
  </p:clrMapOvr>
  <p:transition spd="slow">
    <p:blinds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4522" y="1214422"/>
            <a:ext cx="6829444" cy="1030525"/>
          </a:xfrm>
          <a:noFill/>
        </p:spPr>
        <p:txBody>
          <a:bodyPr/>
          <a:lstStyle/>
          <a:p>
            <a:pPr algn="l"/>
            <a:r>
              <a:rPr lang="id-ID" b="1" dirty="0" smtClean="0">
                <a:effectLst>
                  <a:outerShdw blurRad="38100" dist="38100" dir="2700000" algn="tl">
                    <a:srgbClr val="000000">
                      <a:alpha val="43137"/>
                    </a:srgbClr>
                  </a:outerShdw>
                </a:effectLst>
                <a:latin typeface="Bradley Hand ITC" pitchFamily="66" charset="0"/>
              </a:rPr>
              <a:t>Teori Abiogenesis Klasik</a:t>
            </a:r>
            <a:endParaRPr lang="id-ID" b="1" dirty="0">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857356" y="2386020"/>
            <a:ext cx="6829444" cy="3614749"/>
          </a:xfrm>
          <a:noFill/>
        </p:spPr>
        <p:txBody>
          <a:bodyPr>
            <a:normAutofit lnSpcReduction="10000"/>
          </a:bodyPr>
          <a:lstStyle/>
          <a:p>
            <a:pPr marL="0" indent="0" algn="just">
              <a:lnSpc>
                <a:spcPct val="150000"/>
              </a:lnSpc>
              <a:buNone/>
            </a:pPr>
            <a:r>
              <a:rPr lang="id-ID" dirty="0" smtClean="0">
                <a:effectLst>
                  <a:outerShdw blurRad="38100" dist="38100" dir="2700000" algn="tl">
                    <a:srgbClr val="000000">
                      <a:alpha val="43137"/>
                    </a:srgbClr>
                  </a:outerShdw>
                </a:effectLst>
              </a:rPr>
              <a:t>Teori abiogenesis klasik disebut juga teori </a:t>
            </a:r>
            <a:r>
              <a:rPr lang="id-ID" i="1" dirty="0" smtClean="0">
                <a:effectLst>
                  <a:outerShdw blurRad="38100" dist="38100" dir="2700000" algn="tl">
                    <a:srgbClr val="000000">
                      <a:alpha val="43137"/>
                    </a:srgbClr>
                  </a:outerShdw>
                </a:effectLst>
              </a:rPr>
              <a:t>generati</a:t>
            </a:r>
            <a:r>
              <a:rPr lang="en-US" i="1" dirty="0" smtClean="0">
                <a:effectLst>
                  <a:outerShdw blurRad="38100" dist="38100" dir="2700000" algn="tl">
                    <a:srgbClr val="000000">
                      <a:alpha val="43137"/>
                    </a:srgbClr>
                  </a:outerShdw>
                </a:effectLst>
              </a:rPr>
              <a:t>o</a:t>
            </a:r>
            <a:r>
              <a:rPr lang="id-ID" i="1" dirty="0" smtClean="0">
                <a:effectLst>
                  <a:outerShdw blurRad="38100" dist="38100" dir="2700000" algn="tl">
                    <a:srgbClr val="000000">
                      <a:alpha val="43137"/>
                    </a:srgbClr>
                  </a:outerShdw>
                </a:effectLst>
              </a:rPr>
              <a:t> spontenae</a:t>
            </a:r>
            <a:r>
              <a:rPr lang="id-ID" dirty="0" smtClean="0">
                <a:effectLst>
                  <a:outerShdw blurRad="38100" dist="38100" dir="2700000" algn="tl">
                    <a:srgbClr val="000000">
                      <a:alpha val="43137"/>
                    </a:srgbClr>
                  </a:outerShdw>
                </a:effectLst>
              </a:rPr>
              <a:t>. Teori ini dikemukakan oleh Aristoteles. Teori ini menerangkan bahwa as</a:t>
            </a:r>
            <a:r>
              <a:rPr lang="en-US" dirty="0" smtClean="0">
                <a:effectLst>
                  <a:outerShdw blurRad="38100" dist="38100" dir="2700000" algn="tl">
                    <a:srgbClr val="000000">
                      <a:alpha val="43137"/>
                    </a:srgbClr>
                  </a:outerShdw>
                </a:effectLst>
              </a:rPr>
              <a:t>a</a:t>
            </a:r>
            <a:r>
              <a:rPr lang="id-ID" dirty="0" smtClean="0">
                <a:effectLst>
                  <a:outerShdw blurRad="38100" dist="38100" dir="2700000" algn="tl">
                    <a:srgbClr val="000000">
                      <a:alpha val="43137"/>
                    </a:srgbClr>
                  </a:outerShdw>
                </a:effectLst>
              </a:rPr>
              <a:t>l mula makhluk hidup berasal dari benda mati.</a:t>
            </a:r>
            <a:endParaRPr lang="id-ID" dirty="0">
              <a:effectLst>
                <a:outerShdw blurRad="38100" dist="38100" dir="2700000" algn="tl">
                  <a:srgbClr val="000000">
                    <a:alpha val="43137"/>
                  </a:srgbClr>
                </a:outerShdw>
              </a:effectLst>
            </a:endParaRPr>
          </a:p>
        </p:txBody>
      </p:sp>
      <p:sp>
        <p:nvSpPr>
          <p:cNvPr id="4" name="TextBox 3"/>
          <p:cNvSpPr txBox="1"/>
          <p:nvPr/>
        </p:nvSpPr>
        <p:spPr>
          <a:xfrm>
            <a:off x="1857356" y="500042"/>
            <a:ext cx="3429024" cy="523220"/>
          </a:xfrm>
          <a:prstGeom prst="rect">
            <a:avLst/>
          </a:prstGeom>
          <a:noFill/>
        </p:spPr>
        <p:txBody>
          <a:bodyPr wrap="square" rtlCol="0">
            <a:spAutoFit/>
          </a:bodyPr>
          <a:lstStyle/>
          <a:p>
            <a:r>
              <a:rPr lang="en-US" sz="2800" b="1" dirty="0" err="1" smtClean="0">
                <a:effectLst>
                  <a:outerShdw blurRad="38100" dist="38100" dir="2700000" algn="tl">
                    <a:srgbClr val="000000">
                      <a:alpha val="43137"/>
                    </a:srgbClr>
                  </a:outerShdw>
                </a:effectLst>
                <a:latin typeface="Bradley Hand ITC" pitchFamily="66" charset="0"/>
                <a:cs typeface="Times New Roman" pitchFamily="18" charset="0"/>
              </a:rPr>
              <a:t>Teori-Teori</a:t>
            </a:r>
            <a:r>
              <a:rPr lang="en-US" sz="2800" b="1" dirty="0" smtClean="0">
                <a:effectLst>
                  <a:outerShdw blurRad="38100" dist="38100" dir="2700000" algn="tl">
                    <a:srgbClr val="000000">
                      <a:alpha val="43137"/>
                    </a:srgbClr>
                  </a:outerShdw>
                </a:effectLst>
                <a:latin typeface="Bradley Hand ITC" pitchFamily="66" charset="0"/>
                <a:cs typeface="Times New Roman" pitchFamily="18" charset="0"/>
              </a:rPr>
              <a:t> </a:t>
            </a:r>
            <a:r>
              <a:rPr lang="en-US" sz="2800" b="1" dirty="0" err="1" smtClean="0">
                <a:effectLst>
                  <a:outerShdw blurRad="38100" dist="38100" dir="2700000" algn="tl">
                    <a:srgbClr val="000000">
                      <a:alpha val="43137"/>
                    </a:srgbClr>
                  </a:outerShdw>
                </a:effectLst>
                <a:latin typeface="Bradley Hand ITC" pitchFamily="66" charset="0"/>
                <a:cs typeface="Times New Roman" pitchFamily="18" charset="0"/>
              </a:rPr>
              <a:t>Evolusi</a:t>
            </a:r>
            <a:endParaRPr lang="id-ID" sz="2800" b="1" dirty="0">
              <a:effectLst>
                <a:outerShdw blurRad="38100" dist="38100" dir="2700000" algn="tl">
                  <a:srgbClr val="000000">
                    <a:alpha val="43137"/>
                  </a:srgbClr>
                </a:outerShdw>
              </a:effectLst>
              <a:latin typeface="Bradley Hand ITC" pitchFamily="66" charset="0"/>
              <a:cs typeface="Times New Roman" pitchFamily="18" charset="0"/>
            </a:endParaRPr>
          </a:p>
        </p:txBody>
      </p:sp>
    </p:spTree>
    <p:extLst>
      <p:ext uri="{BB962C8B-B14F-4D97-AF65-F5344CB8AC3E}">
        <p14:creationId xmlns:p14="http://schemas.microsoft.com/office/powerpoint/2010/main" xmlns="" val="3586575426"/>
      </p:ext>
    </p:extLst>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4282" y="3000372"/>
            <a:ext cx="4000528" cy="1526298"/>
          </a:xfrm>
        </p:spPr>
        <p:txBody>
          <a:bodyPr>
            <a:noAutofit/>
          </a:bodyPr>
          <a:lstStyle/>
          <a:p>
            <a:pPr algn="l"/>
            <a:r>
              <a:rPr lang="en-US" sz="88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Edwardian Script ITC" pitchFamily="66" charset="0"/>
              </a:rPr>
              <a:t>Referensi</a:t>
            </a:r>
            <a:endParaRPr lang="id-ID" sz="8800" dirty="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Edwardian Script ITC" pitchFamily="66" charset="0"/>
            </a:endParaRPr>
          </a:p>
        </p:txBody>
      </p:sp>
      <p:sp>
        <p:nvSpPr>
          <p:cNvPr id="3" name="Content Placeholder 2"/>
          <p:cNvSpPr>
            <a:spLocks noGrp="1"/>
          </p:cNvSpPr>
          <p:nvPr>
            <p:ph idx="1"/>
          </p:nvPr>
        </p:nvSpPr>
        <p:spPr>
          <a:xfrm>
            <a:off x="214282" y="4448172"/>
            <a:ext cx="5786478" cy="2124100"/>
          </a:xfrm>
        </p:spPr>
        <p:txBody>
          <a:bodyPr>
            <a:noAutofit/>
          </a:bodyPr>
          <a:lstStyle/>
          <a:p>
            <a:pPr marL="449263" indent="-269875">
              <a:lnSpc>
                <a:spcPct val="160000"/>
              </a:lnSpc>
            </a:pP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Aryulina</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Dyah</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dkk</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2007.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Biologi</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3 SMA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dan</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MA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untuk</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Kelas</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XII. </a:t>
            </a:r>
            <a:r>
              <a:rPr lang="en-US" sz="2700" dirty="0" err="1"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Esis</a:t>
            </a:r>
            <a:r>
              <a:rPr lang="en-US" sz="2700" dirty="0" smtClean="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rPr>
              <a:t> : Jakarta</a:t>
            </a:r>
            <a:endParaRPr lang="id-ID" sz="2700" dirty="0">
              <a:solidFill>
                <a:schemeClr val="accent4">
                  <a:lumMod val="50000"/>
                </a:schemeClr>
              </a:solidFill>
              <a:effectLst>
                <a:glow rad="63500">
                  <a:schemeClr val="accent4">
                    <a:satMod val="175000"/>
                    <a:alpha val="40000"/>
                  </a:schemeClr>
                </a:glow>
                <a:outerShdw blurRad="38100" dist="38100" dir="2700000" algn="tl">
                  <a:srgbClr val="000000">
                    <a:alpha val="43137"/>
                  </a:srgbClr>
                </a:outerShdw>
              </a:effectLst>
              <a:latin typeface="Monotype Corsiva" pitchFamily="66" charset="0"/>
            </a:endParaRPr>
          </a:p>
        </p:txBody>
      </p:sp>
    </p:spTree>
  </p:cSld>
  <p:clrMapOvr>
    <a:masterClrMapping/>
  </p:clrMapOvr>
  <p:transition spd="slow">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28930" y="428604"/>
            <a:ext cx="5200656" cy="5967434"/>
          </a:xfrm>
        </p:spPr>
        <p:txBody>
          <a:bodyPr>
            <a:noAutofit/>
          </a:bodyPr>
          <a:lstStyle/>
          <a:p>
            <a:pPr algn="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Kelompok</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6</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Permata</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Rahmatul</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Hijjah</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Reni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Nur</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Baiti</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Risma</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Eva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Rizki</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Imansari</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Rosita Asti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Pawitri</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XII IPA 1</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Pembimbing</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r>
            <a:b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b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Ibu</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Komsatun</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 </a:t>
            </a:r>
            <a:r>
              <a:rPr lang="en-US" sz="3600" dirty="0" err="1"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S.Pd</a:t>
            </a:r>
            <a:r>
              <a:rPr lang="en-US" sz="3600" dirty="0" smtClean="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rPr>
              <a:t>.</a:t>
            </a:r>
            <a:endParaRPr lang="id-ID" sz="3600" dirty="0">
              <a:solidFill>
                <a:srgbClr val="660033"/>
              </a:solidFill>
              <a:effectLst>
                <a:glow rad="101600">
                  <a:schemeClr val="accent2">
                    <a:satMod val="175000"/>
                    <a:alpha val="40000"/>
                  </a:schemeClr>
                </a:glow>
                <a:outerShdw blurRad="38100" dist="38100" dir="2700000" algn="tl">
                  <a:srgbClr val="000000">
                    <a:alpha val="43137"/>
                  </a:srgbClr>
                </a:outerShdw>
              </a:effectLst>
              <a:latin typeface="Monotype Corsiva" pitchFamily="66" charset="0"/>
            </a:endParaRPr>
          </a:p>
        </p:txBody>
      </p:sp>
    </p:spTree>
  </p:cSld>
  <p:clrMapOvr>
    <a:masterClrMapping/>
  </p:clrMapOvr>
  <p:transition spd="slow">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60390"/>
            <a:ext cx="8229600" cy="654032"/>
          </a:xfrm>
          <a:noFill/>
        </p:spPr>
        <p:txBody>
          <a:bodyPr anchor="t">
            <a:normAutofit fontScale="90000"/>
          </a:bodyPr>
          <a:lstStyle/>
          <a:p>
            <a:r>
              <a:rPr lang="id-ID" b="1" dirty="0" smtClean="0">
                <a:effectLst>
                  <a:outerShdw blurRad="38100" dist="38100" dir="2700000" algn="tl">
                    <a:srgbClr val="000000">
                      <a:alpha val="43137"/>
                    </a:srgbClr>
                  </a:outerShdw>
                </a:effectLst>
                <a:latin typeface="Bradley Hand ITC" pitchFamily="66" charset="0"/>
              </a:rPr>
              <a:t>Teori Biogenesis</a:t>
            </a:r>
            <a:br>
              <a:rPr lang="id-ID" b="1" dirty="0" smtClean="0">
                <a:effectLst>
                  <a:outerShdw blurRad="38100" dist="38100" dir="2700000" algn="tl">
                    <a:srgbClr val="000000">
                      <a:alpha val="43137"/>
                    </a:srgbClr>
                  </a:outerShdw>
                </a:effectLst>
                <a:latin typeface="Bradley Hand ITC" pitchFamily="66" charset="0"/>
              </a:rPr>
            </a:br>
            <a:endParaRPr lang="id-ID" b="1" dirty="0">
              <a:effectLst>
                <a:outerShdw blurRad="38100" dist="38100" dir="2700000" algn="tl">
                  <a:srgbClr val="000000">
                    <a:alpha val="43137"/>
                  </a:srgbClr>
                </a:outerShdw>
              </a:effectLst>
              <a:latin typeface="Bradley Hand ITC" pitchFamily="66" charset="0"/>
            </a:endParaRPr>
          </a:p>
        </p:txBody>
      </p:sp>
      <p:pic>
        <p:nvPicPr>
          <p:cNvPr id="1026" name="Picture 2"/>
          <p:cNvPicPr>
            <a:picLocks noChangeAspect="1" noChangeArrowheads="1"/>
          </p:cNvPicPr>
          <p:nvPr/>
        </p:nvPicPr>
        <p:blipFill>
          <a:blip r:embed="rId3"/>
          <a:srcRect/>
          <a:stretch>
            <a:fillRect/>
          </a:stretch>
        </p:blipFill>
        <p:spPr bwMode="auto">
          <a:xfrm>
            <a:off x="238129" y="3571876"/>
            <a:ext cx="8620151" cy="2720329"/>
          </a:xfrm>
          <a:prstGeom prst="rect">
            <a:avLst/>
          </a:prstGeom>
          <a:ln>
            <a:noFill/>
          </a:ln>
          <a:effectLst>
            <a:softEdge rad="112500"/>
          </a:effectLst>
        </p:spPr>
      </p:pic>
      <p:sp>
        <p:nvSpPr>
          <p:cNvPr id="6" name="Content Placeholder 2"/>
          <p:cNvSpPr>
            <a:spLocks noGrp="1"/>
          </p:cNvSpPr>
          <p:nvPr>
            <p:ph idx="1"/>
          </p:nvPr>
        </p:nvSpPr>
        <p:spPr>
          <a:xfrm>
            <a:off x="457200" y="1142984"/>
            <a:ext cx="8229600" cy="2286016"/>
          </a:xfrm>
          <a:noFill/>
        </p:spPr>
        <p:txBody>
          <a:bodyPr anchor="ctr">
            <a:noAutofit/>
          </a:bodyPr>
          <a:lstStyle/>
          <a:p>
            <a:pPr marL="0" indent="0" algn="just">
              <a:lnSpc>
                <a:spcPct val="170000"/>
              </a:lnSpc>
              <a:buNone/>
            </a:pPr>
            <a:r>
              <a:rPr lang="id-ID" sz="2500" dirty="0" smtClean="0">
                <a:effectLst>
                  <a:outerShdw blurRad="38100" dist="38100" dir="2700000" algn="tl">
                    <a:srgbClr val="000000">
                      <a:alpha val="43137"/>
                    </a:srgbClr>
                  </a:outerShdw>
                </a:effectLst>
              </a:rPr>
              <a:t>Teori ini dikemukakan oleh Louis Pasteur, Lazzaro</a:t>
            </a:r>
            <a:r>
              <a:rPr lang="en-US" sz="2500" dirty="0" smtClean="0">
                <a:effectLst>
                  <a:outerShdw blurRad="38100" dist="38100" dir="2700000" algn="tl">
                    <a:srgbClr val="000000">
                      <a:alpha val="43137"/>
                    </a:srgbClr>
                  </a:outerShdw>
                </a:effectLst>
              </a:rPr>
              <a:t> </a:t>
            </a:r>
            <a:r>
              <a:rPr lang="id-ID" sz="2500" dirty="0" smtClean="0">
                <a:effectLst>
                  <a:outerShdw blurRad="38100" dist="38100" dir="2700000" algn="tl">
                    <a:srgbClr val="000000">
                      <a:alpha val="43137"/>
                    </a:srgbClr>
                  </a:outerShdw>
                </a:effectLst>
              </a:rPr>
              <a:t>Spallanzani dan Frensisco Redi. Teori ini menerangkan bahwa semua makhluk hidup berasal dari makhluk hidup. </a:t>
            </a:r>
            <a:endParaRPr lang="id-ID" sz="2500" dirty="0">
              <a:effectLst>
                <a:outerShdw blurRad="38100" dist="38100" dir="2700000" algn="tl">
                  <a:srgbClr val="000000">
                    <a:alpha val="43137"/>
                  </a:srgbClr>
                </a:outerShdw>
              </a:effectLst>
            </a:endParaRPr>
          </a:p>
        </p:txBody>
      </p:sp>
      <p:sp>
        <p:nvSpPr>
          <p:cNvPr id="7" name="TextBox 6"/>
          <p:cNvSpPr txBox="1"/>
          <p:nvPr/>
        </p:nvSpPr>
        <p:spPr>
          <a:xfrm>
            <a:off x="500034" y="3714752"/>
            <a:ext cx="3143272" cy="523220"/>
          </a:xfrm>
          <a:prstGeom prst="rect">
            <a:avLst/>
          </a:prstGeom>
          <a:noFill/>
        </p:spPr>
        <p:txBody>
          <a:bodyPr wrap="square" rtlCol="0">
            <a:spAutoFit/>
          </a:bodyPr>
          <a:lstStyle/>
          <a:p>
            <a:r>
              <a:rPr lang="en-US" sz="2800" b="1" dirty="0" err="1" smtClean="0">
                <a:effectLst>
                  <a:outerShdw blurRad="38100" dist="38100" dir="2700000" algn="tl">
                    <a:srgbClr val="000000">
                      <a:alpha val="43137"/>
                    </a:srgbClr>
                  </a:outerShdw>
                </a:effectLst>
                <a:latin typeface="Bradley Hand ITC" pitchFamily="66" charset="0"/>
                <a:cs typeface="Times New Roman" pitchFamily="18" charset="0"/>
              </a:rPr>
              <a:t>Percobaan</a:t>
            </a:r>
            <a:r>
              <a:rPr lang="en-US" sz="2800" b="1" dirty="0" smtClean="0">
                <a:effectLst>
                  <a:outerShdw blurRad="38100" dist="38100" dir="2700000" algn="tl">
                    <a:srgbClr val="000000">
                      <a:alpha val="43137"/>
                    </a:srgbClr>
                  </a:outerShdw>
                </a:effectLst>
                <a:latin typeface="Bradley Hand ITC" pitchFamily="66" charset="0"/>
                <a:cs typeface="Times New Roman" pitchFamily="18" charset="0"/>
              </a:rPr>
              <a:t> </a:t>
            </a:r>
            <a:r>
              <a:rPr lang="en-US" sz="2800" b="1" dirty="0" err="1" smtClean="0">
                <a:effectLst>
                  <a:outerShdw blurRad="38100" dist="38100" dir="2700000" algn="tl">
                    <a:srgbClr val="000000">
                      <a:alpha val="43137"/>
                    </a:srgbClr>
                  </a:outerShdw>
                </a:effectLst>
                <a:latin typeface="Bradley Hand ITC" pitchFamily="66" charset="0"/>
                <a:cs typeface="Times New Roman" pitchFamily="18" charset="0"/>
              </a:rPr>
              <a:t>Redi</a:t>
            </a:r>
            <a:endParaRPr lang="id-ID" sz="2800" b="1" dirty="0">
              <a:effectLst>
                <a:outerShdw blurRad="38100" dist="38100" dir="2700000" algn="tl">
                  <a:srgbClr val="000000">
                    <a:alpha val="43137"/>
                  </a:srgbClr>
                </a:outerShdw>
              </a:effectLst>
              <a:latin typeface="Bradley Hand ITC" pitchFamily="66" charset="0"/>
              <a:cs typeface="Times New Roman" pitchFamily="18" charset="0"/>
            </a:endParaRPr>
          </a:p>
        </p:txBody>
      </p:sp>
    </p:spTree>
    <p:extLst>
      <p:ext uri="{BB962C8B-B14F-4D97-AF65-F5344CB8AC3E}">
        <p14:creationId xmlns:p14="http://schemas.microsoft.com/office/powerpoint/2010/main" xmlns="" val="3092885452"/>
      </p:ext>
    </p:extLst>
  </p:cSld>
  <p:clrMapOvr>
    <a:masterClrMapping/>
  </p:clrMapOvr>
  <p:transition spd="slow">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71604" y="857232"/>
            <a:ext cx="7115196" cy="1143000"/>
          </a:xfrm>
          <a:noFill/>
        </p:spPr>
        <p:txBody>
          <a:bodyPr>
            <a:normAutofit/>
          </a:bodyPr>
          <a:lstStyle/>
          <a:p>
            <a:pPr algn="l"/>
            <a:r>
              <a:rPr lang="id-ID" sz="4800" b="1" dirty="0" smtClean="0">
                <a:effectLst>
                  <a:outerShdw blurRad="38100" dist="38100" dir="2700000" algn="tl">
                    <a:srgbClr val="000000">
                      <a:alpha val="43137"/>
                    </a:srgbClr>
                  </a:outerShdw>
                </a:effectLst>
                <a:latin typeface="Bradley Hand ITC" pitchFamily="66" charset="0"/>
              </a:rPr>
              <a:t>Teori Abiogenesis Modern</a:t>
            </a:r>
            <a:endParaRPr lang="id-ID" sz="4800" b="1" dirty="0">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571604" y="2285992"/>
            <a:ext cx="7072362" cy="3357586"/>
          </a:xfrm>
          <a:noFill/>
        </p:spPr>
        <p:txBody>
          <a:bodyPr>
            <a:normAutofit/>
          </a:bodyPr>
          <a:lstStyle/>
          <a:p>
            <a:pPr marL="0" indent="0" algn="just">
              <a:lnSpc>
                <a:spcPct val="150000"/>
              </a:lnSpc>
              <a:buNone/>
            </a:pPr>
            <a:r>
              <a:rPr lang="id-ID" b="1" dirty="0" smtClean="0">
                <a:solidFill>
                  <a:schemeClr val="accent2">
                    <a:lumMod val="50000"/>
                  </a:schemeClr>
                </a:solidFill>
                <a:effectLst>
                  <a:outerShdw blurRad="38100" dist="38100" dir="2700000" algn="tl">
                    <a:srgbClr val="000000">
                      <a:alpha val="43137"/>
                    </a:srgbClr>
                  </a:outerShdw>
                </a:effectLst>
                <a:latin typeface="Bradley Hand ITC" pitchFamily="66" charset="0"/>
              </a:rPr>
              <a:t>Teori ini dikemukakan oleh Oparin dan Haldane. </a:t>
            </a:r>
            <a:r>
              <a:rPr lang="id-ID" b="1" dirty="0" smtClean="0">
                <a:solidFill>
                  <a:srgbClr val="262F13"/>
                </a:solidFill>
                <a:effectLst>
                  <a:outerShdw blurRad="38100" dist="38100" dir="2700000" algn="tl">
                    <a:srgbClr val="000000">
                      <a:alpha val="43137"/>
                    </a:srgbClr>
                  </a:outerShdw>
                </a:effectLst>
                <a:latin typeface="Bradley Hand ITC" pitchFamily="66" charset="0"/>
              </a:rPr>
              <a:t>Teori ini menerangkan bahwa Makhluk hidup berasal dari atmosfer purba dan tidak ada oksigen. </a:t>
            </a:r>
            <a:endParaRPr lang="id-ID" b="1" dirty="0">
              <a:solidFill>
                <a:srgbClr val="262F13"/>
              </a:solidFill>
              <a:effectLst>
                <a:outerShdw blurRad="38100" dist="38100" dir="2700000" algn="tl">
                  <a:srgbClr val="000000">
                    <a:alpha val="43137"/>
                  </a:srgbClr>
                </a:outerShdw>
              </a:effectLst>
              <a:latin typeface="Bradley Hand ITC" pitchFamily="66" charset="0"/>
            </a:endParaRPr>
          </a:p>
        </p:txBody>
      </p:sp>
    </p:spTree>
    <p:extLst>
      <p:ext uri="{BB962C8B-B14F-4D97-AF65-F5344CB8AC3E}">
        <p14:creationId xmlns:p14="http://schemas.microsoft.com/office/powerpoint/2010/main" xmlns="" val="3831137898"/>
      </p:ext>
    </p:extLst>
  </p:cSld>
  <p:clrMapOvr>
    <a:masterClrMapping/>
  </p:clrMapOvr>
  <p:transition spd="slow">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28812" y="142852"/>
            <a:ext cx="6443650" cy="868346"/>
          </a:xfrm>
        </p:spPr>
        <p:txBody>
          <a:bodyPr/>
          <a:lstStyle/>
          <a:p>
            <a:pPr algn="l"/>
            <a:r>
              <a:rPr lang="id-ID" b="1" dirty="0" smtClean="0">
                <a:solidFill>
                  <a:schemeClr val="accent2">
                    <a:lumMod val="75000"/>
                  </a:schemeClr>
                </a:solidFill>
                <a:effectLst>
                  <a:outerShdw blurRad="38100" dist="38100" dir="2700000" algn="tl">
                    <a:srgbClr val="000000">
                      <a:alpha val="43137"/>
                    </a:srgbClr>
                  </a:outerShdw>
                </a:effectLst>
                <a:latin typeface="Bradley Hand ITC" pitchFamily="66" charset="0"/>
              </a:rPr>
              <a:t>Tahapan Evolusi Kimia</a:t>
            </a:r>
            <a:endParaRPr lang="id-ID" b="1" dirty="0">
              <a:solidFill>
                <a:schemeClr val="accent2">
                  <a:lumMod val="75000"/>
                </a:schemeClr>
              </a:solidFill>
              <a:effectLst>
                <a:outerShdw blurRad="38100" dist="38100" dir="2700000" algn="tl">
                  <a:srgbClr val="000000">
                    <a:alpha val="43137"/>
                  </a:srgbClr>
                </a:outerShdw>
              </a:effectLst>
              <a:latin typeface="Bradley Hand ITC" pitchFamily="66" charset="0"/>
            </a:endParaRPr>
          </a:p>
        </p:txBody>
      </p:sp>
      <p:sp>
        <p:nvSpPr>
          <p:cNvPr id="3" name="Content Placeholder 2"/>
          <p:cNvSpPr>
            <a:spLocks noGrp="1"/>
          </p:cNvSpPr>
          <p:nvPr>
            <p:ph idx="1"/>
          </p:nvPr>
        </p:nvSpPr>
        <p:spPr>
          <a:xfrm>
            <a:off x="1285852" y="1000108"/>
            <a:ext cx="7143800" cy="5429288"/>
          </a:xfrm>
        </p:spPr>
        <p:txBody>
          <a:bodyPr>
            <a:noAutofit/>
          </a:bodyPr>
          <a:lstStyle/>
          <a:p>
            <a:pPr algn="justLow"/>
            <a:r>
              <a:rPr lang="id-ID" sz="2500" dirty="0" smtClean="0">
                <a:solidFill>
                  <a:schemeClr val="accent1">
                    <a:lumMod val="75000"/>
                  </a:schemeClr>
                </a:solidFill>
                <a:effectLst>
                  <a:outerShdw blurRad="38100" dist="38100" dir="2700000" algn="tl">
                    <a:srgbClr val="000000">
                      <a:alpha val="43137"/>
                    </a:srgbClr>
                  </a:outerShdw>
                </a:effectLst>
                <a:cs typeface="Times New Roman" pitchFamily="18" charset="0"/>
              </a:rPr>
              <a:t>Pembentukan senyawa kimia organik sederhana dari zat-zat organik dengan bantuan energi kosmis</a:t>
            </a:r>
          </a:p>
          <a:p>
            <a:pPr algn="justLow"/>
            <a:r>
              <a:rPr lang="id-ID" sz="2500" dirty="0" smtClean="0">
                <a:solidFill>
                  <a:schemeClr val="accent1">
                    <a:lumMod val="75000"/>
                  </a:schemeClr>
                </a:solidFill>
                <a:effectLst>
                  <a:outerShdw blurRad="38100" dist="38100" dir="2700000" algn="tl">
                    <a:srgbClr val="000000">
                      <a:alpha val="43137"/>
                    </a:srgbClr>
                  </a:outerShdw>
                </a:effectLst>
                <a:cs typeface="Times New Roman" pitchFamily="18" charset="0"/>
              </a:rPr>
              <a:t>Pembentukan senyawa kimia yang lebih kompleks.</a:t>
            </a:r>
          </a:p>
          <a:p>
            <a:pPr algn="justLow"/>
            <a:r>
              <a:rPr lang="id-ID" sz="2500" dirty="0" smtClean="0">
                <a:solidFill>
                  <a:schemeClr val="accent2">
                    <a:lumMod val="75000"/>
                  </a:schemeClr>
                </a:solidFill>
                <a:effectLst>
                  <a:outerShdw blurRad="38100" dist="38100" dir="2700000" algn="tl">
                    <a:srgbClr val="000000">
                      <a:alpha val="43137"/>
                    </a:srgbClr>
                  </a:outerShdw>
                </a:effectLst>
                <a:cs typeface="Times New Roman" pitchFamily="18" charset="0"/>
              </a:rPr>
              <a:t>Pembentukan senyawa kompleks dengan cara polimerisasi senyawa monomer organik.</a:t>
            </a:r>
          </a:p>
          <a:p>
            <a:pPr algn="justLow"/>
            <a:r>
              <a:rPr lang="id-ID" sz="2500" dirty="0" smtClean="0">
                <a:solidFill>
                  <a:schemeClr val="accent2">
                    <a:lumMod val="75000"/>
                  </a:schemeClr>
                </a:solidFill>
                <a:effectLst>
                  <a:outerShdw blurRad="38100" dist="38100" dir="2700000" algn="tl">
                    <a:srgbClr val="000000">
                      <a:alpha val="43137"/>
                    </a:srgbClr>
                  </a:outerShdw>
                </a:effectLst>
                <a:cs typeface="Times New Roman" pitchFamily="18" charset="0"/>
              </a:rPr>
              <a:t>Beberapa molekul sederhana dan molekul polimer berinteraksi menjadi agregat selular.</a:t>
            </a:r>
          </a:p>
          <a:p>
            <a:pPr algn="justLow"/>
            <a:r>
              <a:rPr lang="id-ID" sz="2500" dirty="0" smtClean="0">
                <a:solidFill>
                  <a:schemeClr val="accent3">
                    <a:lumMod val="50000"/>
                  </a:schemeClr>
                </a:solidFill>
                <a:effectLst>
                  <a:outerShdw blurRad="38100" dist="38100" dir="2700000" algn="tl">
                    <a:srgbClr val="000000">
                      <a:alpha val="43137"/>
                    </a:srgbClr>
                  </a:outerShdw>
                </a:effectLst>
                <a:cs typeface="Times New Roman" pitchFamily="18" charset="0"/>
              </a:rPr>
              <a:t>Beberapa molekul</a:t>
            </a:r>
            <a:r>
              <a:rPr lang="en-US" sz="2500" dirty="0" smtClean="0">
                <a:solidFill>
                  <a:schemeClr val="accent3">
                    <a:lumMod val="50000"/>
                  </a:schemeClr>
                </a:solidFill>
                <a:effectLst>
                  <a:outerShdw blurRad="38100" dist="38100" dir="2700000" algn="tl">
                    <a:srgbClr val="000000">
                      <a:alpha val="43137"/>
                    </a:srgbClr>
                  </a:outerShdw>
                </a:effectLst>
                <a:cs typeface="Times New Roman" pitchFamily="18" charset="0"/>
              </a:rPr>
              <a:t> </a:t>
            </a:r>
            <a:r>
              <a:rPr lang="id-ID" sz="2500" dirty="0" smtClean="0">
                <a:solidFill>
                  <a:schemeClr val="accent3">
                    <a:lumMod val="50000"/>
                  </a:schemeClr>
                </a:solidFill>
                <a:effectLst>
                  <a:outerShdw blurRad="38100" dist="38100" dir="2700000" algn="tl">
                    <a:srgbClr val="000000">
                      <a:alpha val="43137"/>
                    </a:srgbClr>
                  </a:outerShdw>
                </a:effectLst>
                <a:cs typeface="Times New Roman" pitchFamily="18" charset="0"/>
              </a:rPr>
              <a:t>(nu</a:t>
            </a:r>
            <a:r>
              <a:rPr lang="en-US" sz="2500" dirty="0" smtClean="0">
                <a:solidFill>
                  <a:schemeClr val="accent3">
                    <a:lumMod val="50000"/>
                  </a:schemeClr>
                </a:solidFill>
                <a:effectLst>
                  <a:outerShdw blurRad="38100" dist="38100" dir="2700000" algn="tl">
                    <a:srgbClr val="000000">
                      <a:alpha val="43137"/>
                    </a:srgbClr>
                  </a:outerShdw>
                </a:effectLst>
                <a:cs typeface="Times New Roman" pitchFamily="18" charset="0"/>
              </a:rPr>
              <a:t>k</a:t>
            </a:r>
            <a:r>
              <a:rPr lang="id-ID" sz="2500" dirty="0" smtClean="0">
                <a:solidFill>
                  <a:schemeClr val="accent3">
                    <a:lumMod val="50000"/>
                  </a:schemeClr>
                </a:solidFill>
                <a:effectLst>
                  <a:outerShdw blurRad="38100" dist="38100" dir="2700000" algn="tl">
                    <a:srgbClr val="000000">
                      <a:alpha val="43137"/>
                    </a:srgbClr>
                  </a:outerShdw>
                </a:effectLst>
                <a:cs typeface="Times New Roman" pitchFamily="18" charset="0"/>
              </a:rPr>
              <a:t>leotida) mengalami polimerisasi menjadi RNA</a:t>
            </a:r>
          </a:p>
          <a:p>
            <a:pPr algn="justLow"/>
            <a:r>
              <a:rPr lang="id-ID" sz="2500" dirty="0" smtClean="0">
                <a:solidFill>
                  <a:schemeClr val="accent3">
                    <a:lumMod val="50000"/>
                  </a:schemeClr>
                </a:solidFill>
                <a:effectLst>
                  <a:outerShdw blurRad="38100" dist="38100" dir="2700000" algn="tl">
                    <a:srgbClr val="000000">
                      <a:alpha val="43137"/>
                    </a:srgbClr>
                  </a:outerShdw>
                </a:effectLst>
                <a:cs typeface="Times New Roman" pitchFamily="18" charset="0"/>
              </a:rPr>
              <a:t>RNA menjadi cukup stabil untuk bertindak sebagai molekul pembawa informasi genetis.</a:t>
            </a:r>
          </a:p>
          <a:p>
            <a:pPr algn="justLow"/>
            <a:r>
              <a:rPr lang="id-ID" sz="2500" dirty="0" smtClean="0">
                <a:solidFill>
                  <a:schemeClr val="accent6">
                    <a:lumMod val="75000"/>
                  </a:schemeClr>
                </a:solidFill>
                <a:effectLst>
                  <a:outerShdw blurRad="38100" dist="38100" dir="2700000" algn="tl">
                    <a:srgbClr val="000000">
                      <a:alpha val="43137"/>
                    </a:srgbClr>
                  </a:outerShdw>
                </a:effectLst>
                <a:cs typeface="Times New Roman" pitchFamily="18" charset="0"/>
              </a:rPr>
              <a:t>Reaksi-reaksi kimia  agregat, cikal bakal selular tersebut tersekat dalam skat hidrofobik.</a:t>
            </a:r>
          </a:p>
          <a:p>
            <a:pPr marL="0" indent="0" algn="justLow">
              <a:buNone/>
            </a:pPr>
            <a:endParaRPr lang="id-ID" sz="2500" dirty="0">
              <a:solidFill>
                <a:schemeClr val="tx2">
                  <a:lumMod val="75000"/>
                </a:schemeClr>
              </a:solidFill>
              <a:effectLst>
                <a:outerShdw blurRad="38100" dist="38100" dir="2700000" algn="tl">
                  <a:srgbClr val="000000">
                    <a:alpha val="43137"/>
                  </a:srgbClr>
                </a:outerShdw>
              </a:effectLst>
              <a:cs typeface="Times New Roman" pitchFamily="18" charset="0"/>
            </a:endParaRPr>
          </a:p>
        </p:txBody>
      </p:sp>
    </p:spTree>
    <p:extLst>
      <p:ext uri="{BB962C8B-B14F-4D97-AF65-F5344CB8AC3E}">
        <p14:creationId xmlns:p14="http://schemas.microsoft.com/office/powerpoint/2010/main" xmlns="" val="3806197403"/>
      </p:ext>
    </p:extLst>
  </p:cSld>
  <p:clrMapOvr>
    <a:masterClrMapping/>
  </p:clrMapOvr>
  <p:transition spd="slow">
    <p:cover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85852" y="500042"/>
            <a:ext cx="7000924" cy="1785950"/>
          </a:xfrm>
        </p:spPr>
        <p:txBody>
          <a:bodyPr>
            <a:normAutofit fontScale="90000"/>
          </a:bodyPr>
          <a:lstStyle/>
          <a:p>
            <a:pPr algn="r"/>
            <a:r>
              <a:rPr lang="id-ID" dirty="0" smtClean="0">
                <a:solidFill>
                  <a:srgbClr val="793905"/>
                </a:solidFill>
                <a:effectLst>
                  <a:outerShdw blurRad="38100" dist="38100" dir="2700000" algn="tl">
                    <a:srgbClr val="000000">
                      <a:alpha val="43137"/>
                    </a:srgbClr>
                  </a:outerShdw>
                </a:effectLst>
                <a:latin typeface="Monotype Corsiva" pitchFamily="66" charset="0"/>
              </a:rPr>
              <a:t>Pembentukan Senyawa Kimia Sederhana Dan Pembuktiannya Dilaboratorium</a:t>
            </a:r>
            <a:endParaRPr lang="id-ID" dirty="0">
              <a:solidFill>
                <a:srgbClr val="793905"/>
              </a:solidFill>
              <a:effectLst>
                <a:outerShdw blurRad="38100" dist="38100" dir="2700000" algn="tl">
                  <a:srgbClr val="000000">
                    <a:alpha val="43137"/>
                  </a:srgbClr>
                </a:outerShdw>
              </a:effectLst>
              <a:latin typeface="Monotype Corsiva" pitchFamily="66" charset="0"/>
            </a:endParaRPr>
          </a:p>
        </p:txBody>
      </p:sp>
      <p:pic>
        <p:nvPicPr>
          <p:cNvPr id="3074" name="Picture 2"/>
          <p:cNvPicPr>
            <a:picLocks noChangeAspect="1" noChangeArrowheads="1"/>
          </p:cNvPicPr>
          <p:nvPr/>
        </p:nvPicPr>
        <p:blipFill>
          <a:blip r:embed="rId3"/>
          <a:srcRect/>
          <a:stretch>
            <a:fillRect/>
          </a:stretch>
        </p:blipFill>
        <p:spPr bwMode="auto">
          <a:xfrm>
            <a:off x="857224" y="2524128"/>
            <a:ext cx="7527929" cy="3405202"/>
          </a:xfrm>
          <a:prstGeom prst="rect">
            <a:avLst/>
          </a:prstGeom>
          <a:noFill/>
          <a:ln w="9525">
            <a:noFill/>
            <a:miter lim="800000"/>
            <a:headEnd/>
            <a:tailEnd/>
          </a:ln>
          <a:effectLst/>
        </p:spPr>
      </p:pic>
    </p:spTree>
    <p:extLst>
      <p:ext uri="{BB962C8B-B14F-4D97-AF65-F5344CB8AC3E}">
        <p14:creationId xmlns:p14="http://schemas.microsoft.com/office/powerpoint/2010/main" xmlns="" val="691783604"/>
      </p:ext>
    </p:extLst>
  </p:cSld>
  <p:clrMapOvr>
    <a:masterClrMapping/>
  </p:clrMapOvr>
  <p:transition spd="slow">
    <p:cover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285860"/>
            <a:ext cx="4972056" cy="4500594"/>
          </a:xfrm>
        </p:spPr>
        <p:txBody>
          <a:bodyPr>
            <a:normAutofit/>
          </a:bodyPr>
          <a:lstStyle/>
          <a:p>
            <a:pPr marL="0" indent="0" algn="r">
              <a:lnSpc>
                <a:spcPct val="150000"/>
              </a:lnSpc>
              <a:buNone/>
            </a:pPr>
            <a:r>
              <a:rPr lang="en-US" dirty="0" err="1" smtClean="0">
                <a:solidFill>
                  <a:srgbClr val="793905"/>
                </a:solidFill>
                <a:effectLst>
                  <a:outerShdw blurRad="38100" dist="38100" dir="2700000" algn="tl">
                    <a:srgbClr val="000000">
                      <a:alpha val="43137"/>
                    </a:srgbClr>
                  </a:outerShdw>
                </a:effectLst>
              </a:rPr>
              <a:t>Pada</a:t>
            </a:r>
            <a:r>
              <a:rPr lang="en-US" dirty="0" smtClean="0">
                <a:solidFill>
                  <a:srgbClr val="793905"/>
                </a:solidFill>
                <a:effectLst>
                  <a:outerShdw blurRad="38100" dist="38100" dir="2700000" algn="tl">
                    <a:srgbClr val="000000">
                      <a:alpha val="43137"/>
                    </a:srgbClr>
                  </a:outerShdw>
                </a:effectLst>
              </a:rPr>
              <a:t> </a:t>
            </a:r>
            <a:r>
              <a:rPr lang="en-US" dirty="0" err="1" smtClean="0">
                <a:solidFill>
                  <a:srgbClr val="793905"/>
                </a:solidFill>
                <a:effectLst>
                  <a:outerShdw blurRad="38100" dist="38100" dir="2700000" algn="tl">
                    <a:srgbClr val="000000">
                      <a:alpha val="43137"/>
                    </a:srgbClr>
                  </a:outerShdw>
                </a:effectLst>
              </a:rPr>
              <a:t>tahun</a:t>
            </a:r>
            <a:r>
              <a:rPr lang="en-US" dirty="0" smtClean="0">
                <a:solidFill>
                  <a:srgbClr val="793905"/>
                </a:solidFill>
                <a:effectLst>
                  <a:outerShdw blurRad="38100" dist="38100" dir="2700000" algn="tl">
                    <a:srgbClr val="000000">
                      <a:alpha val="43137"/>
                    </a:srgbClr>
                  </a:outerShdw>
                </a:effectLst>
              </a:rPr>
              <a:t> 1953, </a:t>
            </a:r>
            <a:r>
              <a:rPr lang="id-ID" dirty="0" smtClean="0">
                <a:solidFill>
                  <a:srgbClr val="793905"/>
                </a:solidFill>
                <a:effectLst>
                  <a:outerShdw blurRad="38100" dist="38100" dir="2700000" algn="tl">
                    <a:srgbClr val="000000">
                      <a:alpha val="43137"/>
                    </a:srgbClr>
                  </a:outerShdw>
                </a:effectLst>
              </a:rPr>
              <a:t>Stanley Miller dan Harold Urey membuktikan postulat Oparin dan Haldane bahwa senyawa organik sederhana dari zat-zat anorganik. </a:t>
            </a:r>
            <a:endParaRPr lang="id-ID" dirty="0">
              <a:solidFill>
                <a:srgbClr val="793905"/>
              </a:solidFill>
              <a:effectLst>
                <a:outerShdw blurRad="38100" dist="38100" dir="2700000" algn="tl">
                  <a:srgbClr val="000000">
                    <a:alpha val="43137"/>
                  </a:srgbClr>
                </a:outerShdw>
              </a:effectLst>
            </a:endParaRPr>
          </a:p>
        </p:txBody>
      </p:sp>
      <p:pic>
        <p:nvPicPr>
          <p:cNvPr id="1026" name="Picture 2" descr="D:\default.jpeg"/>
          <p:cNvPicPr>
            <a:picLocks noChangeAspect="1" noChangeArrowheads="1"/>
          </p:cNvPicPr>
          <p:nvPr/>
        </p:nvPicPr>
        <p:blipFill>
          <a:blip r:embed="rId3"/>
          <a:srcRect/>
          <a:stretch>
            <a:fillRect/>
          </a:stretch>
        </p:blipFill>
        <p:spPr bwMode="auto">
          <a:xfrm>
            <a:off x="5715008" y="1714488"/>
            <a:ext cx="2724714" cy="2786082"/>
          </a:xfrm>
          <a:prstGeom prst="rect">
            <a:avLst/>
          </a:prstGeom>
          <a:noFill/>
        </p:spPr>
      </p:pic>
    </p:spTree>
    <p:extLst>
      <p:ext uri="{BB962C8B-B14F-4D97-AF65-F5344CB8AC3E}">
        <p14:creationId xmlns:p14="http://schemas.microsoft.com/office/powerpoint/2010/main" xmlns="" val="2632741726"/>
      </p:ext>
    </p:extLst>
  </p:cSld>
  <p:clrMapOvr>
    <a:masterClrMapping/>
  </p:clrMapOvr>
  <p:transition spd="slow">
    <p:spli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00166" y="500066"/>
            <a:ext cx="7186634" cy="1500174"/>
          </a:xfrm>
        </p:spPr>
        <p:txBody>
          <a:bodyPr anchor="t">
            <a:normAutofit fontScale="90000"/>
          </a:bodyPr>
          <a:lstStyle/>
          <a:p>
            <a:pPr algn="l"/>
            <a:r>
              <a:rPr lang="id-ID" dirty="0" smtClean="0">
                <a:solidFill>
                  <a:srgbClr val="793905"/>
                </a:solidFill>
                <a:effectLst>
                  <a:outerShdw blurRad="38100" dist="38100" dir="2700000" algn="tl">
                    <a:srgbClr val="000000">
                      <a:alpha val="43137"/>
                    </a:srgbClr>
                  </a:outerShdw>
                </a:effectLst>
                <a:latin typeface="Monotype Corsiva" pitchFamily="66" charset="0"/>
              </a:rPr>
              <a:t>Pembentukan senyawa monomer dan senyawa yang sederhana</a:t>
            </a:r>
            <a:br>
              <a:rPr lang="id-ID" dirty="0" smtClean="0">
                <a:solidFill>
                  <a:srgbClr val="793905"/>
                </a:solidFill>
                <a:effectLst>
                  <a:outerShdw blurRad="38100" dist="38100" dir="2700000" algn="tl">
                    <a:srgbClr val="000000">
                      <a:alpha val="43137"/>
                    </a:srgbClr>
                  </a:outerShdw>
                </a:effectLst>
                <a:latin typeface="Monotype Corsiva" pitchFamily="66" charset="0"/>
              </a:rPr>
            </a:br>
            <a:endParaRPr lang="id-ID" dirty="0">
              <a:solidFill>
                <a:srgbClr val="793905"/>
              </a:solidFill>
              <a:effectLst>
                <a:outerShdw blurRad="38100" dist="38100" dir="2700000" algn="tl">
                  <a:srgbClr val="000000">
                    <a:alpha val="43137"/>
                  </a:srgbClr>
                </a:outerShdw>
              </a:effectLst>
              <a:latin typeface="Monotype Corsiva" pitchFamily="66" charset="0"/>
            </a:endParaRPr>
          </a:p>
        </p:txBody>
      </p:sp>
      <p:pic>
        <p:nvPicPr>
          <p:cNvPr id="2050" name="Picture 2"/>
          <p:cNvPicPr>
            <a:picLocks noChangeAspect="1" noChangeArrowheads="1"/>
          </p:cNvPicPr>
          <p:nvPr/>
        </p:nvPicPr>
        <p:blipFill>
          <a:blip r:embed="rId3"/>
          <a:srcRect/>
          <a:stretch>
            <a:fillRect/>
          </a:stretch>
        </p:blipFill>
        <p:spPr bwMode="auto">
          <a:xfrm>
            <a:off x="1000100" y="1928802"/>
            <a:ext cx="7199857" cy="3900505"/>
          </a:xfrm>
          <a:prstGeom prst="rect">
            <a:avLst/>
          </a:prstGeom>
          <a:ln>
            <a:noFill/>
          </a:ln>
          <a:effectLst>
            <a:softEdge rad="112500"/>
          </a:effectLst>
        </p:spPr>
      </p:pic>
    </p:spTree>
    <p:extLst>
      <p:ext uri="{BB962C8B-B14F-4D97-AF65-F5344CB8AC3E}">
        <p14:creationId xmlns:p14="http://schemas.microsoft.com/office/powerpoint/2010/main" xmlns="" val="1281821302"/>
      </p:ext>
    </p:extLst>
  </p:cSld>
  <p:clrMapOvr>
    <a:masterClrMapping/>
  </p:clrMapOvr>
  <p:transition spd="slow">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28">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443</TotalTime>
  <Words>1113</Words>
  <Application>Microsoft Office PowerPoint</Application>
  <PresentationFormat>On-screen Show (4:3)</PresentationFormat>
  <Paragraphs>124</Paragraphs>
  <Slides>31</Slides>
  <Notes>0</Notes>
  <HiddenSlides>0</HiddenSlides>
  <MMClips>0</MMClips>
  <ScaleCrop>false</ScaleCrop>
  <HeadingPairs>
    <vt:vector size="4" baseType="variant">
      <vt:variant>
        <vt:lpstr>Theme</vt:lpstr>
      </vt:variant>
      <vt:variant>
        <vt:i4>3</vt:i4>
      </vt:variant>
      <vt:variant>
        <vt:lpstr>Slide Titles</vt:lpstr>
      </vt:variant>
      <vt:variant>
        <vt:i4>31</vt:i4>
      </vt:variant>
    </vt:vector>
  </HeadingPairs>
  <TitlesOfParts>
    <vt:vector size="34" baseType="lpstr">
      <vt:lpstr>Office Theme</vt:lpstr>
      <vt:lpstr>Theme28</vt:lpstr>
      <vt:lpstr>1_Office Theme</vt:lpstr>
      <vt:lpstr>Slide 1</vt:lpstr>
      <vt:lpstr>Pengertian Evolusi</vt:lpstr>
      <vt:lpstr>Teori Abiogenesis Klasik</vt:lpstr>
      <vt:lpstr>Teori Biogenesis </vt:lpstr>
      <vt:lpstr>Teori Abiogenesis Modern</vt:lpstr>
      <vt:lpstr>Tahapan Evolusi Kimia</vt:lpstr>
      <vt:lpstr>Pembentukan Senyawa Kimia Sederhana Dan Pembuktiannya Dilaboratorium</vt:lpstr>
      <vt:lpstr>Slide 8</vt:lpstr>
      <vt:lpstr>Pembentukan senyawa monomer dan senyawa yang sederhana </vt:lpstr>
      <vt:lpstr>Teori Abiotik Yang Lain :  Teori Panspermia</vt:lpstr>
      <vt:lpstr>Evolusi Biologi</vt:lpstr>
      <vt:lpstr>Tipe-tipe Protobion</vt:lpstr>
      <vt:lpstr>Asal Usul Sel Prokariotik</vt:lpstr>
      <vt:lpstr>Asal Usul Sel Eukariotik</vt:lpstr>
      <vt:lpstr>Slide 15</vt:lpstr>
      <vt:lpstr>Evolusi Hewan</vt:lpstr>
      <vt:lpstr>Teori-teori Evolusi Pra Darwin</vt:lpstr>
      <vt:lpstr>Teori Evolusi Darwin (Teori Seleksi Alam)</vt:lpstr>
      <vt:lpstr>Fakta Evolusi</vt:lpstr>
      <vt:lpstr>Slide 20</vt:lpstr>
      <vt:lpstr>SPESIASI</vt:lpstr>
      <vt:lpstr>Syarat Terjadinya Spesiasi</vt:lpstr>
      <vt:lpstr>Isolasi Geografi</vt:lpstr>
      <vt:lpstr>Slide 24</vt:lpstr>
      <vt:lpstr>Isolasi Reproduksi</vt:lpstr>
      <vt:lpstr>Mekanisme Evolusi</vt:lpstr>
      <vt:lpstr>Slide 27</vt:lpstr>
      <vt:lpstr>Penyimpangan Hukum Hardy-weinberg</vt:lpstr>
      <vt:lpstr>Kecenderungan Baru Tentang Teori Evolusi</vt:lpstr>
      <vt:lpstr>Referensi</vt:lpstr>
      <vt:lpstr>Kelompok 6  Permata Rahmatul Hijjah Reni Nur Baiti Risma Eva Rizki Imansari Rosita Asti Pawitri  XII IPA 1  Pembimbing Ibu Komsatun, S.Pd.</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EVOLUSI</dc:title>
  <dc:creator>toshiba</dc:creator>
  <cp:lastModifiedBy>ASUS</cp:lastModifiedBy>
  <cp:revision>48</cp:revision>
  <dcterms:created xsi:type="dcterms:W3CDTF">2013-01-11T03:17:19Z</dcterms:created>
  <dcterms:modified xsi:type="dcterms:W3CDTF">2013-01-18T02:55:33Z</dcterms:modified>
</cp:coreProperties>
</file>