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693FC-9B91-4E42-B536-0FE366C6B20F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C1076-5FF0-4A6F-B6DC-3B6A392058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817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693FC-9B91-4E42-B536-0FE366C6B20F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C1076-5FF0-4A6F-B6DC-3B6A392058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612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693FC-9B91-4E42-B536-0FE366C6B20F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C1076-5FF0-4A6F-B6DC-3B6A392058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85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693FC-9B91-4E42-B536-0FE366C6B20F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C1076-5FF0-4A6F-B6DC-3B6A392058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080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693FC-9B91-4E42-B536-0FE366C6B20F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C1076-5FF0-4A6F-B6DC-3B6A392058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58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693FC-9B91-4E42-B536-0FE366C6B20F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C1076-5FF0-4A6F-B6DC-3B6A392058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274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693FC-9B91-4E42-B536-0FE366C6B20F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C1076-5FF0-4A6F-B6DC-3B6A392058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705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693FC-9B91-4E42-B536-0FE366C6B20F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C1076-5FF0-4A6F-B6DC-3B6A392058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489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693FC-9B91-4E42-B536-0FE366C6B20F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C1076-5FF0-4A6F-B6DC-3B6A392058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165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693FC-9B91-4E42-B536-0FE366C6B20F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C1076-5FF0-4A6F-B6DC-3B6A392058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322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693FC-9B91-4E42-B536-0FE366C6B20F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C1076-5FF0-4A6F-B6DC-3B6A392058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535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0693FC-9B91-4E42-B536-0FE366C6B20F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C1076-5FF0-4A6F-B6DC-3B6A392058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659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5143500"/>
            <a:ext cx="7086600" cy="1714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3500"/>
            <a:ext cx="2057400" cy="1714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926"/>
            <a:ext cx="1828800" cy="5136573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6927" y="6926"/>
            <a:ext cx="7308273" cy="1470025"/>
          </a:xfrm>
        </p:spPr>
        <p:txBody>
          <a:bodyPr/>
          <a:lstStyle/>
          <a:p>
            <a:r>
              <a:rPr lang="en-US" dirty="0" err="1" smtClean="0"/>
              <a:t>Tenis</a:t>
            </a:r>
            <a:r>
              <a:rPr lang="en-US" dirty="0" smtClean="0"/>
              <a:t> </a:t>
            </a:r>
            <a:r>
              <a:rPr lang="en-US" dirty="0" err="1" smtClean="0"/>
              <a:t>Meja</a:t>
            </a:r>
            <a:endParaRPr lang="en-US" dirty="0"/>
          </a:p>
        </p:txBody>
      </p:sp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>
            <a:off x="533400" y="2595994"/>
            <a:ext cx="6400800" cy="17526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Pendidikan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Jasmani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Olahraga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Kesehatan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014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5143500"/>
            <a:ext cx="7086600" cy="1714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3500"/>
            <a:ext cx="2057400" cy="1714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926"/>
            <a:ext cx="1828800" cy="5136573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6927" y="6927"/>
            <a:ext cx="6851073" cy="831273"/>
          </a:xfrm>
        </p:spPr>
        <p:txBody>
          <a:bodyPr/>
          <a:lstStyle/>
          <a:p>
            <a:pPr algn="l"/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Tubuh</a:t>
            </a:r>
            <a:endParaRPr lang="en-US" dirty="0"/>
          </a:p>
        </p:txBody>
      </p:sp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>
            <a:off x="0" y="838201"/>
            <a:ext cx="7239000" cy="4305298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US" sz="2900" b="1" dirty="0" smtClean="0">
                <a:solidFill>
                  <a:schemeClr val="tx1"/>
                </a:solidFill>
              </a:rPr>
              <a:t>2. </a:t>
            </a:r>
            <a:r>
              <a:rPr lang="en-US" sz="2900" b="1" dirty="0" err="1" smtClean="0">
                <a:solidFill>
                  <a:schemeClr val="tx1"/>
                </a:solidFill>
              </a:rPr>
              <a:t>Gerakan</a:t>
            </a:r>
            <a:r>
              <a:rPr lang="en-US" sz="2900" b="1" dirty="0" smtClean="0">
                <a:solidFill>
                  <a:schemeClr val="tx1"/>
                </a:solidFill>
              </a:rPr>
              <a:t> </a:t>
            </a:r>
            <a:r>
              <a:rPr lang="en-US" sz="2900" b="1" dirty="0">
                <a:solidFill>
                  <a:schemeClr val="tx1"/>
                </a:solidFill>
              </a:rPr>
              <a:t>Kaki (</a:t>
            </a:r>
            <a:r>
              <a:rPr lang="en-US" sz="2900" b="1" dirty="0" err="1">
                <a:solidFill>
                  <a:schemeClr val="tx1"/>
                </a:solidFill>
              </a:rPr>
              <a:t>Teknik</a:t>
            </a:r>
            <a:r>
              <a:rPr lang="en-US" sz="2900" b="1" dirty="0">
                <a:solidFill>
                  <a:schemeClr val="tx1"/>
                </a:solidFill>
              </a:rPr>
              <a:t> </a:t>
            </a:r>
            <a:r>
              <a:rPr lang="en-US" sz="2900" b="1" i="1" dirty="0">
                <a:solidFill>
                  <a:schemeClr val="tx1"/>
                </a:solidFill>
              </a:rPr>
              <a:t>Footwork</a:t>
            </a:r>
            <a:r>
              <a:rPr lang="en-US" sz="2900" b="1" dirty="0">
                <a:solidFill>
                  <a:schemeClr val="tx1"/>
                </a:solidFill>
              </a:rPr>
              <a:t>)</a:t>
            </a:r>
            <a:endParaRPr lang="en-US" sz="2900" b="1" dirty="0" smtClean="0">
              <a:solidFill>
                <a:schemeClr val="tx1"/>
              </a:solidFill>
            </a:endParaRPr>
          </a:p>
          <a:p>
            <a:pPr algn="just"/>
            <a:r>
              <a:rPr lang="en-US" sz="2000" dirty="0" err="1" smtClean="0">
                <a:solidFill>
                  <a:schemeClr val="tx1"/>
                </a:solidFill>
              </a:rPr>
              <a:t>Banyaknya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langkah</a:t>
            </a:r>
            <a:r>
              <a:rPr lang="en-US" sz="2000" dirty="0">
                <a:solidFill>
                  <a:schemeClr val="tx1"/>
                </a:solidFill>
              </a:rPr>
              <a:t> kaki </a:t>
            </a:r>
            <a:r>
              <a:rPr lang="en-US" sz="2000" dirty="0" err="1">
                <a:solidFill>
                  <a:schemeClr val="tx1"/>
                </a:solidFill>
              </a:rPr>
              <a:t>pada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permainan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tenis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meja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dibedakan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menjadi</a:t>
            </a:r>
            <a:r>
              <a:rPr lang="en-US" sz="2000" dirty="0">
                <a:solidFill>
                  <a:schemeClr val="tx1"/>
                </a:solidFill>
              </a:rPr>
              <a:t> 1 </a:t>
            </a:r>
            <a:r>
              <a:rPr lang="en-US" sz="2000" dirty="0" err="1">
                <a:solidFill>
                  <a:schemeClr val="tx1"/>
                </a:solidFill>
              </a:rPr>
              <a:t>langkah</a:t>
            </a:r>
            <a:r>
              <a:rPr lang="en-US" sz="2000" dirty="0">
                <a:solidFill>
                  <a:schemeClr val="tx1"/>
                </a:solidFill>
              </a:rPr>
              <a:t>, 2 </a:t>
            </a:r>
            <a:r>
              <a:rPr lang="en-US" sz="2000" dirty="0" err="1">
                <a:solidFill>
                  <a:schemeClr val="tx1"/>
                </a:solidFill>
              </a:rPr>
              <a:t>langkah</a:t>
            </a:r>
            <a:r>
              <a:rPr lang="en-US" sz="2000" dirty="0">
                <a:solidFill>
                  <a:schemeClr val="tx1"/>
                </a:solidFill>
              </a:rPr>
              <a:t>, 3 </a:t>
            </a:r>
            <a:r>
              <a:rPr lang="en-US" sz="2000" dirty="0" err="1">
                <a:solidFill>
                  <a:schemeClr val="tx1"/>
                </a:solidFill>
              </a:rPr>
              <a:t>langkah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lebih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dari</a:t>
            </a:r>
            <a:r>
              <a:rPr lang="en-US" sz="2000" dirty="0">
                <a:solidFill>
                  <a:schemeClr val="tx1"/>
                </a:solidFill>
              </a:rPr>
              <a:t> 3. </a:t>
            </a:r>
            <a:r>
              <a:rPr lang="en-US" sz="2000" dirty="0" err="1">
                <a:solidFill>
                  <a:schemeClr val="tx1"/>
                </a:solidFill>
              </a:rPr>
              <a:t>Arah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pergerakan</a:t>
            </a:r>
            <a:r>
              <a:rPr lang="en-US" sz="2000" dirty="0">
                <a:solidFill>
                  <a:schemeClr val="tx1"/>
                </a:solidFill>
              </a:rPr>
              <a:t> kaki </a:t>
            </a:r>
            <a:r>
              <a:rPr lang="en-US" sz="2000" dirty="0" err="1">
                <a:solidFill>
                  <a:schemeClr val="tx1"/>
                </a:solidFill>
              </a:rPr>
              <a:t>bisa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samping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kanan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samping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kiri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depan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belakang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atau</a:t>
            </a:r>
            <a:r>
              <a:rPr lang="en-US" sz="2000" dirty="0">
                <a:solidFill>
                  <a:schemeClr val="tx1"/>
                </a:solidFill>
              </a:rPr>
              <a:t> diagonal.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just"/>
            <a:r>
              <a:rPr lang="en-US" sz="2000" dirty="0" err="1">
                <a:solidFill>
                  <a:schemeClr val="tx1"/>
                </a:solidFill>
              </a:rPr>
              <a:t>Posisi</a:t>
            </a:r>
            <a:r>
              <a:rPr lang="en-US" sz="2000" dirty="0">
                <a:solidFill>
                  <a:schemeClr val="tx1"/>
                </a:solidFill>
              </a:rPr>
              <a:t> kaki </a:t>
            </a:r>
            <a:r>
              <a:rPr lang="en-US" sz="2000" dirty="0" err="1">
                <a:solidFill>
                  <a:schemeClr val="tx1"/>
                </a:solidFill>
              </a:rPr>
              <a:t>harus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diimbangi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jarak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antisipasi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antara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posisi</a:t>
            </a:r>
            <a:r>
              <a:rPr lang="en-US" sz="2000" dirty="0">
                <a:solidFill>
                  <a:schemeClr val="tx1"/>
                </a:solidFill>
              </a:rPr>
              <a:t> bola </a:t>
            </a:r>
            <a:r>
              <a:rPr lang="en-US" sz="2000" dirty="0" err="1">
                <a:solidFill>
                  <a:schemeClr val="tx1"/>
                </a:solidFill>
              </a:rPr>
              <a:t>datang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posisi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pemain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Jika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jaraknya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sangat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dekat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gunakan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gerakan</a:t>
            </a:r>
            <a:r>
              <a:rPr lang="en-US" sz="2000" dirty="0">
                <a:solidFill>
                  <a:schemeClr val="tx1"/>
                </a:solidFill>
              </a:rPr>
              <a:t> 1 </a:t>
            </a:r>
            <a:r>
              <a:rPr lang="en-US" sz="2000" dirty="0" err="1">
                <a:solidFill>
                  <a:schemeClr val="tx1"/>
                </a:solidFill>
              </a:rPr>
              <a:t>langkah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atau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berdiri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pada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posisi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tetap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Jika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jaraknya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sangat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jauh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gunakan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gerakan</a:t>
            </a:r>
            <a:r>
              <a:rPr lang="en-US" sz="2000" dirty="0">
                <a:solidFill>
                  <a:schemeClr val="tx1"/>
                </a:solidFill>
              </a:rPr>
              <a:t> 2 </a:t>
            </a:r>
            <a:r>
              <a:rPr lang="en-US" sz="2000" dirty="0" err="1">
                <a:solidFill>
                  <a:schemeClr val="tx1"/>
                </a:solidFill>
              </a:rPr>
              <a:t>langkah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just"/>
            <a:r>
              <a:rPr lang="en-US" sz="2000" dirty="0" err="1">
                <a:solidFill>
                  <a:schemeClr val="tx1"/>
                </a:solidFill>
              </a:rPr>
              <a:t>Teknik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i="1" dirty="0">
                <a:solidFill>
                  <a:schemeClr val="tx1"/>
                </a:solidFill>
              </a:rPr>
              <a:t>footwork</a:t>
            </a:r>
            <a:r>
              <a:rPr lang="en-US" sz="2000" dirty="0">
                <a:solidFill>
                  <a:schemeClr val="tx1"/>
                </a:solidFill>
              </a:rPr>
              <a:t> yang paling </a:t>
            </a:r>
            <a:r>
              <a:rPr lang="en-US" sz="2000" dirty="0" err="1">
                <a:solidFill>
                  <a:schemeClr val="tx1"/>
                </a:solidFill>
              </a:rPr>
              <a:t>sering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digunakan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adalah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metode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i="1" dirty="0">
                <a:solidFill>
                  <a:schemeClr val="tx1"/>
                </a:solidFill>
              </a:rPr>
              <a:t>two-steps, </a:t>
            </a:r>
            <a:r>
              <a:rPr lang="en-US" sz="2000" dirty="0" err="1">
                <a:solidFill>
                  <a:schemeClr val="tx1"/>
                </a:solidFill>
              </a:rPr>
              <a:t>terutama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pada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pemain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memiliki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tipikal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menyerang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lawan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Pelajari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langkah-langkahnya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berikut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ini</a:t>
            </a:r>
            <a:r>
              <a:rPr lang="en-US" sz="2000" dirty="0" smtClean="0">
                <a:solidFill>
                  <a:schemeClr val="tx1"/>
                </a:solidFill>
              </a:rPr>
              <a:t>: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</a:rPr>
              <a:t>Lutut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sedikit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ditekuk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berat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dibagi</a:t>
            </a:r>
            <a:r>
              <a:rPr lang="en-US" sz="2000" dirty="0">
                <a:solidFill>
                  <a:schemeClr val="tx1"/>
                </a:solidFill>
              </a:rPr>
              <a:t> rata </a:t>
            </a:r>
            <a:r>
              <a:rPr lang="en-US" sz="2000" dirty="0" err="1">
                <a:solidFill>
                  <a:schemeClr val="tx1"/>
                </a:solidFill>
              </a:rPr>
              <a:t>pada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kedua</a:t>
            </a:r>
            <a:r>
              <a:rPr lang="en-US" sz="2000" dirty="0">
                <a:solidFill>
                  <a:schemeClr val="tx1"/>
                </a:solidFill>
              </a:rPr>
              <a:t> kaki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ditumpukan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pada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ujung</a:t>
            </a:r>
            <a:r>
              <a:rPr lang="en-US" sz="2000" dirty="0">
                <a:solidFill>
                  <a:schemeClr val="tx1"/>
                </a:solidFill>
              </a:rPr>
              <a:t> kaki.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</a:rPr>
              <a:t>Jika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hendak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melangkah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kiri</a:t>
            </a:r>
            <a:r>
              <a:rPr lang="en-US" sz="2000" dirty="0">
                <a:solidFill>
                  <a:schemeClr val="tx1"/>
                </a:solidFill>
              </a:rPr>
              <a:t>, kaki </a:t>
            </a:r>
            <a:r>
              <a:rPr lang="en-US" sz="2000" dirty="0" err="1">
                <a:solidFill>
                  <a:schemeClr val="tx1"/>
                </a:solidFill>
              </a:rPr>
              <a:t>kiri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digeser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arah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kiri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dibebankan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</a:t>
            </a:r>
            <a:r>
              <a:rPr lang="en-US" sz="2000" dirty="0">
                <a:solidFill>
                  <a:schemeClr val="tx1"/>
                </a:solidFill>
              </a:rPr>
              <a:t> kaki </a:t>
            </a:r>
            <a:r>
              <a:rPr lang="en-US" sz="2000" dirty="0" err="1">
                <a:solidFill>
                  <a:schemeClr val="tx1"/>
                </a:solidFill>
              </a:rPr>
              <a:t>kiri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Lakukan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cara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sama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jika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ingin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melakukan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dua</a:t>
            </a:r>
            <a:r>
              <a:rPr lang="en-US" sz="2000" dirty="0">
                <a:solidFill>
                  <a:schemeClr val="tx1"/>
                </a:solidFill>
              </a:rPr>
              <a:t> kali </a:t>
            </a:r>
            <a:r>
              <a:rPr lang="en-US" sz="2000" dirty="0" err="1">
                <a:solidFill>
                  <a:schemeClr val="tx1"/>
                </a:solidFill>
              </a:rPr>
              <a:t>langkah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Kaki </a:t>
            </a:r>
            <a:r>
              <a:rPr lang="en-US" sz="2000" dirty="0" err="1">
                <a:solidFill>
                  <a:schemeClr val="tx1"/>
                </a:solidFill>
              </a:rPr>
              <a:t>kanan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mengikuti</a:t>
            </a:r>
            <a:r>
              <a:rPr lang="en-US" sz="2000" dirty="0">
                <a:solidFill>
                  <a:schemeClr val="tx1"/>
                </a:solidFill>
              </a:rPr>
              <a:t> kaki </a:t>
            </a:r>
            <a:r>
              <a:rPr lang="en-US" sz="2000" dirty="0" err="1">
                <a:solidFill>
                  <a:schemeClr val="tx1"/>
                </a:solidFill>
              </a:rPr>
              <a:t>kiri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Jika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melakukan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i="1" dirty="0">
                <a:solidFill>
                  <a:schemeClr val="tx1"/>
                </a:solidFill>
              </a:rPr>
              <a:t>forehand</a:t>
            </a:r>
            <a:r>
              <a:rPr lang="en-US" sz="2000" dirty="0">
                <a:solidFill>
                  <a:schemeClr val="tx1"/>
                </a:solidFill>
              </a:rPr>
              <a:t>, kaki </a:t>
            </a:r>
            <a:r>
              <a:rPr lang="en-US" sz="2000" dirty="0" err="1">
                <a:solidFill>
                  <a:schemeClr val="tx1"/>
                </a:solidFill>
              </a:rPr>
              <a:t>kanan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ditarik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belakang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sehingga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persis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seperti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posisi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awal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melakukan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pukulan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</a:rPr>
              <a:t>Setelah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melakukan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pukulan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perhatikan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arah</a:t>
            </a:r>
            <a:r>
              <a:rPr lang="en-US" sz="2000" dirty="0">
                <a:solidFill>
                  <a:schemeClr val="tx1"/>
                </a:solidFill>
              </a:rPr>
              <a:t> bola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kembalilah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poisis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awal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Jika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ingin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bergerak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kiri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dorong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dengan</a:t>
            </a:r>
            <a:r>
              <a:rPr lang="en-US" sz="2000" dirty="0">
                <a:solidFill>
                  <a:schemeClr val="tx1"/>
                </a:solidFill>
              </a:rPr>
              <a:t> kaki </a:t>
            </a:r>
            <a:r>
              <a:rPr lang="en-US" sz="2000" dirty="0" err="1">
                <a:solidFill>
                  <a:schemeClr val="tx1"/>
                </a:solidFill>
              </a:rPr>
              <a:t>kanan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Jika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tidak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berada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dalam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posisi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siap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bergeraklah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arah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belakang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tetapi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jika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lawan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memukul</a:t>
            </a:r>
            <a:r>
              <a:rPr lang="en-US" sz="2000" dirty="0">
                <a:solidFill>
                  <a:schemeClr val="tx1"/>
                </a:solidFill>
              </a:rPr>
              <a:t> bola, </a:t>
            </a:r>
            <a:r>
              <a:rPr lang="en-US" sz="2000" dirty="0" err="1">
                <a:solidFill>
                  <a:schemeClr val="tx1"/>
                </a:solidFill>
              </a:rPr>
              <a:t>jangan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bergerak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</a:rPr>
              <a:t>Jika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mencoba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pukulan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i="1" dirty="0">
                <a:solidFill>
                  <a:schemeClr val="tx1"/>
                </a:solidFill>
              </a:rPr>
              <a:t>forehand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tarik</a:t>
            </a:r>
            <a:r>
              <a:rPr lang="en-US" sz="2000" dirty="0">
                <a:solidFill>
                  <a:schemeClr val="tx1"/>
                </a:solidFill>
              </a:rPr>
              <a:t> kaki </a:t>
            </a:r>
            <a:r>
              <a:rPr lang="en-US" sz="2000" dirty="0" err="1">
                <a:solidFill>
                  <a:schemeClr val="tx1"/>
                </a:solidFill>
              </a:rPr>
              <a:t>kanan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belakang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sehingga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tepat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pada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posisi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awal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teknik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Ketika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melakukan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serangan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lihat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arah</a:t>
            </a:r>
            <a:r>
              <a:rPr lang="en-US" sz="2000" dirty="0">
                <a:solidFill>
                  <a:schemeClr val="tx1"/>
                </a:solidFill>
              </a:rPr>
              <a:t> bola </a:t>
            </a:r>
            <a:r>
              <a:rPr lang="en-US" sz="2000" dirty="0" err="1">
                <a:solidFill>
                  <a:schemeClr val="tx1"/>
                </a:solidFill>
              </a:rPr>
              <a:t>dahulu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lalu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kembali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posisi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awal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Saat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memukul</a:t>
            </a:r>
            <a:r>
              <a:rPr lang="en-US" sz="2000" dirty="0">
                <a:solidFill>
                  <a:schemeClr val="tx1"/>
                </a:solidFill>
              </a:rPr>
              <a:t> bola, </a:t>
            </a:r>
            <a:r>
              <a:rPr lang="en-US" sz="2000" dirty="0" err="1">
                <a:solidFill>
                  <a:schemeClr val="tx1"/>
                </a:solidFill>
              </a:rPr>
              <a:t>jangan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memberikan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gerakan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tubuh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perhatikan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posisi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lawan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endParaRPr lang="en-US" sz="2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420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5143500"/>
            <a:ext cx="7086600" cy="1714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3500"/>
            <a:ext cx="2057400" cy="1714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926"/>
            <a:ext cx="1828800" cy="5136573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6927" y="6927"/>
            <a:ext cx="6851073" cy="831273"/>
          </a:xfrm>
        </p:spPr>
        <p:txBody>
          <a:bodyPr/>
          <a:lstStyle/>
          <a:p>
            <a:pPr algn="l"/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Memukul</a:t>
            </a:r>
            <a:endParaRPr lang="en-US" dirty="0"/>
          </a:p>
        </p:txBody>
      </p:sp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>
            <a:off x="0" y="838201"/>
            <a:ext cx="7239000" cy="4305298"/>
          </a:xfrm>
        </p:spPr>
        <p:txBody>
          <a:bodyPr>
            <a:normAutofit/>
          </a:bodyPr>
          <a:lstStyle/>
          <a:p>
            <a:pPr algn="just"/>
            <a:r>
              <a:rPr lang="en-US" sz="2800" dirty="0" err="1">
                <a:solidFill>
                  <a:schemeClr val="tx1"/>
                </a:solidFill>
              </a:rPr>
              <a:t>Tenis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meja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juga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mengenal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dua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jenis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pukulan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yaitu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pukulan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i="1" dirty="0">
                <a:solidFill>
                  <a:schemeClr val="tx1"/>
                </a:solidFill>
              </a:rPr>
              <a:t>forehand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i="1" dirty="0">
                <a:solidFill>
                  <a:schemeClr val="tx1"/>
                </a:solidFill>
              </a:rPr>
              <a:t>backhand</a:t>
            </a:r>
            <a:r>
              <a:rPr lang="en-US" sz="2800" dirty="0">
                <a:solidFill>
                  <a:schemeClr val="tx1"/>
                </a:solidFill>
              </a:rPr>
              <a:t>. </a:t>
            </a:r>
            <a:r>
              <a:rPr lang="en-US" sz="2800" dirty="0" err="1">
                <a:solidFill>
                  <a:schemeClr val="tx1"/>
                </a:solidFill>
              </a:rPr>
              <a:t>Keduanya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dapat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dilakukan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secara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lurus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maupun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menyilang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meja</a:t>
            </a:r>
            <a:endParaRPr lang="en-US" sz="2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7744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5143500"/>
            <a:ext cx="7086600" cy="1714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3500"/>
            <a:ext cx="2057400" cy="1714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926"/>
            <a:ext cx="1828800" cy="5136573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6927" y="6927"/>
            <a:ext cx="6851073" cy="831273"/>
          </a:xfrm>
        </p:spPr>
        <p:txBody>
          <a:bodyPr/>
          <a:lstStyle/>
          <a:p>
            <a:pPr algn="l"/>
            <a:r>
              <a:rPr lang="en-US" dirty="0" smtClean="0"/>
              <a:t> </a:t>
            </a:r>
            <a:r>
              <a:rPr lang="en-US" dirty="0" err="1" smtClean="0"/>
              <a:t>Servis</a:t>
            </a:r>
            <a:endParaRPr lang="en-US" dirty="0"/>
          </a:p>
        </p:txBody>
      </p:sp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>
            <a:off x="0" y="838201"/>
            <a:ext cx="7239000" cy="4305298"/>
          </a:xfrm>
        </p:spPr>
        <p:txBody>
          <a:bodyPr>
            <a:noAutofit/>
          </a:bodyPr>
          <a:lstStyle/>
          <a:p>
            <a:pPr algn="l"/>
            <a:r>
              <a:rPr lang="en-US" sz="1500" dirty="0" err="1" smtClean="0">
                <a:solidFill>
                  <a:schemeClr val="tx1"/>
                </a:solidFill>
              </a:rPr>
              <a:t>Teknik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memukul</a:t>
            </a:r>
            <a:r>
              <a:rPr lang="en-US" sz="1500" dirty="0" smtClean="0">
                <a:solidFill>
                  <a:schemeClr val="tx1"/>
                </a:solidFill>
              </a:rPr>
              <a:t> bola </a:t>
            </a:r>
            <a:r>
              <a:rPr lang="en-US" sz="1500" dirty="0" err="1" smtClean="0">
                <a:solidFill>
                  <a:schemeClr val="tx1"/>
                </a:solidFill>
              </a:rPr>
              <a:t>untuk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menyajikan</a:t>
            </a:r>
            <a:r>
              <a:rPr lang="en-US" sz="1500" dirty="0" smtClean="0">
                <a:solidFill>
                  <a:schemeClr val="tx1"/>
                </a:solidFill>
              </a:rPr>
              <a:t> bola </a:t>
            </a:r>
            <a:r>
              <a:rPr lang="en-US" sz="1500" dirty="0" err="1" smtClean="0">
                <a:solidFill>
                  <a:schemeClr val="tx1"/>
                </a:solidFill>
              </a:rPr>
              <a:t>pertama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ke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dalam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permainan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dengan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cara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memantulkan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terlebih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dahulu</a:t>
            </a:r>
            <a:r>
              <a:rPr lang="en-US" sz="1500" dirty="0" smtClean="0">
                <a:solidFill>
                  <a:schemeClr val="tx1"/>
                </a:solidFill>
              </a:rPr>
              <a:t> bola </a:t>
            </a:r>
            <a:r>
              <a:rPr lang="en-US" sz="1500" dirty="0" err="1" smtClean="0">
                <a:solidFill>
                  <a:schemeClr val="tx1"/>
                </a:solidFill>
              </a:rPr>
              <a:t>ke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meja</a:t>
            </a:r>
            <a:r>
              <a:rPr lang="en-US" sz="1500" dirty="0" smtClean="0">
                <a:solidFill>
                  <a:schemeClr val="tx1"/>
                </a:solidFill>
              </a:rPr>
              <a:t> service </a:t>
            </a:r>
            <a:r>
              <a:rPr lang="en-US" sz="1500" dirty="0" err="1" smtClean="0">
                <a:solidFill>
                  <a:schemeClr val="tx1"/>
                </a:solidFill>
              </a:rPr>
              <a:t>kemudian</a:t>
            </a:r>
            <a:r>
              <a:rPr lang="en-US" sz="1500" dirty="0" smtClean="0">
                <a:solidFill>
                  <a:schemeClr val="tx1"/>
                </a:solidFill>
              </a:rPr>
              <a:t> bola </a:t>
            </a:r>
            <a:r>
              <a:rPr lang="en-US" sz="1500" dirty="0" err="1" smtClean="0">
                <a:solidFill>
                  <a:schemeClr val="tx1"/>
                </a:solidFill>
              </a:rPr>
              <a:t>harus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melewati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atas</a:t>
            </a:r>
            <a:r>
              <a:rPr lang="en-US" sz="1500" dirty="0" smtClean="0">
                <a:solidFill>
                  <a:schemeClr val="tx1"/>
                </a:solidFill>
              </a:rPr>
              <a:t> net (</a:t>
            </a:r>
            <a:r>
              <a:rPr lang="en-US" sz="1500" dirty="0" err="1" smtClean="0">
                <a:solidFill>
                  <a:schemeClr val="tx1"/>
                </a:solidFill>
              </a:rPr>
              <a:t>tidak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boleh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mengenai</a:t>
            </a:r>
            <a:r>
              <a:rPr lang="en-US" sz="1500" dirty="0" smtClean="0">
                <a:solidFill>
                  <a:schemeClr val="tx1"/>
                </a:solidFill>
              </a:rPr>
              <a:t> net) </a:t>
            </a:r>
            <a:r>
              <a:rPr lang="en-US" sz="1500" dirty="0" err="1" smtClean="0">
                <a:solidFill>
                  <a:schemeClr val="tx1"/>
                </a:solidFill>
              </a:rPr>
              <a:t>dan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akhirnya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memantul</a:t>
            </a:r>
            <a:r>
              <a:rPr lang="en-US" sz="1500" dirty="0" smtClean="0">
                <a:solidFill>
                  <a:schemeClr val="tx1"/>
                </a:solidFill>
              </a:rPr>
              <a:t> di </a:t>
            </a:r>
            <a:r>
              <a:rPr lang="en-US" sz="1500" dirty="0" err="1" smtClean="0">
                <a:solidFill>
                  <a:schemeClr val="tx1"/>
                </a:solidFill>
              </a:rPr>
              <a:t>meja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lawan</a:t>
            </a:r>
            <a:r>
              <a:rPr lang="en-US" sz="1500" dirty="0" smtClean="0">
                <a:solidFill>
                  <a:schemeClr val="tx1"/>
                </a:solidFill>
              </a:rPr>
              <a:t>.</a:t>
            </a:r>
            <a:br>
              <a:rPr lang="en-US" sz="1500" dirty="0" smtClean="0">
                <a:solidFill>
                  <a:schemeClr val="tx1"/>
                </a:solidFill>
              </a:rPr>
            </a:br>
            <a:r>
              <a:rPr lang="en-US" sz="1500" b="1" dirty="0" err="1" smtClean="0">
                <a:solidFill>
                  <a:schemeClr val="tx1"/>
                </a:solidFill>
              </a:rPr>
              <a:t>Langkah-langkah</a:t>
            </a:r>
            <a:r>
              <a:rPr lang="en-US" sz="1500" b="1" dirty="0" smtClean="0">
                <a:solidFill>
                  <a:schemeClr val="tx1"/>
                </a:solidFill>
              </a:rPr>
              <a:t> </a:t>
            </a:r>
            <a:r>
              <a:rPr lang="en-US" sz="1500" b="1" dirty="0" err="1" smtClean="0">
                <a:solidFill>
                  <a:schemeClr val="tx1"/>
                </a:solidFill>
              </a:rPr>
              <a:t>melakukan</a:t>
            </a:r>
            <a:r>
              <a:rPr lang="en-US" sz="1500" b="1" dirty="0" smtClean="0">
                <a:solidFill>
                  <a:schemeClr val="tx1"/>
                </a:solidFill>
              </a:rPr>
              <a:t> service:</a:t>
            </a:r>
            <a:endParaRPr lang="en-US" sz="15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1500" dirty="0" err="1" smtClean="0">
                <a:solidFill>
                  <a:schemeClr val="tx1"/>
                </a:solidFill>
              </a:rPr>
              <a:t>Letakkan</a:t>
            </a:r>
            <a:r>
              <a:rPr lang="en-US" sz="1500" dirty="0" smtClean="0">
                <a:solidFill>
                  <a:schemeClr val="tx1"/>
                </a:solidFill>
              </a:rPr>
              <a:t> bola di </a:t>
            </a:r>
            <a:r>
              <a:rPr lang="en-US" sz="1500" dirty="0" err="1" smtClean="0">
                <a:solidFill>
                  <a:schemeClr val="tx1"/>
                </a:solidFill>
              </a:rPr>
              <a:t>atas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telapak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tangan</a:t>
            </a:r>
            <a:r>
              <a:rPr lang="en-US" sz="1500" dirty="0" smtClean="0">
                <a:solidFill>
                  <a:schemeClr val="tx1"/>
                </a:solidFill>
              </a:rPr>
              <a:t> yang </a:t>
            </a:r>
            <a:r>
              <a:rPr lang="en-US" sz="1500" dirty="0" err="1" smtClean="0">
                <a:solidFill>
                  <a:schemeClr val="tx1"/>
                </a:solidFill>
              </a:rPr>
              <a:t>terbuka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dengan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posisi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diam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dari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tangan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bebas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pelaku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servis</a:t>
            </a:r>
            <a:r>
              <a:rPr lang="en-US" sz="1500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1500" dirty="0" err="1" smtClean="0">
                <a:solidFill>
                  <a:schemeClr val="tx1"/>
                </a:solidFill>
              </a:rPr>
              <a:t>Lambungkan</a:t>
            </a:r>
            <a:r>
              <a:rPr lang="en-US" sz="1500" dirty="0" smtClean="0">
                <a:solidFill>
                  <a:schemeClr val="tx1"/>
                </a:solidFill>
              </a:rPr>
              <a:t> bola </a:t>
            </a:r>
            <a:r>
              <a:rPr lang="en-US" sz="1500" dirty="0" err="1" smtClean="0">
                <a:solidFill>
                  <a:schemeClr val="tx1"/>
                </a:solidFill>
              </a:rPr>
              <a:t>secara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vertikal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ke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atas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tanpa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putaran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dengan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jarak</a:t>
            </a:r>
            <a:r>
              <a:rPr lang="en-US" sz="1500" dirty="0" smtClean="0">
                <a:solidFill>
                  <a:schemeClr val="tx1"/>
                </a:solidFill>
              </a:rPr>
              <a:t> minimal 16 cm </a:t>
            </a:r>
            <a:r>
              <a:rPr lang="en-US" sz="1500" dirty="0" err="1" smtClean="0">
                <a:solidFill>
                  <a:schemeClr val="tx1"/>
                </a:solidFill>
              </a:rPr>
              <a:t>dari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permukaan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telapak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tangan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bebas</a:t>
            </a:r>
            <a:r>
              <a:rPr lang="en-US" sz="1500" dirty="0" smtClean="0">
                <a:solidFill>
                  <a:schemeClr val="tx1"/>
                </a:solidFill>
              </a:rPr>
              <a:t>. </a:t>
            </a:r>
            <a:r>
              <a:rPr lang="en-US" sz="1500" dirty="0" err="1" smtClean="0">
                <a:solidFill>
                  <a:schemeClr val="tx1"/>
                </a:solidFill>
              </a:rPr>
              <a:t>Dilanjutkan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dengan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tangan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turun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tanpa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menyentuh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apapun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sebelum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dipukul</a:t>
            </a:r>
            <a:r>
              <a:rPr lang="en-US" sz="1500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1500" dirty="0" err="1" smtClean="0">
                <a:solidFill>
                  <a:schemeClr val="tx1"/>
                </a:solidFill>
              </a:rPr>
              <a:t>Saat</a:t>
            </a:r>
            <a:r>
              <a:rPr lang="en-US" sz="1500" dirty="0" smtClean="0">
                <a:solidFill>
                  <a:schemeClr val="tx1"/>
                </a:solidFill>
              </a:rPr>
              <a:t> bola </a:t>
            </a:r>
            <a:r>
              <a:rPr lang="en-US" sz="1500" dirty="0" err="1" smtClean="0">
                <a:solidFill>
                  <a:schemeClr val="tx1"/>
                </a:solidFill>
              </a:rPr>
              <a:t>turun</a:t>
            </a:r>
            <a:r>
              <a:rPr lang="en-US" sz="1500" dirty="0" smtClean="0">
                <a:solidFill>
                  <a:schemeClr val="tx1"/>
                </a:solidFill>
              </a:rPr>
              <a:t>, server </a:t>
            </a:r>
            <a:r>
              <a:rPr lang="en-US" sz="1500" dirty="0" err="1" smtClean="0">
                <a:solidFill>
                  <a:schemeClr val="tx1"/>
                </a:solidFill>
              </a:rPr>
              <a:t>harus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memukulnya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sampai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menyentuh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mejanya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terlebih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dahulu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dan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setelah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melewati</a:t>
            </a:r>
            <a:r>
              <a:rPr lang="en-US" sz="1500" dirty="0" smtClean="0">
                <a:solidFill>
                  <a:schemeClr val="tx1"/>
                </a:solidFill>
              </a:rPr>
              <a:t> net </a:t>
            </a:r>
            <a:r>
              <a:rPr lang="en-US" sz="1500" dirty="0" err="1" smtClean="0">
                <a:solidFill>
                  <a:schemeClr val="tx1"/>
                </a:solidFill>
              </a:rPr>
              <a:t>kemudian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menyentuh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meja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lawan</a:t>
            </a:r>
            <a:r>
              <a:rPr lang="en-US" sz="1500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1500" dirty="0" smtClean="0">
                <a:solidFill>
                  <a:schemeClr val="tx1"/>
                </a:solidFill>
              </a:rPr>
              <a:t>Bola </a:t>
            </a:r>
            <a:r>
              <a:rPr lang="en-US" sz="1500" dirty="0" err="1" smtClean="0">
                <a:solidFill>
                  <a:schemeClr val="tx1"/>
                </a:solidFill>
              </a:rPr>
              <a:t>harus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berada</a:t>
            </a:r>
            <a:r>
              <a:rPr lang="en-US" sz="1500" dirty="0" smtClean="0">
                <a:solidFill>
                  <a:schemeClr val="tx1"/>
                </a:solidFill>
              </a:rPr>
              <a:t> di </a:t>
            </a:r>
            <a:r>
              <a:rPr lang="en-US" sz="1500" dirty="0" err="1" smtClean="0">
                <a:solidFill>
                  <a:schemeClr val="tx1"/>
                </a:solidFill>
              </a:rPr>
              <a:t>atas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perpanjangan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permukaan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meja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permainan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pelaku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servis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dari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mulai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servis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hingga</a:t>
            </a:r>
            <a:r>
              <a:rPr lang="en-US" sz="1500" dirty="0" smtClean="0">
                <a:solidFill>
                  <a:schemeClr val="tx1"/>
                </a:solidFill>
              </a:rPr>
              <a:t> bola </a:t>
            </a:r>
            <a:r>
              <a:rPr lang="en-US" sz="1500" dirty="0" err="1" smtClean="0">
                <a:solidFill>
                  <a:schemeClr val="tx1"/>
                </a:solidFill>
              </a:rPr>
              <a:t>dipukul</a:t>
            </a:r>
            <a:r>
              <a:rPr lang="en-US" sz="1500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1500" dirty="0" smtClean="0">
                <a:solidFill>
                  <a:schemeClr val="tx1"/>
                </a:solidFill>
              </a:rPr>
              <a:t>Bola </a:t>
            </a:r>
            <a:r>
              <a:rPr lang="en-US" sz="1500" dirty="0" err="1" smtClean="0">
                <a:solidFill>
                  <a:schemeClr val="tx1"/>
                </a:solidFill>
              </a:rPr>
              <a:t>tidak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boleh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dihalangi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dari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pandangan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penerima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oleh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pelaku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servis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atau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pasangan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gandanya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atau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apa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saja</a:t>
            </a:r>
            <a:r>
              <a:rPr lang="en-US" sz="1500" dirty="0" smtClean="0">
                <a:solidFill>
                  <a:schemeClr val="tx1"/>
                </a:solidFill>
              </a:rPr>
              <a:t> yang </a:t>
            </a:r>
            <a:r>
              <a:rPr lang="en-US" sz="1500" dirty="0" err="1" smtClean="0">
                <a:solidFill>
                  <a:schemeClr val="tx1"/>
                </a:solidFill>
              </a:rPr>
              <a:t>mereka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bawa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atau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pakai</a:t>
            </a:r>
            <a:r>
              <a:rPr lang="en-US" sz="1500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1500" dirty="0" err="1" smtClean="0">
                <a:solidFill>
                  <a:schemeClr val="tx1"/>
                </a:solidFill>
              </a:rPr>
              <a:t>Setelah</a:t>
            </a:r>
            <a:r>
              <a:rPr lang="en-US" sz="1500" dirty="0" smtClean="0">
                <a:solidFill>
                  <a:schemeClr val="tx1"/>
                </a:solidFill>
              </a:rPr>
              <a:t> bola </a:t>
            </a:r>
            <a:r>
              <a:rPr lang="en-US" sz="1500" dirty="0" err="1" smtClean="0">
                <a:solidFill>
                  <a:schemeClr val="tx1"/>
                </a:solidFill>
              </a:rPr>
              <a:t>dilambungkan</a:t>
            </a:r>
            <a:r>
              <a:rPr lang="en-US" sz="1500" dirty="0" smtClean="0">
                <a:solidFill>
                  <a:schemeClr val="tx1"/>
                </a:solidFill>
              </a:rPr>
              <a:t>, </a:t>
            </a:r>
            <a:r>
              <a:rPr lang="en-US" sz="1500" dirty="0" err="1" smtClean="0">
                <a:solidFill>
                  <a:schemeClr val="tx1"/>
                </a:solidFill>
              </a:rPr>
              <a:t>tarik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lengan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dan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tangan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bebas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dari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ruang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antara</a:t>
            </a:r>
            <a:r>
              <a:rPr lang="en-US" sz="1500" dirty="0" smtClean="0">
                <a:solidFill>
                  <a:schemeClr val="tx1"/>
                </a:solidFill>
              </a:rPr>
              <a:t> bola </a:t>
            </a:r>
            <a:r>
              <a:rPr lang="en-US" sz="1500" dirty="0" err="1" smtClean="0">
                <a:solidFill>
                  <a:schemeClr val="tx1"/>
                </a:solidFill>
              </a:rPr>
              <a:t>dan</a:t>
            </a:r>
            <a:r>
              <a:rPr lang="en-US" sz="1500" dirty="0" smtClean="0">
                <a:solidFill>
                  <a:schemeClr val="tx1"/>
                </a:solidFill>
              </a:rPr>
              <a:t> net.</a:t>
            </a:r>
            <a:endParaRPr lang="en-US" sz="1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827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5143500"/>
            <a:ext cx="7086600" cy="1714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3500"/>
            <a:ext cx="2057400" cy="1714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926"/>
            <a:ext cx="1828800" cy="5136573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6927" y="6927"/>
            <a:ext cx="6851073" cy="831273"/>
          </a:xfrm>
        </p:spPr>
        <p:txBody>
          <a:bodyPr/>
          <a:lstStyle/>
          <a:p>
            <a:pPr algn="l"/>
            <a:r>
              <a:rPr lang="en-US" dirty="0" err="1" smtClean="0"/>
              <a:t>Macam-macam</a:t>
            </a:r>
            <a:r>
              <a:rPr lang="en-US" dirty="0" smtClean="0"/>
              <a:t> </a:t>
            </a:r>
            <a:r>
              <a:rPr lang="en-US" dirty="0" err="1" smtClean="0"/>
              <a:t>Servis</a:t>
            </a:r>
            <a:endParaRPr lang="en-US" dirty="0"/>
          </a:p>
        </p:txBody>
      </p:sp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>
            <a:off x="0" y="838201"/>
            <a:ext cx="7239000" cy="4305298"/>
          </a:xfrm>
        </p:spPr>
        <p:txBody>
          <a:bodyPr>
            <a:noAutofit/>
          </a:bodyPr>
          <a:lstStyle/>
          <a:p>
            <a:pPr algn="l"/>
            <a:endParaRPr lang="en-US" sz="1500" b="1" dirty="0" smtClean="0">
              <a:solidFill>
                <a:schemeClr val="tx1"/>
              </a:solidFill>
            </a:endParaRP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1500" b="1" dirty="0" err="1" smtClean="0">
                <a:solidFill>
                  <a:schemeClr val="tx1"/>
                </a:solidFill>
              </a:rPr>
              <a:t>Teknik</a:t>
            </a:r>
            <a:r>
              <a:rPr lang="en-US" sz="1500" b="1" dirty="0" smtClean="0">
                <a:solidFill>
                  <a:schemeClr val="tx1"/>
                </a:solidFill>
              </a:rPr>
              <a:t> </a:t>
            </a:r>
            <a:r>
              <a:rPr lang="en-US" sz="1500" b="1" dirty="0" err="1" smtClean="0">
                <a:solidFill>
                  <a:schemeClr val="tx1"/>
                </a:solidFill>
              </a:rPr>
              <a:t>Servis</a:t>
            </a:r>
            <a:r>
              <a:rPr lang="en-US" sz="1500" b="1" dirty="0" smtClean="0">
                <a:solidFill>
                  <a:schemeClr val="tx1"/>
                </a:solidFill>
              </a:rPr>
              <a:t> Forehand Topspin </a:t>
            </a:r>
            <a:r>
              <a:rPr lang="en-US" sz="1500" dirty="0" smtClean="0">
                <a:solidFill>
                  <a:schemeClr val="tx1"/>
                </a:solidFill>
              </a:rPr>
              <a:t>- </a:t>
            </a:r>
            <a:r>
              <a:rPr lang="en-US" sz="1500" dirty="0" err="1" smtClean="0">
                <a:solidFill>
                  <a:schemeClr val="tx1"/>
                </a:solidFill>
              </a:rPr>
              <a:t>Untuk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melakukan</a:t>
            </a:r>
            <a:r>
              <a:rPr lang="en-US" sz="1500" dirty="0" smtClean="0">
                <a:solidFill>
                  <a:schemeClr val="tx1"/>
                </a:solidFill>
              </a:rPr>
              <a:t> forehand topspin </a:t>
            </a:r>
            <a:r>
              <a:rPr lang="en-US" sz="1500" dirty="0" err="1" smtClean="0">
                <a:solidFill>
                  <a:schemeClr val="tx1"/>
                </a:solidFill>
              </a:rPr>
              <a:t>pemaian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berdiri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dengan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sikap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persiapan</a:t>
            </a:r>
            <a:r>
              <a:rPr lang="en-US" sz="1500" dirty="0" smtClean="0">
                <a:solidFill>
                  <a:schemeClr val="tx1"/>
                </a:solidFill>
              </a:rPr>
              <a:t> di </a:t>
            </a:r>
            <a:r>
              <a:rPr lang="en-US" sz="1500" dirty="0" err="1" smtClean="0">
                <a:solidFill>
                  <a:schemeClr val="tx1"/>
                </a:solidFill>
              </a:rPr>
              <a:t>meja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bagian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kanan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dan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menghadap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sektor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kiri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meja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lawan</a:t>
            </a:r>
            <a:r>
              <a:rPr lang="en-US" sz="1500" dirty="0" smtClean="0">
                <a:solidFill>
                  <a:schemeClr val="tx1"/>
                </a:solidFill>
              </a:rPr>
              <a:t>. </a:t>
            </a:r>
            <a:r>
              <a:rPr lang="en-US" sz="1500" dirty="0" err="1" smtClean="0">
                <a:solidFill>
                  <a:schemeClr val="tx1"/>
                </a:solidFill>
              </a:rPr>
              <a:t>Gunakan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tangan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kanan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untuk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memegang</a:t>
            </a:r>
            <a:r>
              <a:rPr lang="en-US" sz="1500" dirty="0" smtClean="0">
                <a:solidFill>
                  <a:schemeClr val="tx1"/>
                </a:solidFill>
              </a:rPr>
              <a:t> bet </a:t>
            </a:r>
            <a:r>
              <a:rPr lang="en-US" sz="1500" dirty="0" err="1" smtClean="0">
                <a:solidFill>
                  <a:schemeClr val="tx1"/>
                </a:solidFill>
              </a:rPr>
              <a:t>dan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ada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sebelah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kanan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badan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dengan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siku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ditekuk</a:t>
            </a:r>
            <a:r>
              <a:rPr lang="en-US" sz="1500" dirty="0" smtClean="0">
                <a:solidFill>
                  <a:schemeClr val="tx1"/>
                </a:solidFill>
              </a:rPr>
              <a:t>  </a:t>
            </a:r>
            <a:r>
              <a:rPr lang="en-US" sz="1500" dirty="0" err="1" smtClean="0">
                <a:solidFill>
                  <a:schemeClr val="tx1"/>
                </a:solidFill>
              </a:rPr>
              <a:t>membentuk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sudut</a:t>
            </a:r>
            <a:r>
              <a:rPr lang="en-US" sz="1500" dirty="0" smtClean="0">
                <a:solidFill>
                  <a:schemeClr val="tx1"/>
                </a:solidFill>
              </a:rPr>
              <a:t> 90 </a:t>
            </a:r>
            <a:r>
              <a:rPr lang="en-US" sz="1500" dirty="0" err="1" smtClean="0">
                <a:solidFill>
                  <a:schemeClr val="tx1"/>
                </a:solidFill>
              </a:rPr>
              <a:t>derajat</a:t>
            </a:r>
            <a:r>
              <a:rPr lang="en-US" sz="1500" dirty="0" smtClean="0">
                <a:solidFill>
                  <a:schemeClr val="tx1"/>
                </a:solidFill>
              </a:rPr>
              <a:t>. </a:t>
            </a:r>
            <a:r>
              <a:rPr lang="en-US" sz="1500" dirty="0" err="1" smtClean="0">
                <a:solidFill>
                  <a:schemeClr val="tx1"/>
                </a:solidFill>
              </a:rPr>
              <a:t>Gunakan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telapak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tangan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kiri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untuk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memegang</a:t>
            </a:r>
            <a:r>
              <a:rPr lang="en-US" sz="1500" dirty="0" smtClean="0">
                <a:solidFill>
                  <a:schemeClr val="tx1"/>
                </a:solidFill>
              </a:rPr>
              <a:t> bola. </a:t>
            </a:r>
            <a:r>
              <a:rPr lang="en-US" sz="1500" dirty="0" err="1" smtClean="0">
                <a:solidFill>
                  <a:schemeClr val="tx1"/>
                </a:solidFill>
              </a:rPr>
              <a:t>Lambungkan</a:t>
            </a:r>
            <a:r>
              <a:rPr lang="en-US" sz="1500" dirty="0" smtClean="0">
                <a:solidFill>
                  <a:schemeClr val="tx1"/>
                </a:solidFill>
              </a:rPr>
              <a:t> bola </a:t>
            </a:r>
            <a:r>
              <a:rPr lang="en-US" sz="1500" dirty="0" err="1" smtClean="0">
                <a:solidFill>
                  <a:schemeClr val="tx1"/>
                </a:solidFill>
              </a:rPr>
              <a:t>setinggi</a:t>
            </a:r>
            <a:r>
              <a:rPr lang="en-US" sz="1500" dirty="0" smtClean="0">
                <a:solidFill>
                  <a:schemeClr val="tx1"/>
                </a:solidFill>
              </a:rPr>
              <a:t> 16 cm, </a:t>
            </a:r>
            <a:r>
              <a:rPr lang="en-US" sz="1500" dirty="0" err="1" smtClean="0">
                <a:solidFill>
                  <a:schemeClr val="tx1"/>
                </a:solidFill>
              </a:rPr>
              <a:t>lalu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pukul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dengan</a:t>
            </a:r>
            <a:r>
              <a:rPr lang="en-US" sz="1500" dirty="0" smtClean="0">
                <a:solidFill>
                  <a:schemeClr val="tx1"/>
                </a:solidFill>
              </a:rPr>
              <a:t> bet </a:t>
            </a:r>
            <a:r>
              <a:rPr lang="en-US" sz="1500" dirty="0" err="1" smtClean="0">
                <a:solidFill>
                  <a:schemeClr val="tx1"/>
                </a:solidFill>
              </a:rPr>
              <a:t>dengan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pantulan</a:t>
            </a:r>
            <a:r>
              <a:rPr lang="en-US" sz="1500" dirty="0" smtClean="0">
                <a:solidFill>
                  <a:schemeClr val="tx1"/>
                </a:solidFill>
              </a:rPr>
              <a:t> yang </a:t>
            </a:r>
            <a:r>
              <a:rPr lang="en-US" sz="1500" dirty="0" err="1" smtClean="0">
                <a:solidFill>
                  <a:schemeClr val="tx1"/>
                </a:solidFill>
              </a:rPr>
              <a:t>tidak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melebihi</a:t>
            </a:r>
            <a:r>
              <a:rPr lang="en-US" sz="1500" dirty="0" smtClean="0">
                <a:solidFill>
                  <a:schemeClr val="tx1"/>
                </a:solidFill>
              </a:rPr>
              <a:t> net.</a:t>
            </a:r>
            <a:r>
              <a:rPr lang="en-US" sz="1500" b="1" dirty="0" smtClean="0">
                <a:solidFill>
                  <a:schemeClr val="tx1"/>
                </a:solidFill>
              </a:rPr>
              <a:t> </a:t>
            </a:r>
            <a:endParaRPr lang="en-US" sz="150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1500" b="1" dirty="0" err="1" smtClean="0">
                <a:solidFill>
                  <a:schemeClr val="tx1"/>
                </a:solidFill>
              </a:rPr>
              <a:t>Teknik</a:t>
            </a:r>
            <a:r>
              <a:rPr lang="en-US" sz="1500" b="1" dirty="0" smtClean="0">
                <a:solidFill>
                  <a:schemeClr val="tx1"/>
                </a:solidFill>
              </a:rPr>
              <a:t> </a:t>
            </a:r>
            <a:r>
              <a:rPr lang="en-US" sz="1500" b="1" dirty="0" err="1" smtClean="0">
                <a:solidFill>
                  <a:schemeClr val="tx1"/>
                </a:solidFill>
              </a:rPr>
              <a:t>Servis</a:t>
            </a:r>
            <a:r>
              <a:rPr lang="en-US" sz="1500" b="1" dirty="0" smtClean="0">
                <a:solidFill>
                  <a:schemeClr val="tx1"/>
                </a:solidFill>
              </a:rPr>
              <a:t> Backhand Topspin</a:t>
            </a:r>
            <a:r>
              <a:rPr lang="en-US" sz="1500" dirty="0" smtClean="0">
                <a:solidFill>
                  <a:schemeClr val="tx1"/>
                </a:solidFill>
              </a:rPr>
              <a:t> - </a:t>
            </a:r>
            <a:r>
              <a:rPr lang="en-US" sz="1500" dirty="0" err="1" smtClean="0">
                <a:solidFill>
                  <a:schemeClr val="tx1"/>
                </a:solidFill>
              </a:rPr>
              <a:t>Untuk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melakukan</a:t>
            </a:r>
            <a:r>
              <a:rPr lang="en-US" sz="1500" dirty="0" smtClean="0">
                <a:solidFill>
                  <a:schemeClr val="tx1"/>
                </a:solidFill>
              </a:rPr>
              <a:t> backhand topspin </a:t>
            </a:r>
            <a:r>
              <a:rPr lang="en-US" sz="1500" dirty="0" err="1" smtClean="0">
                <a:solidFill>
                  <a:schemeClr val="tx1"/>
                </a:solidFill>
              </a:rPr>
              <a:t>pemain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berdiri</a:t>
            </a:r>
            <a:r>
              <a:rPr lang="en-US" sz="1500" dirty="0" smtClean="0">
                <a:solidFill>
                  <a:schemeClr val="tx1"/>
                </a:solidFill>
              </a:rPr>
              <a:t> di </a:t>
            </a:r>
            <a:r>
              <a:rPr lang="en-US" sz="1500" dirty="0" err="1" smtClean="0">
                <a:solidFill>
                  <a:schemeClr val="tx1"/>
                </a:solidFill>
              </a:rPr>
              <a:t>tengah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meja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dengan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sikap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persiapan</a:t>
            </a:r>
            <a:r>
              <a:rPr lang="en-US" sz="1500" dirty="0" smtClean="0">
                <a:solidFill>
                  <a:schemeClr val="tx1"/>
                </a:solidFill>
              </a:rPr>
              <a:t>. </a:t>
            </a:r>
            <a:r>
              <a:rPr lang="en-US" sz="1500" dirty="0" err="1" smtClean="0">
                <a:solidFill>
                  <a:schemeClr val="tx1"/>
                </a:solidFill>
              </a:rPr>
              <a:t>Gunakan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tangan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kanan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untuk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memegang</a:t>
            </a:r>
            <a:r>
              <a:rPr lang="en-US" sz="1500" dirty="0" smtClean="0">
                <a:solidFill>
                  <a:schemeClr val="tx1"/>
                </a:solidFill>
              </a:rPr>
              <a:t> bet </a:t>
            </a:r>
            <a:r>
              <a:rPr lang="en-US" sz="1500" dirty="0" err="1" smtClean="0">
                <a:solidFill>
                  <a:schemeClr val="tx1"/>
                </a:solidFill>
              </a:rPr>
              <a:t>dengan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mendekatkanya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ke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pinggang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sebelah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kiri</a:t>
            </a:r>
            <a:r>
              <a:rPr lang="en-US" sz="1500" dirty="0" smtClean="0">
                <a:solidFill>
                  <a:schemeClr val="tx1"/>
                </a:solidFill>
              </a:rPr>
              <a:t>. </a:t>
            </a:r>
            <a:r>
              <a:rPr lang="en-US" sz="1500" dirty="0" err="1" smtClean="0">
                <a:solidFill>
                  <a:schemeClr val="tx1"/>
                </a:solidFill>
              </a:rPr>
              <a:t>Gunakan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telapak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tangan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kiri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untuk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memegang</a:t>
            </a:r>
            <a:r>
              <a:rPr lang="en-US" sz="1500" dirty="0" smtClean="0">
                <a:solidFill>
                  <a:schemeClr val="tx1"/>
                </a:solidFill>
              </a:rPr>
              <a:t> bola. Bola </a:t>
            </a:r>
            <a:r>
              <a:rPr lang="en-US" sz="1500" dirty="0" err="1" smtClean="0">
                <a:solidFill>
                  <a:schemeClr val="tx1"/>
                </a:solidFill>
              </a:rPr>
              <a:t>dilambungkan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setinggi</a:t>
            </a:r>
            <a:r>
              <a:rPr lang="en-US" sz="1500" dirty="0" smtClean="0">
                <a:solidFill>
                  <a:schemeClr val="tx1"/>
                </a:solidFill>
              </a:rPr>
              <a:t> 16 cm, </a:t>
            </a:r>
            <a:r>
              <a:rPr lang="en-US" sz="1500" dirty="0" err="1" smtClean="0">
                <a:solidFill>
                  <a:schemeClr val="tx1"/>
                </a:solidFill>
              </a:rPr>
              <a:t>pukul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dengan</a:t>
            </a:r>
            <a:r>
              <a:rPr lang="en-US" sz="1500" dirty="0" smtClean="0">
                <a:solidFill>
                  <a:schemeClr val="tx1"/>
                </a:solidFill>
              </a:rPr>
              <a:t> bet </a:t>
            </a:r>
            <a:r>
              <a:rPr lang="en-US" sz="1500" dirty="0" err="1" smtClean="0">
                <a:solidFill>
                  <a:schemeClr val="tx1"/>
                </a:solidFill>
              </a:rPr>
              <a:t>dengan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ketinggian</a:t>
            </a:r>
            <a:r>
              <a:rPr lang="en-US" sz="1500" dirty="0" smtClean="0">
                <a:solidFill>
                  <a:schemeClr val="tx1"/>
                </a:solidFill>
              </a:rPr>
              <a:t> yang normal </a:t>
            </a:r>
            <a:r>
              <a:rPr lang="en-US" sz="1500" dirty="0" err="1" smtClean="0">
                <a:solidFill>
                  <a:schemeClr val="tx1"/>
                </a:solidFill>
              </a:rPr>
              <a:t>sehingga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pantulan</a:t>
            </a:r>
            <a:r>
              <a:rPr lang="en-US" sz="1500" dirty="0" smtClean="0">
                <a:solidFill>
                  <a:schemeClr val="tx1"/>
                </a:solidFill>
              </a:rPr>
              <a:t> bola di </a:t>
            </a:r>
            <a:r>
              <a:rPr lang="en-US" sz="1500" dirty="0" err="1" smtClean="0">
                <a:solidFill>
                  <a:schemeClr val="tx1"/>
                </a:solidFill>
              </a:rPr>
              <a:t>meja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lawan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tidak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begitu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tinggi</a:t>
            </a:r>
            <a:endParaRPr lang="en-US" sz="150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1500" b="1" dirty="0" err="1" smtClean="0">
                <a:solidFill>
                  <a:schemeClr val="tx1"/>
                </a:solidFill>
              </a:rPr>
              <a:t>Teknik</a:t>
            </a:r>
            <a:r>
              <a:rPr lang="en-US" sz="1500" b="1" dirty="0" smtClean="0">
                <a:solidFill>
                  <a:schemeClr val="tx1"/>
                </a:solidFill>
              </a:rPr>
              <a:t> </a:t>
            </a:r>
            <a:r>
              <a:rPr lang="en-US" sz="1500" b="1" dirty="0" err="1" smtClean="0">
                <a:solidFill>
                  <a:schemeClr val="tx1"/>
                </a:solidFill>
              </a:rPr>
              <a:t>Servis</a:t>
            </a:r>
            <a:r>
              <a:rPr lang="en-US" sz="1500" b="1" dirty="0" smtClean="0">
                <a:solidFill>
                  <a:schemeClr val="tx1"/>
                </a:solidFill>
              </a:rPr>
              <a:t> Backhand Backspin</a:t>
            </a:r>
            <a:r>
              <a:rPr lang="en-US" sz="1500" dirty="0" smtClean="0">
                <a:solidFill>
                  <a:schemeClr val="tx1"/>
                </a:solidFill>
              </a:rPr>
              <a:t> - </a:t>
            </a:r>
            <a:r>
              <a:rPr lang="en-US" sz="1500" dirty="0" err="1" smtClean="0">
                <a:solidFill>
                  <a:schemeClr val="tx1"/>
                </a:solidFill>
              </a:rPr>
              <a:t>Posisi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pemain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berdiri</a:t>
            </a:r>
            <a:r>
              <a:rPr lang="en-US" sz="1500" dirty="0" smtClean="0">
                <a:solidFill>
                  <a:schemeClr val="tx1"/>
                </a:solidFill>
              </a:rPr>
              <a:t> di </a:t>
            </a:r>
            <a:r>
              <a:rPr lang="en-US" sz="1500" dirty="0" err="1" smtClean="0">
                <a:solidFill>
                  <a:schemeClr val="tx1"/>
                </a:solidFill>
              </a:rPr>
              <a:t>tengah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meja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dengan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sikap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persiapan</a:t>
            </a:r>
            <a:r>
              <a:rPr lang="en-US" sz="1500" dirty="0" smtClean="0">
                <a:solidFill>
                  <a:schemeClr val="tx1"/>
                </a:solidFill>
              </a:rPr>
              <a:t>. </a:t>
            </a:r>
            <a:r>
              <a:rPr lang="en-US" sz="1500" dirty="0" err="1" smtClean="0">
                <a:solidFill>
                  <a:schemeClr val="tx1"/>
                </a:solidFill>
              </a:rPr>
              <a:t>Gunakan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tangan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kanan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untuk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memegang</a:t>
            </a:r>
            <a:r>
              <a:rPr lang="en-US" sz="1500" dirty="0" smtClean="0">
                <a:solidFill>
                  <a:schemeClr val="tx1"/>
                </a:solidFill>
              </a:rPr>
              <a:t> bet </a:t>
            </a:r>
            <a:r>
              <a:rPr lang="en-US" sz="1500" dirty="0" err="1" smtClean="0">
                <a:solidFill>
                  <a:schemeClr val="tx1"/>
                </a:solidFill>
              </a:rPr>
              <a:t>dengan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mendekatkanya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ke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pinggang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sebelah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kiri</a:t>
            </a:r>
            <a:r>
              <a:rPr lang="en-US" sz="1500" dirty="0" smtClean="0">
                <a:solidFill>
                  <a:schemeClr val="tx1"/>
                </a:solidFill>
              </a:rPr>
              <a:t>. </a:t>
            </a:r>
            <a:r>
              <a:rPr lang="en-US" sz="1500" dirty="0" err="1" smtClean="0">
                <a:solidFill>
                  <a:schemeClr val="tx1"/>
                </a:solidFill>
              </a:rPr>
              <a:t>Sementara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telapak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tangan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kiri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memegang</a:t>
            </a:r>
            <a:r>
              <a:rPr lang="en-US" sz="1500" dirty="0" smtClean="0">
                <a:solidFill>
                  <a:schemeClr val="tx1"/>
                </a:solidFill>
              </a:rPr>
              <a:t> bola. </a:t>
            </a:r>
            <a:r>
              <a:rPr lang="en-US" sz="1500" dirty="0" err="1" smtClean="0">
                <a:solidFill>
                  <a:schemeClr val="tx1"/>
                </a:solidFill>
              </a:rPr>
              <a:t>Lalu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lambungkan</a:t>
            </a:r>
            <a:r>
              <a:rPr lang="en-US" sz="1500" dirty="0" smtClean="0">
                <a:solidFill>
                  <a:schemeClr val="tx1"/>
                </a:solidFill>
              </a:rPr>
              <a:t> bola setinggi16 cm </a:t>
            </a:r>
            <a:r>
              <a:rPr lang="en-US" sz="1500" dirty="0" err="1" smtClean="0">
                <a:solidFill>
                  <a:schemeClr val="tx1"/>
                </a:solidFill>
              </a:rPr>
              <a:t>kemudian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pukul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dengan</a:t>
            </a:r>
            <a:r>
              <a:rPr lang="en-US" sz="1500" dirty="0" smtClean="0">
                <a:solidFill>
                  <a:schemeClr val="tx1"/>
                </a:solidFill>
              </a:rPr>
              <a:t> bet, </a:t>
            </a:r>
            <a:r>
              <a:rPr lang="en-US" sz="1500" dirty="0" err="1" smtClean="0">
                <a:solidFill>
                  <a:schemeClr val="tx1"/>
                </a:solidFill>
              </a:rPr>
              <a:t>usahakan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tidak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terlalu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tinggi</a:t>
            </a:r>
            <a:r>
              <a:rPr lang="en-US" sz="1500" dirty="0" smtClean="0">
                <a:solidFill>
                  <a:schemeClr val="tx1"/>
                </a:solidFill>
              </a:rPr>
              <a:t> agar bola </a:t>
            </a:r>
            <a:r>
              <a:rPr lang="en-US" sz="1500" dirty="0" err="1" smtClean="0">
                <a:solidFill>
                  <a:schemeClr val="tx1"/>
                </a:solidFill>
              </a:rPr>
              <a:t>tidak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melambung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tinggi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saat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memantul</a:t>
            </a:r>
            <a:r>
              <a:rPr lang="en-US" sz="1500" dirty="0" smtClean="0">
                <a:solidFill>
                  <a:schemeClr val="tx1"/>
                </a:solidFill>
              </a:rPr>
              <a:t> di </a:t>
            </a:r>
            <a:r>
              <a:rPr lang="en-US" sz="1500" dirty="0" err="1" smtClean="0">
                <a:solidFill>
                  <a:schemeClr val="tx1"/>
                </a:solidFill>
              </a:rPr>
              <a:t>daerah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en-US" sz="1500" dirty="0" err="1" smtClean="0">
                <a:solidFill>
                  <a:schemeClr val="tx1"/>
                </a:solidFill>
              </a:rPr>
              <a:t>lawan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6024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5143500"/>
            <a:ext cx="7086600" cy="1714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3500"/>
            <a:ext cx="2057400" cy="1714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926"/>
            <a:ext cx="1828800" cy="5136573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6927" y="6927"/>
            <a:ext cx="6851073" cy="831273"/>
          </a:xfrm>
        </p:spPr>
        <p:txBody>
          <a:bodyPr/>
          <a:lstStyle/>
          <a:p>
            <a:pPr algn="l"/>
            <a:r>
              <a:rPr lang="en-US" dirty="0" smtClean="0"/>
              <a:t>Smash</a:t>
            </a:r>
            <a:endParaRPr lang="en-US" dirty="0"/>
          </a:p>
        </p:txBody>
      </p:sp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>
            <a:off x="0" y="838201"/>
            <a:ext cx="7239000" cy="4305298"/>
          </a:xfrm>
        </p:spPr>
        <p:txBody>
          <a:bodyPr>
            <a:noAutofit/>
          </a:bodyPr>
          <a:lstStyle/>
          <a:p>
            <a:pPr algn="l"/>
            <a:r>
              <a:rPr lang="en-US" sz="1600" dirty="0" err="1" smtClean="0">
                <a:solidFill>
                  <a:schemeClr val="tx1"/>
                </a:solidFill>
              </a:rPr>
              <a:t>Teknik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pukulan</a:t>
            </a:r>
            <a:r>
              <a:rPr lang="en-US" sz="1600" dirty="0" smtClean="0">
                <a:solidFill>
                  <a:schemeClr val="tx1"/>
                </a:solidFill>
              </a:rPr>
              <a:t> bola yang </a:t>
            </a:r>
            <a:r>
              <a:rPr lang="en-US" sz="1600" dirty="0" err="1" smtClean="0">
                <a:solidFill>
                  <a:schemeClr val="tx1"/>
                </a:solidFill>
              </a:rPr>
              <a:t>dilakukan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secara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keras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dan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tajam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ke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arah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daerah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lawan</a:t>
            </a:r>
            <a:r>
              <a:rPr lang="en-US" sz="1600" dirty="0" smtClean="0">
                <a:solidFill>
                  <a:schemeClr val="tx1"/>
                </a:solidFill>
              </a:rPr>
              <a:t>. </a:t>
            </a:r>
            <a:r>
              <a:rPr lang="en-US" sz="1600" dirty="0" err="1" smtClean="0">
                <a:solidFill>
                  <a:schemeClr val="tx1"/>
                </a:solidFill>
              </a:rPr>
              <a:t>Pukulan</a:t>
            </a:r>
            <a:r>
              <a:rPr lang="en-US" sz="1600" dirty="0" smtClean="0">
                <a:solidFill>
                  <a:schemeClr val="tx1"/>
                </a:solidFill>
              </a:rPr>
              <a:t> smash </a:t>
            </a:r>
            <a:r>
              <a:rPr lang="en-US" sz="1600" dirty="0" err="1" smtClean="0">
                <a:solidFill>
                  <a:schemeClr val="tx1"/>
                </a:solidFill>
              </a:rPr>
              <a:t>dilakukan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untuk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mengeksekusi</a:t>
            </a:r>
            <a:r>
              <a:rPr lang="en-US" sz="1600" dirty="0" smtClean="0">
                <a:solidFill>
                  <a:schemeClr val="tx1"/>
                </a:solidFill>
              </a:rPr>
              <a:t> bola </a:t>
            </a:r>
            <a:r>
              <a:rPr lang="en-US" sz="1600" dirty="0" err="1" smtClean="0">
                <a:solidFill>
                  <a:schemeClr val="tx1"/>
                </a:solidFill>
              </a:rPr>
              <a:t>lambung</a:t>
            </a:r>
            <a:r>
              <a:rPr lang="en-US" sz="1600" dirty="0" smtClean="0">
                <a:solidFill>
                  <a:schemeClr val="tx1"/>
                </a:solidFill>
              </a:rPr>
              <a:t> (lob) </a:t>
            </a:r>
            <a:r>
              <a:rPr lang="en-US" sz="1600" dirty="0" err="1" smtClean="0">
                <a:solidFill>
                  <a:schemeClr val="tx1"/>
                </a:solidFill>
              </a:rPr>
              <a:t>atau</a:t>
            </a:r>
            <a:r>
              <a:rPr lang="en-US" sz="1600" dirty="0" smtClean="0">
                <a:solidFill>
                  <a:schemeClr val="tx1"/>
                </a:solidFill>
              </a:rPr>
              <a:t> bola yang </a:t>
            </a:r>
            <a:r>
              <a:rPr lang="en-US" sz="1600" dirty="0" err="1" smtClean="0">
                <a:solidFill>
                  <a:schemeClr val="tx1"/>
                </a:solidFill>
              </a:rPr>
              <a:t>dikembalikan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lawan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relatif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tinggi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</a:rPr>
              <a:t>baik</a:t>
            </a:r>
            <a:r>
              <a:rPr lang="en-US" sz="1600" dirty="0" smtClean="0">
                <a:solidFill>
                  <a:schemeClr val="tx1"/>
                </a:solidFill>
              </a:rPr>
              <a:t> di </a:t>
            </a:r>
            <a:r>
              <a:rPr lang="en-US" sz="1600" dirty="0" err="1" smtClean="0">
                <a:solidFill>
                  <a:schemeClr val="tx1"/>
                </a:solidFill>
              </a:rPr>
              <a:t>atas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meja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maupun</a:t>
            </a:r>
            <a:r>
              <a:rPr lang="en-US" sz="1600" dirty="0" smtClean="0">
                <a:solidFill>
                  <a:schemeClr val="tx1"/>
                </a:solidFill>
              </a:rPr>
              <a:t> di </a:t>
            </a:r>
            <a:r>
              <a:rPr lang="en-US" sz="1600" dirty="0" err="1" smtClean="0">
                <a:solidFill>
                  <a:schemeClr val="tx1"/>
                </a:solidFill>
              </a:rPr>
              <a:t>belakang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meja</a:t>
            </a:r>
            <a:r>
              <a:rPr lang="en-US" sz="1600" dirty="0" smtClean="0">
                <a:solidFill>
                  <a:schemeClr val="tx1"/>
                </a:solidFill>
              </a:rPr>
              <a:t>. </a:t>
            </a:r>
            <a:r>
              <a:rPr lang="en-US" sz="1600" dirty="0" err="1" smtClean="0">
                <a:solidFill>
                  <a:schemeClr val="tx1"/>
                </a:solidFill>
              </a:rPr>
              <a:t>Pukulan</a:t>
            </a:r>
            <a:r>
              <a:rPr lang="en-US" sz="1600" dirty="0" smtClean="0">
                <a:solidFill>
                  <a:schemeClr val="tx1"/>
                </a:solidFill>
              </a:rPr>
              <a:t> smash </a:t>
            </a:r>
            <a:r>
              <a:rPr lang="en-US" sz="1600" dirty="0" err="1" smtClean="0">
                <a:solidFill>
                  <a:schemeClr val="tx1"/>
                </a:solidFill>
              </a:rPr>
              <a:t>harusnya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cukup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mematikan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karena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dilakukan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dengan</a:t>
            </a:r>
            <a:r>
              <a:rPr lang="en-US" sz="1600" dirty="0" smtClean="0">
                <a:solidFill>
                  <a:schemeClr val="tx1"/>
                </a:solidFill>
              </a:rPr>
              <a:t> power (</a:t>
            </a:r>
            <a:r>
              <a:rPr lang="en-US" sz="1600" dirty="0" err="1" smtClean="0">
                <a:solidFill>
                  <a:schemeClr val="tx1"/>
                </a:solidFill>
              </a:rPr>
              <a:t>tenaga</a:t>
            </a:r>
            <a:r>
              <a:rPr lang="en-US" sz="1600" dirty="0" smtClean="0">
                <a:solidFill>
                  <a:schemeClr val="tx1"/>
                </a:solidFill>
              </a:rPr>
              <a:t>) </a:t>
            </a:r>
            <a:r>
              <a:rPr lang="en-US" sz="1600" dirty="0" err="1" smtClean="0">
                <a:solidFill>
                  <a:schemeClr val="tx1"/>
                </a:solidFill>
              </a:rPr>
              <a:t>keras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sehingga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menghasilkan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poin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kemenangan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/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en-US" sz="1600" b="1" dirty="0" smtClean="0">
                <a:solidFill>
                  <a:schemeClr val="tx1"/>
                </a:solidFill>
              </a:rPr>
              <a:t>Cara </a:t>
            </a:r>
            <a:r>
              <a:rPr lang="en-US" sz="1600" b="1" dirty="0" err="1" smtClean="0">
                <a:solidFill>
                  <a:schemeClr val="tx1"/>
                </a:solidFill>
              </a:rPr>
              <a:t>memukul</a:t>
            </a:r>
            <a:r>
              <a:rPr lang="en-US" sz="1600" b="1" dirty="0" smtClean="0">
                <a:solidFill>
                  <a:schemeClr val="tx1"/>
                </a:solidFill>
              </a:rPr>
              <a:t> / </a:t>
            </a:r>
            <a:r>
              <a:rPr lang="en-US" sz="1600" b="1" dirty="0" err="1" smtClean="0">
                <a:solidFill>
                  <a:schemeClr val="tx1"/>
                </a:solidFill>
              </a:rPr>
              <a:t>melakukan</a:t>
            </a:r>
            <a:r>
              <a:rPr lang="en-US" sz="1600" b="1" dirty="0" smtClean="0">
                <a:solidFill>
                  <a:schemeClr val="tx1"/>
                </a:solidFill>
              </a:rPr>
              <a:t> smash:</a:t>
            </a:r>
            <a:r>
              <a:rPr lang="en-US" sz="1600" dirty="0" smtClean="0">
                <a:solidFill>
                  <a:schemeClr val="tx1"/>
                </a:solidFill>
              </a:rPr>
              <a:t/>
            </a:r>
            <a:br>
              <a:rPr lang="en-US" sz="1600" dirty="0" smtClean="0">
                <a:solidFill>
                  <a:schemeClr val="tx1"/>
                </a:solidFill>
              </a:rPr>
            </a:br>
            <a:endParaRPr lang="en-US" sz="1600" dirty="0" smtClean="0">
              <a:solidFill>
                <a:schemeClr val="tx1"/>
              </a:solidFill>
            </a:endParaRP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Kaki </a:t>
            </a:r>
            <a:r>
              <a:rPr lang="en-US" sz="1600" dirty="0" err="1" smtClean="0">
                <a:solidFill>
                  <a:schemeClr val="tx1"/>
                </a:solidFill>
              </a:rPr>
              <a:t>tetap</a:t>
            </a:r>
            <a:r>
              <a:rPr lang="en-US" sz="1600" dirty="0" smtClean="0">
                <a:solidFill>
                  <a:schemeClr val="tx1"/>
                </a:solidFill>
              </a:rPr>
              <a:t> di </a:t>
            </a:r>
            <a:r>
              <a:rPr lang="en-US" sz="1600" dirty="0" err="1" smtClean="0">
                <a:solidFill>
                  <a:schemeClr val="tx1"/>
                </a:solidFill>
              </a:rPr>
              <a:t>buka</a:t>
            </a:r>
            <a:r>
              <a:rPr lang="en-US" sz="1600" dirty="0" smtClean="0">
                <a:solidFill>
                  <a:schemeClr val="tx1"/>
                </a:solidFill>
              </a:rPr>
              <a:t>, kaki </a:t>
            </a:r>
            <a:r>
              <a:rPr lang="en-US" sz="1600" dirty="0" err="1" smtClean="0">
                <a:solidFill>
                  <a:schemeClr val="tx1"/>
                </a:solidFill>
              </a:rPr>
              <a:t>kiri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agak</a:t>
            </a:r>
            <a:r>
              <a:rPr lang="en-US" sz="1600" dirty="0" smtClean="0">
                <a:solidFill>
                  <a:schemeClr val="tx1"/>
                </a:solidFill>
              </a:rPr>
              <a:t> di </a:t>
            </a:r>
            <a:r>
              <a:rPr lang="en-US" sz="1600" dirty="0" err="1" smtClean="0">
                <a:solidFill>
                  <a:schemeClr val="tx1"/>
                </a:solidFill>
              </a:rPr>
              <a:t>depan</a:t>
            </a:r>
            <a:r>
              <a:rPr lang="en-US" sz="1600" dirty="0" smtClean="0">
                <a:solidFill>
                  <a:schemeClr val="tx1"/>
                </a:solidFill>
              </a:rPr>
              <a:t> (</a:t>
            </a:r>
            <a:r>
              <a:rPr lang="en-US" sz="1600" dirty="0" err="1" smtClean="0">
                <a:solidFill>
                  <a:schemeClr val="tx1"/>
                </a:solidFill>
              </a:rPr>
              <a:t>jika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akan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memukul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dengan</a:t>
            </a:r>
            <a:r>
              <a:rPr lang="en-US" sz="1600" dirty="0" smtClean="0">
                <a:solidFill>
                  <a:schemeClr val="tx1"/>
                </a:solidFill>
              </a:rPr>
              <a:t> Forehand Smash)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1600" dirty="0" err="1" smtClean="0">
                <a:solidFill>
                  <a:schemeClr val="tx1"/>
                </a:solidFill>
              </a:rPr>
              <a:t>Badan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agak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tegak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</a:rPr>
              <a:t>berat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badan</a:t>
            </a:r>
            <a:r>
              <a:rPr lang="en-US" sz="1600" dirty="0" smtClean="0">
                <a:solidFill>
                  <a:schemeClr val="tx1"/>
                </a:solidFill>
              </a:rPr>
              <a:t> di </a:t>
            </a:r>
            <a:r>
              <a:rPr lang="en-US" sz="1600" dirty="0" err="1" smtClean="0">
                <a:solidFill>
                  <a:schemeClr val="tx1"/>
                </a:solidFill>
              </a:rPr>
              <a:t>tengah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kedua</a:t>
            </a:r>
            <a:r>
              <a:rPr lang="en-US" sz="1600" dirty="0" smtClean="0">
                <a:solidFill>
                  <a:schemeClr val="tx1"/>
                </a:solidFill>
              </a:rPr>
              <a:t> kaki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1600" dirty="0" err="1" smtClean="0">
                <a:solidFill>
                  <a:schemeClr val="tx1"/>
                </a:solidFill>
              </a:rPr>
              <a:t>Untuk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memukul</a:t>
            </a:r>
            <a:r>
              <a:rPr lang="en-US" sz="1600" dirty="0" smtClean="0">
                <a:solidFill>
                  <a:schemeClr val="tx1"/>
                </a:solidFill>
              </a:rPr>
              <a:t> smash </a:t>
            </a:r>
            <a:r>
              <a:rPr lang="en-US" sz="1600" dirty="0" err="1" smtClean="0">
                <a:solidFill>
                  <a:schemeClr val="tx1"/>
                </a:solidFill>
              </a:rPr>
              <a:t>dengan</a:t>
            </a:r>
            <a:r>
              <a:rPr lang="en-US" sz="1600" dirty="0" smtClean="0">
                <a:solidFill>
                  <a:schemeClr val="tx1"/>
                </a:solidFill>
              </a:rPr>
              <a:t> Backhand, kaki </a:t>
            </a:r>
            <a:r>
              <a:rPr lang="en-US" sz="1600" dirty="0" err="1" smtClean="0">
                <a:solidFill>
                  <a:schemeClr val="tx1"/>
                </a:solidFill>
              </a:rPr>
              <a:t>kanan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relatif</a:t>
            </a:r>
            <a:r>
              <a:rPr lang="en-US" sz="1600" dirty="0" smtClean="0">
                <a:solidFill>
                  <a:schemeClr val="tx1"/>
                </a:solidFill>
              </a:rPr>
              <a:t> di </a:t>
            </a:r>
            <a:r>
              <a:rPr lang="en-US" sz="1600" dirty="0" err="1" smtClean="0">
                <a:solidFill>
                  <a:schemeClr val="tx1"/>
                </a:solidFill>
              </a:rPr>
              <a:t>depan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</a:rPr>
              <a:t>dan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posisi</a:t>
            </a:r>
            <a:r>
              <a:rPr lang="en-US" sz="1600" dirty="0" smtClean="0">
                <a:solidFill>
                  <a:schemeClr val="tx1"/>
                </a:solidFill>
              </a:rPr>
              <a:t> bet di </a:t>
            </a:r>
            <a:r>
              <a:rPr lang="en-US" sz="1600" dirty="0" err="1" smtClean="0">
                <a:solidFill>
                  <a:schemeClr val="tx1"/>
                </a:solidFill>
              </a:rPr>
              <a:t>sebelah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kiri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sejajar</a:t>
            </a:r>
            <a:r>
              <a:rPr lang="en-US" sz="1600" dirty="0" smtClean="0">
                <a:solidFill>
                  <a:schemeClr val="tx1"/>
                </a:solidFill>
              </a:rPr>
              <a:t> dada. </a:t>
            </a:r>
            <a:r>
              <a:rPr lang="en-US" sz="1600" dirty="0" err="1" smtClean="0">
                <a:solidFill>
                  <a:schemeClr val="tx1"/>
                </a:solidFill>
              </a:rPr>
              <a:t>Ketinggian</a:t>
            </a:r>
            <a:r>
              <a:rPr lang="en-US" sz="1600" dirty="0" smtClean="0">
                <a:solidFill>
                  <a:schemeClr val="tx1"/>
                </a:solidFill>
              </a:rPr>
              <a:t> bet </a:t>
            </a:r>
            <a:r>
              <a:rPr lang="en-US" sz="1600" dirty="0" err="1" smtClean="0">
                <a:solidFill>
                  <a:schemeClr val="tx1"/>
                </a:solidFill>
              </a:rPr>
              <a:t>ini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hendaknya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disesuaikan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dengan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ketinggian</a:t>
            </a:r>
            <a:r>
              <a:rPr lang="en-US" sz="1600" dirty="0" smtClean="0">
                <a:solidFill>
                  <a:schemeClr val="tx1"/>
                </a:solidFill>
              </a:rPr>
              <a:t> bola </a:t>
            </a:r>
            <a:r>
              <a:rPr lang="en-US" sz="1600" dirty="0" err="1" smtClean="0">
                <a:solidFill>
                  <a:schemeClr val="tx1"/>
                </a:solidFill>
              </a:rPr>
              <a:t>dari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lawan</a:t>
            </a:r>
            <a:r>
              <a:rPr lang="en-US" sz="1600" dirty="0" smtClean="0">
                <a:solidFill>
                  <a:schemeClr val="tx1"/>
                </a:solidFill>
              </a:rPr>
              <a:t>/partner </a:t>
            </a:r>
            <a:r>
              <a:rPr lang="en-US" sz="1600" dirty="0" err="1" smtClean="0">
                <a:solidFill>
                  <a:schemeClr val="tx1"/>
                </a:solidFill>
              </a:rPr>
              <a:t>latihan</a:t>
            </a:r>
            <a:r>
              <a:rPr lang="en-US" sz="1600" dirty="0" smtClean="0">
                <a:solidFill>
                  <a:schemeClr val="tx1"/>
                </a:solidFill>
              </a:rPr>
              <a:t>. </a:t>
            </a:r>
          </a:p>
          <a:p>
            <a:pPr algn="l"/>
            <a:endParaRPr lang="en-US" sz="15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9131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5143500"/>
            <a:ext cx="7086600" cy="1714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3500"/>
            <a:ext cx="2057400" cy="1714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926"/>
            <a:ext cx="1828800" cy="5136573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6927" y="6927"/>
            <a:ext cx="6851073" cy="831273"/>
          </a:xfrm>
        </p:spPr>
        <p:txBody>
          <a:bodyPr/>
          <a:lstStyle/>
          <a:p>
            <a:pPr algn="l"/>
            <a:r>
              <a:rPr lang="en-US" dirty="0" smtClean="0"/>
              <a:t>Spin</a:t>
            </a:r>
            <a:endParaRPr lang="en-US" dirty="0"/>
          </a:p>
        </p:txBody>
      </p:sp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>
            <a:off x="0" y="838201"/>
            <a:ext cx="7239000" cy="4305298"/>
          </a:xfrm>
        </p:spPr>
        <p:txBody>
          <a:bodyPr>
            <a:noAutofit/>
          </a:bodyPr>
          <a:lstStyle/>
          <a:p>
            <a:pPr algn="l"/>
            <a:r>
              <a:rPr lang="en-US" sz="1400" dirty="0" err="1" smtClean="0">
                <a:solidFill>
                  <a:schemeClr val="tx1"/>
                </a:solidFill>
              </a:rPr>
              <a:t>Teknik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pukulan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ini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dilakukan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dengan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cara</a:t>
            </a:r>
            <a:r>
              <a:rPr lang="en-US" sz="1400" dirty="0" smtClean="0">
                <a:solidFill>
                  <a:schemeClr val="tx1"/>
                </a:solidFill>
              </a:rPr>
              <a:t> bola </a:t>
            </a:r>
            <a:r>
              <a:rPr lang="en-US" sz="1400" dirty="0" err="1" smtClean="0">
                <a:solidFill>
                  <a:schemeClr val="tx1"/>
                </a:solidFill>
              </a:rPr>
              <a:t>dipukul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membentuk</a:t>
            </a:r>
            <a:r>
              <a:rPr lang="en-US" sz="1400" dirty="0" smtClean="0">
                <a:solidFill>
                  <a:schemeClr val="tx1"/>
                </a:solidFill>
              </a:rPr>
              <a:t> angle </a:t>
            </a:r>
            <a:r>
              <a:rPr lang="en-US" sz="1400" dirty="0" err="1" smtClean="0">
                <a:solidFill>
                  <a:schemeClr val="tx1"/>
                </a:solidFill>
              </a:rPr>
              <a:t>atau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sudut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tertentu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sehingga</a:t>
            </a:r>
            <a:r>
              <a:rPr lang="en-US" sz="1400" dirty="0" smtClean="0">
                <a:solidFill>
                  <a:schemeClr val="tx1"/>
                </a:solidFill>
              </a:rPr>
              <a:t> bola </a:t>
            </a:r>
            <a:r>
              <a:rPr lang="en-US" sz="1400" dirty="0" err="1" smtClean="0">
                <a:solidFill>
                  <a:schemeClr val="tx1"/>
                </a:solidFill>
              </a:rPr>
              <a:t>memutar</a:t>
            </a:r>
            <a:r>
              <a:rPr lang="en-US" sz="1400" dirty="0" smtClean="0">
                <a:solidFill>
                  <a:schemeClr val="tx1"/>
                </a:solidFill>
              </a:rPr>
              <a:t>. </a:t>
            </a:r>
            <a:r>
              <a:rPr lang="en-US" sz="1400" dirty="0" err="1" smtClean="0">
                <a:solidFill>
                  <a:schemeClr val="tx1"/>
                </a:solidFill>
              </a:rPr>
              <a:t>Dalam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pengertian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umum</a:t>
            </a:r>
            <a:r>
              <a:rPr lang="en-US" sz="1400" dirty="0" smtClean="0">
                <a:solidFill>
                  <a:schemeClr val="tx1"/>
                </a:solidFill>
              </a:rPr>
              <a:t> Spin </a:t>
            </a:r>
            <a:r>
              <a:rPr lang="en-US" sz="1400" dirty="0" err="1" smtClean="0">
                <a:solidFill>
                  <a:schemeClr val="tx1"/>
                </a:solidFill>
              </a:rPr>
              <a:t>adalah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pukulan</a:t>
            </a:r>
            <a:r>
              <a:rPr lang="en-US" sz="1400" dirty="0" smtClean="0">
                <a:solidFill>
                  <a:schemeClr val="tx1"/>
                </a:solidFill>
              </a:rPr>
              <a:t> forehand </a:t>
            </a:r>
            <a:r>
              <a:rPr lang="en-US" sz="1400" dirty="0" err="1" smtClean="0">
                <a:solidFill>
                  <a:schemeClr val="tx1"/>
                </a:solidFill>
              </a:rPr>
              <a:t>atau</a:t>
            </a:r>
            <a:r>
              <a:rPr lang="en-US" sz="1400" dirty="0" smtClean="0">
                <a:solidFill>
                  <a:schemeClr val="tx1"/>
                </a:solidFill>
              </a:rPr>
              <a:t> backhand </a:t>
            </a:r>
            <a:r>
              <a:rPr lang="en-US" sz="1400" dirty="0" err="1" smtClean="0">
                <a:solidFill>
                  <a:schemeClr val="tx1"/>
                </a:solidFill>
              </a:rPr>
              <a:t>dimana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reket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dimiringkan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sedikit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atau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banyak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dimana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jika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mengenai</a:t>
            </a:r>
            <a:r>
              <a:rPr lang="en-US" sz="1400" dirty="0" smtClean="0">
                <a:solidFill>
                  <a:schemeClr val="tx1"/>
                </a:solidFill>
              </a:rPr>
              <a:t> bola </a:t>
            </a:r>
            <a:r>
              <a:rPr lang="en-US" sz="1400" dirty="0" err="1" smtClean="0">
                <a:solidFill>
                  <a:schemeClr val="tx1"/>
                </a:solidFill>
              </a:rPr>
              <a:t>akan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mengalami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perubahan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arah</a:t>
            </a:r>
            <a:r>
              <a:rPr lang="en-US" sz="1400" dirty="0" smtClean="0">
                <a:solidFill>
                  <a:schemeClr val="tx1"/>
                </a:solidFill>
              </a:rPr>
              <a:t> (</a:t>
            </a:r>
            <a:r>
              <a:rPr lang="en-US" sz="1400" dirty="0" err="1" smtClean="0">
                <a:solidFill>
                  <a:schemeClr val="tx1"/>
                </a:solidFill>
              </a:rPr>
              <a:t>berputar</a:t>
            </a:r>
            <a:r>
              <a:rPr lang="en-US" sz="1400" dirty="0" smtClean="0">
                <a:solidFill>
                  <a:schemeClr val="tx1"/>
                </a:solidFill>
              </a:rPr>
              <a:t>). </a:t>
            </a:r>
            <a:r>
              <a:rPr lang="en-US" sz="1400" dirty="0" err="1" smtClean="0">
                <a:solidFill>
                  <a:schemeClr val="tx1"/>
                </a:solidFill>
              </a:rPr>
              <a:t>Putaran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kecepatan</a:t>
            </a:r>
            <a:r>
              <a:rPr lang="en-US" sz="1400" dirty="0" smtClean="0">
                <a:solidFill>
                  <a:schemeClr val="tx1"/>
                </a:solidFill>
              </a:rPr>
              <a:t> yang </a:t>
            </a:r>
            <a:r>
              <a:rPr lang="en-US" sz="1400" dirty="0" err="1" smtClean="0">
                <a:solidFill>
                  <a:schemeClr val="tx1"/>
                </a:solidFill>
              </a:rPr>
              <a:t>dihasilkan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pada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pukulan</a:t>
            </a:r>
            <a:r>
              <a:rPr lang="en-US" sz="1400" dirty="0" smtClean="0">
                <a:solidFill>
                  <a:schemeClr val="tx1"/>
                </a:solidFill>
              </a:rPr>
              <a:t> spin </a:t>
            </a:r>
            <a:r>
              <a:rPr lang="en-US" sz="1400" dirty="0" err="1" smtClean="0">
                <a:solidFill>
                  <a:schemeClr val="tx1"/>
                </a:solidFill>
              </a:rPr>
              <a:t>bergantung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pada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sudut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raket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kekuatan</a:t>
            </a:r>
            <a:r>
              <a:rPr lang="en-US" sz="1400" dirty="0" smtClean="0">
                <a:solidFill>
                  <a:schemeClr val="tx1"/>
                </a:solidFill>
              </a:rPr>
              <a:t> yang </a:t>
            </a:r>
            <a:r>
              <a:rPr lang="en-US" sz="1400" dirty="0" err="1" smtClean="0">
                <a:solidFill>
                  <a:schemeClr val="tx1"/>
                </a:solidFill>
              </a:rPr>
              <a:t>dipakai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saat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melakukan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pukulan</a:t>
            </a:r>
            <a:r>
              <a:rPr lang="en-US" sz="1400" dirty="0" smtClean="0">
                <a:solidFill>
                  <a:schemeClr val="tx1"/>
                </a:solidFill>
              </a:rPr>
              <a:t>.</a:t>
            </a:r>
            <a:br>
              <a:rPr lang="en-US" sz="1400" dirty="0" smtClean="0">
                <a:solidFill>
                  <a:schemeClr val="tx1"/>
                </a:solidFill>
              </a:rPr>
            </a:br>
            <a:endParaRPr lang="en-US" sz="1400" dirty="0" smtClean="0">
              <a:solidFill>
                <a:schemeClr val="tx1"/>
              </a:solidFill>
            </a:endParaRPr>
          </a:p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3 </a:t>
            </a:r>
            <a:r>
              <a:rPr lang="en-US" sz="1400" b="1" dirty="0" err="1" smtClean="0">
                <a:solidFill>
                  <a:schemeClr val="tx1"/>
                </a:solidFill>
              </a:rPr>
              <a:t>teknik</a:t>
            </a:r>
            <a:r>
              <a:rPr lang="en-US" sz="1400" b="1" dirty="0" smtClean="0">
                <a:solidFill>
                  <a:schemeClr val="tx1"/>
                </a:solidFill>
              </a:rPr>
              <a:t> spin yang </a:t>
            </a:r>
            <a:r>
              <a:rPr lang="en-US" sz="1400" b="1" dirty="0" err="1" smtClean="0">
                <a:solidFill>
                  <a:schemeClr val="tx1"/>
                </a:solidFill>
              </a:rPr>
              <a:t>wajib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dipelajari</a:t>
            </a:r>
            <a:r>
              <a:rPr lang="en-US" sz="1400" b="1" dirty="0" smtClean="0">
                <a:solidFill>
                  <a:schemeClr val="tx1"/>
                </a:solidFill>
              </a:rPr>
              <a:t>:</a:t>
            </a:r>
            <a:endParaRPr lang="en-US" sz="1400" b="1" dirty="0" smtClean="0">
              <a:solidFill>
                <a:schemeClr val="tx1"/>
              </a:solidFill>
            </a:endParaRP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tx1"/>
                </a:solidFill>
              </a:rPr>
              <a:t>Topspin</a:t>
            </a:r>
            <a:r>
              <a:rPr lang="en-US" sz="1400" dirty="0" smtClean="0">
                <a:solidFill>
                  <a:schemeClr val="tx1"/>
                </a:solidFill>
              </a:rPr>
              <a:t> - Topspin </a:t>
            </a:r>
            <a:r>
              <a:rPr lang="en-US" sz="1400" dirty="0" err="1" smtClean="0">
                <a:solidFill>
                  <a:schemeClr val="tx1"/>
                </a:solidFill>
              </a:rPr>
              <a:t>mempunyai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arti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pukulan</a:t>
            </a:r>
            <a:r>
              <a:rPr lang="en-US" sz="1400" dirty="0" smtClean="0">
                <a:solidFill>
                  <a:schemeClr val="tx1"/>
                </a:solidFill>
              </a:rPr>
              <a:t> yang </a:t>
            </a:r>
            <a:r>
              <a:rPr lang="en-US" sz="1400" dirty="0" err="1" smtClean="0">
                <a:solidFill>
                  <a:schemeClr val="tx1"/>
                </a:solidFill>
              </a:rPr>
              <a:t>menghasilkan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putaran</a:t>
            </a:r>
            <a:r>
              <a:rPr lang="en-US" sz="1400" dirty="0" smtClean="0">
                <a:solidFill>
                  <a:schemeClr val="tx1"/>
                </a:solidFill>
              </a:rPr>
              <a:t> bola </a:t>
            </a:r>
            <a:r>
              <a:rPr lang="en-US" sz="1400" dirty="0" err="1" smtClean="0">
                <a:solidFill>
                  <a:schemeClr val="tx1"/>
                </a:solidFill>
              </a:rPr>
              <a:t>ke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depan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dengan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laju</a:t>
            </a:r>
            <a:r>
              <a:rPr lang="en-US" sz="1400" dirty="0" smtClean="0">
                <a:solidFill>
                  <a:schemeClr val="tx1"/>
                </a:solidFill>
              </a:rPr>
              <a:t> bola </a:t>
            </a:r>
            <a:r>
              <a:rPr lang="en-US" sz="1400" dirty="0" err="1" smtClean="0">
                <a:solidFill>
                  <a:schemeClr val="tx1"/>
                </a:solidFill>
              </a:rPr>
              <a:t>bersifat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parabolik</a:t>
            </a:r>
            <a:r>
              <a:rPr lang="en-US" sz="1400" dirty="0" smtClean="0">
                <a:solidFill>
                  <a:schemeClr val="tx1"/>
                </a:solidFill>
              </a:rPr>
              <a:t>. Topspin </a:t>
            </a:r>
            <a:r>
              <a:rPr lang="en-US" sz="1400" dirty="0" err="1" smtClean="0">
                <a:solidFill>
                  <a:schemeClr val="tx1"/>
                </a:solidFill>
              </a:rPr>
              <a:t>dihasilkan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dengan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memukul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dari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bawahnya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belakang</a:t>
            </a:r>
            <a:r>
              <a:rPr lang="en-US" sz="1400" dirty="0" smtClean="0">
                <a:solidFill>
                  <a:schemeClr val="tx1"/>
                </a:solidFill>
              </a:rPr>
              <a:t> bola </a:t>
            </a:r>
            <a:r>
              <a:rPr lang="en-US" sz="1400" dirty="0" err="1" smtClean="0">
                <a:solidFill>
                  <a:schemeClr val="tx1"/>
                </a:solidFill>
              </a:rPr>
              <a:t>dan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menepis</a:t>
            </a:r>
            <a:r>
              <a:rPr lang="en-US" sz="1400" dirty="0" smtClean="0">
                <a:solidFill>
                  <a:schemeClr val="tx1"/>
                </a:solidFill>
              </a:rPr>
              <a:t> bola </a:t>
            </a:r>
            <a:r>
              <a:rPr lang="en-US" sz="1400" dirty="0" err="1" smtClean="0">
                <a:solidFill>
                  <a:schemeClr val="tx1"/>
                </a:solidFill>
              </a:rPr>
              <a:t>dalam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gerakan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ke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atas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ke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depan</a:t>
            </a:r>
            <a:r>
              <a:rPr lang="en-US" sz="1400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tx1"/>
                </a:solidFill>
              </a:rPr>
              <a:t>Backspin</a:t>
            </a:r>
            <a:r>
              <a:rPr lang="en-US" sz="1400" dirty="0" smtClean="0">
                <a:solidFill>
                  <a:schemeClr val="tx1"/>
                </a:solidFill>
              </a:rPr>
              <a:t> - Backspin </a:t>
            </a:r>
            <a:r>
              <a:rPr lang="en-US" sz="1400" dirty="0" err="1" smtClean="0">
                <a:solidFill>
                  <a:schemeClr val="tx1"/>
                </a:solidFill>
              </a:rPr>
              <a:t>dihasilkan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dengan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memukul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dari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atasnya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belakang</a:t>
            </a:r>
            <a:r>
              <a:rPr lang="en-US" sz="1400" dirty="0" smtClean="0">
                <a:solidFill>
                  <a:schemeClr val="tx1"/>
                </a:solidFill>
              </a:rPr>
              <a:t> bola </a:t>
            </a:r>
            <a:r>
              <a:rPr lang="en-US" sz="1400" dirty="0" err="1" smtClean="0">
                <a:solidFill>
                  <a:schemeClr val="tx1"/>
                </a:solidFill>
              </a:rPr>
              <a:t>dan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menepis</a:t>
            </a:r>
            <a:r>
              <a:rPr lang="en-US" sz="1400" dirty="0" smtClean="0">
                <a:solidFill>
                  <a:schemeClr val="tx1"/>
                </a:solidFill>
              </a:rPr>
              <a:t> bola </a:t>
            </a:r>
            <a:r>
              <a:rPr lang="en-US" sz="1400" dirty="0" err="1" smtClean="0">
                <a:solidFill>
                  <a:schemeClr val="tx1"/>
                </a:solidFill>
              </a:rPr>
              <a:t>dalam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gerakan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ke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bawah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ke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depan</a:t>
            </a:r>
            <a:r>
              <a:rPr lang="en-US" sz="1400" dirty="0" smtClean="0">
                <a:solidFill>
                  <a:schemeClr val="tx1"/>
                </a:solidFill>
              </a:rPr>
              <a:t>. </a:t>
            </a:r>
            <a:r>
              <a:rPr lang="en-US" sz="1400" dirty="0" err="1" smtClean="0">
                <a:solidFill>
                  <a:schemeClr val="tx1"/>
                </a:solidFill>
              </a:rPr>
              <a:t>Dengan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pukulan</a:t>
            </a:r>
            <a:r>
              <a:rPr lang="en-US" sz="1400" dirty="0" smtClean="0">
                <a:solidFill>
                  <a:schemeClr val="tx1"/>
                </a:solidFill>
              </a:rPr>
              <a:t> backspin, </a:t>
            </a:r>
            <a:r>
              <a:rPr lang="en-US" sz="1400" dirty="0" err="1" smtClean="0">
                <a:solidFill>
                  <a:schemeClr val="tx1"/>
                </a:solidFill>
              </a:rPr>
              <a:t>bagian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bawah</a:t>
            </a:r>
            <a:r>
              <a:rPr lang="en-US" sz="1400" dirty="0" smtClean="0">
                <a:solidFill>
                  <a:schemeClr val="tx1"/>
                </a:solidFill>
              </a:rPr>
              <a:t> bola </a:t>
            </a:r>
            <a:r>
              <a:rPr lang="en-US" sz="1400" dirty="0" err="1" smtClean="0">
                <a:solidFill>
                  <a:schemeClr val="tx1"/>
                </a:solidFill>
              </a:rPr>
              <a:t>akan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bergerak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searah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dengan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larinya</a:t>
            </a:r>
            <a:r>
              <a:rPr lang="en-US" sz="1400" dirty="0" smtClean="0">
                <a:solidFill>
                  <a:schemeClr val="tx1"/>
                </a:solidFill>
              </a:rPr>
              <a:t> bola. Bola </a:t>
            </a:r>
            <a:r>
              <a:rPr lang="en-US" sz="1400" dirty="0" err="1" smtClean="0">
                <a:solidFill>
                  <a:schemeClr val="tx1"/>
                </a:solidFill>
              </a:rPr>
              <a:t>umumnya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memutar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keatas</a:t>
            </a:r>
            <a:r>
              <a:rPr lang="en-US" sz="1400" dirty="0" smtClean="0">
                <a:solidFill>
                  <a:schemeClr val="tx1"/>
                </a:solidFill>
              </a:rPr>
              <a:t> (</a:t>
            </a:r>
            <a:r>
              <a:rPr lang="en-US" sz="1400" dirty="0" err="1" smtClean="0">
                <a:solidFill>
                  <a:schemeClr val="tx1"/>
                </a:solidFill>
              </a:rPr>
              <a:t>menunjukkan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bahwa</a:t>
            </a:r>
            <a:r>
              <a:rPr lang="en-US" sz="1400" dirty="0" smtClean="0">
                <a:solidFill>
                  <a:schemeClr val="tx1"/>
                </a:solidFill>
              </a:rPr>
              <a:t> bola </a:t>
            </a:r>
            <a:r>
              <a:rPr lang="en-US" sz="1400" dirty="0" err="1" smtClean="0">
                <a:solidFill>
                  <a:schemeClr val="tx1"/>
                </a:solidFill>
              </a:rPr>
              <a:t>habis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digesek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hampir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secara</a:t>
            </a:r>
            <a:r>
              <a:rPr lang="en-US" sz="1400" dirty="0" smtClean="0">
                <a:solidFill>
                  <a:schemeClr val="tx1"/>
                </a:solidFill>
              </a:rPr>
              <a:t> horizontal </a:t>
            </a:r>
            <a:r>
              <a:rPr lang="en-US" sz="1400" dirty="0" err="1" smtClean="0">
                <a:solidFill>
                  <a:schemeClr val="tx1"/>
                </a:solidFill>
              </a:rPr>
              <a:t>dari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bawah</a:t>
            </a:r>
            <a:r>
              <a:rPr lang="en-US" sz="1400" dirty="0" smtClean="0">
                <a:solidFill>
                  <a:schemeClr val="tx1"/>
                </a:solidFill>
              </a:rPr>
              <a:t> bola). Bola yang </a:t>
            </a:r>
            <a:r>
              <a:rPr lang="en-US" sz="1400" dirty="0" err="1" smtClean="0">
                <a:solidFill>
                  <a:schemeClr val="tx1"/>
                </a:solidFill>
              </a:rPr>
              <a:t>dihasilkan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akan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jatuh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melamban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berputar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balik</a:t>
            </a:r>
            <a:r>
              <a:rPr lang="en-US" sz="1400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tx1"/>
                </a:solidFill>
              </a:rPr>
              <a:t>Sidespin</a:t>
            </a:r>
            <a:r>
              <a:rPr lang="en-US" sz="1400" dirty="0" smtClean="0">
                <a:solidFill>
                  <a:schemeClr val="tx1"/>
                </a:solidFill>
              </a:rPr>
              <a:t> - Sidespin </a:t>
            </a:r>
            <a:r>
              <a:rPr lang="en-US" sz="1400" dirty="0" err="1" smtClean="0">
                <a:solidFill>
                  <a:schemeClr val="tx1"/>
                </a:solidFill>
              </a:rPr>
              <a:t>adalah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menyapu</a:t>
            </a:r>
            <a:r>
              <a:rPr lang="en-US" sz="1400" dirty="0" smtClean="0">
                <a:solidFill>
                  <a:schemeClr val="tx1"/>
                </a:solidFill>
              </a:rPr>
              <a:t> bola </a:t>
            </a:r>
            <a:r>
              <a:rPr lang="en-US" sz="1400" dirty="0" err="1" smtClean="0">
                <a:solidFill>
                  <a:schemeClr val="tx1"/>
                </a:solidFill>
              </a:rPr>
              <a:t>dalam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gerakan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menyamping</a:t>
            </a:r>
            <a:r>
              <a:rPr lang="en-US" sz="1400" dirty="0" smtClean="0">
                <a:solidFill>
                  <a:schemeClr val="tx1"/>
                </a:solidFill>
              </a:rPr>
              <a:t>. </a:t>
            </a:r>
            <a:r>
              <a:rPr lang="en-US" sz="1400" dirty="0" err="1" smtClean="0">
                <a:solidFill>
                  <a:schemeClr val="tx1"/>
                </a:solidFill>
              </a:rPr>
              <a:t>Pukulan</a:t>
            </a:r>
            <a:r>
              <a:rPr lang="en-US" sz="1400" dirty="0" smtClean="0">
                <a:solidFill>
                  <a:schemeClr val="tx1"/>
                </a:solidFill>
              </a:rPr>
              <a:t> sidespin </a:t>
            </a:r>
            <a:r>
              <a:rPr lang="en-US" sz="1400" dirty="0" err="1" smtClean="0">
                <a:solidFill>
                  <a:schemeClr val="tx1"/>
                </a:solidFill>
              </a:rPr>
              <a:t>bisa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dikombinasikan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dengan</a:t>
            </a:r>
            <a:r>
              <a:rPr lang="en-US" sz="1400" dirty="0" smtClean="0">
                <a:solidFill>
                  <a:schemeClr val="tx1"/>
                </a:solidFill>
              </a:rPr>
              <a:t> topspin </a:t>
            </a:r>
            <a:r>
              <a:rPr lang="en-US" sz="1400" dirty="0" err="1" smtClean="0">
                <a:solidFill>
                  <a:schemeClr val="tx1"/>
                </a:solidFill>
              </a:rPr>
              <a:t>atau</a:t>
            </a:r>
            <a:r>
              <a:rPr lang="en-US" sz="1400" dirty="0" smtClean="0">
                <a:solidFill>
                  <a:schemeClr val="tx1"/>
                </a:solidFill>
              </a:rPr>
              <a:t> backspin. </a:t>
            </a:r>
            <a:r>
              <a:rPr lang="en-US" sz="1400" dirty="0" err="1" smtClean="0">
                <a:solidFill>
                  <a:schemeClr val="tx1"/>
                </a:solidFill>
              </a:rPr>
              <a:t>Jika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dikombinasikan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dengan</a:t>
            </a:r>
            <a:r>
              <a:rPr lang="en-US" sz="1400" dirty="0" smtClean="0">
                <a:solidFill>
                  <a:schemeClr val="tx1"/>
                </a:solidFill>
              </a:rPr>
              <a:t> topspin </a:t>
            </a:r>
            <a:r>
              <a:rPr lang="en-US" sz="1400" dirty="0" err="1" smtClean="0">
                <a:solidFill>
                  <a:schemeClr val="tx1"/>
                </a:solidFill>
              </a:rPr>
              <a:t>dan</a:t>
            </a:r>
            <a:r>
              <a:rPr lang="en-US" sz="1400" dirty="0" smtClean="0">
                <a:solidFill>
                  <a:schemeClr val="tx1"/>
                </a:solidFill>
              </a:rPr>
              <a:t> sidespin </a:t>
            </a:r>
            <a:r>
              <a:rPr lang="en-US" sz="1400" dirty="0" err="1" smtClean="0">
                <a:solidFill>
                  <a:schemeClr val="tx1"/>
                </a:solidFill>
              </a:rPr>
              <a:t>maka</a:t>
            </a:r>
            <a:r>
              <a:rPr lang="en-US" sz="1400" dirty="0" smtClean="0">
                <a:solidFill>
                  <a:schemeClr val="tx1"/>
                </a:solidFill>
              </a:rPr>
              <a:t> bola </a:t>
            </a:r>
            <a:r>
              <a:rPr lang="en-US" sz="1400" dirty="0" err="1" smtClean="0">
                <a:solidFill>
                  <a:schemeClr val="tx1"/>
                </a:solidFill>
              </a:rPr>
              <a:t>pantul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akan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lebih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cepat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melengkung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ke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kiri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atau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ke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kanan</a:t>
            </a:r>
            <a:r>
              <a:rPr lang="en-US" sz="1400" dirty="0" smtClean="0">
                <a:solidFill>
                  <a:schemeClr val="tx1"/>
                </a:solidFill>
              </a:rPr>
              <a:t>. </a:t>
            </a:r>
            <a:r>
              <a:rPr lang="en-US" sz="1400" dirty="0" err="1" smtClean="0">
                <a:solidFill>
                  <a:schemeClr val="tx1"/>
                </a:solidFill>
              </a:rPr>
              <a:t>Jika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dikombinasi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dengan</a:t>
            </a:r>
            <a:r>
              <a:rPr lang="en-US" sz="1400" dirty="0" smtClean="0">
                <a:solidFill>
                  <a:schemeClr val="tx1"/>
                </a:solidFill>
              </a:rPr>
              <a:t> backspin </a:t>
            </a:r>
            <a:r>
              <a:rPr lang="en-US" sz="1400" dirty="0" err="1" smtClean="0">
                <a:solidFill>
                  <a:schemeClr val="tx1"/>
                </a:solidFill>
              </a:rPr>
              <a:t>dan</a:t>
            </a:r>
            <a:r>
              <a:rPr lang="en-US" sz="1400" dirty="0" smtClean="0">
                <a:solidFill>
                  <a:schemeClr val="tx1"/>
                </a:solidFill>
              </a:rPr>
              <a:t> sidespin </a:t>
            </a:r>
            <a:r>
              <a:rPr lang="en-US" sz="1400" dirty="0" err="1" smtClean="0">
                <a:solidFill>
                  <a:schemeClr val="tx1"/>
                </a:solidFill>
              </a:rPr>
              <a:t>maka</a:t>
            </a:r>
            <a:r>
              <a:rPr lang="en-US" sz="1400" dirty="0" smtClean="0">
                <a:solidFill>
                  <a:schemeClr val="tx1"/>
                </a:solidFill>
              </a:rPr>
              <a:t> bola </a:t>
            </a:r>
            <a:r>
              <a:rPr lang="en-US" sz="1400" dirty="0" err="1" smtClean="0">
                <a:solidFill>
                  <a:schemeClr val="tx1"/>
                </a:solidFill>
              </a:rPr>
              <a:t>akan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memantul</a:t>
            </a:r>
            <a:r>
              <a:rPr lang="en-US" sz="1400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 algn="l">
              <a:buFont typeface="Arial" pitchFamily="34" charset="0"/>
              <a:buChar char="•"/>
            </a:pPr>
            <a:endParaRPr lang="en-US" sz="15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5718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5143500"/>
            <a:ext cx="7086600" cy="1714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3500"/>
            <a:ext cx="2057400" cy="1714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926"/>
            <a:ext cx="1828800" cy="5136573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6927" y="6927"/>
            <a:ext cx="6851073" cy="831273"/>
          </a:xfrm>
        </p:spPr>
        <p:txBody>
          <a:bodyPr/>
          <a:lstStyle/>
          <a:p>
            <a:pPr algn="l"/>
            <a:r>
              <a:rPr lang="en-US" dirty="0" err="1" smtClean="0"/>
              <a:t>Peralatan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>
            <a:off x="0" y="838201"/>
            <a:ext cx="7239000" cy="4305298"/>
          </a:xfrm>
        </p:spPr>
        <p:txBody>
          <a:bodyPr>
            <a:noAutofit/>
          </a:bodyPr>
          <a:lstStyle/>
          <a:p>
            <a:pPr algn="l"/>
            <a:r>
              <a:rPr lang="en-US" sz="1600" dirty="0" err="1">
                <a:solidFill>
                  <a:schemeClr val="tx1"/>
                </a:solidFill>
              </a:rPr>
              <a:t>Peralatan</a:t>
            </a:r>
            <a:r>
              <a:rPr lang="en-US" sz="1600" dirty="0">
                <a:solidFill>
                  <a:schemeClr val="tx1"/>
                </a:solidFill>
              </a:rPr>
              <a:t> yang </a:t>
            </a:r>
            <a:r>
              <a:rPr lang="en-US" sz="1600" dirty="0" err="1">
                <a:solidFill>
                  <a:schemeClr val="tx1"/>
                </a:solidFill>
              </a:rPr>
              <a:t>dibutuhkan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dalam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permainan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tenis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meja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terdiri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dari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smtClean="0">
                <a:solidFill>
                  <a:schemeClr val="tx1"/>
                </a:solidFill>
              </a:rPr>
              <a:t> :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600" dirty="0" smtClean="0">
                <a:solidFill>
                  <a:schemeClr val="tx1"/>
                </a:solidFill>
              </a:rPr>
              <a:t>Bet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meja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sz="1600" dirty="0" smtClean="0">
                <a:solidFill>
                  <a:schemeClr val="tx1"/>
                </a:solidFill>
              </a:rPr>
              <a:t> net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600" dirty="0" smtClean="0">
                <a:solidFill>
                  <a:schemeClr val="tx1"/>
                </a:solidFill>
              </a:rPr>
              <a:t> bola</a:t>
            </a:r>
            <a:r>
              <a:rPr lang="en-US" sz="1600" dirty="0">
                <a:solidFill>
                  <a:schemeClr val="tx1"/>
                </a:solidFill>
              </a:rPr>
              <a:t>.</a:t>
            </a:r>
            <a:endParaRPr lang="en-US" sz="15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0052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5143500"/>
            <a:ext cx="7086600" cy="1714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3500"/>
            <a:ext cx="2057400" cy="1714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926"/>
            <a:ext cx="1828800" cy="5136573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6927" y="6927"/>
            <a:ext cx="6851073" cy="831273"/>
          </a:xfrm>
        </p:spPr>
        <p:txBody>
          <a:bodyPr/>
          <a:lstStyle/>
          <a:p>
            <a:pPr algn="l"/>
            <a:r>
              <a:rPr lang="en-US" dirty="0" err="1" smtClean="0"/>
              <a:t>Peralatan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>
            <a:off x="0" y="838201"/>
            <a:ext cx="7239000" cy="4305298"/>
          </a:xfrm>
        </p:spPr>
        <p:txBody>
          <a:bodyPr>
            <a:noAutofit/>
          </a:bodyPr>
          <a:lstStyle/>
          <a:p>
            <a:pPr algn="l"/>
            <a:r>
              <a:rPr lang="en-US" sz="1500" b="1" dirty="0" smtClean="0">
                <a:solidFill>
                  <a:schemeClr val="tx1"/>
                </a:solidFill>
              </a:rPr>
              <a:t>1.Bet</a:t>
            </a:r>
          </a:p>
          <a:p>
            <a:pPr algn="just"/>
            <a:r>
              <a:rPr lang="en-US" sz="1500" dirty="0" err="1">
                <a:solidFill>
                  <a:schemeClr val="tx1"/>
                </a:solidFill>
              </a:rPr>
              <a:t>Tidak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ada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ketentuan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khusus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mengenai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bentuk</a:t>
            </a:r>
            <a:r>
              <a:rPr lang="en-US" sz="1500" dirty="0">
                <a:solidFill>
                  <a:schemeClr val="tx1"/>
                </a:solidFill>
              </a:rPr>
              <a:t>, </a:t>
            </a:r>
            <a:r>
              <a:rPr lang="en-US" sz="1500" dirty="0" err="1">
                <a:solidFill>
                  <a:schemeClr val="tx1"/>
                </a:solidFill>
              </a:rPr>
              <a:t>ukuran</a:t>
            </a:r>
            <a:r>
              <a:rPr lang="en-US" sz="1500" dirty="0">
                <a:solidFill>
                  <a:schemeClr val="tx1"/>
                </a:solidFill>
              </a:rPr>
              <a:t>, </a:t>
            </a:r>
            <a:r>
              <a:rPr lang="en-US" sz="1500" dirty="0" err="1">
                <a:solidFill>
                  <a:schemeClr val="tx1"/>
                </a:solidFill>
              </a:rPr>
              <a:t>maupun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berat</a:t>
            </a:r>
            <a:r>
              <a:rPr lang="en-US" sz="1500" dirty="0">
                <a:solidFill>
                  <a:schemeClr val="tx1"/>
                </a:solidFill>
              </a:rPr>
              <a:t> bet yang </a:t>
            </a:r>
            <a:r>
              <a:rPr lang="en-US" sz="1500" dirty="0" err="1">
                <a:solidFill>
                  <a:schemeClr val="tx1"/>
                </a:solidFill>
              </a:rPr>
              <a:t>digunakan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dalam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permainan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tenis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meja</a:t>
            </a:r>
            <a:r>
              <a:rPr lang="en-US" sz="1500" dirty="0">
                <a:solidFill>
                  <a:schemeClr val="tx1"/>
                </a:solidFill>
              </a:rPr>
              <a:t>. Akan </a:t>
            </a:r>
            <a:r>
              <a:rPr lang="en-US" sz="1500" dirty="0" err="1">
                <a:solidFill>
                  <a:schemeClr val="tx1"/>
                </a:solidFill>
              </a:rPr>
              <a:t>tetapi</a:t>
            </a:r>
            <a:r>
              <a:rPr lang="en-US" sz="1500" dirty="0">
                <a:solidFill>
                  <a:schemeClr val="tx1"/>
                </a:solidFill>
              </a:rPr>
              <a:t>, </a:t>
            </a:r>
            <a:r>
              <a:rPr lang="en-US" sz="1500" dirty="0" err="1">
                <a:solidFill>
                  <a:schemeClr val="tx1"/>
                </a:solidFill>
              </a:rPr>
              <a:t>permukaan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daun</a:t>
            </a:r>
            <a:r>
              <a:rPr lang="en-US" sz="1500" dirty="0">
                <a:solidFill>
                  <a:schemeClr val="tx1"/>
                </a:solidFill>
              </a:rPr>
              <a:t> bet </a:t>
            </a:r>
            <a:r>
              <a:rPr lang="en-US" sz="1500" dirty="0" err="1">
                <a:solidFill>
                  <a:schemeClr val="tx1"/>
                </a:solidFill>
              </a:rPr>
              <a:t>harus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datar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dan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kaku</a:t>
            </a:r>
            <a:r>
              <a:rPr lang="en-US" sz="1500" dirty="0">
                <a:solidFill>
                  <a:schemeClr val="tx1"/>
                </a:solidFill>
              </a:rPr>
              <a:t>, minimal 85% </a:t>
            </a:r>
            <a:r>
              <a:rPr lang="en-US" sz="1500" dirty="0" err="1">
                <a:solidFill>
                  <a:schemeClr val="tx1"/>
                </a:solidFill>
              </a:rPr>
              <a:t>terbuat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dari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kayu</a:t>
            </a:r>
            <a:r>
              <a:rPr lang="en-US" sz="1500" dirty="0">
                <a:solidFill>
                  <a:schemeClr val="tx1"/>
                </a:solidFill>
              </a:rPr>
              <a:t>, </a:t>
            </a:r>
            <a:r>
              <a:rPr lang="en-US" sz="1500" dirty="0" err="1">
                <a:solidFill>
                  <a:schemeClr val="tx1"/>
                </a:solidFill>
              </a:rPr>
              <a:t>diukur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dari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ketebalannya</a:t>
            </a:r>
            <a:r>
              <a:rPr lang="en-US" sz="1500" dirty="0">
                <a:solidFill>
                  <a:schemeClr val="tx1"/>
                </a:solidFill>
              </a:rPr>
              <a:t>.</a:t>
            </a:r>
            <a:endParaRPr lang="en-US" sz="1500" dirty="0" smtClean="0">
              <a:solidFill>
                <a:schemeClr val="tx1"/>
              </a:solidFill>
            </a:endParaRPr>
          </a:p>
          <a:p>
            <a:pPr algn="just"/>
            <a:r>
              <a:rPr lang="en-US" sz="1500" dirty="0" err="1">
                <a:solidFill>
                  <a:schemeClr val="tx1"/>
                </a:solidFill>
              </a:rPr>
              <a:t>Lapisan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perekat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dalam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kayu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bisa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diperkuat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dengan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bahan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berserat</a:t>
            </a:r>
            <a:r>
              <a:rPr lang="en-US" sz="1500" dirty="0">
                <a:solidFill>
                  <a:schemeClr val="tx1"/>
                </a:solidFill>
              </a:rPr>
              <a:t>, </a:t>
            </a:r>
            <a:r>
              <a:rPr lang="en-US" sz="1500" dirty="0" err="1">
                <a:solidFill>
                  <a:schemeClr val="tx1"/>
                </a:solidFill>
              </a:rPr>
              <a:t>seperti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serat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karbon</a:t>
            </a:r>
            <a:r>
              <a:rPr lang="en-US" sz="1500" dirty="0">
                <a:solidFill>
                  <a:schemeClr val="tx1"/>
                </a:solidFill>
              </a:rPr>
              <a:t> (</a:t>
            </a:r>
            <a:r>
              <a:rPr lang="en-US" sz="1500" i="1" dirty="0">
                <a:solidFill>
                  <a:schemeClr val="tx1"/>
                </a:solidFill>
              </a:rPr>
              <a:t>carbon fiber</a:t>
            </a:r>
            <a:r>
              <a:rPr lang="en-US" sz="1500" dirty="0">
                <a:solidFill>
                  <a:schemeClr val="tx1"/>
                </a:solidFill>
              </a:rPr>
              <a:t>), </a:t>
            </a:r>
            <a:r>
              <a:rPr lang="en-US" sz="1500" dirty="0" err="1">
                <a:solidFill>
                  <a:schemeClr val="tx1"/>
                </a:solidFill>
              </a:rPr>
              <a:t>serat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kaca</a:t>
            </a:r>
            <a:r>
              <a:rPr lang="en-US" sz="1500" dirty="0">
                <a:solidFill>
                  <a:schemeClr val="tx1"/>
                </a:solidFill>
              </a:rPr>
              <a:t> (</a:t>
            </a:r>
            <a:r>
              <a:rPr lang="en-US" sz="1500" i="1" dirty="0">
                <a:solidFill>
                  <a:schemeClr val="tx1"/>
                </a:solidFill>
              </a:rPr>
              <a:t>glass fiber</a:t>
            </a:r>
            <a:r>
              <a:rPr lang="en-US" sz="1500" dirty="0">
                <a:solidFill>
                  <a:schemeClr val="tx1"/>
                </a:solidFill>
              </a:rPr>
              <a:t>), </a:t>
            </a:r>
            <a:r>
              <a:rPr lang="en-US" sz="1500" dirty="0" err="1">
                <a:solidFill>
                  <a:schemeClr val="tx1"/>
                </a:solidFill>
              </a:rPr>
              <a:t>atau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kertas</a:t>
            </a:r>
            <a:r>
              <a:rPr lang="en-US" sz="1500" dirty="0">
                <a:solidFill>
                  <a:schemeClr val="tx1"/>
                </a:solidFill>
              </a:rPr>
              <a:t> yang </a:t>
            </a:r>
            <a:r>
              <a:rPr lang="en-US" sz="1500" dirty="0" err="1">
                <a:solidFill>
                  <a:schemeClr val="tx1"/>
                </a:solidFill>
              </a:rPr>
              <a:t>dipadatkan</a:t>
            </a:r>
            <a:r>
              <a:rPr lang="en-US" sz="1500" dirty="0">
                <a:solidFill>
                  <a:schemeClr val="tx1"/>
                </a:solidFill>
              </a:rPr>
              <a:t>. </a:t>
            </a:r>
            <a:r>
              <a:rPr lang="en-US" sz="1500" dirty="0" err="1">
                <a:solidFill>
                  <a:schemeClr val="tx1"/>
                </a:solidFill>
              </a:rPr>
              <a:t>Penggunaan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bahan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tersebut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tidak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boleh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lebih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dari</a:t>
            </a:r>
            <a:r>
              <a:rPr lang="en-US" sz="1500" dirty="0">
                <a:solidFill>
                  <a:schemeClr val="tx1"/>
                </a:solidFill>
              </a:rPr>
              <a:t> 7,5% total </a:t>
            </a:r>
            <a:r>
              <a:rPr lang="en-US" sz="1500" dirty="0" err="1">
                <a:solidFill>
                  <a:schemeClr val="tx1"/>
                </a:solidFill>
              </a:rPr>
              <a:t>ketebalan</a:t>
            </a:r>
            <a:r>
              <a:rPr lang="en-US" sz="1500" dirty="0">
                <a:solidFill>
                  <a:schemeClr val="tx1"/>
                </a:solidFill>
              </a:rPr>
              <a:t> bet </a:t>
            </a:r>
            <a:r>
              <a:rPr lang="en-US" sz="1500" dirty="0" err="1">
                <a:solidFill>
                  <a:schemeClr val="tx1"/>
                </a:solidFill>
              </a:rPr>
              <a:t>atau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tidak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lebih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dari</a:t>
            </a:r>
            <a:r>
              <a:rPr lang="en-US" sz="1500" dirty="0">
                <a:solidFill>
                  <a:schemeClr val="tx1"/>
                </a:solidFill>
              </a:rPr>
              <a:t> 0,35 mm (yang </a:t>
            </a:r>
            <a:r>
              <a:rPr lang="en-US" sz="1500" dirty="0" err="1">
                <a:solidFill>
                  <a:schemeClr val="tx1"/>
                </a:solidFill>
              </a:rPr>
              <a:t>lebih</a:t>
            </a:r>
            <a:r>
              <a:rPr lang="en-US" sz="1500" dirty="0">
                <a:solidFill>
                  <a:schemeClr val="tx1"/>
                </a:solidFill>
              </a:rPr>
              <a:t> tipis yang </a:t>
            </a:r>
            <a:r>
              <a:rPr lang="en-US" sz="1500" dirty="0" err="1">
                <a:solidFill>
                  <a:schemeClr val="tx1"/>
                </a:solidFill>
              </a:rPr>
              <a:t>digunakan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sebagai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acuan</a:t>
            </a:r>
            <a:r>
              <a:rPr lang="en-US" sz="1500" dirty="0" smtClean="0">
                <a:solidFill>
                  <a:schemeClr val="tx1"/>
                </a:solidFill>
              </a:rPr>
              <a:t>).</a:t>
            </a:r>
          </a:p>
          <a:p>
            <a:pPr algn="just"/>
            <a:r>
              <a:rPr lang="en-US" sz="1500" dirty="0" err="1">
                <a:solidFill>
                  <a:schemeClr val="tx1"/>
                </a:solidFill>
              </a:rPr>
              <a:t>Sisi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daun</a:t>
            </a:r>
            <a:r>
              <a:rPr lang="en-US" sz="1500" dirty="0">
                <a:solidFill>
                  <a:schemeClr val="tx1"/>
                </a:solidFill>
              </a:rPr>
              <a:t> bet yang </a:t>
            </a:r>
            <a:r>
              <a:rPr lang="en-US" sz="1500" dirty="0" err="1">
                <a:solidFill>
                  <a:schemeClr val="tx1"/>
                </a:solidFill>
              </a:rPr>
              <a:t>digunakan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untuk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memukul</a:t>
            </a:r>
            <a:r>
              <a:rPr lang="en-US" sz="1500" dirty="0">
                <a:solidFill>
                  <a:schemeClr val="tx1"/>
                </a:solidFill>
              </a:rPr>
              <a:t> bola </a:t>
            </a:r>
            <a:r>
              <a:rPr lang="en-US" sz="1500" dirty="0" err="1">
                <a:solidFill>
                  <a:schemeClr val="tx1"/>
                </a:solidFill>
              </a:rPr>
              <a:t>harus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dilapisi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karet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licin</a:t>
            </a:r>
            <a:r>
              <a:rPr lang="en-US" sz="1500" dirty="0">
                <a:solidFill>
                  <a:schemeClr val="tx1"/>
                </a:solidFill>
              </a:rPr>
              <a:t> (</a:t>
            </a:r>
            <a:r>
              <a:rPr lang="en-US" sz="1500" dirty="0" err="1">
                <a:solidFill>
                  <a:schemeClr val="tx1"/>
                </a:solidFill>
              </a:rPr>
              <a:t>halus</a:t>
            </a:r>
            <a:r>
              <a:rPr lang="en-US" sz="1500" dirty="0">
                <a:solidFill>
                  <a:schemeClr val="tx1"/>
                </a:solidFill>
              </a:rPr>
              <a:t>) </a:t>
            </a:r>
            <a:r>
              <a:rPr lang="en-US" sz="1500" dirty="0" err="1">
                <a:solidFill>
                  <a:schemeClr val="tx1"/>
                </a:solidFill>
              </a:rPr>
              <a:t>maupun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berbintik</a:t>
            </a:r>
            <a:r>
              <a:rPr lang="en-US" sz="1500" dirty="0">
                <a:solidFill>
                  <a:schemeClr val="tx1"/>
                </a:solidFill>
              </a:rPr>
              <a:t>. </a:t>
            </a:r>
            <a:r>
              <a:rPr lang="en-US" sz="1500" dirty="0" err="1">
                <a:solidFill>
                  <a:schemeClr val="tx1"/>
                </a:solidFill>
              </a:rPr>
              <a:t>Jika</a:t>
            </a:r>
            <a:r>
              <a:rPr lang="en-US" sz="1500" dirty="0">
                <a:solidFill>
                  <a:schemeClr val="tx1"/>
                </a:solidFill>
              </a:rPr>
              <a:t> bet </a:t>
            </a:r>
            <a:r>
              <a:rPr lang="en-US" sz="1500" dirty="0" err="1">
                <a:solidFill>
                  <a:schemeClr val="tx1"/>
                </a:solidFill>
              </a:rPr>
              <a:t>menggunakan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lapisan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karet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berbintik</a:t>
            </a:r>
            <a:r>
              <a:rPr lang="en-US" sz="1500" dirty="0">
                <a:solidFill>
                  <a:schemeClr val="tx1"/>
                </a:solidFill>
              </a:rPr>
              <a:t> yang </a:t>
            </a:r>
            <a:r>
              <a:rPr lang="en-US" sz="1500" dirty="0" err="1">
                <a:solidFill>
                  <a:schemeClr val="tx1"/>
                </a:solidFill>
              </a:rPr>
              <a:t>menonjol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keluar</a:t>
            </a:r>
            <a:r>
              <a:rPr lang="en-US" sz="1500" dirty="0">
                <a:solidFill>
                  <a:schemeClr val="tx1"/>
                </a:solidFill>
              </a:rPr>
              <a:t> (</a:t>
            </a:r>
            <a:r>
              <a:rPr lang="en-US" sz="1500" dirty="0" err="1">
                <a:solidFill>
                  <a:schemeClr val="tx1"/>
                </a:solidFill>
              </a:rPr>
              <a:t>tanpa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spons</a:t>
            </a:r>
            <a:r>
              <a:rPr lang="en-US" sz="1500" dirty="0">
                <a:solidFill>
                  <a:schemeClr val="tx1"/>
                </a:solidFill>
              </a:rPr>
              <a:t>), </a:t>
            </a:r>
            <a:r>
              <a:rPr lang="en-US" sz="1500" dirty="0" err="1">
                <a:solidFill>
                  <a:schemeClr val="tx1"/>
                </a:solidFill>
              </a:rPr>
              <a:t>ketebalan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karet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termasuk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lapisan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lem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perekat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tidak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boleh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lebih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dari</a:t>
            </a:r>
            <a:r>
              <a:rPr lang="en-US" sz="1500" dirty="0">
                <a:solidFill>
                  <a:schemeClr val="tx1"/>
                </a:solidFill>
              </a:rPr>
              <a:t> 2 mm.</a:t>
            </a:r>
            <a:endParaRPr lang="en-US" sz="1500" dirty="0" smtClean="0">
              <a:solidFill>
                <a:schemeClr val="tx1"/>
              </a:solidFill>
            </a:endParaRPr>
          </a:p>
          <a:p>
            <a:pPr algn="just"/>
            <a:r>
              <a:rPr lang="en-US" sz="1500" dirty="0" err="1">
                <a:solidFill>
                  <a:schemeClr val="tx1"/>
                </a:solidFill>
              </a:rPr>
              <a:t>Jika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permukaan</a:t>
            </a:r>
            <a:r>
              <a:rPr lang="en-US" sz="1500" dirty="0">
                <a:solidFill>
                  <a:schemeClr val="tx1"/>
                </a:solidFill>
              </a:rPr>
              <a:t> bet </a:t>
            </a:r>
            <a:r>
              <a:rPr lang="en-US" sz="1500" dirty="0" err="1">
                <a:solidFill>
                  <a:schemeClr val="tx1"/>
                </a:solidFill>
              </a:rPr>
              <a:t>dilapisi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karet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lunak</a:t>
            </a:r>
            <a:r>
              <a:rPr lang="en-US" sz="1500" dirty="0">
                <a:solidFill>
                  <a:schemeClr val="tx1"/>
                </a:solidFill>
              </a:rPr>
              <a:t> (</a:t>
            </a:r>
            <a:r>
              <a:rPr lang="en-US" sz="1500" i="1" dirty="0">
                <a:solidFill>
                  <a:schemeClr val="tx1"/>
                </a:solidFill>
              </a:rPr>
              <a:t>sandwich rubber</a:t>
            </a:r>
            <a:r>
              <a:rPr lang="en-US" sz="1500" dirty="0">
                <a:solidFill>
                  <a:schemeClr val="tx1"/>
                </a:solidFill>
              </a:rPr>
              <a:t>) </a:t>
            </a:r>
            <a:r>
              <a:rPr lang="en-US" sz="1500" dirty="0" err="1">
                <a:solidFill>
                  <a:schemeClr val="tx1"/>
                </a:solidFill>
              </a:rPr>
              <a:t>atau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spons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dengan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bintik</a:t>
            </a:r>
            <a:r>
              <a:rPr lang="en-US" sz="1500" dirty="0">
                <a:solidFill>
                  <a:schemeClr val="tx1"/>
                </a:solidFill>
              </a:rPr>
              <a:t> di </a:t>
            </a:r>
            <a:r>
              <a:rPr lang="en-US" sz="1500" dirty="0" err="1">
                <a:solidFill>
                  <a:schemeClr val="tx1"/>
                </a:solidFill>
              </a:rPr>
              <a:t>dalamnya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menghadap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keluar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atau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ke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dalam</a:t>
            </a:r>
            <a:r>
              <a:rPr lang="en-US" sz="1500" dirty="0">
                <a:solidFill>
                  <a:schemeClr val="tx1"/>
                </a:solidFill>
              </a:rPr>
              <a:t>, </a:t>
            </a:r>
            <a:r>
              <a:rPr lang="en-US" sz="1500" dirty="0" err="1">
                <a:solidFill>
                  <a:schemeClr val="tx1"/>
                </a:solidFill>
              </a:rPr>
              <a:t>ketebalan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lapisannya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tidak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boleh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lebih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dari</a:t>
            </a:r>
            <a:r>
              <a:rPr lang="en-US" sz="1500" dirty="0">
                <a:solidFill>
                  <a:schemeClr val="tx1"/>
                </a:solidFill>
              </a:rPr>
              <a:t> 4 mm, </a:t>
            </a:r>
            <a:r>
              <a:rPr lang="en-US" sz="1500" dirty="0" err="1">
                <a:solidFill>
                  <a:schemeClr val="tx1"/>
                </a:solidFill>
              </a:rPr>
              <a:t>termasuk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lem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perekat</a:t>
            </a:r>
            <a:r>
              <a:rPr lang="en-US" sz="1500" dirty="0">
                <a:solidFill>
                  <a:schemeClr val="tx1"/>
                </a:solidFill>
              </a:rPr>
              <a:t>.</a:t>
            </a:r>
            <a:endParaRPr lang="en-US" sz="1500" dirty="0" smtClean="0">
              <a:solidFill>
                <a:schemeClr val="tx1"/>
              </a:solidFill>
            </a:endParaRPr>
          </a:p>
          <a:p>
            <a:pPr algn="just"/>
            <a:r>
              <a:rPr lang="en-US" sz="1500" dirty="0" err="1">
                <a:solidFill>
                  <a:schemeClr val="tx1"/>
                </a:solidFill>
              </a:rPr>
              <a:t>Saat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permainan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dimulai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dan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setiap</a:t>
            </a:r>
            <a:r>
              <a:rPr lang="en-US" sz="1500" dirty="0">
                <a:solidFill>
                  <a:schemeClr val="tx1"/>
                </a:solidFill>
              </a:rPr>
              <a:t> kali </a:t>
            </a:r>
            <a:r>
              <a:rPr lang="en-US" sz="1500" dirty="0" err="1">
                <a:solidFill>
                  <a:schemeClr val="tx1"/>
                </a:solidFill>
              </a:rPr>
              <a:t>menukar</a:t>
            </a:r>
            <a:r>
              <a:rPr lang="en-US" sz="1500" dirty="0">
                <a:solidFill>
                  <a:schemeClr val="tx1"/>
                </a:solidFill>
              </a:rPr>
              <a:t> bet </a:t>
            </a:r>
            <a:r>
              <a:rPr lang="en-US" sz="1500" dirty="0" err="1">
                <a:solidFill>
                  <a:schemeClr val="tx1"/>
                </a:solidFill>
              </a:rPr>
              <a:t>ketika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permainan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berlangsung</a:t>
            </a:r>
            <a:r>
              <a:rPr lang="en-US" sz="1500" dirty="0">
                <a:solidFill>
                  <a:schemeClr val="tx1"/>
                </a:solidFill>
              </a:rPr>
              <a:t>, </a:t>
            </a:r>
            <a:r>
              <a:rPr lang="en-US" sz="1500" dirty="0" err="1">
                <a:solidFill>
                  <a:schemeClr val="tx1"/>
                </a:solidFill>
              </a:rPr>
              <a:t>pemain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harus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menunjukkan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betnya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kepada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lawan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dan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wasit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serta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mengizinkan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mereka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untuk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memeriksa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atau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mencoba</a:t>
            </a:r>
            <a:r>
              <a:rPr lang="en-US" sz="1500" dirty="0">
                <a:solidFill>
                  <a:schemeClr val="tx1"/>
                </a:solidFill>
              </a:rPr>
              <a:t> bet </a:t>
            </a:r>
            <a:r>
              <a:rPr lang="en-US" sz="1500" dirty="0" err="1">
                <a:solidFill>
                  <a:schemeClr val="tx1"/>
                </a:solidFill>
              </a:rPr>
              <a:t>tersebut</a:t>
            </a:r>
            <a:r>
              <a:rPr lang="en-US" sz="1500" dirty="0">
                <a:solidFill>
                  <a:schemeClr val="tx1"/>
                </a:solidFill>
              </a:rPr>
              <a:t>.</a:t>
            </a:r>
            <a:endParaRPr lang="en-US" sz="1500" dirty="0" smtClean="0">
              <a:solidFill>
                <a:schemeClr val="tx1"/>
              </a:solidFill>
            </a:endParaRPr>
          </a:p>
          <a:p>
            <a:pPr algn="just"/>
            <a:endParaRPr lang="en-US" sz="1500" dirty="0" smtClean="0">
              <a:solidFill>
                <a:schemeClr val="tx1"/>
              </a:solidFill>
            </a:endParaRPr>
          </a:p>
          <a:p>
            <a:pPr algn="just"/>
            <a:endParaRPr lang="en-US" sz="15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6822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5143500"/>
            <a:ext cx="7086600" cy="1714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3500"/>
            <a:ext cx="2057400" cy="1714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926"/>
            <a:ext cx="1828800" cy="5136573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6927" y="6927"/>
            <a:ext cx="6851073" cy="831273"/>
          </a:xfrm>
        </p:spPr>
        <p:txBody>
          <a:bodyPr/>
          <a:lstStyle/>
          <a:p>
            <a:pPr algn="l"/>
            <a:r>
              <a:rPr lang="en-US" dirty="0" err="1" smtClean="0"/>
              <a:t>Peralatan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>
            <a:off x="0" y="838201"/>
            <a:ext cx="7239000" cy="4305298"/>
          </a:xfrm>
        </p:spPr>
        <p:txBody>
          <a:bodyPr>
            <a:noAutofit/>
          </a:bodyPr>
          <a:lstStyle/>
          <a:p>
            <a:pPr algn="l"/>
            <a:r>
              <a:rPr lang="en-US" sz="1500" b="1" dirty="0" smtClean="0">
                <a:solidFill>
                  <a:schemeClr val="tx1"/>
                </a:solidFill>
              </a:rPr>
              <a:t>2.Meja</a:t>
            </a:r>
          </a:p>
          <a:p>
            <a:pPr algn="just"/>
            <a:r>
              <a:rPr lang="en-US" sz="1400" dirty="0" err="1">
                <a:solidFill>
                  <a:schemeClr val="tx1"/>
                </a:solidFill>
              </a:rPr>
              <a:t>Meja</a:t>
            </a:r>
            <a:r>
              <a:rPr lang="en-US" sz="1400" dirty="0">
                <a:solidFill>
                  <a:schemeClr val="tx1"/>
                </a:solidFill>
              </a:rPr>
              <a:t> yang </a:t>
            </a:r>
            <a:r>
              <a:rPr lang="en-US" sz="1400" dirty="0" err="1">
                <a:solidFill>
                  <a:schemeClr val="tx1"/>
                </a:solidFill>
              </a:rPr>
              <a:t>digunakan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dalam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permainan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tenis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meja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memiliki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ukuran</a:t>
            </a:r>
            <a:r>
              <a:rPr lang="en-US" sz="1400" dirty="0">
                <a:solidFill>
                  <a:schemeClr val="tx1"/>
                </a:solidFill>
              </a:rPr>
              <a:t> :</a:t>
            </a:r>
            <a:endParaRPr lang="en-US" sz="140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1400" dirty="0" err="1">
                <a:solidFill>
                  <a:schemeClr val="tx1"/>
                </a:solidFill>
              </a:rPr>
              <a:t>panjang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meja</a:t>
            </a:r>
            <a:r>
              <a:rPr lang="en-US" sz="1400" dirty="0">
                <a:solidFill>
                  <a:schemeClr val="tx1"/>
                </a:solidFill>
              </a:rPr>
              <a:t> : 274 cm</a:t>
            </a:r>
            <a:endParaRPr lang="en-US" sz="140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1400" dirty="0" err="1">
                <a:solidFill>
                  <a:schemeClr val="tx1"/>
                </a:solidFill>
              </a:rPr>
              <a:t>lebar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meja</a:t>
            </a:r>
            <a:r>
              <a:rPr lang="en-US" sz="1400" dirty="0">
                <a:solidFill>
                  <a:schemeClr val="tx1"/>
                </a:solidFill>
              </a:rPr>
              <a:t> : 152,5 cm</a:t>
            </a:r>
            <a:endParaRPr lang="en-US" sz="140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1400" dirty="0" err="1">
                <a:solidFill>
                  <a:schemeClr val="tx1"/>
                </a:solidFill>
              </a:rPr>
              <a:t>tinggi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meja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dari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lantai</a:t>
            </a:r>
            <a:r>
              <a:rPr lang="en-US" sz="1400" dirty="0">
                <a:solidFill>
                  <a:schemeClr val="tx1"/>
                </a:solidFill>
              </a:rPr>
              <a:t> : 76 cm</a:t>
            </a:r>
            <a:endParaRPr lang="en-US" sz="140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1400" dirty="0" err="1">
                <a:solidFill>
                  <a:schemeClr val="tx1"/>
                </a:solidFill>
              </a:rPr>
              <a:t>tebal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garis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sisi</a:t>
            </a:r>
            <a:r>
              <a:rPr lang="en-US" sz="1400" dirty="0">
                <a:solidFill>
                  <a:schemeClr val="tx1"/>
                </a:solidFill>
              </a:rPr>
              <a:t> : 2 cm</a:t>
            </a:r>
            <a:endParaRPr lang="en-US" sz="140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1400" dirty="0" err="1">
                <a:solidFill>
                  <a:schemeClr val="tx1"/>
                </a:solidFill>
              </a:rPr>
              <a:t>luas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meja</a:t>
            </a:r>
            <a:r>
              <a:rPr lang="en-US" sz="1400" dirty="0">
                <a:solidFill>
                  <a:schemeClr val="tx1"/>
                </a:solidFill>
              </a:rPr>
              <a:t> : 4, 1785 m2</a:t>
            </a:r>
            <a:endParaRPr lang="en-US" sz="1400" dirty="0" smtClean="0">
              <a:solidFill>
                <a:schemeClr val="tx1"/>
              </a:solidFill>
            </a:endParaRPr>
          </a:p>
          <a:p>
            <a:pPr algn="just"/>
            <a:r>
              <a:rPr lang="en-US" sz="1400" b="1" dirty="0" err="1" smtClean="0">
                <a:solidFill>
                  <a:schemeClr val="tx1"/>
                </a:solidFill>
              </a:rPr>
              <a:t>Syarat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Meja</a:t>
            </a:r>
            <a:endParaRPr lang="en-US" sz="1400" b="1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1400" dirty="0" err="1">
                <a:solidFill>
                  <a:schemeClr val="tx1"/>
                </a:solidFill>
              </a:rPr>
              <a:t>Permukaan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meja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bisa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dibuat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dari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berbagai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macam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bahan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tetapi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harus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bisa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menghasilkan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pantulan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setinggi</a:t>
            </a:r>
            <a:r>
              <a:rPr lang="en-US" sz="1400" dirty="0">
                <a:solidFill>
                  <a:schemeClr val="tx1"/>
                </a:solidFill>
              </a:rPr>
              <a:t> 23 cm </a:t>
            </a:r>
            <a:r>
              <a:rPr lang="en-US" sz="1400" dirty="0" err="1">
                <a:solidFill>
                  <a:schemeClr val="tx1"/>
                </a:solidFill>
              </a:rPr>
              <a:t>dari</a:t>
            </a:r>
            <a:r>
              <a:rPr lang="en-US" sz="1400" dirty="0">
                <a:solidFill>
                  <a:schemeClr val="tx1"/>
                </a:solidFill>
              </a:rPr>
              <a:t> bola yang </a:t>
            </a:r>
            <a:r>
              <a:rPr lang="en-US" sz="1400" dirty="0" err="1">
                <a:solidFill>
                  <a:schemeClr val="tx1"/>
                </a:solidFill>
              </a:rPr>
              <a:t>dijatuhkan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dari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ketinggian</a:t>
            </a:r>
            <a:r>
              <a:rPr lang="en-US" sz="1400" dirty="0">
                <a:solidFill>
                  <a:schemeClr val="tx1"/>
                </a:solidFill>
              </a:rPr>
              <a:t> 30 cm.</a:t>
            </a:r>
            <a:endParaRPr lang="en-US" sz="140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1400" dirty="0" err="1">
                <a:solidFill>
                  <a:schemeClr val="tx1"/>
                </a:solidFill>
              </a:rPr>
              <a:t>Permukaan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meja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seluruhnya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harus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berwarna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gelap</a:t>
            </a:r>
            <a:r>
              <a:rPr lang="en-US" sz="1400" dirty="0">
                <a:solidFill>
                  <a:schemeClr val="tx1"/>
                </a:solidFill>
              </a:rPr>
              <a:t> yang </a:t>
            </a:r>
            <a:r>
              <a:rPr lang="en-US" sz="1400" dirty="0" err="1">
                <a:solidFill>
                  <a:schemeClr val="tx1"/>
                </a:solidFill>
              </a:rPr>
              <a:t>dilengkapi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garis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putih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selebar</a:t>
            </a:r>
            <a:r>
              <a:rPr lang="en-US" sz="1400" dirty="0">
                <a:solidFill>
                  <a:schemeClr val="tx1"/>
                </a:solidFill>
              </a:rPr>
              <a:t> 2 cm </a:t>
            </a:r>
            <a:r>
              <a:rPr lang="en-US" sz="1400" dirty="0" err="1">
                <a:solidFill>
                  <a:schemeClr val="tx1"/>
                </a:solidFill>
              </a:rPr>
              <a:t>pada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sisi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panjang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lebar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meja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  <a:endParaRPr lang="en-US" sz="140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1400" dirty="0" err="1">
                <a:solidFill>
                  <a:schemeClr val="tx1"/>
                </a:solidFill>
              </a:rPr>
              <a:t>Permukaan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meja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dibagi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menjadi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dua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bagian</a:t>
            </a:r>
            <a:r>
              <a:rPr lang="en-US" sz="1400" dirty="0">
                <a:solidFill>
                  <a:schemeClr val="tx1"/>
                </a:solidFill>
              </a:rPr>
              <a:t> yang </a:t>
            </a:r>
            <a:r>
              <a:rPr lang="en-US" sz="1400" dirty="0" err="1">
                <a:solidFill>
                  <a:schemeClr val="tx1"/>
                </a:solidFill>
              </a:rPr>
              <a:t>sama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oleh</a:t>
            </a:r>
            <a:r>
              <a:rPr lang="en-US" sz="1400" dirty="0">
                <a:solidFill>
                  <a:schemeClr val="tx1"/>
                </a:solidFill>
              </a:rPr>
              <a:t> net </a:t>
            </a:r>
            <a:r>
              <a:rPr lang="en-US" sz="1400" dirty="0" err="1">
                <a:solidFill>
                  <a:schemeClr val="tx1"/>
                </a:solidFill>
              </a:rPr>
              <a:t>paralel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dengan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garis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akhir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harus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melewati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lebar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permukaan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masing-masing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bagian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meja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  <a:endParaRPr lang="en-US" sz="140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1400" dirty="0" err="1">
                <a:solidFill>
                  <a:schemeClr val="tx1"/>
                </a:solidFill>
              </a:rPr>
              <a:t>Pada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permainan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ganda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meja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dibagi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menjadi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dua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bagian</a:t>
            </a:r>
            <a:r>
              <a:rPr lang="en-US" sz="1400" dirty="0">
                <a:solidFill>
                  <a:schemeClr val="tx1"/>
                </a:solidFill>
              </a:rPr>
              <a:t> yang </a:t>
            </a:r>
            <a:r>
              <a:rPr lang="en-US" sz="1400" dirty="0" err="1">
                <a:solidFill>
                  <a:schemeClr val="tx1"/>
                </a:solidFill>
              </a:rPr>
              <a:t>sama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dengan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garis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putih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selebar</a:t>
            </a:r>
            <a:r>
              <a:rPr lang="en-US" sz="1400" dirty="0">
                <a:solidFill>
                  <a:schemeClr val="tx1"/>
                </a:solidFill>
              </a:rPr>
              <a:t> 3 mm, </a:t>
            </a:r>
            <a:r>
              <a:rPr lang="en-US" sz="1400" dirty="0" err="1">
                <a:solidFill>
                  <a:schemeClr val="tx1"/>
                </a:solidFill>
              </a:rPr>
              <a:t>paralel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dengan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garis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lurus</a:t>
            </a:r>
            <a:r>
              <a:rPr lang="en-US" sz="1400" dirty="0">
                <a:solidFill>
                  <a:schemeClr val="tx1"/>
                </a:solidFill>
              </a:rPr>
              <a:t> di </a:t>
            </a:r>
            <a:r>
              <a:rPr lang="en-US" sz="1400" dirty="0" err="1">
                <a:solidFill>
                  <a:schemeClr val="tx1"/>
                </a:solidFill>
              </a:rPr>
              <a:t>sepanjang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meja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  <a:endParaRPr lang="en-US" sz="1400" dirty="0" smtClean="0">
              <a:solidFill>
                <a:schemeClr val="tx1"/>
              </a:solidFill>
            </a:endParaRPr>
          </a:p>
          <a:p>
            <a:pPr algn="just"/>
            <a:endParaRPr lang="en-US" sz="1400" dirty="0" smtClean="0">
              <a:solidFill>
                <a:schemeClr val="tx1"/>
              </a:solidFill>
            </a:endParaRPr>
          </a:p>
          <a:p>
            <a:pPr algn="just"/>
            <a:endParaRPr lang="en-US" sz="15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0370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5143500"/>
            <a:ext cx="7086600" cy="1714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3500"/>
            <a:ext cx="2057400" cy="1714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926"/>
            <a:ext cx="1828800" cy="5136573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6927" y="6927"/>
            <a:ext cx="6851073" cy="831273"/>
          </a:xfrm>
        </p:spPr>
        <p:txBody>
          <a:bodyPr/>
          <a:lstStyle/>
          <a:p>
            <a:pPr algn="l"/>
            <a:r>
              <a:rPr lang="en-US" dirty="0" err="1" smtClean="0"/>
              <a:t>Peralatan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>
            <a:off x="0" y="838201"/>
            <a:ext cx="7239000" cy="4305298"/>
          </a:xfrm>
        </p:spPr>
        <p:txBody>
          <a:bodyPr>
            <a:noAutofit/>
          </a:bodyPr>
          <a:lstStyle/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3.Net</a:t>
            </a:r>
          </a:p>
          <a:p>
            <a:pPr algn="just"/>
            <a:r>
              <a:rPr lang="en-US" sz="1800" dirty="0" err="1">
                <a:solidFill>
                  <a:schemeClr val="tx1"/>
                </a:solidFill>
              </a:rPr>
              <a:t>Seperti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halnya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meja</a:t>
            </a:r>
            <a:r>
              <a:rPr lang="en-US" sz="1800" dirty="0">
                <a:solidFill>
                  <a:schemeClr val="tx1"/>
                </a:solidFill>
              </a:rPr>
              <a:t>, net </a:t>
            </a:r>
            <a:r>
              <a:rPr lang="en-US" sz="1800" dirty="0" err="1">
                <a:solidFill>
                  <a:schemeClr val="tx1"/>
                </a:solidFill>
              </a:rPr>
              <a:t>pada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permainan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tenis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meja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juga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memiliki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standar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tertentu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sebagai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berikut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: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1800" dirty="0" err="1">
                <a:solidFill>
                  <a:schemeClr val="tx1"/>
                </a:solidFill>
              </a:rPr>
              <a:t>Perangkat</a:t>
            </a:r>
            <a:r>
              <a:rPr lang="en-US" sz="1800" dirty="0">
                <a:solidFill>
                  <a:schemeClr val="tx1"/>
                </a:solidFill>
              </a:rPr>
              <a:t> net </a:t>
            </a:r>
            <a:r>
              <a:rPr lang="en-US" sz="1800" dirty="0" err="1">
                <a:solidFill>
                  <a:schemeClr val="tx1"/>
                </a:solidFill>
              </a:rPr>
              <a:t>terdiri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dari</a:t>
            </a:r>
            <a:r>
              <a:rPr lang="en-US" sz="1800" dirty="0">
                <a:solidFill>
                  <a:schemeClr val="tx1"/>
                </a:solidFill>
              </a:rPr>
              <a:t> net, </a:t>
            </a:r>
            <a:r>
              <a:rPr lang="en-US" sz="1800" dirty="0" err="1">
                <a:solidFill>
                  <a:schemeClr val="tx1"/>
                </a:solidFill>
              </a:rPr>
              <a:t>perpanjangannya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dan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dua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tiang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penyangga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termasuk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dua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penjepit</a:t>
            </a:r>
            <a:r>
              <a:rPr lang="en-US" sz="1800" dirty="0">
                <a:solidFill>
                  <a:schemeClr val="tx1"/>
                </a:solidFill>
              </a:rPr>
              <a:t> yang </a:t>
            </a:r>
            <a:r>
              <a:rPr lang="en-US" sz="1800" dirty="0" err="1">
                <a:solidFill>
                  <a:schemeClr val="tx1"/>
                </a:solidFill>
              </a:rPr>
              <a:t>dilekatkan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meja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Net </a:t>
            </a:r>
            <a:r>
              <a:rPr lang="en-US" sz="1800" dirty="0" err="1">
                <a:solidFill>
                  <a:schemeClr val="tx1"/>
                </a:solidFill>
              </a:rPr>
              <a:t>dipasang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dengan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bantuan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tali</a:t>
            </a:r>
            <a:r>
              <a:rPr lang="en-US" sz="1800" dirty="0">
                <a:solidFill>
                  <a:schemeClr val="tx1"/>
                </a:solidFill>
              </a:rPr>
              <a:t> yang </a:t>
            </a:r>
            <a:r>
              <a:rPr lang="en-US" sz="1800" dirty="0" err="1">
                <a:solidFill>
                  <a:schemeClr val="tx1"/>
                </a:solidFill>
              </a:rPr>
              <a:t>melekat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pada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kedua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ujung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tiang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setinggi</a:t>
            </a:r>
            <a:r>
              <a:rPr lang="en-US" sz="1800" dirty="0">
                <a:solidFill>
                  <a:schemeClr val="tx1"/>
                </a:solidFill>
              </a:rPr>
              <a:t> 15,25 cm. Batas </a:t>
            </a:r>
            <a:r>
              <a:rPr lang="en-US" sz="1800" dirty="0" err="1">
                <a:solidFill>
                  <a:schemeClr val="tx1"/>
                </a:solidFill>
              </a:rPr>
              <a:t>perpanjangan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kedua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tiang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pada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setiap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sisi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akhir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lebar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meja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adalah</a:t>
            </a:r>
            <a:r>
              <a:rPr lang="en-US" sz="1800" dirty="0">
                <a:solidFill>
                  <a:schemeClr val="tx1"/>
                </a:solidFill>
              </a:rPr>
              <a:t> 15,25 cm.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Net </a:t>
            </a:r>
            <a:r>
              <a:rPr lang="en-US" sz="1800" dirty="0" err="1">
                <a:solidFill>
                  <a:schemeClr val="tx1"/>
                </a:solidFill>
              </a:rPr>
              <a:t>memiliki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ukuran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panjang</a:t>
            </a:r>
            <a:r>
              <a:rPr lang="en-US" sz="1800" dirty="0">
                <a:solidFill>
                  <a:schemeClr val="tx1"/>
                </a:solidFill>
              </a:rPr>
              <a:t> 183 cm, </a:t>
            </a:r>
            <a:r>
              <a:rPr lang="en-US" sz="1800" dirty="0" err="1">
                <a:solidFill>
                  <a:schemeClr val="tx1"/>
                </a:solidFill>
              </a:rPr>
              <a:t>lebar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atau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tinggi</a:t>
            </a:r>
            <a:r>
              <a:rPr lang="en-US" sz="1800" dirty="0">
                <a:solidFill>
                  <a:schemeClr val="tx1"/>
                </a:solidFill>
              </a:rPr>
              <a:t> 15,25 cm, </a:t>
            </a:r>
            <a:r>
              <a:rPr lang="en-US" sz="1800" dirty="0" err="1">
                <a:solidFill>
                  <a:schemeClr val="tx1"/>
                </a:solidFill>
              </a:rPr>
              <a:t>dan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luas</a:t>
            </a:r>
            <a:r>
              <a:rPr lang="en-US" sz="1800" dirty="0">
                <a:solidFill>
                  <a:schemeClr val="tx1"/>
                </a:solidFill>
              </a:rPr>
              <a:t> 0,279075 m</a:t>
            </a:r>
            <a:r>
              <a:rPr lang="en-US" sz="1800" baseline="30000" dirty="0">
                <a:solidFill>
                  <a:schemeClr val="tx1"/>
                </a:solidFill>
              </a:rPr>
              <a:t>2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1800" dirty="0" err="1">
                <a:solidFill>
                  <a:schemeClr val="tx1"/>
                </a:solidFill>
              </a:rPr>
              <a:t>Dasar</a:t>
            </a:r>
            <a:r>
              <a:rPr lang="en-US" sz="1800" dirty="0">
                <a:solidFill>
                  <a:schemeClr val="tx1"/>
                </a:solidFill>
              </a:rPr>
              <a:t> net </a:t>
            </a:r>
            <a:r>
              <a:rPr lang="en-US" sz="1800" dirty="0" err="1">
                <a:solidFill>
                  <a:schemeClr val="tx1"/>
                </a:solidFill>
              </a:rPr>
              <a:t>sepanjang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lebar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meja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harus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rapat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dengan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permukaan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meja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perpanjangan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ujung</a:t>
            </a:r>
            <a:r>
              <a:rPr lang="en-US" sz="1800" dirty="0">
                <a:solidFill>
                  <a:schemeClr val="tx1"/>
                </a:solidFill>
              </a:rPr>
              <a:t> net </a:t>
            </a:r>
            <a:r>
              <a:rPr lang="en-US" sz="1800" dirty="0" err="1">
                <a:solidFill>
                  <a:schemeClr val="tx1"/>
                </a:solidFill>
              </a:rPr>
              <a:t>harus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serapat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mungkin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dengan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tiang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penyangga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5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819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5143500"/>
            <a:ext cx="7086600" cy="1714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3500"/>
            <a:ext cx="2057400" cy="1714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926"/>
            <a:ext cx="1828800" cy="5136573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6927" y="6926"/>
            <a:ext cx="7308273" cy="1470025"/>
          </a:xfrm>
        </p:spPr>
        <p:txBody>
          <a:bodyPr/>
          <a:lstStyle/>
          <a:p>
            <a:r>
              <a:rPr lang="en-US" dirty="0" err="1" smtClean="0"/>
              <a:t>Tenis</a:t>
            </a:r>
            <a:r>
              <a:rPr lang="en-US" dirty="0" smtClean="0"/>
              <a:t> </a:t>
            </a:r>
            <a:r>
              <a:rPr lang="en-US" dirty="0" err="1" smtClean="0"/>
              <a:t>Meja</a:t>
            </a:r>
            <a:endParaRPr lang="en-US" dirty="0"/>
          </a:p>
        </p:txBody>
      </p:sp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>
            <a:off x="0" y="1295399"/>
            <a:ext cx="7239000" cy="3848099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dirty="0" err="1">
                <a:solidFill>
                  <a:schemeClr val="tx1"/>
                </a:solidFill>
              </a:rPr>
              <a:t>Tenis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cabang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olahraga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dilakukan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oleh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dua</a:t>
            </a:r>
            <a:r>
              <a:rPr lang="en-US" dirty="0">
                <a:solidFill>
                  <a:schemeClr val="tx1"/>
                </a:solidFill>
              </a:rPr>
              <a:t> orang </a:t>
            </a:r>
            <a:r>
              <a:rPr lang="en-US" dirty="0" err="1">
                <a:solidFill>
                  <a:schemeClr val="tx1"/>
                </a:solidFill>
              </a:rPr>
              <a:t>pemain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tunggal</a:t>
            </a:r>
            <a:r>
              <a:rPr lang="en-US" dirty="0">
                <a:solidFill>
                  <a:schemeClr val="tx1"/>
                </a:solidFill>
              </a:rPr>
              <a:t>)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dua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pasang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pemain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ganda</a:t>
            </a:r>
            <a:r>
              <a:rPr lang="en-US" dirty="0">
                <a:solidFill>
                  <a:schemeClr val="tx1"/>
                </a:solidFill>
              </a:rPr>
              <a:t>) </a:t>
            </a:r>
            <a:r>
              <a:rPr lang="en-US" dirty="0" err="1">
                <a:solidFill>
                  <a:schemeClr val="tx1"/>
                </a:solidFill>
              </a:rPr>
              <a:t>secara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berhadapan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menggunakan</a:t>
            </a:r>
            <a:r>
              <a:rPr lang="en-US" dirty="0">
                <a:solidFill>
                  <a:schemeClr val="tx1"/>
                </a:solidFill>
              </a:rPr>
              <a:t> bola </a:t>
            </a:r>
            <a:r>
              <a:rPr lang="en-US" dirty="0" err="1">
                <a:solidFill>
                  <a:schemeClr val="tx1"/>
                </a:solidFill>
              </a:rPr>
              <a:t>kecil</a:t>
            </a:r>
            <a:r>
              <a:rPr lang="en-US" dirty="0">
                <a:solidFill>
                  <a:schemeClr val="tx1"/>
                </a:solidFill>
              </a:rPr>
              <a:t>, bet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kayu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dilapisi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karet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lapangan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permainan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berupa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meja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Induk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organisasai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olahraga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tenis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juga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dikenal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nama</a:t>
            </a:r>
            <a:r>
              <a:rPr lang="en-US" dirty="0">
                <a:solidFill>
                  <a:schemeClr val="tx1"/>
                </a:solidFill>
              </a:rPr>
              <a:t> ping pong </a:t>
            </a:r>
            <a:r>
              <a:rPr lang="en-US" dirty="0" err="1">
                <a:solidFill>
                  <a:schemeClr val="tx1"/>
                </a:solidFill>
              </a:rPr>
              <a:t>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adalah</a:t>
            </a:r>
            <a:r>
              <a:rPr lang="en-US" dirty="0">
                <a:solidFill>
                  <a:schemeClr val="tx1"/>
                </a:solidFill>
              </a:rPr>
              <a:t> ITTF (International Table Tennis Federation)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tingkat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dunia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PTMSI (</a:t>
            </a:r>
            <a:r>
              <a:rPr lang="en-US" dirty="0" err="1">
                <a:solidFill>
                  <a:schemeClr val="tx1"/>
                </a:solidFill>
              </a:rPr>
              <a:t>Persatuan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Tenis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Seluruh</a:t>
            </a:r>
            <a:r>
              <a:rPr lang="en-US" dirty="0">
                <a:solidFill>
                  <a:schemeClr val="tx1"/>
                </a:solidFill>
              </a:rPr>
              <a:t> Indonesia)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tingkat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nasional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0684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5143500"/>
            <a:ext cx="7086600" cy="1714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3500"/>
            <a:ext cx="2057400" cy="1714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926"/>
            <a:ext cx="1828800" cy="5136573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6927" y="6927"/>
            <a:ext cx="6851073" cy="831273"/>
          </a:xfrm>
        </p:spPr>
        <p:txBody>
          <a:bodyPr/>
          <a:lstStyle/>
          <a:p>
            <a:pPr algn="l"/>
            <a:r>
              <a:rPr lang="en-US" dirty="0" err="1" smtClean="0"/>
              <a:t>Peralatan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>
            <a:off x="0" y="838201"/>
            <a:ext cx="7239000" cy="4305298"/>
          </a:xfrm>
        </p:spPr>
        <p:txBody>
          <a:bodyPr>
            <a:noAutofit/>
          </a:bodyPr>
          <a:lstStyle/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4.Bola</a:t>
            </a:r>
          </a:p>
          <a:p>
            <a:pPr algn="just"/>
            <a:r>
              <a:rPr lang="en-US" sz="2000" dirty="0">
                <a:solidFill>
                  <a:schemeClr val="tx1"/>
                </a:solidFill>
              </a:rPr>
              <a:t>Bola yang </a:t>
            </a:r>
            <a:r>
              <a:rPr lang="en-US" sz="2000" dirty="0" err="1">
                <a:solidFill>
                  <a:schemeClr val="tx1"/>
                </a:solidFill>
              </a:rPr>
              <a:t>digunakan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dalam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permainan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tenis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meja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terbuat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bahan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selulosa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ringan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dengan</a:t>
            </a:r>
            <a:r>
              <a:rPr lang="en-US" sz="2000" dirty="0">
                <a:solidFill>
                  <a:schemeClr val="tx1"/>
                </a:solidFill>
              </a:rPr>
              <a:t> diameter 40 mm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berat</a:t>
            </a:r>
            <a:r>
              <a:rPr lang="en-US" sz="2000" dirty="0">
                <a:solidFill>
                  <a:schemeClr val="tx1"/>
                </a:solidFill>
              </a:rPr>
              <a:t> 2,7 gram. </a:t>
            </a:r>
            <a:r>
              <a:rPr lang="en-US" sz="2000" dirty="0" err="1">
                <a:solidFill>
                  <a:schemeClr val="tx1"/>
                </a:solidFill>
              </a:rPr>
              <a:t>Jika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dijatuhkan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ketinggian</a:t>
            </a:r>
            <a:r>
              <a:rPr lang="en-US" sz="2000" dirty="0">
                <a:solidFill>
                  <a:schemeClr val="tx1"/>
                </a:solidFill>
              </a:rPr>
              <a:t> 30,5 cm, bola </a:t>
            </a:r>
            <a:r>
              <a:rPr lang="en-US" sz="2000" dirty="0" err="1">
                <a:solidFill>
                  <a:schemeClr val="tx1"/>
                </a:solidFill>
              </a:rPr>
              <a:t>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menghasilkan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pantulan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pertama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setinggi</a:t>
            </a:r>
            <a:r>
              <a:rPr lang="en-US" sz="2000" dirty="0">
                <a:solidFill>
                  <a:schemeClr val="tx1"/>
                </a:solidFill>
              </a:rPr>
              <a:t> 23–26 cm.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just"/>
            <a:r>
              <a:rPr lang="en-US" sz="2000" dirty="0" err="1">
                <a:solidFill>
                  <a:schemeClr val="tx1"/>
                </a:solidFill>
              </a:rPr>
              <a:t>Pada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umumnya</a:t>
            </a:r>
            <a:r>
              <a:rPr lang="en-US" sz="2000" dirty="0">
                <a:solidFill>
                  <a:schemeClr val="tx1"/>
                </a:solidFill>
              </a:rPr>
              <a:t>, bola ping pong </a:t>
            </a:r>
            <a:r>
              <a:rPr lang="en-US" sz="2000" dirty="0" err="1">
                <a:solidFill>
                  <a:schemeClr val="tx1"/>
                </a:solidFill>
              </a:rPr>
              <a:t>berwarna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putih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atau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oranye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Pada</a:t>
            </a:r>
            <a:r>
              <a:rPr lang="en-US" sz="2000" dirty="0">
                <a:solidFill>
                  <a:schemeClr val="tx1"/>
                </a:solidFill>
              </a:rPr>
              <a:t> bola </a:t>
            </a:r>
            <a:r>
              <a:rPr lang="en-US" sz="2000" dirty="0" err="1">
                <a:solidFill>
                  <a:schemeClr val="tx1"/>
                </a:solidFill>
              </a:rPr>
              <a:t>terdapat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tanda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bintang</a:t>
            </a:r>
            <a:r>
              <a:rPr lang="en-US" sz="2000" dirty="0">
                <a:solidFill>
                  <a:schemeClr val="tx1"/>
                </a:solidFill>
              </a:rPr>
              <a:t> 1, 2, </a:t>
            </a:r>
            <a:r>
              <a:rPr lang="en-US" sz="2000" dirty="0" err="1">
                <a:solidFill>
                  <a:schemeClr val="tx1"/>
                </a:solidFill>
              </a:rPr>
              <a:t>atau</a:t>
            </a:r>
            <a:r>
              <a:rPr lang="en-US" sz="2000" dirty="0">
                <a:solidFill>
                  <a:schemeClr val="tx1"/>
                </a:solidFill>
              </a:rPr>
              <a:t> 3 yang </a:t>
            </a:r>
            <a:r>
              <a:rPr lang="en-US" sz="2000" dirty="0" err="1">
                <a:solidFill>
                  <a:schemeClr val="tx1"/>
                </a:solidFill>
              </a:rPr>
              <a:t>menunjukkan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kualitas</a:t>
            </a:r>
            <a:r>
              <a:rPr lang="en-US" sz="2000" dirty="0">
                <a:solidFill>
                  <a:schemeClr val="tx1"/>
                </a:solidFill>
              </a:rPr>
              <a:t> bola. </a:t>
            </a:r>
            <a:r>
              <a:rPr lang="en-US" sz="2000" dirty="0" err="1">
                <a:solidFill>
                  <a:schemeClr val="tx1"/>
                </a:solidFill>
              </a:rPr>
              <a:t>Tanda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bintang</a:t>
            </a:r>
            <a:r>
              <a:rPr lang="en-US" sz="2000" dirty="0">
                <a:solidFill>
                  <a:schemeClr val="tx1"/>
                </a:solidFill>
              </a:rPr>
              <a:t> 3 </a:t>
            </a:r>
            <a:r>
              <a:rPr lang="en-US" sz="2000" dirty="0" err="1">
                <a:solidFill>
                  <a:schemeClr val="tx1"/>
                </a:solidFill>
              </a:rPr>
              <a:t>menunjukkan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bahwa</a:t>
            </a:r>
            <a:r>
              <a:rPr lang="en-US" sz="2000" dirty="0">
                <a:solidFill>
                  <a:schemeClr val="tx1"/>
                </a:solidFill>
              </a:rPr>
              <a:t> bola </a:t>
            </a:r>
            <a:r>
              <a:rPr lang="en-US" sz="2000" dirty="0" err="1">
                <a:solidFill>
                  <a:schemeClr val="tx1"/>
                </a:solidFill>
              </a:rPr>
              <a:t>tersebut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memiliki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kualitas</a:t>
            </a:r>
            <a:r>
              <a:rPr lang="en-US" sz="2000" dirty="0">
                <a:solidFill>
                  <a:schemeClr val="tx1"/>
                </a:solidFill>
              </a:rPr>
              <a:t> yang paling </a:t>
            </a:r>
            <a:r>
              <a:rPr lang="en-US" sz="2000" dirty="0" err="1">
                <a:solidFill>
                  <a:schemeClr val="tx1"/>
                </a:solidFill>
              </a:rPr>
              <a:t>tinggi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biasanya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digunakan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dalam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turnamen-turnamen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resmi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5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6007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5143500"/>
            <a:ext cx="7086600" cy="1714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3500"/>
            <a:ext cx="2057400" cy="1714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926"/>
            <a:ext cx="1828800" cy="5136573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6927" y="6927"/>
            <a:ext cx="6851073" cy="831273"/>
          </a:xfrm>
        </p:spPr>
        <p:txBody>
          <a:bodyPr/>
          <a:lstStyle/>
          <a:p>
            <a:pPr algn="l"/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Tenis</a:t>
            </a:r>
            <a:r>
              <a:rPr lang="en-US" dirty="0" smtClean="0"/>
              <a:t> </a:t>
            </a:r>
            <a:r>
              <a:rPr lang="en-US" dirty="0" err="1" smtClean="0"/>
              <a:t>Meja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>
            <a:off x="0" y="838201"/>
            <a:ext cx="7239000" cy="4305298"/>
          </a:xfrm>
        </p:spPr>
        <p:txBody>
          <a:bodyPr>
            <a:noAutofit/>
          </a:bodyPr>
          <a:lstStyle/>
          <a:p>
            <a:pPr algn="just"/>
            <a:r>
              <a:rPr lang="en-US" sz="2400" dirty="0">
                <a:solidFill>
                  <a:schemeClr val="tx1"/>
                </a:solidFill>
              </a:rPr>
              <a:t>Agar </a:t>
            </a:r>
            <a:r>
              <a:rPr lang="en-US" sz="2400" dirty="0" err="1">
                <a:solidFill>
                  <a:schemeClr val="tx1"/>
                </a:solidFill>
              </a:rPr>
              <a:t>permainan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berjalan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tertib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setiap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pemain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harus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mengikuti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peraturan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tenis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meja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sudah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ditetapkan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berikut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ini</a:t>
            </a:r>
            <a:r>
              <a:rPr lang="en-US" sz="2400" dirty="0" smtClean="0">
                <a:solidFill>
                  <a:schemeClr val="tx1"/>
                </a:solidFill>
              </a:rPr>
              <a:t> :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</a:rPr>
              <a:t>Pemain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harus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memukul</a:t>
            </a:r>
            <a:r>
              <a:rPr lang="en-US" sz="2400" dirty="0">
                <a:solidFill>
                  <a:schemeClr val="tx1"/>
                </a:solidFill>
              </a:rPr>
              <a:t> bola </a:t>
            </a:r>
            <a:r>
              <a:rPr lang="en-US" sz="2400" dirty="0" err="1">
                <a:solidFill>
                  <a:schemeClr val="tx1"/>
                </a:solidFill>
              </a:rPr>
              <a:t>dengan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cara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menyentuhkan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papan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pemukul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bet.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</a:rPr>
              <a:t>Pemain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harus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melakukan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servis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</a:rPr>
              <a:t>Penerima</a:t>
            </a:r>
            <a:r>
              <a:rPr lang="en-US" sz="2400" dirty="0">
                <a:solidFill>
                  <a:schemeClr val="tx1"/>
                </a:solidFill>
              </a:rPr>
              <a:t> bola 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i="1" dirty="0">
                <a:solidFill>
                  <a:schemeClr val="tx1"/>
                </a:solidFill>
              </a:rPr>
              <a:t>receiver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merupakan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pemain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memukul</a:t>
            </a:r>
            <a:r>
              <a:rPr lang="en-US" sz="2400" dirty="0">
                <a:solidFill>
                  <a:schemeClr val="tx1"/>
                </a:solidFill>
              </a:rPr>
              <a:t> bola yang </a:t>
            </a:r>
            <a:r>
              <a:rPr lang="en-US" sz="2400" dirty="0" err="1">
                <a:solidFill>
                  <a:schemeClr val="tx1"/>
                </a:solidFill>
              </a:rPr>
              <a:t>kedua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satu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reli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</a:rPr>
              <a:t>Permainan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diawasi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oleh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seorang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wasit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pembantu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wasit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just"/>
            <a:endParaRPr lang="en-US" sz="2400" dirty="0" smtClean="0">
              <a:solidFill>
                <a:schemeClr val="tx1"/>
              </a:solidFill>
            </a:endParaRPr>
          </a:p>
          <a:p>
            <a:pPr algn="just"/>
            <a:endParaRPr lang="en-US" sz="15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5680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5143500"/>
            <a:ext cx="7086600" cy="1714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3500"/>
            <a:ext cx="2057400" cy="1714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926"/>
            <a:ext cx="1828800" cy="5136573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6927" y="6927"/>
            <a:ext cx="6851073" cy="831273"/>
          </a:xfrm>
        </p:spPr>
        <p:txBody>
          <a:bodyPr/>
          <a:lstStyle/>
          <a:p>
            <a:pPr algn="l"/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Tenis</a:t>
            </a:r>
            <a:r>
              <a:rPr lang="en-US" dirty="0" smtClean="0"/>
              <a:t> </a:t>
            </a:r>
            <a:r>
              <a:rPr lang="en-US" dirty="0" err="1" smtClean="0"/>
              <a:t>Meja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>
            <a:off x="0" y="838201"/>
            <a:ext cx="7239000" cy="4305298"/>
          </a:xfrm>
        </p:spPr>
        <p:txBody>
          <a:bodyPr>
            <a:noAutofit/>
          </a:bodyPr>
          <a:lstStyle/>
          <a:p>
            <a:pPr algn="just"/>
            <a:r>
              <a:rPr lang="en-US" sz="1700" b="1" dirty="0" err="1">
                <a:solidFill>
                  <a:schemeClr val="tx1"/>
                </a:solidFill>
              </a:rPr>
              <a:t>Urutan</a:t>
            </a:r>
            <a:r>
              <a:rPr lang="en-US" sz="1700" b="1" dirty="0">
                <a:solidFill>
                  <a:schemeClr val="tx1"/>
                </a:solidFill>
              </a:rPr>
              <a:t> </a:t>
            </a:r>
            <a:r>
              <a:rPr lang="en-US" sz="1700" b="1" dirty="0" err="1">
                <a:solidFill>
                  <a:schemeClr val="tx1"/>
                </a:solidFill>
              </a:rPr>
              <a:t>Permainan</a:t>
            </a:r>
            <a:r>
              <a:rPr lang="en-US" sz="1700" b="1" dirty="0">
                <a:solidFill>
                  <a:schemeClr val="tx1"/>
                </a:solidFill>
              </a:rPr>
              <a:t> </a:t>
            </a:r>
            <a:r>
              <a:rPr lang="en-US" sz="1700" b="1" dirty="0" err="1">
                <a:solidFill>
                  <a:schemeClr val="tx1"/>
                </a:solidFill>
              </a:rPr>
              <a:t>Tenis</a:t>
            </a:r>
            <a:r>
              <a:rPr lang="en-US" sz="1700" b="1" dirty="0">
                <a:solidFill>
                  <a:schemeClr val="tx1"/>
                </a:solidFill>
              </a:rPr>
              <a:t> </a:t>
            </a:r>
            <a:r>
              <a:rPr lang="en-US" sz="1700" b="1" dirty="0" err="1">
                <a:solidFill>
                  <a:schemeClr val="tx1"/>
                </a:solidFill>
              </a:rPr>
              <a:t>Meja</a:t>
            </a:r>
            <a:endParaRPr lang="en-US" sz="1700" b="1" dirty="0" smtClean="0">
              <a:solidFill>
                <a:schemeClr val="tx1"/>
              </a:solidFill>
            </a:endParaRPr>
          </a:p>
          <a:p>
            <a:pPr algn="just"/>
            <a:r>
              <a:rPr lang="en-US" sz="1700" dirty="0" err="1">
                <a:solidFill>
                  <a:schemeClr val="tx1"/>
                </a:solidFill>
              </a:rPr>
              <a:t>Pada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permainan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ganda</a:t>
            </a:r>
            <a:r>
              <a:rPr lang="en-US" sz="1700" dirty="0">
                <a:solidFill>
                  <a:schemeClr val="tx1"/>
                </a:solidFill>
              </a:rPr>
              <a:t>, </a:t>
            </a:r>
            <a:r>
              <a:rPr lang="en-US" sz="1700" dirty="0" err="1">
                <a:solidFill>
                  <a:schemeClr val="tx1"/>
                </a:solidFill>
              </a:rPr>
              <a:t>pengembalian</a:t>
            </a:r>
            <a:r>
              <a:rPr lang="en-US" sz="1700" dirty="0">
                <a:solidFill>
                  <a:schemeClr val="tx1"/>
                </a:solidFill>
              </a:rPr>
              <a:t> bola </a:t>
            </a:r>
            <a:r>
              <a:rPr lang="en-US" sz="1700" dirty="0" err="1">
                <a:solidFill>
                  <a:schemeClr val="tx1"/>
                </a:solidFill>
              </a:rPr>
              <a:t>harus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dilakukan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secara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bergantian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antara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kedua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pemain</a:t>
            </a:r>
            <a:r>
              <a:rPr lang="en-US" sz="1700" dirty="0">
                <a:solidFill>
                  <a:schemeClr val="tx1"/>
                </a:solidFill>
              </a:rPr>
              <a:t>. </a:t>
            </a:r>
            <a:r>
              <a:rPr lang="en-US" sz="1700" dirty="0" err="1">
                <a:solidFill>
                  <a:schemeClr val="tx1"/>
                </a:solidFill>
              </a:rPr>
              <a:t>Setelah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servis</a:t>
            </a:r>
            <a:r>
              <a:rPr lang="en-US" sz="1700" dirty="0">
                <a:solidFill>
                  <a:schemeClr val="tx1"/>
                </a:solidFill>
              </a:rPr>
              <a:t>, </a:t>
            </a:r>
            <a:r>
              <a:rPr lang="en-US" sz="1700" dirty="0" err="1">
                <a:solidFill>
                  <a:schemeClr val="tx1"/>
                </a:solidFill>
              </a:rPr>
              <a:t>penerima</a:t>
            </a:r>
            <a:r>
              <a:rPr lang="en-US" sz="1700" dirty="0">
                <a:solidFill>
                  <a:schemeClr val="tx1"/>
                </a:solidFill>
              </a:rPr>
              <a:t> bola </a:t>
            </a:r>
            <a:r>
              <a:rPr lang="en-US" sz="1700" dirty="0" err="1">
                <a:solidFill>
                  <a:schemeClr val="tx1"/>
                </a:solidFill>
              </a:rPr>
              <a:t>akan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menerima</a:t>
            </a:r>
            <a:r>
              <a:rPr lang="en-US" sz="1700" dirty="0">
                <a:solidFill>
                  <a:schemeClr val="tx1"/>
                </a:solidFill>
              </a:rPr>
              <a:t> bola, </a:t>
            </a:r>
            <a:r>
              <a:rPr lang="en-US" sz="1700" dirty="0" err="1">
                <a:solidFill>
                  <a:schemeClr val="tx1"/>
                </a:solidFill>
              </a:rPr>
              <a:t>lalu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pasangan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pelaku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servislah</a:t>
            </a:r>
            <a:r>
              <a:rPr lang="en-US" sz="1700" dirty="0">
                <a:solidFill>
                  <a:schemeClr val="tx1"/>
                </a:solidFill>
              </a:rPr>
              <a:t> yang </a:t>
            </a:r>
            <a:r>
              <a:rPr lang="en-US" sz="1700" dirty="0" err="1">
                <a:solidFill>
                  <a:schemeClr val="tx1"/>
                </a:solidFill>
              </a:rPr>
              <a:t>menerima</a:t>
            </a:r>
            <a:r>
              <a:rPr lang="en-US" sz="1700" dirty="0">
                <a:solidFill>
                  <a:schemeClr val="tx1"/>
                </a:solidFill>
              </a:rPr>
              <a:t> bola </a:t>
            </a:r>
            <a:r>
              <a:rPr lang="en-US" sz="1700" dirty="0" err="1">
                <a:solidFill>
                  <a:schemeClr val="tx1"/>
                </a:solidFill>
              </a:rPr>
              <a:t>berikutnya</a:t>
            </a:r>
            <a:r>
              <a:rPr lang="en-US" sz="1700" dirty="0">
                <a:solidFill>
                  <a:schemeClr val="tx1"/>
                </a:solidFill>
              </a:rPr>
              <a:t>.  </a:t>
            </a:r>
            <a:endParaRPr lang="en-US" sz="1700" dirty="0" smtClean="0">
              <a:solidFill>
                <a:schemeClr val="tx1"/>
              </a:solidFill>
            </a:endParaRPr>
          </a:p>
          <a:p>
            <a:pPr algn="just"/>
            <a:endParaRPr lang="en-US" sz="1700" b="1" dirty="0">
              <a:solidFill>
                <a:schemeClr val="tx1"/>
              </a:solidFill>
            </a:endParaRPr>
          </a:p>
          <a:p>
            <a:pPr algn="just"/>
            <a:r>
              <a:rPr lang="en-US" sz="1700" b="1" dirty="0" err="1" smtClean="0">
                <a:solidFill>
                  <a:schemeClr val="tx1"/>
                </a:solidFill>
              </a:rPr>
              <a:t>Satu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>
                <a:solidFill>
                  <a:schemeClr val="tx1"/>
                </a:solidFill>
              </a:rPr>
              <a:t>Let </a:t>
            </a:r>
            <a:r>
              <a:rPr lang="en-US" sz="1700" b="1" dirty="0" err="1">
                <a:solidFill>
                  <a:schemeClr val="tx1"/>
                </a:solidFill>
              </a:rPr>
              <a:t>Permainan</a:t>
            </a:r>
            <a:r>
              <a:rPr lang="en-US" sz="1700" b="1" dirty="0">
                <a:solidFill>
                  <a:schemeClr val="tx1"/>
                </a:solidFill>
              </a:rPr>
              <a:t> </a:t>
            </a:r>
            <a:r>
              <a:rPr lang="en-US" sz="1700" b="1" dirty="0" err="1">
                <a:solidFill>
                  <a:schemeClr val="tx1"/>
                </a:solidFill>
              </a:rPr>
              <a:t>Tenis</a:t>
            </a:r>
            <a:r>
              <a:rPr lang="en-US" sz="1700" b="1" dirty="0">
                <a:solidFill>
                  <a:schemeClr val="tx1"/>
                </a:solidFill>
              </a:rPr>
              <a:t> </a:t>
            </a:r>
            <a:r>
              <a:rPr lang="en-US" sz="1700" b="1" dirty="0" err="1">
                <a:solidFill>
                  <a:schemeClr val="tx1"/>
                </a:solidFill>
              </a:rPr>
              <a:t>Meja</a:t>
            </a:r>
            <a:endParaRPr lang="en-US" sz="1700" b="1" dirty="0" smtClean="0">
              <a:solidFill>
                <a:schemeClr val="tx1"/>
              </a:solidFill>
            </a:endParaRPr>
          </a:p>
          <a:p>
            <a:pPr algn="just"/>
            <a:r>
              <a:rPr lang="en-US" sz="1700" dirty="0" err="1">
                <a:solidFill>
                  <a:schemeClr val="tx1"/>
                </a:solidFill>
              </a:rPr>
              <a:t>Saat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terjadi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reli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panjang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dalam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sebuah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permainan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tenis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meja</a:t>
            </a:r>
            <a:r>
              <a:rPr lang="en-US" sz="1700" dirty="0">
                <a:solidFill>
                  <a:schemeClr val="tx1"/>
                </a:solidFill>
              </a:rPr>
              <a:t>, </a:t>
            </a:r>
            <a:r>
              <a:rPr lang="en-US" sz="1700" dirty="0" err="1">
                <a:solidFill>
                  <a:schemeClr val="tx1"/>
                </a:solidFill>
              </a:rPr>
              <a:t>reli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akan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dinyatakan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sebagai</a:t>
            </a:r>
            <a:r>
              <a:rPr lang="en-US" sz="1700" dirty="0">
                <a:solidFill>
                  <a:schemeClr val="tx1"/>
                </a:solidFill>
              </a:rPr>
              <a:t> let </a:t>
            </a:r>
            <a:r>
              <a:rPr lang="en-US" sz="1700" dirty="0" err="1">
                <a:solidFill>
                  <a:schemeClr val="tx1"/>
                </a:solidFill>
              </a:rPr>
              <a:t>jika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memenuhi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syarat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sebagai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beriku</a:t>
            </a:r>
            <a:r>
              <a:rPr lang="en-US" sz="1700" dirty="0">
                <a:solidFill>
                  <a:schemeClr val="tx1"/>
                </a:solidFill>
              </a:rPr>
              <a:t>.</a:t>
            </a:r>
            <a:endParaRPr lang="en-US" sz="1700" dirty="0" smtClean="0">
              <a:solidFill>
                <a:schemeClr val="tx1"/>
              </a:solidFill>
            </a:endParaRPr>
          </a:p>
          <a:p>
            <a:pPr algn="just"/>
            <a:r>
              <a:rPr lang="en-US" sz="1700" dirty="0">
                <a:solidFill>
                  <a:schemeClr val="tx1"/>
                </a:solidFill>
              </a:rPr>
              <a:t>Bola </a:t>
            </a:r>
            <a:r>
              <a:rPr lang="en-US" sz="1700" dirty="0" err="1">
                <a:solidFill>
                  <a:schemeClr val="tx1"/>
                </a:solidFill>
              </a:rPr>
              <a:t>menyentuh</a:t>
            </a:r>
            <a:r>
              <a:rPr lang="en-US" sz="1700" dirty="0">
                <a:solidFill>
                  <a:schemeClr val="tx1"/>
                </a:solidFill>
              </a:rPr>
              <a:t> net </a:t>
            </a:r>
            <a:r>
              <a:rPr lang="en-US" sz="1700" dirty="0" err="1">
                <a:solidFill>
                  <a:schemeClr val="tx1"/>
                </a:solidFill>
              </a:rPr>
              <a:t>ketika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melewati</a:t>
            </a:r>
            <a:r>
              <a:rPr lang="en-US" sz="1700" dirty="0">
                <a:solidFill>
                  <a:schemeClr val="tx1"/>
                </a:solidFill>
              </a:rPr>
              <a:t> net, </a:t>
            </a:r>
            <a:r>
              <a:rPr lang="en-US" sz="1700" dirty="0" err="1">
                <a:solidFill>
                  <a:schemeClr val="tx1"/>
                </a:solidFill>
              </a:rPr>
              <a:t>lalu</a:t>
            </a:r>
            <a:r>
              <a:rPr lang="en-US" sz="1700" dirty="0">
                <a:solidFill>
                  <a:schemeClr val="tx1"/>
                </a:solidFill>
              </a:rPr>
              <a:t> bola </a:t>
            </a:r>
            <a:r>
              <a:rPr lang="en-US" sz="1700" dirty="0" err="1">
                <a:solidFill>
                  <a:schemeClr val="tx1"/>
                </a:solidFill>
              </a:rPr>
              <a:t>masuk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atau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diterima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oleh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pemain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lawan</a:t>
            </a:r>
            <a:r>
              <a:rPr lang="en-US" sz="1700" dirty="0">
                <a:solidFill>
                  <a:schemeClr val="tx1"/>
                </a:solidFill>
              </a:rPr>
              <a:t>.</a:t>
            </a:r>
            <a:endParaRPr lang="en-US" sz="1700" dirty="0" smtClean="0">
              <a:solidFill>
                <a:schemeClr val="tx1"/>
              </a:solidFill>
            </a:endParaRPr>
          </a:p>
          <a:p>
            <a:pPr algn="just"/>
            <a:r>
              <a:rPr lang="en-US" sz="1700" dirty="0" err="1">
                <a:solidFill>
                  <a:schemeClr val="tx1"/>
                </a:solidFill>
              </a:rPr>
              <a:t>Servis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dilakukan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ketika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pemain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penerima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belum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siap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menerima</a:t>
            </a:r>
            <a:r>
              <a:rPr lang="en-US" sz="1700" dirty="0">
                <a:solidFill>
                  <a:schemeClr val="tx1"/>
                </a:solidFill>
              </a:rPr>
              <a:t> bola.</a:t>
            </a:r>
            <a:endParaRPr lang="en-US" sz="1700" dirty="0" smtClean="0">
              <a:solidFill>
                <a:schemeClr val="tx1"/>
              </a:solidFill>
            </a:endParaRPr>
          </a:p>
          <a:p>
            <a:pPr algn="just"/>
            <a:r>
              <a:rPr lang="en-US" sz="1700" dirty="0" err="1">
                <a:solidFill>
                  <a:schemeClr val="tx1"/>
                </a:solidFill>
              </a:rPr>
              <a:t>Wasit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menghentikan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permainan</a:t>
            </a:r>
            <a:r>
              <a:rPr lang="en-US" sz="1700" dirty="0">
                <a:solidFill>
                  <a:schemeClr val="tx1"/>
                </a:solidFill>
              </a:rPr>
              <a:t>.</a:t>
            </a:r>
            <a:endParaRPr lang="en-US" sz="1700" dirty="0" smtClean="0">
              <a:solidFill>
                <a:schemeClr val="tx1"/>
              </a:solidFill>
            </a:endParaRPr>
          </a:p>
          <a:p>
            <a:pPr algn="just"/>
            <a:r>
              <a:rPr lang="en-US" sz="1700" dirty="0" err="1">
                <a:solidFill>
                  <a:schemeClr val="tx1"/>
                </a:solidFill>
              </a:rPr>
              <a:t>Pemain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gagal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melakukan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servis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atau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tidak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dapat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mengembalikan</a:t>
            </a:r>
            <a:r>
              <a:rPr lang="en-US" sz="1700" dirty="0">
                <a:solidFill>
                  <a:schemeClr val="tx1"/>
                </a:solidFill>
              </a:rPr>
              <a:t> bola </a:t>
            </a:r>
            <a:r>
              <a:rPr lang="en-US" sz="1700" dirty="0" err="1">
                <a:solidFill>
                  <a:schemeClr val="tx1"/>
                </a:solidFill>
              </a:rPr>
              <a:t>servis</a:t>
            </a:r>
            <a:r>
              <a:rPr lang="en-US" sz="1700" dirty="0">
                <a:solidFill>
                  <a:schemeClr val="tx1"/>
                </a:solidFill>
              </a:rPr>
              <a:t>.</a:t>
            </a:r>
            <a:endParaRPr lang="en-US" sz="1700" dirty="0" smtClean="0">
              <a:solidFill>
                <a:schemeClr val="tx1"/>
              </a:solidFill>
            </a:endParaRPr>
          </a:p>
          <a:p>
            <a:pPr algn="just"/>
            <a:r>
              <a:rPr lang="en-US" sz="1700" dirty="0">
                <a:solidFill>
                  <a:schemeClr val="tx1"/>
                </a:solidFill>
              </a:rPr>
              <a:t>Bola </a:t>
            </a:r>
            <a:r>
              <a:rPr lang="en-US" sz="1700" dirty="0" err="1">
                <a:solidFill>
                  <a:schemeClr val="tx1"/>
                </a:solidFill>
              </a:rPr>
              <a:t>memantul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dan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mengarah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pada</a:t>
            </a:r>
            <a:r>
              <a:rPr lang="en-US" sz="1700" dirty="0">
                <a:solidFill>
                  <a:schemeClr val="tx1"/>
                </a:solidFill>
              </a:rPr>
              <a:t> net.</a:t>
            </a:r>
            <a:endParaRPr lang="en-US" sz="1700" dirty="0" smtClean="0">
              <a:solidFill>
                <a:schemeClr val="tx1"/>
              </a:solidFill>
            </a:endParaRPr>
          </a:p>
          <a:p>
            <a:pPr algn="just"/>
            <a:endParaRPr lang="en-US" sz="1700" dirty="0" smtClean="0">
              <a:solidFill>
                <a:schemeClr val="tx1"/>
              </a:solidFill>
            </a:endParaRPr>
          </a:p>
          <a:p>
            <a:pPr algn="just"/>
            <a:endParaRPr lang="en-US" sz="17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4830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5143500"/>
            <a:ext cx="7086600" cy="1714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3500"/>
            <a:ext cx="2057400" cy="1714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926"/>
            <a:ext cx="1828800" cy="5136573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6927" y="6927"/>
            <a:ext cx="6851073" cy="831273"/>
          </a:xfrm>
        </p:spPr>
        <p:txBody>
          <a:bodyPr/>
          <a:lstStyle/>
          <a:p>
            <a:pPr algn="l"/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Tenis</a:t>
            </a:r>
            <a:r>
              <a:rPr lang="en-US" dirty="0" smtClean="0"/>
              <a:t> </a:t>
            </a:r>
            <a:r>
              <a:rPr lang="en-US" dirty="0" err="1" smtClean="0"/>
              <a:t>Meja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>
            <a:off x="0" y="838201"/>
            <a:ext cx="7239000" cy="4305298"/>
          </a:xfrm>
        </p:spPr>
        <p:txBody>
          <a:bodyPr>
            <a:noAutofit/>
          </a:bodyPr>
          <a:lstStyle/>
          <a:p>
            <a:pPr algn="just"/>
            <a:r>
              <a:rPr lang="en-US" sz="2000" b="1" dirty="0" err="1">
                <a:solidFill>
                  <a:schemeClr val="tx1"/>
                </a:solidFill>
              </a:rPr>
              <a:t>Satu</a:t>
            </a:r>
            <a:r>
              <a:rPr lang="en-US" sz="2000" b="1" dirty="0">
                <a:solidFill>
                  <a:schemeClr val="tx1"/>
                </a:solidFill>
              </a:rPr>
              <a:t> Set </a:t>
            </a:r>
            <a:r>
              <a:rPr lang="en-US" sz="2000" b="1" dirty="0" err="1">
                <a:solidFill>
                  <a:schemeClr val="tx1"/>
                </a:solidFill>
              </a:rPr>
              <a:t>Permainan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Tenis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Meja</a:t>
            </a:r>
            <a:endParaRPr lang="en-US" sz="2000" b="1" dirty="0" smtClean="0">
              <a:solidFill>
                <a:schemeClr val="tx1"/>
              </a:solidFill>
            </a:endParaRPr>
          </a:p>
          <a:p>
            <a:pPr algn="just"/>
            <a:r>
              <a:rPr lang="en-US" sz="2000" dirty="0" err="1">
                <a:solidFill>
                  <a:schemeClr val="tx1"/>
                </a:solidFill>
              </a:rPr>
              <a:t>Pertandingan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dinyatakan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sebagai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satu</a:t>
            </a:r>
            <a:r>
              <a:rPr lang="en-US" sz="2000" dirty="0">
                <a:solidFill>
                  <a:schemeClr val="tx1"/>
                </a:solidFill>
              </a:rPr>
              <a:t> set </a:t>
            </a:r>
            <a:r>
              <a:rPr lang="en-US" sz="2000" dirty="0" err="1">
                <a:solidFill>
                  <a:schemeClr val="tx1"/>
                </a:solidFill>
              </a:rPr>
              <a:t>jika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satu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pemain</a:t>
            </a:r>
            <a:r>
              <a:rPr lang="en-US" sz="2000" dirty="0">
                <a:solidFill>
                  <a:schemeClr val="tx1"/>
                </a:solidFill>
              </a:rPr>
              <a:t>/</a:t>
            </a:r>
            <a:r>
              <a:rPr lang="en-US" sz="2000" dirty="0" err="1">
                <a:solidFill>
                  <a:schemeClr val="tx1"/>
                </a:solidFill>
              </a:rPr>
              <a:t>pasangan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pemain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sudah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mencapai</a:t>
            </a:r>
            <a:r>
              <a:rPr lang="en-US" sz="2000" dirty="0">
                <a:solidFill>
                  <a:schemeClr val="tx1"/>
                </a:solidFill>
              </a:rPr>
              <a:t> 11 </a:t>
            </a:r>
            <a:r>
              <a:rPr lang="en-US" sz="2000" dirty="0" err="1">
                <a:solidFill>
                  <a:schemeClr val="tx1"/>
                </a:solidFill>
              </a:rPr>
              <a:t>poin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selisih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lawan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sebanyak</a:t>
            </a:r>
            <a:r>
              <a:rPr lang="en-US" sz="2000" dirty="0">
                <a:solidFill>
                  <a:schemeClr val="tx1"/>
                </a:solidFill>
              </a:rPr>
              <a:t> 2 </a:t>
            </a:r>
            <a:r>
              <a:rPr lang="en-US" sz="2000" dirty="0" err="1">
                <a:solidFill>
                  <a:schemeClr val="tx1"/>
                </a:solidFill>
              </a:rPr>
              <a:t>poin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Apabila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nilai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masih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berselisih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satu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poin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permainan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harus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terus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dilanjutkan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hingga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satu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pemain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mencapai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selisih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dua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poin</a:t>
            </a:r>
            <a:r>
              <a:rPr lang="en-US" sz="2000" dirty="0">
                <a:solidFill>
                  <a:schemeClr val="tx1"/>
                </a:solidFill>
              </a:rPr>
              <a:t>. 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just"/>
            <a:r>
              <a:rPr lang="en-US" sz="2000" b="1" dirty="0" err="1" smtClean="0">
                <a:solidFill>
                  <a:schemeClr val="tx1"/>
                </a:solidFill>
              </a:rPr>
              <a:t>Penentuan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Urutan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Servis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Tempat</a:t>
            </a:r>
            <a:endParaRPr lang="en-US" sz="2000" b="1" dirty="0" smtClean="0">
              <a:solidFill>
                <a:schemeClr val="tx1"/>
              </a:solidFill>
            </a:endParaRPr>
          </a:p>
          <a:p>
            <a:pPr algn="just"/>
            <a:r>
              <a:rPr lang="en-US" sz="2000" dirty="0" err="1">
                <a:solidFill>
                  <a:schemeClr val="tx1"/>
                </a:solidFill>
              </a:rPr>
              <a:t>Untuk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menentukan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pemain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melakukan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servis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tempat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pemain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dilakukan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pengundian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Pada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permainan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ganda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pemain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melakukan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servis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menerima</a:t>
            </a:r>
            <a:r>
              <a:rPr lang="en-US" sz="2000" dirty="0">
                <a:solidFill>
                  <a:schemeClr val="tx1"/>
                </a:solidFill>
              </a:rPr>
              <a:t> bola </a:t>
            </a:r>
            <a:r>
              <a:rPr lang="en-US" sz="2000" dirty="0" err="1">
                <a:solidFill>
                  <a:schemeClr val="tx1"/>
                </a:solidFill>
              </a:rPr>
              <a:t>juga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harus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sudah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ditentukan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terlebih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dahulu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Jika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satu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pemain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sudah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meraih</a:t>
            </a:r>
            <a:r>
              <a:rPr lang="en-US" sz="2000" dirty="0">
                <a:solidFill>
                  <a:schemeClr val="tx1"/>
                </a:solidFill>
              </a:rPr>
              <a:t> 5 </a:t>
            </a:r>
            <a:r>
              <a:rPr lang="en-US" sz="2000" dirty="0" err="1">
                <a:solidFill>
                  <a:schemeClr val="tx1"/>
                </a:solidFill>
              </a:rPr>
              <a:t>poin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dilakukan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pertukaran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pemain</a:t>
            </a:r>
            <a:r>
              <a:rPr lang="en-US" sz="2000" dirty="0">
                <a:solidFill>
                  <a:schemeClr val="tx1"/>
                </a:solidFill>
              </a:rPr>
              <a:t>. 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just"/>
            <a:endParaRPr lang="en-US" sz="1700" dirty="0" smtClean="0">
              <a:solidFill>
                <a:schemeClr val="tx1"/>
              </a:solidFill>
            </a:endParaRPr>
          </a:p>
          <a:p>
            <a:pPr algn="just"/>
            <a:endParaRPr lang="en-US" sz="17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6777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5143500"/>
            <a:ext cx="7086600" cy="1714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3500"/>
            <a:ext cx="2057400" cy="1714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926"/>
            <a:ext cx="1828800" cy="5136573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6927" y="6927"/>
            <a:ext cx="6851073" cy="831273"/>
          </a:xfrm>
        </p:spPr>
        <p:txBody>
          <a:bodyPr/>
          <a:lstStyle/>
          <a:p>
            <a:pPr algn="l"/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Skor</a:t>
            </a:r>
            <a:endParaRPr lang="en-US" dirty="0"/>
          </a:p>
        </p:txBody>
      </p:sp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>
            <a:off x="0" y="838201"/>
            <a:ext cx="7239000" cy="4305298"/>
          </a:xfrm>
        </p:spPr>
        <p:txBody>
          <a:bodyPr>
            <a:noAutofit/>
          </a:bodyPr>
          <a:lstStyle/>
          <a:p>
            <a:pPr algn="just"/>
            <a:r>
              <a:rPr lang="en-US" sz="1500" dirty="0" err="1">
                <a:solidFill>
                  <a:schemeClr val="tx1"/>
                </a:solidFill>
              </a:rPr>
              <a:t>Setiap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pemain</a:t>
            </a:r>
            <a:r>
              <a:rPr lang="en-US" sz="1500" dirty="0">
                <a:solidFill>
                  <a:schemeClr val="tx1"/>
                </a:solidFill>
              </a:rPr>
              <a:t>, </a:t>
            </a:r>
            <a:r>
              <a:rPr lang="en-US" sz="1500" dirty="0" err="1">
                <a:solidFill>
                  <a:schemeClr val="tx1"/>
                </a:solidFill>
              </a:rPr>
              <a:t>baik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tunggal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maupun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ganda</a:t>
            </a:r>
            <a:r>
              <a:rPr lang="en-US" sz="1500" dirty="0">
                <a:solidFill>
                  <a:schemeClr val="tx1"/>
                </a:solidFill>
              </a:rPr>
              <a:t>, </a:t>
            </a:r>
            <a:r>
              <a:rPr lang="en-US" sz="1500" dirty="0" err="1">
                <a:solidFill>
                  <a:schemeClr val="tx1"/>
                </a:solidFill>
              </a:rPr>
              <a:t>akan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mendapat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skor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atau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poin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jika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terjadi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hal-hal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berikut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ini</a:t>
            </a:r>
            <a:r>
              <a:rPr lang="en-US" sz="1500" dirty="0">
                <a:solidFill>
                  <a:schemeClr val="tx1"/>
                </a:solidFill>
              </a:rPr>
              <a:t>.</a:t>
            </a:r>
            <a:endParaRPr lang="en-US" sz="150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Bola </a:t>
            </a:r>
            <a:r>
              <a:rPr lang="en-US" sz="1400" dirty="0" err="1">
                <a:solidFill>
                  <a:schemeClr val="tx1"/>
                </a:solidFill>
              </a:rPr>
              <a:t>melayang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melalui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meja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tanpa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memantul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lebih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dahulu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  <a:endParaRPr lang="en-US" sz="140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1400" dirty="0" err="1">
                <a:solidFill>
                  <a:schemeClr val="tx1"/>
                </a:solidFill>
              </a:rPr>
              <a:t>Lawan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sudah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menyentuh</a:t>
            </a:r>
            <a:r>
              <a:rPr lang="en-US" sz="1400" dirty="0">
                <a:solidFill>
                  <a:schemeClr val="tx1"/>
                </a:solidFill>
              </a:rPr>
              <a:t> bola, </a:t>
            </a:r>
            <a:r>
              <a:rPr lang="en-US" sz="1400" dirty="0" err="1">
                <a:solidFill>
                  <a:schemeClr val="tx1"/>
                </a:solidFill>
              </a:rPr>
              <a:t>tetapi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tidak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dapat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mengembalikannya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  <a:endParaRPr lang="en-US" sz="140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1400" dirty="0" err="1">
                <a:solidFill>
                  <a:schemeClr val="tx1"/>
                </a:solidFill>
              </a:rPr>
              <a:t>Lawan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tidak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dapat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melakukan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pengembalian</a:t>
            </a:r>
            <a:r>
              <a:rPr lang="en-US" sz="1400" dirty="0">
                <a:solidFill>
                  <a:schemeClr val="tx1"/>
                </a:solidFill>
              </a:rPr>
              <a:t> bola.</a:t>
            </a:r>
            <a:endParaRPr lang="en-US" sz="140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1400" dirty="0" err="1">
                <a:solidFill>
                  <a:schemeClr val="tx1"/>
                </a:solidFill>
              </a:rPr>
              <a:t>Lawan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melakukan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servis</a:t>
            </a:r>
            <a:r>
              <a:rPr lang="en-US" sz="1400" dirty="0">
                <a:solidFill>
                  <a:schemeClr val="tx1"/>
                </a:solidFill>
              </a:rPr>
              <a:t> yang </a:t>
            </a:r>
            <a:r>
              <a:rPr lang="en-US" sz="1400" dirty="0" err="1">
                <a:solidFill>
                  <a:schemeClr val="tx1"/>
                </a:solidFill>
              </a:rPr>
              <a:t>tidak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sempurna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yaitu</a:t>
            </a:r>
            <a:r>
              <a:rPr lang="en-US" sz="1400" dirty="0">
                <a:solidFill>
                  <a:schemeClr val="tx1"/>
                </a:solidFill>
              </a:rPr>
              <a:t> bola </a:t>
            </a:r>
            <a:r>
              <a:rPr lang="en-US" sz="1400" dirty="0" err="1">
                <a:solidFill>
                  <a:schemeClr val="tx1"/>
                </a:solidFill>
              </a:rPr>
              <a:t>tidak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melewati</a:t>
            </a:r>
            <a:r>
              <a:rPr lang="en-US" sz="1400" dirty="0">
                <a:solidFill>
                  <a:schemeClr val="tx1"/>
                </a:solidFill>
              </a:rPr>
              <a:t> net </a:t>
            </a:r>
            <a:r>
              <a:rPr lang="en-US" sz="1400" dirty="0" err="1">
                <a:solidFill>
                  <a:schemeClr val="tx1"/>
                </a:solidFill>
              </a:rPr>
              <a:t>atau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melewati</a:t>
            </a:r>
            <a:r>
              <a:rPr lang="en-US" sz="1400" dirty="0">
                <a:solidFill>
                  <a:schemeClr val="tx1"/>
                </a:solidFill>
              </a:rPr>
              <a:t> net, </a:t>
            </a:r>
            <a:r>
              <a:rPr lang="en-US" sz="1400" dirty="0" err="1">
                <a:solidFill>
                  <a:schemeClr val="tx1"/>
                </a:solidFill>
              </a:rPr>
              <a:t>tetapi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tidak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memantul</a:t>
            </a:r>
            <a:r>
              <a:rPr lang="en-US" sz="1400" dirty="0">
                <a:solidFill>
                  <a:schemeClr val="tx1"/>
                </a:solidFill>
              </a:rPr>
              <a:t> di </a:t>
            </a:r>
            <a:r>
              <a:rPr lang="en-US" sz="1400" dirty="0" err="1">
                <a:solidFill>
                  <a:schemeClr val="tx1"/>
                </a:solidFill>
              </a:rPr>
              <a:t>meja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  <a:endParaRPr lang="en-US" sz="140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1400" dirty="0" err="1">
                <a:solidFill>
                  <a:schemeClr val="tx1"/>
                </a:solidFill>
              </a:rPr>
              <a:t>Lawan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memukul</a:t>
            </a:r>
            <a:r>
              <a:rPr lang="en-US" sz="1400" dirty="0">
                <a:solidFill>
                  <a:schemeClr val="tx1"/>
                </a:solidFill>
              </a:rPr>
              <a:t> bola </a:t>
            </a:r>
            <a:r>
              <a:rPr lang="en-US" sz="1400" dirty="0" err="1">
                <a:solidFill>
                  <a:schemeClr val="tx1"/>
                </a:solidFill>
              </a:rPr>
              <a:t>dengan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sisi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daun</a:t>
            </a:r>
            <a:r>
              <a:rPr lang="en-US" sz="1400" dirty="0">
                <a:solidFill>
                  <a:schemeClr val="tx1"/>
                </a:solidFill>
              </a:rPr>
              <a:t> bet yang </a:t>
            </a:r>
            <a:r>
              <a:rPr lang="en-US" sz="1400" dirty="0" err="1">
                <a:solidFill>
                  <a:schemeClr val="tx1"/>
                </a:solidFill>
              </a:rPr>
              <a:t>tidak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dilapisi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karet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  <a:endParaRPr lang="en-US" sz="140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1400" dirty="0" err="1">
                <a:solidFill>
                  <a:schemeClr val="tx1"/>
                </a:solidFill>
              </a:rPr>
              <a:t>Lawan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memukul</a:t>
            </a:r>
            <a:r>
              <a:rPr lang="en-US" sz="1400" dirty="0">
                <a:solidFill>
                  <a:schemeClr val="tx1"/>
                </a:solidFill>
              </a:rPr>
              <a:t> bola </a:t>
            </a:r>
            <a:r>
              <a:rPr lang="en-US" sz="1400" dirty="0" err="1">
                <a:solidFill>
                  <a:schemeClr val="tx1"/>
                </a:solidFill>
              </a:rPr>
              <a:t>lebih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dari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satu</a:t>
            </a:r>
            <a:r>
              <a:rPr lang="en-US" sz="1400" dirty="0">
                <a:solidFill>
                  <a:schemeClr val="tx1"/>
                </a:solidFill>
              </a:rPr>
              <a:t> kali </a:t>
            </a:r>
            <a:r>
              <a:rPr lang="en-US" sz="1400" dirty="0" err="1">
                <a:solidFill>
                  <a:schemeClr val="tx1"/>
                </a:solidFill>
              </a:rPr>
              <a:t>sebelum</a:t>
            </a:r>
            <a:r>
              <a:rPr lang="en-US" sz="1400" dirty="0">
                <a:solidFill>
                  <a:schemeClr val="tx1"/>
                </a:solidFill>
              </a:rPr>
              <a:t> bola </a:t>
            </a:r>
            <a:r>
              <a:rPr lang="en-US" sz="1400" dirty="0" err="1">
                <a:solidFill>
                  <a:schemeClr val="tx1"/>
                </a:solidFill>
              </a:rPr>
              <a:t>melewati</a:t>
            </a:r>
            <a:r>
              <a:rPr lang="en-US" sz="1400" dirty="0">
                <a:solidFill>
                  <a:schemeClr val="tx1"/>
                </a:solidFill>
              </a:rPr>
              <a:t> net.</a:t>
            </a:r>
            <a:endParaRPr lang="en-US" sz="140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1400" dirty="0" err="1">
                <a:solidFill>
                  <a:schemeClr val="tx1"/>
                </a:solidFill>
              </a:rPr>
              <a:t>Lawan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melakukan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gerakan</a:t>
            </a:r>
            <a:r>
              <a:rPr lang="en-US" sz="1400" dirty="0">
                <a:solidFill>
                  <a:schemeClr val="tx1"/>
                </a:solidFill>
              </a:rPr>
              <a:t> yang </a:t>
            </a:r>
            <a:r>
              <a:rPr lang="en-US" sz="1400" dirty="0" err="1">
                <a:solidFill>
                  <a:schemeClr val="tx1"/>
                </a:solidFill>
              </a:rPr>
              <a:t>menyentuh</a:t>
            </a:r>
            <a:r>
              <a:rPr lang="en-US" sz="1400" dirty="0">
                <a:solidFill>
                  <a:schemeClr val="tx1"/>
                </a:solidFill>
              </a:rPr>
              <a:t> net.</a:t>
            </a:r>
            <a:endParaRPr lang="en-US" sz="140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1400" dirty="0" err="1">
                <a:solidFill>
                  <a:schemeClr val="tx1"/>
                </a:solidFill>
              </a:rPr>
              <a:t>Lawan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melakukan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gerakan</a:t>
            </a:r>
            <a:r>
              <a:rPr lang="en-US" sz="1400" dirty="0">
                <a:solidFill>
                  <a:schemeClr val="tx1"/>
                </a:solidFill>
              </a:rPr>
              <a:t> yang </a:t>
            </a:r>
            <a:r>
              <a:rPr lang="en-US" sz="1400" dirty="0" err="1">
                <a:solidFill>
                  <a:schemeClr val="tx1"/>
                </a:solidFill>
              </a:rPr>
              <a:t>menyebabkan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permukaan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meja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bergerak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  <a:endParaRPr lang="en-US" sz="140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1400" dirty="0" err="1">
                <a:solidFill>
                  <a:schemeClr val="tx1"/>
                </a:solidFill>
              </a:rPr>
              <a:t>Pada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permainan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ganda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lawan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memukul</a:t>
            </a:r>
            <a:r>
              <a:rPr lang="en-US" sz="1400" dirty="0">
                <a:solidFill>
                  <a:schemeClr val="tx1"/>
                </a:solidFill>
              </a:rPr>
              <a:t> bola </a:t>
            </a:r>
            <a:r>
              <a:rPr lang="en-US" sz="1400" dirty="0" err="1">
                <a:solidFill>
                  <a:schemeClr val="tx1"/>
                </a:solidFill>
              </a:rPr>
              <a:t>tidak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sesuai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urutan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  <a:endParaRPr lang="en-US" sz="140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1400" dirty="0" err="1">
                <a:solidFill>
                  <a:schemeClr val="tx1"/>
                </a:solidFill>
              </a:rPr>
              <a:t>Lawan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menyentuh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bagian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meja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dengan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tangan</a:t>
            </a:r>
            <a:r>
              <a:rPr lang="en-US" sz="1400" dirty="0">
                <a:solidFill>
                  <a:schemeClr val="tx1"/>
                </a:solidFill>
              </a:rPr>
              <a:t> yang </a:t>
            </a:r>
            <a:r>
              <a:rPr lang="en-US" sz="1400" dirty="0" err="1">
                <a:solidFill>
                  <a:schemeClr val="tx1"/>
                </a:solidFill>
              </a:rPr>
              <a:t>tidak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memegang</a:t>
            </a:r>
            <a:r>
              <a:rPr lang="en-US" sz="1400" dirty="0">
                <a:solidFill>
                  <a:schemeClr val="tx1"/>
                </a:solidFill>
              </a:rPr>
              <a:t> bet.</a:t>
            </a:r>
            <a:endParaRPr lang="en-US" sz="140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1400" dirty="0" err="1">
                <a:solidFill>
                  <a:schemeClr val="tx1"/>
                </a:solidFill>
              </a:rPr>
              <a:t>Permainan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satu</a:t>
            </a:r>
            <a:r>
              <a:rPr lang="en-US" sz="1400" dirty="0">
                <a:solidFill>
                  <a:schemeClr val="tx1"/>
                </a:solidFill>
              </a:rPr>
              <a:t> set </a:t>
            </a:r>
            <a:r>
              <a:rPr lang="en-US" sz="1400" dirty="0" err="1">
                <a:solidFill>
                  <a:schemeClr val="tx1"/>
                </a:solidFill>
              </a:rPr>
              <a:t>akan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berakhir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jika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ada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salah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satu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pemain</a:t>
            </a:r>
            <a:r>
              <a:rPr lang="en-US" sz="1400" dirty="0">
                <a:solidFill>
                  <a:schemeClr val="tx1"/>
                </a:solidFill>
              </a:rPr>
              <a:t>/</a:t>
            </a:r>
            <a:r>
              <a:rPr lang="en-US" sz="1400" dirty="0" err="1">
                <a:solidFill>
                  <a:schemeClr val="tx1"/>
                </a:solidFill>
              </a:rPr>
              <a:t>pasangan</a:t>
            </a:r>
            <a:r>
              <a:rPr lang="en-US" sz="1400" dirty="0">
                <a:solidFill>
                  <a:schemeClr val="tx1"/>
                </a:solidFill>
              </a:rPr>
              <a:t> yang </a:t>
            </a:r>
            <a:r>
              <a:rPr lang="en-US" sz="1400" dirty="0" err="1">
                <a:solidFill>
                  <a:schemeClr val="tx1"/>
                </a:solidFill>
              </a:rPr>
              <a:t>sudah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mencapai</a:t>
            </a:r>
            <a:r>
              <a:rPr lang="en-US" sz="1400" dirty="0">
                <a:solidFill>
                  <a:schemeClr val="tx1"/>
                </a:solidFill>
              </a:rPr>
              <a:t> 11 </a:t>
            </a:r>
            <a:r>
              <a:rPr lang="en-US" sz="1400" dirty="0" err="1">
                <a:solidFill>
                  <a:schemeClr val="tx1"/>
                </a:solidFill>
              </a:rPr>
              <a:t>poin</a:t>
            </a:r>
            <a:r>
              <a:rPr lang="en-US" sz="1400" dirty="0">
                <a:solidFill>
                  <a:schemeClr val="tx1"/>
                </a:solidFill>
              </a:rPr>
              <a:t>. </a:t>
            </a:r>
            <a:r>
              <a:rPr lang="en-US" sz="1400" dirty="0" err="1">
                <a:solidFill>
                  <a:schemeClr val="tx1"/>
                </a:solidFill>
              </a:rPr>
              <a:t>Pemain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dinyatakan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sebagai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pemenang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jika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poin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sudah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mencapai</a:t>
            </a:r>
            <a:r>
              <a:rPr lang="en-US" sz="1400" dirty="0">
                <a:solidFill>
                  <a:schemeClr val="tx1"/>
                </a:solidFill>
              </a:rPr>
              <a:t> 3 </a:t>
            </a:r>
            <a:r>
              <a:rPr lang="en-US" sz="1400" dirty="0" err="1">
                <a:solidFill>
                  <a:schemeClr val="tx1"/>
                </a:solidFill>
              </a:rPr>
              <a:t>atau</a:t>
            </a:r>
            <a:r>
              <a:rPr lang="en-US" sz="1400" dirty="0">
                <a:solidFill>
                  <a:schemeClr val="tx1"/>
                </a:solidFill>
              </a:rPr>
              <a:t> 4 kali </a:t>
            </a:r>
            <a:r>
              <a:rPr lang="en-US" sz="1400" dirty="0" err="1">
                <a:solidFill>
                  <a:schemeClr val="tx1"/>
                </a:solidFill>
              </a:rPr>
              <a:t>kemenangan</a:t>
            </a:r>
            <a:r>
              <a:rPr lang="en-US" sz="1400" dirty="0">
                <a:solidFill>
                  <a:schemeClr val="tx1"/>
                </a:solidFill>
              </a:rPr>
              <a:t> set. </a:t>
            </a:r>
            <a:r>
              <a:rPr lang="en-US" sz="1400" dirty="0" err="1">
                <a:solidFill>
                  <a:schemeClr val="tx1"/>
                </a:solidFill>
              </a:rPr>
              <a:t>Jika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terjadi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i="1" dirty="0">
                <a:solidFill>
                  <a:schemeClr val="tx1"/>
                </a:solidFill>
              </a:rPr>
              <a:t>deuce, </a:t>
            </a:r>
            <a:r>
              <a:rPr lang="en-US" sz="1400" dirty="0" err="1">
                <a:solidFill>
                  <a:schemeClr val="tx1"/>
                </a:solidFill>
              </a:rPr>
              <a:t>permainan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berakhir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jika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nilainya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berselisih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dua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poin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misalnya</a:t>
            </a:r>
            <a:r>
              <a:rPr lang="en-US" sz="1400" dirty="0">
                <a:solidFill>
                  <a:schemeClr val="tx1"/>
                </a:solidFill>
              </a:rPr>
              <a:t> 13-11 </a:t>
            </a:r>
            <a:r>
              <a:rPr lang="en-US" sz="1400" dirty="0" err="1">
                <a:solidFill>
                  <a:schemeClr val="tx1"/>
                </a:solidFill>
              </a:rPr>
              <a:t>atau</a:t>
            </a:r>
            <a:r>
              <a:rPr lang="en-US" sz="1400" dirty="0">
                <a:solidFill>
                  <a:schemeClr val="tx1"/>
                </a:solidFill>
              </a:rPr>
              <a:t> 15-17.</a:t>
            </a:r>
            <a:endParaRPr lang="en-US" sz="1400" dirty="0" smtClean="0">
              <a:solidFill>
                <a:schemeClr val="tx1"/>
              </a:solidFill>
            </a:endParaRPr>
          </a:p>
          <a:p>
            <a:pPr algn="just"/>
            <a:endParaRPr lang="en-US" sz="1700" dirty="0" smtClean="0">
              <a:solidFill>
                <a:schemeClr val="tx1"/>
              </a:solidFill>
            </a:endParaRPr>
          </a:p>
          <a:p>
            <a:pPr algn="just"/>
            <a:endParaRPr lang="en-US" sz="17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0991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0327" y="1013112"/>
            <a:ext cx="5867400" cy="31242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5143500"/>
            <a:ext cx="7086600" cy="1714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3500"/>
            <a:ext cx="2057400" cy="1714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926"/>
            <a:ext cx="1828800" cy="5136573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6927" y="6927"/>
            <a:ext cx="6851073" cy="831273"/>
          </a:xfrm>
        </p:spPr>
        <p:txBody>
          <a:bodyPr/>
          <a:lstStyle/>
          <a:p>
            <a:r>
              <a:rPr lang="en-US" dirty="0" err="1" smtClean="0"/>
              <a:t>Terima</a:t>
            </a:r>
            <a:r>
              <a:rPr lang="en-US" dirty="0" smtClean="0"/>
              <a:t> </a:t>
            </a:r>
            <a:r>
              <a:rPr lang="en-US" dirty="0" err="1" smtClean="0"/>
              <a:t>Kasih</a:t>
            </a:r>
            <a:endParaRPr lang="en-US" dirty="0"/>
          </a:p>
        </p:txBody>
      </p:sp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>
            <a:off x="1028700" y="1371599"/>
            <a:ext cx="5067300" cy="2438401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rgbClr val="002060"/>
                </a:solidFill>
              </a:rPr>
              <a:t>“ </a:t>
            </a:r>
            <a:r>
              <a:rPr lang="en-US" sz="2400" dirty="0" err="1" smtClean="0">
                <a:solidFill>
                  <a:srgbClr val="002060"/>
                </a:solidFill>
              </a:rPr>
              <a:t>Jangan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datang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dari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masa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depan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untuk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sekarang</a:t>
            </a:r>
            <a:r>
              <a:rPr lang="en-US" sz="2400" dirty="0" smtClean="0">
                <a:solidFill>
                  <a:srgbClr val="002060"/>
                </a:solidFill>
              </a:rPr>
              <a:t> , </a:t>
            </a:r>
            <a:r>
              <a:rPr lang="en-US" sz="2400" dirty="0" err="1" smtClean="0">
                <a:solidFill>
                  <a:srgbClr val="002060"/>
                </a:solidFill>
              </a:rPr>
              <a:t>Namun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datanglah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Sekarang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untuk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Masa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Depan</a:t>
            </a:r>
            <a:r>
              <a:rPr lang="en-US" sz="2400" dirty="0" smtClean="0">
                <a:solidFill>
                  <a:srgbClr val="002060"/>
                </a:solidFill>
              </a:rPr>
              <a:t> “</a:t>
            </a:r>
          </a:p>
          <a:p>
            <a:r>
              <a:rPr lang="en-US" sz="2400" dirty="0" err="1" smtClean="0">
                <a:solidFill>
                  <a:srgbClr val="002060"/>
                </a:solidFill>
              </a:rPr>
              <a:t>Ig@ArmizanRizal</a:t>
            </a:r>
            <a:endParaRPr lang="en-US" sz="2400" dirty="0" smtClean="0">
              <a:solidFill>
                <a:srgbClr val="002060"/>
              </a:solidFill>
            </a:endParaRPr>
          </a:p>
          <a:p>
            <a:pPr algn="just"/>
            <a:endParaRPr lang="en-US" sz="17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009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5143500"/>
            <a:ext cx="7086600" cy="1714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3500"/>
            <a:ext cx="2057400" cy="1714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926"/>
            <a:ext cx="1828800" cy="5136573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6927" y="6927"/>
            <a:ext cx="6851073" cy="831273"/>
          </a:xfrm>
        </p:spPr>
        <p:txBody>
          <a:bodyPr/>
          <a:lstStyle/>
          <a:p>
            <a:pPr algn="l"/>
            <a:r>
              <a:rPr lang="en-US" dirty="0" smtClean="0"/>
              <a:t> </a:t>
            </a:r>
            <a:r>
              <a:rPr lang="en-US" dirty="0" err="1" smtClean="0"/>
              <a:t>SejarahTenis</a:t>
            </a:r>
            <a:r>
              <a:rPr lang="en-US" dirty="0" smtClean="0"/>
              <a:t> </a:t>
            </a:r>
            <a:r>
              <a:rPr lang="en-US" dirty="0" err="1" smtClean="0"/>
              <a:t>Meja</a:t>
            </a:r>
            <a:endParaRPr lang="en-US" dirty="0"/>
          </a:p>
        </p:txBody>
      </p:sp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>
            <a:off x="0" y="838201"/>
            <a:ext cx="7239000" cy="4305298"/>
          </a:xfrm>
        </p:spPr>
        <p:txBody>
          <a:bodyPr>
            <a:normAutofit fontScale="92500"/>
          </a:bodyPr>
          <a:lstStyle/>
          <a:p>
            <a:pPr algn="just"/>
            <a:r>
              <a:rPr lang="en-US" sz="1400" dirty="0" err="1">
                <a:solidFill>
                  <a:schemeClr val="tx1"/>
                </a:solidFill>
              </a:rPr>
              <a:t>Permainan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tenis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meja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sudah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dikenal</a:t>
            </a:r>
            <a:r>
              <a:rPr lang="en-US" sz="1400" dirty="0">
                <a:solidFill>
                  <a:schemeClr val="tx1"/>
                </a:solidFill>
              </a:rPr>
              <a:t> di </a:t>
            </a:r>
            <a:r>
              <a:rPr lang="en-US" sz="1400" dirty="0" err="1">
                <a:solidFill>
                  <a:schemeClr val="tx1"/>
                </a:solidFill>
              </a:rPr>
              <a:t>Inggris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sejak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abad</a:t>
            </a:r>
            <a:r>
              <a:rPr lang="en-US" sz="1400" dirty="0">
                <a:solidFill>
                  <a:schemeClr val="tx1"/>
                </a:solidFill>
              </a:rPr>
              <a:t> ke-19. </a:t>
            </a:r>
            <a:r>
              <a:rPr lang="en-US" sz="1400" dirty="0" err="1">
                <a:solidFill>
                  <a:schemeClr val="tx1"/>
                </a:solidFill>
              </a:rPr>
              <a:t>Ketika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itu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tenis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meja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dikenal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dengan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sebutan</a:t>
            </a:r>
            <a:r>
              <a:rPr lang="en-US" sz="1400" dirty="0">
                <a:solidFill>
                  <a:schemeClr val="tx1"/>
                </a:solidFill>
              </a:rPr>
              <a:t> ping pong, </a:t>
            </a:r>
            <a:r>
              <a:rPr lang="en-US" sz="1400" i="1" dirty="0" err="1">
                <a:solidFill>
                  <a:schemeClr val="tx1"/>
                </a:solidFill>
              </a:rPr>
              <a:t>gossima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atau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i="1" dirty="0">
                <a:solidFill>
                  <a:schemeClr val="tx1"/>
                </a:solidFill>
              </a:rPr>
              <a:t>whiff </a:t>
            </a:r>
            <a:r>
              <a:rPr lang="en-US" sz="1400" i="1" dirty="0" err="1">
                <a:solidFill>
                  <a:schemeClr val="tx1"/>
                </a:solidFill>
              </a:rPr>
              <a:t>whoff</a:t>
            </a:r>
            <a:r>
              <a:rPr lang="en-US" sz="1400" i="1" dirty="0">
                <a:solidFill>
                  <a:schemeClr val="tx1"/>
                </a:solidFill>
              </a:rPr>
              <a:t>. </a:t>
            </a:r>
            <a:r>
              <a:rPr lang="en-US" sz="1400" dirty="0" err="1">
                <a:solidFill>
                  <a:schemeClr val="tx1"/>
                </a:solidFill>
              </a:rPr>
              <a:t>Nama</a:t>
            </a:r>
            <a:r>
              <a:rPr lang="en-US" sz="1400" dirty="0">
                <a:solidFill>
                  <a:schemeClr val="tx1"/>
                </a:solidFill>
              </a:rPr>
              <a:t> ping pong </a:t>
            </a:r>
            <a:r>
              <a:rPr lang="en-US" sz="1400" dirty="0" err="1">
                <a:solidFill>
                  <a:schemeClr val="tx1"/>
                </a:solidFill>
              </a:rPr>
              <a:t>dipakai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hampir</a:t>
            </a:r>
            <a:r>
              <a:rPr lang="en-US" sz="1400" dirty="0">
                <a:solidFill>
                  <a:schemeClr val="tx1"/>
                </a:solidFill>
              </a:rPr>
              <a:t> di </a:t>
            </a:r>
            <a:r>
              <a:rPr lang="en-US" sz="1400" dirty="0" err="1">
                <a:solidFill>
                  <a:schemeClr val="tx1"/>
                </a:solidFill>
              </a:rPr>
              <a:t>seluruh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negara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sampai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sebuah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perusahaan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asal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Inggris</a:t>
            </a:r>
            <a:r>
              <a:rPr lang="en-US" sz="1400" dirty="0">
                <a:solidFill>
                  <a:schemeClr val="tx1"/>
                </a:solidFill>
              </a:rPr>
              <a:t>, J. </a:t>
            </a:r>
            <a:r>
              <a:rPr lang="en-US" sz="1400" dirty="0" err="1">
                <a:solidFill>
                  <a:schemeClr val="tx1"/>
                </a:solidFill>
              </a:rPr>
              <a:t>Jaques</a:t>
            </a:r>
            <a:r>
              <a:rPr lang="en-US" sz="1400" dirty="0">
                <a:solidFill>
                  <a:schemeClr val="tx1"/>
                </a:solidFill>
              </a:rPr>
              <a:t> and Son, Ltd., </a:t>
            </a:r>
            <a:r>
              <a:rPr lang="en-US" sz="1400" dirty="0" err="1">
                <a:solidFill>
                  <a:schemeClr val="tx1"/>
                </a:solidFill>
              </a:rPr>
              <a:t>menjadikannya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merek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dagang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pada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tahun</a:t>
            </a:r>
            <a:r>
              <a:rPr lang="en-US" sz="1400" dirty="0">
                <a:solidFill>
                  <a:schemeClr val="tx1"/>
                </a:solidFill>
              </a:rPr>
              <a:t> 1901</a:t>
            </a:r>
            <a:r>
              <a:rPr lang="en-US" sz="14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sz="1400" dirty="0" err="1">
                <a:solidFill>
                  <a:schemeClr val="tx1"/>
                </a:solidFill>
              </a:rPr>
              <a:t>Sejak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itu</a:t>
            </a:r>
            <a:r>
              <a:rPr lang="en-US" sz="1400" dirty="0">
                <a:solidFill>
                  <a:schemeClr val="tx1"/>
                </a:solidFill>
              </a:rPr>
              <a:t>, ping pong </a:t>
            </a:r>
            <a:r>
              <a:rPr lang="en-US" sz="1400" dirty="0" err="1">
                <a:solidFill>
                  <a:schemeClr val="tx1"/>
                </a:solidFill>
              </a:rPr>
              <a:t>hanya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digunakan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jika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permainan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menggunakan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peralatan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dari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Jaques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sedangkan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perusahaan</a:t>
            </a:r>
            <a:r>
              <a:rPr lang="en-US" sz="1400" dirty="0">
                <a:solidFill>
                  <a:schemeClr val="tx1"/>
                </a:solidFill>
              </a:rPr>
              <a:t> lain </a:t>
            </a:r>
            <a:r>
              <a:rPr lang="en-US" sz="1400" dirty="0" err="1">
                <a:solidFill>
                  <a:schemeClr val="tx1"/>
                </a:solidFill>
              </a:rPr>
              <a:t>menamakannya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i="1" dirty="0">
                <a:solidFill>
                  <a:schemeClr val="tx1"/>
                </a:solidFill>
              </a:rPr>
              <a:t>table tennis</a:t>
            </a:r>
            <a:r>
              <a:rPr lang="en-US" sz="1400" dirty="0">
                <a:solidFill>
                  <a:schemeClr val="tx1"/>
                </a:solidFill>
              </a:rPr>
              <a:t>. </a:t>
            </a:r>
            <a:r>
              <a:rPr lang="en-US" sz="1400" dirty="0" err="1">
                <a:solidFill>
                  <a:schemeClr val="tx1"/>
                </a:solidFill>
              </a:rPr>
              <a:t>Pada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masa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itu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tenis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meja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menjadi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permainan</a:t>
            </a:r>
            <a:r>
              <a:rPr lang="en-US" sz="1400" dirty="0">
                <a:solidFill>
                  <a:schemeClr val="tx1"/>
                </a:solidFill>
              </a:rPr>
              <a:t> di </a:t>
            </a:r>
            <a:r>
              <a:rPr lang="en-US" sz="1400" dirty="0" err="1">
                <a:solidFill>
                  <a:schemeClr val="tx1"/>
                </a:solidFill>
              </a:rPr>
              <a:t>kalangan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kelas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atas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sering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dimainkan</a:t>
            </a:r>
            <a:r>
              <a:rPr lang="en-US" sz="1400" dirty="0">
                <a:solidFill>
                  <a:schemeClr val="tx1"/>
                </a:solidFill>
              </a:rPr>
              <a:t> di </a:t>
            </a:r>
            <a:r>
              <a:rPr lang="en-US" sz="1400" dirty="0" err="1">
                <a:solidFill>
                  <a:schemeClr val="tx1"/>
                </a:solidFill>
              </a:rPr>
              <a:t>dalam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ruangan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setelah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makan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malam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  <a:endParaRPr lang="en-US" sz="1400" dirty="0" smtClean="0">
              <a:solidFill>
                <a:schemeClr val="tx1"/>
              </a:solidFill>
            </a:endParaRPr>
          </a:p>
          <a:p>
            <a:pPr algn="just"/>
            <a:r>
              <a:rPr lang="en-US" sz="1400" dirty="0" err="1">
                <a:solidFill>
                  <a:schemeClr val="tx1"/>
                </a:solidFill>
              </a:rPr>
              <a:t>Pada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mulanya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peralatan</a:t>
            </a:r>
            <a:r>
              <a:rPr lang="en-US" sz="1400" dirty="0">
                <a:solidFill>
                  <a:schemeClr val="tx1"/>
                </a:solidFill>
              </a:rPr>
              <a:t> yang </a:t>
            </a:r>
            <a:r>
              <a:rPr lang="en-US" sz="1400" dirty="0" err="1">
                <a:solidFill>
                  <a:schemeClr val="tx1"/>
                </a:solidFill>
              </a:rPr>
              <a:t>digunakan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berupa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meja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sebaris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buku</a:t>
            </a:r>
            <a:r>
              <a:rPr lang="en-US" sz="1400" dirty="0">
                <a:solidFill>
                  <a:schemeClr val="tx1"/>
                </a:solidFill>
              </a:rPr>
              <a:t> yang </a:t>
            </a:r>
            <a:r>
              <a:rPr lang="en-US" sz="1400" dirty="0" err="1">
                <a:solidFill>
                  <a:schemeClr val="tx1"/>
                </a:solidFill>
              </a:rPr>
              <a:t>disusun</a:t>
            </a:r>
            <a:r>
              <a:rPr lang="en-US" sz="1400" dirty="0">
                <a:solidFill>
                  <a:schemeClr val="tx1"/>
                </a:solidFill>
              </a:rPr>
              <a:t> di </a:t>
            </a:r>
            <a:r>
              <a:rPr lang="en-US" sz="1400" dirty="0" err="1">
                <a:solidFill>
                  <a:schemeClr val="tx1"/>
                </a:solidFill>
              </a:rPr>
              <a:t>tengah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meja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sebagai</a:t>
            </a:r>
            <a:r>
              <a:rPr lang="en-US" sz="1400" dirty="0">
                <a:solidFill>
                  <a:schemeClr val="tx1"/>
                </a:solidFill>
              </a:rPr>
              <a:t> net, bola golf, </a:t>
            </a:r>
            <a:r>
              <a:rPr lang="en-US" sz="1400" dirty="0" err="1">
                <a:solidFill>
                  <a:schemeClr val="tx1"/>
                </a:solidFill>
              </a:rPr>
              <a:t>dan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dua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buah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buku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sebagai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pemukul</a:t>
            </a:r>
            <a:r>
              <a:rPr lang="en-US" sz="1400" dirty="0">
                <a:solidFill>
                  <a:schemeClr val="tx1"/>
                </a:solidFill>
              </a:rPr>
              <a:t> bola. </a:t>
            </a:r>
            <a:r>
              <a:rPr lang="en-US" sz="1400" dirty="0" err="1">
                <a:solidFill>
                  <a:schemeClr val="tx1"/>
                </a:solidFill>
              </a:rPr>
              <a:t>Namun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pada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tahun</a:t>
            </a:r>
            <a:r>
              <a:rPr lang="en-US" sz="1400" dirty="0">
                <a:solidFill>
                  <a:schemeClr val="tx1"/>
                </a:solidFill>
              </a:rPr>
              <a:t> 1901, </a:t>
            </a:r>
            <a:r>
              <a:rPr lang="en-US" sz="1400" dirty="0" err="1">
                <a:solidFill>
                  <a:schemeClr val="tx1"/>
                </a:solidFill>
              </a:rPr>
              <a:t>seorang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pecinta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tenis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meja</a:t>
            </a:r>
            <a:r>
              <a:rPr lang="en-US" sz="1400" dirty="0">
                <a:solidFill>
                  <a:schemeClr val="tx1"/>
                </a:solidFill>
              </a:rPr>
              <a:t>, James W. Gibb, </a:t>
            </a:r>
            <a:r>
              <a:rPr lang="en-US" sz="1400" dirty="0" err="1">
                <a:solidFill>
                  <a:schemeClr val="tx1"/>
                </a:solidFill>
              </a:rPr>
              <a:t>berhasil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menemukan</a:t>
            </a:r>
            <a:r>
              <a:rPr lang="en-US" sz="1400" dirty="0">
                <a:solidFill>
                  <a:schemeClr val="tx1"/>
                </a:solidFill>
              </a:rPr>
              <a:t> bola </a:t>
            </a:r>
            <a:r>
              <a:rPr lang="en-US" sz="1400" dirty="0" err="1">
                <a:solidFill>
                  <a:schemeClr val="tx1"/>
                </a:solidFill>
              </a:rPr>
              <a:t>seluloid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  <a:endParaRPr lang="en-US" sz="1400" dirty="0" smtClean="0">
              <a:solidFill>
                <a:schemeClr val="tx1"/>
              </a:solidFill>
            </a:endParaRPr>
          </a:p>
          <a:p>
            <a:pPr algn="just"/>
            <a:r>
              <a:rPr lang="en-US" sz="1400" dirty="0" err="1">
                <a:solidFill>
                  <a:schemeClr val="tx1"/>
                </a:solidFill>
              </a:rPr>
              <a:t>Pada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tahun</a:t>
            </a:r>
            <a:r>
              <a:rPr lang="en-US" sz="1400" dirty="0">
                <a:solidFill>
                  <a:schemeClr val="tx1"/>
                </a:solidFill>
              </a:rPr>
              <a:t> yang </a:t>
            </a:r>
            <a:r>
              <a:rPr lang="en-US" sz="1400" dirty="0" err="1">
                <a:solidFill>
                  <a:schemeClr val="tx1"/>
                </a:solidFill>
              </a:rPr>
              <a:t>sama</a:t>
            </a:r>
            <a:r>
              <a:rPr lang="en-US" sz="1400" dirty="0">
                <a:solidFill>
                  <a:schemeClr val="tx1"/>
                </a:solidFill>
              </a:rPr>
              <a:t>, E.C. Goode </a:t>
            </a:r>
            <a:r>
              <a:rPr lang="en-US" sz="1400" dirty="0" err="1">
                <a:solidFill>
                  <a:schemeClr val="tx1"/>
                </a:solidFill>
              </a:rPr>
              <a:t>membuat</a:t>
            </a:r>
            <a:r>
              <a:rPr lang="en-US" sz="1400" dirty="0">
                <a:solidFill>
                  <a:schemeClr val="tx1"/>
                </a:solidFill>
              </a:rPr>
              <a:t> bet </a:t>
            </a:r>
            <a:r>
              <a:rPr lang="en-US" sz="1400" dirty="0" err="1">
                <a:solidFill>
                  <a:schemeClr val="tx1"/>
                </a:solidFill>
              </a:rPr>
              <a:t>versi</a:t>
            </a:r>
            <a:r>
              <a:rPr lang="en-US" sz="1400" dirty="0">
                <a:solidFill>
                  <a:schemeClr val="tx1"/>
                </a:solidFill>
              </a:rPr>
              <a:t> modern </a:t>
            </a:r>
            <a:r>
              <a:rPr lang="en-US" sz="1400" dirty="0" err="1">
                <a:solidFill>
                  <a:schemeClr val="tx1"/>
                </a:solidFill>
              </a:rPr>
              <a:t>dengan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cara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memasang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selembar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lapisan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karet</a:t>
            </a:r>
            <a:r>
              <a:rPr lang="en-US" sz="1400" dirty="0">
                <a:solidFill>
                  <a:schemeClr val="tx1"/>
                </a:solidFill>
              </a:rPr>
              <a:t> yang </a:t>
            </a:r>
            <a:r>
              <a:rPr lang="en-US" sz="1400" dirty="0" err="1">
                <a:solidFill>
                  <a:schemeClr val="tx1"/>
                </a:solidFill>
              </a:rPr>
              <a:t>berbintik-bintik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pada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papan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kayu</a:t>
            </a:r>
            <a:r>
              <a:rPr lang="en-US" sz="1400" dirty="0">
                <a:solidFill>
                  <a:schemeClr val="tx1"/>
                </a:solidFill>
              </a:rPr>
              <a:t> yang </a:t>
            </a:r>
            <a:r>
              <a:rPr lang="en-US" sz="1400" dirty="0" err="1">
                <a:solidFill>
                  <a:schemeClr val="tx1"/>
                </a:solidFill>
              </a:rPr>
              <a:t>permukaannya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dihaluskan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  <a:endParaRPr lang="en-US" sz="1400" dirty="0" smtClean="0">
              <a:solidFill>
                <a:schemeClr val="tx1"/>
              </a:solidFill>
            </a:endParaRPr>
          </a:p>
          <a:p>
            <a:pPr algn="just"/>
            <a:r>
              <a:rPr lang="en-US" sz="1400" dirty="0" err="1">
                <a:solidFill>
                  <a:schemeClr val="tx1"/>
                </a:solidFill>
              </a:rPr>
              <a:t>Inggris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mendirikan</a:t>
            </a:r>
            <a:r>
              <a:rPr lang="en-US" sz="1400" dirty="0">
                <a:solidFill>
                  <a:schemeClr val="tx1"/>
                </a:solidFill>
              </a:rPr>
              <a:t> Table Tennis Association (TTA) </a:t>
            </a:r>
            <a:r>
              <a:rPr lang="en-US" sz="1400" dirty="0" err="1">
                <a:solidFill>
                  <a:schemeClr val="tx1"/>
                </a:solidFill>
              </a:rPr>
              <a:t>pada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tahun</a:t>
            </a:r>
            <a:r>
              <a:rPr lang="en-US" sz="1400" dirty="0">
                <a:solidFill>
                  <a:schemeClr val="tx1"/>
                </a:solidFill>
              </a:rPr>
              <a:t> 1921, </a:t>
            </a:r>
            <a:r>
              <a:rPr lang="en-US" sz="1400" dirty="0" err="1">
                <a:solidFill>
                  <a:schemeClr val="tx1"/>
                </a:solidFill>
              </a:rPr>
              <a:t>diikuti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berdirinya</a:t>
            </a:r>
            <a:r>
              <a:rPr lang="en-US" sz="1400" dirty="0">
                <a:solidFill>
                  <a:schemeClr val="tx1"/>
                </a:solidFill>
              </a:rPr>
              <a:t> International Table Tennis Federation (ITTF) </a:t>
            </a:r>
            <a:r>
              <a:rPr lang="en-US" sz="1400" dirty="0" err="1">
                <a:solidFill>
                  <a:schemeClr val="tx1"/>
                </a:solidFill>
              </a:rPr>
              <a:t>pada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tahun</a:t>
            </a:r>
            <a:r>
              <a:rPr lang="en-US" sz="1400" dirty="0">
                <a:solidFill>
                  <a:schemeClr val="tx1"/>
                </a:solidFill>
              </a:rPr>
              <a:t> 1926, </a:t>
            </a:r>
            <a:r>
              <a:rPr lang="en-US" sz="1400" dirty="0" err="1">
                <a:solidFill>
                  <a:schemeClr val="tx1"/>
                </a:solidFill>
              </a:rPr>
              <a:t>dan</a:t>
            </a:r>
            <a:r>
              <a:rPr lang="en-US" sz="1400" dirty="0">
                <a:solidFill>
                  <a:schemeClr val="tx1"/>
                </a:solidFill>
              </a:rPr>
              <a:t> USA Table Tennis (USAT) </a:t>
            </a:r>
            <a:r>
              <a:rPr lang="en-US" sz="1400" dirty="0" err="1">
                <a:solidFill>
                  <a:schemeClr val="tx1"/>
                </a:solidFill>
              </a:rPr>
              <a:t>pada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tahun</a:t>
            </a:r>
            <a:r>
              <a:rPr lang="en-US" sz="1400" dirty="0">
                <a:solidFill>
                  <a:schemeClr val="tx1"/>
                </a:solidFill>
              </a:rPr>
              <a:t> 1933. </a:t>
            </a:r>
            <a:r>
              <a:rPr lang="en-US" sz="1400" dirty="0" err="1">
                <a:solidFill>
                  <a:schemeClr val="tx1"/>
                </a:solidFill>
              </a:rPr>
              <a:t>Kejuaraan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tenis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meja</a:t>
            </a:r>
            <a:r>
              <a:rPr lang="en-US" sz="1400" dirty="0">
                <a:solidFill>
                  <a:schemeClr val="tx1"/>
                </a:solidFill>
              </a:rPr>
              <a:t> yang </a:t>
            </a:r>
            <a:r>
              <a:rPr lang="en-US" sz="1400" dirty="0" err="1">
                <a:solidFill>
                  <a:schemeClr val="tx1"/>
                </a:solidFill>
              </a:rPr>
              <a:t>pertama</a:t>
            </a:r>
            <a:r>
              <a:rPr lang="en-US" sz="1400" dirty="0">
                <a:solidFill>
                  <a:schemeClr val="tx1"/>
                </a:solidFill>
              </a:rPr>
              <a:t> kali </a:t>
            </a:r>
            <a:r>
              <a:rPr lang="en-US" sz="1400" dirty="0" err="1">
                <a:solidFill>
                  <a:schemeClr val="tx1"/>
                </a:solidFill>
              </a:rPr>
              <a:t>diadakan</a:t>
            </a:r>
            <a:r>
              <a:rPr lang="en-US" sz="1400" dirty="0">
                <a:solidFill>
                  <a:schemeClr val="tx1"/>
                </a:solidFill>
              </a:rPr>
              <a:t> di London, </a:t>
            </a:r>
            <a:r>
              <a:rPr lang="en-US" sz="1400" dirty="0" err="1">
                <a:solidFill>
                  <a:schemeClr val="tx1"/>
                </a:solidFill>
              </a:rPr>
              <a:t>Inggris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pada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tahun</a:t>
            </a:r>
            <a:r>
              <a:rPr lang="en-US" sz="1400" dirty="0">
                <a:solidFill>
                  <a:schemeClr val="tx1"/>
                </a:solidFill>
              </a:rPr>
              <a:t> 1926.</a:t>
            </a:r>
            <a:endParaRPr lang="en-US" sz="1400" dirty="0" smtClean="0">
              <a:solidFill>
                <a:schemeClr val="tx1"/>
              </a:solidFill>
            </a:endParaRPr>
          </a:p>
          <a:p>
            <a:pPr algn="just"/>
            <a:r>
              <a:rPr lang="en-US" sz="1400" dirty="0" err="1">
                <a:solidFill>
                  <a:schemeClr val="tx1"/>
                </a:solidFill>
              </a:rPr>
              <a:t>Pada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tahun</a:t>
            </a:r>
            <a:r>
              <a:rPr lang="en-US" sz="1400" dirty="0">
                <a:solidFill>
                  <a:schemeClr val="tx1"/>
                </a:solidFill>
              </a:rPr>
              <a:t> 1950, </a:t>
            </a:r>
            <a:r>
              <a:rPr lang="en-US" sz="1400" dirty="0" err="1">
                <a:solidFill>
                  <a:schemeClr val="tx1"/>
                </a:solidFill>
              </a:rPr>
              <a:t>sebuah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perusahaan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alat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olahraga</a:t>
            </a:r>
            <a:r>
              <a:rPr lang="en-US" sz="1400" dirty="0">
                <a:solidFill>
                  <a:schemeClr val="tx1"/>
                </a:solidFill>
              </a:rPr>
              <a:t> di </a:t>
            </a:r>
            <a:r>
              <a:rPr lang="en-US" sz="1400" dirty="0" err="1">
                <a:solidFill>
                  <a:schemeClr val="tx1"/>
                </a:solidFill>
              </a:rPr>
              <a:t>Inggris</a:t>
            </a:r>
            <a:r>
              <a:rPr lang="en-US" sz="1400" dirty="0">
                <a:solidFill>
                  <a:schemeClr val="tx1"/>
                </a:solidFill>
              </a:rPr>
              <a:t>, S.W. Hancock, Ltd., </a:t>
            </a:r>
            <a:r>
              <a:rPr lang="en-US" sz="1400" dirty="0" err="1">
                <a:solidFill>
                  <a:schemeClr val="tx1"/>
                </a:solidFill>
              </a:rPr>
              <a:t>memperkenalkan</a:t>
            </a:r>
            <a:r>
              <a:rPr lang="en-US" sz="1400" dirty="0">
                <a:solidFill>
                  <a:schemeClr val="tx1"/>
                </a:solidFill>
              </a:rPr>
              <a:t> bet </a:t>
            </a:r>
            <a:r>
              <a:rPr lang="en-US" sz="1400" dirty="0" err="1">
                <a:solidFill>
                  <a:schemeClr val="tx1"/>
                </a:solidFill>
              </a:rPr>
              <a:t>baru</a:t>
            </a:r>
            <a:r>
              <a:rPr lang="en-US" sz="1400" dirty="0">
                <a:solidFill>
                  <a:schemeClr val="tx1"/>
                </a:solidFill>
              </a:rPr>
              <a:t>. </a:t>
            </a:r>
            <a:r>
              <a:rPr lang="en-US" sz="1400" dirty="0" err="1">
                <a:solidFill>
                  <a:schemeClr val="tx1"/>
                </a:solidFill>
              </a:rPr>
              <a:t>Kayu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berlapis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karet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disatukan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dengan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lapisan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spons</a:t>
            </a:r>
            <a:r>
              <a:rPr lang="en-US" sz="1400" dirty="0">
                <a:solidFill>
                  <a:schemeClr val="tx1"/>
                </a:solidFill>
              </a:rPr>
              <a:t> di </a:t>
            </a:r>
            <a:r>
              <a:rPr lang="en-US" sz="1400" dirty="0" err="1">
                <a:solidFill>
                  <a:schemeClr val="tx1"/>
                </a:solidFill>
              </a:rPr>
              <a:t>bagian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dasarnya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sehingga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menyebabkan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tingkat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kecepatan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perputaran</a:t>
            </a:r>
            <a:r>
              <a:rPr lang="en-US" sz="1400" dirty="0">
                <a:solidFill>
                  <a:schemeClr val="tx1"/>
                </a:solidFill>
              </a:rPr>
              <a:t> bola </a:t>
            </a:r>
            <a:r>
              <a:rPr lang="en-US" sz="1400" dirty="0" err="1">
                <a:solidFill>
                  <a:schemeClr val="tx1"/>
                </a:solidFill>
              </a:rPr>
              <a:t>menjadi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tinggi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  <a:endParaRPr lang="en-US" sz="1400" dirty="0" smtClean="0">
              <a:solidFill>
                <a:schemeClr val="tx1"/>
              </a:solidFill>
            </a:endParaRPr>
          </a:p>
          <a:p>
            <a:pPr algn="just"/>
            <a:r>
              <a:rPr lang="en-US" sz="1400" dirty="0">
                <a:solidFill>
                  <a:schemeClr val="tx1"/>
                </a:solidFill>
              </a:rPr>
              <a:t>Di Indonesia, </a:t>
            </a:r>
            <a:r>
              <a:rPr lang="en-US" sz="1400" dirty="0" err="1">
                <a:solidFill>
                  <a:schemeClr val="tx1"/>
                </a:solidFill>
              </a:rPr>
              <a:t>olahraga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ini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pertama</a:t>
            </a:r>
            <a:r>
              <a:rPr lang="en-US" sz="1400" dirty="0">
                <a:solidFill>
                  <a:schemeClr val="tx1"/>
                </a:solidFill>
              </a:rPr>
              <a:t> kali </a:t>
            </a:r>
            <a:r>
              <a:rPr lang="en-US" sz="1400" dirty="0" err="1">
                <a:solidFill>
                  <a:schemeClr val="tx1"/>
                </a:solidFill>
              </a:rPr>
              <a:t>dilombakan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pada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Olahraga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Nasional</a:t>
            </a:r>
            <a:r>
              <a:rPr lang="en-US" sz="1400" dirty="0">
                <a:solidFill>
                  <a:schemeClr val="tx1"/>
                </a:solidFill>
              </a:rPr>
              <a:t> (PON) </a:t>
            </a:r>
            <a:r>
              <a:rPr lang="en-US" sz="1400" dirty="0" err="1">
                <a:solidFill>
                  <a:schemeClr val="tx1"/>
                </a:solidFill>
              </a:rPr>
              <a:t>pertama</a:t>
            </a:r>
            <a:r>
              <a:rPr lang="en-US" sz="1400" dirty="0">
                <a:solidFill>
                  <a:schemeClr val="tx1"/>
                </a:solidFill>
              </a:rPr>
              <a:t> di Solo </a:t>
            </a:r>
            <a:r>
              <a:rPr lang="en-US" sz="1400" dirty="0" err="1">
                <a:solidFill>
                  <a:schemeClr val="tx1"/>
                </a:solidFill>
              </a:rPr>
              <a:t>tahun</a:t>
            </a:r>
            <a:r>
              <a:rPr lang="en-US" sz="1400" dirty="0">
                <a:solidFill>
                  <a:schemeClr val="tx1"/>
                </a:solidFill>
              </a:rPr>
              <a:t> 1948, </a:t>
            </a:r>
            <a:r>
              <a:rPr lang="en-US" sz="1400" dirty="0" err="1">
                <a:solidFill>
                  <a:schemeClr val="tx1"/>
                </a:solidFill>
              </a:rPr>
              <a:t>sedangkan</a:t>
            </a:r>
            <a:r>
              <a:rPr lang="en-US" sz="1400" dirty="0">
                <a:solidFill>
                  <a:schemeClr val="tx1"/>
                </a:solidFill>
              </a:rPr>
              <a:t> di </a:t>
            </a:r>
            <a:r>
              <a:rPr lang="en-US" sz="1400" dirty="0" err="1">
                <a:solidFill>
                  <a:schemeClr val="tx1"/>
                </a:solidFill>
              </a:rPr>
              <a:t>tingkat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dunia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tenis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meja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baru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resmi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dipertandingkan</a:t>
            </a:r>
            <a:r>
              <a:rPr lang="en-US" sz="1400" dirty="0">
                <a:solidFill>
                  <a:schemeClr val="tx1"/>
                </a:solidFill>
              </a:rPr>
              <a:t> di </a:t>
            </a:r>
            <a:r>
              <a:rPr lang="en-US" sz="1400" dirty="0" err="1">
                <a:solidFill>
                  <a:schemeClr val="tx1"/>
                </a:solidFill>
              </a:rPr>
              <a:t>Olimpiade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pada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tahun</a:t>
            </a:r>
            <a:r>
              <a:rPr lang="en-US" sz="1400" dirty="0">
                <a:solidFill>
                  <a:schemeClr val="tx1"/>
                </a:solidFill>
              </a:rPr>
              <a:t> 1988 di Seoul, Korea Selatan.</a:t>
            </a:r>
            <a:endParaRPr lang="en-US" sz="1400" dirty="0" smtClean="0">
              <a:solidFill>
                <a:schemeClr val="tx1"/>
              </a:solidFill>
            </a:endParaRPr>
          </a:p>
          <a:p>
            <a:pPr algn="just"/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963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5143500"/>
            <a:ext cx="7086600" cy="1714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3500"/>
            <a:ext cx="2057400" cy="1714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926"/>
            <a:ext cx="1828800" cy="5136573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6927" y="6927"/>
            <a:ext cx="6851073" cy="831273"/>
          </a:xfrm>
        </p:spPr>
        <p:txBody>
          <a:bodyPr/>
          <a:lstStyle/>
          <a:p>
            <a:pPr algn="l"/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endParaRPr lang="en-US" dirty="0"/>
          </a:p>
        </p:txBody>
      </p:sp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>
            <a:off x="0" y="838201"/>
            <a:ext cx="7239000" cy="4305298"/>
          </a:xfrm>
        </p:spPr>
        <p:txBody>
          <a:bodyPr>
            <a:normAutofit/>
          </a:bodyPr>
          <a:lstStyle/>
          <a:p>
            <a:pPr algn="just"/>
            <a:r>
              <a:rPr lang="en-US" sz="2000" b="1" dirty="0" err="1">
                <a:solidFill>
                  <a:schemeClr val="tx1"/>
                </a:solidFill>
              </a:rPr>
              <a:t>Teknik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Memegang</a:t>
            </a:r>
            <a:r>
              <a:rPr lang="en-US" sz="2000" b="1" dirty="0">
                <a:solidFill>
                  <a:schemeClr val="tx1"/>
                </a:solidFill>
              </a:rPr>
              <a:t> Bet</a:t>
            </a:r>
            <a:endParaRPr lang="en-US" sz="2000" b="1" dirty="0" smtClean="0">
              <a:solidFill>
                <a:schemeClr val="tx1"/>
              </a:solidFill>
            </a:endParaRPr>
          </a:p>
          <a:p>
            <a:pPr algn="just"/>
            <a:r>
              <a:rPr lang="en-US" sz="2000" dirty="0">
                <a:solidFill>
                  <a:schemeClr val="tx1"/>
                </a:solidFill>
              </a:rPr>
              <a:t>Ada </a:t>
            </a:r>
            <a:r>
              <a:rPr lang="en-US" sz="2000" dirty="0" err="1">
                <a:solidFill>
                  <a:schemeClr val="tx1"/>
                </a:solidFill>
              </a:rPr>
              <a:t>tiga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teknik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memegang</a:t>
            </a:r>
            <a:r>
              <a:rPr lang="en-US" sz="2000" dirty="0">
                <a:solidFill>
                  <a:schemeClr val="tx1"/>
                </a:solidFill>
              </a:rPr>
              <a:t> bet </a:t>
            </a:r>
            <a:r>
              <a:rPr lang="en-US" sz="2000" dirty="0" err="1">
                <a:solidFill>
                  <a:schemeClr val="tx1"/>
                </a:solidFill>
              </a:rPr>
              <a:t>dalam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permainan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tenis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meja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yaitu</a:t>
            </a:r>
            <a:r>
              <a:rPr lang="en-US" sz="2000" dirty="0" smtClean="0">
                <a:solidFill>
                  <a:schemeClr val="tx1"/>
                </a:solidFill>
              </a:rPr>
              <a:t> :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i="1" dirty="0" err="1">
                <a:solidFill>
                  <a:schemeClr val="tx1"/>
                </a:solidFill>
              </a:rPr>
              <a:t>shakehand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sz="2000" i="1" dirty="0" smtClean="0">
                <a:solidFill>
                  <a:schemeClr val="tx1"/>
                </a:solidFill>
              </a:rPr>
              <a:t>grip</a:t>
            </a:r>
            <a:r>
              <a:rPr lang="en-US" sz="2000" dirty="0" smtClean="0">
                <a:solidFill>
                  <a:schemeClr val="tx1"/>
                </a:solidFill>
              </a:rPr>
              <a:t>,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2000" i="1" dirty="0" err="1" smtClean="0">
                <a:solidFill>
                  <a:schemeClr val="tx1"/>
                </a:solidFill>
              </a:rPr>
              <a:t>penhold</a:t>
            </a:r>
            <a:r>
              <a:rPr lang="en-US" sz="2000" i="1" dirty="0" smtClean="0">
                <a:solidFill>
                  <a:schemeClr val="tx1"/>
                </a:solidFill>
              </a:rPr>
              <a:t> </a:t>
            </a:r>
            <a:r>
              <a:rPr lang="en-US" sz="2000" i="1" dirty="0">
                <a:solidFill>
                  <a:schemeClr val="tx1"/>
                </a:solidFill>
              </a:rPr>
              <a:t>grip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dan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i="1" dirty="0" err="1">
                <a:solidFill>
                  <a:schemeClr val="tx1"/>
                </a:solidFill>
              </a:rPr>
              <a:t>seemiller</a:t>
            </a:r>
            <a:r>
              <a:rPr lang="en-US" sz="2000" i="1" dirty="0">
                <a:solidFill>
                  <a:schemeClr val="tx1"/>
                </a:solidFill>
              </a:rPr>
              <a:t> grip</a:t>
            </a:r>
            <a:r>
              <a:rPr lang="en-US" sz="2000" dirty="0"/>
              <a:t>.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372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5143500"/>
            <a:ext cx="7086600" cy="1714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3500"/>
            <a:ext cx="2057400" cy="1714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926"/>
            <a:ext cx="1828800" cy="5136573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6927" y="6927"/>
            <a:ext cx="6851073" cy="831273"/>
          </a:xfrm>
        </p:spPr>
        <p:txBody>
          <a:bodyPr/>
          <a:lstStyle/>
          <a:p>
            <a:pPr algn="l"/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Memegang</a:t>
            </a:r>
            <a:r>
              <a:rPr lang="en-US" dirty="0" smtClean="0"/>
              <a:t> Bet</a:t>
            </a:r>
            <a:endParaRPr lang="en-US" dirty="0"/>
          </a:p>
        </p:txBody>
      </p:sp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>
            <a:off x="0" y="838201"/>
            <a:ext cx="7239000" cy="4305298"/>
          </a:xfrm>
        </p:spPr>
        <p:txBody>
          <a:bodyPr>
            <a:normAutofit/>
          </a:bodyPr>
          <a:lstStyle/>
          <a:p>
            <a:pPr algn="just"/>
            <a:r>
              <a:rPr lang="en-US" sz="2000" b="1" dirty="0" smtClean="0">
                <a:solidFill>
                  <a:schemeClr val="tx1"/>
                </a:solidFill>
              </a:rPr>
              <a:t>1.</a:t>
            </a:r>
            <a:r>
              <a:rPr lang="en-US" sz="2000" b="1" dirty="0"/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Shakehand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</a:rPr>
              <a:t>Grip</a:t>
            </a:r>
          </a:p>
          <a:p>
            <a:pPr algn="just"/>
            <a:r>
              <a:rPr lang="en-US" sz="2000" i="1" dirty="0" err="1">
                <a:solidFill>
                  <a:schemeClr val="tx1"/>
                </a:solidFill>
              </a:rPr>
              <a:t>Shakehand</a:t>
            </a:r>
            <a:r>
              <a:rPr lang="en-US" sz="2000" i="1" dirty="0">
                <a:solidFill>
                  <a:schemeClr val="tx1"/>
                </a:solidFill>
              </a:rPr>
              <a:t> grip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adalah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teknik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memegang</a:t>
            </a:r>
            <a:r>
              <a:rPr lang="en-US" sz="2000" dirty="0">
                <a:solidFill>
                  <a:schemeClr val="tx1"/>
                </a:solidFill>
              </a:rPr>
              <a:t> bet </a:t>
            </a:r>
            <a:r>
              <a:rPr lang="en-US" sz="2000" dirty="0" err="1">
                <a:solidFill>
                  <a:schemeClr val="tx1"/>
                </a:solidFill>
              </a:rPr>
              <a:t>seperti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sedang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berjabat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tangan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Teknik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banyak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digunakan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oleh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atlet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tenis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meja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profesional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sangat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populer</a:t>
            </a:r>
            <a:r>
              <a:rPr lang="en-US" sz="2000" dirty="0">
                <a:solidFill>
                  <a:schemeClr val="tx1"/>
                </a:solidFill>
              </a:rPr>
              <a:t> di </a:t>
            </a:r>
            <a:r>
              <a:rPr lang="en-US" sz="2000" dirty="0" err="1">
                <a:solidFill>
                  <a:schemeClr val="tx1"/>
                </a:solidFill>
              </a:rPr>
              <a:t>negara-negara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Eropa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Teknik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i="1" dirty="0" err="1">
                <a:solidFill>
                  <a:schemeClr val="tx1"/>
                </a:solidFill>
              </a:rPr>
              <a:t>shakehand</a:t>
            </a:r>
            <a:r>
              <a:rPr lang="en-US" sz="2000" i="1" dirty="0">
                <a:solidFill>
                  <a:schemeClr val="tx1"/>
                </a:solidFill>
              </a:rPr>
              <a:t> grip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memungkinkan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Anda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menggunakan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kedua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sisi</a:t>
            </a:r>
            <a:r>
              <a:rPr lang="en-US" sz="2000" dirty="0">
                <a:solidFill>
                  <a:schemeClr val="tx1"/>
                </a:solidFill>
              </a:rPr>
              <a:t> bet </a:t>
            </a:r>
            <a:r>
              <a:rPr lang="en-US" sz="2000" dirty="0" err="1">
                <a:solidFill>
                  <a:schemeClr val="tx1"/>
                </a:solidFill>
              </a:rPr>
              <a:t>untuk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memukul</a:t>
            </a:r>
            <a:r>
              <a:rPr lang="en-US" sz="2000" dirty="0">
                <a:solidFill>
                  <a:schemeClr val="tx1"/>
                </a:solidFill>
              </a:rPr>
              <a:t> bola.</a:t>
            </a:r>
            <a:endParaRPr lang="en-US" sz="2000" b="1" dirty="0" smtClean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2743200"/>
            <a:ext cx="3810000" cy="230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610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5143500"/>
            <a:ext cx="7086600" cy="1714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3500"/>
            <a:ext cx="2057400" cy="1714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926"/>
            <a:ext cx="1828800" cy="5136573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6927" y="6927"/>
            <a:ext cx="6851073" cy="831273"/>
          </a:xfrm>
        </p:spPr>
        <p:txBody>
          <a:bodyPr/>
          <a:lstStyle/>
          <a:p>
            <a:pPr algn="l"/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Memegang</a:t>
            </a:r>
            <a:r>
              <a:rPr lang="en-US" dirty="0" smtClean="0"/>
              <a:t> Bet</a:t>
            </a:r>
            <a:endParaRPr lang="en-US" dirty="0"/>
          </a:p>
        </p:txBody>
      </p:sp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>
            <a:off x="0" y="838201"/>
            <a:ext cx="7239000" cy="4305298"/>
          </a:xfrm>
        </p:spPr>
        <p:txBody>
          <a:bodyPr>
            <a:normAutofit/>
          </a:bodyPr>
          <a:lstStyle/>
          <a:p>
            <a:pPr algn="just"/>
            <a:r>
              <a:rPr lang="en-US" sz="2000" b="1" dirty="0" smtClean="0">
                <a:solidFill>
                  <a:schemeClr val="tx1"/>
                </a:solidFill>
              </a:rPr>
              <a:t>2.</a:t>
            </a:r>
            <a:r>
              <a:rPr lang="en-US" sz="2000" b="1" dirty="0" smtClean="0"/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Penhold</a:t>
            </a:r>
            <a:r>
              <a:rPr lang="en-US" sz="2000" b="1" dirty="0" smtClean="0">
                <a:solidFill>
                  <a:schemeClr val="tx1"/>
                </a:solidFill>
              </a:rPr>
              <a:t> Grip</a:t>
            </a:r>
          </a:p>
          <a:p>
            <a:pPr algn="just"/>
            <a:r>
              <a:rPr lang="en-US" sz="2000" dirty="0" err="1">
                <a:solidFill>
                  <a:schemeClr val="tx1"/>
                </a:solidFill>
              </a:rPr>
              <a:t>Teknik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adalah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teknik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memegang</a:t>
            </a:r>
            <a:r>
              <a:rPr lang="en-US" sz="2000" dirty="0">
                <a:solidFill>
                  <a:schemeClr val="tx1"/>
                </a:solidFill>
              </a:rPr>
              <a:t> bet </a:t>
            </a:r>
            <a:r>
              <a:rPr lang="en-US" sz="2000" dirty="0" err="1">
                <a:solidFill>
                  <a:schemeClr val="tx1"/>
                </a:solidFill>
              </a:rPr>
              <a:t>dengan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cara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seperti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memegang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pena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atau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i="1" dirty="0" err="1">
                <a:solidFill>
                  <a:schemeClr val="tx1"/>
                </a:solidFill>
              </a:rPr>
              <a:t>penhold</a:t>
            </a:r>
            <a:r>
              <a:rPr lang="en-US" sz="2000" i="1" dirty="0">
                <a:solidFill>
                  <a:schemeClr val="tx1"/>
                </a:solidFill>
              </a:rPr>
              <a:t> grip. </a:t>
            </a:r>
            <a:r>
              <a:rPr lang="en-US" sz="2000" dirty="0" err="1">
                <a:solidFill>
                  <a:schemeClr val="tx1"/>
                </a:solidFill>
              </a:rPr>
              <a:t>Teknik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dikenal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juga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nama</a:t>
            </a:r>
            <a:r>
              <a:rPr lang="en-US" sz="2000" dirty="0">
                <a:solidFill>
                  <a:schemeClr val="tx1"/>
                </a:solidFill>
              </a:rPr>
              <a:t> Asian </a:t>
            </a:r>
            <a:r>
              <a:rPr lang="en-US" sz="2000" i="1" dirty="0">
                <a:solidFill>
                  <a:schemeClr val="tx1"/>
                </a:solidFill>
              </a:rPr>
              <a:t>grip. </a:t>
            </a:r>
            <a:r>
              <a:rPr lang="en-US" sz="2000" dirty="0" err="1">
                <a:solidFill>
                  <a:schemeClr val="tx1"/>
                </a:solidFill>
              </a:rPr>
              <a:t>Dengan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cara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ini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Anda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hanya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bisa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memukul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satu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sisi</a:t>
            </a:r>
            <a:r>
              <a:rPr lang="en-US" sz="2000" dirty="0">
                <a:solidFill>
                  <a:schemeClr val="tx1"/>
                </a:solidFill>
              </a:rPr>
              <a:t> bet.</a:t>
            </a:r>
            <a:endParaRPr lang="en-US" sz="2000" b="1" dirty="0" smtClean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1" y="2545080"/>
            <a:ext cx="3429000" cy="246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541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5143500"/>
            <a:ext cx="7086600" cy="1714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3500"/>
            <a:ext cx="2057400" cy="1714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926"/>
            <a:ext cx="1828800" cy="5136573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6927" y="6927"/>
            <a:ext cx="6851073" cy="831273"/>
          </a:xfrm>
        </p:spPr>
        <p:txBody>
          <a:bodyPr/>
          <a:lstStyle/>
          <a:p>
            <a:pPr algn="l"/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Memegang</a:t>
            </a:r>
            <a:r>
              <a:rPr lang="en-US" dirty="0" smtClean="0"/>
              <a:t> Bet</a:t>
            </a:r>
            <a:endParaRPr lang="en-US" dirty="0"/>
          </a:p>
        </p:txBody>
      </p:sp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>
            <a:off x="0" y="838201"/>
            <a:ext cx="7239000" cy="4305298"/>
          </a:xfrm>
        </p:spPr>
        <p:txBody>
          <a:bodyPr>
            <a:normAutofit/>
          </a:bodyPr>
          <a:lstStyle/>
          <a:p>
            <a:pPr algn="just"/>
            <a:r>
              <a:rPr lang="en-US" sz="2000" b="1" dirty="0" smtClean="0">
                <a:solidFill>
                  <a:schemeClr val="tx1"/>
                </a:solidFill>
              </a:rPr>
              <a:t>3. </a:t>
            </a:r>
            <a:r>
              <a:rPr lang="en-US" sz="2000" b="1" dirty="0" err="1">
                <a:solidFill>
                  <a:schemeClr val="tx1"/>
                </a:solidFill>
              </a:rPr>
              <a:t>Seemiller</a:t>
            </a:r>
            <a:r>
              <a:rPr lang="en-US" sz="2000" b="1" dirty="0">
                <a:solidFill>
                  <a:schemeClr val="tx1"/>
                </a:solidFill>
              </a:rPr>
              <a:t> Grip</a:t>
            </a:r>
            <a:endParaRPr lang="en-US" sz="2000" b="1" dirty="0" smtClean="0">
              <a:solidFill>
                <a:schemeClr val="tx1"/>
              </a:solidFill>
            </a:endParaRPr>
          </a:p>
          <a:p>
            <a:pPr algn="just"/>
            <a:r>
              <a:rPr lang="en-US" sz="2000" dirty="0" err="1" smtClean="0">
                <a:solidFill>
                  <a:schemeClr val="tx1"/>
                </a:solidFill>
              </a:rPr>
              <a:t>Teknik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disebut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juga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nama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Ameerican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i="1" dirty="0">
                <a:solidFill>
                  <a:schemeClr val="tx1"/>
                </a:solidFill>
              </a:rPr>
              <a:t>grip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banyak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digunakan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oleh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para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pemain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profesional</a:t>
            </a:r>
            <a:r>
              <a:rPr lang="en-US" sz="2000" dirty="0">
                <a:solidFill>
                  <a:schemeClr val="tx1"/>
                </a:solidFill>
              </a:rPr>
              <a:t>. Cara </a:t>
            </a:r>
            <a:r>
              <a:rPr lang="en-US" sz="2000" dirty="0" err="1">
                <a:solidFill>
                  <a:schemeClr val="tx1"/>
                </a:solidFill>
              </a:rPr>
              <a:t>memegang</a:t>
            </a:r>
            <a:r>
              <a:rPr lang="en-US" sz="2000" dirty="0">
                <a:solidFill>
                  <a:schemeClr val="tx1"/>
                </a:solidFill>
              </a:rPr>
              <a:t> bet </a:t>
            </a:r>
            <a:r>
              <a:rPr lang="en-US" sz="2000" dirty="0" err="1">
                <a:solidFill>
                  <a:schemeClr val="tx1"/>
                </a:solidFill>
              </a:rPr>
              <a:t>dengan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teknik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i="1" dirty="0" err="1">
                <a:solidFill>
                  <a:schemeClr val="tx1"/>
                </a:solidFill>
              </a:rPr>
              <a:t>shakehand</a:t>
            </a:r>
            <a:r>
              <a:rPr lang="en-US" sz="2000" i="1" dirty="0">
                <a:solidFill>
                  <a:schemeClr val="tx1"/>
                </a:solidFill>
              </a:rPr>
              <a:t> grip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tetapi</a:t>
            </a:r>
            <a:r>
              <a:rPr lang="en-US" sz="2000" dirty="0">
                <a:solidFill>
                  <a:schemeClr val="tx1"/>
                </a:solidFill>
              </a:rPr>
              <a:t> bet </a:t>
            </a:r>
            <a:r>
              <a:rPr lang="en-US" sz="2000" dirty="0" err="1">
                <a:solidFill>
                  <a:schemeClr val="tx1"/>
                </a:solidFill>
              </a:rPr>
              <a:t>bagian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atas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diputar</a:t>
            </a:r>
            <a:r>
              <a:rPr lang="en-US" sz="2000" dirty="0">
                <a:solidFill>
                  <a:schemeClr val="tx1"/>
                </a:solidFill>
              </a:rPr>
              <a:t> 20 – 90 </a:t>
            </a:r>
            <a:r>
              <a:rPr lang="en-US" sz="2000" dirty="0" err="1">
                <a:solidFill>
                  <a:schemeClr val="tx1"/>
                </a:solidFill>
              </a:rPr>
              <a:t>derajat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arah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tubuh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jari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telunjuk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menempel</a:t>
            </a:r>
            <a:r>
              <a:rPr lang="en-US" sz="2000" dirty="0">
                <a:solidFill>
                  <a:schemeClr val="tx1"/>
                </a:solidFill>
              </a:rPr>
              <a:t> di </a:t>
            </a:r>
            <a:r>
              <a:rPr lang="en-US" sz="2000" dirty="0" err="1">
                <a:solidFill>
                  <a:schemeClr val="tx1"/>
                </a:solidFill>
              </a:rPr>
              <a:t>sepanjang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sisi</a:t>
            </a:r>
            <a:r>
              <a:rPr lang="en-US" sz="2000" dirty="0">
                <a:solidFill>
                  <a:schemeClr val="tx1"/>
                </a:solidFill>
              </a:rPr>
              <a:t> bet.</a:t>
            </a:r>
            <a:endParaRPr lang="en-US" sz="2000" b="1" dirty="0" smtClean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871787"/>
            <a:ext cx="4876800" cy="2157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98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5143500"/>
            <a:ext cx="7086600" cy="1714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3500"/>
            <a:ext cx="2057400" cy="1714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926"/>
            <a:ext cx="1828800" cy="5136573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6927" y="6927"/>
            <a:ext cx="6851073" cy="831273"/>
          </a:xfrm>
        </p:spPr>
        <p:txBody>
          <a:bodyPr/>
          <a:lstStyle/>
          <a:p>
            <a:pPr algn="l"/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Tubuh</a:t>
            </a:r>
            <a:endParaRPr lang="en-US" dirty="0"/>
          </a:p>
        </p:txBody>
      </p:sp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>
            <a:off x="0" y="838201"/>
            <a:ext cx="7239000" cy="4305298"/>
          </a:xfrm>
        </p:spPr>
        <p:txBody>
          <a:bodyPr>
            <a:normAutofit/>
          </a:bodyPr>
          <a:lstStyle/>
          <a:p>
            <a:pPr algn="just"/>
            <a:r>
              <a:rPr lang="en-US" sz="2800" dirty="0" err="1">
                <a:solidFill>
                  <a:schemeClr val="tx1"/>
                </a:solidFill>
              </a:rPr>
              <a:t>Dalam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tenis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meja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ada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dua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posisi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tubuh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yaitu</a:t>
            </a:r>
            <a:r>
              <a:rPr lang="en-US" sz="2800" dirty="0" smtClean="0">
                <a:solidFill>
                  <a:schemeClr val="tx1"/>
                </a:solidFill>
              </a:rPr>
              <a:t> 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posisi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bersiap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siaga</a:t>
            </a:r>
            <a:r>
              <a:rPr lang="en-US" sz="2800" dirty="0">
                <a:solidFill>
                  <a:schemeClr val="tx1"/>
                </a:solidFill>
              </a:rPr>
              <a:t> (</a:t>
            </a:r>
            <a:r>
              <a:rPr lang="en-US" sz="2800" dirty="0" err="1">
                <a:solidFill>
                  <a:schemeClr val="tx1"/>
                </a:solidFill>
              </a:rPr>
              <a:t>teknik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i="1" dirty="0">
                <a:solidFill>
                  <a:schemeClr val="tx1"/>
                </a:solidFill>
              </a:rPr>
              <a:t>stance</a:t>
            </a:r>
            <a:r>
              <a:rPr lang="en-US" sz="2800" dirty="0">
                <a:solidFill>
                  <a:schemeClr val="tx1"/>
                </a:solidFill>
              </a:rPr>
              <a:t>) </a:t>
            </a:r>
            <a:r>
              <a:rPr lang="en-US" sz="2800" dirty="0" err="1" smtClean="0">
                <a:solidFill>
                  <a:schemeClr val="tx1"/>
                </a:solidFill>
              </a:rPr>
              <a:t>dan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posisi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gerakan</a:t>
            </a:r>
            <a:r>
              <a:rPr lang="en-US" sz="2800" dirty="0">
                <a:solidFill>
                  <a:schemeClr val="tx1"/>
                </a:solidFill>
              </a:rPr>
              <a:t> kaki (</a:t>
            </a:r>
            <a:r>
              <a:rPr lang="en-US" sz="2800" dirty="0" err="1">
                <a:solidFill>
                  <a:schemeClr val="tx1"/>
                </a:solidFill>
              </a:rPr>
              <a:t>teknik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i="1" dirty="0">
                <a:solidFill>
                  <a:schemeClr val="tx1"/>
                </a:solidFill>
              </a:rPr>
              <a:t>footwork</a:t>
            </a:r>
            <a:r>
              <a:rPr lang="en-US" sz="2800" dirty="0">
                <a:solidFill>
                  <a:schemeClr val="tx1"/>
                </a:solidFill>
              </a:rPr>
              <a:t>).</a:t>
            </a:r>
            <a:endParaRPr lang="en-US" sz="2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286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5143500"/>
            <a:ext cx="7086600" cy="1714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3500"/>
            <a:ext cx="2057400" cy="1714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926"/>
            <a:ext cx="1828800" cy="5136573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6927" y="6927"/>
            <a:ext cx="6851073" cy="831273"/>
          </a:xfrm>
        </p:spPr>
        <p:txBody>
          <a:bodyPr/>
          <a:lstStyle/>
          <a:p>
            <a:pPr algn="l"/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Tubuh</a:t>
            </a:r>
            <a:endParaRPr lang="en-US" dirty="0"/>
          </a:p>
        </p:txBody>
      </p:sp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>
            <a:off x="0" y="838201"/>
            <a:ext cx="7239000" cy="4305298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sz="2800" b="1" dirty="0" smtClean="0">
                <a:solidFill>
                  <a:schemeClr val="tx1"/>
                </a:solidFill>
              </a:rPr>
              <a:t>1.</a:t>
            </a:r>
            <a:r>
              <a:rPr lang="en-US" sz="2800" b="1" dirty="0"/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Bersiap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Siaga</a:t>
            </a:r>
            <a:r>
              <a:rPr lang="en-US" sz="2800" b="1" dirty="0">
                <a:solidFill>
                  <a:schemeClr val="tx1"/>
                </a:solidFill>
              </a:rPr>
              <a:t> (</a:t>
            </a:r>
            <a:r>
              <a:rPr lang="en-US" sz="2800" b="1" dirty="0" err="1">
                <a:solidFill>
                  <a:schemeClr val="tx1"/>
                </a:solidFill>
              </a:rPr>
              <a:t>Teknik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i="1" dirty="0">
                <a:solidFill>
                  <a:schemeClr val="tx1"/>
                </a:solidFill>
              </a:rPr>
              <a:t>Stance</a:t>
            </a:r>
            <a:r>
              <a:rPr lang="en-US" sz="2800" b="1" dirty="0">
                <a:solidFill>
                  <a:schemeClr val="tx1"/>
                </a:solidFill>
              </a:rPr>
              <a:t>)</a:t>
            </a:r>
            <a:endParaRPr lang="en-US" sz="2800" b="1" dirty="0" smtClean="0">
              <a:solidFill>
                <a:schemeClr val="tx1"/>
              </a:solidFill>
            </a:endParaRPr>
          </a:p>
          <a:p>
            <a:pPr algn="just"/>
            <a:r>
              <a:rPr lang="en-US" sz="2800" dirty="0" err="1">
                <a:solidFill>
                  <a:schemeClr val="tx1"/>
                </a:solidFill>
              </a:rPr>
              <a:t>Teknik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i="1" dirty="0">
                <a:solidFill>
                  <a:schemeClr val="tx1"/>
                </a:solidFill>
              </a:rPr>
              <a:t>stance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merupakan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salah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satu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cara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menempatkan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posisi</a:t>
            </a:r>
            <a:r>
              <a:rPr lang="en-US" sz="2800" dirty="0">
                <a:solidFill>
                  <a:schemeClr val="tx1"/>
                </a:solidFill>
              </a:rPr>
              <a:t> kaki, </a:t>
            </a:r>
            <a:r>
              <a:rPr lang="en-US" sz="2800" dirty="0" err="1">
                <a:solidFill>
                  <a:schemeClr val="tx1"/>
                </a:solidFill>
              </a:rPr>
              <a:t>tangan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dan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anggota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badan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ketika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akan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menyerang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lawan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atau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bertahan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dari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serangan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lawan</a:t>
            </a:r>
            <a:r>
              <a:rPr lang="en-US" sz="2800" dirty="0">
                <a:solidFill>
                  <a:schemeClr val="tx1"/>
                </a:solidFill>
              </a:rPr>
              <a:t>. </a:t>
            </a:r>
            <a:r>
              <a:rPr lang="en-US" sz="2800" dirty="0" err="1">
                <a:solidFill>
                  <a:schemeClr val="tx1"/>
                </a:solidFill>
              </a:rPr>
              <a:t>Teknik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ini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terdiri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dari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dua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macam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gaya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yaitu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i="1" dirty="0">
                <a:solidFill>
                  <a:schemeClr val="tx1"/>
                </a:solidFill>
              </a:rPr>
              <a:t>square stance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i="1" dirty="0">
                <a:solidFill>
                  <a:schemeClr val="tx1"/>
                </a:solidFill>
              </a:rPr>
              <a:t>side stance.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2800" b="1" i="1" dirty="0">
                <a:solidFill>
                  <a:schemeClr val="tx1"/>
                </a:solidFill>
              </a:rPr>
              <a:t>Square stance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adalah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teknik</a:t>
            </a:r>
            <a:r>
              <a:rPr lang="en-US" sz="2800" dirty="0">
                <a:solidFill>
                  <a:schemeClr val="tx1"/>
                </a:solidFill>
              </a:rPr>
              <a:t> positioning, </a:t>
            </a:r>
            <a:r>
              <a:rPr lang="en-US" sz="2800" dirty="0" err="1">
                <a:solidFill>
                  <a:schemeClr val="tx1"/>
                </a:solidFill>
              </a:rPr>
              <a:t>yaitu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posisi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tubuh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mengarah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meja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biasanya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dipakai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ketika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menerima</a:t>
            </a:r>
            <a:r>
              <a:rPr lang="en-US" sz="2800" dirty="0">
                <a:solidFill>
                  <a:schemeClr val="tx1"/>
                </a:solidFill>
              </a:rPr>
              <a:t> bola </a:t>
            </a:r>
            <a:r>
              <a:rPr lang="en-US" sz="2800" dirty="0" err="1">
                <a:solidFill>
                  <a:schemeClr val="tx1"/>
                </a:solidFill>
              </a:rPr>
              <a:t>servis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atau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posisi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siap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kembali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saat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mendapatkan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serangan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dari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lawan</a:t>
            </a:r>
            <a:r>
              <a:rPr lang="en-US" sz="2800" dirty="0">
                <a:solidFill>
                  <a:schemeClr val="tx1"/>
                </a:solidFill>
              </a:rPr>
              <a:t>. </a:t>
            </a:r>
            <a:r>
              <a:rPr lang="en-US" sz="2800" dirty="0" err="1">
                <a:solidFill>
                  <a:schemeClr val="tx1"/>
                </a:solidFill>
              </a:rPr>
              <a:t>Caranya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adalah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gerakkan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satu</a:t>
            </a:r>
            <a:r>
              <a:rPr lang="en-US" sz="2800" dirty="0">
                <a:solidFill>
                  <a:schemeClr val="tx1"/>
                </a:solidFill>
              </a:rPr>
              <a:t> kaki </a:t>
            </a:r>
            <a:r>
              <a:rPr lang="en-US" sz="2800" dirty="0" err="1">
                <a:solidFill>
                  <a:schemeClr val="tx1"/>
                </a:solidFill>
              </a:rPr>
              <a:t>selangkah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depan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belakang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kanan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kiri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atau</a:t>
            </a:r>
            <a:r>
              <a:rPr lang="en-US" sz="2800" dirty="0">
                <a:solidFill>
                  <a:schemeClr val="tx1"/>
                </a:solidFill>
              </a:rPr>
              <a:t> diagonal.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2800" b="1" i="1" dirty="0">
                <a:solidFill>
                  <a:schemeClr val="tx1"/>
                </a:solidFill>
              </a:rPr>
              <a:t>Side stance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dilakukan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dengan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posisi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badan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menyamping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kanan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atau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kiri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sehingga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posisi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bahu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lebih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dekat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dengan</a:t>
            </a:r>
            <a:r>
              <a:rPr lang="en-US" sz="2800" dirty="0">
                <a:solidFill>
                  <a:schemeClr val="tx1"/>
                </a:solidFill>
              </a:rPr>
              <a:t> net </a:t>
            </a:r>
            <a:r>
              <a:rPr lang="en-US" sz="2800" dirty="0" err="1">
                <a:solidFill>
                  <a:schemeClr val="tx1"/>
                </a:solidFill>
              </a:rPr>
              <a:t>ketika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akan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menyerang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lawan</a:t>
            </a:r>
            <a:r>
              <a:rPr lang="en-US" sz="2800" dirty="0">
                <a:solidFill>
                  <a:schemeClr val="tx1"/>
                </a:solidFill>
              </a:rPr>
              <a:t>. </a:t>
            </a:r>
            <a:r>
              <a:rPr lang="en-US" sz="2800" dirty="0" err="1">
                <a:solidFill>
                  <a:schemeClr val="tx1"/>
                </a:solidFill>
              </a:rPr>
              <a:t>Untuk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pemain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kidal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posisi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bahu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sebelah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kiri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harus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lebih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dekat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dengan</a:t>
            </a:r>
            <a:r>
              <a:rPr lang="en-US" sz="2800" dirty="0">
                <a:solidFill>
                  <a:schemeClr val="tx1"/>
                </a:solidFill>
              </a:rPr>
              <a:t> net.</a:t>
            </a:r>
            <a:endParaRPr lang="en-US" sz="2800" dirty="0" smtClean="0">
              <a:solidFill>
                <a:schemeClr val="tx1"/>
              </a:solidFill>
            </a:endParaRPr>
          </a:p>
          <a:p>
            <a:pPr algn="just"/>
            <a:endParaRPr lang="en-US" sz="2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1786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2165</Words>
  <Application>Microsoft Office PowerPoint</Application>
  <PresentationFormat>On-screen Show (4:3)</PresentationFormat>
  <Paragraphs>148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Tenis Meja</vt:lpstr>
      <vt:lpstr>Tenis Meja</vt:lpstr>
      <vt:lpstr> SejarahTenis Meja</vt:lpstr>
      <vt:lpstr> Teknik Dasar</vt:lpstr>
      <vt:lpstr> Teknik Memegang Bet</vt:lpstr>
      <vt:lpstr> Teknik Memegang Bet</vt:lpstr>
      <vt:lpstr> Teknik Memegang Bet</vt:lpstr>
      <vt:lpstr> Posisi Tubuh</vt:lpstr>
      <vt:lpstr> Posisi Tubuh</vt:lpstr>
      <vt:lpstr> Posisi Tubuh</vt:lpstr>
      <vt:lpstr> Teknik Memukul</vt:lpstr>
      <vt:lpstr> Servis</vt:lpstr>
      <vt:lpstr>Macam-macam Servis</vt:lpstr>
      <vt:lpstr>Smash</vt:lpstr>
      <vt:lpstr>Spin</vt:lpstr>
      <vt:lpstr>Peralatan </vt:lpstr>
      <vt:lpstr>Peralatan </vt:lpstr>
      <vt:lpstr>Peralatan </vt:lpstr>
      <vt:lpstr>Peralatan </vt:lpstr>
      <vt:lpstr>Peralatan </vt:lpstr>
      <vt:lpstr>Peraturan Tenis Meja </vt:lpstr>
      <vt:lpstr>Peraturan Tenis Meja </vt:lpstr>
      <vt:lpstr>Peraturan Tenis Meja </vt:lpstr>
      <vt:lpstr>Sistem Skor</vt:lpstr>
      <vt:lpstr>Terima 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Tenis Meja</dc:title>
  <dc:creator>asus</dc:creator>
  <cp:lastModifiedBy>asus</cp:lastModifiedBy>
  <cp:revision>9</cp:revision>
  <dcterms:created xsi:type="dcterms:W3CDTF">2020-09-29T11:21:12Z</dcterms:created>
  <dcterms:modified xsi:type="dcterms:W3CDTF">2020-09-29T12:44:12Z</dcterms:modified>
</cp:coreProperties>
</file>