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8BCA1-DCCA-4822-842F-BDEF544E982F}" type="datetimeFigureOut">
              <a:rPr lang="id-ID" smtClean="0"/>
              <a:pPr/>
              <a:t>02/05/2012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A96C3-FBF0-430C-86AD-9DF8FCCE91C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99007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1A8DC-F7E0-4042-8E65-54026ED52E1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6E7BB26-F823-4CD7-BA12-0A121AF04092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18C0A04-0B25-41FB-BDFE-37BA6F98C2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1752600"/>
            <a:ext cx="4267200" cy="46782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36538" indent="-236538">
              <a:spcBef>
                <a:spcPts val="1200"/>
              </a:spcBef>
            </a:pPr>
            <a:r>
              <a:rPr lang="en-US" sz="1700" b="1" dirty="0" err="1" smtClean="0">
                <a:latin typeface="+mj-lt"/>
                <a:cs typeface="Times New Roman" pitchFamily="18" charset="0"/>
              </a:rPr>
              <a:t>Tujuan</a:t>
            </a:r>
            <a:r>
              <a:rPr lang="en-US" sz="17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b="1" dirty="0" err="1" smtClean="0">
                <a:latin typeface="+mj-lt"/>
                <a:cs typeface="Times New Roman" pitchFamily="18" charset="0"/>
              </a:rPr>
              <a:t>Pembelajaran</a:t>
            </a:r>
            <a:endParaRPr lang="en-US" sz="1700" b="1" dirty="0">
              <a:latin typeface="+mj-lt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1700" i="1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mempelajari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bab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ini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siswa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diharapkan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dapat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:</a:t>
            </a:r>
          </a:p>
          <a:p>
            <a:pPr marL="236538" indent="-2365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Mengidentifikasi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struktur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proses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pada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limfatik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manusia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.</a:t>
            </a:r>
          </a:p>
          <a:p>
            <a:pPr marL="236538" indent="-2365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Mengidentifikasi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struktur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proses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pada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kekebalan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manusia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.</a:t>
            </a:r>
          </a:p>
          <a:p>
            <a:pPr marL="236538" indent="-2365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Mengaitkan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struktur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proses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pada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pertahanan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manusia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.</a:t>
            </a:r>
          </a:p>
          <a:p>
            <a:pPr marL="236538" indent="-2365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Membedakan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jenis-jenis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kekebalan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manusia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.</a:t>
            </a:r>
          </a:p>
          <a:p>
            <a:pPr marL="236538" indent="-2365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700" i="1" dirty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Mengidentifikasikan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macam-macam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kelainan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atau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gangguan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terjadi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kekebalan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+mj-lt"/>
                <a:cs typeface="Times New Roman" pitchFamily="18" charset="0"/>
              </a:rPr>
              <a:t>manusia</a:t>
            </a:r>
            <a:r>
              <a:rPr lang="en-US" sz="1700" i="1" dirty="0" smtClean="0">
                <a:latin typeface="+mj-lt"/>
                <a:cs typeface="Times New Roman" pitchFamily="18" charset="0"/>
              </a:rPr>
              <a:t>.</a:t>
            </a:r>
            <a:endParaRPr lang="en-US" sz="1700" i="1" dirty="0">
              <a:latin typeface="+mj-lt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304800"/>
            <a:ext cx="8382000" cy="121444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id-ID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BAB 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</a:t>
            </a:r>
            <a:r>
              <a:rPr kumimoji="0" lang="id-ID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d-ID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4500" b="1" dirty="0" smtClean="0">
                <a:latin typeface="+mj-lt"/>
                <a:cs typeface="Times New Roman" pitchFamily="18" charset="0"/>
              </a:rPr>
              <a:t>SISTEM PERTAHANAN TUBUH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1818" t="1553" b="618"/>
          <a:stretch>
            <a:fillRect/>
          </a:stretch>
        </p:blipFill>
        <p:spPr bwMode="auto">
          <a:xfrm>
            <a:off x="323880" y="1757924"/>
            <a:ext cx="3979608" cy="46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557446"/>
            <a:ext cx="8305800" cy="2404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138" indent="-465138">
              <a:lnSpc>
                <a:spcPct val="15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kekbalan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berlapis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untuk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menghadapi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gangguan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dari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luar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menyebabkan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penyakit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465138" indent="-465138">
              <a:lnSpc>
                <a:spcPct val="15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Antara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kulit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membran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mukosa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protein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antimikroba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fagosit</a:t>
            </a:r>
            <a:r>
              <a:rPr lang="en-US" sz="2400" dirty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533400"/>
            <a:ext cx="8358246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SISTEM KEKEBALAN (IMUNISASI)</a:t>
            </a:r>
            <a:endParaRPr lang="id-ID" sz="36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962400" cy="487362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</a:rPr>
              <a:t>Kekebalan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</a:rPr>
              <a:t>Bawaan</a:t>
            </a:r>
            <a:endParaRPr lang="en-US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127761"/>
            <a:ext cx="7467600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 smtClean="0"/>
              <a:t>Penghalang</a:t>
            </a:r>
            <a:r>
              <a:rPr lang="en-US" sz="2200" dirty="0" smtClean="0"/>
              <a:t> yang </a:t>
            </a:r>
            <a:r>
              <a:rPr lang="en-US" sz="2200" dirty="0" err="1" smtClean="0"/>
              <a:t>melindungi</a:t>
            </a:r>
            <a:r>
              <a:rPr lang="en-US" sz="2200" dirty="0" smtClean="0"/>
              <a:t> </a:t>
            </a:r>
            <a:r>
              <a:rPr lang="en-US" sz="2200" dirty="0" err="1" smtClean="0"/>
              <a:t>tubuh</a:t>
            </a:r>
            <a:r>
              <a:rPr lang="en-US" sz="2200" dirty="0" smtClean="0"/>
              <a:t>, </a:t>
            </a:r>
            <a:r>
              <a:rPr lang="en-US" sz="2200" dirty="0" err="1" smtClean="0"/>
              <a:t>sel</a:t>
            </a:r>
            <a:r>
              <a:rPr lang="en-US" sz="2200" dirty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senyawa</a:t>
            </a:r>
            <a:r>
              <a:rPr lang="en-US" sz="2200" dirty="0" smtClean="0"/>
              <a:t> </a:t>
            </a:r>
            <a:r>
              <a:rPr lang="en-US" sz="2200" dirty="0" err="1" smtClean="0"/>
              <a:t>kimia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berfungsi</a:t>
            </a:r>
            <a:r>
              <a:rPr lang="en-US" sz="2200" dirty="0" smtClean="0"/>
              <a:t> </a:t>
            </a:r>
            <a:r>
              <a:rPr lang="en-US" sz="2200" dirty="0" err="1" smtClean="0"/>
              <a:t>sebagai</a:t>
            </a:r>
            <a:r>
              <a:rPr lang="en-US" sz="2200" dirty="0" smtClean="0"/>
              <a:t> </a:t>
            </a:r>
            <a:r>
              <a:rPr lang="en-US" sz="2200" dirty="0" err="1" smtClean="0"/>
              <a:t>pertahanan</a:t>
            </a:r>
            <a:r>
              <a:rPr lang="en-US" sz="2200" dirty="0" smtClean="0"/>
              <a:t> </a:t>
            </a:r>
            <a:r>
              <a:rPr lang="en-US" sz="2200" dirty="0" err="1" smtClean="0"/>
              <a:t>pertama</a:t>
            </a:r>
            <a:r>
              <a:rPr lang="en-US" sz="2200" dirty="0" smtClean="0"/>
              <a:t> </a:t>
            </a:r>
            <a:r>
              <a:rPr lang="en-US" sz="2200" dirty="0" err="1" smtClean="0"/>
              <a:t>telah</a:t>
            </a:r>
            <a:r>
              <a:rPr lang="en-US" sz="2200" dirty="0" smtClean="0"/>
              <a:t> </a:t>
            </a:r>
            <a:r>
              <a:rPr lang="en-US" sz="2200" dirty="0" err="1" smtClean="0"/>
              <a:t>ada</a:t>
            </a:r>
            <a:r>
              <a:rPr lang="en-US" sz="2200" dirty="0" smtClean="0"/>
              <a:t> </a:t>
            </a:r>
            <a:r>
              <a:rPr lang="en-US" sz="2200" dirty="0" err="1" smtClean="0"/>
              <a:t>sejak</a:t>
            </a:r>
            <a:r>
              <a:rPr lang="en-US" sz="2200" dirty="0" smtClean="0"/>
              <a:t> </a:t>
            </a:r>
            <a:r>
              <a:rPr lang="en-US" sz="2200" dirty="0" err="1" smtClean="0"/>
              <a:t>kita</a:t>
            </a:r>
            <a:r>
              <a:rPr lang="en-US" sz="2200" dirty="0" smtClean="0"/>
              <a:t> </a:t>
            </a:r>
            <a:r>
              <a:rPr lang="en-US" sz="2200" dirty="0" err="1" smtClean="0"/>
              <a:t>dilahirkan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872442"/>
            <a:ext cx="396240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Perlindungan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Permukaan</a:t>
            </a:r>
            <a:endParaRPr lang="en-US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505200"/>
            <a:ext cx="7543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563">
              <a:lnSpc>
                <a:spcPct val="150000"/>
              </a:lnSpc>
            </a:pPr>
            <a:r>
              <a:rPr lang="en-US" sz="2200" dirty="0" err="1" smtClean="0"/>
              <a:t>Kulit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membran</a:t>
            </a:r>
            <a:r>
              <a:rPr lang="en-US" sz="2200" dirty="0" smtClean="0"/>
              <a:t> </a:t>
            </a:r>
            <a:r>
              <a:rPr lang="en-US" sz="2200" dirty="0" err="1" smtClean="0"/>
              <a:t>mikrosa</a:t>
            </a:r>
            <a:r>
              <a:rPr lang="en-US" sz="2200" dirty="0" smtClean="0"/>
              <a:t> </a:t>
            </a:r>
            <a:r>
              <a:rPr lang="en-US" sz="2200" dirty="0" err="1" smtClean="0"/>
              <a:t>merupakan</a:t>
            </a:r>
            <a:r>
              <a:rPr lang="en-US" sz="2200" dirty="0" smtClean="0"/>
              <a:t> lapis </a:t>
            </a:r>
            <a:r>
              <a:rPr lang="en-US" sz="2200" dirty="0" err="1" smtClean="0"/>
              <a:t>pertama</a:t>
            </a:r>
            <a:r>
              <a:rPr lang="en-US" sz="2200" dirty="0" smtClean="0"/>
              <a:t> </a:t>
            </a:r>
            <a:r>
              <a:rPr lang="en-US" sz="2200" dirty="0" err="1" smtClean="0"/>
              <a:t>pertahanan</a:t>
            </a:r>
            <a:r>
              <a:rPr lang="en-US" sz="2200" dirty="0" smtClean="0"/>
              <a:t> </a:t>
            </a:r>
            <a:r>
              <a:rPr lang="en-US" sz="2200" dirty="0" err="1" smtClean="0"/>
              <a:t>tubuh</a:t>
            </a:r>
            <a:r>
              <a:rPr lang="en-US" sz="2200" dirty="0" smtClean="0"/>
              <a:t>.</a:t>
            </a:r>
          </a:p>
          <a:p>
            <a:pPr defTabSz="182563">
              <a:lnSpc>
                <a:spcPct val="150000"/>
              </a:lnSpc>
            </a:pPr>
            <a:r>
              <a:rPr lang="en-US" sz="2200" dirty="0" err="1" smtClean="0"/>
              <a:t>Apabila</a:t>
            </a:r>
            <a:r>
              <a:rPr lang="en-US" sz="2200" dirty="0" smtClean="0"/>
              <a:t> </a:t>
            </a:r>
            <a:r>
              <a:rPr lang="en-US" sz="2200" dirty="0" err="1" smtClean="0"/>
              <a:t>mikroba</a:t>
            </a:r>
            <a:r>
              <a:rPr lang="en-US" sz="2200" dirty="0" smtClean="0"/>
              <a:t> </a:t>
            </a: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menembus</a:t>
            </a:r>
            <a:r>
              <a:rPr lang="en-US" sz="2200" dirty="0" smtClean="0"/>
              <a:t> </a:t>
            </a:r>
            <a:r>
              <a:rPr lang="en-US" sz="2200" dirty="0" err="1" smtClean="0"/>
              <a:t>kulit</a:t>
            </a:r>
            <a:r>
              <a:rPr lang="en-US" sz="2200" dirty="0" smtClean="0"/>
              <a:t>, </a:t>
            </a:r>
            <a:r>
              <a:rPr lang="en-US" sz="2200" dirty="0" err="1" smtClean="0"/>
              <a:t>membran</a:t>
            </a:r>
            <a:r>
              <a:rPr lang="en-US" sz="2200" dirty="0" smtClean="0"/>
              <a:t> </a:t>
            </a:r>
            <a:r>
              <a:rPr lang="en-US" sz="2200" dirty="0" err="1" smtClean="0"/>
              <a:t>mukosa</a:t>
            </a:r>
            <a:r>
              <a:rPr lang="en-US" sz="2200" dirty="0" smtClean="0"/>
              <a:t> yang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menjerat</a:t>
            </a:r>
            <a:r>
              <a:rPr lang="en-US" sz="2200" dirty="0" smtClean="0"/>
              <a:t> </a:t>
            </a:r>
            <a:r>
              <a:rPr lang="en-US" sz="2200" dirty="0" err="1" smtClean="0"/>
              <a:t>mikroba</a:t>
            </a:r>
            <a:r>
              <a:rPr lang="en-US" sz="2200" dirty="0" smtClean="0"/>
              <a:t> </a:t>
            </a:r>
            <a:r>
              <a:rPr lang="en-US" sz="2200" dirty="0" err="1" smtClean="0"/>
              <a:t>tersebut</a:t>
            </a:r>
            <a:r>
              <a:rPr lang="en-US" sz="2200" dirty="0" smtClean="0"/>
              <a:t>. 	</a:t>
            </a:r>
            <a:endParaRPr lang="en-US" sz="2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420945"/>
            <a:ext cx="8229600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/>
              <a:t>Perlindungan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kulit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membran</a:t>
            </a:r>
            <a:r>
              <a:rPr lang="en-US" sz="2400" dirty="0" smtClean="0"/>
              <a:t> </a:t>
            </a:r>
            <a:r>
              <a:rPr lang="en-US" sz="2400" dirty="0" err="1" smtClean="0"/>
              <a:t>mukosa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</a:t>
            </a:r>
          </a:p>
          <a:p>
            <a:pPr marL="347663" indent="-347663">
              <a:lnSpc>
                <a:spcPct val="150000"/>
              </a:lnSpc>
              <a:spcBef>
                <a:spcPts val="1200"/>
              </a:spcBef>
            </a:pPr>
            <a:r>
              <a:rPr lang="en-US" sz="2200" dirty="0" smtClean="0"/>
              <a:t>1. 	</a:t>
            </a:r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sekresi</a:t>
            </a:r>
            <a:r>
              <a:rPr lang="en-US" sz="2200" dirty="0" smtClean="0"/>
              <a:t> </a:t>
            </a:r>
            <a:r>
              <a:rPr lang="en-US" sz="2200" dirty="0" err="1" smtClean="0"/>
              <a:t>kulit</a:t>
            </a:r>
            <a:r>
              <a:rPr lang="en-US" sz="2200" dirty="0" smtClean="0"/>
              <a:t> </a:t>
            </a:r>
            <a:r>
              <a:rPr lang="en-US" sz="2200" dirty="0" err="1" smtClean="0"/>
              <a:t>cenderung</a:t>
            </a:r>
            <a:r>
              <a:rPr lang="en-US" sz="2200" dirty="0" smtClean="0"/>
              <a:t> </a:t>
            </a:r>
            <a:r>
              <a:rPr lang="en-US" sz="2200" dirty="0" err="1" smtClean="0"/>
              <a:t>bersifat</a:t>
            </a:r>
            <a:r>
              <a:rPr lang="en-US" sz="2200" dirty="0" smtClean="0"/>
              <a:t> </a:t>
            </a:r>
            <a:r>
              <a:rPr lang="en-US" sz="2200" dirty="0" err="1" smtClean="0"/>
              <a:t>asam</a:t>
            </a:r>
            <a:r>
              <a:rPr lang="en-US" sz="2200" dirty="0" smtClean="0"/>
              <a:t> (pH 3-5), </a:t>
            </a:r>
            <a:r>
              <a:rPr lang="en-US" sz="2200" dirty="0" err="1" smtClean="0"/>
              <a:t>sehingga</a:t>
            </a:r>
            <a:r>
              <a:rPr lang="en-US" sz="2200" dirty="0" smtClean="0"/>
              <a:t> </a:t>
            </a:r>
            <a:r>
              <a:rPr lang="en-US" sz="2200" dirty="0" err="1" smtClean="0"/>
              <a:t>menghambat</a:t>
            </a:r>
            <a:r>
              <a:rPr lang="en-US" sz="2200" dirty="0" smtClean="0"/>
              <a:t> </a:t>
            </a:r>
            <a:r>
              <a:rPr lang="en-US" sz="2200" dirty="0" err="1" smtClean="0"/>
              <a:t>pertumbuhan</a:t>
            </a:r>
            <a:r>
              <a:rPr lang="en-US" sz="2200" dirty="0" smtClean="0"/>
              <a:t> </a:t>
            </a:r>
            <a:r>
              <a:rPr lang="en-US" sz="2200" dirty="0" err="1" smtClean="0"/>
              <a:t>bakteri</a:t>
            </a:r>
            <a:r>
              <a:rPr lang="en-US" sz="2200" dirty="0" smtClean="0"/>
              <a:t>. </a:t>
            </a:r>
            <a:r>
              <a:rPr lang="en-US" sz="2200" dirty="0" err="1" smtClean="0"/>
              <a:t>Minyak</a:t>
            </a:r>
            <a:r>
              <a:rPr lang="en-US" sz="2200" dirty="0" smtClean="0"/>
              <a:t> (sebum)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kulit</a:t>
            </a:r>
            <a:r>
              <a:rPr lang="en-US" sz="2200" dirty="0" smtClean="0"/>
              <a:t> </a:t>
            </a:r>
            <a:r>
              <a:rPr lang="en-US" sz="2200" dirty="0" err="1" smtClean="0"/>
              <a:t>mengandung</a:t>
            </a:r>
            <a:r>
              <a:rPr lang="en-US" sz="2200" dirty="0" smtClean="0"/>
              <a:t> </a:t>
            </a:r>
            <a:r>
              <a:rPr lang="en-US" sz="2200" dirty="0" err="1" smtClean="0"/>
              <a:t>zat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beracun</a:t>
            </a:r>
            <a:r>
              <a:rPr lang="en-US" sz="2200" dirty="0" smtClean="0"/>
              <a:t> </a:t>
            </a:r>
            <a:r>
              <a:rPr lang="en-US" sz="2200" dirty="0" err="1" smtClean="0"/>
              <a:t>bagi</a:t>
            </a:r>
            <a:r>
              <a:rPr lang="en-US" sz="2200" dirty="0" smtClean="0"/>
              <a:t> </a:t>
            </a:r>
            <a:r>
              <a:rPr lang="en-US" sz="2200" dirty="0" err="1" smtClean="0"/>
              <a:t>bakteri</a:t>
            </a:r>
            <a:r>
              <a:rPr lang="en-US" sz="2200" dirty="0" smtClean="0"/>
              <a:t>.</a:t>
            </a:r>
          </a:p>
          <a:p>
            <a:pPr marL="347663" indent="-347663">
              <a:lnSpc>
                <a:spcPct val="150000"/>
              </a:lnSpc>
            </a:pPr>
            <a:r>
              <a:rPr lang="en-US" sz="2200" dirty="0" smtClean="0"/>
              <a:t>2. 	</a:t>
            </a:r>
            <a:r>
              <a:rPr lang="en-US" sz="2200" dirty="0" err="1" smtClean="0"/>
              <a:t>Mukosa</a:t>
            </a:r>
            <a:r>
              <a:rPr lang="en-US" sz="2200" dirty="0" smtClean="0"/>
              <a:t> </a:t>
            </a:r>
            <a:r>
              <a:rPr lang="en-US" sz="2200" dirty="0" err="1" smtClean="0"/>
              <a:t>lambung</a:t>
            </a:r>
            <a:r>
              <a:rPr lang="en-US" sz="2200" dirty="0" smtClean="0"/>
              <a:t> </a:t>
            </a:r>
            <a:r>
              <a:rPr lang="en-US" sz="2200" dirty="0" err="1" smtClean="0"/>
              <a:t>mengandung</a:t>
            </a:r>
            <a:r>
              <a:rPr lang="en-US" sz="2200" dirty="0" smtClean="0"/>
              <a:t> </a:t>
            </a:r>
            <a:r>
              <a:rPr lang="en-US" sz="2200" dirty="0" err="1" smtClean="0"/>
              <a:t>larutan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dapat</a:t>
            </a:r>
            <a:r>
              <a:rPr lang="en-US" sz="2200" dirty="0" smtClean="0"/>
              <a:t> </a:t>
            </a:r>
            <a:r>
              <a:rPr lang="en-US" sz="2200" dirty="0" err="1" smtClean="0"/>
              <a:t>membunuh</a:t>
            </a:r>
            <a:r>
              <a:rPr lang="en-US" sz="2200" dirty="0" smtClean="0"/>
              <a:t> </a:t>
            </a:r>
            <a:r>
              <a:rPr lang="en-US" sz="2200" dirty="0" err="1" smtClean="0"/>
              <a:t>mikroorganisme</a:t>
            </a:r>
            <a:r>
              <a:rPr lang="en-US" sz="2200" dirty="0" smtClean="0"/>
              <a:t>.</a:t>
            </a:r>
          </a:p>
          <a:p>
            <a:pPr marL="347663" indent="-347663">
              <a:lnSpc>
                <a:spcPct val="150000"/>
              </a:lnSpc>
            </a:pPr>
            <a:r>
              <a:rPr lang="en-US" sz="2200" dirty="0" smtClean="0"/>
              <a:t>3. 	</a:t>
            </a:r>
            <a:r>
              <a:rPr lang="en-US" sz="2200" dirty="0" err="1" smtClean="0"/>
              <a:t>Lidah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air </a:t>
            </a:r>
            <a:r>
              <a:rPr lang="en-US" sz="2200" dirty="0" err="1" smtClean="0"/>
              <a:t>mata</a:t>
            </a:r>
            <a:r>
              <a:rPr lang="en-US" sz="2200" dirty="0" smtClean="0"/>
              <a:t> </a:t>
            </a:r>
            <a:r>
              <a:rPr lang="en-US" sz="2200" dirty="0" err="1" smtClean="0"/>
              <a:t>mengandung</a:t>
            </a:r>
            <a:r>
              <a:rPr lang="en-US" sz="2200" dirty="0" smtClean="0"/>
              <a:t> </a:t>
            </a:r>
            <a:r>
              <a:rPr lang="en-US" sz="2200" dirty="0" err="1" smtClean="0"/>
              <a:t>lisozim</a:t>
            </a:r>
            <a:r>
              <a:rPr lang="en-US" sz="2200" dirty="0" smtClean="0"/>
              <a:t>, </a:t>
            </a:r>
            <a:r>
              <a:rPr lang="en-US" sz="2200" dirty="0" err="1" smtClean="0"/>
              <a:t>yaitu</a:t>
            </a:r>
            <a:r>
              <a:rPr lang="en-US" sz="2200" dirty="0" smtClean="0"/>
              <a:t> </a:t>
            </a:r>
            <a:r>
              <a:rPr lang="en-US" sz="2200" dirty="0" err="1" smtClean="0"/>
              <a:t>enzim</a:t>
            </a:r>
            <a:r>
              <a:rPr lang="en-US" sz="2200" dirty="0" smtClean="0"/>
              <a:t> </a:t>
            </a:r>
            <a:r>
              <a:rPr lang="en-US" sz="2200" dirty="0" err="1" smtClean="0"/>
              <a:t>penghancur</a:t>
            </a:r>
            <a:r>
              <a:rPr lang="en-US" sz="2200" dirty="0" smtClean="0"/>
              <a:t> </a:t>
            </a:r>
            <a:r>
              <a:rPr lang="en-US" sz="2200" dirty="0" err="1" smtClean="0"/>
              <a:t>bakteri</a:t>
            </a:r>
            <a:r>
              <a:rPr lang="en-US" sz="2200" dirty="0" smtClean="0"/>
              <a:t>.</a:t>
            </a:r>
          </a:p>
          <a:p>
            <a:pPr marL="347663" indent="-347663">
              <a:lnSpc>
                <a:spcPct val="150000"/>
              </a:lnSpc>
            </a:pPr>
            <a:r>
              <a:rPr lang="en-US" sz="2200" dirty="0" smtClean="0"/>
              <a:t>4. 	</a:t>
            </a:r>
            <a:r>
              <a:rPr lang="en-US" sz="2200" dirty="0" err="1" smtClean="0"/>
              <a:t>Lendir</a:t>
            </a:r>
            <a:r>
              <a:rPr lang="en-US" sz="2200" dirty="0" smtClean="0"/>
              <a:t> yang </a:t>
            </a:r>
            <a:r>
              <a:rPr lang="en-US" sz="2200" dirty="0" err="1" smtClean="0"/>
              <a:t>lengket</a:t>
            </a:r>
            <a:r>
              <a:rPr lang="en-US" sz="2200" dirty="0" smtClean="0"/>
              <a:t>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memerangkap</a:t>
            </a:r>
            <a:r>
              <a:rPr lang="en-US" sz="2200" dirty="0" smtClean="0"/>
              <a:t> </a:t>
            </a:r>
            <a:r>
              <a:rPr lang="en-US" sz="2200" dirty="0" err="1" smtClean="0"/>
              <a:t>mikroorganisme</a:t>
            </a:r>
            <a:r>
              <a:rPr lang="en-US" sz="2200" dirty="0" smtClean="0"/>
              <a:t> yang </a:t>
            </a:r>
            <a:r>
              <a:rPr lang="en-US" sz="2200" dirty="0" err="1" smtClean="0"/>
              <a:t>masuk</a:t>
            </a:r>
            <a:r>
              <a:rPr lang="en-US" sz="2200" dirty="0" smtClean="0"/>
              <a:t> </a:t>
            </a:r>
            <a:r>
              <a:rPr lang="en-US" sz="2200" dirty="0" err="1" smtClean="0"/>
              <a:t>ke</a:t>
            </a:r>
            <a:r>
              <a:rPr lang="en-US" sz="2200" dirty="0" smtClean="0"/>
              <a:t> </a:t>
            </a:r>
            <a:r>
              <a:rPr lang="en-US" sz="2200" dirty="0" err="1" smtClean="0"/>
              <a:t>saluran</a:t>
            </a:r>
            <a:r>
              <a:rPr lang="en-US" sz="2200" dirty="0" smtClean="0"/>
              <a:t> </a:t>
            </a:r>
            <a:r>
              <a:rPr lang="en-US" sz="2200" dirty="0" err="1" smtClean="0"/>
              <a:t>pencernaan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saluran</a:t>
            </a:r>
            <a:r>
              <a:rPr lang="en-US" sz="2200" dirty="0" smtClean="0"/>
              <a:t> </a:t>
            </a:r>
            <a:r>
              <a:rPr lang="en-US" sz="2200" dirty="0" err="1" smtClean="0"/>
              <a:t>pernapasan</a:t>
            </a:r>
            <a:r>
              <a:rPr lang="en-US" sz="2200" dirty="0" smtClean="0"/>
              <a:t>.</a:t>
            </a:r>
            <a:endParaRPr lang="en-US" sz="2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228" y="990600"/>
            <a:ext cx="4161972" cy="457200"/>
          </a:xfrm>
        </p:spPr>
        <p:txBody>
          <a:bodyPr>
            <a:noAutofit/>
          </a:bodyPr>
          <a:lstStyle/>
          <a:p>
            <a:pPr marL="457200" indent="-457200" algn="l">
              <a:buFont typeface="+mj-lt"/>
              <a:buAutoNum type="alphaLcPeriod" startAt="2"/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Kekebalan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sz="24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Tubuh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228" y="1524174"/>
            <a:ext cx="8352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 smtClean="0">
                <a:latin typeface="+mj-lt"/>
              </a:rPr>
              <a:t>Kekebalan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tubuh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mencakup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fagosit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sel</a:t>
            </a:r>
            <a:r>
              <a:rPr lang="en-US" sz="2200" dirty="0" smtClean="0">
                <a:latin typeface="+mj-lt"/>
              </a:rPr>
              <a:t> natural killer (</a:t>
            </a:r>
            <a:r>
              <a:rPr lang="en-US" sz="2200" dirty="0" err="1" smtClean="0">
                <a:latin typeface="+mj-lt"/>
              </a:rPr>
              <a:t>sel</a:t>
            </a:r>
            <a:r>
              <a:rPr lang="en-US" sz="2200" dirty="0" smtClean="0">
                <a:latin typeface="+mj-lt"/>
              </a:rPr>
              <a:t> NK)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protein </a:t>
            </a:r>
            <a:r>
              <a:rPr lang="en-US" sz="2200" dirty="0" err="1" smtClean="0">
                <a:latin typeface="+mj-lt"/>
              </a:rPr>
              <a:t>antimikroba</a:t>
            </a:r>
            <a:r>
              <a:rPr lang="en-US" sz="2200" dirty="0" smtClean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228" y="2900630"/>
            <a:ext cx="81533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i="1" dirty="0" err="1" smtClean="0">
                <a:latin typeface="+mj-lt"/>
                <a:cs typeface="Times New Roman" pitchFamily="18" charset="0"/>
              </a:rPr>
              <a:t>Fagosit</a:t>
            </a:r>
            <a:endParaRPr lang="en-US" sz="2400" i="1" dirty="0" smtClean="0">
              <a:latin typeface="+mj-lt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200" dirty="0">
                <a:latin typeface="+mj-lt"/>
                <a:cs typeface="Times New Roman" pitchFamily="18" charset="0"/>
              </a:rPr>
              <a:t>	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termasuk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fagosit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(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pemakan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)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misalnya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makrofag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neutrofil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eosinofil</a:t>
            </a:r>
            <a:r>
              <a:rPr lang="en-US" sz="2200" dirty="0">
                <a:latin typeface="+mj-lt"/>
                <a:cs typeface="Times New Roman" pitchFamily="18" charset="0"/>
              </a:rPr>
              <a:t> </a:t>
            </a:r>
            <a:r>
              <a:rPr lang="en-US" sz="2200" dirty="0" smtClean="0">
                <a:latin typeface="+mj-lt"/>
                <a:cs typeface="Times New Roman" pitchFamily="18" charset="0"/>
              </a:rPr>
              <a:t>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bagian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putih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Eonosfil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merupakan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fagosit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lemah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tetapi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berperan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penting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pertahanan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melawan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cacing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parasit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500" b="1" i="1" dirty="0" err="1" smtClean="0">
                <a:solidFill>
                  <a:schemeClr val="accent6">
                    <a:lumMod val="50000"/>
                  </a:schemeClr>
                </a:solidFill>
              </a:rPr>
              <a:t>Mekanisme</a:t>
            </a:r>
            <a:r>
              <a:rPr lang="en-US" sz="35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500" b="1" i="1" dirty="0" err="1" smtClean="0">
                <a:solidFill>
                  <a:schemeClr val="accent6">
                    <a:lumMod val="50000"/>
                  </a:schemeClr>
                </a:solidFill>
              </a:rPr>
              <a:t>Fagositosis</a:t>
            </a:r>
            <a:endParaRPr lang="en-US" sz="35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143000"/>
            <a:ext cx="4457700" cy="48384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4191000" cy="457200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en-US" sz="2600" i="1" dirty="0" err="1" smtClean="0"/>
              <a:t>Sel</a:t>
            </a:r>
            <a:r>
              <a:rPr lang="en-US" sz="2600" i="1" dirty="0" smtClean="0"/>
              <a:t> Natural Killer (</a:t>
            </a:r>
            <a:r>
              <a:rPr lang="en-US" sz="2600" i="1" dirty="0" err="1" smtClean="0"/>
              <a:t>Sel</a:t>
            </a:r>
            <a:r>
              <a:rPr lang="en-US" sz="2600" i="1" dirty="0" smtClean="0"/>
              <a:t> NK)</a:t>
            </a:r>
            <a:endParaRPr lang="en-US" sz="2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096962"/>
            <a:ext cx="82296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NK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pertahanan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mampu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melisis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membunuh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sel-sel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kanker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serta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400" dirty="0">
                <a:latin typeface="+mj-lt"/>
                <a:cs typeface="Times New Roman" pitchFamily="18" charset="0"/>
              </a:rPr>
              <a:t>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terinfeksi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virus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sebelum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diaktifkannya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kekablan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adaptif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Sel-sel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ini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cara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menyerang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menyerang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membran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target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melepaskan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senyawa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kimia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disebut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+mj-lt"/>
                <a:cs typeface="Times New Roman" pitchFamily="18" charset="0"/>
              </a:rPr>
              <a:t>perforin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.</a:t>
            </a:r>
            <a:endParaRPr lang="en-US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3657600" cy="6096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en-US" sz="2600" i="1" dirty="0" smtClean="0"/>
              <a:t>Protein </a:t>
            </a:r>
            <a:r>
              <a:rPr lang="en-US" sz="2600" i="1" dirty="0" err="1" smtClean="0"/>
              <a:t>Antimikroba</a:t>
            </a:r>
            <a:endParaRPr lang="en-US" sz="26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8229600" cy="510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200" dirty="0" smtClean="0">
                <a:latin typeface="+mj-lt"/>
                <a:cs typeface="Times New Roman" pitchFamily="18" charset="0"/>
              </a:rPr>
              <a:t>Protein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antimikroba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meningkatkan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pertahanan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melawan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mikroorganisme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secara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langsung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atau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menghalangi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kemampuannya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untuk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bereproduksi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347663" indent="-34766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200" dirty="0" smtClean="0">
                <a:latin typeface="+mj-lt"/>
                <a:cs typeface="Times New Roman" pitchFamily="18" charset="0"/>
              </a:rPr>
              <a:t>Protein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antimikroba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penting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interferon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protein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komplemen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347663" indent="-34766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200" dirty="0" smtClean="0">
                <a:latin typeface="+mj-lt"/>
                <a:cs typeface="Times New Roman" pitchFamily="18" charset="0"/>
              </a:rPr>
              <a:t>Interferon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melindungi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bagian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lain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sekitarnya</a:t>
            </a:r>
            <a:r>
              <a:rPr lang="en-US" sz="2200" dirty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cara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menghambat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perbanyakan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sel-sel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terinfeksi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347663" indent="-347663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200" dirty="0" smtClean="0">
                <a:latin typeface="+mj-lt"/>
                <a:cs typeface="Times New Roman" pitchFamily="18" charset="0"/>
              </a:rPr>
              <a:t>Protein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komplemen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dapat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diaktifkan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oleh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munculnya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ikatan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antigen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antibodi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atau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jika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protein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komplemen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bertemu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molekul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polisakarida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permukaan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mikroorganisme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3429000" cy="533400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</a:rPr>
              <a:t>Kekebalan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</a:rPr>
              <a:t>Adaptif</a:t>
            </a:r>
            <a:endParaRPr lang="en-US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0315" y="1249362"/>
            <a:ext cx="8153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/>
              <a:t>Kekebalan</a:t>
            </a:r>
            <a:r>
              <a:rPr lang="en-US" sz="2400" dirty="0" smtClean="0"/>
              <a:t> </a:t>
            </a:r>
            <a:r>
              <a:rPr lang="en-US" sz="2400" dirty="0" err="1" smtClean="0"/>
              <a:t>adaptif</a:t>
            </a: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mengenali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mengingat</a:t>
            </a:r>
            <a:r>
              <a:rPr lang="en-US" sz="2400" dirty="0" smtClean="0"/>
              <a:t> </a:t>
            </a:r>
            <a:r>
              <a:rPr lang="en-US" sz="2400" dirty="0" err="1" smtClean="0"/>
              <a:t>patogen</a:t>
            </a:r>
            <a:r>
              <a:rPr lang="en-US" sz="2400" dirty="0" smtClean="0"/>
              <a:t> </a:t>
            </a:r>
            <a:r>
              <a:rPr lang="en-US" sz="2400" dirty="0" err="1" smtClean="0"/>
              <a:t>spesifik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bersiap</a:t>
            </a:r>
            <a:r>
              <a:rPr lang="en-US" sz="2400" dirty="0" smtClean="0"/>
              <a:t> </a:t>
            </a:r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infeksi</a:t>
            </a:r>
            <a:r>
              <a:rPr lang="en-US" sz="2400" dirty="0" smtClean="0"/>
              <a:t> </a:t>
            </a:r>
            <a:r>
              <a:rPr lang="en-US" sz="2400" dirty="0" err="1" smtClean="0"/>
              <a:t>patagon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hari</a:t>
            </a:r>
            <a:r>
              <a:rPr lang="en-US" sz="24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kekebalan</a:t>
            </a:r>
            <a:r>
              <a:rPr lang="en-US" sz="2400" dirty="0" smtClean="0"/>
              <a:t> </a:t>
            </a:r>
            <a:r>
              <a:rPr lang="en-US" sz="2400" dirty="0" err="1" smtClean="0"/>
              <a:t>adaptif</a:t>
            </a:r>
            <a:r>
              <a:rPr lang="en-US" sz="2400" dirty="0" smtClean="0"/>
              <a:t> yang </a:t>
            </a:r>
            <a:r>
              <a:rPr lang="en-US" sz="2400" dirty="0" err="1" smtClean="0"/>
              <a:t>penting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limfosit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927615"/>
            <a:ext cx="3657600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/>
              <a:t>Limfosit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matang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</a:t>
            </a:r>
            <a:r>
              <a:rPr lang="en-US" sz="2400" dirty="0" smtClean="0"/>
              <a:t> </a:t>
            </a:r>
            <a:r>
              <a:rPr lang="en-US" sz="2400" dirty="0" err="1" smtClean="0"/>
              <a:t>bertemu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antigen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dilawannya</a:t>
            </a:r>
            <a:r>
              <a:rPr lang="en-US" sz="24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/>
              <a:t>Artinya</a:t>
            </a:r>
            <a:r>
              <a:rPr lang="en-US" sz="2400" dirty="0" smtClean="0"/>
              <a:t>, </a:t>
            </a:r>
            <a:r>
              <a:rPr lang="en-US" sz="2400" dirty="0" err="1" smtClean="0"/>
              <a:t>bukan</a:t>
            </a:r>
            <a:r>
              <a:rPr lang="en-US" sz="2400" dirty="0" smtClean="0"/>
              <a:t> gen </a:t>
            </a:r>
            <a:r>
              <a:rPr lang="en-US" sz="2400" dirty="0" err="1" smtClean="0"/>
              <a:t>kitalah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benda</a:t>
            </a:r>
            <a:r>
              <a:rPr lang="en-US" sz="2400" dirty="0" smtClean="0"/>
              <a:t> </a:t>
            </a:r>
            <a:r>
              <a:rPr lang="en-US" sz="2400" dirty="0" err="1" smtClean="0"/>
              <a:t>asing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dilawan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limfosit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6517" t="1351" r="-1023" b="-1351"/>
          <a:stretch>
            <a:fillRect/>
          </a:stretch>
        </p:blipFill>
        <p:spPr bwMode="auto">
          <a:xfrm>
            <a:off x="4495800" y="1143000"/>
            <a:ext cx="3952162" cy="50424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57200" y="228600"/>
            <a:ext cx="15395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 smtClean="0">
                <a:solidFill>
                  <a:schemeClr val="accent6">
                    <a:lumMod val="50000"/>
                  </a:schemeClr>
                </a:solidFill>
              </a:rPr>
              <a:t>Limfosit</a:t>
            </a:r>
            <a:r>
              <a:rPr lang="en-US" sz="30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3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71971" y="6261615"/>
            <a:ext cx="2573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prstClr val="black"/>
                </a:solidFill>
              </a:rPr>
              <a:t>Perkembangan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err="1" smtClean="0">
                <a:solidFill>
                  <a:prstClr val="black"/>
                </a:solidFill>
              </a:rPr>
              <a:t>limfosit</a:t>
            </a:r>
            <a:endParaRPr lang="en-US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82040"/>
            <a:ext cx="8382000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2200" dirty="0" err="1" smtClean="0">
                <a:cs typeface="Times New Roman" pitchFamily="18" charset="0"/>
              </a:rPr>
              <a:t>Jika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ada</a:t>
            </a:r>
            <a:r>
              <a:rPr lang="en-US" sz="2200" dirty="0" smtClean="0">
                <a:cs typeface="Times New Roman" pitchFamily="18" charset="0"/>
              </a:rPr>
              <a:t> protein </a:t>
            </a:r>
            <a:r>
              <a:rPr lang="en-US" sz="2200" dirty="0" err="1" smtClean="0">
                <a:cs typeface="Times New Roman" pitchFamily="18" charset="0"/>
              </a:rPr>
              <a:t>asing</a:t>
            </a:r>
            <a:r>
              <a:rPr lang="en-US" sz="2200" dirty="0" smtClean="0">
                <a:cs typeface="Times New Roman" pitchFamily="18" charset="0"/>
              </a:rPr>
              <a:t> (antigen) </a:t>
            </a:r>
            <a:r>
              <a:rPr lang="en-US" sz="2200" dirty="0" err="1" smtClean="0">
                <a:cs typeface="Times New Roman" pitchFamily="18" charset="0"/>
              </a:rPr>
              <a:t>masuk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kedalam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tubuh</a:t>
            </a:r>
            <a:r>
              <a:rPr lang="en-US" sz="2200" dirty="0" smtClean="0">
                <a:cs typeface="Times New Roman" pitchFamily="18" charset="0"/>
              </a:rPr>
              <a:t>, </a:t>
            </a:r>
            <a:r>
              <a:rPr lang="en-US" sz="2200" dirty="0" err="1" smtClean="0">
                <a:cs typeface="Times New Roman" pitchFamily="18" charset="0"/>
              </a:rPr>
              <a:t>sel</a:t>
            </a:r>
            <a:r>
              <a:rPr lang="en-US" sz="2200" dirty="0" smtClean="0">
                <a:cs typeface="Times New Roman" pitchFamily="18" charset="0"/>
              </a:rPr>
              <a:t> B yang </a:t>
            </a:r>
            <a:r>
              <a:rPr lang="en-US" sz="2200" dirty="0" err="1" smtClean="0">
                <a:cs typeface="Times New Roman" pitchFamily="18" charset="0"/>
              </a:rPr>
              <a:t>telah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spesialisasi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akan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menghasilkan</a:t>
            </a:r>
            <a:r>
              <a:rPr lang="en-US" sz="2200" dirty="0" smtClean="0">
                <a:cs typeface="Times New Roman" pitchFamily="18" charset="0"/>
              </a:rPr>
              <a:t> protein yang </a:t>
            </a:r>
            <a:r>
              <a:rPr lang="en-US" sz="2200" dirty="0" err="1" smtClean="0">
                <a:cs typeface="Times New Roman" pitchFamily="18" charset="0"/>
              </a:rPr>
              <a:t>disebut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b="1" dirty="0" err="1" smtClean="0">
                <a:cs typeface="Times New Roman" pitchFamily="18" charset="0"/>
              </a:rPr>
              <a:t>antibodi</a:t>
            </a:r>
            <a:r>
              <a:rPr lang="en-US" sz="2200" b="1" dirty="0" smtClean="0">
                <a:cs typeface="Times New Roman" pitchFamily="18" charset="0"/>
              </a:rPr>
              <a:t> </a:t>
            </a:r>
            <a:r>
              <a:rPr lang="en-US" sz="2200" dirty="0" smtClean="0">
                <a:cs typeface="Times New Roman" pitchFamily="18" charset="0"/>
              </a:rPr>
              <a:t>yang </a:t>
            </a:r>
            <a:r>
              <a:rPr lang="en-US" sz="2200" dirty="0" err="1" smtClean="0">
                <a:cs typeface="Times New Roman" pitchFamily="18" charset="0"/>
              </a:rPr>
              <a:t>disebut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juga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imunoglobulin</a:t>
            </a:r>
            <a:r>
              <a:rPr lang="en-US" sz="2200" dirty="0" smtClean="0">
                <a:cs typeface="Times New Roman" pitchFamily="18" charset="0"/>
              </a:rPr>
              <a:t> (</a:t>
            </a:r>
            <a:r>
              <a:rPr lang="en-US" sz="2200" dirty="0" err="1" smtClean="0">
                <a:cs typeface="Times New Roman" pitchFamily="18" charset="0"/>
              </a:rPr>
              <a:t>Ig</a:t>
            </a:r>
            <a:r>
              <a:rPr lang="en-US" sz="2200" dirty="0" smtClean="0">
                <a:cs typeface="Times New Roman" pitchFamily="18" charset="0"/>
              </a:rPr>
              <a:t>).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2200" dirty="0" err="1" smtClean="0">
                <a:cs typeface="Times New Roman" pitchFamily="18" charset="0"/>
              </a:rPr>
              <a:t>Ada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tiga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jenis</a:t>
            </a:r>
            <a:r>
              <a:rPr lang="en-US" sz="2200" dirty="0" smtClean="0">
                <a:cs typeface="Times New Roman" pitchFamily="18" charset="0"/>
              </a:rPr>
              <a:t> antigen, </a:t>
            </a:r>
            <a:r>
              <a:rPr lang="en-US" sz="2200" dirty="0" err="1" smtClean="0">
                <a:cs typeface="Times New Roman" pitchFamily="18" charset="0"/>
              </a:rPr>
              <a:t>yaitu</a:t>
            </a:r>
            <a:r>
              <a:rPr lang="en-US" sz="2200" dirty="0" smtClean="0">
                <a:cs typeface="Times New Roman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200" i="1" dirty="0" err="1" smtClean="0">
                <a:cs typeface="Times New Roman" pitchFamily="18" charset="0"/>
              </a:rPr>
              <a:t>Heteroantigen</a:t>
            </a:r>
            <a:r>
              <a:rPr lang="en-US" sz="2200" i="1" dirty="0" smtClean="0">
                <a:cs typeface="Times New Roman" pitchFamily="18" charset="0"/>
              </a:rPr>
              <a:t>, </a:t>
            </a:r>
            <a:r>
              <a:rPr lang="en-US" sz="2200" dirty="0" err="1" smtClean="0">
                <a:cs typeface="Times New Roman" pitchFamily="18" charset="0"/>
              </a:rPr>
              <a:t>merupakan</a:t>
            </a:r>
            <a:r>
              <a:rPr lang="en-US" sz="2200" dirty="0" smtClean="0">
                <a:cs typeface="Times New Roman" pitchFamily="18" charset="0"/>
              </a:rPr>
              <a:t> antigen yang </a:t>
            </a:r>
            <a:r>
              <a:rPr lang="en-US" sz="2200" dirty="0" err="1" smtClean="0">
                <a:cs typeface="Times New Roman" pitchFamily="18" charset="0"/>
              </a:rPr>
              <a:t>berasal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dari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spesies</a:t>
            </a:r>
            <a:r>
              <a:rPr lang="en-US" sz="2200" dirty="0" smtClean="0">
                <a:cs typeface="Times New Roman" pitchFamily="18" charset="0"/>
              </a:rPr>
              <a:t> lain.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200" i="1" dirty="0" err="1" smtClean="0">
                <a:cs typeface="Times New Roman" pitchFamily="18" charset="0"/>
              </a:rPr>
              <a:t>Isoantigen</a:t>
            </a:r>
            <a:r>
              <a:rPr lang="en-US" sz="2200" i="1" dirty="0" smtClean="0">
                <a:cs typeface="Times New Roman" pitchFamily="18" charset="0"/>
              </a:rPr>
              <a:t>, </a:t>
            </a:r>
            <a:r>
              <a:rPr lang="en-US" sz="2200" dirty="0" err="1" smtClean="0">
                <a:cs typeface="Times New Roman" pitchFamily="18" charset="0"/>
              </a:rPr>
              <a:t>merupakan</a:t>
            </a:r>
            <a:r>
              <a:rPr lang="en-US" sz="2200" dirty="0" smtClean="0">
                <a:cs typeface="Times New Roman" pitchFamily="18" charset="0"/>
              </a:rPr>
              <a:t> antigen </a:t>
            </a:r>
            <a:r>
              <a:rPr lang="en-US" sz="2200" dirty="0" err="1" smtClean="0">
                <a:cs typeface="Times New Roman" pitchFamily="18" charset="0"/>
              </a:rPr>
              <a:t>dari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spesies</a:t>
            </a:r>
            <a:r>
              <a:rPr lang="en-US" sz="2200" dirty="0" smtClean="0">
                <a:cs typeface="Times New Roman" pitchFamily="18" charset="0"/>
              </a:rPr>
              <a:t> yang </a:t>
            </a:r>
            <a:r>
              <a:rPr lang="en-US" sz="2200" dirty="0" err="1" smtClean="0">
                <a:cs typeface="Times New Roman" pitchFamily="18" charset="0"/>
              </a:rPr>
              <a:t>sama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tetapi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struktur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genetiknya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berbeda</a:t>
            </a:r>
            <a:r>
              <a:rPr lang="en-US" sz="2200" dirty="0" smtClean="0"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200" i="1" dirty="0" err="1" smtClean="0">
                <a:cs typeface="Times New Roman" pitchFamily="18" charset="0"/>
              </a:rPr>
              <a:t>Autoantigen</a:t>
            </a:r>
            <a:r>
              <a:rPr lang="en-US" sz="2200" i="1" dirty="0" smtClean="0">
                <a:cs typeface="Times New Roman" pitchFamily="18" charset="0"/>
              </a:rPr>
              <a:t>,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merupakan</a:t>
            </a:r>
            <a:r>
              <a:rPr lang="en-US" sz="2200" dirty="0" smtClean="0">
                <a:cs typeface="Times New Roman" pitchFamily="18" charset="0"/>
              </a:rPr>
              <a:t> antigen yang </a:t>
            </a:r>
            <a:r>
              <a:rPr lang="en-US" sz="2200" dirty="0" err="1" smtClean="0">
                <a:cs typeface="Times New Roman" pitchFamily="18" charset="0"/>
              </a:rPr>
              <a:t>berasal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dari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tubuh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itu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sendiri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dan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menyebabkan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pembentukan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antibodi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tubuh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n-US" sz="2200" dirty="0" err="1" smtClean="0">
                <a:cs typeface="Times New Roman" pitchFamily="18" charset="0"/>
              </a:rPr>
              <a:t>juga</a:t>
            </a:r>
            <a:r>
              <a:rPr lang="en-US" sz="2200" dirty="0" smtClean="0">
                <a:cs typeface="Times New Roman" pitchFamily="18" charset="0"/>
              </a:rPr>
              <a:t>.</a:t>
            </a:r>
            <a:endParaRPr lang="en-US" sz="2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381000"/>
            <a:ext cx="8358246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PENDAHULUAN</a:t>
            </a:r>
            <a:endParaRPr lang="id-ID" sz="3600" dirty="0"/>
          </a:p>
        </p:txBody>
      </p:sp>
      <p:sp>
        <p:nvSpPr>
          <p:cNvPr id="8" name="Rectangle 7"/>
          <p:cNvSpPr/>
          <p:nvPr/>
        </p:nvSpPr>
        <p:spPr>
          <a:xfrm>
            <a:off x="457200" y="2514600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cs typeface="Times New Roman" pitchFamily="18" charset="0"/>
              </a:rPr>
              <a:t>Ada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orang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mudah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sakit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ada</a:t>
            </a:r>
            <a:r>
              <a:rPr lang="en-US" sz="2400" dirty="0" smtClean="0">
                <a:cs typeface="Times New Roman" pitchFamily="18" charset="0"/>
              </a:rPr>
              <a:t> pula </a:t>
            </a:r>
            <a:r>
              <a:rPr lang="en-US" sz="2400" dirty="0" err="1" smtClean="0">
                <a:cs typeface="Times New Roman" pitchFamily="18" charset="0"/>
              </a:rPr>
              <a:t>orang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jarang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sakit</a:t>
            </a:r>
            <a:r>
              <a:rPr lang="en-US" sz="2400" dirty="0" smtClean="0"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cs typeface="Times New Roman" pitchFamily="18" charset="0"/>
              </a:rPr>
              <a:t>Hal </a:t>
            </a:r>
            <a:r>
              <a:rPr lang="en-US" sz="2400" dirty="0" err="1" smtClean="0">
                <a:cs typeface="Times New Roman" pitchFamily="18" charset="0"/>
              </a:rPr>
              <a:t>ini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ada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kaitannya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dengan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sisitem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pertahanan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dimiliki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oleh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seseorang</a:t>
            </a:r>
            <a:r>
              <a:rPr lang="en-US" sz="2400" dirty="0" smtClean="0">
                <a:cs typeface="Times New Roman" pitchFamily="18" charset="0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cs typeface="Times New Roman" pitchFamily="18" charset="0"/>
              </a:rPr>
              <a:t>Jaringan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tubuh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berperan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penting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adalah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jaringan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darah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jaringan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limfa</a:t>
            </a:r>
            <a:r>
              <a:rPr lang="en-US" sz="2400" dirty="0" smtClean="0">
                <a:cs typeface="Times New Roman" pitchFamily="18" charset="0"/>
              </a:rPr>
              <a:t>.</a:t>
            </a:r>
            <a:endParaRPr lang="en-US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87541"/>
            <a:ext cx="838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lvl="0" indent="-40640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n-US" sz="2400" dirty="0" err="1" smtClean="0">
                <a:cs typeface="Times New Roman" pitchFamily="18" charset="0"/>
              </a:rPr>
              <a:t>Antibodi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tidak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dapat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langsung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menghancurkan</a:t>
            </a:r>
            <a:r>
              <a:rPr lang="en-US" sz="2400" dirty="0" smtClean="0">
                <a:cs typeface="Times New Roman" pitchFamily="18" charset="0"/>
              </a:rPr>
              <a:t> antigen. </a:t>
            </a:r>
          </a:p>
          <a:p>
            <a:pPr marL="406400" lvl="0" indent="-40640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n-US" sz="2400" dirty="0" err="1" smtClean="0">
                <a:cs typeface="Times New Roman" pitchFamily="18" charset="0"/>
              </a:rPr>
              <a:t>Antibodi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dapat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menggumpalkan</a:t>
            </a:r>
            <a:r>
              <a:rPr lang="en-US" sz="2400" dirty="0" smtClean="0">
                <a:cs typeface="Times New Roman" pitchFamily="18" charset="0"/>
              </a:rPr>
              <a:t> antigen </a:t>
            </a:r>
            <a:r>
              <a:rPr lang="en-US" sz="2400" dirty="0" err="1" smtClean="0">
                <a:cs typeface="Times New Roman" pitchFamily="18" charset="0"/>
              </a:rPr>
              <a:t>disebut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i="1" dirty="0" err="1" smtClean="0">
                <a:cs typeface="Times New Roman" pitchFamily="18" charset="0"/>
              </a:rPr>
              <a:t>presipitin</a:t>
            </a:r>
            <a:r>
              <a:rPr lang="en-US" sz="2400" i="1" dirty="0" smtClean="0">
                <a:cs typeface="Times New Roman" pitchFamily="18" charset="0"/>
              </a:rPr>
              <a:t>.</a:t>
            </a:r>
          </a:p>
          <a:p>
            <a:pPr marL="406400" lvl="0" indent="-40640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n-US" sz="2400" dirty="0" err="1" smtClean="0">
                <a:cs typeface="Times New Roman" pitchFamily="18" charset="0"/>
              </a:rPr>
              <a:t>Antibodi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dapat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menguraikan</a:t>
            </a:r>
            <a:r>
              <a:rPr lang="en-US" sz="2400" dirty="0" smtClean="0">
                <a:cs typeface="Times New Roman" pitchFamily="18" charset="0"/>
              </a:rPr>
              <a:t> antigen </a:t>
            </a:r>
            <a:r>
              <a:rPr lang="en-US" sz="2400" dirty="0" err="1" smtClean="0">
                <a:cs typeface="Times New Roman" pitchFamily="18" charset="0"/>
              </a:rPr>
              <a:t>disebut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i="1" dirty="0" err="1" smtClean="0">
                <a:cs typeface="Times New Roman" pitchFamily="18" charset="0"/>
              </a:rPr>
              <a:t>lisin</a:t>
            </a:r>
            <a:r>
              <a:rPr lang="en-US" sz="2400" i="1" dirty="0" smtClean="0">
                <a:cs typeface="Times New Roman" pitchFamily="18" charset="0"/>
              </a:rPr>
              <a:t>. </a:t>
            </a:r>
            <a:endParaRPr lang="en-US" sz="2400" dirty="0" smtClean="0">
              <a:cs typeface="Times New Roman" pitchFamily="18" charset="0"/>
            </a:endParaRPr>
          </a:p>
          <a:p>
            <a:pPr marL="406400" lvl="0" indent="-40640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n-US" sz="2400" dirty="0" err="1" smtClean="0">
                <a:cs typeface="Times New Roman" pitchFamily="18" charset="0"/>
              </a:rPr>
              <a:t>Antibodi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dapat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menawarkan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racun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disebut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i="1" dirty="0" err="1" smtClean="0">
                <a:cs typeface="Times New Roman" pitchFamily="18" charset="0"/>
              </a:rPr>
              <a:t>antitoksin</a:t>
            </a:r>
            <a:r>
              <a:rPr lang="en-US" sz="2400" i="1" dirty="0" smtClean="0">
                <a:cs typeface="Times New Roman" pitchFamily="18" charset="0"/>
              </a:rPr>
              <a:t>.</a:t>
            </a:r>
          </a:p>
          <a:p>
            <a:pPr marL="406400" lvl="0" indent="-406400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n-US" sz="2400" dirty="0" err="1" smtClean="0">
                <a:cs typeface="Times New Roman" pitchFamily="18" charset="0"/>
              </a:rPr>
              <a:t>Keadaan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sistem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pertahanan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tubuh</a:t>
            </a:r>
            <a:r>
              <a:rPr lang="en-US" sz="2400" dirty="0" smtClean="0">
                <a:cs typeface="Times New Roman" pitchFamily="18" charset="0"/>
              </a:rPr>
              <a:t> yang </a:t>
            </a:r>
            <a:r>
              <a:rPr lang="en-US" sz="2400" dirty="0" err="1" smtClean="0">
                <a:cs typeface="Times New Roman" pitchFamily="18" charset="0"/>
              </a:rPr>
              <a:t>sangat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peka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terhadap</a:t>
            </a:r>
            <a:r>
              <a:rPr lang="en-US" sz="2400" i="1" dirty="0" smtClean="0">
                <a:cs typeface="Times New Roman" pitchFamily="18" charset="0"/>
              </a:rPr>
              <a:t> antigen </a:t>
            </a:r>
            <a:r>
              <a:rPr lang="en-US" sz="2400" dirty="0" err="1" smtClean="0">
                <a:cs typeface="Times New Roman" pitchFamily="18" charset="0"/>
              </a:rPr>
              <a:t>tertentu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disebut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alergi</a:t>
            </a:r>
            <a:r>
              <a:rPr lang="en-US" sz="2400" dirty="0" smtClean="0"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" y="1798320"/>
            <a:ext cx="5867400" cy="609600"/>
          </a:xfr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Macam-macam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Kekebalan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Tubuh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517398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</a:rPr>
              <a:t>Dilihat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segi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ingatan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imunologis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dibagi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atas</a:t>
            </a:r>
            <a:r>
              <a:rPr lang="en-US" sz="2400" dirty="0" smtClean="0">
                <a:latin typeface="+mj-lt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400" b="1" i="1" dirty="0" err="1" smtClean="0">
                <a:latin typeface="+mj-lt"/>
              </a:rPr>
              <a:t>Kekebalan</a:t>
            </a:r>
            <a:r>
              <a:rPr lang="en-US" sz="2400" b="1" i="1" dirty="0" smtClean="0">
                <a:latin typeface="+mj-lt"/>
              </a:rPr>
              <a:t> </a:t>
            </a:r>
            <a:r>
              <a:rPr lang="en-US" sz="2400" b="1" i="1" dirty="0" err="1" smtClean="0">
                <a:latin typeface="+mj-lt"/>
              </a:rPr>
              <a:t>aktif</a:t>
            </a:r>
            <a:endParaRPr lang="en-US" sz="2400" b="1" i="1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aktif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adalah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bila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tubuh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menghasilkan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antibodi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untuk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menahan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molekul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asing</a:t>
            </a:r>
            <a:r>
              <a:rPr lang="en-US" sz="2400" dirty="0" smtClean="0">
                <a:latin typeface="+mj-lt"/>
              </a:rPr>
              <a:t> (antigen). </a:t>
            </a:r>
          </a:p>
          <a:p>
            <a:pPr marL="342900" indent="-342900">
              <a:lnSpc>
                <a:spcPct val="150000"/>
              </a:lnSpc>
            </a:pP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aktif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dapat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juga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terbentuk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dengan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vaksinasi</a:t>
            </a:r>
            <a:r>
              <a:rPr lang="en-US" sz="2400" dirty="0" smtClean="0">
                <a:latin typeface="+mj-lt"/>
              </a:rPr>
              <a:t>.</a:t>
            </a:r>
            <a:endParaRPr lang="en-US" sz="2400" b="1" i="1" dirty="0"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381000"/>
            <a:ext cx="28918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+mj-lt"/>
              <a:buAutoNum type="alphaLcPeriod" startAt="2"/>
            </a:pPr>
            <a:r>
              <a:rPr lang="en-US" sz="2600" b="1" i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Kekebalan</a:t>
            </a:r>
            <a:r>
              <a:rPr lang="en-US" sz="2600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600" b="1" i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pasif</a:t>
            </a:r>
            <a:endParaRPr lang="en-US" sz="26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094720"/>
            <a:ext cx="8077200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pasif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adalah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yang </a:t>
            </a:r>
            <a:r>
              <a:rPr lang="en-US" sz="2400" dirty="0" err="1" smtClean="0">
                <a:latin typeface="+mj-lt"/>
              </a:rPr>
              <a:t>didapat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pemindahan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antibodi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suatu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individu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individu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lainnya</a:t>
            </a:r>
            <a:r>
              <a:rPr lang="en-US" sz="2400" dirty="0" smtClean="0">
                <a:latin typeface="+mj-lt"/>
              </a:rPr>
              <a:t>. 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</a:rPr>
              <a:t>Kekebalan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pasif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juga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dapat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terjadi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secara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buatan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dengan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menyuntikkan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antibodi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dari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manusia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atau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hewan</a:t>
            </a:r>
            <a:r>
              <a:rPr lang="en-US" sz="2400" dirty="0" smtClean="0">
                <a:latin typeface="+mj-lt"/>
              </a:rPr>
              <a:t> yang </a:t>
            </a:r>
            <a:r>
              <a:rPr lang="en-US" sz="2400" dirty="0" err="1" smtClean="0">
                <a:latin typeface="+mj-lt"/>
              </a:rPr>
              <a:t>telah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kebal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terhadap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suatu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penyakit</a:t>
            </a:r>
            <a:r>
              <a:rPr lang="en-US" sz="2400" dirty="0" smtClean="0">
                <a:latin typeface="+mj-lt"/>
              </a:rPr>
              <a:t>, </a:t>
            </a:r>
            <a:r>
              <a:rPr lang="en-US" sz="2400" dirty="0" err="1" smtClean="0">
                <a:latin typeface="+mj-lt"/>
              </a:rPr>
              <a:t>misalnya</a:t>
            </a:r>
            <a:r>
              <a:rPr lang="en-US" sz="2400" dirty="0" smtClean="0">
                <a:latin typeface="+mj-lt"/>
              </a:rPr>
              <a:t> rabies </a:t>
            </a:r>
            <a:r>
              <a:rPr lang="en-US" sz="2400" dirty="0" err="1" smtClean="0">
                <a:latin typeface="+mj-lt"/>
              </a:rPr>
              <a:t>atau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anjing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gila</a:t>
            </a:r>
            <a:r>
              <a:rPr lang="en-US" sz="2400" dirty="0" smtClean="0">
                <a:latin typeface="+mj-lt"/>
              </a:rPr>
              <a:t>.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 startAt="4"/>
            </a:pP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Penyakit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yang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Berhubungan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dengan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Sistem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Kekebalan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92282"/>
            <a:ext cx="82295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138" indent="-465138" algn="just">
              <a:lnSpc>
                <a:spcPct val="150000"/>
              </a:lnSpc>
              <a:buAutoNum type="alphaLcPeriod"/>
            </a:pP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AIDS</a:t>
            </a:r>
          </a:p>
          <a:p>
            <a:pPr marL="465138" indent="-465138">
              <a:lnSpc>
                <a:spcPct val="150000"/>
              </a:lnSpc>
            </a:pPr>
            <a:r>
              <a:rPr lang="en-US" sz="2400" b="1" i="1" dirty="0">
                <a:latin typeface="+mj-lt"/>
                <a:cs typeface="Times New Roman" pitchFamily="18" charset="0"/>
              </a:rPr>
              <a:t>	</a:t>
            </a:r>
            <a:r>
              <a:rPr lang="en-US" sz="2400" dirty="0" smtClean="0">
                <a:latin typeface="+mj-lt"/>
                <a:cs typeface="Times New Roman" pitchFamily="18" charset="0"/>
              </a:rPr>
              <a:t>Virus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ini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disebut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HIV (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Human Immunodeficiency Virus). </a:t>
            </a:r>
          </a:p>
          <a:p>
            <a:pPr marL="465138" indent="-465138">
              <a:lnSpc>
                <a:spcPct val="150000"/>
              </a:lnSpc>
            </a:pPr>
            <a:r>
              <a:rPr lang="en-US" sz="2400" i="1" dirty="0" smtClean="0">
                <a:latin typeface="+mj-lt"/>
                <a:cs typeface="Times New Roman" pitchFamily="18" charset="0"/>
              </a:rPr>
              <a:t>	</a:t>
            </a:r>
            <a:r>
              <a:rPr lang="en-US" sz="2400" dirty="0" smtClean="0">
                <a:latin typeface="+mj-lt"/>
                <a:cs typeface="Times New Roman" pitchFamily="18" charset="0"/>
              </a:rPr>
              <a:t>HIV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menginfeksi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T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465138" indent="-465138">
              <a:lnSpc>
                <a:spcPct val="150000"/>
              </a:lnSpc>
            </a:pPr>
            <a:r>
              <a:rPr lang="en-US" sz="2400" dirty="0" smtClean="0">
                <a:latin typeface="+mj-lt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T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terinfeksi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membentuk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virus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baru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jangka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waktu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lama. </a:t>
            </a:r>
          </a:p>
          <a:p>
            <a:pPr marL="465138" indent="-465138">
              <a:lnSpc>
                <a:spcPct val="150000"/>
              </a:lnSpc>
            </a:pPr>
            <a:r>
              <a:rPr lang="en-US" sz="2400" dirty="0" smtClean="0">
                <a:latin typeface="+mj-lt"/>
                <a:cs typeface="Times New Roman" pitchFamily="18" charset="0"/>
              </a:rPr>
              <a:t>	HIV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juga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menetap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selama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bertahun-tahun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provirus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selalu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menyerang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kekebalan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  <a:endParaRPr lang="en-US" sz="2400" b="1" i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2819400" cy="5334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lphaLcPeriod" startAt="2"/>
            </a:pPr>
            <a:r>
              <a:rPr lang="en-US" sz="2600" b="1" i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Autoimunotas</a:t>
            </a:r>
            <a:endParaRPr lang="en-US" sz="26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501722"/>
            <a:ext cx="82296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Autoimunitas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suatu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kelainan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dimana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kekbalan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menyerang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jaringan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sendiri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Contoh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penyakit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autoimunitas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penyakit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Addison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kelenjar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adrenal,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toroiditis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artritis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rematoid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multiple </a:t>
            </a:r>
            <a:r>
              <a:rPr lang="en-US" sz="2400" i="1" dirty="0" err="1" smtClean="0">
                <a:latin typeface="+mj-lt"/>
                <a:cs typeface="Times New Roman" pitchFamily="18" charset="0"/>
              </a:rPr>
              <a:t>sclerois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,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anemia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pernisisus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lupus.</a:t>
            </a:r>
            <a:endParaRPr lang="en-US" sz="24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990600"/>
            <a:ext cx="8311530" cy="207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en-US" sz="2200" dirty="0" err="1" smtClean="0">
                <a:latin typeface="+mj-lt"/>
                <a:cs typeface="Times New Roman" pitchFamily="18" charset="0"/>
              </a:rPr>
              <a:t>Pembuluh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berfungsi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untuk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mengangkut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cairan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kembali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peredaran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  <a:endParaRPr lang="en-US" sz="2200" dirty="0"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+mj-lt"/>
                <a:cs typeface="Times New Roman" pitchFamily="18" charset="0"/>
              </a:rPr>
              <a:t>Organ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limfoid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berfungsi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sebagai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tempat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hidup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fagositik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limfosit</a:t>
            </a:r>
            <a:endParaRPr lang="en-US" sz="2200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berperan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penting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untuk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melawan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penyakit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76600"/>
            <a:ext cx="8534400" cy="308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sistem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sebagai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berikut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Mengambil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kelebihan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cairan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jaringan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mengembalikannya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Mengabsorpsi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lemak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laktekal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usus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halus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kemudian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mengangkutnya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Membantu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pertahanan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melawan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penyakit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81000"/>
            <a:ext cx="8358246" cy="55399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/>
              <a:t>SISTEM LIMFATIK</a:t>
            </a:r>
            <a:endParaRPr lang="id-ID" sz="3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" y="381000"/>
            <a:ext cx="3148042" cy="5232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Pembuluh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Limfa</a:t>
            </a:r>
            <a:endParaRPr lang="id-ID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055910"/>
            <a:ext cx="381000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 err="1" smtClean="0"/>
              <a:t>Pembuluh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</a:t>
            </a:r>
            <a:r>
              <a:rPr lang="en-US" sz="2200" dirty="0" err="1" smtClean="0"/>
              <a:t>merupakan</a:t>
            </a:r>
            <a:r>
              <a:rPr lang="en-US" sz="2200" dirty="0" smtClean="0"/>
              <a:t> </a:t>
            </a:r>
            <a:r>
              <a:rPr lang="en-US" sz="2200" dirty="0" err="1" smtClean="0"/>
              <a:t>bagian</a:t>
            </a:r>
            <a:r>
              <a:rPr lang="en-US" sz="2200" dirty="0" smtClean="0"/>
              <a:t> </a:t>
            </a:r>
            <a:r>
              <a:rPr lang="en-US" sz="2200" dirty="0" err="1" smtClean="0"/>
              <a:t>penting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sistem</a:t>
            </a:r>
            <a:r>
              <a:rPr lang="en-US" sz="2200" dirty="0" smtClean="0"/>
              <a:t> </a:t>
            </a:r>
            <a:r>
              <a:rPr lang="en-US" sz="2200" dirty="0" err="1" smtClean="0"/>
              <a:t>peredaran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. </a:t>
            </a:r>
            <a:r>
              <a:rPr lang="en-US" sz="2200" dirty="0" err="1" smtClean="0"/>
              <a:t>Peredaran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</a:t>
            </a:r>
            <a:r>
              <a:rPr lang="en-US" sz="2200" dirty="0" err="1" smtClean="0"/>
              <a:t>adalah</a:t>
            </a:r>
            <a:r>
              <a:rPr lang="en-US" sz="2200" dirty="0" smtClean="0"/>
              <a:t> </a:t>
            </a:r>
            <a:r>
              <a:rPr lang="en-US" sz="2200" dirty="0" err="1" smtClean="0"/>
              <a:t>peredaran</a:t>
            </a:r>
            <a:r>
              <a:rPr lang="en-US" sz="2200" dirty="0" smtClean="0"/>
              <a:t> </a:t>
            </a:r>
            <a:r>
              <a:rPr lang="en-US" sz="2200" dirty="0" err="1" smtClean="0"/>
              <a:t>terbuka</a:t>
            </a:r>
            <a:r>
              <a:rPr lang="en-US" sz="2200" dirty="0" smtClean="0"/>
              <a:t>. </a:t>
            </a:r>
            <a:r>
              <a:rPr lang="en-US" sz="2200" dirty="0" err="1" smtClean="0"/>
              <a:t>Cairan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berasal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kepala</a:t>
            </a:r>
            <a:r>
              <a:rPr lang="en-US" sz="2200" dirty="0" smtClean="0"/>
              <a:t>, </a:t>
            </a:r>
            <a:r>
              <a:rPr lang="en-US" sz="2200" dirty="0" err="1" smtClean="0"/>
              <a:t>leher</a:t>
            </a:r>
            <a:r>
              <a:rPr lang="en-US" sz="2200" dirty="0" smtClean="0"/>
              <a:t>, dada, </a:t>
            </a:r>
            <a:r>
              <a:rPr lang="en-US" sz="2200" dirty="0" err="1" smtClean="0"/>
              <a:t>paru-paru</a:t>
            </a:r>
            <a:r>
              <a:rPr lang="en-US" sz="2200" dirty="0" smtClean="0"/>
              <a:t>, </a:t>
            </a:r>
            <a:r>
              <a:rPr lang="en-US" sz="2200" dirty="0" err="1" smtClean="0"/>
              <a:t>jantung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lengan</a:t>
            </a:r>
            <a:r>
              <a:rPr lang="en-US" sz="2200" dirty="0" smtClean="0"/>
              <a:t> </a:t>
            </a:r>
            <a:r>
              <a:rPr lang="en-US" sz="2200" dirty="0" err="1" smtClean="0"/>
              <a:t>kanan</a:t>
            </a:r>
            <a:r>
              <a:rPr lang="en-US" sz="2200" dirty="0" smtClean="0"/>
              <a:t> </a:t>
            </a:r>
            <a:r>
              <a:rPr lang="en-US" sz="2200" dirty="0" err="1" smtClean="0"/>
              <a:t>terkumpul</a:t>
            </a:r>
            <a:r>
              <a:rPr lang="en-US" sz="2200" dirty="0" smtClean="0"/>
              <a:t> </a:t>
            </a:r>
            <a:r>
              <a:rPr lang="en-US" sz="2200" dirty="0" err="1" smtClean="0"/>
              <a:t>pembuluh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</a:t>
            </a:r>
            <a:r>
              <a:rPr lang="en-US" sz="2200" dirty="0" err="1" smtClean="0"/>
              <a:t>kanan</a:t>
            </a:r>
            <a:r>
              <a:rPr lang="en-US" sz="2200" dirty="0" smtClean="0"/>
              <a:t> (</a:t>
            </a:r>
            <a:r>
              <a:rPr lang="en-US" sz="2200" i="1" dirty="0" err="1" smtClean="0"/>
              <a:t>duktus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limfatikus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dekster</a:t>
            </a:r>
            <a:r>
              <a:rPr lang="en-US" sz="2200" dirty="0" smtClean="0"/>
              <a:t>). </a:t>
            </a:r>
          </a:p>
          <a:p>
            <a:pPr>
              <a:spcBef>
                <a:spcPts val="600"/>
              </a:spcBef>
            </a:pPr>
            <a:r>
              <a:rPr lang="en-US" sz="2200" dirty="0" err="1" smtClean="0"/>
              <a:t>Cairan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berasal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bagian</a:t>
            </a:r>
            <a:r>
              <a:rPr lang="en-US" sz="2200" dirty="0" smtClean="0"/>
              <a:t> </a:t>
            </a:r>
            <a:r>
              <a:rPr lang="en-US" sz="2200" dirty="0" err="1" smtClean="0"/>
              <a:t>selain</a:t>
            </a:r>
            <a:r>
              <a:rPr lang="en-US" sz="2200" dirty="0" smtClean="0"/>
              <a:t> yang </a:t>
            </a:r>
            <a:r>
              <a:rPr lang="en-US" sz="2200" dirty="0" err="1" smtClean="0"/>
              <a:t>bermuara</a:t>
            </a:r>
            <a:r>
              <a:rPr lang="en-US" sz="2200" dirty="0" smtClean="0"/>
              <a:t> </a:t>
            </a:r>
            <a:r>
              <a:rPr lang="en-US" sz="2200" dirty="0" err="1" smtClean="0"/>
              <a:t>di</a:t>
            </a:r>
            <a:r>
              <a:rPr lang="en-US" sz="2200" dirty="0" smtClean="0"/>
              <a:t> </a:t>
            </a:r>
            <a:r>
              <a:rPr lang="en-US" sz="2200" dirty="0" err="1" smtClean="0"/>
              <a:t>pembuluh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</a:t>
            </a:r>
            <a:r>
              <a:rPr lang="en-US" sz="2200" dirty="0" err="1" smtClean="0"/>
              <a:t>kanan</a:t>
            </a:r>
            <a:r>
              <a:rPr lang="en-US" sz="2200" dirty="0" smtClean="0"/>
              <a:t>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bermuara</a:t>
            </a:r>
            <a:r>
              <a:rPr lang="en-US" sz="2200" dirty="0" smtClean="0"/>
              <a:t> </a:t>
            </a:r>
            <a:r>
              <a:rPr lang="en-US" sz="2200" dirty="0" err="1" smtClean="0"/>
              <a:t>pada</a:t>
            </a:r>
            <a:r>
              <a:rPr lang="en-US" sz="2200" dirty="0" smtClean="0"/>
              <a:t> </a:t>
            </a:r>
            <a:r>
              <a:rPr lang="en-US" sz="2200" dirty="0" err="1" smtClean="0"/>
              <a:t>pembuluh</a:t>
            </a:r>
            <a:r>
              <a:rPr lang="en-US" sz="2200" dirty="0" smtClean="0"/>
              <a:t> </a:t>
            </a:r>
            <a:r>
              <a:rPr lang="en-US" sz="2200" dirty="0" err="1" smtClean="0"/>
              <a:t>limfa</a:t>
            </a:r>
            <a:r>
              <a:rPr lang="en-US" sz="2200" dirty="0" smtClean="0"/>
              <a:t> dada (</a:t>
            </a:r>
            <a:r>
              <a:rPr lang="en-US" sz="2200" i="1" dirty="0" err="1" smtClean="0"/>
              <a:t>duktus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toraksikus</a:t>
            </a:r>
            <a:r>
              <a:rPr lang="en-US" sz="2200" dirty="0" smtClean="0"/>
              <a:t>).</a:t>
            </a: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7287" y="867240"/>
            <a:ext cx="4459513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769426" y="5943600"/>
            <a:ext cx="159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limfatik</a:t>
            </a:r>
            <a:endParaRPr lang="en-US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274638"/>
            <a:ext cx="3733800" cy="639762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Organ-organ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Limfoid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1" y="1077248"/>
            <a:ext cx="80771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  <a:cs typeface="Times New Roman" pitchFamily="18" charset="0"/>
              </a:rPr>
              <a:t>Organ-organ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limfoid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mencakup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sumsum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nodus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limpa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timus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tonsil.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5300" y="1905000"/>
            <a:ext cx="255270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Sumsum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merah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" y="2514600"/>
            <a:ext cx="8153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6588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200" dirty="0" err="1" smtClean="0">
                <a:latin typeface="+mj-lt"/>
                <a:cs typeface="Times New Roman" pitchFamily="18" charset="0"/>
              </a:rPr>
              <a:t>Sumsum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merah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mencakup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jaringan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menghasilkan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636588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200" dirty="0" err="1" smtClean="0">
                <a:latin typeface="+mj-lt"/>
                <a:cs typeface="Times New Roman" pitchFamily="18" charset="0"/>
              </a:rPr>
              <a:t>Perkembangan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selanjutnya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akan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menjadi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B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atau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T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tergantung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pada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pematangannya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636588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200" dirty="0" err="1" smtClean="0">
                <a:latin typeface="+mj-lt"/>
                <a:cs typeface="Times New Roman" pitchFamily="18" charset="0"/>
              </a:rPr>
              <a:t>Kedua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jenis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tersebut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bersirkulasi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seluruh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tubuh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kemudian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terkonsentrasi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limpa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nodus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jaringan</a:t>
            </a:r>
            <a:r>
              <a:rPr lang="en-US" sz="2200" dirty="0" smtClean="0">
                <a:latin typeface="+mj-lt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+mj-lt"/>
                <a:cs typeface="Times New Roman" pitchFamily="18" charset="0"/>
              </a:rPr>
              <a:t>limfatik</a:t>
            </a:r>
            <a:r>
              <a:rPr lang="en-US" sz="2200" dirty="0" smtClean="0">
                <a:latin typeface="+mj-lt"/>
                <a:cs typeface="Times New Roman" pitchFamily="18" charset="0"/>
              </a:rPr>
              <a:t>.</a:t>
            </a:r>
            <a:endParaRPr lang="en-US" sz="22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143000"/>
            <a:ext cx="8382000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-44291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Nodus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diselubungi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jarungan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ikat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longgar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membagi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nodus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nodulus-nodulus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625475" indent="-44291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Tiap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nodulus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mengandung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ruang-ruang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(sinus)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berisi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makrofog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</a:p>
          <a:p>
            <a:pPr marL="625475" indent="-442913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Jadi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nodus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menyaring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mikroorganisme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  <a:endParaRPr lang="en-US" sz="2400" dirty="0">
              <a:latin typeface="+mj-lt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1222" y="544475"/>
            <a:ext cx="1954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+mj-lt"/>
              <a:buAutoNum type="alphaLcPeriod" startAt="2"/>
            </a:pPr>
            <a:r>
              <a:rPr lang="en-US" sz="2800" b="1" i="1" dirty="0" err="1" smtClean="0">
                <a:solidFill>
                  <a:schemeClr val="accent6">
                    <a:lumMod val="50000"/>
                  </a:schemeClr>
                </a:solidFill>
              </a:rPr>
              <a:t>Ekspirasi</a:t>
            </a:r>
            <a:endParaRPr lang="id-ID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458044"/>
            <a:ext cx="8382000" cy="2943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Limpa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organ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limfoid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terbesar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339725" indent="-339725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Limpa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mempunyai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dua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fungsi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utama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 </a:t>
            </a:r>
          </a:p>
          <a:p>
            <a:pPr marL="738188" indent="-398463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membuang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antigen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terdapat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dalam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,</a:t>
            </a:r>
          </a:p>
          <a:p>
            <a:pPr marL="738188" indent="-398463">
              <a:lnSpc>
                <a:spcPct val="200000"/>
              </a:lnSpc>
              <a:buFont typeface="Arial" pitchFamily="34" charset="0"/>
              <a:buChar char="•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menghancurkan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darah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merah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sudah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tua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</a:t>
            </a:r>
            <a:endParaRPr lang="en-US" sz="2400" dirty="0">
              <a:latin typeface="+mj-lt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924580"/>
            <a:ext cx="1611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+mj-lt"/>
              <a:buAutoNum type="alphaLcPeriod" startAt="3"/>
            </a:pPr>
            <a:r>
              <a:rPr lang="en-US" sz="2800" b="1" i="1" dirty="0" err="1" smtClean="0">
                <a:solidFill>
                  <a:schemeClr val="accent6">
                    <a:lumMod val="50000"/>
                  </a:schemeClr>
                </a:solidFill>
              </a:rPr>
              <a:t>Limpa</a:t>
            </a:r>
            <a:endParaRPr lang="id-ID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539"/>
            <a:ext cx="1447800" cy="563562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lphaLcPeriod" startAt="4"/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cs typeface="Times New Roman" pitchFamily="18" charset="0"/>
              </a:rPr>
              <a:t>Timus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325701"/>
            <a:ext cx="861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tempat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dimana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berkembang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sel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T. </a:t>
            </a:r>
          </a:p>
          <a:p>
            <a:pPr marL="339725" indent="-339725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Timus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berbeda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dengan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organ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limfoid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lainnya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karena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hanya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untuk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tempat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pematangan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limfosit</a:t>
            </a:r>
            <a:r>
              <a:rPr lang="en-US" sz="2400" dirty="0" smtClean="0">
                <a:latin typeface="+mj-lt"/>
                <a:cs typeface="Times New Roman" pitchFamily="18" charset="0"/>
              </a:rPr>
              <a:t>. </a:t>
            </a:r>
          </a:p>
          <a:p>
            <a:pPr marL="339725" indent="-339725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dirty="0" err="1" smtClean="0">
                <a:latin typeface="+mj-lt"/>
                <a:cs typeface="Times New Roman" pitchFamily="18" charset="0"/>
              </a:rPr>
              <a:t>Selain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itu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juga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karena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timus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adalah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datu-satunya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organ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limfoid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tidak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memerangi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antigen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secara</a:t>
            </a:r>
            <a:r>
              <a:rPr lang="en-US" sz="2400" dirty="0" smtClean="0">
                <a:latin typeface="+mj-lt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+mj-lt"/>
                <a:cs typeface="Times New Roman" pitchFamily="18" charset="0"/>
              </a:rPr>
              <a:t>langsung</a:t>
            </a:r>
            <a:r>
              <a:rPr lang="en-US" sz="2400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1676400" cy="533400"/>
          </a:xfrm>
        </p:spPr>
        <p:txBody>
          <a:bodyPr>
            <a:normAutofit fontScale="90000"/>
          </a:bodyPr>
          <a:lstStyle/>
          <a:p>
            <a:pPr marL="514350" indent="-514350" algn="l">
              <a:buFont typeface="+mj-lt"/>
              <a:buAutoNum type="alphaLcPeriod" startAt="5"/>
            </a:pPr>
            <a:r>
              <a:rPr lang="en-US" sz="3000" b="1" i="1" dirty="0" smtClean="0">
                <a:solidFill>
                  <a:schemeClr val="accent6">
                    <a:lumMod val="50000"/>
                  </a:schemeClr>
                </a:solidFill>
              </a:rPr>
              <a:t>Tonsil</a:t>
            </a:r>
            <a:endParaRPr lang="en-US" sz="30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405418"/>
            <a:ext cx="8382000" cy="220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</a:pPr>
            <a:r>
              <a:rPr lang="en-US" sz="2400" dirty="0" smtClean="0"/>
              <a:t>	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melawan</a:t>
            </a:r>
            <a:r>
              <a:rPr lang="en-US" sz="2400" dirty="0" smtClean="0"/>
              <a:t> </a:t>
            </a:r>
            <a:r>
              <a:rPr lang="en-US" sz="2400" dirty="0" err="1" smtClean="0"/>
              <a:t>infeksi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saluran</a:t>
            </a:r>
            <a:r>
              <a:rPr lang="en-US" sz="2400" dirty="0" smtClean="0"/>
              <a:t> </a:t>
            </a:r>
            <a:r>
              <a:rPr lang="en-US" sz="2400" dirty="0" err="1" smtClean="0"/>
              <a:t>pernafasan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faring </a:t>
            </a:r>
            <a:r>
              <a:rPr lang="en-US" sz="2400" dirty="0" err="1" smtClean="0"/>
              <a:t>mencakup</a:t>
            </a:r>
            <a:r>
              <a:rPr lang="en-US" sz="2400" dirty="0" smtClean="0"/>
              <a:t> adenoid, tonsil </a:t>
            </a:r>
            <a:r>
              <a:rPr lang="en-US" sz="2400" dirty="0" err="1" smtClean="0"/>
              <a:t>saluran</a:t>
            </a:r>
            <a:r>
              <a:rPr lang="en-US" sz="2400" dirty="0" smtClean="0"/>
              <a:t>, </a:t>
            </a:r>
            <a:r>
              <a:rPr lang="en-US" sz="2400" dirty="0" err="1" smtClean="0"/>
              <a:t>palatin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lidah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958</Words>
  <Application>Microsoft Office PowerPoint</Application>
  <PresentationFormat>On-screen Show (4:3)</PresentationFormat>
  <Paragraphs>105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Organ-organ Limfoid</vt:lpstr>
      <vt:lpstr>PowerPoint Presentation</vt:lpstr>
      <vt:lpstr>PowerPoint Presentation</vt:lpstr>
      <vt:lpstr>Timus</vt:lpstr>
      <vt:lpstr>Tonsil</vt:lpstr>
      <vt:lpstr>PowerPoint Presentation</vt:lpstr>
      <vt:lpstr>Kekebalan Bawaan</vt:lpstr>
      <vt:lpstr>PowerPoint Presentation</vt:lpstr>
      <vt:lpstr>Kekebalan dalam Tubuh</vt:lpstr>
      <vt:lpstr>Mekanisme Fagositosis</vt:lpstr>
      <vt:lpstr>Sel Natural Killer (Sel NK)</vt:lpstr>
      <vt:lpstr>Protein Antimikroba</vt:lpstr>
      <vt:lpstr>Kekebalan Adaptif</vt:lpstr>
      <vt:lpstr>PowerPoint Presentation</vt:lpstr>
      <vt:lpstr>PowerPoint Presentation</vt:lpstr>
      <vt:lpstr>PowerPoint Presentation</vt:lpstr>
      <vt:lpstr>Macam-macam Kekebalan Tubuh</vt:lpstr>
      <vt:lpstr>PowerPoint Presentation</vt:lpstr>
      <vt:lpstr>Penyakit yang Berhubungan dengan Sistem Kekebalan</vt:lpstr>
      <vt:lpstr>Autoimunotas</vt:lpstr>
    </vt:vector>
  </TitlesOfParts>
  <Company>PKD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8 Sistem Regulasi Manusia</dc:title>
  <dc:creator>BAMBANG</dc:creator>
  <cp:lastModifiedBy>Se7en_Ultimate</cp:lastModifiedBy>
  <cp:revision>83</cp:revision>
  <dcterms:created xsi:type="dcterms:W3CDTF">2012-01-08T06:21:41Z</dcterms:created>
  <dcterms:modified xsi:type="dcterms:W3CDTF">2012-05-01T20:34:44Z</dcterms:modified>
</cp:coreProperties>
</file>