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0" r:id="rId4"/>
    <p:sldId id="262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8" r:id="rId21"/>
    <p:sldId id="279" r:id="rId22"/>
    <p:sldId id="280" r:id="rId23"/>
    <p:sldId id="277" r:id="rId24"/>
    <p:sldId id="281" r:id="rId25"/>
    <p:sldId id="282" r:id="rId26"/>
    <p:sldId id="283" r:id="rId27"/>
    <p:sldId id="284" r:id="rId28"/>
    <p:sldId id="285" r:id="rId29"/>
    <p:sldId id="286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35B78-9EBC-493F-8BAE-64DD5D94044A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BB971-4079-429A-B772-D3A83864832B}" type="slidenum">
              <a:rPr lang="en-US" smtClean="0"/>
              <a:t>‹#›</a:t>
            </a:fld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35B78-9EBC-493F-8BAE-64DD5D94044A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BB971-4079-429A-B772-D3A8386483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35B78-9EBC-493F-8BAE-64DD5D94044A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BB971-4079-429A-B772-D3A8386483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35B78-9EBC-493F-8BAE-64DD5D94044A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BB971-4079-429A-B772-D3A8386483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35B78-9EBC-493F-8BAE-64DD5D94044A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BB971-4079-429A-B772-D3A8386483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35B78-9EBC-493F-8BAE-64DD5D94044A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BB971-4079-429A-B772-D3A8386483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35B78-9EBC-493F-8BAE-64DD5D94044A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BB971-4079-429A-B772-D3A8386483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35B78-9EBC-493F-8BAE-64DD5D94044A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BB971-4079-429A-B772-D3A8386483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35B78-9EBC-493F-8BAE-64DD5D94044A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BB971-4079-429A-B772-D3A8386483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35B78-9EBC-493F-8BAE-64DD5D94044A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BB971-4079-429A-B772-D3A83864832B}" type="slidenum">
              <a:rPr lang="en-US" smtClean="0"/>
              <a:t>‹#›</a:t>
            </a:fld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35B78-9EBC-493F-8BAE-64DD5D94044A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BB971-4079-429A-B772-D3A83864832B}" type="slidenum">
              <a:rPr lang="en-US" smtClean="0"/>
              <a:t>‹#›</a:t>
            </a:fld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00535B78-9EBC-493F-8BAE-64DD5D94044A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D98BB971-4079-429A-B772-D3A83864832B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erbasi.or.id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3856" y="0"/>
            <a:ext cx="9157856" cy="6858000"/>
            <a:chOff x="-13856" y="0"/>
            <a:chExt cx="9157856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856" y="0"/>
              <a:ext cx="9157855" cy="1600200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4114799" y="5410200"/>
            <a:ext cx="5029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Verdana" pitchFamily="34" charset="0"/>
                <a:ea typeface="Verdana" pitchFamily="34" charset="0"/>
              </a:rPr>
              <a:t>PENJASKES</a:t>
            </a:r>
            <a:endParaRPr lang="en-US" sz="5400" dirty="0">
              <a:latin typeface="Verdana" pitchFamily="34" charset="0"/>
              <a:ea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59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7856" cy="6858000"/>
            <a:chOff x="-13856" y="0"/>
            <a:chExt cx="9157856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856" y="0"/>
              <a:ext cx="9157855" cy="1600200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457200" y="2549236"/>
            <a:ext cx="8382000" cy="3810000"/>
          </a:xfrm>
          <a:prstGeom prst="rect">
            <a:avLst/>
          </a:prstGeom>
          <a:solidFill>
            <a:schemeClr val="accent5">
              <a:lumMod val="60000"/>
              <a:lumOff val="40000"/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TEKNIK DASAR BOLA BASKET ( LANJUTAN )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457200" y="2549235"/>
            <a:ext cx="4040188" cy="3810001"/>
          </a:xfrm>
        </p:spPr>
        <p:txBody>
          <a:bodyPr>
            <a:normAutofit lnSpcReduction="10000"/>
          </a:bodyPr>
          <a:lstStyle/>
          <a:p>
            <a:pPr marL="457200" indent="-457200">
              <a:buClrTx/>
              <a:buFont typeface="+mj-lt"/>
              <a:buAutoNum type="arabicPeriod" startAt="3"/>
            </a:pP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Teknik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Bounce pass =&gt;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Teknik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gerakan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melempar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cara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memantulkan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lantai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menuju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kawan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teknik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menghindari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hadangan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lawan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mengumpan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arah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kawan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akurat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6" name="Content Placeholder 1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194175" cy="38446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Gambar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1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http://www.penjasorkes.com</a:t>
            </a:r>
          </a:p>
        </p:txBody>
      </p:sp>
      <p:sp>
        <p:nvSpPr>
          <p:cNvPr id="2" name="Rectangle 1"/>
          <p:cNvSpPr/>
          <p:nvPr/>
        </p:nvSpPr>
        <p:spPr>
          <a:xfrm>
            <a:off x="457200" y="1600200"/>
            <a:ext cx="8382000" cy="9144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Passing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basket</a:t>
            </a:r>
            <a:endParaRPr lang="en-US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3124200"/>
            <a:ext cx="3657600" cy="2365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03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7856" cy="6858000"/>
            <a:chOff x="-13856" y="0"/>
            <a:chExt cx="9157856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856" y="0"/>
              <a:ext cx="9157855" cy="1600200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457200" y="2549236"/>
            <a:ext cx="8382000" cy="3810000"/>
          </a:xfrm>
          <a:prstGeom prst="rect">
            <a:avLst/>
          </a:prstGeom>
          <a:solidFill>
            <a:schemeClr val="accent5">
              <a:lumMod val="60000"/>
              <a:lumOff val="40000"/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TEKNIK DASAR BOLA BASKET ( LANJUTAN )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457200" y="2549235"/>
            <a:ext cx="4040188" cy="3810001"/>
          </a:xfrm>
        </p:spPr>
        <p:txBody>
          <a:bodyPr>
            <a:normAutofit fontScale="92500"/>
          </a:bodyPr>
          <a:lstStyle/>
          <a:p>
            <a:pPr marL="457200" indent="-457200">
              <a:buClrTx/>
              <a:buFont typeface="+mj-lt"/>
              <a:buAutoNum type="arabicPeriod" startAt="4"/>
            </a:pP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Teknik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baseball pass =&gt;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Teknik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gerakan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melempar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posisi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berada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belakang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kepala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gerakan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diperlukan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kuat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agar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lemparan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maksimal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Selain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teknik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mengelabuhi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lawan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6" name="Content Placeholder 1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194175" cy="38446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Gambar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1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http</a:t>
            </a:r>
            <a:r>
              <a:rPr lang="en-US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://olahragapedia.com</a:t>
            </a:r>
            <a:endParaRPr lang="en-US" sz="1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7200" y="1600200"/>
            <a:ext cx="8382000" cy="9144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Passing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basket</a:t>
            </a:r>
            <a:endParaRPr lang="en-US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075" y="3048000"/>
            <a:ext cx="3438525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924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7856" cy="6858000"/>
            <a:chOff x="-13856" y="0"/>
            <a:chExt cx="9157856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856" y="0"/>
              <a:ext cx="9157855" cy="1600200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457200" y="2549236"/>
            <a:ext cx="8382000" cy="3810000"/>
          </a:xfrm>
          <a:prstGeom prst="rect">
            <a:avLst/>
          </a:prstGeom>
          <a:solidFill>
            <a:schemeClr val="accent5">
              <a:lumMod val="60000"/>
              <a:lumOff val="40000"/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TEKNIK DASAR BOLA BASKET ( LANJUTAN )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457200" y="2549235"/>
            <a:ext cx="4040188" cy="3810001"/>
          </a:xfrm>
        </p:spPr>
        <p:txBody>
          <a:bodyPr>
            <a:normAutofit/>
          </a:bodyPr>
          <a:lstStyle/>
          <a:p>
            <a:pPr marL="457200" indent="-457200">
              <a:buClrTx/>
              <a:buFont typeface="+mj-lt"/>
              <a:buAutoNum type="arabicPeriod" startAt="5"/>
            </a:pP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Teknik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behind back pass =&gt;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Teknik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gerakan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melempar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belakang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badan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dipantulkan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lantai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menuju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kawan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Gerakan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hampir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mirip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gerakan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bounce pass.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Content Placeholder 1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194175" cy="38446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Gambar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1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http</a:t>
            </a:r>
            <a:r>
              <a:rPr lang="en-US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://olahragapedia.com</a:t>
            </a:r>
            <a:endParaRPr lang="en-US" sz="1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7200" y="1600200"/>
            <a:ext cx="8382000" cy="9144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Passing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basket</a:t>
            </a:r>
            <a:endParaRPr lang="en-US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3048000"/>
            <a:ext cx="38100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05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7856" cy="6858000"/>
            <a:chOff x="-13856" y="0"/>
            <a:chExt cx="9157856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856" y="0"/>
              <a:ext cx="9157855" cy="1600200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457200" y="2549236"/>
            <a:ext cx="8382000" cy="3810000"/>
          </a:xfrm>
          <a:prstGeom prst="rect">
            <a:avLst/>
          </a:prstGeom>
          <a:solidFill>
            <a:schemeClr val="accent5">
              <a:lumMod val="60000"/>
              <a:lumOff val="40000"/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TEKNIK DASAR BOLA BASKET ( LANJUTAN )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457200" y="2549235"/>
            <a:ext cx="4040188" cy="3810001"/>
          </a:xfrm>
        </p:spPr>
        <p:txBody>
          <a:bodyPr>
            <a:normAutofit fontScale="92500"/>
          </a:bodyPr>
          <a:lstStyle/>
          <a:p>
            <a:pPr marL="457200" indent="-457200">
              <a:buClrTx/>
              <a:buFont typeface="+mj-lt"/>
              <a:buAutoNum type="arabicPeriod" startAt="6"/>
            </a:pP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Teknik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Hook pass =&gt;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Teknik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gerakan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melempar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mana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seakan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berbentuk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kail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pancing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menghasilkan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lemparan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umpan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tinggi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posisi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diletakkan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jauh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arah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pundak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Content Placeholder 1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194175" cy="38446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Gambar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1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http</a:t>
            </a:r>
            <a:r>
              <a:rPr lang="en-US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://olahragapedia.com</a:t>
            </a:r>
            <a:endParaRPr lang="en-US" sz="1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7200" y="1600200"/>
            <a:ext cx="8382000" cy="9144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Passing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basket</a:t>
            </a:r>
            <a:endParaRPr lang="en-US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673" y="3048001"/>
            <a:ext cx="3512127" cy="243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67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7856" cy="6858000"/>
            <a:chOff x="-13856" y="0"/>
            <a:chExt cx="9157856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856" y="0"/>
              <a:ext cx="9157855" cy="1600200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457200" y="2549236"/>
            <a:ext cx="8382000" cy="3810000"/>
          </a:xfrm>
          <a:prstGeom prst="rect">
            <a:avLst/>
          </a:prstGeom>
          <a:solidFill>
            <a:schemeClr val="accent5">
              <a:lumMod val="60000"/>
              <a:lumOff val="40000"/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TEKNIK DASAR BOLA BASKET ( LANJUTAN )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457200" y="2549235"/>
            <a:ext cx="4040188" cy="3810001"/>
          </a:xfrm>
        </p:spPr>
        <p:txBody>
          <a:bodyPr>
            <a:normAutofit/>
          </a:bodyPr>
          <a:lstStyle/>
          <a:p>
            <a:pPr marL="457200" indent="-457200">
              <a:buClrTx/>
              <a:buFont typeface="+mj-lt"/>
              <a:buAutoNum type="arabicPeriod" startAt="7"/>
            </a:pP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Teknik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Under pass =&gt;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teknik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umpan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bawah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berada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sekitar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pinggang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mengarahkannya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lurus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kawan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tim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umpan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6" name="Content Placeholder 1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194175" cy="38446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Gambar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1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http</a:t>
            </a:r>
            <a:r>
              <a:rPr lang="en-US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://olahragapedia.com</a:t>
            </a:r>
            <a:endParaRPr lang="en-US" sz="1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7200" y="1600200"/>
            <a:ext cx="8382000" cy="9144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Passing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basket</a:t>
            </a:r>
            <a:endParaRPr lang="en-US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3130261"/>
            <a:ext cx="3581400" cy="2356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298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7856" cy="6858000"/>
            <a:chOff x="-13856" y="0"/>
            <a:chExt cx="9157856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856" y="0"/>
              <a:ext cx="9157855" cy="1600200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457200" y="2549236"/>
            <a:ext cx="8382000" cy="3810000"/>
          </a:xfrm>
          <a:prstGeom prst="rect">
            <a:avLst/>
          </a:prstGeom>
          <a:solidFill>
            <a:schemeClr val="accent5">
              <a:lumMod val="60000"/>
              <a:lumOff val="40000"/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TEKNIK DASAR BOLA BASKET ( LANJUTAN )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457200" y="2549235"/>
            <a:ext cx="4040188" cy="3810001"/>
          </a:xfrm>
        </p:spPr>
        <p:txBody>
          <a:bodyPr>
            <a:normAutofit fontScale="77500" lnSpcReduction="20000"/>
          </a:bodyPr>
          <a:lstStyle/>
          <a:p>
            <a:pPr marL="0" indent="0">
              <a:buClrTx/>
              <a:buNone/>
            </a:pP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Teknik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catching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salah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materi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basket yang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mana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gerakannya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ditujukan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menerima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tim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kawan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maupun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yang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datang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tim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lawan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ClrTx/>
              <a:buNone/>
            </a:pP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cara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melakukannya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ClrTx/>
            </a:pP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Fokus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datangnya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</a:t>
            </a:r>
          </a:p>
          <a:p>
            <a:pPr>
              <a:buClrTx/>
            </a:pP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Tangkap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telapak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terbuka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lebar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sembari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melebarkan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jari-jari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tangan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</a:pP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Ketika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sudah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berada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genggam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jari-jari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direntangkan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selebar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mungkin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diikuti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gerakan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menarik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</a:t>
            </a:r>
          </a:p>
          <a:p>
            <a:pPr marL="0" indent="0">
              <a:buClrTx/>
              <a:buNone/>
            </a:pP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Content Placeholder 1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194175" cy="38446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Gambar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1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http</a:t>
            </a:r>
            <a:r>
              <a:rPr lang="en-US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://</a:t>
            </a:r>
            <a:r>
              <a:rPr lang="en-US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www.edukasinesia.com</a:t>
            </a:r>
          </a:p>
        </p:txBody>
      </p:sp>
      <p:sp>
        <p:nvSpPr>
          <p:cNvPr id="2" name="Rectangle 1"/>
          <p:cNvSpPr/>
          <p:nvPr/>
        </p:nvSpPr>
        <p:spPr>
          <a:xfrm>
            <a:off x="457200" y="1600200"/>
            <a:ext cx="8382000" cy="9144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Teknik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2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Catching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3048000"/>
            <a:ext cx="36576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66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7856" cy="6858000"/>
            <a:chOff x="-13856" y="0"/>
            <a:chExt cx="9157856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856" y="0"/>
              <a:ext cx="9157855" cy="1600200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457200" y="2549236"/>
            <a:ext cx="8382000" cy="3810000"/>
          </a:xfrm>
          <a:prstGeom prst="rect">
            <a:avLst/>
          </a:prstGeom>
          <a:solidFill>
            <a:schemeClr val="accent5">
              <a:lumMod val="60000"/>
              <a:lumOff val="40000"/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TEKNIK DASAR BOLA BASKET ( LANJUTAN )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457200" y="2549235"/>
            <a:ext cx="8382000" cy="3810001"/>
          </a:xfrm>
        </p:spPr>
        <p:txBody>
          <a:bodyPr>
            <a:normAutofit fontScale="92500" lnSpcReduction="20000"/>
          </a:bodyPr>
          <a:lstStyle/>
          <a:p>
            <a:pPr marL="0" indent="0">
              <a:buClrTx/>
              <a:buNone/>
            </a:pPr>
            <a:r>
              <a:rPr lang="en-US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Dribbling 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gerakan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menggiring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basket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cara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memantul-mantulkan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lantai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Saat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memantulkan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lantai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pemain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bergantian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Gerakan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cara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berlari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maupun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berjalan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ClrTx/>
              <a:buNone/>
            </a:pPr>
            <a:r>
              <a:rPr lang="en-US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dribble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dibagi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bagian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marL="457200" indent="-457200">
              <a:buClrTx/>
              <a:buFont typeface="+mj-lt"/>
              <a:buAutoNum type="arabicPeriod"/>
            </a:pP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Teknik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dribble bola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tinggi</a:t>
            </a:r>
            <a:endParaRPr lang="en-US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ClrTx/>
              <a:buFont typeface="+mj-lt"/>
              <a:buAutoNum type="arabicPeriod"/>
            </a:pP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Teknik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drible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rendah</a:t>
            </a:r>
            <a:endParaRPr lang="en-US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ClrTx/>
              <a:buFont typeface="+mj-lt"/>
              <a:buAutoNum type="arabicPeriod"/>
            </a:pP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Teknik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spin dribble</a:t>
            </a:r>
          </a:p>
          <a:p>
            <a:pPr marL="457200" indent="-457200">
              <a:buClrTx/>
              <a:buFont typeface="+mj-lt"/>
              <a:buAutoNum type="arabicPeriod"/>
            </a:pP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Teknik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between the legs dribble</a:t>
            </a:r>
          </a:p>
          <a:p>
            <a:pPr marL="457200" indent="-457200">
              <a:buClrTx/>
              <a:buFont typeface="+mj-lt"/>
              <a:buAutoNum type="arabicPeriod"/>
            </a:pP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Teknik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behind the back dribble</a:t>
            </a:r>
          </a:p>
          <a:p>
            <a:pPr marL="457200" indent="-457200">
              <a:buClrTx/>
              <a:buFont typeface="+mj-lt"/>
              <a:buAutoNum type="arabicPeriod"/>
            </a:pP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Teknik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crossover dribble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7200" y="1600200"/>
            <a:ext cx="8382000" cy="9144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Teknik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Menggiring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</a:t>
            </a:r>
          </a:p>
        </p:txBody>
      </p:sp>
    </p:spTree>
    <p:extLst>
      <p:ext uri="{BB962C8B-B14F-4D97-AF65-F5344CB8AC3E}">
        <p14:creationId xmlns:p14="http://schemas.microsoft.com/office/powerpoint/2010/main" val="25352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7856" cy="6858000"/>
            <a:chOff x="-13856" y="0"/>
            <a:chExt cx="9157856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856" y="0"/>
              <a:ext cx="9157855" cy="1600200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457200" y="2549236"/>
            <a:ext cx="8382000" cy="3810000"/>
          </a:xfrm>
          <a:prstGeom prst="rect">
            <a:avLst/>
          </a:prstGeom>
          <a:solidFill>
            <a:schemeClr val="accent5">
              <a:lumMod val="60000"/>
              <a:lumOff val="40000"/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TEKNIK DASAR BOLA BASKET ( LANJUTAN )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457200" y="2549235"/>
            <a:ext cx="4040188" cy="381000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Teknik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gerakan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memutar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kaki,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sementara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kaki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lainnya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berperan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poros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Gerakan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pivot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bertujuan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menyelamatkan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jangkauan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lawan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hendak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merebut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Hal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terpenting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menguasai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teknik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kaki yang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menumpu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boleh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bergeser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saat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memutar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badan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sudah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aturannya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Biasanya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pivot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dibarengi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gerakan</a:t>
            </a:r>
            <a:r>
              <a:rPr lang="en-US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passing, dribbling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shooting.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ClrTx/>
              <a:buNone/>
            </a:pP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Content Placeholder 1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194175" cy="38446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Gambar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https://topteknikdasarpermainanbolabasket.blogspot.com</a:t>
            </a:r>
            <a:endParaRPr lang="en-US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7200" y="1600200"/>
            <a:ext cx="8382000" cy="9144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Teknik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Pivot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3048000"/>
            <a:ext cx="3810000" cy="215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20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7856" cy="6858000"/>
            <a:chOff x="-13856" y="0"/>
            <a:chExt cx="9157856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856" y="0"/>
              <a:ext cx="9157855" cy="1600200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457200" y="2549236"/>
            <a:ext cx="8382000" cy="3810000"/>
          </a:xfrm>
          <a:prstGeom prst="rect">
            <a:avLst/>
          </a:prstGeom>
          <a:solidFill>
            <a:schemeClr val="accent5">
              <a:lumMod val="60000"/>
              <a:lumOff val="40000"/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TEKNIK DASAR BOLA BASKET ( LANJUTAN )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457200" y="2549235"/>
            <a:ext cx="8382000" cy="381000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Shooting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salah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gerakan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inti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olahraga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basket.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Gerakan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bertujuan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mengarahkan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langsung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menuju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ring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lawan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mencetak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poin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tim.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shooting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Ada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gerakan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shooting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saat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permainan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basket :</a:t>
            </a:r>
          </a:p>
          <a:p>
            <a:pPr marL="457200" indent="-457200">
              <a:buClrTx/>
              <a:buFont typeface="+mj-lt"/>
              <a:buAutoNum type="arabicPeriod"/>
            </a:pP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set</a:t>
            </a:r>
            <a:r>
              <a:rPr lang="en-US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shoot</a:t>
            </a:r>
          </a:p>
          <a:p>
            <a:pPr marL="457200" indent="-457200">
              <a:buClrTx/>
              <a:buFont typeface="+mj-lt"/>
              <a:buAutoNum type="arabicPeriod"/>
            </a:pPr>
            <a:r>
              <a:rPr lang="en-US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jump shoot</a:t>
            </a:r>
          </a:p>
          <a:p>
            <a:pPr marL="457200" indent="-457200">
              <a:buClrTx/>
              <a:buFont typeface="+mj-lt"/>
              <a:buAutoNum type="arabicPeriod"/>
            </a:pPr>
            <a:r>
              <a:rPr lang="en-US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lay-up shoot</a:t>
            </a:r>
          </a:p>
          <a:p>
            <a:pPr marL="457200" indent="-457200">
              <a:buClrTx/>
              <a:buFont typeface="+mj-lt"/>
              <a:buAutoNum type="arabicPeriod"/>
            </a:pPr>
            <a:r>
              <a:rPr lang="en-US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slam </a:t>
            </a:r>
            <a:r>
              <a:rPr lang="en-US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dunk.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ClrTx/>
              <a:buNone/>
            </a:pP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7200" y="1600200"/>
            <a:ext cx="8382000" cy="9144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Teknik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Shooting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72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7856" cy="6858000"/>
            <a:chOff x="-13856" y="0"/>
            <a:chExt cx="9157856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856" y="0"/>
              <a:ext cx="9157855" cy="1600200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457200" y="2549236"/>
            <a:ext cx="8382000" cy="3810000"/>
          </a:xfrm>
          <a:prstGeom prst="rect">
            <a:avLst/>
          </a:prstGeom>
          <a:solidFill>
            <a:schemeClr val="accent5">
              <a:lumMod val="60000"/>
              <a:lumOff val="40000"/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TEKNIK DASAR BOLA BASKET ( LANJUTAN )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457200" y="2549235"/>
            <a:ext cx="4040188" cy="381000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Teknik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Set shoot =&gt;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Teknik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cara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tanpa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melompat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sembari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melemparkan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menuju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ring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lawan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Gerakan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dibilang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jarang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pemain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basket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umumnya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terjadi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ketika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shooting 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tanpa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lompatan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mudah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dihalangi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lawan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Biasanya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tembakan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jenis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saat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lemparan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bebas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biasa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disebut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free throw.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ClrTx/>
              <a:buNone/>
            </a:pP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Content Placeholder 1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194175" cy="38446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Gambar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https://olahragapedia.com</a:t>
            </a:r>
            <a:endParaRPr lang="en-US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7200" y="1600200"/>
            <a:ext cx="8382000" cy="9144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Teknik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Shooting (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lanjutan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)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952750"/>
            <a:ext cx="365760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61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3856" y="0"/>
            <a:ext cx="9157856" cy="6858000"/>
            <a:chOff x="-13856" y="0"/>
            <a:chExt cx="9157856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856" y="0"/>
              <a:ext cx="9157855" cy="1600200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457200" y="1905000"/>
            <a:ext cx="8382000" cy="4419600"/>
          </a:xfrm>
          <a:prstGeom prst="rect">
            <a:avLst/>
          </a:prstGeom>
          <a:solidFill>
            <a:schemeClr val="accent5">
              <a:lumMod val="60000"/>
              <a:lumOff val="40000"/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-13856" y="0"/>
            <a:ext cx="8229600" cy="1143000"/>
          </a:xfrm>
        </p:spPr>
        <p:txBody>
          <a:bodyPr/>
          <a:lstStyle/>
          <a:p>
            <a:r>
              <a:rPr lang="en-US" dirty="0" smtClean="0"/>
              <a:t>PENGERTIAN BOLA BASKET 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1905000"/>
            <a:ext cx="8382000" cy="44196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Permainan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basket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permainan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besar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pendidikan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jasmani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olahraga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kesehatan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upaya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mempelajari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bergerak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Permainan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basket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salah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cabang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olahraga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dimainkan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tim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mana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tim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berisi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lima orang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pemain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Cara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bermain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basket pun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dibilang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cukup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mudah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mencari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point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sebanyak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mungkin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cara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memasukkan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ring 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keranjang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 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lawan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5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7856" cy="6858000"/>
            <a:chOff x="-13856" y="0"/>
            <a:chExt cx="9157856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856" y="0"/>
              <a:ext cx="9157855" cy="1600200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13856" y="1600200"/>
            <a:ext cx="9130144" cy="4759036"/>
          </a:xfrm>
          <a:prstGeom prst="rect">
            <a:avLst/>
          </a:prstGeom>
          <a:solidFill>
            <a:schemeClr val="accent5">
              <a:lumMod val="60000"/>
              <a:lumOff val="40000"/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PERATURAN BOLA BASKET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0" y="1600201"/>
            <a:ext cx="9157856" cy="475903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62500" lnSpcReduction="20000"/>
          </a:bodyPr>
          <a:lstStyle/>
          <a:p>
            <a:pPr>
              <a:buClrTx/>
            </a:pP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pertandingan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basket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terdiri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tim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bertanding</a:t>
            </a:r>
            <a:endParaRPr lang="en-US" sz="2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</a:pP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Tiap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tim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maksimal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terdiri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12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pemain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pemain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pemain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inti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lapangan</a:t>
            </a:r>
            <a:endParaRPr lang="en-US" sz="2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</a:pP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Masing-masing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tim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diperbolehkan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pergantian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pemain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tanpa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batas</a:t>
            </a:r>
            <a:endParaRPr lang="en-US" sz="2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</a:pP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Pemain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diperbolehkan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melempar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kedua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tangan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segala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arah</a:t>
            </a:r>
            <a:endParaRPr lang="en-US" sz="2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</a:pP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Pemain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diperbolehkan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memukul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kedua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tangan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segala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arah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tetapi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diizinkan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memukul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tinjuan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kepalan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tangan</a:t>
            </a:r>
            <a:endParaRPr lang="en-US" sz="2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</a:pP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Bola basket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wajib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dimainkan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tangan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selain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tangan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lengan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ataupun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kaki)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diperbolehkan</a:t>
            </a:r>
            <a:endParaRPr lang="en-US" sz="2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</a:pP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Pemain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dilarang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mendorong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memukul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menanduk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menyeruduk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menahan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waktu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cukup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lama,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menjegal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lawan</a:t>
            </a:r>
            <a:endParaRPr lang="en-US" sz="2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</a:pP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Poin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angka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didapatkan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lawan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jika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salah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tim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kawan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kesalahan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tiga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kali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berurutan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tanpa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pelanggaran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tim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lawan</a:t>
            </a:r>
            <a:endParaRPr lang="en-US" sz="2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</a:pP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Poin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angka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didapatkan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apabila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pemain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berhasil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lemparan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lapangan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masuk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6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ring</a:t>
            </a:r>
            <a:endParaRPr lang="en-US" sz="2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</a:pP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Jika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keluar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lapangan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dilemparkan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kembali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Pemain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pertama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kali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menyentuhnya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berhak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mendapatkan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memainkannya</a:t>
            </a:r>
            <a:endParaRPr lang="en-US" sz="2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</a:pP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Tim yang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mencetak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gol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mendapatkan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angka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terbanyak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berhak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memenangkan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pertandingan</a:t>
            </a:r>
            <a:endParaRPr lang="en-US" sz="2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</a:pP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Pemain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menguasai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posisinya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berada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garis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paling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depan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dilarang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mengumpan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kebelakang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hingga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melewati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garis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tengan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hal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berlaku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lemparan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luar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ruangan</a:t>
            </a:r>
            <a:endParaRPr lang="en-US" sz="2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ClrTx/>
              <a:buNone/>
            </a:pP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655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7856" cy="6858000"/>
            <a:chOff x="-13856" y="0"/>
            <a:chExt cx="9157856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856" y="0"/>
              <a:ext cx="9157855" cy="1600200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13856" y="1600200"/>
            <a:ext cx="9130144" cy="4759036"/>
          </a:xfrm>
          <a:prstGeom prst="rect">
            <a:avLst/>
          </a:prstGeom>
          <a:solidFill>
            <a:schemeClr val="accent5">
              <a:lumMod val="60000"/>
              <a:lumOff val="40000"/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PERATURAN WAKTU BOLA BASKET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0" y="1600201"/>
            <a:ext cx="9157856" cy="475903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Permainan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terdiri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babak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dimana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babak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berdurasi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20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menit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waktu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istirahat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setelah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babak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pertama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selama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menit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/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maupun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lokal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memperbolehkan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memperpanjang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waktu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permainan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babak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babak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yang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mana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masing-masing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babak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batas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waktunya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selama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menit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Khusus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permainan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basket mini,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aturan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berlaku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pertandingan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terdiri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babak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mana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babak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pertandingan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berlangsung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selama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menit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menit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waktu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istirahat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ClrTx/>
              <a:buNone/>
            </a:pP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069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7856" cy="6858000"/>
            <a:chOff x="-13856" y="0"/>
            <a:chExt cx="9157856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856" y="0"/>
              <a:ext cx="9157855" cy="1600200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13856" y="1600200"/>
            <a:ext cx="9130144" cy="4759036"/>
          </a:xfrm>
          <a:prstGeom prst="rect">
            <a:avLst/>
          </a:prstGeom>
          <a:solidFill>
            <a:schemeClr val="accent5">
              <a:lumMod val="60000"/>
              <a:lumOff val="40000"/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3856" y="274638"/>
            <a:ext cx="913014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PERATURAN WAKTU BOLA BASKET</a:t>
            </a:r>
            <a:br>
              <a:rPr lang="en-US" dirty="0" smtClean="0"/>
            </a:br>
            <a:r>
              <a:rPr lang="en-US" dirty="0" smtClean="0"/>
              <a:t> ( LANJUTAN )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0" y="1600201"/>
            <a:ext cx="9157856" cy="475903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ClrTx/>
              <a:buNone/>
            </a:pP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dunia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basket,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terdapat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aturan</a:t>
            </a:r>
            <a:r>
              <a:rPr lang="en-US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waktu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berlaku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ClrTx/>
            </a:pPr>
            <a:r>
              <a:rPr lang="en-US" u="sng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Aturan</a:t>
            </a:r>
            <a:r>
              <a:rPr lang="en-US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u="sng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detik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dimana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pemain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teman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timnya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menguasai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bola,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dilarang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berdiri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di area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bersyarat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durasi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detik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</a:pPr>
            <a:r>
              <a:rPr lang="en-US" u="sng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Aturan</a:t>
            </a:r>
            <a:r>
              <a:rPr lang="en-US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en-US" u="sng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detik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saat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terjadi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lemparan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berhasil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diambil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pemain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batas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waktu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selama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detik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mengumpan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pemain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lain</a:t>
            </a:r>
          </a:p>
          <a:p>
            <a:pPr>
              <a:buClrTx/>
            </a:pPr>
            <a:r>
              <a:rPr lang="en-US" u="sng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Aturan</a:t>
            </a:r>
            <a:r>
              <a:rPr lang="en-US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u="sng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detik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dimana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tim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boleh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memainkan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durasi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detik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areanya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sendiri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</a:pPr>
            <a:r>
              <a:rPr lang="en-US" u="sng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Aturan</a:t>
            </a:r>
            <a:r>
              <a:rPr lang="en-US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30 </a:t>
            </a:r>
            <a:r>
              <a:rPr lang="en-US" u="sng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detik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tim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memegang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saat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pertandingan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waktu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30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detik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sebelum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batas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waktu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tembakan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ring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habis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ClrTx/>
              <a:buNone/>
            </a:pP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827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7856" cy="6858000"/>
            <a:chOff x="-13856" y="0"/>
            <a:chExt cx="9157856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856" y="0"/>
              <a:ext cx="9157855" cy="1600200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457200" y="2549236"/>
            <a:ext cx="8382000" cy="3810000"/>
          </a:xfrm>
          <a:prstGeom prst="rect">
            <a:avLst/>
          </a:prstGeom>
          <a:solidFill>
            <a:schemeClr val="accent5">
              <a:lumMod val="60000"/>
              <a:lumOff val="40000"/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UKURAN LAPANGAN BOLA BASKET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457200" y="2549235"/>
            <a:ext cx="4040188" cy="3810001"/>
          </a:xfrm>
        </p:spPr>
        <p:txBody>
          <a:bodyPr>
            <a:normAutofit fontScale="62500" lnSpcReduction="20000"/>
          </a:bodyPr>
          <a:lstStyle/>
          <a:p>
            <a:pPr>
              <a:buClrTx/>
            </a:pP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Panjang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lapangan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baket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ukuran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sebesar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28 meter (92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ClrTx/>
            </a:pP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Lebar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lapangan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basket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ukuran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sebesar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15 meter (49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ClrTx/>
            </a:pP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Tinggi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ring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basket</a:t>
            </a:r>
            <a:r>
              <a:rPr lang="en-US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sebesar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3,05 meter (10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ClrTx/>
            </a:pP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Ukuran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radius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dibatasi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busur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sebesar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1,25 meter (4,10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ClrTx/>
            </a:pP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Lingkaran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pusat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lapangan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basket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diameternya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sebesar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3,66 meter (11,81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ClrTx/>
            </a:pP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Garis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lemparan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bebas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bola,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jarak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titik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lantai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langsung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langsung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bawah</a:t>
            </a:r>
            <a:r>
              <a:rPr lang="en-US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backboard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ukuran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sebesar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4,6 meter (15,09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ClrTx/>
            </a:pP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Ukuran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jarak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3 </a:t>
            </a:r>
            <a:r>
              <a:rPr lang="en-US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points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garis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ring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ukuran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6,75 meter 6,60 meter </a:t>
            </a:r>
            <a:r>
              <a:rPr lang="en-US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 corner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ClrTx/>
              <a:buNone/>
            </a:pP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Content Placeholder 1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194175" cy="38446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Gambar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https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://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kampoengilmu.com</a:t>
            </a:r>
            <a:endParaRPr lang="en-US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7200" y="1600200"/>
            <a:ext cx="8382000" cy="9144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Ukuran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FIBA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765" y="2942782"/>
            <a:ext cx="3875035" cy="257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487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7856" cy="6858000"/>
            <a:chOff x="-13856" y="0"/>
            <a:chExt cx="9157856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856" y="0"/>
              <a:ext cx="9157855" cy="1600200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457200" y="2549236"/>
            <a:ext cx="8382000" cy="3810000"/>
          </a:xfrm>
          <a:prstGeom prst="rect">
            <a:avLst/>
          </a:prstGeom>
          <a:solidFill>
            <a:schemeClr val="accent5">
              <a:lumMod val="60000"/>
              <a:lumOff val="40000"/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UKURAN LAPANGAN BOLA BASKET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457200" y="2549235"/>
            <a:ext cx="4040188" cy="3810001"/>
          </a:xfrm>
        </p:spPr>
        <p:txBody>
          <a:bodyPr>
            <a:normAutofit fontScale="62500" lnSpcReduction="20000"/>
          </a:bodyPr>
          <a:lstStyle/>
          <a:p>
            <a:pPr>
              <a:buClrTx/>
            </a:pP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Panjang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lapangan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basket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ukuran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sebesar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29 meter (94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ClrTx/>
            </a:pP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Lebar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lapangan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basket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ukuran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sebesar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15 meter (50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ClrTx/>
            </a:pP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Ketinggian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ring 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basket 3,05 meter (10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ClrTx/>
            </a:pP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Ukuran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radius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dibatasi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busur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sebesar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1,22 meter (4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ClrTx/>
            </a:pP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Lingkaran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pusat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lapangan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basket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diameternya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sebesar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3,66 meter (11,81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ClrTx/>
            </a:pP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Garis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lemparan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bebas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bola,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jarak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titik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lantai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langsung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langsung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bawah</a:t>
            </a:r>
            <a:r>
              <a:rPr lang="en-US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backboard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ukuran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sebesar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4,57 meter (15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ClrTx/>
            </a:pP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Ukuran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jarak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3 </a:t>
            </a:r>
            <a:r>
              <a:rPr lang="en-US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points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garis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ring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ukuran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7,27 meter 6,70 meter </a:t>
            </a:r>
            <a:r>
              <a:rPr lang="en-US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 corner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ClrTx/>
              <a:buNone/>
            </a:pP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Content Placeholder 1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194175" cy="38446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Gambar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https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://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kampoengilmu.com</a:t>
            </a:r>
            <a:endParaRPr lang="en-US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7200" y="1600200"/>
            <a:ext cx="8382000" cy="9144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Ukuran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standar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PERBASI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765" y="2942782"/>
            <a:ext cx="3875035" cy="257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680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7856" cy="6858000"/>
            <a:chOff x="-13856" y="0"/>
            <a:chExt cx="9157856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856" y="0"/>
              <a:ext cx="9157855" cy="1600200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457200" y="2549236"/>
            <a:ext cx="8382000" cy="3810000"/>
          </a:xfrm>
          <a:prstGeom prst="rect">
            <a:avLst/>
          </a:prstGeom>
          <a:solidFill>
            <a:schemeClr val="accent5">
              <a:lumMod val="60000"/>
              <a:lumOff val="40000"/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UKURAN LAPANGAN BOLA BASKET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457200" y="2549235"/>
            <a:ext cx="4040188" cy="3810001"/>
          </a:xfrm>
        </p:spPr>
        <p:txBody>
          <a:bodyPr>
            <a:normAutofit fontScale="62500" lnSpcReduction="20000"/>
          </a:bodyPr>
          <a:lstStyle/>
          <a:p>
            <a:pPr>
              <a:buClrTx/>
            </a:pP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Panjang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lapangan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basket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ukuran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sebesar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29 meter (94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ClrTx/>
            </a:pP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Lebar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lapangan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basket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ukuran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sebesar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15 meter (50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ClrTx/>
            </a:pP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Ketinggian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ring 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basket 3,05 meter (10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ClrTx/>
            </a:pP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Ukuran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radius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dibatasi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busur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sebesar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1,22 meter (4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ClrTx/>
            </a:pP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Lingkaran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pusat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lapangan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basket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diameternya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sebesar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3,66 meter (11,81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ClrTx/>
            </a:pP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Garis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lemparan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bebas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bola,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jarak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titik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lantai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langsung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langsung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bawah</a:t>
            </a:r>
            <a:r>
              <a:rPr lang="en-US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backboard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ukuran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sebesar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4,57 meter (15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ClrTx/>
            </a:pP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Ukuran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jarak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3 </a:t>
            </a:r>
            <a:r>
              <a:rPr lang="en-US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points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garis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ring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ukuran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7,27 meter 6,70 meter </a:t>
            </a:r>
            <a:r>
              <a:rPr lang="en-US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 corner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ClrTx/>
              <a:buNone/>
            </a:pP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Content Placeholder 1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194175" cy="38446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Gambar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https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://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kampoengilmu.com</a:t>
            </a:r>
            <a:endParaRPr lang="en-US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7200" y="1600200"/>
            <a:ext cx="8382000" cy="9144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Ukuran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standar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PERBASI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765" y="2942782"/>
            <a:ext cx="3875035" cy="257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271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7856" cy="6858000"/>
            <a:chOff x="-13856" y="0"/>
            <a:chExt cx="9157856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856" y="0"/>
              <a:ext cx="9157855" cy="1600200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457200" y="2549236"/>
            <a:ext cx="8382000" cy="3810000"/>
          </a:xfrm>
          <a:prstGeom prst="rect">
            <a:avLst/>
          </a:prstGeom>
          <a:solidFill>
            <a:schemeClr val="accent5">
              <a:lumMod val="60000"/>
              <a:lumOff val="40000"/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UKURAN PAPAN PANTUL BOLA BASKET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457200" y="2549235"/>
            <a:ext cx="4040188" cy="3810001"/>
          </a:xfrm>
        </p:spPr>
        <p:txBody>
          <a:bodyPr>
            <a:noAutofit/>
          </a:bodyPr>
          <a:lstStyle/>
          <a:p>
            <a:pPr>
              <a:buClrTx/>
            </a:pP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Bagian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luar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papan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pantul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ukuran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panjang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lebar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masing-masing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sebesar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1,8 meter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1,05 meter</a:t>
            </a:r>
          </a:p>
          <a:p>
            <a:pPr>
              <a:buClrTx/>
            </a:pP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Bagian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papan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pantul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ukuran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panjang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lebar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masing-masing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sebesar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0,59 meter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0,45 meter</a:t>
            </a:r>
          </a:p>
          <a:p>
            <a:pPr>
              <a:buClrTx/>
            </a:pP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ukuran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Jarak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papan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pantul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lantai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lapangan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sebesar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2,75 meter</a:t>
            </a:r>
          </a:p>
          <a:p>
            <a:pPr>
              <a:buClrTx/>
            </a:pP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Jarak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ring basket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bagian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bawah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papan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pantul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sebesar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0,15 meter</a:t>
            </a:r>
          </a:p>
          <a:p>
            <a:pPr>
              <a:buClrTx/>
            </a:pP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ukuran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jarak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tiang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penyangga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hingga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garis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akhir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sebesar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 meter</a:t>
            </a:r>
          </a:p>
        </p:txBody>
      </p:sp>
      <p:sp>
        <p:nvSpPr>
          <p:cNvPr id="16" name="Content Placeholder 1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194175" cy="38446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Gambar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https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://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kampoengilmu.com</a:t>
            </a:r>
            <a:endParaRPr lang="en-US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7200" y="1600200"/>
            <a:ext cx="8382000" cy="9144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Ukuran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Papan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pantul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3048000"/>
            <a:ext cx="3810000" cy="2447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784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7856" cy="6858000"/>
            <a:chOff x="-13856" y="0"/>
            <a:chExt cx="9157856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856" y="0"/>
              <a:ext cx="9157855" cy="1600200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457200" y="2549236"/>
            <a:ext cx="8382000" cy="3810000"/>
          </a:xfrm>
          <a:prstGeom prst="rect">
            <a:avLst/>
          </a:prstGeom>
          <a:solidFill>
            <a:schemeClr val="accent5">
              <a:lumMod val="60000"/>
              <a:lumOff val="40000"/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UKURAN RING BOLA BASKET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457200" y="2549235"/>
            <a:ext cx="4040188" cy="3810001"/>
          </a:xfrm>
        </p:spPr>
        <p:txBody>
          <a:bodyPr>
            <a:noAutofit/>
          </a:bodyPr>
          <a:lstStyle/>
          <a:p>
            <a:pPr marL="0" indent="0">
              <a:buClrTx/>
              <a:buNone/>
            </a:pPr>
            <a:r>
              <a:rPr lang="en-US" sz="16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Ring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permainan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basket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berbentuk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jala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bagian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bawahnya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terdapat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lubang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berfungsi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agar bola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keluar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setelah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masuk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16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ring .</a:t>
            </a:r>
            <a:r>
              <a:rPr lang="en-US" sz="16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16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ring 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besi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keras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kuat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sedangkan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jalanya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keranjang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terbuat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anyaman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tali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nilon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ClrTx/>
              <a:buNone/>
            </a:pPr>
            <a:r>
              <a:rPr lang="en-US" sz="1600" u="sng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Ukuran</a:t>
            </a:r>
            <a:r>
              <a:rPr lang="en-US" sz="16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u="sng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keranjang</a:t>
            </a:r>
            <a:r>
              <a:rPr lang="en-US" sz="16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1600" i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(ring)</a:t>
            </a:r>
            <a:r>
              <a:rPr lang="en-US" sz="16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basket:</a:t>
            </a:r>
            <a:endParaRPr lang="en-US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</a:pP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Tinggi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16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ring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lantai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lapangan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berukuran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sebesar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2,75 meter</a:t>
            </a:r>
          </a:p>
          <a:p>
            <a:pPr>
              <a:buClrTx/>
            </a:pP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Diameter </a:t>
            </a:r>
            <a:r>
              <a:rPr lang="en-US" sz="16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ring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berukuran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sebesar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0,45 meter</a:t>
            </a:r>
          </a:p>
          <a:p>
            <a:pPr>
              <a:buClrTx/>
            </a:pP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Panjang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jala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16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ring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berukuran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sebesar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0,4 meter</a:t>
            </a:r>
          </a:p>
        </p:txBody>
      </p:sp>
      <p:sp>
        <p:nvSpPr>
          <p:cNvPr id="16" name="Content Placeholder 1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194175" cy="38446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Gambar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https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://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kampoengilmu.com</a:t>
            </a:r>
            <a:endParaRPr lang="en-US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7200" y="1600200"/>
            <a:ext cx="8382000" cy="9144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Ukuran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Standar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keranjang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3048000"/>
            <a:ext cx="3810000" cy="2447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45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7856" cy="6858000"/>
            <a:chOff x="-13856" y="0"/>
            <a:chExt cx="9157856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856" y="0"/>
              <a:ext cx="9157855" cy="1600200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457200" y="2549236"/>
            <a:ext cx="8382000" cy="3810000"/>
          </a:xfrm>
          <a:prstGeom prst="rect">
            <a:avLst/>
          </a:prstGeom>
          <a:solidFill>
            <a:schemeClr val="accent5">
              <a:lumMod val="60000"/>
              <a:lumOff val="40000"/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UKURAN  BOLA 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457200" y="2549235"/>
            <a:ext cx="4040188" cy="3810001"/>
          </a:xfrm>
        </p:spPr>
        <p:txBody>
          <a:bodyPr>
            <a:noAutofit/>
          </a:bodyPr>
          <a:lstStyle/>
          <a:p>
            <a:pPr marL="0" indent="0">
              <a:buClrTx/>
              <a:buNone/>
            </a:pP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Bola basket yang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pertandingan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basket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terbuat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karet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diberi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lapisan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sejenis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kulit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bagian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luarnya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Bola basket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diisi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angin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hingga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penuh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kencang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memantul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optimal.</a:t>
            </a:r>
          </a:p>
          <a:p>
            <a:pPr marL="0" indent="0">
              <a:buClrTx/>
              <a:buNone/>
            </a:pP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Ukuran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basket:</a:t>
            </a:r>
          </a:p>
          <a:p>
            <a:pPr>
              <a:buClrTx/>
            </a:pP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Berat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basket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600-650 gr</a:t>
            </a:r>
          </a:p>
          <a:p>
            <a:pPr>
              <a:buClrTx/>
            </a:pP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Keliling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basket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75-78 cm</a:t>
            </a:r>
          </a:p>
          <a:p>
            <a:pPr>
              <a:buClrTx/>
            </a:pP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Lapisan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basket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terbuat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karet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ataupun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sejenisnya</a:t>
            </a:r>
            <a:endParaRPr lang="en-US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</a:pP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Lapisan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luar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basket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terbuat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kulit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lentur</a:t>
            </a:r>
            <a:endParaRPr lang="en-US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Content Placeholder 1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194175" cy="38446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Gambar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7200" y="1600200"/>
            <a:ext cx="8382000" cy="9144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Ukuran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Standar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3048000"/>
            <a:ext cx="3286125" cy="301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88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Rectangle 4"/>
          <p:cNvSpPr/>
          <p:nvPr/>
        </p:nvSpPr>
        <p:spPr>
          <a:xfrm>
            <a:off x="457200" y="2549236"/>
            <a:ext cx="8382000" cy="3810000"/>
          </a:xfrm>
          <a:prstGeom prst="rect">
            <a:avLst/>
          </a:prstGeom>
          <a:solidFill>
            <a:schemeClr val="accent5">
              <a:lumMod val="60000"/>
              <a:lumOff val="40000"/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7030A0"/>
                </a:solidFill>
                <a:latin typeface="Algerian" pitchFamily="82" charset="0"/>
              </a:rPr>
              <a:t>DISETIAP LANGKAH ADA TUJUAN</a:t>
            </a:r>
          </a:p>
          <a:p>
            <a:pPr algn="ctr"/>
            <a:r>
              <a:rPr lang="en-US" sz="3200" dirty="0" smtClean="0">
                <a:solidFill>
                  <a:srgbClr val="7030A0"/>
                </a:solidFill>
                <a:latin typeface="Algerian" pitchFamily="82" charset="0"/>
              </a:rPr>
              <a:t>DISETIAP NAFAS ADA KEHIDUPAN</a:t>
            </a:r>
          </a:p>
          <a:p>
            <a:pPr algn="ctr"/>
            <a:r>
              <a:rPr lang="en-US" sz="3200" dirty="0" smtClean="0">
                <a:solidFill>
                  <a:srgbClr val="7030A0"/>
                </a:solidFill>
                <a:latin typeface="Algerian" pitchFamily="82" charset="0"/>
              </a:rPr>
              <a:t>DISETIAP HARAPAN ADA KEPASTIAN</a:t>
            </a:r>
          </a:p>
          <a:p>
            <a:pPr algn="ctr"/>
            <a:r>
              <a:rPr lang="en-US" sz="3200" dirty="0" smtClean="0">
                <a:solidFill>
                  <a:srgbClr val="7030A0"/>
                </a:solidFill>
                <a:latin typeface="Algerian" pitchFamily="82" charset="0"/>
              </a:rPr>
              <a:t>DAN DISETIAP DO’A ADA JAWABAN</a:t>
            </a:r>
            <a:endParaRPr lang="en-US" sz="3200" dirty="0">
              <a:solidFill>
                <a:srgbClr val="7030A0"/>
              </a:solidFill>
              <a:latin typeface="Algerian" pitchFamily="82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0273" y="12192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DEMIKIAN MATERI BOLA BASKET</a:t>
            </a:r>
            <a:endParaRPr lang="en-US" dirty="0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349326"/>
            <a:ext cx="8382000" cy="1044546"/>
          </a:xfrm>
        </p:spPr>
      </p:pic>
      <p:sp>
        <p:nvSpPr>
          <p:cNvPr id="13" name="TextBox 12"/>
          <p:cNvSpPr txBox="1"/>
          <p:nvPr/>
        </p:nvSpPr>
        <p:spPr>
          <a:xfrm>
            <a:off x="1524000" y="6430879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ARMIZANRIZAL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6359236"/>
            <a:ext cx="512619" cy="512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49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3856" y="0"/>
            <a:ext cx="9157856" cy="6858000"/>
            <a:chOff x="-13856" y="0"/>
            <a:chExt cx="9157856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856" y="0"/>
              <a:ext cx="9157855" cy="1600200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457200" y="1905000"/>
            <a:ext cx="8382000" cy="4419600"/>
          </a:xfrm>
          <a:prstGeom prst="rect">
            <a:avLst/>
          </a:prstGeom>
          <a:solidFill>
            <a:schemeClr val="accent5">
              <a:lumMod val="60000"/>
              <a:lumOff val="40000"/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-13856" y="0"/>
            <a:ext cx="8229600" cy="1143000"/>
          </a:xfrm>
        </p:spPr>
        <p:txBody>
          <a:bodyPr/>
          <a:lstStyle/>
          <a:p>
            <a:r>
              <a:rPr lang="en-US" dirty="0" smtClean="0"/>
              <a:t>SEJARAH BOLA BASKET DUNIA 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1905000"/>
            <a:ext cx="8382000" cy="44196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Sejarah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diciptakan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permainan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basket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dimulai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1891,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tepatnya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tanggal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15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Desember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ditemukan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Dr. James Naismith.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Saat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guru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olahraga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berasal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Kanada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ditantang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membuat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permainan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fisik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dimainkan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ruangan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tertutup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Hal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ditujukan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mengisi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waktu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luang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para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siswa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di </a:t>
            </a:r>
            <a:r>
              <a:rPr lang="en-US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Young Men’s </a:t>
            </a:r>
            <a:r>
              <a:rPr lang="en-US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Cristian</a:t>
            </a:r>
            <a:r>
              <a:rPr lang="en-US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Association 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(YMCA). YMCA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menaungi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para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pemuda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umat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kristiani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tepatnya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berlokasi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Springfield, Massachusetts, New England</a:t>
            </a:r>
            <a:r>
              <a:rPr lang="en-US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/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Sebenarnya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permainan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basket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terinspirasi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permainan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kecil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Dr. James Naismith,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Duck on Rock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ketika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beliau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bermukim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di Ontario.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Permainan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sejenis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permainan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melempar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batu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ditargetkan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bebek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sebelumnya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diletakkan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sebuah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batu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ataupun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tunggul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pohon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5622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3856" y="0"/>
            <a:ext cx="9157856" cy="6858000"/>
            <a:chOff x="-13856" y="0"/>
            <a:chExt cx="9157856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856" y="0"/>
              <a:ext cx="9157855" cy="1600200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457200" y="1905000"/>
            <a:ext cx="8382000" cy="4419600"/>
          </a:xfrm>
          <a:prstGeom prst="rect">
            <a:avLst/>
          </a:prstGeom>
          <a:solidFill>
            <a:schemeClr val="accent5">
              <a:lumMod val="60000"/>
              <a:lumOff val="40000"/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-13856" y="0"/>
            <a:ext cx="8700656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SEJARAH BOLA BASKET DUNIA (LANJUTAN ) 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1905000"/>
            <a:ext cx="8382000" cy="44196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Awalnya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ketika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Dr. James Naismith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memperkenalkan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materi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basket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anggota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YMCA,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permainan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sempat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dianggap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kurang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menarik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Hal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permainan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dianggap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terlalu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keras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kurang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cocok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dimainkan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ruangan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tertutup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Meski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demikian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beliau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menyerah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memikirkan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bagaimana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cara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mengembangkan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permainan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/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Seiring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perkembangannya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pencipta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basket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lantas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menulis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peraturan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permainan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basket.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Selain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beliau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mengembangkan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permainan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menambahkan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keranjang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persik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ditempelkan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sebuah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dinding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cukup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tinggi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ruangan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(indoor)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Setelah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para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siswa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diminta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memainkan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kembali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permainan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basket di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ruangan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Sejak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saat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itulah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para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siswa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menyebut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permainan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Keranjang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Basketball.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1892,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tepatnya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tanggal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20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Januari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pertandingan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basket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resmi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diselenggarakan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tempat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kerja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Dr. James Naismith.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Pertandingan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ternyata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mampu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menaikkan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eksitensi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permainan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basket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hanya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butuh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waktu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cukup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singkat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menyebar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terkenal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Amerika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Serikat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00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3856" y="0"/>
            <a:ext cx="9157856" cy="6858000"/>
            <a:chOff x="-13856" y="0"/>
            <a:chExt cx="9157856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856" y="0"/>
              <a:ext cx="9157855" cy="1600200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457200" y="1905000"/>
            <a:ext cx="8382000" cy="4419600"/>
          </a:xfrm>
          <a:prstGeom prst="rect">
            <a:avLst/>
          </a:prstGeom>
          <a:solidFill>
            <a:schemeClr val="accent5">
              <a:lumMod val="60000"/>
              <a:lumOff val="40000"/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-13856" y="0"/>
            <a:ext cx="8229600" cy="1143000"/>
          </a:xfrm>
        </p:spPr>
        <p:txBody>
          <a:bodyPr/>
          <a:lstStyle/>
          <a:p>
            <a:r>
              <a:rPr lang="en-US" dirty="0" smtClean="0"/>
              <a:t>SEJARAH BOLA BASKET INDONESIA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1905000"/>
            <a:ext cx="8382000" cy="441960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Sejarah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permainan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digemari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hampir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dunia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rupanya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menyebar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Indonesia.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Berawal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kedatangan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para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pedagang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Cina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ketika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menjelang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kemerdekaan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Indonesia.Pada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saat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di Indonesia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sudah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berdiri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klub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basket yang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berlokasi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kota-kota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besar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di Jakarta, Semarang, Bandung, Surabaya,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Yogyakarta.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Anggota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tergabung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klub-klub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basket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sebagian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besar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berasal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kalangan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akademisi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tengah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menempuh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pendidikan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sekolah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Cina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 Indonesia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sendiri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permainan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basket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dulunya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sudah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pernah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didaftarkan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salah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ajang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bergengsi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Olahraga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(PON)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1948 yang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berlokasi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di Solo. Akan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tetapi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faktanya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olahraga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basket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baru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diakui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di Indonesia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resmi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1951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Selang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kemudian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berubah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nama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Persatuan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Basket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dikenal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nama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Perbasi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yang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bertujuan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menyatukan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basket yang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indonesia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66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3856" y="0"/>
            <a:ext cx="9157856" cy="6858000"/>
            <a:chOff x="-13856" y="0"/>
            <a:chExt cx="9157856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856" y="0"/>
              <a:ext cx="9157855" cy="1600200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457200" y="1905000"/>
            <a:ext cx="8382000" cy="4419600"/>
          </a:xfrm>
          <a:prstGeom prst="rect">
            <a:avLst/>
          </a:prstGeom>
          <a:solidFill>
            <a:schemeClr val="accent5">
              <a:lumMod val="60000"/>
              <a:lumOff val="40000"/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-13856" y="0"/>
            <a:ext cx="8229600" cy="1143000"/>
          </a:xfrm>
        </p:spPr>
        <p:txBody>
          <a:bodyPr/>
          <a:lstStyle/>
          <a:p>
            <a:r>
              <a:rPr lang="en-US" dirty="0" smtClean="0"/>
              <a:t>TEKNIK DASAR BOLA BASKET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1905000"/>
            <a:ext cx="8382000" cy="4419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materi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basket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mulai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>
              <a:buClrTx/>
              <a:buFont typeface="Wingdings" pitchFamily="2" charset="2"/>
              <a:buChar char="v"/>
            </a:pP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cara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memegang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bola</a:t>
            </a:r>
          </a:p>
          <a:p>
            <a:pPr>
              <a:buClrTx/>
              <a:buFont typeface="Wingdings" pitchFamily="2" charset="2"/>
              <a:buChar char="v"/>
            </a:pPr>
            <a:r>
              <a:rPr lang="en-US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Dribbling</a:t>
            </a:r>
          </a:p>
          <a:p>
            <a:pPr>
              <a:buClrTx/>
              <a:buFont typeface="Wingdings" pitchFamily="2" charset="2"/>
              <a:buChar char="v"/>
            </a:pPr>
            <a:r>
              <a:rPr lang="en-US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Catching</a:t>
            </a:r>
          </a:p>
          <a:p>
            <a:pPr>
              <a:buClrTx/>
              <a:buFont typeface="Wingdings" pitchFamily="2" charset="2"/>
              <a:buChar char="v"/>
            </a:pPr>
            <a:r>
              <a:rPr lang="en-US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passing</a:t>
            </a:r>
          </a:p>
          <a:p>
            <a:pPr>
              <a:buClrTx/>
              <a:buFont typeface="Wingdings" pitchFamily="2" charset="2"/>
              <a:buChar char="v"/>
            </a:pPr>
            <a:r>
              <a:rPr lang="en-US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rebound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709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7856" cy="6858000"/>
            <a:chOff x="-13856" y="0"/>
            <a:chExt cx="9157856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856" y="0"/>
              <a:ext cx="9157855" cy="1600200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457200" y="2549236"/>
            <a:ext cx="8382000" cy="3810000"/>
          </a:xfrm>
          <a:prstGeom prst="rect">
            <a:avLst/>
          </a:prstGeom>
          <a:solidFill>
            <a:schemeClr val="accent5">
              <a:lumMod val="60000"/>
              <a:lumOff val="40000"/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TEKNIK DASAR BOLA BASKET ( LANJUTAN )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457200" y="2549235"/>
            <a:ext cx="4040188" cy="3810001"/>
          </a:xfrm>
        </p:spPr>
        <p:txBody>
          <a:bodyPr>
            <a:normAutofit fontScale="55000" lnSpcReduction="20000"/>
          </a:bodyPr>
          <a:lstStyle/>
          <a:p>
            <a:pPr>
              <a:buClrTx/>
              <a:buFont typeface="Wingdings" pitchFamily="2" charset="2"/>
              <a:buChar char="v"/>
            </a:pP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teknik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memegang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basket yang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benar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ClrTx/>
              <a:buFont typeface="Wingdings" pitchFamily="2" charset="2"/>
              <a:buChar char="v"/>
            </a:pP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Gunakan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kedua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tangan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memegang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basket</a:t>
            </a:r>
          </a:p>
          <a:p>
            <a:pPr>
              <a:buClrTx/>
              <a:buFont typeface="Wingdings" pitchFamily="2" charset="2"/>
              <a:buChar char="v"/>
            </a:pP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Asumsikan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ketika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memegang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seakan-akan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memegang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mangkok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besar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ruas-ruas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jari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telapak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tangan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terbuka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lebar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melekat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</a:t>
            </a:r>
          </a:p>
          <a:p>
            <a:pPr>
              <a:buClrTx/>
              <a:buFont typeface="Wingdings" pitchFamily="2" charset="2"/>
              <a:buChar char="v"/>
            </a:pP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Posisikan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kedua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telapak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tangan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samping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kanan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kiri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berada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agak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belakang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bola)</a:t>
            </a:r>
          </a:p>
          <a:p>
            <a:pPr>
              <a:buClrTx/>
              <a:buFont typeface="Wingdings" pitchFamily="2" charset="2"/>
              <a:buChar char="v"/>
            </a:pP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Buka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lebar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kedua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kaki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posisi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salah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kaki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berada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agak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depan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dibuat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senyaman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mungkin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ClrTx/>
              <a:buFont typeface="Wingdings" pitchFamily="2" charset="2"/>
              <a:buChar char="v"/>
            </a:pP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Condongkan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badan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sedikit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depan</a:t>
            </a:r>
            <a:endParaRPr lang="en-US" sz="29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  <a:buFont typeface="Wingdings" pitchFamily="2" charset="2"/>
              <a:buChar char="v"/>
            </a:pP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Buat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posisi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badan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serileks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mungkin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saat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memegang</a:t>
            </a:r>
            <a:r>
              <a:rPr lang="en-US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</a:t>
            </a:r>
          </a:p>
          <a:p>
            <a:pPr>
              <a:buClrTx/>
              <a:buFont typeface="Wingdings" pitchFamily="2" charset="2"/>
              <a:buChar char="v"/>
            </a:pPr>
            <a:endParaRPr lang="en-US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ClrTx/>
              <a:buNone/>
            </a:pP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Content Placeholder 1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194175" cy="3844635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Gambar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7200" y="1600200"/>
            <a:ext cx="8382000" cy="9144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Memegang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</a:t>
            </a:r>
            <a:endParaRPr lang="en-US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2718" y="2954729"/>
            <a:ext cx="3314700" cy="2999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12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7856" cy="6858000"/>
            <a:chOff x="-13856" y="0"/>
            <a:chExt cx="9157856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856" y="0"/>
              <a:ext cx="9157855" cy="1600200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457200" y="2549236"/>
            <a:ext cx="8382000" cy="3810000"/>
          </a:xfrm>
          <a:prstGeom prst="rect">
            <a:avLst/>
          </a:prstGeom>
          <a:solidFill>
            <a:schemeClr val="accent5">
              <a:lumMod val="60000"/>
              <a:lumOff val="40000"/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TEKNIK DASAR BOLA BASKET ( LANJUTAN )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457200" y="2549235"/>
            <a:ext cx="4040188" cy="3810001"/>
          </a:xfrm>
        </p:spPr>
        <p:txBody>
          <a:bodyPr>
            <a:normAutofit/>
          </a:bodyPr>
          <a:lstStyle/>
          <a:p>
            <a:pPr marL="457200" indent="-457200">
              <a:buClrTx/>
              <a:buFont typeface="+mj-lt"/>
              <a:buAutoNum type="arabicPeriod"/>
            </a:pP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Teknik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chess pass =&gt;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Teknik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gerakan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melempar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posisi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setinggi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dada.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Gunakan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lemparan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tangan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menghasilkan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lemparan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lurus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terarah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ClrTx/>
              <a:buNone/>
            </a:pP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Content Placeholder 1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194175" cy="3844635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Gambar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7200" y="1600200"/>
            <a:ext cx="8382000" cy="9144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Passing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basket</a:t>
            </a:r>
            <a:endParaRPr lang="en-US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699" y="3200400"/>
            <a:ext cx="2979184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59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7856" cy="6858000"/>
            <a:chOff x="-13856" y="0"/>
            <a:chExt cx="9157856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856" y="0"/>
              <a:ext cx="9157855" cy="1600200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457200" y="2549236"/>
            <a:ext cx="8382000" cy="3810000"/>
          </a:xfrm>
          <a:prstGeom prst="rect">
            <a:avLst/>
          </a:prstGeom>
          <a:solidFill>
            <a:schemeClr val="accent5">
              <a:lumMod val="60000"/>
              <a:lumOff val="40000"/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TEKNIK DASAR BOLA BASKET ( LANJUTAN )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457200" y="2549235"/>
            <a:ext cx="4040188" cy="3810001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ClrTx/>
              <a:buFont typeface="+mj-lt"/>
              <a:buAutoNum type="arabicPeriod" startAt="2"/>
            </a:pP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Teknik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overhead pass =&gt;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Teknik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gerakan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melempar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posisi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kepala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gerakan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counter attack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mana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lemparan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melambung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jauh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arah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area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lawan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Selain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teknik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saat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ingin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membebaskan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diri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kawalan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ketat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lawan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6" name="Content Placeholder 1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194175" cy="38446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Gambar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1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http://www.penjasorkes.com</a:t>
            </a:r>
          </a:p>
        </p:txBody>
      </p:sp>
      <p:sp>
        <p:nvSpPr>
          <p:cNvPr id="2" name="Rectangle 1"/>
          <p:cNvSpPr/>
          <p:nvPr/>
        </p:nvSpPr>
        <p:spPr>
          <a:xfrm>
            <a:off x="457200" y="1600200"/>
            <a:ext cx="8382000" cy="9144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Passing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 basket</a:t>
            </a:r>
            <a:endParaRPr lang="en-US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422073"/>
            <a:ext cx="381000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00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atch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188</TotalTime>
  <Words>1774</Words>
  <Application>Microsoft Office PowerPoint</Application>
  <PresentationFormat>On-screen Show (4:3)</PresentationFormat>
  <Paragraphs>278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Thatch</vt:lpstr>
      <vt:lpstr>PowerPoint Presentation</vt:lpstr>
      <vt:lpstr>PENGERTIAN BOLA BASKET </vt:lpstr>
      <vt:lpstr>SEJARAH BOLA BASKET DUNIA </vt:lpstr>
      <vt:lpstr>SEJARAH BOLA BASKET DUNIA (LANJUTAN ) </vt:lpstr>
      <vt:lpstr>SEJARAH BOLA BASKET INDONESIA</vt:lpstr>
      <vt:lpstr>TEKNIK DASAR BOLA BASKET</vt:lpstr>
      <vt:lpstr>TEKNIK DASAR BOLA BASKET ( LANJUTAN )</vt:lpstr>
      <vt:lpstr>TEKNIK DASAR BOLA BASKET ( LANJUTAN )</vt:lpstr>
      <vt:lpstr>TEKNIK DASAR BOLA BASKET ( LANJUTAN )</vt:lpstr>
      <vt:lpstr>TEKNIK DASAR BOLA BASKET ( LANJUTAN )</vt:lpstr>
      <vt:lpstr>TEKNIK DASAR BOLA BASKET ( LANJUTAN )</vt:lpstr>
      <vt:lpstr>TEKNIK DASAR BOLA BASKET ( LANJUTAN )</vt:lpstr>
      <vt:lpstr>TEKNIK DASAR BOLA BASKET ( LANJUTAN )</vt:lpstr>
      <vt:lpstr>TEKNIK DASAR BOLA BASKET ( LANJUTAN )</vt:lpstr>
      <vt:lpstr>TEKNIK DASAR BOLA BASKET ( LANJUTAN )</vt:lpstr>
      <vt:lpstr>TEKNIK DASAR BOLA BASKET ( LANJUTAN )</vt:lpstr>
      <vt:lpstr>TEKNIK DASAR BOLA BASKET ( LANJUTAN )</vt:lpstr>
      <vt:lpstr>TEKNIK DASAR BOLA BASKET ( LANJUTAN )</vt:lpstr>
      <vt:lpstr>TEKNIK DASAR BOLA BASKET ( LANJUTAN )</vt:lpstr>
      <vt:lpstr>PERATURAN BOLA BASKET</vt:lpstr>
      <vt:lpstr>PERATURAN WAKTU BOLA BASKET</vt:lpstr>
      <vt:lpstr>PERATURAN WAKTU BOLA BASKET  ( LANJUTAN )</vt:lpstr>
      <vt:lpstr>UKURAN LAPANGAN BOLA BASKET</vt:lpstr>
      <vt:lpstr>UKURAN LAPANGAN BOLA BASKET</vt:lpstr>
      <vt:lpstr>UKURAN LAPANGAN BOLA BASKET</vt:lpstr>
      <vt:lpstr>UKURAN PAPAN PANTUL BOLA BASKET</vt:lpstr>
      <vt:lpstr>UKURAN RING BOLA BASKET</vt:lpstr>
      <vt:lpstr>UKURAN  BOLA </vt:lpstr>
      <vt:lpstr>DEMIKIAN MATERI BOLA BASKET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asus</cp:lastModifiedBy>
  <cp:revision>18</cp:revision>
  <dcterms:created xsi:type="dcterms:W3CDTF">2020-07-08T06:19:03Z</dcterms:created>
  <dcterms:modified xsi:type="dcterms:W3CDTF">2020-07-08T09:27:18Z</dcterms:modified>
</cp:coreProperties>
</file>