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56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59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>
    <p:restoredLeft sz="5796" autoAdjust="0"/>
    <p:restoredTop sz="94660"/>
  </p:normalViewPr>
  <p:slideViewPr>
    <p:cSldViewPr>
      <p:cViewPr varScale="1">
        <p:scale>
          <a:sx n="45" d="100"/>
          <a:sy n="45" d="100"/>
        </p:scale>
        <p:origin x="-8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 userDrawn="1"/>
        </p:nvGrpSpPr>
        <p:grpSpPr>
          <a:xfrm>
            <a:off x="304006" y="302418"/>
            <a:ext cx="8306594" cy="383382"/>
            <a:chOff x="304006" y="303212"/>
            <a:chExt cx="8306594" cy="383382"/>
          </a:xfrm>
        </p:grpSpPr>
        <p:cxnSp>
          <p:nvCxnSpPr>
            <p:cNvPr id="8" name="Straight Connector 7"/>
            <p:cNvCxnSpPr/>
            <p:nvPr userDrawn="1"/>
          </p:nvCxnSpPr>
          <p:spPr>
            <a:xfrm rot="5400000">
              <a:off x="114300" y="495300"/>
              <a:ext cx="381000" cy="1588"/>
            </a:xfrm>
            <a:prstGeom prst="line">
              <a:avLst/>
            </a:prstGeom>
            <a:ln w="254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 userDrawn="1"/>
          </p:nvCxnSpPr>
          <p:spPr>
            <a:xfrm>
              <a:off x="304800" y="303212"/>
              <a:ext cx="8305800" cy="1588"/>
            </a:xfrm>
            <a:prstGeom prst="line">
              <a:avLst/>
            </a:prstGeom>
            <a:ln w="254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86800" y="145232"/>
            <a:ext cx="410816" cy="30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5" name="Straight Connector 14"/>
          <p:cNvCxnSpPr/>
          <p:nvPr userDrawn="1"/>
        </p:nvCxnSpPr>
        <p:spPr>
          <a:xfrm>
            <a:off x="304800" y="6248400"/>
            <a:ext cx="8839200" cy="1588"/>
          </a:xfrm>
          <a:prstGeom prst="line">
            <a:avLst/>
          </a:prstGeom>
          <a:ln w="254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F8CFA630-13BB-46C4-BD44-B2C5F9B66074}" type="datetimeFigureOut">
              <a:rPr lang="en-US" smtClean="0"/>
              <a:pPr/>
              <a:t>2/23/2012</a:t>
            </a:fld>
            <a:endParaRPr lang="en-US" sz="1000" dirty="0"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2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algn="r" eaLnBrk="1" latinLnBrk="0" hangingPunct="1"/>
            <a:fld id="{BC5217A8-0E06-4059-AC45-433E2E67A85D}" type="slidenum">
              <a:rPr kumimoji="0" lang="en-US" smtClean="0"/>
              <a:pPr algn="r" eaLnBrk="1" latinLnBrk="0" hangingPunct="1"/>
              <a:t>‹#›</a:t>
            </a:fld>
            <a:endParaRPr kumimoji="0" lang="en-US" sz="1100" dirty="0">
              <a:solidFill>
                <a:schemeClr val="tx2"/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304006" y="228600"/>
            <a:ext cx="8306594" cy="383382"/>
            <a:chOff x="304006" y="303212"/>
            <a:chExt cx="8306594" cy="383382"/>
          </a:xfrm>
        </p:grpSpPr>
        <p:cxnSp>
          <p:nvCxnSpPr>
            <p:cNvPr id="10" name="Straight Connector 9"/>
            <p:cNvCxnSpPr/>
            <p:nvPr userDrawn="1"/>
          </p:nvCxnSpPr>
          <p:spPr>
            <a:xfrm rot="5400000">
              <a:off x="114300" y="495300"/>
              <a:ext cx="381000" cy="1588"/>
            </a:xfrm>
            <a:prstGeom prst="line">
              <a:avLst/>
            </a:prstGeom>
            <a:ln w="254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304800" y="303212"/>
              <a:ext cx="8305800" cy="1588"/>
            </a:xfrm>
            <a:prstGeom prst="line">
              <a:avLst/>
            </a:prstGeom>
            <a:ln w="254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686800" y="71414"/>
            <a:ext cx="410816" cy="30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3" name="Straight Connector 12"/>
          <p:cNvCxnSpPr/>
          <p:nvPr userDrawn="1"/>
        </p:nvCxnSpPr>
        <p:spPr>
          <a:xfrm>
            <a:off x="304800" y="6627812"/>
            <a:ext cx="8839200" cy="1588"/>
          </a:xfrm>
          <a:prstGeom prst="line">
            <a:avLst/>
          </a:prstGeom>
          <a:ln w="254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581400" y="838200"/>
            <a:ext cx="457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BAB 5</a:t>
            </a:r>
          </a:p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BENZENA DAN TURUNANNYA</a:t>
            </a:r>
            <a:endParaRPr lang="en-US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00400" y="2689324"/>
            <a:ext cx="5638800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5.1 </a:t>
            </a:r>
            <a:r>
              <a:rPr lang="en-US" sz="32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Struktur</a:t>
            </a:r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Benzena</a:t>
            </a:r>
            <a:endParaRPr lang="en-US" sz="32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300"/>
              </a:spcBef>
            </a:pPr>
            <a:r>
              <a:rPr lang="it-IT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5.2 Tata Nama Benzena dan</a:t>
            </a:r>
          </a:p>
          <a:p>
            <a:pPr>
              <a:spcBef>
                <a:spcPts val="300"/>
              </a:spcBef>
            </a:pPr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     </a:t>
            </a:r>
            <a:r>
              <a:rPr lang="en-US" sz="32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Turunannya</a:t>
            </a:r>
            <a:endParaRPr lang="en-US" sz="32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300"/>
              </a:spcBef>
            </a:pPr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5.3 </a:t>
            </a:r>
            <a:r>
              <a:rPr lang="en-US" sz="32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Sifat-sifat</a:t>
            </a:r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Benzena</a:t>
            </a:r>
            <a:endParaRPr lang="en-US" sz="32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300"/>
              </a:spcBef>
            </a:pPr>
            <a:r>
              <a:rPr lang="nl-NL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5.4 Kegunaan dan Dampak dari</a:t>
            </a:r>
          </a:p>
          <a:p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     </a:t>
            </a:r>
            <a:r>
              <a:rPr lang="en-US" sz="32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Benzena</a:t>
            </a:r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dan</a:t>
            </a:r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Beberapa</a:t>
            </a:r>
            <a:endParaRPr lang="en-US" sz="32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     </a:t>
            </a:r>
            <a:r>
              <a:rPr lang="en-US" sz="32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Turunannya</a:t>
            </a:r>
            <a:endParaRPr lang="en-US" sz="3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38200"/>
            <a:ext cx="2667000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371600" y="2246293"/>
            <a:ext cx="7391400" cy="1384995"/>
          </a:xfrm>
          <a:prstGeom prst="rect">
            <a:avLst/>
          </a:prstGeom>
          <a:ln>
            <a:solidFill>
              <a:srgbClr val="663300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663300"/>
                </a:solidFill>
              </a:rPr>
              <a:t>Alkilbenzena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dapat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terbentuk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jika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benzena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direaksikan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dengan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alkil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halida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dengan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katalis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aluminium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klorida</a:t>
            </a:r>
            <a:r>
              <a:rPr lang="en-US" sz="2800" dirty="0" smtClean="0">
                <a:solidFill>
                  <a:srgbClr val="663300"/>
                </a:solidFill>
              </a:rPr>
              <a:t> (AlCl</a:t>
            </a:r>
            <a:r>
              <a:rPr lang="en-US" dirty="0" smtClean="0">
                <a:solidFill>
                  <a:srgbClr val="663300"/>
                </a:solidFill>
              </a:rPr>
              <a:t>3</a:t>
            </a:r>
            <a:r>
              <a:rPr lang="en-US" sz="2800" dirty="0" smtClean="0">
                <a:solidFill>
                  <a:srgbClr val="663300"/>
                </a:solidFill>
              </a:rPr>
              <a:t>).</a:t>
            </a:r>
            <a:endParaRPr lang="en-US" sz="2800" dirty="0">
              <a:solidFill>
                <a:srgbClr val="6633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09600" y="1179493"/>
            <a:ext cx="220980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4. </a:t>
            </a:r>
            <a:r>
              <a:rPr lang="en-US" sz="3600" b="1" dirty="0" err="1" smtClean="0">
                <a:solidFill>
                  <a:schemeClr val="bg1"/>
                </a:solidFill>
              </a:rPr>
              <a:t>Alkilasi</a:t>
            </a:r>
            <a:endParaRPr lang="en-US" sz="3600" b="1" dirty="0">
              <a:solidFill>
                <a:schemeClr val="bg1"/>
              </a:solidFill>
            </a:endParaRPr>
          </a:p>
        </p:txBody>
      </p:sp>
      <p:grpSp>
        <p:nvGrpSpPr>
          <p:cNvPr id="2" name="Group 17"/>
          <p:cNvGrpSpPr/>
          <p:nvPr/>
        </p:nvGrpSpPr>
        <p:grpSpPr>
          <a:xfrm>
            <a:off x="761206" y="1789093"/>
            <a:ext cx="610394" cy="990600"/>
            <a:chOff x="685006" y="2515394"/>
            <a:chExt cx="610394" cy="457994"/>
          </a:xfrm>
        </p:grpSpPr>
        <p:cxnSp>
          <p:nvCxnSpPr>
            <p:cNvPr id="19" name="Straight Connector 18"/>
            <p:cNvCxnSpPr/>
            <p:nvPr/>
          </p:nvCxnSpPr>
          <p:spPr>
            <a:xfrm rot="5400000">
              <a:off x="457200" y="2743200"/>
              <a:ext cx="4572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685800" y="2971800"/>
              <a:ext cx="6096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9845" y="3962400"/>
            <a:ext cx="737315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43000" y="685800"/>
            <a:ext cx="6553200" cy="990600"/>
          </a:xfrm>
          <a:prstGeom prst="rect">
            <a:avLst/>
          </a:prstGeom>
          <a:solidFill>
            <a:schemeClr val="bg1"/>
          </a:solidFill>
          <a:ln>
            <a:solidFill>
              <a:srgbClr val="6633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Kegunaan</a:t>
            </a:r>
            <a:r>
              <a:rPr lang="en-US" sz="2800" b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800" b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Dampak</a:t>
            </a:r>
            <a:r>
              <a:rPr lang="en-US" sz="2800" b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dari</a:t>
            </a:r>
            <a:r>
              <a:rPr lang="en-US" sz="2800" b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Benzena</a:t>
            </a:r>
            <a:r>
              <a:rPr lang="en-US" sz="2800" b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800" b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Beberapa</a:t>
            </a:r>
            <a:r>
              <a:rPr lang="en-US" sz="2800" b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Turunannya</a:t>
            </a:r>
            <a:endParaRPr lang="en-US" sz="2400" dirty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57200" y="1921800"/>
            <a:ext cx="8229600" cy="1402869"/>
            <a:chOff x="457200" y="1828800"/>
            <a:chExt cx="8229600" cy="1402869"/>
          </a:xfrm>
        </p:grpSpPr>
        <p:sp>
          <p:nvSpPr>
            <p:cNvPr id="4" name="Rounded Rectangle 3"/>
            <p:cNvSpPr/>
            <p:nvPr/>
          </p:nvSpPr>
          <p:spPr>
            <a:xfrm>
              <a:off x="457200" y="1828800"/>
              <a:ext cx="1676400" cy="533400"/>
            </a:xfrm>
            <a:prstGeom prst="roundRect">
              <a:avLst/>
            </a:pr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14350" indent="-514350">
                <a:spcBef>
                  <a:spcPts val="300"/>
                </a:spcBef>
              </a:pPr>
              <a:r>
                <a:rPr lang="en-US" sz="2400" b="1" dirty="0" smtClean="0">
                  <a:solidFill>
                    <a:schemeClr val="bg1"/>
                  </a:solidFill>
                </a:rPr>
                <a:t>1. </a:t>
              </a:r>
              <a:r>
                <a:rPr lang="en-US" sz="2400" b="1" dirty="0" err="1" smtClean="0">
                  <a:solidFill>
                    <a:schemeClr val="bg1"/>
                  </a:solidFill>
                </a:rPr>
                <a:t>Benzena</a:t>
              </a:r>
              <a:endParaRPr lang="en-US" sz="24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762000" y="2362200"/>
              <a:ext cx="7924800" cy="8694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14350" indent="-514350">
                <a:spcBef>
                  <a:spcPts val="300"/>
                </a:spcBef>
              </a:pPr>
              <a:r>
                <a:rPr lang="en-US" sz="2400" dirty="0" smtClean="0">
                  <a:solidFill>
                    <a:srgbClr val="663300"/>
                  </a:solidFill>
                </a:rPr>
                <a:t>a.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sebagai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bahan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dasar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untuk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membuat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stirena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dan</a:t>
              </a:r>
              <a:r>
                <a:rPr lang="en-US" sz="2400" dirty="0" smtClean="0">
                  <a:solidFill>
                    <a:srgbClr val="663300"/>
                  </a:solidFill>
                </a:rPr>
                <a:t>	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nilon</a:t>
              </a:r>
              <a:r>
                <a:rPr lang="en-US" sz="2400" dirty="0" smtClean="0">
                  <a:solidFill>
                    <a:srgbClr val="663300"/>
                  </a:solidFill>
                </a:rPr>
                <a:t> 6,6</a:t>
              </a:r>
            </a:p>
            <a:p>
              <a:pPr marL="514350" indent="-514350">
                <a:spcBef>
                  <a:spcPts val="300"/>
                </a:spcBef>
              </a:pPr>
              <a:r>
                <a:rPr lang="en-US" sz="2400" dirty="0" smtClean="0">
                  <a:solidFill>
                    <a:srgbClr val="663300"/>
                  </a:solidFill>
                </a:rPr>
                <a:t>b.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bersifat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racun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dan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merupakan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zat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karsinogen</a:t>
              </a:r>
              <a:endParaRPr lang="en-US" sz="2400" dirty="0">
                <a:solidFill>
                  <a:srgbClr val="66330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57200" y="3445800"/>
            <a:ext cx="7924800" cy="1402869"/>
            <a:chOff x="457200" y="3352800"/>
            <a:chExt cx="7924800" cy="1402869"/>
          </a:xfrm>
        </p:grpSpPr>
        <p:sp>
          <p:nvSpPr>
            <p:cNvPr id="6" name="Rounded Rectangle 5"/>
            <p:cNvSpPr/>
            <p:nvPr/>
          </p:nvSpPr>
          <p:spPr>
            <a:xfrm>
              <a:off x="457200" y="3352800"/>
              <a:ext cx="1676400" cy="533400"/>
            </a:xfrm>
            <a:prstGeom prst="roundRect">
              <a:avLst/>
            </a:pr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14350" indent="-514350">
                <a:spcBef>
                  <a:spcPts val="300"/>
                </a:spcBef>
              </a:pPr>
              <a:r>
                <a:rPr lang="en-US" sz="2400" b="1" dirty="0" smtClean="0">
                  <a:solidFill>
                    <a:schemeClr val="bg1"/>
                  </a:solidFill>
                </a:rPr>
                <a:t>2. </a:t>
              </a:r>
              <a:r>
                <a:rPr lang="en-US" sz="2400" b="1" dirty="0" err="1" smtClean="0">
                  <a:solidFill>
                    <a:schemeClr val="bg1"/>
                  </a:solidFill>
                </a:rPr>
                <a:t>Toluena</a:t>
              </a:r>
              <a:endParaRPr lang="en-US" sz="24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838200" y="3886200"/>
              <a:ext cx="7543800" cy="8694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14350" indent="-514350">
                <a:spcBef>
                  <a:spcPts val="300"/>
                </a:spcBef>
              </a:pPr>
              <a:r>
                <a:rPr lang="en-US" sz="2400" dirty="0" smtClean="0">
                  <a:solidFill>
                    <a:srgbClr val="663300"/>
                  </a:solidFill>
                </a:rPr>
                <a:t>a.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sebagai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pelarut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</a:p>
            <a:p>
              <a:pPr marL="514350" indent="-514350">
                <a:spcBef>
                  <a:spcPts val="300"/>
                </a:spcBef>
              </a:pPr>
              <a:r>
                <a:rPr lang="en-US" sz="2400" dirty="0" smtClean="0">
                  <a:solidFill>
                    <a:srgbClr val="663300"/>
                  </a:solidFill>
                </a:rPr>
                <a:t>b.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sebagai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bahan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dasar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untuk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membuat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trinitroto-luena</a:t>
              </a:r>
              <a:endParaRPr lang="en-US" sz="2400" dirty="0">
                <a:solidFill>
                  <a:srgbClr val="663300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57200" y="4984445"/>
            <a:ext cx="8077200" cy="1111555"/>
            <a:chOff x="457200" y="4891445"/>
            <a:chExt cx="8077200" cy="1111555"/>
          </a:xfrm>
        </p:grpSpPr>
        <p:sp>
          <p:nvSpPr>
            <p:cNvPr id="11" name="Rounded Rectangle 10"/>
            <p:cNvSpPr/>
            <p:nvPr/>
          </p:nvSpPr>
          <p:spPr>
            <a:xfrm>
              <a:off x="457200" y="4891445"/>
              <a:ext cx="1295400" cy="594955"/>
            </a:xfrm>
            <a:prstGeom prst="roundRect">
              <a:avLst/>
            </a:pr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14350" indent="-514350">
                <a:spcBef>
                  <a:spcPts val="300"/>
                </a:spcBef>
              </a:pPr>
              <a:r>
                <a:rPr lang="en-US" sz="2400" b="1" dirty="0" smtClean="0">
                  <a:solidFill>
                    <a:schemeClr val="bg1"/>
                  </a:solidFill>
                </a:rPr>
                <a:t>3. </a:t>
              </a:r>
              <a:r>
                <a:rPr lang="en-US" sz="2400" b="1" dirty="0" err="1" smtClean="0">
                  <a:solidFill>
                    <a:schemeClr val="bg1"/>
                  </a:solidFill>
                </a:rPr>
                <a:t>Fenol</a:t>
              </a:r>
              <a:endParaRPr lang="en-US" sz="24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62000" y="5541335"/>
              <a:ext cx="77724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400" dirty="0" err="1" smtClean="0">
                  <a:solidFill>
                    <a:srgbClr val="663300"/>
                  </a:solidFill>
                </a:rPr>
                <a:t>sebagai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antiseptik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karena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dapat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membunuh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bakteri</a:t>
              </a:r>
              <a:r>
                <a:rPr lang="en-US" sz="2400" dirty="0" smtClean="0">
                  <a:solidFill>
                    <a:srgbClr val="663300"/>
                  </a:solidFill>
                </a:rPr>
                <a:t>.</a:t>
              </a:r>
              <a:endParaRPr lang="en-US" sz="2400" dirty="0">
                <a:solidFill>
                  <a:srgbClr val="6633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457200" y="990600"/>
            <a:ext cx="8229600" cy="1447800"/>
            <a:chOff x="457200" y="1828800"/>
            <a:chExt cx="8229600" cy="1447800"/>
          </a:xfrm>
        </p:grpSpPr>
        <p:sp>
          <p:nvSpPr>
            <p:cNvPr id="4" name="Rounded Rectangle 3"/>
            <p:cNvSpPr/>
            <p:nvPr/>
          </p:nvSpPr>
          <p:spPr>
            <a:xfrm>
              <a:off x="457200" y="1828800"/>
              <a:ext cx="2438400" cy="609600"/>
            </a:xfrm>
            <a:prstGeom prst="roundRect">
              <a:avLst/>
            </a:pr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14350" indent="-514350">
                <a:spcBef>
                  <a:spcPts val="300"/>
                </a:spcBef>
              </a:pPr>
              <a:r>
                <a:rPr lang="en-US" sz="2400" b="1" dirty="0" smtClean="0">
                  <a:solidFill>
                    <a:schemeClr val="bg1"/>
                  </a:solidFill>
                </a:rPr>
                <a:t>4. </a:t>
              </a:r>
              <a:r>
                <a:rPr lang="en-US" sz="2400" b="1" dirty="0" err="1" smtClean="0">
                  <a:solidFill>
                    <a:schemeClr val="bg1"/>
                  </a:solidFill>
                </a:rPr>
                <a:t>Asam</a:t>
              </a:r>
              <a:r>
                <a:rPr lang="en-US" sz="24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</a:rPr>
                <a:t>Salisilat</a:t>
              </a:r>
              <a:endParaRPr lang="en-US" sz="24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762000" y="2445603"/>
              <a:ext cx="792480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 smtClean="0">
                  <a:solidFill>
                    <a:srgbClr val="663300"/>
                  </a:solidFill>
                </a:rPr>
                <a:t>Ester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dari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asam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salisilat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sv-SE" sz="2400" dirty="0" smtClean="0">
                  <a:solidFill>
                    <a:srgbClr val="663300"/>
                  </a:solidFill>
                </a:rPr>
                <a:t>dengan asam asetat digunakan sebagai obat dengan nama aspirin atau asetosal.</a:t>
              </a:r>
              <a:endParaRPr lang="en-US" sz="2400" dirty="0">
                <a:solidFill>
                  <a:srgbClr val="663300"/>
                </a:solidFill>
              </a:endParaRPr>
            </a:p>
          </p:txBody>
        </p:sp>
      </p:grpSp>
      <p:grpSp>
        <p:nvGrpSpPr>
          <p:cNvPr id="3" name="Group 13"/>
          <p:cNvGrpSpPr/>
          <p:nvPr/>
        </p:nvGrpSpPr>
        <p:grpSpPr>
          <a:xfrm>
            <a:off x="457200" y="2667000"/>
            <a:ext cx="7924800" cy="1447800"/>
            <a:chOff x="457200" y="3352800"/>
            <a:chExt cx="7924800" cy="1447800"/>
          </a:xfrm>
        </p:grpSpPr>
        <p:sp>
          <p:nvSpPr>
            <p:cNvPr id="6" name="Rounded Rectangle 5"/>
            <p:cNvSpPr/>
            <p:nvPr/>
          </p:nvSpPr>
          <p:spPr>
            <a:xfrm>
              <a:off x="457200" y="3352800"/>
              <a:ext cx="4114800" cy="609600"/>
            </a:xfrm>
            <a:prstGeom prst="roundRect">
              <a:avLst/>
            </a:pr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14350" indent="-514350">
                <a:spcBef>
                  <a:spcPts val="300"/>
                </a:spcBef>
              </a:pPr>
              <a:r>
                <a:rPr lang="en-US" sz="2400" b="1" dirty="0" smtClean="0"/>
                <a:t>5. </a:t>
              </a:r>
              <a:r>
                <a:rPr lang="en-US" sz="2400" b="1" dirty="0" err="1" smtClean="0"/>
                <a:t>Asam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Benzoat</a:t>
              </a:r>
              <a:r>
                <a:rPr lang="en-US" sz="2400" b="1" dirty="0" smtClean="0"/>
                <a:t>, C</a:t>
              </a:r>
              <a:r>
                <a:rPr lang="en-US" sz="1600" b="1" dirty="0" smtClean="0"/>
                <a:t>6</a:t>
              </a:r>
              <a:r>
                <a:rPr lang="en-US" sz="2400" b="1" dirty="0" smtClean="0"/>
                <a:t>H</a:t>
              </a:r>
              <a:r>
                <a:rPr lang="en-US" sz="1600" b="1" dirty="0" smtClean="0"/>
                <a:t>5</a:t>
              </a:r>
              <a:r>
                <a:rPr lang="en-US" sz="2400" b="1" dirty="0" smtClean="0"/>
                <a:t>COOH</a:t>
              </a:r>
              <a:endParaRPr lang="en-US" sz="24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838200" y="3969603"/>
              <a:ext cx="754380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 err="1" smtClean="0">
                  <a:solidFill>
                    <a:srgbClr val="663300"/>
                  </a:solidFill>
                </a:rPr>
                <a:t>Asam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benzoat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atau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garam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natriumnya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digunakan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sebagai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pengawet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pada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berbagai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makanan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olahan</a:t>
              </a:r>
              <a:r>
                <a:rPr lang="en-US" sz="2400" dirty="0" smtClean="0">
                  <a:solidFill>
                    <a:srgbClr val="663300"/>
                  </a:solidFill>
                </a:rPr>
                <a:t>.</a:t>
              </a:r>
              <a:endParaRPr lang="en-US" sz="2400" dirty="0">
                <a:solidFill>
                  <a:srgbClr val="663300"/>
                </a:solidFill>
              </a:endParaRPr>
            </a:p>
          </p:txBody>
        </p:sp>
      </p:grpSp>
      <p:grpSp>
        <p:nvGrpSpPr>
          <p:cNvPr id="5" name="Group 12"/>
          <p:cNvGrpSpPr/>
          <p:nvPr/>
        </p:nvGrpSpPr>
        <p:grpSpPr>
          <a:xfrm>
            <a:off x="457200" y="4419600"/>
            <a:ext cx="8077200" cy="1480887"/>
            <a:chOff x="457200" y="4891445"/>
            <a:chExt cx="8077200" cy="1480887"/>
          </a:xfrm>
        </p:grpSpPr>
        <p:sp>
          <p:nvSpPr>
            <p:cNvPr id="11" name="Rounded Rectangle 10"/>
            <p:cNvSpPr/>
            <p:nvPr/>
          </p:nvSpPr>
          <p:spPr>
            <a:xfrm>
              <a:off x="457200" y="4891445"/>
              <a:ext cx="2667000" cy="594955"/>
            </a:xfrm>
            <a:prstGeom prst="roundRect">
              <a:avLst/>
            </a:pr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14350" indent="-514350">
                <a:spcBef>
                  <a:spcPts val="300"/>
                </a:spcBef>
              </a:pPr>
              <a:r>
                <a:rPr lang="en-US" sz="2400" b="1" dirty="0" smtClean="0"/>
                <a:t>6. </a:t>
              </a:r>
              <a:r>
                <a:rPr lang="en-US" sz="2400" b="1" dirty="0" err="1" smtClean="0"/>
                <a:t>Anilina</a:t>
              </a:r>
              <a:r>
                <a:rPr lang="en-US" sz="2400" b="1" dirty="0" smtClean="0"/>
                <a:t>, C</a:t>
              </a:r>
              <a:r>
                <a:rPr lang="en-US" sz="1600" b="1" dirty="0" smtClean="0"/>
                <a:t>6</a:t>
              </a:r>
              <a:r>
                <a:rPr lang="en-US" sz="2400" b="1" dirty="0" smtClean="0"/>
                <a:t>H</a:t>
              </a:r>
              <a:r>
                <a:rPr lang="en-US" sz="1600" b="1" dirty="0" smtClean="0"/>
                <a:t>5</a:t>
              </a:r>
              <a:r>
                <a:rPr lang="en-US" sz="2400" b="1" dirty="0" smtClean="0"/>
                <a:t>NH</a:t>
              </a:r>
              <a:r>
                <a:rPr lang="en-US" sz="1600" b="1" dirty="0" smtClean="0"/>
                <a:t>2</a:t>
              </a:r>
              <a:endParaRPr lang="en-US" sz="24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62000" y="5541335"/>
              <a:ext cx="777240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 err="1" smtClean="0">
                  <a:solidFill>
                    <a:srgbClr val="663300"/>
                  </a:solidFill>
                </a:rPr>
                <a:t>Anilina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bersifat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basa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lemah</a:t>
              </a:r>
              <a:r>
                <a:rPr lang="en-US" sz="2400" dirty="0" smtClean="0">
                  <a:solidFill>
                    <a:srgbClr val="663300"/>
                  </a:solidFill>
                </a:rPr>
                <a:t>,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merupakan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bahan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dasar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untuk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pembuatan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zat-zat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warna</a:t>
              </a:r>
              <a:r>
                <a:rPr lang="en-US" sz="2400" dirty="0" smtClean="0">
                  <a:solidFill>
                    <a:srgbClr val="663300"/>
                  </a:solidFill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</a:rPr>
                <a:t>diazo</a:t>
              </a:r>
              <a:r>
                <a:rPr lang="en-US" sz="2400" dirty="0" smtClean="0">
                  <a:solidFill>
                    <a:srgbClr val="663300"/>
                  </a:solidFill>
                </a:rPr>
                <a:t>.</a:t>
              </a:r>
              <a:endParaRPr lang="en-US" sz="2400" dirty="0">
                <a:solidFill>
                  <a:srgbClr val="6633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400" y="685800"/>
            <a:ext cx="4191000" cy="685800"/>
          </a:xfrm>
          <a:prstGeom prst="roundRect">
            <a:avLst/>
          </a:prstGeom>
          <a:solidFill>
            <a:srgbClr val="66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Struktur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Kekule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509000"/>
            <a:ext cx="6553200" cy="325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533400" y="4866382"/>
            <a:ext cx="7086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663300"/>
                </a:solidFill>
              </a:rPr>
              <a:t>Rumus</a:t>
            </a:r>
            <a:r>
              <a:rPr lang="en-US" sz="3200" b="1" dirty="0" smtClean="0">
                <a:solidFill>
                  <a:srgbClr val="663300"/>
                </a:solidFill>
              </a:rPr>
              <a:t> </a:t>
            </a:r>
            <a:r>
              <a:rPr lang="en-US" sz="3200" b="1" dirty="0" err="1" smtClean="0">
                <a:solidFill>
                  <a:srgbClr val="663300"/>
                </a:solidFill>
              </a:rPr>
              <a:t>bangun</a:t>
            </a:r>
            <a:r>
              <a:rPr lang="en-US" sz="3200" b="1" dirty="0" smtClean="0">
                <a:solidFill>
                  <a:srgbClr val="663300"/>
                </a:solidFill>
              </a:rPr>
              <a:t> </a:t>
            </a:r>
            <a:r>
              <a:rPr lang="en-US" sz="3200" b="1" dirty="0" err="1" smtClean="0">
                <a:solidFill>
                  <a:srgbClr val="663300"/>
                </a:solidFill>
              </a:rPr>
              <a:t>benzena</a:t>
            </a:r>
            <a:r>
              <a:rPr lang="en-US" sz="3200" b="1" dirty="0" smtClean="0">
                <a:solidFill>
                  <a:srgbClr val="663300"/>
                </a:solidFill>
              </a:rPr>
              <a:t> </a:t>
            </a:r>
            <a:r>
              <a:rPr lang="en-US" sz="3200" b="1" dirty="0" err="1" smtClean="0">
                <a:solidFill>
                  <a:srgbClr val="663300"/>
                </a:solidFill>
              </a:rPr>
              <a:t>menurut</a:t>
            </a:r>
            <a:r>
              <a:rPr lang="en-US" sz="3200" b="1" dirty="0" smtClean="0">
                <a:solidFill>
                  <a:srgbClr val="663300"/>
                </a:solidFill>
              </a:rPr>
              <a:t> </a:t>
            </a:r>
            <a:r>
              <a:rPr lang="en-US" sz="3200" b="1" dirty="0" err="1" smtClean="0">
                <a:solidFill>
                  <a:srgbClr val="663300"/>
                </a:solidFill>
              </a:rPr>
              <a:t>Kekule</a:t>
            </a:r>
            <a:r>
              <a:rPr lang="en-US" sz="3200" b="1" dirty="0" smtClean="0">
                <a:solidFill>
                  <a:srgbClr val="663300"/>
                </a:solidFill>
              </a:rPr>
              <a:t> (</a:t>
            </a:r>
            <a:r>
              <a:rPr lang="en-US" sz="3200" b="1" dirty="0" err="1" smtClean="0">
                <a:solidFill>
                  <a:srgbClr val="663300"/>
                </a:solidFill>
              </a:rPr>
              <a:t>tanda</a:t>
            </a:r>
            <a:r>
              <a:rPr lang="en-US" sz="3200" b="1" dirty="0" smtClean="0">
                <a:solidFill>
                  <a:srgbClr val="663300"/>
                </a:solidFill>
              </a:rPr>
              <a:t> </a:t>
            </a:r>
            <a:r>
              <a:rPr lang="en-US" sz="3200" b="1" dirty="0" smtClean="0">
                <a:solidFill>
                  <a:srgbClr val="663300"/>
                </a:solidFill>
                <a:latin typeface="Calibri"/>
                <a:cs typeface="Calibri"/>
              </a:rPr>
              <a:t>↔ </a:t>
            </a:r>
            <a:r>
              <a:rPr lang="en-US" sz="3200" b="1" dirty="0" err="1" smtClean="0">
                <a:solidFill>
                  <a:srgbClr val="663300"/>
                </a:solidFill>
              </a:rPr>
              <a:t>dibaca</a:t>
            </a:r>
            <a:r>
              <a:rPr lang="en-US" sz="3200" b="1" dirty="0" smtClean="0">
                <a:solidFill>
                  <a:srgbClr val="663300"/>
                </a:solidFill>
              </a:rPr>
              <a:t> </a:t>
            </a:r>
            <a:r>
              <a:rPr lang="en-US" sz="3200" b="1" dirty="0" err="1" smtClean="0">
                <a:solidFill>
                  <a:srgbClr val="663300"/>
                </a:solidFill>
              </a:rPr>
              <a:t>beresonansi</a:t>
            </a:r>
            <a:r>
              <a:rPr lang="en-US" sz="3200" b="1" dirty="0" smtClean="0">
                <a:solidFill>
                  <a:srgbClr val="663300"/>
                </a:solidFill>
              </a:rPr>
              <a:t>)</a:t>
            </a:r>
            <a:endParaRPr lang="en-US" sz="3200" b="1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685800"/>
            <a:ext cx="7818218" cy="3276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533400" y="4220795"/>
            <a:ext cx="8458200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pt-BR" sz="3200" b="1" dirty="0" smtClean="0">
                <a:solidFill>
                  <a:srgbClr val="663300"/>
                </a:solidFill>
              </a:rPr>
              <a:t>Orto (o) : posisi substituen pada nomor 1 dan 2</a:t>
            </a:r>
          </a:p>
          <a:p>
            <a:pPr>
              <a:spcBef>
                <a:spcPts val="300"/>
              </a:spcBef>
            </a:pPr>
            <a:r>
              <a:rPr lang="pt-BR" sz="3200" b="1" dirty="0" smtClean="0">
                <a:solidFill>
                  <a:srgbClr val="663300"/>
                </a:solidFill>
              </a:rPr>
              <a:t>Meta (m) : posisi substituen pada nomor 1 dan 3</a:t>
            </a:r>
          </a:p>
          <a:p>
            <a:pPr>
              <a:spcBef>
                <a:spcPts val="300"/>
              </a:spcBef>
            </a:pPr>
            <a:r>
              <a:rPr lang="pt-BR" sz="3200" b="1" dirty="0" smtClean="0">
                <a:solidFill>
                  <a:srgbClr val="663300"/>
                </a:solidFill>
              </a:rPr>
              <a:t>Para (p) : posisi substituen pada nomor 1 dan 4</a:t>
            </a:r>
            <a:endParaRPr lang="en-US" sz="3200" b="1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799723"/>
            <a:ext cx="8229600" cy="5296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400" y="783265"/>
            <a:ext cx="2971800" cy="685800"/>
          </a:xfrm>
          <a:prstGeom prst="roundRect">
            <a:avLst/>
          </a:prstGeom>
          <a:solidFill>
            <a:srgbClr val="66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Tata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Nama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21464"/>
            <a:ext cx="8582026" cy="2743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533400" y="4495800"/>
            <a:ext cx="8153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663300"/>
                </a:solidFill>
              </a:rPr>
              <a:t>Jika</a:t>
            </a:r>
            <a:r>
              <a:rPr lang="en-US" sz="3200" b="1" dirty="0" smtClean="0">
                <a:solidFill>
                  <a:srgbClr val="663300"/>
                </a:solidFill>
              </a:rPr>
              <a:t> </a:t>
            </a:r>
            <a:r>
              <a:rPr lang="en-US" sz="3200" b="1" dirty="0" err="1" smtClean="0">
                <a:solidFill>
                  <a:srgbClr val="663300"/>
                </a:solidFill>
              </a:rPr>
              <a:t>terdapat</a:t>
            </a:r>
            <a:r>
              <a:rPr lang="en-US" sz="3200" b="1" dirty="0" smtClean="0">
                <a:solidFill>
                  <a:srgbClr val="663300"/>
                </a:solidFill>
              </a:rPr>
              <a:t> </a:t>
            </a:r>
            <a:r>
              <a:rPr lang="en-US" sz="3200" b="1" dirty="0" err="1" smtClean="0">
                <a:solidFill>
                  <a:srgbClr val="663300"/>
                </a:solidFill>
              </a:rPr>
              <a:t>dua</a:t>
            </a:r>
            <a:r>
              <a:rPr lang="en-US" sz="3200" b="1" dirty="0" smtClean="0">
                <a:solidFill>
                  <a:srgbClr val="663300"/>
                </a:solidFill>
              </a:rPr>
              <a:t> </a:t>
            </a:r>
            <a:r>
              <a:rPr lang="en-US" sz="3200" b="1" dirty="0" err="1" smtClean="0">
                <a:solidFill>
                  <a:srgbClr val="663300"/>
                </a:solidFill>
              </a:rPr>
              <a:t>substituen</a:t>
            </a:r>
            <a:r>
              <a:rPr lang="en-US" sz="3200" b="1" dirty="0" smtClean="0">
                <a:solidFill>
                  <a:srgbClr val="663300"/>
                </a:solidFill>
              </a:rPr>
              <a:t>, </a:t>
            </a:r>
            <a:r>
              <a:rPr lang="en-US" sz="3200" b="1" dirty="0" err="1" smtClean="0">
                <a:solidFill>
                  <a:srgbClr val="663300"/>
                </a:solidFill>
              </a:rPr>
              <a:t>maka</a:t>
            </a:r>
            <a:r>
              <a:rPr lang="en-US" sz="3200" b="1" dirty="0" smtClean="0">
                <a:solidFill>
                  <a:srgbClr val="663300"/>
                </a:solidFill>
              </a:rPr>
              <a:t> </a:t>
            </a:r>
            <a:r>
              <a:rPr lang="en-US" sz="3200" b="1" dirty="0" err="1" smtClean="0">
                <a:solidFill>
                  <a:srgbClr val="663300"/>
                </a:solidFill>
              </a:rPr>
              <a:t>posisi</a:t>
            </a:r>
            <a:r>
              <a:rPr lang="en-US" sz="3200" b="1" dirty="0" smtClean="0">
                <a:solidFill>
                  <a:srgbClr val="663300"/>
                </a:solidFill>
              </a:rPr>
              <a:t> </a:t>
            </a:r>
            <a:r>
              <a:rPr lang="en-US" sz="3200" b="1" dirty="0" err="1" smtClean="0">
                <a:solidFill>
                  <a:srgbClr val="663300"/>
                </a:solidFill>
              </a:rPr>
              <a:t>substituen</a:t>
            </a:r>
            <a:r>
              <a:rPr lang="en-US" sz="3200" b="1" dirty="0" smtClean="0">
                <a:solidFill>
                  <a:srgbClr val="663300"/>
                </a:solidFill>
              </a:rPr>
              <a:t> </a:t>
            </a:r>
            <a:r>
              <a:rPr lang="en-US" sz="3200" b="1" dirty="0" err="1" smtClean="0">
                <a:solidFill>
                  <a:srgbClr val="663300"/>
                </a:solidFill>
              </a:rPr>
              <a:t>dinyatakan</a:t>
            </a:r>
            <a:r>
              <a:rPr lang="en-US" sz="3200" b="1" dirty="0" smtClean="0">
                <a:solidFill>
                  <a:srgbClr val="663300"/>
                </a:solidFill>
              </a:rPr>
              <a:t> </a:t>
            </a:r>
            <a:r>
              <a:rPr lang="en-US" sz="3200" b="1" dirty="0" err="1" smtClean="0">
                <a:solidFill>
                  <a:srgbClr val="663300"/>
                </a:solidFill>
              </a:rPr>
              <a:t>dengan</a:t>
            </a:r>
            <a:r>
              <a:rPr lang="en-US" sz="3200" b="1" dirty="0" smtClean="0">
                <a:solidFill>
                  <a:srgbClr val="663300"/>
                </a:solidFill>
              </a:rPr>
              <a:t> </a:t>
            </a:r>
            <a:r>
              <a:rPr lang="en-US" sz="3200" b="1" dirty="0" err="1" smtClean="0">
                <a:solidFill>
                  <a:srgbClr val="663300"/>
                </a:solidFill>
              </a:rPr>
              <a:t>awalan</a:t>
            </a:r>
            <a:r>
              <a:rPr lang="en-US" sz="3200" b="1" dirty="0" smtClean="0">
                <a:solidFill>
                  <a:srgbClr val="663300"/>
                </a:solidFill>
              </a:rPr>
              <a:t> o </a:t>
            </a:r>
            <a:r>
              <a:rPr lang="pt-BR" sz="3200" b="1" dirty="0" smtClean="0">
                <a:solidFill>
                  <a:srgbClr val="663300"/>
                </a:solidFill>
              </a:rPr>
              <a:t>(orto), m (meta), atau p (para).</a:t>
            </a:r>
            <a:endParaRPr lang="en-US" sz="3200" b="1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609600"/>
            <a:ext cx="8153400" cy="267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533400" y="3276600"/>
            <a:ext cx="8305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663300"/>
                </a:solidFill>
              </a:rPr>
              <a:t>Jika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terdapat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tiga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substituen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atau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lebih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pada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sebuah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cincin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benzena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en-US" sz="2400" dirty="0" err="1" smtClean="0">
                <a:solidFill>
                  <a:srgbClr val="663300"/>
                </a:solidFill>
              </a:rPr>
              <a:t>maka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sistem</a:t>
            </a:r>
            <a:r>
              <a:rPr lang="en-US" sz="2400" dirty="0" smtClean="0">
                <a:solidFill>
                  <a:srgbClr val="663300"/>
                </a:solidFill>
              </a:rPr>
              <a:t> o, m, </a:t>
            </a:r>
            <a:r>
              <a:rPr lang="en-US" sz="2400" dirty="0" err="1" smtClean="0">
                <a:solidFill>
                  <a:srgbClr val="663300"/>
                </a:solidFill>
              </a:rPr>
              <a:t>dan</a:t>
            </a:r>
            <a:r>
              <a:rPr lang="en-US" sz="2400" dirty="0" smtClean="0">
                <a:solidFill>
                  <a:srgbClr val="663300"/>
                </a:solidFill>
              </a:rPr>
              <a:t> p </a:t>
            </a:r>
            <a:r>
              <a:rPr lang="en-US" sz="2400" dirty="0" err="1" smtClean="0">
                <a:solidFill>
                  <a:srgbClr val="663300"/>
                </a:solidFill>
              </a:rPr>
              <a:t>tidak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dapat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diterapkan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lagi</a:t>
            </a:r>
            <a:r>
              <a:rPr lang="en-US" sz="2400" dirty="0" smtClean="0">
                <a:solidFill>
                  <a:srgbClr val="663300"/>
                </a:solidFill>
              </a:rPr>
              <a:t>. </a:t>
            </a:r>
            <a:r>
              <a:rPr lang="en-US" sz="2400" dirty="0" err="1" smtClean="0">
                <a:solidFill>
                  <a:srgbClr val="663300"/>
                </a:solidFill>
              </a:rPr>
              <a:t>Dalam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hal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seperti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itu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en-US" sz="2400" dirty="0" err="1" smtClean="0">
                <a:solidFill>
                  <a:srgbClr val="663300"/>
                </a:solidFill>
              </a:rPr>
              <a:t>posisi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substituen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dinyatakan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dengan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angka</a:t>
            </a:r>
            <a:r>
              <a:rPr lang="en-US" sz="2400" dirty="0" smtClean="0">
                <a:solidFill>
                  <a:srgbClr val="663300"/>
                </a:solidFill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533400" y="4579203"/>
            <a:ext cx="7924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dirty="0" err="1" smtClean="0">
                <a:solidFill>
                  <a:srgbClr val="663300"/>
                </a:solidFill>
              </a:rPr>
              <a:t>Urutan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prioritas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penomoran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untuk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beberapa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substituen</a:t>
            </a:r>
            <a:r>
              <a:rPr lang="en-US" sz="2400" dirty="0" smtClean="0">
                <a:solidFill>
                  <a:srgbClr val="663300"/>
                </a:solidFill>
              </a:rPr>
              <a:t> yang </a:t>
            </a:r>
            <a:r>
              <a:rPr lang="en-US" sz="2400" dirty="0" err="1" smtClean="0">
                <a:solidFill>
                  <a:srgbClr val="663300"/>
                </a:solidFill>
              </a:rPr>
              <a:t>umum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adalah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sebagai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berikut</a:t>
            </a:r>
            <a:r>
              <a:rPr lang="en-US" sz="2400" dirty="0" smtClean="0">
                <a:solidFill>
                  <a:srgbClr val="663300"/>
                </a:solidFill>
              </a:rPr>
              <a:t>.</a:t>
            </a:r>
            <a:endParaRPr lang="en-US" sz="2400" dirty="0">
              <a:solidFill>
                <a:srgbClr val="663300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5486400"/>
            <a:ext cx="7196667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400" y="914400"/>
            <a:ext cx="5943600" cy="685800"/>
          </a:xfrm>
          <a:prstGeom prst="roundRect">
            <a:avLst/>
          </a:prstGeom>
          <a:solidFill>
            <a:srgbClr val="66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Penting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Benzena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71600" y="2971800"/>
            <a:ext cx="7239000" cy="954107"/>
          </a:xfrm>
          <a:prstGeom prst="rect">
            <a:avLst/>
          </a:prstGeom>
          <a:ln>
            <a:solidFill>
              <a:srgbClr val="663300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663300"/>
                </a:solidFill>
              </a:rPr>
              <a:t>Benzena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bereaksi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langsung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dengan</a:t>
            </a:r>
            <a:r>
              <a:rPr lang="en-US" sz="2800" dirty="0" smtClean="0">
                <a:solidFill>
                  <a:srgbClr val="663300"/>
                </a:solidFill>
              </a:rPr>
              <a:t> halogen </a:t>
            </a:r>
            <a:r>
              <a:rPr lang="en-US" sz="2800" dirty="0" err="1" smtClean="0">
                <a:solidFill>
                  <a:srgbClr val="663300"/>
                </a:solidFill>
              </a:rPr>
              <a:t>dengan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katalis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besi</a:t>
            </a:r>
            <a:r>
              <a:rPr lang="en-US" sz="2800" dirty="0" smtClean="0">
                <a:solidFill>
                  <a:srgbClr val="663300"/>
                </a:solidFill>
              </a:rPr>
              <a:t>(III) </a:t>
            </a:r>
            <a:r>
              <a:rPr lang="en-US" sz="2800" dirty="0" err="1" smtClean="0">
                <a:solidFill>
                  <a:srgbClr val="663300"/>
                </a:solidFill>
              </a:rPr>
              <a:t>halida</a:t>
            </a:r>
            <a:r>
              <a:rPr lang="en-US" sz="2800" dirty="0" smtClean="0">
                <a:solidFill>
                  <a:srgbClr val="663300"/>
                </a:solidFill>
              </a:rPr>
              <a:t>.</a:t>
            </a:r>
            <a:endParaRPr lang="en-US" sz="2800" dirty="0">
              <a:solidFill>
                <a:srgbClr val="6633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09600" y="1905000"/>
            <a:ext cx="259080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1. </a:t>
            </a:r>
            <a:r>
              <a:rPr lang="en-US" sz="3200" b="1" dirty="0" err="1" smtClean="0">
                <a:solidFill>
                  <a:schemeClr val="bg1"/>
                </a:solidFill>
              </a:rPr>
              <a:t>Halogenasi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61206" y="2514600"/>
            <a:ext cx="610394" cy="990600"/>
            <a:chOff x="685006" y="2515394"/>
            <a:chExt cx="610394" cy="457994"/>
          </a:xfrm>
        </p:grpSpPr>
        <p:cxnSp>
          <p:nvCxnSpPr>
            <p:cNvPr id="10" name="Straight Connector 9"/>
            <p:cNvCxnSpPr/>
            <p:nvPr/>
          </p:nvCxnSpPr>
          <p:spPr>
            <a:xfrm rot="5400000">
              <a:off x="457200" y="2743200"/>
              <a:ext cx="4572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685800" y="2971800"/>
              <a:ext cx="6096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4419600"/>
            <a:ext cx="6753498" cy="1069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371600" y="2246293"/>
            <a:ext cx="7239000" cy="1384995"/>
          </a:xfrm>
          <a:prstGeom prst="rect">
            <a:avLst/>
          </a:prstGeom>
          <a:ln>
            <a:solidFill>
              <a:srgbClr val="663300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663300"/>
                </a:solidFill>
              </a:rPr>
              <a:t>Benzena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bereaksi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dengan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asam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nitrat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pekat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dengan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katalis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asam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sulfat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pekat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membentuk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nitrobenzena</a:t>
            </a:r>
            <a:r>
              <a:rPr lang="en-US" sz="2800" dirty="0" smtClean="0">
                <a:solidFill>
                  <a:srgbClr val="663300"/>
                </a:solidFill>
              </a:rPr>
              <a:t>.</a:t>
            </a:r>
            <a:endParaRPr lang="en-US" sz="2800" dirty="0">
              <a:solidFill>
                <a:srgbClr val="6633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09600" y="1179493"/>
            <a:ext cx="228600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2. </a:t>
            </a:r>
            <a:r>
              <a:rPr lang="en-US" sz="3600" b="1" dirty="0" err="1" smtClean="0">
                <a:solidFill>
                  <a:schemeClr val="bg1"/>
                </a:solidFill>
              </a:rPr>
              <a:t>Nitrasi</a:t>
            </a:r>
            <a:endParaRPr lang="en-US" sz="3600" b="1" dirty="0">
              <a:solidFill>
                <a:schemeClr val="bg1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761206" y="1789093"/>
            <a:ext cx="610394" cy="990600"/>
            <a:chOff x="685006" y="2515394"/>
            <a:chExt cx="610394" cy="457994"/>
          </a:xfrm>
        </p:grpSpPr>
        <p:cxnSp>
          <p:nvCxnSpPr>
            <p:cNvPr id="19" name="Straight Connector 18"/>
            <p:cNvCxnSpPr/>
            <p:nvPr/>
          </p:nvCxnSpPr>
          <p:spPr>
            <a:xfrm rot="5400000">
              <a:off x="457200" y="2743200"/>
              <a:ext cx="4572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685800" y="2971800"/>
              <a:ext cx="6096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4114800"/>
            <a:ext cx="7299366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371600" y="2246293"/>
            <a:ext cx="7239000" cy="954107"/>
          </a:xfrm>
          <a:prstGeom prst="rect">
            <a:avLst/>
          </a:prstGeom>
          <a:ln>
            <a:solidFill>
              <a:srgbClr val="663300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663300"/>
                </a:solidFill>
              </a:rPr>
              <a:t>Sulfonasi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terjadi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apabila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benzena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dipanaskan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dengan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asam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sulfat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pekat</a:t>
            </a:r>
            <a:r>
              <a:rPr lang="en-US" sz="2800" dirty="0" smtClean="0">
                <a:solidFill>
                  <a:srgbClr val="663300"/>
                </a:solidFill>
              </a:rPr>
              <a:t>.</a:t>
            </a:r>
            <a:endParaRPr lang="en-US" sz="2800" dirty="0">
              <a:solidFill>
                <a:srgbClr val="6633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09600" y="1179493"/>
            <a:ext cx="274320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3. </a:t>
            </a:r>
            <a:r>
              <a:rPr lang="en-US" sz="3600" b="1" dirty="0" err="1" smtClean="0">
                <a:solidFill>
                  <a:schemeClr val="bg1"/>
                </a:solidFill>
              </a:rPr>
              <a:t>Sulfonasi</a:t>
            </a:r>
            <a:endParaRPr lang="en-US" sz="3600" b="1" dirty="0">
              <a:solidFill>
                <a:schemeClr val="bg1"/>
              </a:solidFill>
            </a:endParaRPr>
          </a:p>
        </p:txBody>
      </p:sp>
      <p:grpSp>
        <p:nvGrpSpPr>
          <p:cNvPr id="2" name="Group 17"/>
          <p:cNvGrpSpPr/>
          <p:nvPr/>
        </p:nvGrpSpPr>
        <p:grpSpPr>
          <a:xfrm>
            <a:off x="761206" y="1789093"/>
            <a:ext cx="610394" cy="990600"/>
            <a:chOff x="685006" y="2515394"/>
            <a:chExt cx="610394" cy="457994"/>
          </a:xfrm>
        </p:grpSpPr>
        <p:cxnSp>
          <p:nvCxnSpPr>
            <p:cNvPr id="19" name="Straight Connector 18"/>
            <p:cNvCxnSpPr/>
            <p:nvPr/>
          </p:nvCxnSpPr>
          <p:spPr>
            <a:xfrm rot="5400000">
              <a:off x="457200" y="2743200"/>
              <a:ext cx="4572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685800" y="2971800"/>
              <a:ext cx="6096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3581400"/>
            <a:ext cx="7315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pulent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991</TotalTime>
  <Words>321</Words>
  <Application>Microsoft Office PowerPoint</Application>
  <PresentationFormat>On-screen Show (4:3)</PresentationFormat>
  <Paragraphs>42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Opulent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198</cp:revision>
  <dcterms:created xsi:type="dcterms:W3CDTF">2012-02-16T07:24:41Z</dcterms:created>
  <dcterms:modified xsi:type="dcterms:W3CDTF">2012-02-23T10:03:35Z</dcterms:modified>
</cp:coreProperties>
</file>