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87" r:id="rId2"/>
    <p:sldId id="257" r:id="rId3"/>
    <p:sldId id="278" r:id="rId4"/>
    <p:sldId id="372" r:id="rId5"/>
    <p:sldId id="373" r:id="rId6"/>
    <p:sldId id="376" r:id="rId7"/>
    <p:sldId id="377" r:id="rId8"/>
    <p:sldId id="375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30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2F3CD"/>
    <a:srgbClr val="D5FAC2"/>
    <a:srgbClr val="CCECFF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50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1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74CCC-DCDE-4700-93FA-FE6639AF350B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F725F-5418-47FA-B462-9924C9CCA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4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F725F-5418-47FA-B462-9924C9CCAC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7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7A9F982-2374-4CB6-9D2C-456A217D4816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CD8D51-AA41-44B2-99C7-2DAEAAE08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7A9F982-2374-4CB6-9D2C-456A217D4816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CD8D51-AA41-44B2-99C7-2DAEAAE08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0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7\TEMPLATE PPT\SMA Biologi Irna kelompok peminatan\SMA Biologi Irna kelompok peminatan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1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5/54/Meiosis_diagram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inary_fission.sv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File:Angiosperm_life_cycle_diagram-en.sv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igure_43_03_05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commons.wikimedia.org/wiki/File:Gray5.svg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commons.wikimedia.org/wiki/File:Mitosis_Stages.sv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itosis_diagram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191000" y="1123950"/>
            <a:ext cx="4211607" cy="615529"/>
          </a:xfrm>
          <a:prstGeom prst="rect">
            <a:avLst/>
          </a:prstGeom>
          <a:noFill/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en-US" sz="3400" dirty="0">
                <a:ln w="0"/>
                <a:solidFill>
                  <a:srgbClr val="0070C0"/>
                </a:solidFill>
                <a:cs typeface="Calibri" pitchFamily="34" charset="0"/>
              </a:rPr>
              <a:t>Media </a:t>
            </a:r>
            <a:r>
              <a:rPr lang="en-US" sz="3400" dirty="0" err="1">
                <a:ln w="0"/>
                <a:solidFill>
                  <a:srgbClr val="0070C0"/>
                </a:solidFill>
                <a:cs typeface="Calibri" pitchFamily="34" charset="0"/>
              </a:rPr>
              <a:t>Pembelajaran</a:t>
            </a:r>
            <a:endParaRPr lang="en-US" sz="3400" dirty="0">
              <a:ln w="0"/>
              <a:solidFill>
                <a:srgbClr val="0070C0"/>
              </a:solidFill>
              <a:cs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039624"/>
            <a:ext cx="4211607" cy="1692747"/>
          </a:xfrm>
          <a:prstGeom prst="rect">
            <a:avLst/>
          </a:prstGeom>
          <a:noFill/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en-US" sz="3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BIOLOGI</a:t>
            </a:r>
          </a:p>
          <a:p>
            <a:pPr algn="ctr"/>
            <a:r>
              <a:rPr lang="en-US" sz="2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2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Peminatan</a:t>
            </a:r>
            <a:endParaRPr lang="en-US" sz="2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d-ID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191000" y="1847445"/>
            <a:ext cx="4211607" cy="0"/>
          </a:xfrm>
          <a:prstGeom prst="line">
            <a:avLst/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656684" y="535197"/>
            <a:ext cx="2590800" cy="3600948"/>
            <a:chOff x="656684" y="535197"/>
            <a:chExt cx="2590800" cy="3600948"/>
          </a:xfrm>
        </p:grpSpPr>
        <p:sp>
          <p:nvSpPr>
            <p:cNvPr id="14" name="Cube 13"/>
            <p:cNvSpPr/>
            <p:nvPr/>
          </p:nvSpPr>
          <p:spPr>
            <a:xfrm>
              <a:off x="656684" y="535197"/>
              <a:ext cx="2590800" cy="3600948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4171" tIns="107085" rIns="214171" bIns="107085"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666749"/>
              <a:ext cx="2463476" cy="346939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0964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 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352550"/>
            <a:ext cx="84123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000" dirty="0"/>
              <a:t>Meiosis II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 err="1"/>
              <a:t>Profase</a:t>
            </a:r>
            <a:r>
              <a:rPr lang="en-US" sz="2000" dirty="0"/>
              <a:t> II:</a:t>
            </a:r>
          </a:p>
          <a:p>
            <a:pPr marL="900113" lvl="1"/>
            <a:r>
              <a:rPr lang="en-US" sz="2000" dirty="0" err="1"/>
              <a:t>Terbentuk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sentriol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sentrosom</a:t>
            </a:r>
            <a:r>
              <a:rPr lang="en-US" sz="2000" dirty="0"/>
              <a:t>, </a:t>
            </a:r>
            <a:r>
              <a:rPr lang="en-US" sz="2000" dirty="0" err="1"/>
              <a:t>sentriol</a:t>
            </a:r>
            <a:r>
              <a:rPr lang="en-US" sz="2000" dirty="0"/>
              <a:t> </a:t>
            </a:r>
            <a:r>
              <a:rPr lang="en-US" sz="2000" dirty="0" err="1"/>
              <a:t>membentuk</a:t>
            </a:r>
            <a:r>
              <a:rPr lang="en-US" sz="2000" dirty="0"/>
              <a:t> </a:t>
            </a:r>
            <a:r>
              <a:rPr lang="en-US" sz="2000" dirty="0" err="1"/>
              <a:t>benang</a:t>
            </a:r>
            <a:r>
              <a:rPr lang="en-US" sz="2000" dirty="0"/>
              <a:t> </a:t>
            </a:r>
            <a:r>
              <a:rPr lang="en-US" sz="2000" dirty="0" err="1"/>
              <a:t>spindel</a:t>
            </a:r>
            <a:r>
              <a:rPr lang="en-US" sz="2000" dirty="0"/>
              <a:t> yang </a:t>
            </a:r>
            <a:r>
              <a:rPr lang="en-US" sz="2000" dirty="0" err="1"/>
              <a:t>mengikat</a:t>
            </a:r>
            <a:r>
              <a:rPr lang="en-US" sz="2000" dirty="0"/>
              <a:t> </a:t>
            </a:r>
            <a:r>
              <a:rPr lang="en-US" sz="2000" dirty="0" err="1"/>
              <a:t>kromosom</a:t>
            </a:r>
            <a:endParaRPr lang="en-US" sz="2000" dirty="0"/>
          </a:p>
          <a:p>
            <a:pPr marL="914400" lvl="1" indent="-457200">
              <a:buFont typeface="+mj-lt"/>
              <a:buAutoNum type="alphaLcPeriod" startAt="2"/>
            </a:pPr>
            <a:r>
              <a:rPr lang="en-US" sz="2000" dirty="0" err="1"/>
              <a:t>Metafase</a:t>
            </a:r>
            <a:r>
              <a:rPr lang="en-US" sz="2000" dirty="0"/>
              <a:t> II:</a:t>
            </a:r>
          </a:p>
          <a:p>
            <a:pPr marL="900113" lvl="1"/>
            <a:r>
              <a:rPr lang="nn-NO" sz="2000" dirty="0"/>
              <a:t>Tetrad berkumpul di bidang ekuator</a:t>
            </a:r>
          </a:p>
          <a:p>
            <a:pPr marL="914400" lvl="1" indent="-457200">
              <a:buFont typeface="+mj-lt"/>
              <a:buAutoNum type="alphaLcPeriod" startAt="3"/>
            </a:pPr>
            <a:r>
              <a:rPr lang="en-US" sz="2000" dirty="0" err="1"/>
              <a:t>Anafase</a:t>
            </a:r>
            <a:r>
              <a:rPr lang="en-US" sz="2000" dirty="0"/>
              <a:t> II:</a:t>
            </a:r>
          </a:p>
          <a:p>
            <a:pPr marL="900113" lvl="1"/>
            <a:r>
              <a:rPr lang="en-US" sz="2000" dirty="0" err="1"/>
              <a:t>Benang</a:t>
            </a:r>
            <a:r>
              <a:rPr lang="en-US" sz="2000" dirty="0"/>
              <a:t> </a:t>
            </a:r>
            <a:r>
              <a:rPr lang="en-US" sz="2000" dirty="0" err="1"/>
              <a:t>spindel</a:t>
            </a:r>
            <a:r>
              <a:rPr lang="en-US" sz="2000" dirty="0"/>
              <a:t>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sz="2000" dirty="0" err="1"/>
              <a:t>kromosom</a:t>
            </a:r>
            <a:r>
              <a:rPr lang="en-US" sz="2000" dirty="0"/>
              <a:t> homolog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terpisah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kutub</a:t>
            </a:r>
            <a:r>
              <a:rPr lang="en-US" sz="2000" dirty="0"/>
              <a:t> </a:t>
            </a:r>
            <a:r>
              <a:rPr lang="en-US" sz="2000" dirty="0" err="1"/>
              <a:t>berlawanan</a:t>
            </a:r>
            <a:endParaRPr lang="en-US" sz="2000" dirty="0"/>
          </a:p>
          <a:p>
            <a:pPr marL="914400" lvl="1" indent="-457200">
              <a:buFont typeface="+mj-lt"/>
              <a:buAutoNum type="alphaLcPeriod" startAt="4"/>
            </a:pPr>
            <a:r>
              <a:rPr lang="en-US" sz="2000" dirty="0" err="1"/>
              <a:t>Telofase</a:t>
            </a:r>
            <a:r>
              <a:rPr lang="en-US" sz="2000" dirty="0"/>
              <a:t> II:</a:t>
            </a:r>
          </a:p>
          <a:p>
            <a:pPr marL="900113" lvl="1"/>
            <a:r>
              <a:rPr lang="en-US" sz="2000" dirty="0" err="1"/>
              <a:t>Membran</a:t>
            </a:r>
            <a:r>
              <a:rPr lang="en-US" sz="2000" dirty="0"/>
              <a:t> inti </a:t>
            </a:r>
            <a:r>
              <a:rPr lang="en-US" sz="2000" dirty="0" err="1"/>
              <a:t>terbentuk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proses </a:t>
            </a:r>
            <a:r>
              <a:rPr lang="en-US" sz="2000" dirty="0" err="1"/>
              <a:t>sitokinesis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Meiosis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64895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 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https://upload.wikimedia.org/wikipedia/commons/5/54/Meiosis_diagram.jpg">
            <a:extLst>
              <a:ext uri="{FF2B5EF4-FFF2-40B4-BE49-F238E27FC236}">
                <a16:creationId xmlns:a16="http://schemas.microsoft.com/office/drawing/2014/main" xmlns="" id="{DE6C238A-F951-49E9-B6CA-844022007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08592"/>
            <a:ext cx="5486400" cy="352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3"/>
            <a:extLst>
              <a:ext uri="{FF2B5EF4-FFF2-40B4-BE49-F238E27FC236}">
                <a16:creationId xmlns:a16="http://schemas.microsoft.com/office/drawing/2014/main" xmlns="" id="{BA82EA2C-37E7-4C86-AA5C-1B690512AE24}"/>
              </a:ext>
            </a:extLst>
          </p:cNvPr>
          <p:cNvSpPr/>
          <p:nvPr/>
        </p:nvSpPr>
        <p:spPr>
          <a:xfrm>
            <a:off x="5795878" y="4563735"/>
            <a:ext cx="24529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Meiosis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19195"/>
      </p:ext>
    </p:extLst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 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533400" y="1524656"/>
            <a:ext cx="51816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Font typeface="Wingdings" panose="05000000000000000000" pitchFamily="2" charset="2"/>
              <a:buChar char="v"/>
            </a:pPr>
            <a:r>
              <a:rPr lang="sv-SE" sz="2400" dirty="0"/>
              <a:t>Reproduksi yang dilakukan oleh organisme uniseluler</a:t>
            </a:r>
            <a:r>
              <a:rPr lang="sv-SE" sz="2400" dirty="0" smtClean="0"/>
              <a:t>.</a:t>
            </a:r>
            <a:endParaRPr lang="id-ID" sz="2400" dirty="0" smtClean="0"/>
          </a:p>
          <a:p>
            <a:pPr marL="447675" indent="-447675">
              <a:buFont typeface="Wingdings" panose="05000000000000000000" pitchFamily="2" charset="2"/>
              <a:buChar char="v"/>
            </a:pPr>
            <a:endParaRPr lang="sv-SE" sz="1000" dirty="0"/>
          </a:p>
          <a:p>
            <a:pPr marL="447675" indent="-447675">
              <a:buFont typeface="Wingdings" panose="05000000000000000000" pitchFamily="2" charset="2"/>
              <a:buChar char="v"/>
            </a:pPr>
            <a:r>
              <a:rPr lang="sv-SE" sz="2400" dirty="0"/>
              <a:t>Pembelahan terjadi secara spontan dan sangat sederhana.</a:t>
            </a:r>
            <a:endParaRPr lang="en-US" sz="2400" dirty="0"/>
          </a:p>
        </p:txBody>
      </p:sp>
      <p:pic>
        <p:nvPicPr>
          <p:cNvPr id="3076" name="Picture 4" descr="File:Binary fission.svg">
            <a:extLst>
              <a:ext uri="{FF2B5EF4-FFF2-40B4-BE49-F238E27FC236}">
                <a16:creationId xmlns:a16="http://schemas.microsoft.com/office/drawing/2014/main" xmlns="" id="{0BB453FB-A033-4B0A-9AB3-6128AAA0E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1296"/>
            <a:ext cx="2143125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3"/>
            <a:extLst>
              <a:ext uri="{FF2B5EF4-FFF2-40B4-BE49-F238E27FC236}">
                <a16:creationId xmlns:a16="http://schemas.microsoft.com/office/drawing/2014/main" xmlns="" id="{D9D2C179-9032-4AA4-9410-2B389E6DDDC3}"/>
              </a:ext>
            </a:extLst>
          </p:cNvPr>
          <p:cNvSpPr/>
          <p:nvPr/>
        </p:nvSpPr>
        <p:spPr>
          <a:xfrm>
            <a:off x="5795878" y="4563735"/>
            <a:ext cx="24529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5269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Amitosis (Pembelahan Biner)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621166"/>
      </p:ext>
    </p:extLst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GAMETOGENESIS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84123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kelamin</a:t>
            </a:r>
            <a:r>
              <a:rPr lang="en-US" sz="2000" dirty="0"/>
              <a:t> </a:t>
            </a:r>
            <a:r>
              <a:rPr lang="en-US" sz="2000" dirty="0" err="1"/>
              <a:t>jantan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</a:t>
            </a:r>
            <a:r>
              <a:rPr lang="en-US" sz="2000" dirty="0" err="1"/>
              <a:t>benang</a:t>
            </a:r>
            <a:r>
              <a:rPr lang="en-US" sz="2000" dirty="0"/>
              <a:t> sari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Gamet</a:t>
            </a:r>
            <a:r>
              <a:rPr lang="en-US" sz="2000" dirty="0"/>
              <a:t> </a:t>
            </a:r>
            <a:r>
              <a:rPr lang="en-US" sz="2000" dirty="0" err="1"/>
              <a:t>dibentuk</a:t>
            </a:r>
            <a:r>
              <a:rPr lang="en-US" sz="2000" dirty="0"/>
              <a:t> di </a:t>
            </a:r>
            <a:r>
              <a:rPr lang="en-US" sz="2000" dirty="0" err="1"/>
              <a:t>kepala</a:t>
            </a:r>
            <a:r>
              <a:rPr lang="en-US" sz="2000" dirty="0"/>
              <a:t> sari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Di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kepala</a:t>
            </a:r>
            <a:r>
              <a:rPr lang="en-US" sz="2000" dirty="0"/>
              <a:t> sari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serbuk</a:t>
            </a:r>
            <a:r>
              <a:rPr lang="en-US" sz="2000" dirty="0"/>
              <a:t> sari yang </a:t>
            </a:r>
            <a:r>
              <a:rPr lang="en-US" sz="2000" dirty="0" err="1"/>
              <a:t>mengandung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tabung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inti </a:t>
            </a:r>
            <a:r>
              <a:rPr lang="en-US" sz="2000" dirty="0" err="1"/>
              <a:t>generatif</a:t>
            </a:r>
            <a:r>
              <a:rPr lang="en-US" sz="2000" dirty="0"/>
              <a:t> yang </a:t>
            </a:r>
            <a:r>
              <a:rPr lang="en-US" sz="2000" dirty="0" err="1"/>
              <a:t>siap</a:t>
            </a:r>
            <a:r>
              <a:rPr lang="en-US" sz="2000" dirty="0"/>
              <a:t> </a:t>
            </a:r>
            <a:r>
              <a:rPr lang="en-US" sz="2000" dirty="0" err="1"/>
              <a:t>membuahi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Pada Tumbuhan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034198"/>
      </p:ext>
    </p:extLst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GAMETOGENESIS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84123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kelamin</a:t>
            </a:r>
            <a:r>
              <a:rPr lang="en-US" sz="2000" dirty="0"/>
              <a:t> </a:t>
            </a:r>
            <a:r>
              <a:rPr lang="en-US" sz="2000" dirty="0" err="1"/>
              <a:t>betina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</a:t>
            </a:r>
            <a:r>
              <a:rPr lang="en-US" sz="2000" dirty="0" err="1"/>
              <a:t>putik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Dalam</a:t>
            </a:r>
            <a:r>
              <a:rPr lang="en-US" sz="2000" dirty="0"/>
              <a:t> ovarium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megasporosit</a:t>
            </a:r>
            <a:r>
              <a:rPr lang="en-US" sz="2000" dirty="0"/>
              <a:t> yang </a:t>
            </a:r>
            <a:r>
              <a:rPr lang="en-US" sz="2000" dirty="0" err="1"/>
              <a:t>membelah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meiosis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Tiga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mengalami</a:t>
            </a:r>
            <a:r>
              <a:rPr lang="en-US" sz="2000" dirty="0"/>
              <a:t> </a:t>
            </a:r>
            <a:r>
              <a:rPr lang="en-US" sz="2000" dirty="0" err="1"/>
              <a:t>degenerasi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Megasporosit</a:t>
            </a:r>
            <a:r>
              <a:rPr lang="en-US" sz="2000" dirty="0"/>
              <a:t> </a:t>
            </a:r>
            <a:r>
              <a:rPr lang="en-US" sz="2000" dirty="0" err="1"/>
              <a:t>membelah</a:t>
            </a:r>
            <a:r>
              <a:rPr lang="en-US" sz="2000" dirty="0"/>
              <a:t> </a:t>
            </a:r>
            <a:r>
              <a:rPr lang="en-US" sz="2000" dirty="0" err="1"/>
              <a:t>hingga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delapan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endParaRPr lang="en-US" sz="20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3 inti di </a:t>
            </a:r>
            <a:r>
              <a:rPr lang="en-US" sz="2000" dirty="0" err="1"/>
              <a:t>dekat</a:t>
            </a:r>
            <a:r>
              <a:rPr lang="en-US" sz="2000" dirty="0"/>
              <a:t> </a:t>
            </a:r>
            <a:r>
              <a:rPr lang="en-US" sz="2000" dirty="0" err="1"/>
              <a:t>mikrofil</a:t>
            </a:r>
            <a:r>
              <a:rPr lang="en-US" sz="2000" dirty="0"/>
              <a:t>, </a:t>
            </a:r>
            <a:r>
              <a:rPr lang="en-US" sz="2000" dirty="0" err="1"/>
              <a:t>ditengah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ovum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3 inti di </a:t>
            </a:r>
            <a:r>
              <a:rPr lang="en-US" sz="2000" dirty="0" err="1"/>
              <a:t>sisi</a:t>
            </a:r>
            <a:r>
              <a:rPr lang="en-US" sz="2000" dirty="0"/>
              <a:t> </a:t>
            </a:r>
            <a:r>
              <a:rPr lang="en-US" sz="2000" dirty="0" err="1"/>
              <a:t>berlawanan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antipoda</a:t>
            </a:r>
            <a:endParaRPr lang="en-US" sz="20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2 inti </a:t>
            </a:r>
            <a:r>
              <a:rPr lang="en-US" sz="2000" dirty="0" err="1"/>
              <a:t>bergabung</a:t>
            </a:r>
            <a:r>
              <a:rPr lang="en-US" sz="2000" dirty="0"/>
              <a:t> di </a:t>
            </a:r>
            <a:r>
              <a:rPr lang="en-US" sz="2000" dirty="0" err="1"/>
              <a:t>tengah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kandung</a:t>
            </a:r>
            <a:r>
              <a:rPr lang="en-US" sz="2000" dirty="0"/>
              <a:t> </a:t>
            </a:r>
            <a:r>
              <a:rPr lang="en-US" sz="2000" dirty="0" err="1"/>
              <a:t>lembaga</a:t>
            </a:r>
            <a:r>
              <a:rPr lang="en-US" sz="2000" dirty="0"/>
              <a:t> </a:t>
            </a:r>
            <a:r>
              <a:rPr lang="en-US" sz="2000" dirty="0" err="1"/>
              <a:t>sekunder</a:t>
            </a:r>
            <a:endParaRPr lang="en-US" sz="20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Pembelahan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zigot</a:t>
            </a:r>
            <a:r>
              <a:rPr lang="en-US" sz="2000" dirty="0"/>
              <a:t> (diploid)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endosperma</a:t>
            </a:r>
            <a:r>
              <a:rPr lang="en-US" sz="2000" dirty="0"/>
              <a:t> (triploid)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Pada Tumbuhan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747046"/>
      </p:ext>
    </p:extLst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GAMETOGENESIS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pic>
        <p:nvPicPr>
          <p:cNvPr id="5122" name="Picture 2" descr="https://upload.wikimedia.org/wikipedia/commons/thumb/2/28/Angiosperm_life_cycle_diagram-en.svg/2000px-Angiosperm_life_cycle_diagram-en.svg.png">
            <a:extLst>
              <a:ext uri="{FF2B5EF4-FFF2-40B4-BE49-F238E27FC236}">
                <a16:creationId xmlns:a16="http://schemas.microsoft.com/office/drawing/2014/main" xmlns="" id="{05B15CA1-BC3A-41F0-87B0-F1D00CC04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38" y="207010"/>
            <a:ext cx="3991662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xmlns="" id="{7256C84A-AA56-4C27-98EB-B711ADEBA855}"/>
              </a:ext>
            </a:extLst>
          </p:cNvPr>
          <p:cNvSpPr/>
          <p:nvPr/>
        </p:nvSpPr>
        <p:spPr>
          <a:xfrm>
            <a:off x="1557509" y="4476750"/>
            <a:ext cx="27858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www.commons.wikmedia.org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35930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Pada Tumbuhan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684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File:Figure 43 03 05.jpg">
            <a:extLst>
              <a:ext uri="{FF2B5EF4-FFF2-40B4-BE49-F238E27FC236}">
                <a16:creationId xmlns:a16="http://schemas.microsoft.com/office/drawing/2014/main" xmlns="" id="{A3C06C7C-5684-408A-8D69-F472803C3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3670"/>
            <a:ext cx="3200400" cy="448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GAMETOGENESIS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35355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/>
              <a:t>Spermatogenesis</a:t>
            </a:r>
          </a:p>
          <a:p>
            <a:pPr marL="355600"/>
            <a:r>
              <a:rPr lang="de-DE" sz="2000" dirty="0"/>
              <a:t>Pembentukan sperma yang berlangsung di testis</a:t>
            </a:r>
          </a:p>
        </p:txBody>
      </p:sp>
      <p:sp>
        <p:nvSpPr>
          <p:cNvPr id="10" name="Rectangle 9">
            <a:hlinkClick r:id="rId3"/>
            <a:extLst>
              <a:ext uri="{FF2B5EF4-FFF2-40B4-BE49-F238E27FC236}">
                <a16:creationId xmlns:a16="http://schemas.microsoft.com/office/drawing/2014/main" xmlns="" id="{F138E6A8-375E-4AD2-85E5-F500346CA553}"/>
              </a:ext>
            </a:extLst>
          </p:cNvPr>
          <p:cNvSpPr/>
          <p:nvPr/>
        </p:nvSpPr>
        <p:spPr>
          <a:xfrm>
            <a:off x="1143000" y="4555351"/>
            <a:ext cx="27858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www.commons.wikmedia.org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35930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Pada Hewan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911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GAMETOGENESIS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35355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/>
              <a:t>Oogenesis</a:t>
            </a:r>
          </a:p>
          <a:p>
            <a:pPr marL="355600"/>
            <a:r>
              <a:rPr lang="nn-NO" sz="2000" dirty="0"/>
              <a:t>Pembentukan ovum yang berlangsung di ovarium</a:t>
            </a:r>
            <a:endParaRPr lang="en-US" sz="2000" dirty="0"/>
          </a:p>
        </p:txBody>
      </p:sp>
      <p:sp>
        <p:nvSpPr>
          <p:cNvPr id="10" name="Rectangle 9">
            <a:hlinkClick r:id="rId2"/>
            <a:extLst>
              <a:ext uri="{FF2B5EF4-FFF2-40B4-BE49-F238E27FC236}">
                <a16:creationId xmlns:a16="http://schemas.microsoft.com/office/drawing/2014/main" xmlns="" id="{F138E6A8-375E-4AD2-85E5-F500346CA553}"/>
              </a:ext>
            </a:extLst>
          </p:cNvPr>
          <p:cNvSpPr/>
          <p:nvPr/>
        </p:nvSpPr>
        <p:spPr>
          <a:xfrm>
            <a:off x="1600200" y="4555351"/>
            <a:ext cx="27858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www.commons.wikmedia.org</a:t>
            </a:r>
          </a:p>
        </p:txBody>
      </p:sp>
      <p:pic>
        <p:nvPicPr>
          <p:cNvPr id="7170" name="Picture 2" descr="File:Gray5.svg">
            <a:extLst>
              <a:ext uri="{FF2B5EF4-FFF2-40B4-BE49-F238E27FC236}">
                <a16:creationId xmlns:a16="http://schemas.microsoft.com/office/drawing/2014/main" xmlns="" id="{17D00724-E2F5-4A55-8074-0274DE43F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4114800" cy="480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35930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Pada Hewan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273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0500" y="1047750"/>
            <a:ext cx="2552700" cy="3862596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i-FI" sz="2000" dirty="0"/>
              <a:t>Jelaskan perbedaan pembelahan mitosis dan meiosis.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 startAt="3"/>
            </a:pPr>
            <a:r>
              <a:rPr lang="fi-FI" sz="2000" dirty="0"/>
              <a:t>Jelaskan perbedaan antara profase I dan profase II pada pembelahan meiosis.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12BF603-713E-4463-9476-5AFF04DB3D05}"/>
              </a:ext>
            </a:extLst>
          </p:cNvPr>
          <p:cNvSpPr/>
          <p:nvPr/>
        </p:nvSpPr>
        <p:spPr>
          <a:xfrm>
            <a:off x="2952750" y="1047750"/>
            <a:ext cx="2552700" cy="3862596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 startAt="3"/>
            </a:pPr>
            <a:r>
              <a:rPr lang="sv-SE" sz="2000" dirty="0"/>
              <a:t>Jelaskan hubungan pewarisan sifat keturunan dengan pembelahan mitosis dan meiosis.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 startAt="3"/>
            </a:pPr>
            <a:r>
              <a:rPr lang="fi-FI" sz="2000" dirty="0"/>
              <a:t>Jelaskan proses yang terjadi pada sitokinesis.</a:t>
            </a:r>
            <a:endParaRPr lang="sv-SE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43E8198-BA2F-49DD-893D-75D1BE1AF43A}"/>
              </a:ext>
            </a:extLst>
          </p:cNvPr>
          <p:cNvSpPr/>
          <p:nvPr/>
        </p:nvSpPr>
        <p:spPr>
          <a:xfrm>
            <a:off x="5715000" y="1047750"/>
            <a:ext cx="2552700" cy="2631490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 startAt="5"/>
            </a:pPr>
            <a:r>
              <a:rPr lang="fi-FI" sz="2000" dirty="0"/>
              <a:t>Jelaskan pembelahan yang terjadi pada megaspora dan perkembangan dari tiap-tiap inti.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00050"/>
            <a:ext cx="7848600" cy="548879"/>
          </a:xfr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err="1"/>
              <a:t>Kuis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48861789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E9363B9-4DC2-41E9-B1A0-DA5921BB20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9" b="579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2" descr="E:\ELISA\ERLANGGA LISA\2017\TEMPLATE PPT\SMA Biologi Irna kelompok peminatan\SMA Biologi Irna kelompok peminat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48400" y="4455338"/>
            <a:ext cx="20345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Sumber</a:t>
            </a:r>
            <a:r>
              <a:rPr lang="en-US" sz="1200" dirty="0">
                <a:solidFill>
                  <a:schemeClr val="bg1"/>
                </a:solidFill>
              </a:rPr>
              <a:t>: </a:t>
            </a:r>
            <a:r>
              <a:rPr lang="en-US" sz="1200" dirty="0" err="1">
                <a:solidFill>
                  <a:schemeClr val="bg1"/>
                </a:solidFill>
              </a:rPr>
              <a:t>dokumen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penerbit</a:t>
            </a:r>
            <a:endParaRPr lang="en-US" sz="1200" i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22910" y="209551"/>
            <a:ext cx="5080259" cy="2652911"/>
            <a:chOff x="422910" y="209551"/>
            <a:chExt cx="5080259" cy="2652911"/>
          </a:xfrm>
        </p:grpSpPr>
        <p:sp>
          <p:nvSpPr>
            <p:cNvPr id="10" name="Title 1"/>
            <p:cNvSpPr txBox="1">
              <a:spLocks/>
            </p:cNvSpPr>
            <p:nvPr/>
          </p:nvSpPr>
          <p:spPr>
            <a:xfrm>
              <a:off x="422910" y="209551"/>
              <a:ext cx="2167890" cy="88126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id-ID" sz="4800" b="1" dirty="0" smtClean="0">
                  <a:solidFill>
                    <a:srgbClr val="002060"/>
                  </a:solidFill>
                  <a:latin typeface="+mn-lt"/>
                </a:rPr>
                <a:t>BAB </a:t>
              </a:r>
              <a:r>
                <a:rPr lang="id-ID" sz="4800" b="1" dirty="0" smtClean="0">
                  <a:solidFill>
                    <a:srgbClr val="002060"/>
                  </a:solidFill>
                  <a:latin typeface="+mn-lt"/>
                </a:rPr>
                <a:t>4</a:t>
              </a:r>
              <a:endParaRPr lang="id-ID" sz="4800" b="1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1" name="Title 1"/>
            <p:cNvSpPr txBox="1">
              <a:spLocks/>
            </p:cNvSpPr>
            <p:nvPr/>
          </p:nvSpPr>
          <p:spPr>
            <a:xfrm>
              <a:off x="457200" y="947537"/>
              <a:ext cx="5045969" cy="1914925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>
                  <a:solidFill>
                    <a:srgbClr val="002060"/>
                  </a:solidFill>
                  <a:latin typeface="+mn-lt"/>
                </a:rPr>
                <a:t>PE</a:t>
              </a:r>
              <a:r>
                <a:rPr lang="id-ID" sz="3600" b="1" dirty="0" smtClean="0">
                  <a:solidFill>
                    <a:srgbClr val="002060"/>
                  </a:solidFill>
                  <a:latin typeface="+mn-lt"/>
                </a:rPr>
                <a:t>MBELAHAN SEL</a:t>
              </a:r>
              <a:endParaRPr lang="id-ID" sz="3600" b="1" dirty="0">
                <a:solidFill>
                  <a:srgbClr val="002060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417252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thumb/c/c9/Mitosis_Stages.svg/2361px-Mitosis_Stages.svg.png">
            <a:extLst>
              <a:ext uri="{FF2B5EF4-FFF2-40B4-BE49-F238E27FC236}">
                <a16:creationId xmlns:a16="http://schemas.microsoft.com/office/drawing/2014/main" xmlns="" id="{334F3D2E-76A5-455C-AF49-CAB62E9D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779587"/>
            <a:ext cx="9144000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xmlns="" id="{54ACE4A2-BB91-45AC-9963-0F7B5CAEAFB5}"/>
              </a:ext>
            </a:extLst>
          </p:cNvPr>
          <p:cNvSpPr/>
          <p:nvPr/>
        </p:nvSpPr>
        <p:spPr>
          <a:xfrm>
            <a:off x="6081484" y="3363912"/>
            <a:ext cx="24529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0600" y="514350"/>
            <a:ext cx="716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9900"/>
                </a:solidFill>
              </a:rPr>
              <a:t>APA YANG ANDA KETAHUI TENTANG </a:t>
            </a:r>
            <a:r>
              <a:rPr lang="id-ID" sz="2400" b="1" dirty="0" smtClean="0">
                <a:solidFill>
                  <a:srgbClr val="009900"/>
                </a:solidFill>
              </a:rPr>
              <a:t>PROSES PEMBELAHAN SEL</a:t>
            </a:r>
            <a:r>
              <a:rPr lang="en-US" sz="2400" b="1" dirty="0" smtClean="0">
                <a:solidFill>
                  <a:srgbClr val="009900"/>
                </a:solidFill>
              </a:rPr>
              <a:t>?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8062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 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84123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Terbagi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interfase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M </a:t>
            </a:r>
            <a:r>
              <a:rPr lang="en-US" sz="2000" dirty="0" err="1"/>
              <a:t>fase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Interfase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sebagian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masa </a:t>
            </a: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Aktif</a:t>
            </a:r>
            <a:r>
              <a:rPr lang="en-US" sz="2000" dirty="0"/>
              <a:t> </a:t>
            </a:r>
            <a:r>
              <a:rPr lang="en-US" sz="2000" dirty="0" err="1"/>
              <a:t>mensintesis</a:t>
            </a:r>
            <a:r>
              <a:rPr lang="en-US" sz="2000" dirty="0"/>
              <a:t> protein, lemak,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</a:t>
            </a:r>
            <a:r>
              <a:rPr lang="en-US" sz="2000" dirty="0" err="1"/>
              <a:t>biologi</a:t>
            </a:r>
            <a:r>
              <a:rPr lang="en-US" sz="2000" dirty="0"/>
              <a:t> lain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Terbagi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tiga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G</a:t>
            </a:r>
            <a:r>
              <a:rPr lang="en-US" sz="2000" baseline="-25000" dirty="0"/>
              <a:t>1</a:t>
            </a:r>
            <a:r>
              <a:rPr lang="en-US" sz="2000" dirty="0"/>
              <a:t> (</a:t>
            </a:r>
            <a:r>
              <a:rPr lang="en-US" sz="2000" dirty="0" err="1"/>
              <a:t>Sintesis</a:t>
            </a:r>
            <a:r>
              <a:rPr lang="en-US" sz="2000" dirty="0"/>
              <a:t> RNA </a:t>
            </a:r>
            <a:r>
              <a:rPr lang="en-US" sz="2000" dirty="0" err="1"/>
              <a:t>dan</a:t>
            </a:r>
            <a:r>
              <a:rPr lang="en-US" sz="2000" dirty="0"/>
              <a:t> protein)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S (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duplikasi</a:t>
            </a:r>
            <a:r>
              <a:rPr lang="en-US" sz="2000" dirty="0"/>
              <a:t> </a:t>
            </a:r>
            <a:r>
              <a:rPr lang="en-US" sz="2000" dirty="0" err="1"/>
              <a:t>kromosom</a:t>
            </a:r>
            <a:r>
              <a:rPr lang="en-US" sz="2000" dirty="0"/>
              <a:t>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G</a:t>
            </a:r>
            <a:r>
              <a:rPr lang="en-US" sz="2000" baseline="-25000" dirty="0"/>
              <a:t>2</a:t>
            </a:r>
            <a:r>
              <a:rPr lang="en-US" sz="2000" dirty="0"/>
              <a:t> (</a:t>
            </a:r>
            <a:r>
              <a:rPr lang="en-US" sz="2000" dirty="0" err="1"/>
              <a:t>persiapan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membelah</a:t>
            </a:r>
            <a:r>
              <a:rPr lang="en-US" sz="2000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Siklus Sel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321282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</a:t>
            </a: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84123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Pembelahan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tubuh</a:t>
            </a:r>
            <a:r>
              <a:rPr lang="en-US" sz="2000" dirty="0"/>
              <a:t>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induk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Profase</a:t>
            </a:r>
            <a:r>
              <a:rPr lang="en-US" sz="2000" dirty="0"/>
              <a:t>:</a:t>
            </a:r>
          </a:p>
          <a:p>
            <a:pPr marL="449263"/>
            <a:r>
              <a:rPr lang="sv-SE" sz="2000" dirty="0"/>
              <a:t>Terbentuk dua sentriol dan sentrosom, kromosom berduplikasi menjadi kromatid dan membran inti pun pecah. Sentriol membentuk benang spindel yang mengikat kromosom</a:t>
            </a:r>
          </a:p>
          <a:p>
            <a:pPr marL="449263"/>
            <a:endParaRPr lang="en-US" sz="2000" dirty="0"/>
          </a:p>
          <a:p>
            <a:pPr marL="457200" indent="-457200">
              <a:buFont typeface="+mj-lt"/>
              <a:buAutoNum type="arabicPeriod" startAt="2"/>
            </a:pPr>
            <a:r>
              <a:rPr lang="en-US" sz="2000" dirty="0" err="1"/>
              <a:t>Metafase</a:t>
            </a:r>
            <a:r>
              <a:rPr lang="en-US" sz="2000" dirty="0"/>
              <a:t>: </a:t>
            </a:r>
          </a:p>
          <a:p>
            <a:pPr marL="449263"/>
            <a:r>
              <a:rPr lang="es-ES" sz="2000" dirty="0" err="1"/>
              <a:t>Kromosom</a:t>
            </a:r>
            <a:r>
              <a:rPr lang="es-ES" sz="2000" dirty="0"/>
              <a:t> yang </a:t>
            </a:r>
            <a:r>
              <a:rPr lang="es-ES" sz="2000" dirty="0" err="1"/>
              <a:t>terikat</a:t>
            </a:r>
            <a:r>
              <a:rPr lang="es-ES" sz="2000" dirty="0"/>
              <a:t> </a:t>
            </a:r>
            <a:r>
              <a:rPr lang="es-ES" sz="2000" dirty="0" err="1"/>
              <a:t>benang</a:t>
            </a:r>
            <a:r>
              <a:rPr lang="es-ES" sz="2000" dirty="0"/>
              <a:t> </a:t>
            </a:r>
            <a:r>
              <a:rPr lang="es-ES" sz="2000" dirty="0" err="1"/>
              <a:t>spindel</a:t>
            </a:r>
            <a:r>
              <a:rPr lang="es-ES" sz="2000" dirty="0"/>
              <a:t> </a:t>
            </a:r>
            <a:r>
              <a:rPr lang="es-ES" sz="2000" dirty="0" err="1"/>
              <a:t>berjajar</a:t>
            </a:r>
            <a:r>
              <a:rPr lang="es-ES" sz="2000" dirty="0"/>
              <a:t> di </a:t>
            </a:r>
            <a:r>
              <a:rPr lang="es-ES" sz="2000" dirty="0" err="1"/>
              <a:t>bidang</a:t>
            </a:r>
            <a:r>
              <a:rPr lang="es-ES" sz="2000" dirty="0"/>
              <a:t> </a:t>
            </a:r>
            <a:r>
              <a:rPr lang="es-ES" sz="2000" dirty="0" err="1"/>
              <a:t>ekuator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Mitosis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529359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</a:t>
            </a: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84123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000" dirty="0" err="1"/>
              <a:t>Anafase</a:t>
            </a:r>
            <a:r>
              <a:rPr lang="en-US" sz="2000" dirty="0"/>
              <a:t>:</a:t>
            </a:r>
          </a:p>
          <a:p>
            <a:pPr marL="449263"/>
            <a:r>
              <a:rPr lang="sv-SE" sz="2000" dirty="0"/>
              <a:t>Kromatid terpisah dan kromosom bergerak ke arah kutub yang berlawanan</a:t>
            </a:r>
          </a:p>
          <a:p>
            <a:pPr marL="449263"/>
            <a:endParaRPr lang="en-US" sz="2000" dirty="0"/>
          </a:p>
          <a:p>
            <a:pPr marL="457200" indent="-457200">
              <a:buFont typeface="+mj-lt"/>
              <a:buAutoNum type="arabicPeriod" startAt="4"/>
            </a:pPr>
            <a:r>
              <a:rPr lang="en-US" sz="2000" dirty="0" err="1"/>
              <a:t>Telofase</a:t>
            </a:r>
            <a:r>
              <a:rPr lang="en-US" sz="2000" dirty="0"/>
              <a:t>:</a:t>
            </a:r>
          </a:p>
          <a:p>
            <a:pPr marL="449263"/>
            <a:r>
              <a:rPr lang="es-ES" sz="2000" dirty="0" err="1"/>
              <a:t>Kromosom</a:t>
            </a:r>
            <a:r>
              <a:rPr lang="es-ES" sz="2000" dirty="0"/>
              <a:t> </a:t>
            </a:r>
            <a:r>
              <a:rPr lang="es-ES" sz="2000" dirty="0" err="1"/>
              <a:t>terkumpul</a:t>
            </a:r>
            <a:r>
              <a:rPr lang="es-ES" sz="2000" dirty="0"/>
              <a:t> di </a:t>
            </a:r>
            <a:r>
              <a:rPr lang="es-ES" sz="2000" dirty="0" err="1"/>
              <a:t>kutub</a:t>
            </a:r>
            <a:r>
              <a:rPr lang="es-ES" sz="2000" dirty="0"/>
              <a:t> dan </a:t>
            </a:r>
            <a:r>
              <a:rPr lang="es-ES" sz="2000" dirty="0" err="1"/>
              <a:t>benang</a:t>
            </a:r>
            <a:r>
              <a:rPr lang="es-ES" sz="2000" dirty="0"/>
              <a:t> </a:t>
            </a:r>
            <a:r>
              <a:rPr lang="es-ES" sz="2000" dirty="0" err="1"/>
              <a:t>spindel</a:t>
            </a:r>
            <a:r>
              <a:rPr lang="es-ES" sz="2000" dirty="0"/>
              <a:t> </a:t>
            </a:r>
            <a:r>
              <a:rPr lang="es-ES" sz="2000" dirty="0" err="1"/>
              <a:t>hilang</a:t>
            </a:r>
            <a:r>
              <a:rPr lang="es-ES" sz="2000" dirty="0"/>
              <a:t>, </a:t>
            </a:r>
            <a:r>
              <a:rPr lang="es-ES" sz="2000" dirty="0" err="1"/>
              <a:t>membran</a:t>
            </a:r>
            <a:r>
              <a:rPr lang="es-ES" sz="2000" dirty="0"/>
              <a:t> inti </a:t>
            </a:r>
            <a:r>
              <a:rPr lang="es-ES" sz="2000" dirty="0" err="1"/>
              <a:t>terbentuk</a:t>
            </a:r>
            <a:r>
              <a:rPr lang="es-ES" sz="2000" dirty="0"/>
              <a:t> </a:t>
            </a:r>
            <a:r>
              <a:rPr lang="es-ES" sz="2000" dirty="0" err="1"/>
              <a:t>kembali</a:t>
            </a:r>
            <a:r>
              <a:rPr lang="es-ES" sz="2000" dirty="0"/>
              <a:t> dan </a:t>
            </a:r>
            <a:r>
              <a:rPr lang="es-ES" sz="2000" dirty="0" err="1"/>
              <a:t>terjadi</a:t>
            </a:r>
            <a:r>
              <a:rPr lang="es-ES" sz="2000" dirty="0"/>
              <a:t> </a:t>
            </a:r>
            <a:r>
              <a:rPr lang="es-ES" sz="2000" dirty="0" err="1"/>
              <a:t>proses</a:t>
            </a:r>
            <a:r>
              <a:rPr lang="es-ES" sz="2000" dirty="0"/>
              <a:t> </a:t>
            </a:r>
            <a:r>
              <a:rPr lang="es-ES" sz="2000" dirty="0" err="1"/>
              <a:t>sitokinesis</a:t>
            </a:r>
            <a:r>
              <a:rPr lang="es-ES" sz="2000" dirty="0"/>
              <a:t> </a:t>
            </a:r>
            <a:r>
              <a:rPr lang="es-ES" sz="2000" dirty="0" err="1"/>
              <a:t>sehingga</a:t>
            </a:r>
            <a:r>
              <a:rPr lang="es-ES" sz="2000" dirty="0"/>
              <a:t> </a:t>
            </a:r>
            <a:r>
              <a:rPr lang="es-ES" sz="2000" dirty="0" err="1"/>
              <a:t>sel</a:t>
            </a:r>
            <a:r>
              <a:rPr lang="es-ES" sz="2000" dirty="0"/>
              <a:t> </a:t>
            </a:r>
            <a:r>
              <a:rPr lang="es-ES" sz="2000" dirty="0" err="1"/>
              <a:t>terbagi</a:t>
            </a:r>
            <a:r>
              <a:rPr lang="es-ES" sz="2000" dirty="0"/>
              <a:t> </a:t>
            </a:r>
            <a:r>
              <a:rPr lang="es-ES" sz="2000" dirty="0" err="1"/>
              <a:t>menjadi</a:t>
            </a:r>
            <a:r>
              <a:rPr lang="es-ES" sz="2000" dirty="0"/>
              <a:t> </a:t>
            </a:r>
            <a:r>
              <a:rPr lang="es-ES" sz="2000" dirty="0" err="1"/>
              <a:t>dua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Mitosis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997283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4/43/Mitosis_diagram.jpg">
            <a:extLst>
              <a:ext uri="{FF2B5EF4-FFF2-40B4-BE49-F238E27FC236}">
                <a16:creationId xmlns:a16="http://schemas.microsoft.com/office/drawing/2014/main" xmlns="" id="{E0790C3C-193F-4D40-B205-034A84CE6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6092"/>
            <a:ext cx="4854575" cy="358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</a:t>
            </a: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>
            <a:hlinkClick r:id="rId3"/>
            <a:extLst>
              <a:ext uri="{FF2B5EF4-FFF2-40B4-BE49-F238E27FC236}">
                <a16:creationId xmlns:a16="http://schemas.microsoft.com/office/drawing/2014/main" xmlns="" id="{5ABCA286-879D-431F-AD8F-F9E36C986C4D}"/>
              </a:ext>
            </a:extLst>
          </p:cNvPr>
          <p:cNvSpPr/>
          <p:nvPr/>
        </p:nvSpPr>
        <p:spPr>
          <a:xfrm>
            <a:off x="5795878" y="4563735"/>
            <a:ext cx="24529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Mitosis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77404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 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841239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Pembelahan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gamet</a:t>
            </a:r>
            <a:r>
              <a:rPr lang="en-US" sz="2000" dirty="0"/>
              <a:t>,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kali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masing-masing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separuh</a:t>
            </a:r>
            <a:r>
              <a:rPr lang="en-US" sz="2000" dirty="0"/>
              <a:t> </a:t>
            </a:r>
            <a:r>
              <a:rPr lang="en-US" sz="2000" dirty="0" err="1"/>
              <a:t>kromosom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 </a:t>
            </a:r>
            <a:r>
              <a:rPr lang="en-US" sz="2000" dirty="0" err="1"/>
              <a:t>induk</a:t>
            </a:r>
            <a:endParaRPr lang="en-US" sz="2000" dirty="0"/>
          </a:p>
          <a:p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Meiosis I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 err="1"/>
              <a:t>Profase</a:t>
            </a:r>
            <a:r>
              <a:rPr lang="en-US" sz="2000" dirty="0"/>
              <a:t> I:</a:t>
            </a:r>
          </a:p>
          <a:p>
            <a:pPr marL="1185863" indent="-285750">
              <a:buFont typeface="Wingdings" panose="05000000000000000000" pitchFamily="2" charset="2"/>
              <a:buChar char="Ø"/>
            </a:pPr>
            <a:r>
              <a:rPr lang="en-US" dirty="0" err="1"/>
              <a:t>Leptoten</a:t>
            </a:r>
            <a:r>
              <a:rPr lang="en-US" dirty="0"/>
              <a:t> (</a:t>
            </a:r>
            <a:r>
              <a:rPr lang="en-US" dirty="0" err="1"/>
              <a:t>benang</a:t>
            </a:r>
            <a:r>
              <a:rPr lang="en-US" dirty="0"/>
              <a:t> </a:t>
            </a:r>
            <a:r>
              <a:rPr lang="en-US" dirty="0" err="1"/>
              <a:t>kromatin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kromosom</a:t>
            </a:r>
            <a:r>
              <a:rPr lang="en-US" dirty="0"/>
              <a:t>)</a:t>
            </a:r>
          </a:p>
          <a:p>
            <a:pPr marL="1185863" indent="-285750">
              <a:buFont typeface="Wingdings" panose="05000000000000000000" pitchFamily="2" charset="2"/>
              <a:buChar char="Ø"/>
            </a:pPr>
            <a:r>
              <a:rPr lang="en-US" dirty="0" err="1"/>
              <a:t>Zigoten</a:t>
            </a:r>
            <a:r>
              <a:rPr lang="en-US" dirty="0"/>
              <a:t> (</a:t>
            </a:r>
            <a:r>
              <a:rPr lang="en-US" dirty="0" err="1"/>
              <a:t>kromosom</a:t>
            </a:r>
            <a:r>
              <a:rPr lang="en-US" dirty="0"/>
              <a:t> homolog </a:t>
            </a:r>
            <a:r>
              <a:rPr lang="en-US" dirty="0" err="1"/>
              <a:t>berdekatan</a:t>
            </a:r>
            <a:r>
              <a:rPr lang="en-US" dirty="0"/>
              <a:t>)</a:t>
            </a:r>
          </a:p>
          <a:p>
            <a:pPr marL="1185863" indent="-285750">
              <a:buFont typeface="Wingdings" panose="05000000000000000000" pitchFamily="2" charset="2"/>
              <a:buChar char="Ø"/>
            </a:pPr>
            <a:r>
              <a:rPr lang="en-US" dirty="0" err="1"/>
              <a:t>Pakiten</a:t>
            </a:r>
            <a:r>
              <a:rPr lang="en-US" dirty="0"/>
              <a:t> (</a:t>
            </a:r>
            <a:r>
              <a:rPr lang="en-US" dirty="0" err="1"/>
              <a:t>kromosom</a:t>
            </a:r>
            <a:r>
              <a:rPr lang="en-US" dirty="0"/>
              <a:t> </a:t>
            </a:r>
            <a:r>
              <a:rPr lang="en-US" dirty="0" err="1"/>
              <a:t>omolog</a:t>
            </a:r>
            <a:r>
              <a:rPr lang="en-US" dirty="0"/>
              <a:t> </a:t>
            </a:r>
            <a:r>
              <a:rPr lang="en-US" dirty="0" err="1"/>
              <a:t>mengganda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tetrad)</a:t>
            </a:r>
          </a:p>
          <a:p>
            <a:pPr marL="1185863" indent="-285750">
              <a:buFont typeface="Wingdings" panose="05000000000000000000" pitchFamily="2" charset="2"/>
              <a:buChar char="Ø"/>
            </a:pPr>
            <a:r>
              <a:rPr lang="en-US" dirty="0" err="1"/>
              <a:t>Diploten</a:t>
            </a:r>
            <a:r>
              <a:rPr lang="en-US" dirty="0"/>
              <a:t> (</a:t>
            </a:r>
            <a:r>
              <a:rPr lang="en-US" dirty="0" err="1"/>
              <a:t>kromatid</a:t>
            </a:r>
            <a:r>
              <a:rPr lang="en-US" dirty="0"/>
              <a:t> </a:t>
            </a:r>
            <a:r>
              <a:rPr lang="en-US" dirty="0" err="1"/>
              <a:t>memendek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membesar</a:t>
            </a:r>
            <a:r>
              <a:rPr lang="en-US" dirty="0"/>
              <a:t>)</a:t>
            </a:r>
          </a:p>
          <a:p>
            <a:pPr marL="1185863" indent="-285750">
              <a:buFont typeface="Wingdings" panose="05000000000000000000" pitchFamily="2" charset="2"/>
              <a:buChar char="Ø"/>
            </a:pPr>
            <a:r>
              <a:rPr lang="en-US" dirty="0" err="1"/>
              <a:t>Diakinesis</a:t>
            </a:r>
            <a:r>
              <a:rPr lang="en-US" dirty="0"/>
              <a:t> (</a:t>
            </a:r>
            <a:r>
              <a:rPr lang="en-US" dirty="0" err="1"/>
              <a:t>sentrosom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sentriol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benang</a:t>
            </a:r>
            <a:r>
              <a:rPr lang="en-US" dirty="0"/>
              <a:t> </a:t>
            </a:r>
            <a:r>
              <a:rPr lang="en-US" dirty="0" err="1"/>
              <a:t>spindel</a:t>
            </a:r>
            <a:r>
              <a:rPr lang="en-US" dirty="0"/>
              <a:t>)</a:t>
            </a:r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Meiosis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945438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PEMBELAHAN SEL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84123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Meiosis </a:t>
            </a:r>
            <a:r>
              <a:rPr lang="en-US" sz="2000" dirty="0"/>
              <a:t>I</a:t>
            </a:r>
          </a:p>
          <a:p>
            <a:pPr marL="914400" lvl="1" indent="-457200">
              <a:buFont typeface="+mj-lt"/>
              <a:buAutoNum type="alphaLcPeriod" startAt="2"/>
            </a:pPr>
            <a:r>
              <a:rPr lang="en-US" sz="2000" dirty="0" err="1"/>
              <a:t>Metafase</a:t>
            </a:r>
            <a:r>
              <a:rPr lang="en-US" sz="2000" dirty="0"/>
              <a:t> I:</a:t>
            </a:r>
          </a:p>
          <a:p>
            <a:pPr marL="900113" lvl="1"/>
            <a:r>
              <a:rPr lang="nn-NO" sz="2000" dirty="0"/>
              <a:t>Tetrad berkumpul di bidang ekuator</a:t>
            </a:r>
          </a:p>
          <a:p>
            <a:pPr marL="914400" lvl="1" indent="-457200">
              <a:buFont typeface="+mj-lt"/>
              <a:buAutoNum type="alphaLcPeriod" startAt="3"/>
            </a:pPr>
            <a:r>
              <a:rPr lang="en-US" sz="2000" dirty="0" err="1"/>
              <a:t>Anafase</a:t>
            </a:r>
            <a:r>
              <a:rPr lang="en-US" sz="2000" dirty="0"/>
              <a:t> I:</a:t>
            </a:r>
          </a:p>
          <a:p>
            <a:pPr marL="900113" lvl="1"/>
            <a:r>
              <a:rPr lang="en-US" sz="2000" dirty="0" err="1"/>
              <a:t>Benang</a:t>
            </a:r>
            <a:r>
              <a:rPr lang="en-US" sz="2000" dirty="0"/>
              <a:t> </a:t>
            </a:r>
            <a:r>
              <a:rPr lang="en-US" sz="2000" dirty="0" err="1"/>
              <a:t>spindel</a:t>
            </a:r>
            <a:r>
              <a:rPr lang="en-US" sz="2000" dirty="0"/>
              <a:t>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sz="2000" dirty="0" err="1"/>
              <a:t>kromosom</a:t>
            </a:r>
            <a:r>
              <a:rPr lang="en-US" sz="2000" dirty="0"/>
              <a:t> homolog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terpisah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kutub</a:t>
            </a:r>
            <a:r>
              <a:rPr lang="en-US" sz="2000" dirty="0"/>
              <a:t> </a:t>
            </a:r>
            <a:r>
              <a:rPr lang="en-US" sz="2000" dirty="0" err="1"/>
              <a:t>berlawanan</a:t>
            </a:r>
            <a:endParaRPr lang="en-US" sz="2000" dirty="0"/>
          </a:p>
          <a:p>
            <a:pPr marL="914400" lvl="1" indent="-457200">
              <a:buFont typeface="+mj-lt"/>
              <a:buAutoNum type="alphaLcPeriod" startAt="4"/>
            </a:pPr>
            <a:r>
              <a:rPr lang="en-US" sz="2000" dirty="0" err="1"/>
              <a:t>Telofase</a:t>
            </a:r>
            <a:r>
              <a:rPr lang="en-US" sz="2000" dirty="0"/>
              <a:t> I:</a:t>
            </a:r>
          </a:p>
          <a:p>
            <a:pPr marL="900113" lvl="1"/>
            <a:r>
              <a:rPr lang="en-US" sz="2000" dirty="0" err="1"/>
              <a:t>Membran</a:t>
            </a:r>
            <a:r>
              <a:rPr lang="en-US" sz="2000" dirty="0"/>
              <a:t> inti </a:t>
            </a:r>
            <a:r>
              <a:rPr lang="en-US" sz="2000" dirty="0" err="1"/>
              <a:t>terbentuk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proses </a:t>
            </a:r>
            <a:r>
              <a:rPr lang="en-US" sz="2000" dirty="0" err="1"/>
              <a:t>sitokinesis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Meiosis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355230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isa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549</Words>
  <Application>Microsoft Office PowerPoint</Application>
  <PresentationFormat>On-screen Show (16:9)</PresentationFormat>
  <Paragraphs>114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ASUS</cp:lastModifiedBy>
  <cp:revision>115</cp:revision>
  <dcterms:created xsi:type="dcterms:W3CDTF">2016-06-25T05:09:46Z</dcterms:created>
  <dcterms:modified xsi:type="dcterms:W3CDTF">2019-03-20T07:09:53Z</dcterms:modified>
</cp:coreProperties>
</file>