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501" autoAdjust="0"/>
    <p:restoredTop sz="94660"/>
  </p:normalViewPr>
  <p:slideViewPr>
    <p:cSldViewPr>
      <p:cViewPr varScale="1">
        <p:scale>
          <a:sx n="70" d="100"/>
          <a:sy n="70" d="100"/>
        </p:scale>
        <p:origin x="-8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75077" y="110292"/>
            <a:ext cx="492723" cy="36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 Single Corner Rectangle 10"/>
          <p:cNvSpPr/>
          <p:nvPr userDrawn="1"/>
        </p:nvSpPr>
        <p:spPr>
          <a:xfrm>
            <a:off x="228600" y="228600"/>
            <a:ext cx="8686800" cy="6400800"/>
          </a:xfrm>
          <a:prstGeom prst="round1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4419600" y="0"/>
              <a:ext cx="47244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45294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Rectangle 7"/>
            <p:cNvSpPr/>
            <p:nvPr/>
          </p:nvSpPr>
          <p:spPr>
            <a:xfrm>
              <a:off x="4419600" y="762000"/>
              <a:ext cx="4572000" cy="244682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	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Kemampuan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dasar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yang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akan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anda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miliki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setelah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mempelajari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bab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ini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adalah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sebagai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berikut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.</a:t>
              </a:r>
            </a:p>
            <a:p>
              <a:pPr marL="800100" lvl="1" indent="-342900">
                <a:spcBef>
                  <a:spcPct val="50000"/>
                </a:spcBef>
                <a:buFontTx/>
                <a:buChar char="•"/>
              </a:pP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Dapat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menganalisis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hukum-hukum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yang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berhubungan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dengan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fluida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statis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dan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dinamis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serta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penerapannya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dalam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kehidupan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sehari-hari</a:t>
              </a:r>
              <a:r>
                <a:rPr lang="en-US" b="1" dirty="0" smtClean="0">
                  <a:solidFill>
                    <a:schemeClr val="accent4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690730" y="4267200"/>
              <a:ext cx="4191000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ct val="50000"/>
                </a:spcBef>
                <a:buFontTx/>
                <a:buAutoNum type="alphaUcPeriod"/>
              </a:pP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Fluida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Statis</a:t>
              </a:r>
              <a:endParaRPr lang="en-US" sz="2000" b="1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marL="342900" indent="-342900">
                <a:spcBef>
                  <a:spcPct val="50000"/>
                </a:spcBef>
                <a:buFontTx/>
                <a:buAutoNum type="alphaUcPeriod"/>
              </a:pP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Tegangan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Permukaan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Zat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Cair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Viskositas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Fluida</a:t>
              </a:r>
              <a:endParaRPr lang="en-US" sz="2000" b="1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marL="342900" indent="-342900">
                <a:spcBef>
                  <a:spcPct val="50000"/>
                </a:spcBef>
                <a:buFontTx/>
                <a:buAutoNum type="alphaUcPeriod"/>
              </a:pP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Fluida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Dinamis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19400" y="405825"/>
            <a:ext cx="3512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Archimedes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31082"/>
          <a:stretch>
            <a:fillRect/>
          </a:stretch>
        </p:blipFill>
        <p:spPr bwMode="auto">
          <a:xfrm>
            <a:off x="5105400" y="1143000"/>
            <a:ext cx="2667000" cy="172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914400" y="3048000"/>
            <a:ext cx="6934200" cy="609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Gaya </a:t>
            </a:r>
            <a:r>
              <a:rPr lang="en-US" sz="2000" b="1" dirty="0" err="1" smtClean="0"/>
              <a:t>apung</a:t>
            </a:r>
            <a:r>
              <a:rPr lang="en-US" sz="2000" b="1" dirty="0" smtClean="0"/>
              <a:t> = </a:t>
            </a:r>
            <a:r>
              <a:rPr lang="en-US" sz="2000" b="1" dirty="0" err="1" smtClean="0"/>
              <a:t>berat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udara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berat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zat</a:t>
            </a:r>
            <a:r>
              <a:rPr lang="en-US" sz="2000" b="1" dirty="0" smtClean="0"/>
              <a:t> air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6800" y="1531203"/>
            <a:ext cx="38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Gaya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ke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atas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disebut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gaya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apung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</a:rPr>
              <a:t>buoyancy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).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038600"/>
            <a:ext cx="2895600" cy="2034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Group 14"/>
          <p:cNvGrpSpPr/>
          <p:nvPr/>
        </p:nvGrpSpPr>
        <p:grpSpPr>
          <a:xfrm>
            <a:off x="533400" y="4114800"/>
            <a:ext cx="5181600" cy="1905000"/>
            <a:chOff x="533400" y="4114800"/>
            <a:chExt cx="5181600" cy="1905000"/>
          </a:xfrm>
        </p:grpSpPr>
        <p:sp>
          <p:nvSpPr>
            <p:cNvPr id="13" name="Rounded Rectangle 12"/>
            <p:cNvSpPr/>
            <p:nvPr/>
          </p:nvSpPr>
          <p:spPr>
            <a:xfrm>
              <a:off x="533400" y="4495800"/>
              <a:ext cx="5181600" cy="1524000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Gaya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apung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yang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bekerja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benda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yang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dicelupkan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sebagian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seluruhnya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kedalam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fluida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sama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berat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fluida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yang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dipindahkan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oleh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benda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bg1"/>
                  </a:solidFill>
                </a:rPr>
                <a:t>tersebut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.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85800" y="4114800"/>
              <a:ext cx="2680414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Hukum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Archimedes</a:t>
              </a:r>
              <a:endParaRPr 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4" y="2590800"/>
            <a:ext cx="8394696" cy="251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49962" y="533400"/>
            <a:ext cx="74034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Penurunan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Matematis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Archimedes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b="15928"/>
          <a:stretch>
            <a:fillRect/>
          </a:stretch>
        </p:blipFill>
        <p:spPr bwMode="auto">
          <a:xfrm>
            <a:off x="5626104" y="1143000"/>
            <a:ext cx="240398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5410200"/>
            <a:ext cx="190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5410200"/>
            <a:ext cx="195942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0600" y="381000"/>
            <a:ext cx="68389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Mengapung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Tenggelam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Melayang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1727" y="1138238"/>
            <a:ext cx="6604639" cy="43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760244"/>
            <a:ext cx="655319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93" y="2293644"/>
            <a:ext cx="6553199" cy="69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91" y="3043238"/>
            <a:ext cx="6934201" cy="60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8057" y="3729038"/>
            <a:ext cx="3177739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ounded Rectangle 15"/>
          <p:cNvSpPr/>
          <p:nvPr/>
        </p:nvSpPr>
        <p:spPr>
          <a:xfrm>
            <a:off x="381000" y="4648200"/>
            <a:ext cx="4191000" cy="1371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chemeClr val="bg1"/>
                </a:solidFill>
              </a:rPr>
              <a:t>Peristiwa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mengapung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Vbf</a:t>
            </a:r>
            <a:r>
              <a:rPr lang="en-US" sz="2400" i="1" dirty="0" smtClean="0">
                <a:solidFill>
                  <a:schemeClr val="bg1"/>
                </a:solidFill>
              </a:rPr>
              <a:t> &lt; </a:t>
            </a:r>
            <a:r>
              <a:rPr lang="en-US" sz="2400" i="1" dirty="0" err="1" smtClean="0">
                <a:solidFill>
                  <a:schemeClr val="bg1"/>
                </a:solidFill>
              </a:rPr>
              <a:t>Vb</a:t>
            </a:r>
            <a:endParaRPr lang="en-US" sz="2400" i="1" dirty="0" smtClean="0">
              <a:solidFill>
                <a:schemeClr val="bg1"/>
              </a:solidFill>
            </a:endParaRPr>
          </a:p>
          <a:p>
            <a:r>
              <a:rPr lang="en-US" sz="2400" dirty="0" err="1" smtClean="0">
                <a:solidFill>
                  <a:schemeClr val="bg1"/>
                </a:solidFill>
              </a:rPr>
              <a:t>Peristiwa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melayang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Vbf</a:t>
            </a:r>
            <a:r>
              <a:rPr lang="en-US" sz="2400" i="1" dirty="0" smtClean="0">
                <a:solidFill>
                  <a:schemeClr val="bg1"/>
                </a:solidFill>
              </a:rPr>
              <a:t> = </a:t>
            </a:r>
            <a:r>
              <a:rPr lang="en-US" sz="2400" i="1" dirty="0" err="1" smtClean="0">
                <a:solidFill>
                  <a:schemeClr val="bg1"/>
                </a:solidFill>
              </a:rPr>
              <a:t>Vb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4552950"/>
            <a:ext cx="41148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381000"/>
            <a:ext cx="73226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Kuantitatif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Peristiwa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Mengapung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017194"/>
            <a:ext cx="2362200" cy="88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036095"/>
            <a:ext cx="5715000" cy="93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971800"/>
            <a:ext cx="32004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3810000"/>
            <a:ext cx="4829175" cy="180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599182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Penerapan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Archimedes</a:t>
            </a:r>
          </a:p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Sehari-hari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838980"/>
            <a:ext cx="2350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1.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Hidrometer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6560" y="2617233"/>
            <a:ext cx="5532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matematis</a:t>
            </a:r>
            <a:r>
              <a:rPr lang="en-US" sz="2400" dirty="0" smtClean="0"/>
              <a:t> </a:t>
            </a:r>
            <a:r>
              <a:rPr lang="en-US" sz="2400" dirty="0" err="1" smtClean="0"/>
              <a:t>prinsip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hidrometer</a:t>
            </a:r>
            <a:r>
              <a:rPr lang="en-US" sz="2400" dirty="0" smtClean="0"/>
              <a:t>: 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3" y="3231298"/>
            <a:ext cx="69713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163" y="4679098"/>
            <a:ext cx="7310437" cy="111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533400"/>
            <a:ext cx="2369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2.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Kapal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Laut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4025" y="1219200"/>
            <a:ext cx="7807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Gaya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apung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sebanding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volum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air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dipindahkan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massa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jenis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rata–rata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besi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berongga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menempati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rongga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kecil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daripada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massa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jenis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air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laut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399" y="2590800"/>
            <a:ext cx="7974419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/>
          <p:cNvSpPr/>
          <p:nvPr/>
        </p:nvSpPr>
        <p:spPr>
          <a:xfrm>
            <a:off x="588335" y="762000"/>
            <a:ext cx="8001000" cy="53340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spcBef>
                <a:spcPts val="1200"/>
              </a:spcBef>
            </a:pPr>
            <a:r>
              <a:rPr lang="en-US" sz="4000" b="1" dirty="0" err="1" smtClean="0">
                <a:solidFill>
                  <a:schemeClr val="bg1"/>
                </a:solidFill>
              </a:rPr>
              <a:t>Kapal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Selam</a:t>
            </a:r>
            <a:endParaRPr lang="en-US" sz="4000" b="1" dirty="0" smtClean="0">
              <a:solidFill>
                <a:schemeClr val="bg1"/>
              </a:solidFill>
            </a:endParaRPr>
          </a:p>
          <a:p>
            <a:pPr marL="514350" indent="-514350">
              <a:spcBef>
                <a:spcPts val="1200"/>
              </a:spcBef>
              <a:buAutoNum type="alphaLcPeriod"/>
            </a:pPr>
            <a:r>
              <a:rPr lang="en-US" sz="3200" b="1" dirty="0" err="1" smtClean="0">
                <a:solidFill>
                  <a:schemeClr val="bg1"/>
                </a:solidFill>
              </a:rPr>
              <a:t>Kapal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selam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memiliki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tangki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pemberat</a:t>
            </a:r>
            <a:r>
              <a:rPr lang="en-US" sz="3200" b="1" dirty="0" smtClean="0">
                <a:solidFill>
                  <a:schemeClr val="bg1"/>
                </a:solidFill>
              </a:rPr>
              <a:t>. </a:t>
            </a:r>
          </a:p>
          <a:p>
            <a:pPr marL="514350" indent="-514350">
              <a:spcBef>
                <a:spcPts val="1200"/>
              </a:spcBef>
              <a:buAutoNum type="alphaLcPeriod"/>
            </a:pPr>
            <a:r>
              <a:rPr lang="en-US" sz="3200" b="1" dirty="0" err="1" smtClean="0">
                <a:solidFill>
                  <a:schemeClr val="bg1"/>
                </a:solidFill>
              </a:rPr>
              <a:t>Tangki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ini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dapat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diisi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udara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atau</a:t>
            </a:r>
            <a:r>
              <a:rPr lang="en-US" sz="3200" b="1" dirty="0" smtClean="0">
                <a:solidFill>
                  <a:schemeClr val="bg1"/>
                </a:solidFill>
              </a:rPr>
              <a:t> air. </a:t>
            </a:r>
          </a:p>
          <a:p>
            <a:pPr marL="514350" indent="-514350">
              <a:spcBef>
                <a:spcPts val="1200"/>
              </a:spcBef>
              <a:buAutoNum type="alphaLcPeriod"/>
            </a:pPr>
            <a:r>
              <a:rPr lang="en-US" sz="3200" b="1" dirty="0" err="1" smtClean="0">
                <a:solidFill>
                  <a:schemeClr val="bg1"/>
                </a:solidFill>
              </a:rPr>
              <a:t>Udara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lebih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ringan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daripada</a:t>
            </a:r>
            <a:r>
              <a:rPr lang="en-US" sz="3200" b="1" dirty="0" smtClean="0">
                <a:solidFill>
                  <a:schemeClr val="bg1"/>
                </a:solidFill>
              </a:rPr>
              <a:t> air. </a:t>
            </a:r>
          </a:p>
          <a:p>
            <a:pPr marL="514350" indent="-514350">
              <a:spcBef>
                <a:spcPts val="1200"/>
              </a:spcBef>
              <a:buAutoNum type="alphaLcPeriod"/>
            </a:pPr>
            <a:r>
              <a:rPr lang="en-US" sz="3200" b="1" dirty="0" err="1" smtClean="0">
                <a:solidFill>
                  <a:schemeClr val="bg1"/>
                </a:solidFill>
              </a:rPr>
              <a:t>Berat</a:t>
            </a:r>
            <a:r>
              <a:rPr lang="en-US" sz="3200" b="1" dirty="0" smtClean="0">
                <a:solidFill>
                  <a:schemeClr val="bg1"/>
                </a:solidFill>
              </a:rPr>
              <a:t> total </a:t>
            </a:r>
            <a:r>
              <a:rPr lang="en-US" sz="3200" b="1" dirty="0" err="1" smtClean="0">
                <a:solidFill>
                  <a:schemeClr val="bg1"/>
                </a:solidFill>
              </a:rPr>
              <a:t>kapal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selam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menentukan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apakah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kapal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mengapung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atau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menyelam</a:t>
            </a:r>
            <a:r>
              <a:rPr lang="en-US" sz="3200" b="1" dirty="0" smtClean="0">
                <a:solidFill>
                  <a:schemeClr val="bg1"/>
                </a:solidFill>
              </a:rPr>
              <a:t>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381000"/>
            <a:ext cx="2690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4.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Balon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026855"/>
            <a:ext cx="403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Balon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isi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gas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panas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sehingga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balon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menggelembung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volumnya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bertambah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Bertambahnya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volum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balon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berarti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bertambah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pula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volum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dipindahkan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balon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Gaya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apung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bertambah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besar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990600"/>
            <a:ext cx="3821429" cy="251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914400" y="4038600"/>
            <a:ext cx="7391400" cy="1938992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Perhatian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cairan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sebagian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benda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tercelup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cairan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hingga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en-US" sz="1400" b="1" dirty="0" err="1" smtClean="0">
                <a:solidFill>
                  <a:schemeClr val="accent4">
                    <a:lumMod val="50000"/>
                  </a:schemeClr>
                </a:solidFill>
              </a:rPr>
              <a:t>b</a:t>
            </a:r>
            <a:r>
              <a:rPr lang="en-US" sz="14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ƒ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belum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tentu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V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b.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, volume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benda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tercelup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selalu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volume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benda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en-US" sz="1400" b="1" dirty="0" err="1" smtClean="0">
                <a:solidFill>
                  <a:schemeClr val="accent4">
                    <a:lumMod val="50000"/>
                  </a:schemeClr>
                </a:solidFill>
              </a:rPr>
              <a:t>bƒ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=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en-US" sz="1400" b="1" dirty="0" err="1" smtClean="0">
                <a:solidFill>
                  <a:schemeClr val="accent4">
                    <a:lumMod val="50000"/>
                  </a:schemeClr>
                </a:solidFill>
              </a:rPr>
              <a:t>b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).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Massa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jenis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gas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panas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kecil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massa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jenis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381000"/>
            <a:ext cx="7620000" cy="1077218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Tegangan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Permukaan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Zat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Cair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Viskositas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Fluida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8801" y="1600200"/>
            <a:ext cx="64391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Apakah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Itu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18274"/>
          <a:stretch>
            <a:fillRect/>
          </a:stretch>
        </p:blipFill>
        <p:spPr bwMode="auto">
          <a:xfrm>
            <a:off x="457200" y="2252330"/>
            <a:ext cx="4191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t="83465"/>
          <a:stretch>
            <a:fillRect/>
          </a:stretch>
        </p:blipFill>
        <p:spPr bwMode="auto">
          <a:xfrm>
            <a:off x="4696379" y="2209800"/>
            <a:ext cx="414282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800600" y="3810000"/>
            <a:ext cx="419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kecenderungan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menegang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sehingga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permukaannya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seperti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ditutupi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lapisan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elastis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75991" y="457200"/>
            <a:ext cx="682500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Mengapa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Terjadi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000" y="2514600"/>
            <a:ext cx="3733800" cy="1752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Partikel-partikel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sejenis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tarik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menarik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kohesi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7012" y="1752600"/>
            <a:ext cx="38645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572869"/>
            <a:ext cx="746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Statis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381780"/>
            <a:ext cx="5806077" cy="52322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Fluida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diam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disebut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fluida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statis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2007275"/>
            <a:ext cx="7620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didefinisikan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gaya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normal (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tegak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lurus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) yang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bekerja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bidang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dibagi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luas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bidang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4343399"/>
            <a:ext cx="1752600" cy="8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5486400"/>
            <a:ext cx="269421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75990" y="457200"/>
            <a:ext cx="6444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Formulasi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9600" y="1447800"/>
            <a:ext cx="4038600" cy="2438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Tegangan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permukaan</a:t>
            </a:r>
            <a:r>
              <a:rPr lang="en-US" sz="2400" dirty="0" smtClean="0">
                <a:solidFill>
                  <a:schemeClr val="bg1"/>
                </a:solidFill>
              </a:rPr>
              <a:t> (</a:t>
            </a:r>
            <a:r>
              <a:rPr lang="el-GR" sz="2400" dirty="0" smtClean="0">
                <a:solidFill>
                  <a:schemeClr val="bg1"/>
                </a:solidFill>
              </a:rPr>
              <a:t>γ</a:t>
            </a:r>
            <a:r>
              <a:rPr lang="en-US" sz="2400" dirty="0" smtClean="0">
                <a:solidFill>
                  <a:schemeClr val="bg1"/>
                </a:solidFill>
              </a:rPr>
              <a:t>) </a:t>
            </a:r>
            <a:r>
              <a:rPr lang="en-US" sz="2400" dirty="0" err="1" smtClean="0">
                <a:solidFill>
                  <a:schemeClr val="bg1"/>
                </a:solidFill>
              </a:rPr>
              <a:t>didefinisikan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sebagai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perbandingan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antara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gaya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tegangan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permukaan</a:t>
            </a:r>
            <a:r>
              <a:rPr lang="en-US" sz="2400" dirty="0" smtClean="0">
                <a:solidFill>
                  <a:schemeClr val="bg1"/>
                </a:solidFill>
              </a:rPr>
              <a:t> (F)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panjang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permukaan</a:t>
            </a:r>
            <a:r>
              <a:rPr lang="en-US" sz="2400" dirty="0" smtClean="0">
                <a:solidFill>
                  <a:schemeClr val="bg1"/>
                </a:solidFill>
              </a:rPr>
              <a:t> (d) </a:t>
            </a:r>
            <a:r>
              <a:rPr lang="en-US" sz="2400" dirty="0" err="1" smtClean="0">
                <a:solidFill>
                  <a:schemeClr val="bg1"/>
                </a:solidFill>
              </a:rPr>
              <a:t>di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mana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gaya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itu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bekerja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225307"/>
            <a:ext cx="3352623" cy="5023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5105400"/>
            <a:ext cx="180109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5105400"/>
            <a:ext cx="1600200" cy="103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33400" y="4343400"/>
            <a:ext cx="4442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Rumus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207335"/>
            <a:ext cx="79680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Memformulasikan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Kenaikan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Penurunan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Pipa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Kapiler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8470" y="1371600"/>
            <a:ext cx="8458200" cy="1371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 err="1" smtClean="0"/>
              <a:t>Gejala</a:t>
            </a:r>
            <a:r>
              <a:rPr lang="en-US" sz="2300" dirty="0" smtClean="0"/>
              <a:t> </a:t>
            </a:r>
            <a:r>
              <a:rPr lang="en-US" sz="2300" dirty="0" err="1" smtClean="0"/>
              <a:t>Kapiler</a:t>
            </a:r>
            <a:r>
              <a:rPr lang="en-US" sz="2300" dirty="0" smtClean="0"/>
              <a:t> </a:t>
            </a:r>
            <a:r>
              <a:rPr lang="en-US" sz="2300" dirty="0" err="1" smtClean="0"/>
              <a:t>disebabkan</a:t>
            </a:r>
            <a:r>
              <a:rPr lang="en-US" sz="2300" dirty="0" smtClean="0"/>
              <a:t> </a:t>
            </a:r>
            <a:r>
              <a:rPr lang="en-US" sz="2300" dirty="0" err="1" smtClean="0"/>
              <a:t>oleh</a:t>
            </a:r>
            <a:r>
              <a:rPr lang="en-US" sz="2300" dirty="0" smtClean="0"/>
              <a:t> </a:t>
            </a:r>
            <a:r>
              <a:rPr lang="en-US" sz="2300" dirty="0" err="1" smtClean="0"/>
              <a:t>gaya</a:t>
            </a:r>
            <a:r>
              <a:rPr lang="en-US" sz="2300" dirty="0" smtClean="0"/>
              <a:t> </a:t>
            </a:r>
            <a:r>
              <a:rPr lang="en-US" sz="2300" dirty="0" err="1" smtClean="0"/>
              <a:t>kohesi</a:t>
            </a:r>
            <a:r>
              <a:rPr lang="en-US" sz="2300" dirty="0" smtClean="0"/>
              <a:t> </a:t>
            </a:r>
            <a:r>
              <a:rPr lang="en-US" sz="2300" dirty="0" err="1" smtClean="0"/>
              <a:t>dari</a:t>
            </a:r>
            <a:r>
              <a:rPr lang="en-US" sz="2300" dirty="0" smtClean="0"/>
              <a:t> </a:t>
            </a:r>
            <a:r>
              <a:rPr lang="en-US" sz="2300" dirty="0" err="1" smtClean="0"/>
              <a:t>tegangan</a:t>
            </a:r>
            <a:r>
              <a:rPr lang="en-US" sz="2300" dirty="0" smtClean="0"/>
              <a:t> </a:t>
            </a:r>
            <a:r>
              <a:rPr lang="en-US" sz="2300" dirty="0" err="1" smtClean="0"/>
              <a:t>permukaan</a:t>
            </a:r>
            <a:r>
              <a:rPr lang="en-US" sz="2300" dirty="0" smtClean="0"/>
              <a:t>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gaya</a:t>
            </a:r>
            <a:r>
              <a:rPr lang="en-US" sz="2300" dirty="0" smtClean="0"/>
              <a:t> </a:t>
            </a:r>
            <a:r>
              <a:rPr lang="en-US" sz="2300" dirty="0" err="1" smtClean="0"/>
              <a:t>adhesi</a:t>
            </a:r>
            <a:r>
              <a:rPr lang="en-US" sz="2300" dirty="0" smtClean="0"/>
              <a:t> </a:t>
            </a:r>
            <a:r>
              <a:rPr lang="en-US" sz="2300" dirty="0" err="1" smtClean="0"/>
              <a:t>antara</a:t>
            </a:r>
            <a:r>
              <a:rPr lang="en-US" sz="2300" dirty="0" smtClean="0"/>
              <a:t> </a:t>
            </a:r>
            <a:r>
              <a:rPr lang="en-US" sz="2300" dirty="0" err="1" smtClean="0"/>
              <a:t>zat</a:t>
            </a:r>
            <a:r>
              <a:rPr lang="en-US" sz="2300" dirty="0" smtClean="0"/>
              <a:t> </a:t>
            </a:r>
            <a:r>
              <a:rPr lang="en-US" sz="2300" dirty="0" err="1" smtClean="0"/>
              <a:t>cair</a:t>
            </a:r>
            <a:r>
              <a:rPr lang="en-US" sz="2300" dirty="0" smtClean="0"/>
              <a:t>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tabung</a:t>
            </a:r>
            <a:r>
              <a:rPr lang="en-US" sz="2300" dirty="0" smtClean="0"/>
              <a:t> </a:t>
            </a:r>
            <a:r>
              <a:rPr lang="en-US" sz="2300" dirty="0" err="1" smtClean="0"/>
              <a:t>kaca</a:t>
            </a:r>
            <a:r>
              <a:rPr lang="en-US" sz="2300" dirty="0" smtClean="0"/>
              <a:t>. </a:t>
            </a:r>
            <a:r>
              <a:rPr lang="en-US" sz="2300" dirty="0" err="1" smtClean="0"/>
              <a:t>Prinsip</a:t>
            </a:r>
            <a:r>
              <a:rPr lang="en-US" sz="2300" dirty="0" smtClean="0"/>
              <a:t> </a:t>
            </a:r>
            <a:r>
              <a:rPr lang="en-US" sz="2300" dirty="0" err="1" smtClean="0"/>
              <a:t>ini</a:t>
            </a:r>
            <a:r>
              <a:rPr lang="en-US" sz="2300" dirty="0" smtClean="0"/>
              <a:t> </a:t>
            </a:r>
            <a:r>
              <a:rPr lang="en-US" sz="2300" dirty="0" err="1" smtClean="0"/>
              <a:t>untuk</a:t>
            </a:r>
            <a:r>
              <a:rPr lang="en-US" sz="2300" dirty="0" smtClean="0"/>
              <a:t> </a:t>
            </a:r>
            <a:r>
              <a:rPr lang="en-US" sz="2300" dirty="0" err="1" smtClean="0"/>
              <a:t>menurunkan</a:t>
            </a:r>
            <a:r>
              <a:rPr lang="en-US" sz="2300" dirty="0" smtClean="0"/>
              <a:t> </a:t>
            </a:r>
            <a:r>
              <a:rPr lang="en-US" sz="2300" dirty="0" err="1" smtClean="0"/>
              <a:t>rumus</a:t>
            </a:r>
            <a:r>
              <a:rPr lang="en-US" sz="2300" dirty="0" smtClean="0"/>
              <a:t> </a:t>
            </a:r>
            <a:r>
              <a:rPr lang="en-US" sz="2300" dirty="0" err="1" smtClean="0"/>
              <a:t>kenaikan</a:t>
            </a:r>
            <a:r>
              <a:rPr lang="en-US" sz="2300" dirty="0" smtClean="0"/>
              <a:t> </a:t>
            </a:r>
            <a:r>
              <a:rPr lang="en-US" sz="2300" dirty="0" err="1" smtClean="0"/>
              <a:t>zat</a:t>
            </a:r>
            <a:r>
              <a:rPr lang="en-US" sz="2300" dirty="0" smtClean="0"/>
              <a:t> </a:t>
            </a:r>
            <a:r>
              <a:rPr lang="en-US" sz="2300" dirty="0" err="1" smtClean="0"/>
              <a:t>cair</a:t>
            </a:r>
            <a:r>
              <a:rPr lang="en-US" sz="2300" dirty="0" smtClean="0"/>
              <a:t> </a:t>
            </a:r>
            <a:r>
              <a:rPr lang="en-US" sz="2300" dirty="0" err="1" smtClean="0"/>
              <a:t>dalam</a:t>
            </a:r>
            <a:r>
              <a:rPr lang="en-US" sz="2300" dirty="0" smtClean="0"/>
              <a:t> </a:t>
            </a:r>
            <a:r>
              <a:rPr lang="en-US" sz="2300" dirty="0" err="1" smtClean="0"/>
              <a:t>pipa</a:t>
            </a:r>
            <a:r>
              <a:rPr lang="en-US" sz="2300" dirty="0" smtClean="0"/>
              <a:t> </a:t>
            </a:r>
            <a:r>
              <a:rPr lang="en-US" sz="2300" dirty="0" err="1" smtClean="0"/>
              <a:t>kapiler</a:t>
            </a:r>
            <a:r>
              <a:rPr lang="en-US" sz="2300" dirty="0" smtClean="0"/>
              <a:t>.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2895600"/>
            <a:ext cx="5367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Manfaat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gejala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kapiler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keseharian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6248" y="3392146"/>
            <a:ext cx="160695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392146"/>
            <a:ext cx="1981200" cy="3237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882737"/>
            <a:ext cx="1981200" cy="175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207335"/>
            <a:ext cx="79680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Penerapan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Sehari-hari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362200"/>
            <a:ext cx="5181600" cy="268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04800" y="1371600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Detergen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sintetis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modern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didesain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meningkatkan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kemampuan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air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membasahi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kotoran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melekat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pakaian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5200471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2.	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Antiseptik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dipakai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mengobati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luka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daya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bunuh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kuman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baik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juga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tegangan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permukaan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rendah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sehingga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antiseptik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membasahi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seluruh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luka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00200" y="381000"/>
            <a:ext cx="6019800" cy="5847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Viskositas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Fluida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066800"/>
            <a:ext cx="579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a.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Stokes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Kental</a:t>
            </a:r>
            <a:endParaRPr lang="en-US" sz="28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91000" y="1828800"/>
            <a:ext cx="365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Besar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gaya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gesekan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endParaRPr lang="en-US" sz="24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352353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286000"/>
            <a:ext cx="1233487" cy="53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864935" y="2916865"/>
            <a:ext cx="502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Koefisien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k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bergantung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bentuk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geometris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benda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. Benda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memiliki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bentuk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geometris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berupa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bola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jari-jari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r.</a:t>
            </a:r>
            <a:endParaRPr lang="en-US" sz="24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4572000"/>
            <a:ext cx="1295400" cy="52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4191000" y="5300330"/>
            <a:ext cx="365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Stokes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5867400"/>
            <a:ext cx="171550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2" presetClass="entr" presetSubtype="1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500"/>
                            </p:stCondLst>
                            <p:childTnLst>
                              <p:par>
                                <p:cTn id="41" presetID="12" presetClass="entr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0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4" grpId="0"/>
      <p:bldP spid="8" grpId="0"/>
      <p:bldP spid="12" grpId="0"/>
      <p:bldP spid="1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895600" y="228600"/>
            <a:ext cx="35355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Kecepatan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Terminal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193" y="906389"/>
            <a:ext cx="7359407" cy="3610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648198"/>
            <a:ext cx="2446718" cy="81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5562598"/>
            <a:ext cx="3276600" cy="81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4648200"/>
            <a:ext cx="483889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86200" y="5540103"/>
            <a:ext cx="4648200" cy="708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895600" y="304800"/>
            <a:ext cx="3007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Dinamis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1164265"/>
            <a:ext cx="5715000" cy="6858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 err="1" smtClean="0">
                <a:cs typeface="Arial" pitchFamily="34" charset="0"/>
              </a:rPr>
              <a:t>Apa</a:t>
            </a:r>
            <a:r>
              <a:rPr lang="en-US" sz="2400" b="1" i="1" dirty="0" smtClean="0">
                <a:cs typeface="Arial" pitchFamily="34" charset="0"/>
              </a:rPr>
              <a:t> yang </a:t>
            </a:r>
            <a:r>
              <a:rPr lang="en-US" sz="2400" b="1" i="1" dirty="0" err="1" smtClean="0">
                <a:cs typeface="Arial" pitchFamily="34" charset="0"/>
              </a:rPr>
              <a:t>Dimaksud</a:t>
            </a:r>
            <a:r>
              <a:rPr lang="en-US" sz="2400" b="1" i="1" dirty="0" smtClean="0">
                <a:cs typeface="Arial" pitchFamily="34" charset="0"/>
              </a:rPr>
              <a:t> </a:t>
            </a:r>
            <a:r>
              <a:rPr lang="en-US" sz="2400" b="1" i="1" dirty="0" err="1" smtClean="0">
                <a:cs typeface="Arial" pitchFamily="34" charset="0"/>
              </a:rPr>
              <a:t>dengan</a:t>
            </a:r>
            <a:r>
              <a:rPr lang="en-US" sz="2400" b="1" i="1" dirty="0" smtClean="0">
                <a:cs typeface="Arial" pitchFamily="34" charset="0"/>
              </a:rPr>
              <a:t> </a:t>
            </a:r>
            <a:r>
              <a:rPr lang="en-US" sz="2400" b="1" i="1" dirty="0" err="1" smtClean="0">
                <a:cs typeface="Arial" pitchFamily="34" charset="0"/>
              </a:rPr>
              <a:t>Fluida</a:t>
            </a:r>
            <a:r>
              <a:rPr lang="en-US" sz="2400" b="1" i="1" dirty="0" smtClean="0">
                <a:cs typeface="Arial" pitchFamily="34" charset="0"/>
              </a:rPr>
              <a:t> Ideal?</a:t>
            </a:r>
            <a:endParaRPr lang="en-US" sz="2400" b="1" i="1" dirty="0"/>
          </a:p>
        </p:txBody>
      </p:sp>
      <p:sp>
        <p:nvSpPr>
          <p:cNvPr id="11" name="Rectangle 10"/>
          <p:cNvSpPr/>
          <p:nvPr/>
        </p:nvSpPr>
        <p:spPr>
          <a:xfrm>
            <a:off x="838200" y="1947530"/>
            <a:ext cx="6934199" cy="96933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a.	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fluida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tunak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steady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atau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tak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tunak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non-steady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38695" y="3111795"/>
            <a:ext cx="6686105" cy="96933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ct val="50000"/>
              </a:spcBef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b.	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fluida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termampatkan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compressible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atau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tak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termampatkan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(</a:t>
            </a:r>
            <a:r>
              <a:rPr lang="en-US" sz="2400" i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incom-pressible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</a:t>
            </a:r>
            <a:endParaRPr lang="en-US" sz="2400" dirty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43495" y="4254795"/>
            <a:ext cx="6609905" cy="96933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ct val="50000"/>
              </a:spcBef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c.	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kental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</a:rPr>
              <a:t>viscous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kental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</a:rPr>
              <a:t>non-</a:t>
            </a:r>
            <a:r>
              <a:rPr lang="en-US" sz="2400" i="1" dirty="0" err="1" smtClean="0">
                <a:solidFill>
                  <a:schemeClr val="accent4">
                    <a:lumMod val="50000"/>
                  </a:schemeClr>
                </a:solidFill>
              </a:rPr>
              <a:t>vis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en-US" sz="2400" i="1" dirty="0" err="1" smtClean="0">
                <a:solidFill>
                  <a:schemeClr val="accent4">
                    <a:lumMod val="50000"/>
                  </a:schemeClr>
                </a:solidFill>
              </a:rPr>
              <a:t>cous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en-US" sz="2400" dirty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24495" y="5355265"/>
            <a:ext cx="6609905" cy="96933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ct val="50000"/>
              </a:spcBef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d.	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garis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arus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</a:rPr>
              <a:t>streamline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turbulen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US" sz="2400" dirty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336452" y="304800"/>
            <a:ext cx="2149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Garis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Arus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1066800"/>
            <a:ext cx="8229600" cy="893136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Definisi</a:t>
            </a:r>
            <a:r>
              <a:rPr lang="en-US" sz="2400" dirty="0" smtClean="0"/>
              <a:t> </a:t>
            </a:r>
            <a:r>
              <a:rPr lang="en-US" sz="2400" dirty="0" err="1" smtClean="0"/>
              <a:t>garis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aliran</a:t>
            </a:r>
            <a:r>
              <a:rPr lang="en-US" sz="2400" dirty="0" smtClean="0"/>
              <a:t> </a:t>
            </a:r>
            <a:r>
              <a:rPr lang="en-US" sz="2400" dirty="0" err="1" smtClean="0"/>
              <a:t>fluida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mengikuti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garis</a:t>
            </a:r>
            <a:r>
              <a:rPr lang="en-US" sz="2400" dirty="0" smtClean="0"/>
              <a:t> (</a:t>
            </a:r>
            <a:r>
              <a:rPr lang="en-US" sz="2400" dirty="0" err="1" smtClean="0"/>
              <a:t>lurus</a:t>
            </a:r>
            <a:r>
              <a:rPr lang="en-US" sz="2400" dirty="0" smtClean="0"/>
              <a:t> </a:t>
            </a:r>
            <a:r>
              <a:rPr lang="en-US" sz="2400" dirty="0" err="1" smtClean="0"/>
              <a:t>melengkung</a:t>
            </a:r>
            <a:r>
              <a:rPr lang="en-US" sz="2400" dirty="0" smtClean="0"/>
              <a:t> ) yang </a:t>
            </a:r>
            <a:r>
              <a:rPr lang="en-US" sz="2400" dirty="0" err="1" smtClean="0"/>
              <a:t>jelas</a:t>
            </a:r>
            <a:r>
              <a:rPr lang="en-US" sz="2400" dirty="0" smtClean="0"/>
              <a:t> </a:t>
            </a:r>
            <a:r>
              <a:rPr lang="en-US" sz="2400" dirty="0" err="1" smtClean="0"/>
              <a:t>ujung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pangkalnya</a:t>
            </a:r>
            <a:r>
              <a:rPr lang="en-US" sz="2400" dirty="0" smtClean="0"/>
              <a:t>.</a:t>
            </a:r>
            <a:endParaRPr lang="en-US" sz="2400" b="1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81199"/>
            <a:ext cx="6629400" cy="243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57200" y="4495800"/>
            <a:ext cx="228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Garis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arus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disebut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juga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berlapis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aliran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laminar = 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laminar flow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).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4765" y="4495800"/>
            <a:ext cx="559128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 animBg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09800" y="304800"/>
            <a:ext cx="47030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Kontinuitas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1143000"/>
            <a:ext cx="8382000" cy="1676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/>
              <a:t>Pengertian</a:t>
            </a:r>
            <a:r>
              <a:rPr lang="en-US" sz="2800" b="1" dirty="0" smtClean="0"/>
              <a:t> Debit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Debit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besaran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volum</a:t>
            </a:r>
            <a:r>
              <a:rPr lang="en-US" sz="2400" dirty="0" smtClean="0"/>
              <a:t> </a:t>
            </a:r>
            <a:r>
              <a:rPr lang="en-US" sz="2400" dirty="0" err="1" smtClean="0"/>
              <a:t>fluida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mengalir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penampang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satuan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  <a:endParaRPr lang="en-US" sz="2400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399" y="3111471"/>
            <a:ext cx="7010401" cy="92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7540" y="4267200"/>
            <a:ext cx="340106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4800600"/>
            <a:ext cx="1905000" cy="78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143000" y="304800"/>
            <a:ext cx="6806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Penurunan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Kontinuitas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883745"/>
            <a:ext cx="4267200" cy="2697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4572000" y="1661160"/>
            <a:ext cx="335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kontinuitas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194559"/>
            <a:ext cx="4038600" cy="55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666423"/>
            <a:ext cx="7315200" cy="84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371600" y="4702314"/>
            <a:ext cx="2057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debit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konstan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4795139"/>
            <a:ext cx="4038600" cy="5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7331" y="5715000"/>
            <a:ext cx="845819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3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304800"/>
            <a:ext cx="716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Perbandingan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Kecepatan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Luas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Diameter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Penampang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524000"/>
            <a:ext cx="1752600" cy="47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0395" y="2078664"/>
            <a:ext cx="1952625" cy="101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ounded Rectangle 11"/>
          <p:cNvSpPr/>
          <p:nvPr/>
        </p:nvSpPr>
        <p:spPr>
          <a:xfrm>
            <a:off x="499730" y="3276600"/>
            <a:ext cx="8153400" cy="7620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Kelajuan</a:t>
            </a:r>
            <a:r>
              <a:rPr lang="en-US" sz="2400" dirty="0" smtClean="0"/>
              <a:t> </a:t>
            </a:r>
            <a:r>
              <a:rPr lang="en-US" sz="2400" dirty="0" err="1" smtClean="0"/>
              <a:t>aliran</a:t>
            </a:r>
            <a:r>
              <a:rPr lang="en-US" sz="2400" dirty="0" smtClean="0"/>
              <a:t> </a:t>
            </a:r>
            <a:r>
              <a:rPr lang="en-US" sz="2400" dirty="0" err="1" smtClean="0"/>
              <a:t>fluida</a:t>
            </a:r>
            <a:r>
              <a:rPr lang="en-US" sz="2400" dirty="0" smtClean="0"/>
              <a:t> </a:t>
            </a:r>
            <a:r>
              <a:rPr lang="en-US" sz="2400" dirty="0" err="1" smtClean="0"/>
              <a:t>tak</a:t>
            </a:r>
            <a:r>
              <a:rPr lang="en-US" sz="2400" dirty="0" smtClean="0"/>
              <a:t> </a:t>
            </a:r>
            <a:r>
              <a:rPr lang="en-US" sz="2400" dirty="0" err="1" smtClean="0"/>
              <a:t>termampatkan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berbanding</a:t>
            </a:r>
            <a:r>
              <a:rPr lang="en-US" sz="2400" dirty="0" smtClean="0"/>
              <a:t> </a:t>
            </a:r>
            <a:r>
              <a:rPr lang="en-US" sz="2400" dirty="0" err="1" smtClean="0"/>
              <a:t>terbalik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luas</a:t>
            </a:r>
            <a:r>
              <a:rPr lang="en-US" sz="2400" dirty="0" smtClean="0"/>
              <a:t> </a:t>
            </a:r>
            <a:r>
              <a:rPr lang="en-US" sz="2400" dirty="0" err="1" smtClean="0"/>
              <a:t>penampang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dilaluinya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212264"/>
            <a:ext cx="3048000" cy="113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ounded Rectangle 13"/>
          <p:cNvSpPr/>
          <p:nvPr/>
        </p:nvSpPr>
        <p:spPr>
          <a:xfrm>
            <a:off x="457200" y="5507665"/>
            <a:ext cx="8153400" cy="7620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2400" dirty="0" err="1" smtClean="0"/>
              <a:t>Kelajuan</a:t>
            </a:r>
            <a:r>
              <a:rPr lang="en-US" sz="2400" dirty="0" smtClean="0"/>
              <a:t> </a:t>
            </a:r>
            <a:r>
              <a:rPr lang="en-US" sz="2400" dirty="0" err="1" smtClean="0"/>
              <a:t>aliran</a:t>
            </a:r>
            <a:r>
              <a:rPr lang="en-US" sz="2400" dirty="0" smtClean="0"/>
              <a:t> </a:t>
            </a:r>
            <a:r>
              <a:rPr lang="en-US" sz="2400" dirty="0" err="1" smtClean="0"/>
              <a:t>fluida</a:t>
            </a:r>
            <a:r>
              <a:rPr lang="en-US" sz="2400" dirty="0" smtClean="0"/>
              <a:t> </a:t>
            </a:r>
            <a:r>
              <a:rPr lang="en-US" sz="2400" dirty="0" err="1" smtClean="0"/>
              <a:t>tak</a:t>
            </a:r>
            <a:r>
              <a:rPr lang="en-US" sz="2400" dirty="0" smtClean="0"/>
              <a:t> </a:t>
            </a:r>
            <a:r>
              <a:rPr lang="en-US" sz="2400" dirty="0" err="1" smtClean="0"/>
              <a:t>termampatkan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berbanding</a:t>
            </a:r>
            <a:r>
              <a:rPr lang="en-US" sz="2400" dirty="0" smtClean="0"/>
              <a:t> </a:t>
            </a:r>
            <a:r>
              <a:rPr lang="en-US" sz="2400" dirty="0" err="1" smtClean="0"/>
              <a:t>terbalik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kuadrat</a:t>
            </a:r>
            <a:r>
              <a:rPr lang="en-US" sz="2400" dirty="0" smtClean="0"/>
              <a:t> </a:t>
            </a:r>
            <a:r>
              <a:rPr lang="en-US" sz="2400" dirty="0" err="1" smtClean="0"/>
              <a:t>jari-jari</a:t>
            </a:r>
            <a:r>
              <a:rPr lang="en-US" sz="2400" dirty="0" smtClean="0"/>
              <a:t> </a:t>
            </a:r>
            <a:r>
              <a:rPr lang="en-US" sz="2400" dirty="0" err="1" smtClean="0"/>
              <a:t>penampang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diameter </a:t>
            </a:r>
            <a:r>
              <a:rPr lang="en-US" sz="2400" dirty="0" err="1" smtClean="0"/>
              <a:t>penampang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" y="420469"/>
            <a:ext cx="69010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Aplikasi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Keseharian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15391"/>
            <a:ext cx="7391400" cy="299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195388" y="4876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disebabkan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beratnya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sendiri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disebut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hidrostatis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1188" y="4343400"/>
            <a:ext cx="1624012" cy="225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304800"/>
            <a:ext cx="716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Daya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Debit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95799" y="2438400"/>
            <a:ext cx="3886200" cy="609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/>
              <a:t>Daya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debit </a:t>
            </a:r>
            <a:r>
              <a:rPr lang="en-US" sz="2800" b="1" dirty="0" err="1" smtClean="0"/>
              <a:t>fluida</a:t>
            </a:r>
            <a:r>
              <a:rPr lang="en-US" sz="2800" b="1" dirty="0" smtClean="0"/>
              <a:t>:</a:t>
            </a:r>
            <a:endParaRPr lang="en-US" sz="28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4495799" y="4343400"/>
            <a:ext cx="3733801" cy="58833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2800" b="1" dirty="0" err="1" smtClean="0"/>
              <a:t>Daya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listrik</a:t>
            </a:r>
            <a:r>
              <a:rPr lang="en-US" sz="2800" b="1" dirty="0" smtClean="0"/>
              <a:t>:</a:t>
            </a:r>
            <a:endParaRPr lang="en-US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18118"/>
            <a:ext cx="3276600" cy="528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6886" y="1528762"/>
            <a:ext cx="1814514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124200"/>
            <a:ext cx="195648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1" y="5105400"/>
            <a:ext cx="2285999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914400" y="4495800"/>
            <a:ext cx="7391400" cy="19050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cs typeface="Arial" pitchFamily="34" charset="0"/>
              </a:rPr>
              <a:t>Asas</a:t>
            </a:r>
            <a:r>
              <a:rPr lang="en-US" sz="2400" b="1" dirty="0" smtClean="0">
                <a:cs typeface="Arial" pitchFamily="34" charset="0"/>
              </a:rPr>
              <a:t> Bernoulli:</a:t>
            </a:r>
          </a:p>
          <a:p>
            <a:pPr>
              <a:spcBef>
                <a:spcPts val="600"/>
              </a:spcBef>
            </a:pPr>
            <a:r>
              <a:rPr lang="en-US" sz="2000" dirty="0" err="1" smtClean="0">
                <a:cs typeface="Arial" pitchFamily="34" charset="0"/>
              </a:rPr>
              <a:t>Pada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pipa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mendatar</a:t>
            </a:r>
            <a:r>
              <a:rPr lang="en-US" sz="2000" dirty="0" smtClean="0">
                <a:cs typeface="Arial" pitchFamily="34" charset="0"/>
              </a:rPr>
              <a:t> (horizontal), </a:t>
            </a:r>
            <a:r>
              <a:rPr lang="en-US" sz="2000" dirty="0" err="1" smtClean="0">
                <a:cs typeface="Arial" pitchFamily="34" charset="0"/>
              </a:rPr>
              <a:t>tekanan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fluida</a:t>
            </a:r>
            <a:r>
              <a:rPr lang="en-US" sz="2000" dirty="0" smtClean="0">
                <a:cs typeface="Arial" pitchFamily="34" charset="0"/>
              </a:rPr>
              <a:t> paling </a:t>
            </a:r>
            <a:r>
              <a:rPr lang="en-US" sz="2000" dirty="0" err="1" smtClean="0">
                <a:cs typeface="Arial" pitchFamily="34" charset="0"/>
              </a:rPr>
              <a:t>besar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adalah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pada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bagian</a:t>
            </a:r>
            <a:r>
              <a:rPr lang="en-US" sz="2000" dirty="0" smtClean="0">
                <a:cs typeface="Arial" pitchFamily="34" charset="0"/>
              </a:rPr>
              <a:t> yang </a:t>
            </a:r>
            <a:r>
              <a:rPr lang="en-US" sz="2000" dirty="0" err="1" smtClean="0">
                <a:cs typeface="Arial" pitchFamily="34" charset="0"/>
              </a:rPr>
              <a:t>kelajuan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alirnya</a:t>
            </a:r>
            <a:r>
              <a:rPr lang="en-US" sz="2000" dirty="0" smtClean="0">
                <a:cs typeface="Arial" pitchFamily="34" charset="0"/>
              </a:rPr>
              <a:t> paling </a:t>
            </a:r>
            <a:r>
              <a:rPr lang="en-US" sz="2000" dirty="0" err="1" smtClean="0">
                <a:cs typeface="Arial" pitchFamily="34" charset="0"/>
              </a:rPr>
              <a:t>kecil</a:t>
            </a:r>
            <a:r>
              <a:rPr lang="en-US" sz="2000" dirty="0" smtClean="0">
                <a:cs typeface="Arial" pitchFamily="34" charset="0"/>
              </a:rPr>
              <a:t>, </a:t>
            </a:r>
            <a:r>
              <a:rPr lang="en-US" sz="2000" dirty="0" err="1" smtClean="0">
                <a:cs typeface="Arial" pitchFamily="34" charset="0"/>
              </a:rPr>
              <a:t>dan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tekanan</a:t>
            </a:r>
            <a:r>
              <a:rPr lang="en-US" sz="2000" dirty="0" smtClean="0">
                <a:cs typeface="Arial" pitchFamily="34" charset="0"/>
              </a:rPr>
              <a:t> paling </a:t>
            </a:r>
            <a:r>
              <a:rPr lang="en-US" sz="2000" dirty="0" err="1" smtClean="0">
                <a:cs typeface="Arial" pitchFamily="34" charset="0"/>
              </a:rPr>
              <a:t>kecil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adalah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pada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bagian</a:t>
            </a:r>
            <a:r>
              <a:rPr lang="en-US" sz="2000" dirty="0" smtClean="0">
                <a:cs typeface="Arial" pitchFamily="34" charset="0"/>
              </a:rPr>
              <a:t> yang </a:t>
            </a:r>
            <a:r>
              <a:rPr lang="en-US" sz="2000" dirty="0" err="1" smtClean="0">
                <a:cs typeface="Arial" pitchFamily="34" charset="0"/>
              </a:rPr>
              <a:t>kelajuan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alirnya</a:t>
            </a:r>
            <a:r>
              <a:rPr lang="en-US" sz="2000" dirty="0" smtClean="0">
                <a:cs typeface="Arial" pitchFamily="34" charset="0"/>
              </a:rPr>
              <a:t> paling </a:t>
            </a:r>
            <a:r>
              <a:rPr lang="en-US" sz="2000" dirty="0" err="1" smtClean="0">
                <a:cs typeface="Arial" pitchFamily="34" charset="0"/>
              </a:rPr>
              <a:t>besar</a:t>
            </a:r>
            <a:r>
              <a:rPr lang="en-US" sz="2000" dirty="0" smtClean="0">
                <a:cs typeface="Arial" pitchFamily="34" charset="0"/>
              </a:rPr>
              <a:t>.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657" y="901995"/>
            <a:ext cx="855427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304800"/>
            <a:ext cx="716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Penerapan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Asas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Bernoulli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dalam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Kehidupan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Sehari-hari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1" y="1600200"/>
            <a:ext cx="4952999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cs typeface="Arial" pitchFamily="34" charset="0"/>
              </a:rPr>
              <a:t>1. </a:t>
            </a:r>
            <a:r>
              <a:rPr lang="en-US" sz="2400" dirty="0" err="1" smtClean="0">
                <a:cs typeface="Arial" pitchFamily="34" charset="0"/>
              </a:rPr>
              <a:t>Dua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perahu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bermotor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berbenturan</a:t>
            </a:r>
            <a:endParaRPr lang="en-US" sz="2400" dirty="0"/>
          </a:p>
        </p:txBody>
      </p:sp>
      <p:sp>
        <p:nvSpPr>
          <p:cNvPr id="14" name="Rounded Rectangle 13"/>
          <p:cNvSpPr/>
          <p:nvPr/>
        </p:nvSpPr>
        <p:spPr>
          <a:xfrm>
            <a:off x="4267200" y="2438400"/>
            <a:ext cx="4495800" cy="58833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ct val="50000"/>
              </a:spcBef>
            </a:pPr>
            <a:r>
              <a:rPr lang="en-US" sz="2400" dirty="0" smtClean="0"/>
              <a:t>2. </a:t>
            </a:r>
            <a:r>
              <a:rPr lang="en-US" sz="2400" dirty="0" err="1" smtClean="0"/>
              <a:t>Aliran</a:t>
            </a:r>
            <a:r>
              <a:rPr lang="en-US" sz="2400" dirty="0" smtClean="0"/>
              <a:t> air yang </a:t>
            </a:r>
            <a:r>
              <a:rPr lang="en-US" sz="2400" dirty="0" err="1" smtClean="0"/>
              <a:t>keluar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keran</a:t>
            </a:r>
            <a:endParaRPr lang="en-US" sz="24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0"/>
            <a:ext cx="3200400" cy="42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8210" y="3124200"/>
            <a:ext cx="3896190" cy="344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329625"/>
            <a:ext cx="716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Hukum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Bernoulli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145590" y="1295400"/>
            <a:ext cx="33528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cs typeface="Arial" pitchFamily="34" charset="0"/>
              </a:rPr>
              <a:t>Persamaan</a:t>
            </a:r>
            <a:r>
              <a:rPr lang="en-US" sz="2400" b="1" dirty="0" smtClean="0">
                <a:cs typeface="Arial" pitchFamily="34" charset="0"/>
              </a:rPr>
              <a:t>  Bernoulli</a:t>
            </a:r>
            <a:endParaRPr lang="en-US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914400"/>
            <a:ext cx="3428999" cy="405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5590" y="2057400"/>
            <a:ext cx="461772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4124325" y="3200400"/>
            <a:ext cx="33528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cs typeface="Arial" pitchFamily="34" charset="0"/>
              </a:rPr>
              <a:t>Persamaan</a:t>
            </a:r>
            <a:r>
              <a:rPr lang="en-US" sz="2400" b="1" dirty="0" smtClean="0">
                <a:cs typeface="Arial" pitchFamily="34" charset="0"/>
              </a:rPr>
              <a:t>  Bernoulli</a:t>
            </a:r>
            <a:endParaRPr lang="en-US" sz="2400" b="1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943350"/>
            <a:ext cx="3590925" cy="61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5029200"/>
            <a:ext cx="6477000" cy="148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5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5" presetClass="entr" presetSubtype="5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5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249865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Dua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Kasus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Persamaan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Bernoulli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1219200"/>
            <a:ext cx="69342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/>
              <a:t>Kasus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fluida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bergerak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fluida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statis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sp>
        <p:nvSpPr>
          <p:cNvPr id="10" name="Rectangle 9"/>
          <p:cNvSpPr/>
          <p:nvPr/>
        </p:nvSpPr>
        <p:spPr>
          <a:xfrm>
            <a:off x="533400" y="1900535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fluida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bergerak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,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kecepatan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v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+ v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= 0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514600"/>
            <a:ext cx="3429000" cy="63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ed Rectangle 10"/>
          <p:cNvSpPr/>
          <p:nvPr/>
        </p:nvSpPr>
        <p:spPr>
          <a:xfrm>
            <a:off x="457200" y="3505200"/>
            <a:ext cx="7543800" cy="8382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/>
              <a:t>Kasus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fluida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mengalir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fluida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dinamis</a:t>
            </a:r>
            <a:r>
              <a:rPr lang="en-US" sz="2800" b="1" dirty="0" smtClean="0"/>
              <a:t>)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mendatar</a:t>
            </a:r>
            <a:endParaRPr lang="en-US" sz="2800" b="1" dirty="0"/>
          </a:p>
        </p:txBody>
      </p:sp>
      <p:sp>
        <p:nvSpPr>
          <p:cNvPr id="14" name="Rectangle 13"/>
          <p:cNvSpPr/>
          <p:nvPr/>
        </p:nvSpPr>
        <p:spPr>
          <a:xfrm>
            <a:off x="457200" y="44958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Pipa</a:t>
            </a:r>
            <a:r>
              <a:rPr lang="en-US" sz="2400" dirty="0" smtClean="0"/>
              <a:t> </a:t>
            </a:r>
            <a:r>
              <a:rPr lang="en-US" sz="2400" dirty="0" err="1" smtClean="0"/>
              <a:t>mendatar</a:t>
            </a:r>
            <a:r>
              <a:rPr lang="en-US" sz="2400" dirty="0" smtClean="0"/>
              <a:t> (horizontal)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ketinggian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bagian-bagian</a:t>
            </a:r>
            <a:r>
              <a:rPr lang="en-US" sz="2400" dirty="0" smtClean="0"/>
              <a:t> </a:t>
            </a:r>
            <a:r>
              <a:rPr lang="en-US" sz="2400" dirty="0" err="1" smtClean="0"/>
              <a:t>fluida</a:t>
            </a:r>
            <a:r>
              <a:rPr lang="en-US" sz="2400" dirty="0" smtClean="0"/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562600"/>
            <a:ext cx="3657600" cy="65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10" grpId="0"/>
      <p:bldP spid="11" grpId="0" animBg="1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249865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Teorema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Torricelli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29000" y="3691270"/>
            <a:ext cx="5257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en-US" sz="1200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²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sangat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kecil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dibandingkan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v</a:t>
            </a:r>
            <a:r>
              <a:rPr lang="en-US" sz="1200" b="1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²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diabaikan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270" y="1024270"/>
            <a:ext cx="2971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176670"/>
            <a:ext cx="4114800" cy="187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6330" y="3060405"/>
            <a:ext cx="3255335" cy="59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4453270"/>
            <a:ext cx="2286000" cy="55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3967865" y="5062870"/>
            <a:ext cx="2356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p</a:t>
            </a:r>
            <a:r>
              <a:rPr lang="en-US" sz="1200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= p</a:t>
            </a:r>
            <a:r>
              <a:rPr lang="en-US" sz="1200" b="1" dirty="0" smtClean="0">
                <a:solidFill>
                  <a:schemeClr val="accent4">
                    <a:lumMod val="50000"/>
                  </a:schemeClr>
                </a:solidFill>
              </a:rPr>
              <a:t>0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p</a:t>
            </a:r>
            <a:r>
              <a:rPr lang="en-US" sz="1200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- p</a:t>
            </a:r>
            <a:r>
              <a:rPr lang="en-US" sz="1200" b="1" dirty="0" smtClean="0">
                <a:solidFill>
                  <a:schemeClr val="accent4">
                    <a:lumMod val="50000"/>
                  </a:schemeClr>
                </a:solidFill>
              </a:rPr>
              <a:t>0 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= 0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661160" y="5672470"/>
            <a:ext cx="4434840" cy="762000"/>
            <a:chOff x="1661160" y="5672470"/>
            <a:chExt cx="4434840" cy="762000"/>
          </a:xfrm>
        </p:grpSpPr>
        <p:sp>
          <p:nvSpPr>
            <p:cNvPr id="16" name="Rectangle 15"/>
            <p:cNvSpPr/>
            <p:nvPr/>
          </p:nvSpPr>
          <p:spPr>
            <a:xfrm>
              <a:off x="1661160" y="5824870"/>
              <a:ext cx="245714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Teorema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Torricelli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331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28160" y="5672470"/>
              <a:ext cx="1767840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14400" y="249865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Penerapan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Bernoulli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57200" y="1033130"/>
            <a:ext cx="30480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a. </a:t>
            </a:r>
            <a:r>
              <a:rPr lang="en-US" sz="2800" b="1" dirty="0" err="1" smtClean="0"/>
              <a:t>Tabung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Venturi</a:t>
            </a:r>
            <a:endParaRPr lang="en-US" sz="28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533400" y="1697665"/>
            <a:ext cx="4366398" cy="3560135"/>
            <a:chOff x="783265" y="1621465"/>
            <a:chExt cx="4366398" cy="3560135"/>
          </a:xfrm>
        </p:grpSpPr>
        <p:sp>
          <p:nvSpPr>
            <p:cNvPr id="14" name="Rectangle 13"/>
            <p:cNvSpPr/>
            <p:nvPr/>
          </p:nvSpPr>
          <p:spPr>
            <a:xfrm>
              <a:off x="783265" y="1621465"/>
              <a:ext cx="1905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Karburator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90575" y="2133600"/>
              <a:ext cx="4359088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8" name="Group 17"/>
          <p:cNvGrpSpPr/>
          <p:nvPr/>
        </p:nvGrpSpPr>
        <p:grpSpPr>
          <a:xfrm>
            <a:off x="5410200" y="1976735"/>
            <a:ext cx="3447549" cy="2364473"/>
            <a:chOff x="5410200" y="1976735"/>
            <a:chExt cx="3447549" cy="2364473"/>
          </a:xfrm>
        </p:grpSpPr>
        <p:sp>
          <p:nvSpPr>
            <p:cNvPr id="17" name="Rectangle 16"/>
            <p:cNvSpPr/>
            <p:nvPr/>
          </p:nvSpPr>
          <p:spPr>
            <a:xfrm>
              <a:off x="5410200" y="1976735"/>
              <a:ext cx="1905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Venturimeter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10200" y="2666999"/>
              <a:ext cx="3447549" cy="1674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4876800"/>
            <a:ext cx="275844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57200" y="457200"/>
            <a:ext cx="30480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b. </a:t>
            </a:r>
            <a:r>
              <a:rPr lang="en-US" sz="3200" b="1" dirty="0" err="1" smtClean="0"/>
              <a:t>Tabung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Pitot</a:t>
            </a:r>
            <a:endParaRPr lang="en-US" sz="32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527" y="1447800"/>
            <a:ext cx="36279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350335"/>
            <a:ext cx="4708767" cy="194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4530" y="3366179"/>
            <a:ext cx="2252988" cy="6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Group 17"/>
          <p:cNvGrpSpPr/>
          <p:nvPr/>
        </p:nvGrpSpPr>
        <p:grpSpPr>
          <a:xfrm>
            <a:off x="4191001" y="4285584"/>
            <a:ext cx="3276600" cy="1941550"/>
            <a:chOff x="4267200" y="4578721"/>
            <a:chExt cx="2971800" cy="1696642"/>
          </a:xfrm>
        </p:grpSpPr>
        <p:sp>
          <p:nvSpPr>
            <p:cNvPr id="14" name="Rectangle 13"/>
            <p:cNvSpPr/>
            <p:nvPr/>
          </p:nvSpPr>
          <p:spPr>
            <a:xfrm>
              <a:off x="4267200" y="4578721"/>
              <a:ext cx="2971800" cy="830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Laju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aliran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gas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dalam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tabung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pitot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5366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53000" y="5334000"/>
              <a:ext cx="1676400" cy="941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57200" y="381000"/>
            <a:ext cx="38100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c. </a:t>
            </a:r>
            <a:r>
              <a:rPr lang="en-US" sz="2800" b="1" dirty="0" err="1" smtClean="0"/>
              <a:t>Penyemprot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Parfum</a:t>
            </a:r>
            <a:endParaRPr lang="en-US" sz="28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066800"/>
            <a:ext cx="304577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ed Rectangle 10"/>
          <p:cNvSpPr/>
          <p:nvPr/>
        </p:nvSpPr>
        <p:spPr>
          <a:xfrm>
            <a:off x="4495800" y="1219200"/>
            <a:ext cx="3581400" cy="914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d. Gaya </a:t>
            </a:r>
            <a:r>
              <a:rPr lang="en-US" sz="2800" b="1" dirty="0" err="1" smtClean="0"/>
              <a:t>Angkat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Sayap</a:t>
            </a:r>
            <a:r>
              <a:rPr lang="en-US" sz="2800" b="1" dirty="0" smtClean="0"/>
              <a:t>    </a:t>
            </a:r>
          </a:p>
          <a:p>
            <a:r>
              <a:rPr lang="en-US" sz="2800" b="1" dirty="0" smtClean="0"/>
              <a:t>     </a:t>
            </a:r>
            <a:r>
              <a:rPr lang="en-US" sz="2800" b="1" dirty="0" err="1" smtClean="0"/>
              <a:t>Pesawat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Terbang</a:t>
            </a:r>
            <a:endParaRPr lang="en-US" sz="2800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876800" y="2286001"/>
            <a:ext cx="3483935" cy="1264276"/>
            <a:chOff x="4876800" y="2286001"/>
            <a:chExt cx="3483935" cy="1264276"/>
          </a:xfrm>
        </p:grpSpPr>
        <p:sp>
          <p:nvSpPr>
            <p:cNvPr id="15" name="Rectangle 14"/>
            <p:cNvSpPr/>
            <p:nvPr/>
          </p:nvSpPr>
          <p:spPr>
            <a:xfrm>
              <a:off x="4876800" y="2286001"/>
              <a:ext cx="29718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Gaya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angkat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sayap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9767" y="2916865"/>
              <a:ext cx="3440968" cy="633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8347" y="3810000"/>
            <a:ext cx="7730854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5141893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hidrostatis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(Ph)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massa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P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kedalaman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h.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Round Single Corner Rectangle 8"/>
          <p:cNvSpPr/>
          <p:nvPr/>
        </p:nvSpPr>
        <p:spPr>
          <a:xfrm>
            <a:off x="762000" y="457200"/>
            <a:ext cx="7239000" cy="7620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Penurunan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Rumus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Tekanan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Hidrostatis</a:t>
            </a:r>
            <a:endParaRPr lang="en-US" sz="32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44512"/>
            <a:ext cx="2667000" cy="32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743200"/>
            <a:ext cx="375878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64535" y="1240465"/>
            <a:ext cx="75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gauge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selisih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antara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diketahui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atmosfer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luar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).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Round Single Corner Rectangle 8"/>
          <p:cNvSpPr/>
          <p:nvPr/>
        </p:nvSpPr>
        <p:spPr>
          <a:xfrm>
            <a:off x="762000" y="359735"/>
            <a:ext cx="7239000" cy="7620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Tekanan</a:t>
            </a:r>
            <a:r>
              <a:rPr lang="en-US" sz="3600" b="1" dirty="0" smtClean="0"/>
              <a:t> Gauge</a:t>
            </a:r>
            <a:endParaRPr lang="en-US" sz="36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708713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222171"/>
            <a:ext cx="2743200" cy="3254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8188" y="3209725"/>
            <a:ext cx="2767012" cy="31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Single Corner Rectangle 8"/>
          <p:cNvSpPr/>
          <p:nvPr/>
        </p:nvSpPr>
        <p:spPr>
          <a:xfrm>
            <a:off x="762000" y="359734"/>
            <a:ext cx="7239000" cy="1011866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Tekanan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Mutlak</a:t>
            </a:r>
            <a:r>
              <a:rPr lang="en-US" sz="3200" b="1" dirty="0" smtClean="0"/>
              <a:t> </a:t>
            </a:r>
          </a:p>
          <a:p>
            <a:pPr algn="ctr"/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Suatu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Kedalaman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Zat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Cair</a:t>
            </a:r>
            <a:endParaRPr lang="en-US" sz="32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61041"/>
            <a:ext cx="2819400" cy="285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600200"/>
            <a:ext cx="213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124200" y="2402919"/>
            <a:ext cx="5562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AutoNum type="arabicPeriod"/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Jika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disebut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kedalaman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tertentu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,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dimaksud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mutlak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Jika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diketahui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soal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gunakan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udara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luar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P</a:t>
            </a:r>
            <a:r>
              <a:rPr lang="en-US" sz="1600" b="1" dirty="0" smtClean="0">
                <a:solidFill>
                  <a:schemeClr val="accent4">
                    <a:lumMod val="50000"/>
                  </a:schemeClr>
                </a:solidFill>
              </a:rPr>
              <a:t>0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= 1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atm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= 76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cmHg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= 1,01 x 105 Pa.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4983540"/>
            <a:ext cx="746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Semua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titik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terletak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bidang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datar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sejenis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mutlak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)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Pernyataan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inilah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kita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sebut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pokok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hidrostatika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Single Corner Rectangle 8"/>
          <p:cNvSpPr/>
          <p:nvPr/>
        </p:nvSpPr>
        <p:spPr>
          <a:xfrm>
            <a:off x="762000" y="457200"/>
            <a:ext cx="7239000" cy="783266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Alat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Ukur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Tekanan</a:t>
            </a:r>
            <a:r>
              <a:rPr lang="en-US" sz="3600" b="1" dirty="0" smtClean="0"/>
              <a:t> Gas</a:t>
            </a:r>
            <a:endParaRPr lang="en-US" sz="36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06912"/>
            <a:ext cx="6934200" cy="31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609600" y="4724400"/>
            <a:ext cx="7818119" cy="685800"/>
            <a:chOff x="609600" y="4724400"/>
            <a:chExt cx="7818119" cy="685800"/>
          </a:xfrm>
        </p:grpSpPr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4600" y="4724400"/>
              <a:ext cx="591311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>
            <a:xfrm>
              <a:off x="609600" y="4800600"/>
              <a:ext cx="178231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Manometer</a:t>
              </a:r>
              <a:endParaRPr lang="en-US" sz="24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9600" y="5638798"/>
            <a:ext cx="7684186" cy="609602"/>
            <a:chOff x="609600" y="5638798"/>
            <a:chExt cx="7684186" cy="609602"/>
          </a:xfrm>
        </p:grpSpPr>
        <p:pic>
          <p:nvPicPr>
            <p:cNvPr id="1638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38400" y="5638798"/>
              <a:ext cx="5855386" cy="609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Rectangle 12"/>
            <p:cNvSpPr/>
            <p:nvPr/>
          </p:nvSpPr>
          <p:spPr>
            <a:xfrm>
              <a:off x="609600" y="5710535"/>
              <a:ext cx="178231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Barometer</a:t>
              </a:r>
              <a:endParaRPr lang="en-US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Single Corner Rectangle 8"/>
          <p:cNvSpPr/>
          <p:nvPr/>
        </p:nvSpPr>
        <p:spPr>
          <a:xfrm>
            <a:off x="762000" y="457200"/>
            <a:ext cx="7239000" cy="783266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Hukum</a:t>
            </a:r>
            <a:r>
              <a:rPr lang="en-US" sz="3600" b="1" dirty="0" smtClean="0"/>
              <a:t> Pascal</a:t>
            </a:r>
            <a:endParaRPr lang="en-US" sz="3600" b="1" dirty="0"/>
          </a:p>
        </p:txBody>
      </p:sp>
      <p:sp>
        <p:nvSpPr>
          <p:cNvPr id="11" name="Rectangle 10"/>
          <p:cNvSpPr/>
          <p:nvPr/>
        </p:nvSpPr>
        <p:spPr>
          <a:xfrm>
            <a:off x="685800" y="1752600"/>
            <a:ext cx="411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diberikan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cair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ruang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tertutup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diteruskan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besar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ke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segala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arah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295400"/>
            <a:ext cx="2743200" cy="298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534" y="3657600"/>
            <a:ext cx="4750266" cy="284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4724400"/>
            <a:ext cx="2209800" cy="11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Single Corner Rectangle 8"/>
          <p:cNvSpPr/>
          <p:nvPr/>
        </p:nvSpPr>
        <p:spPr>
          <a:xfrm>
            <a:off x="914400" y="457200"/>
            <a:ext cx="7239000" cy="9144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Penerapan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Pascal </a:t>
            </a:r>
          </a:p>
          <a:p>
            <a:pPr algn="ctr"/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Kehidupan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Sehari-hari</a:t>
            </a:r>
            <a:endParaRPr lang="en-US" sz="2800" b="1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86346"/>
            <a:ext cx="5486400" cy="2452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1116" y="3886200"/>
            <a:ext cx="1810084" cy="257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9409" y="2819400"/>
            <a:ext cx="281359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1757</TotalTime>
  <Words>891</Words>
  <Application>Microsoft Office PowerPoint</Application>
  <PresentationFormat>On-screen Show (4:3)</PresentationFormat>
  <Paragraphs>124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Bambang</cp:lastModifiedBy>
  <cp:revision>330</cp:revision>
  <dcterms:created xsi:type="dcterms:W3CDTF">2012-01-30T07:22:06Z</dcterms:created>
  <dcterms:modified xsi:type="dcterms:W3CDTF">2012-02-14T07:28:46Z</dcterms:modified>
</cp:coreProperties>
</file>