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77" r:id="rId4"/>
    <p:sldId id="278" r:id="rId5"/>
    <p:sldId id="279" r:id="rId6"/>
    <p:sldId id="281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4" r:id="rId18"/>
    <p:sldId id="295" r:id="rId19"/>
    <p:sldId id="280" r:id="rId20"/>
    <p:sldId id="297" r:id="rId21"/>
    <p:sldId id="298" r:id="rId22"/>
    <p:sldId id="299" r:id="rId23"/>
    <p:sldId id="300" r:id="rId2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7C80"/>
    <a:srgbClr val="996600"/>
    <a:srgbClr val="DA32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46" autoAdjust="0"/>
    <p:restoredTop sz="96237" autoAdjust="0"/>
  </p:normalViewPr>
  <p:slideViewPr>
    <p:cSldViewPr>
      <p:cViewPr>
        <p:scale>
          <a:sx n="93" d="100"/>
          <a:sy n="93" d="100"/>
        </p:scale>
        <p:origin x="-348" y="-5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310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243A5-68AC-4536-866E-C0288350B34F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21CB4-D4C8-40F7-AE76-D2FFF6D911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47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7866107800_e1970a9a6d_k.jpg"/>
          <p:cNvPicPr>
            <a:picLocks noChangeAspect="1"/>
          </p:cNvPicPr>
          <p:nvPr/>
        </p:nvPicPr>
        <p:blipFill rotWithShape="1">
          <a:blip r:embed="rId2" cstate="print"/>
          <a:srcRect l="29682" r="3944"/>
          <a:stretch/>
        </p:blipFill>
        <p:spPr>
          <a:xfrm>
            <a:off x="0" y="0"/>
            <a:ext cx="5084135" cy="49260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49702" y="520731"/>
            <a:ext cx="3962399" cy="83181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14176" tIns="107087" rIns="214176" bIns="107087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Atletik</a:t>
            </a:r>
            <a:endParaRPr lang="en-US" sz="40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416400" y="1329471"/>
            <a:ext cx="3429001" cy="3274954"/>
            <a:chOff x="380998" y="1803392"/>
            <a:chExt cx="3962401" cy="3274954"/>
          </a:xfrm>
        </p:grpSpPr>
        <p:sp>
          <p:nvSpPr>
            <p:cNvPr id="5" name="Rectangle 4"/>
            <p:cNvSpPr/>
            <p:nvPr/>
          </p:nvSpPr>
          <p:spPr>
            <a:xfrm>
              <a:off x="380999" y="2261316"/>
              <a:ext cx="3962400" cy="2817030"/>
            </a:xfrm>
            <a:prstGeom prst="rect">
              <a:avLst/>
            </a:prstGeom>
            <a:ln>
              <a:solidFill>
                <a:srgbClr val="006600"/>
              </a:solidFill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214226" tIns="107113" rIns="214226" bIns="107113" numCol="1">
              <a:spAutoFit/>
            </a:bodyPr>
            <a:lstStyle/>
            <a:p>
              <a:pPr marL="317365" indent="-317365" eaLnBrk="0" hangingPunct="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hakikat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atletik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lapangan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perlengkapan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atletik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 </a:t>
              </a:r>
            </a:p>
            <a:p>
              <a:pPr marL="317365" indent="-317365" eaLnBrk="0" hangingPunct="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keterampilan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jalan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cepat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lari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jarak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pendek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lompat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jauh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tolak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peluru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perkembangan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teknis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keterampilan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jalan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cepat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lari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jarak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pendek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lompat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jauh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tolak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peluru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80998" y="1803392"/>
              <a:ext cx="3962401" cy="462539"/>
            </a:xfrm>
            <a:prstGeom prst="rect">
              <a:avLst/>
            </a:prstGeom>
            <a:solidFill>
              <a:srgbClr val="006600"/>
            </a:solidFill>
            <a:ln w="28575">
              <a:solidFill>
                <a:srgbClr val="006600"/>
              </a:solidFill>
            </a:ln>
          </p:spPr>
          <p:txBody>
            <a:bodyPr wrap="square" lIns="214226" tIns="107113" rIns="214226" bIns="107113">
              <a:spAutoFit/>
            </a:bodyPr>
            <a:lstStyle/>
            <a:p>
              <a:pPr eaLnBrk="0" hangingPunct="0"/>
              <a:r>
                <a:rPr lang="en-US" sz="16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Tujuan</a:t>
              </a:r>
              <a:r>
                <a:rPr lang="en-US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pembelajaran</a:t>
              </a:r>
              <a:r>
                <a:rPr lang="en-US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: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149703" y="90024"/>
            <a:ext cx="3962399" cy="64715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14176" tIns="107087" rIns="214176" bIns="107087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Pelajaran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60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 6 copy.jpg"/>
          <p:cNvPicPr>
            <a:picLocks noChangeAspect="1"/>
          </p:cNvPicPr>
          <p:nvPr/>
        </p:nvPicPr>
        <p:blipFill rotWithShape="1">
          <a:blip r:embed="rId2" cstate="print"/>
          <a:srcRect t="6521" b="21537"/>
          <a:stretch/>
        </p:blipFill>
        <p:spPr>
          <a:xfrm>
            <a:off x="3581400" y="1428750"/>
            <a:ext cx="5410200" cy="2834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02266" y="742950"/>
            <a:ext cx="3788734" cy="3790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spcBef>
                <a:spcPts val="700"/>
              </a:spcBef>
              <a:buAutoNum type="arabicPeriod"/>
            </a:pP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kiri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depan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kanan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belakang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kuat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700"/>
              </a:spcBef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Kaki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kiri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menolak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kuat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Kaki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kanan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melangkah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secepat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mungkin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mencapai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tanah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457200" indent="-457200">
              <a:spcBef>
                <a:spcPts val="700"/>
              </a:spcBef>
              <a:buAutoNum type="arabicPeriod"/>
            </a:pP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Berat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badan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harus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bertumpu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depan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700"/>
              </a:spcBef>
              <a:buAutoNum type="arabicPeriod"/>
            </a:pP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Langkah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lari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makin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lama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makin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lebar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457200" indent="-457200">
              <a:spcBef>
                <a:spcPts val="700"/>
              </a:spcBef>
              <a:buAutoNum type="arabicPeriod"/>
            </a:pP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Bernapaslah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seperti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biasa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02266" y="209550"/>
            <a:ext cx="3352799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aba-aba “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en-US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50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2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 8 copy.jpg"/>
          <p:cNvPicPr>
            <a:picLocks noChangeAspect="1"/>
          </p:cNvPicPr>
          <p:nvPr/>
        </p:nvPicPr>
        <p:blipFill rotWithShape="1">
          <a:blip r:embed="rId2" cstate="print"/>
          <a:srcRect l="5057" t="4071" r="9651"/>
          <a:stretch/>
        </p:blipFill>
        <p:spPr>
          <a:xfrm>
            <a:off x="3657600" y="523001"/>
            <a:ext cx="4953000" cy="41973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2266" y="1181100"/>
            <a:ext cx="2798134" cy="2362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Setelah</a:t>
            </a:r>
            <a:r>
              <a:rPr lang="en-US" sz="2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melakukan</a:t>
            </a:r>
            <a:r>
              <a:rPr lang="en-US" sz="2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star </a:t>
            </a:r>
            <a:r>
              <a:rPr lang="en-US" sz="21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langkah-langkah</a:t>
            </a:r>
            <a:r>
              <a:rPr lang="en-US" sz="2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peralihan</a:t>
            </a:r>
            <a:r>
              <a:rPr lang="en-US" sz="2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1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makin</a:t>
            </a:r>
            <a:r>
              <a:rPr lang="en-US" sz="2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lebar</a:t>
            </a:r>
            <a:r>
              <a:rPr lang="en-US" sz="2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1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lanjutkan</a:t>
            </a:r>
            <a:r>
              <a:rPr lang="en-US" sz="2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melakukan</a:t>
            </a:r>
            <a:r>
              <a:rPr lang="en-US" sz="2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lari</a:t>
            </a:r>
            <a:r>
              <a:rPr lang="en-US" sz="2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cepat</a:t>
            </a:r>
            <a:r>
              <a:rPr lang="en-US" sz="2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402267" y="690673"/>
            <a:ext cx="2798134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lari</a:t>
            </a:r>
            <a:endParaRPr lang="en-US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12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 7 copy.jpg"/>
          <p:cNvPicPr>
            <a:picLocks noChangeAspect="1"/>
          </p:cNvPicPr>
          <p:nvPr/>
        </p:nvPicPr>
        <p:blipFill rotWithShape="1">
          <a:blip r:embed="rId2" cstate="print"/>
          <a:srcRect l="3742" t="13081" r="7248" b="15843"/>
          <a:stretch/>
        </p:blipFill>
        <p:spPr>
          <a:xfrm>
            <a:off x="76200" y="816882"/>
            <a:ext cx="6158025" cy="369708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234225" y="1657350"/>
            <a:ext cx="2743200" cy="16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praktiknya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pelari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melewati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finis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biasanya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berusaha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berhenti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kira-kira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5m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melewati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finis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27095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Melewati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Garis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Finis</a:t>
            </a:r>
            <a:endParaRPr lang="en-US" sz="28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38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843776960_4448b36f39_o.jp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95" r="10580"/>
          <a:stretch/>
        </p:blipFill>
        <p:spPr>
          <a:xfrm>
            <a:off x="5954233" y="2667"/>
            <a:ext cx="3209260" cy="4801191"/>
          </a:xfrm>
          <a:prstGeom prst="rect">
            <a:avLst/>
          </a:prstGeom>
        </p:spPr>
      </p:pic>
      <p:sp>
        <p:nvSpPr>
          <p:cNvPr id="7" name="Pentagon 6"/>
          <p:cNvSpPr/>
          <p:nvPr/>
        </p:nvSpPr>
        <p:spPr>
          <a:xfrm>
            <a:off x="-2" y="228600"/>
            <a:ext cx="6629401" cy="457200"/>
          </a:xfrm>
          <a:prstGeom prst="homePlate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  C.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Aktivitas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Lompat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Jauh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399" y="819150"/>
            <a:ext cx="82296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Lompat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Jauh</a:t>
            </a:r>
            <a:endParaRPr lang="en-US" sz="28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09600" y="1769438"/>
            <a:ext cx="4419600" cy="2245822"/>
            <a:chOff x="609600" y="1769438"/>
            <a:chExt cx="4419600" cy="2245822"/>
          </a:xfrm>
        </p:grpSpPr>
        <p:sp>
          <p:nvSpPr>
            <p:cNvPr id="5" name="Rectangle 4"/>
            <p:cNvSpPr/>
            <p:nvPr/>
          </p:nvSpPr>
          <p:spPr>
            <a:xfrm>
              <a:off x="609600" y="2266950"/>
              <a:ext cx="4419600" cy="174831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awalan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ancang-ancang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lompat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jauh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adalah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mendapatkan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kecepatan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setinggi-tingginya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sebelum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mencapai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balok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tolakan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609600" y="1769438"/>
              <a:ext cx="3505200" cy="4572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Keterampilan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awalan</a:t>
              </a:r>
              <a:endParaRPr lang="en-US" sz="2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01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ssd-11-03-09.jpg"/>
          <p:cNvPicPr>
            <a:picLocks noChangeAspect="1"/>
          </p:cNvPicPr>
          <p:nvPr/>
        </p:nvPicPr>
        <p:blipFill rotWithShape="1">
          <a:blip r:embed="rId2"/>
          <a:srcRect t="6465" r="25953"/>
          <a:stretch/>
        </p:blipFill>
        <p:spPr>
          <a:xfrm>
            <a:off x="1" y="520035"/>
            <a:ext cx="4908884" cy="371017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257800" y="1944834"/>
            <a:ext cx="3429001" cy="1922316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/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Tumpuan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tolakan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harus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kuat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agar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tercapai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lompatan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cukup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tinggi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tanpa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kehilangan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kecepatan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maju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410200" y="1200150"/>
            <a:ext cx="3276601" cy="7774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cs typeface="Arial" pitchFamily="34" charset="0"/>
              </a:rPr>
              <a:t>Keterampilan</a:t>
            </a:r>
            <a:r>
              <a:rPr lang="en-US" sz="2000" b="1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cs typeface="Arial" pitchFamily="34" charset="0"/>
              </a:rPr>
              <a:t>gerak</a:t>
            </a:r>
            <a:r>
              <a:rPr lang="en-US" sz="2000" b="1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cs typeface="Arial" pitchFamily="34" charset="0"/>
              </a:rPr>
              <a:t>tumpuan</a:t>
            </a:r>
            <a:r>
              <a:rPr lang="en-US" sz="2000" b="1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cs typeface="Arial" pitchFamily="34" charset="0"/>
              </a:rPr>
              <a:t>atau</a:t>
            </a:r>
            <a:r>
              <a:rPr lang="en-US" sz="2000" b="1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cs typeface="Arial" pitchFamily="34" charset="0"/>
              </a:rPr>
              <a:t>tolakan</a:t>
            </a:r>
            <a:endParaRPr lang="en-US" sz="2000" b="1" i="1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80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 b copy.jpg"/>
          <p:cNvPicPr>
            <a:picLocks noChangeAspect="1"/>
          </p:cNvPicPr>
          <p:nvPr/>
        </p:nvPicPr>
        <p:blipFill rotWithShape="1">
          <a:blip r:embed="rId2" cstate="print"/>
          <a:srcRect t="5323" r="9293" b="5362"/>
          <a:stretch/>
        </p:blipFill>
        <p:spPr>
          <a:xfrm>
            <a:off x="227923" y="936457"/>
            <a:ext cx="5255143" cy="376889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638799" y="1615109"/>
            <a:ext cx="3276601" cy="23025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Sikap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badan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melayang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udara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sikap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setelah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menolakkan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balok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tumpuan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Badan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terangkat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melayang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udara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bersamaan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ayunan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kedua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lengan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depan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638800" y="438150"/>
            <a:ext cx="3276601" cy="7727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cs typeface="Arial" pitchFamily="34" charset="0"/>
              </a:rPr>
              <a:t>Keterampilan</a:t>
            </a:r>
            <a:r>
              <a:rPr lang="en-US" sz="2000" b="1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cs typeface="Arial" pitchFamily="34" charset="0"/>
              </a:rPr>
              <a:t>gerak</a:t>
            </a:r>
            <a:r>
              <a:rPr lang="en-US" sz="2000" b="1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cs typeface="Arial" pitchFamily="34" charset="0"/>
              </a:rPr>
              <a:t>melayang</a:t>
            </a:r>
            <a:r>
              <a:rPr lang="en-US" sz="2000" b="1" dirty="0">
                <a:solidFill>
                  <a:schemeClr val="tx1"/>
                </a:solidFill>
                <a:cs typeface="Arial" pitchFamily="34" charset="0"/>
              </a:rPr>
              <a:t> di </a:t>
            </a:r>
            <a:r>
              <a:rPr lang="en-US" sz="2000" b="1" dirty="0" err="1">
                <a:solidFill>
                  <a:schemeClr val="tx1"/>
                </a:solidFill>
                <a:cs typeface="Arial" pitchFamily="34" charset="0"/>
              </a:rPr>
              <a:t>udara</a:t>
            </a:r>
            <a:endParaRPr lang="en-US" sz="2000" b="1" i="1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38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 c copy.jpg"/>
          <p:cNvPicPr>
            <a:picLocks noChangeAspect="1"/>
          </p:cNvPicPr>
          <p:nvPr/>
        </p:nvPicPr>
        <p:blipFill rotWithShape="1">
          <a:blip r:embed="rId2" cstate="print"/>
          <a:srcRect t="25395" b="25062"/>
          <a:stretch/>
        </p:blipFill>
        <p:spPr>
          <a:xfrm>
            <a:off x="770529" y="1698909"/>
            <a:ext cx="7408012" cy="293024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3670" y="666750"/>
            <a:ext cx="8881730" cy="1229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meghindarkan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pendaratan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bokong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kepala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ditundukkan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lengan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diayunkan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depan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sewaktu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menyentuh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pasir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berat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badan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melampaui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pendaratan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pasir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721935" y="219730"/>
            <a:ext cx="3733799" cy="4470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cs typeface="Arial" pitchFamily="34" charset="0"/>
              </a:rPr>
              <a:t>Keterampilan</a:t>
            </a:r>
            <a:r>
              <a:rPr lang="en-US" sz="2000" b="1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cs typeface="Arial" pitchFamily="34" charset="0"/>
              </a:rPr>
              <a:t>gerak</a:t>
            </a:r>
            <a:r>
              <a:rPr lang="en-US" sz="2000" b="1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cs typeface="Arial" pitchFamily="34" charset="0"/>
              </a:rPr>
              <a:t>mendarat</a:t>
            </a:r>
            <a:endParaRPr lang="en-US" sz="2000" b="1" i="1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7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479072" y="1276350"/>
            <a:ext cx="7445728" cy="706261"/>
            <a:chOff x="479072" y="1276350"/>
            <a:chExt cx="7445728" cy="706261"/>
          </a:xfrm>
        </p:grpSpPr>
        <p:sp>
          <p:nvSpPr>
            <p:cNvPr id="3" name="Rounded Rectangle 2"/>
            <p:cNvSpPr/>
            <p:nvPr/>
          </p:nvSpPr>
          <p:spPr>
            <a:xfrm>
              <a:off x="479072" y="1385006"/>
              <a:ext cx="488950" cy="488950"/>
            </a:xfrm>
            <a:prstGeom prst="roundRect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1.</a:t>
              </a:r>
              <a:endParaRPr lang="en-US" sz="2000" b="1" dirty="0"/>
            </a:p>
          </p:txBody>
        </p:sp>
        <p:sp>
          <p:nvSpPr>
            <p:cNvPr id="4" name="Right Arrow 3"/>
            <p:cNvSpPr/>
            <p:nvPr/>
          </p:nvSpPr>
          <p:spPr>
            <a:xfrm>
              <a:off x="1241778" y="1439333"/>
              <a:ext cx="434622" cy="325967"/>
            </a:xfrm>
            <a:prstGeom prst="rightArrow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891594" y="1276350"/>
              <a:ext cx="6033206" cy="7062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Lintasan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awal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lompat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jauh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lebar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minimum 1,22 m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panjang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45 m.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1286450" y="361950"/>
            <a:ext cx="6324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cs typeface="Arial" pitchFamily="34" charset="0"/>
              </a:rPr>
              <a:t>Peraturan</a:t>
            </a:r>
            <a:r>
              <a:rPr lang="en-US" sz="2400" b="1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cs typeface="Arial" pitchFamily="34" charset="0"/>
              </a:rPr>
              <a:t>Permainan</a:t>
            </a:r>
            <a:r>
              <a:rPr lang="en-US" sz="2400" b="1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cs typeface="Arial" pitchFamily="34" charset="0"/>
              </a:rPr>
              <a:t>Lompat</a:t>
            </a:r>
            <a:r>
              <a:rPr lang="en-US" sz="2400" b="1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cs typeface="Arial" pitchFamily="34" charset="0"/>
              </a:rPr>
              <a:t>Jauh</a:t>
            </a:r>
            <a:endParaRPr lang="en-US" sz="2400" b="1" dirty="0">
              <a:solidFill>
                <a:schemeClr val="tx1"/>
              </a:solidFill>
              <a:cs typeface="Arial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02872" y="2058811"/>
            <a:ext cx="8382000" cy="893939"/>
            <a:chOff x="402872" y="2058811"/>
            <a:chExt cx="8382000" cy="893939"/>
          </a:xfrm>
        </p:grpSpPr>
        <p:sp>
          <p:nvSpPr>
            <p:cNvPr id="9" name="Rounded Rectangle 8"/>
            <p:cNvSpPr/>
            <p:nvPr/>
          </p:nvSpPr>
          <p:spPr>
            <a:xfrm>
              <a:off x="479072" y="2332716"/>
              <a:ext cx="488950" cy="488950"/>
            </a:xfrm>
            <a:prstGeom prst="roundRect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2.</a:t>
              </a:r>
              <a:endParaRPr lang="en-US" sz="2000" b="1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91594" y="2246489"/>
              <a:ext cx="5719456" cy="7062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Panjang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papan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tolakan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1,22 cm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lebar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20cm,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tebal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10 cm.</a:t>
              </a:r>
              <a:endParaRPr lang="en-US" sz="20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402872" y="2058811"/>
              <a:ext cx="8382000" cy="0"/>
            </a:xfrm>
            <a:prstGeom prst="line">
              <a:avLst/>
            </a:prstGeom>
            <a:ln>
              <a:solidFill>
                <a:srgbClr val="0066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ight Arrow 11"/>
            <p:cNvSpPr/>
            <p:nvPr/>
          </p:nvSpPr>
          <p:spPr>
            <a:xfrm>
              <a:off x="1241778" y="2415593"/>
              <a:ext cx="434622" cy="325967"/>
            </a:xfrm>
            <a:prstGeom prst="rightArrow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02872" y="3028950"/>
            <a:ext cx="8382000" cy="808287"/>
            <a:chOff x="402872" y="3028950"/>
            <a:chExt cx="8382000" cy="808287"/>
          </a:xfrm>
        </p:grpSpPr>
        <p:sp>
          <p:nvSpPr>
            <p:cNvPr id="14" name="Rectangle 13"/>
            <p:cNvSpPr/>
            <p:nvPr/>
          </p:nvSpPr>
          <p:spPr>
            <a:xfrm>
              <a:off x="1891594" y="3402615"/>
              <a:ext cx="6664678" cy="380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sisi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dekat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tempkas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pelompat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at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mendarat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harus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diletakkan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papan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plastisin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mencatat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bekas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pelompat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jika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berbuat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salah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tolak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479072" y="3348287"/>
              <a:ext cx="488950" cy="488950"/>
            </a:xfrm>
            <a:prstGeom prst="roundRect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3.</a:t>
              </a:r>
              <a:endParaRPr lang="en-US" sz="2000" b="1" dirty="0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402872" y="3028950"/>
              <a:ext cx="8382000" cy="0"/>
            </a:xfrm>
            <a:prstGeom prst="line">
              <a:avLst/>
            </a:prstGeom>
            <a:ln>
              <a:solidFill>
                <a:srgbClr val="0066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ight Arrow 16"/>
            <p:cNvSpPr/>
            <p:nvPr/>
          </p:nvSpPr>
          <p:spPr>
            <a:xfrm>
              <a:off x="1241778" y="3437286"/>
              <a:ext cx="434622" cy="325967"/>
            </a:xfrm>
            <a:prstGeom prst="rightArrow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173959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9072" y="881715"/>
            <a:ext cx="8207728" cy="706261"/>
            <a:chOff x="479072" y="1276350"/>
            <a:chExt cx="8207728" cy="706261"/>
          </a:xfrm>
        </p:grpSpPr>
        <p:sp>
          <p:nvSpPr>
            <p:cNvPr id="3" name="Rounded Rectangle 2"/>
            <p:cNvSpPr/>
            <p:nvPr/>
          </p:nvSpPr>
          <p:spPr>
            <a:xfrm>
              <a:off x="479072" y="1385006"/>
              <a:ext cx="488950" cy="488950"/>
            </a:xfrm>
            <a:prstGeom prst="roundRect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4.</a:t>
              </a:r>
              <a:endParaRPr lang="en-US" sz="2000" b="1" dirty="0"/>
            </a:p>
          </p:txBody>
        </p:sp>
        <p:sp>
          <p:nvSpPr>
            <p:cNvPr id="4" name="Right Arrow 3"/>
            <p:cNvSpPr/>
            <p:nvPr/>
          </p:nvSpPr>
          <p:spPr>
            <a:xfrm>
              <a:off x="1241778" y="1439333"/>
              <a:ext cx="434622" cy="325967"/>
            </a:xfrm>
            <a:prstGeom prst="rightArrow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891594" y="1276350"/>
              <a:ext cx="6795206" cy="7062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Lebar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tempat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pendaratan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minimal 2,75 m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jarak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antara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tolakan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sampai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akhir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tempat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lompatan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minimal 10 m.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02872" y="1684637"/>
            <a:ext cx="8382000" cy="893939"/>
            <a:chOff x="402872" y="2058811"/>
            <a:chExt cx="8382000" cy="893939"/>
          </a:xfrm>
        </p:grpSpPr>
        <p:sp>
          <p:nvSpPr>
            <p:cNvPr id="7" name="Rounded Rectangle 6"/>
            <p:cNvSpPr/>
            <p:nvPr/>
          </p:nvSpPr>
          <p:spPr>
            <a:xfrm>
              <a:off x="479072" y="2332716"/>
              <a:ext cx="488950" cy="488950"/>
            </a:xfrm>
            <a:prstGeom prst="roundRect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5.</a:t>
              </a:r>
              <a:endParaRPr lang="en-US" sz="2000" b="1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891594" y="2246489"/>
              <a:ext cx="6664678" cy="7062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Permukaan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pasir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di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tempat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pendaratan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harus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sama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tinggi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datar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sisi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atas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papan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tolakan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402872" y="2058811"/>
              <a:ext cx="8382000" cy="0"/>
            </a:xfrm>
            <a:prstGeom prst="line">
              <a:avLst/>
            </a:prstGeom>
            <a:ln>
              <a:solidFill>
                <a:srgbClr val="0066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ight Arrow 9"/>
            <p:cNvSpPr/>
            <p:nvPr/>
          </p:nvSpPr>
          <p:spPr>
            <a:xfrm>
              <a:off x="1241778" y="2415593"/>
              <a:ext cx="434622" cy="325967"/>
            </a:xfrm>
            <a:prstGeom prst="rightArrow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02872" y="2775426"/>
            <a:ext cx="8382000" cy="717550"/>
            <a:chOff x="402872" y="3028950"/>
            <a:chExt cx="8382000" cy="717550"/>
          </a:xfrm>
        </p:grpSpPr>
        <p:sp>
          <p:nvSpPr>
            <p:cNvPr id="12" name="Rectangle 11"/>
            <p:cNvSpPr/>
            <p:nvPr/>
          </p:nvSpPr>
          <p:spPr>
            <a:xfrm>
              <a:off x="1891594" y="3311878"/>
              <a:ext cx="6664678" cy="380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Jika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peserta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perlombaan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lebih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8 orang,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setiap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peserta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diperbolehkan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melompat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3 kali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secara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bergiliran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79072" y="3257550"/>
              <a:ext cx="488950" cy="488950"/>
            </a:xfrm>
            <a:prstGeom prst="roundRect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6.</a:t>
              </a:r>
              <a:endParaRPr lang="en-US" sz="2000" b="1" dirty="0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402872" y="3028950"/>
              <a:ext cx="8382000" cy="0"/>
            </a:xfrm>
            <a:prstGeom prst="line">
              <a:avLst/>
            </a:prstGeom>
            <a:ln>
              <a:solidFill>
                <a:srgbClr val="0066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ight Arrow 14"/>
            <p:cNvSpPr/>
            <p:nvPr/>
          </p:nvSpPr>
          <p:spPr>
            <a:xfrm>
              <a:off x="1241778" y="3346549"/>
              <a:ext cx="434622" cy="325967"/>
            </a:xfrm>
            <a:prstGeom prst="rightArrow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233449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-1" y="228600"/>
            <a:ext cx="6248402" cy="457200"/>
          </a:xfrm>
          <a:prstGeom prst="homePlate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  D.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Aktivitas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Tolak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Peluru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81000" y="819150"/>
            <a:ext cx="8534400" cy="3581400"/>
            <a:chOff x="381000" y="819150"/>
            <a:chExt cx="8534400" cy="3581400"/>
          </a:xfrm>
        </p:grpSpPr>
        <p:sp>
          <p:nvSpPr>
            <p:cNvPr id="5" name="Rectangle 4"/>
            <p:cNvSpPr/>
            <p:nvPr/>
          </p:nvSpPr>
          <p:spPr>
            <a:xfrm>
              <a:off x="819364" y="3943350"/>
              <a:ext cx="3752636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Macam-macam</a:t>
              </a:r>
              <a:r>
                <a:rPr lang="en-US" sz="2000" b="1" dirty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cara</a:t>
              </a:r>
              <a:r>
                <a:rPr lang="en-US" sz="2000" b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memegang</a:t>
              </a:r>
              <a:r>
                <a:rPr lang="en-US" sz="2000" b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peluru</a:t>
              </a:r>
              <a:endParaRPr lang="en-US" sz="2000" b="1" i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33400" y="819150"/>
              <a:ext cx="62484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 err="1">
                  <a:solidFill>
                    <a:srgbClr val="C00000"/>
                  </a:solidFill>
                  <a:latin typeface="+mj-lt"/>
                  <a:cs typeface="Arial" pitchFamily="34" charset="0"/>
                </a:rPr>
                <a:t>Keterampilan</a:t>
              </a:r>
              <a:r>
                <a:rPr lang="en-US" sz="2800" b="1" dirty="0">
                  <a:solidFill>
                    <a:srgbClr val="C000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+mj-lt"/>
                  <a:cs typeface="Arial" pitchFamily="34" charset="0"/>
                </a:rPr>
                <a:t>Gerak</a:t>
              </a:r>
              <a:r>
                <a:rPr lang="en-US" sz="2800" b="1" dirty="0">
                  <a:solidFill>
                    <a:srgbClr val="C000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+mj-lt"/>
                  <a:cs typeface="Arial" pitchFamily="34" charset="0"/>
                </a:rPr>
                <a:t>Memegang</a:t>
              </a:r>
              <a:r>
                <a:rPr lang="en-US" sz="2800" b="1" dirty="0">
                  <a:solidFill>
                    <a:srgbClr val="C000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+mj-lt"/>
                  <a:cs typeface="Arial" pitchFamily="34" charset="0"/>
                </a:rPr>
                <a:t>Peluru</a:t>
              </a:r>
              <a:endPara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endParaRPr>
            </a:p>
          </p:txBody>
        </p:sp>
        <p:pic>
          <p:nvPicPr>
            <p:cNvPr id="12" name="Picture 11" descr="1 e copy.jpg"/>
            <p:cNvPicPr>
              <a:picLocks noChangeAspect="1"/>
            </p:cNvPicPr>
            <p:nvPr/>
          </p:nvPicPr>
          <p:blipFill rotWithShape="1">
            <a:blip r:embed="rId2" cstate="print"/>
            <a:srcRect l="15623" t="23566" r="18683" b="28858"/>
            <a:stretch/>
          </p:blipFill>
          <p:spPr>
            <a:xfrm>
              <a:off x="381000" y="1657350"/>
              <a:ext cx="4705564" cy="2229492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5410200" y="1657350"/>
              <a:ext cx="3505200" cy="22288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Ada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dua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macam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gaya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sering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digunakan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tolak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peluru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yaitu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gaya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lama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gaya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i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ortodoks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gaya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baru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gaya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O’Brian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1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278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8670731367_878e9934ca_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06656" y="-2380"/>
            <a:ext cx="3733800" cy="4978400"/>
          </a:xfrm>
          <a:prstGeom prst="rect">
            <a:avLst/>
          </a:prstGeom>
        </p:spPr>
      </p:pic>
      <p:sp>
        <p:nvSpPr>
          <p:cNvPr id="4" name="Pentagon 3"/>
          <p:cNvSpPr/>
          <p:nvPr/>
        </p:nvSpPr>
        <p:spPr>
          <a:xfrm>
            <a:off x="-1" y="228600"/>
            <a:ext cx="6172201" cy="457200"/>
          </a:xfrm>
          <a:prstGeom prst="homePlate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  A.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Aktivitas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Jalan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Cepat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819150"/>
            <a:ext cx="37789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Fase-Fase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Pembelajaran</a:t>
            </a:r>
            <a:r>
              <a:rPr lang="en-US" sz="2800" b="1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Jalan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Cepat</a:t>
            </a:r>
            <a:endParaRPr lang="en-US" sz="28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09600" y="1962150"/>
            <a:ext cx="4419600" cy="2133600"/>
            <a:chOff x="609600" y="1885950"/>
            <a:chExt cx="4419600" cy="2133600"/>
          </a:xfrm>
        </p:grpSpPr>
        <p:sp>
          <p:nvSpPr>
            <p:cNvPr id="16" name="Rectangle 15"/>
            <p:cNvSpPr/>
            <p:nvPr/>
          </p:nvSpPr>
          <p:spPr>
            <a:xfrm>
              <a:off x="609600" y="2419350"/>
              <a:ext cx="4419600" cy="1600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Fase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gerakan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tumpuan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dua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terjadi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sangat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singkat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Saat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kedua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menyentuh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tanah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saat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itu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pula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berakhir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dorongan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diikuti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gerakan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tarikan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09600" y="1885950"/>
              <a:ext cx="3045343" cy="4572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Fase</a:t>
              </a:r>
              <a:r>
                <a:rPr lang="en-US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tumpuan</a:t>
              </a:r>
              <a:r>
                <a:rPr lang="en-US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dua</a:t>
              </a:r>
              <a:r>
                <a:rPr lang="en-US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kaki</a:t>
              </a:r>
              <a:endParaRPr lang="en-US" sz="2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8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09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781923" y="1595145"/>
            <a:ext cx="5315765" cy="2587438"/>
            <a:chOff x="2455523" y="1285875"/>
            <a:chExt cx="7174787" cy="3492313"/>
          </a:xfrm>
        </p:grpSpPr>
        <p:pic>
          <p:nvPicPr>
            <p:cNvPr id="2" name="Picture 1" descr="7 f copy.jpg"/>
            <p:cNvPicPr>
              <a:picLocks noChangeAspect="1"/>
            </p:cNvPicPr>
            <p:nvPr/>
          </p:nvPicPr>
          <p:blipFill rotWithShape="1">
            <a:blip r:embed="rId2" cstate="print"/>
            <a:srcRect l="17063" t="7055" r="17719" b="9913"/>
            <a:stretch/>
          </p:blipFill>
          <p:spPr>
            <a:xfrm>
              <a:off x="6096000" y="1285875"/>
              <a:ext cx="3534310" cy="3277457"/>
            </a:xfrm>
            <a:prstGeom prst="rect">
              <a:avLst/>
            </a:prstGeom>
          </p:spPr>
        </p:pic>
        <p:pic>
          <p:nvPicPr>
            <p:cNvPr id="3" name="Picture 2" descr="7 e copy.jpg"/>
            <p:cNvPicPr>
              <a:picLocks noChangeAspect="1"/>
            </p:cNvPicPr>
            <p:nvPr/>
          </p:nvPicPr>
          <p:blipFill rotWithShape="1">
            <a:blip r:embed="rId3" cstate="print"/>
            <a:srcRect l="11256" t="1036" r="18362" b="8603"/>
            <a:stretch/>
          </p:blipFill>
          <p:spPr>
            <a:xfrm>
              <a:off x="2455523" y="1473120"/>
              <a:ext cx="3534310" cy="3305068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304800" y="272599"/>
            <a:ext cx="6248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Menolak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Peluru</a:t>
            </a:r>
            <a:endParaRPr lang="en-US" sz="28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81000" y="914400"/>
            <a:ext cx="3352801" cy="3268183"/>
            <a:chOff x="381000" y="914400"/>
            <a:chExt cx="3352801" cy="3268183"/>
          </a:xfrm>
        </p:grpSpPr>
        <p:sp>
          <p:nvSpPr>
            <p:cNvPr id="5" name="Rectangle 4"/>
            <p:cNvSpPr/>
            <p:nvPr/>
          </p:nvSpPr>
          <p:spPr>
            <a:xfrm>
              <a:off x="381000" y="1896583"/>
              <a:ext cx="3352801" cy="228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Dari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sikap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menolakkan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peluru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tanpa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berhenti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harus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segera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diikuti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gerakan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menolak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peluru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Dorongan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/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tolakan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peluru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harus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lurus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satu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sudut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lemparan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kurang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40°.</a:t>
              </a:r>
              <a:endParaRPr lang="en-US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81001" y="914400"/>
              <a:ext cx="3352800" cy="74295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Sikap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awal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ketika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akan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menolak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peluru</a:t>
              </a:r>
              <a:endParaRPr lang="en-US" sz="2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86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09600"/>
            <a:ext cx="4648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7 d copy.jpg"/>
          <p:cNvPicPr>
            <a:picLocks noChangeAspect="1"/>
          </p:cNvPicPr>
          <p:nvPr/>
        </p:nvPicPr>
        <p:blipFill rotWithShape="1">
          <a:blip r:embed="rId2" cstate="print"/>
          <a:srcRect l="15313" r="6232" b="10362"/>
          <a:stretch/>
        </p:blipFill>
        <p:spPr>
          <a:xfrm>
            <a:off x="457200" y="609599"/>
            <a:ext cx="4489807" cy="373636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5181600" y="514350"/>
            <a:ext cx="3352801" cy="3363433"/>
            <a:chOff x="381000" y="819150"/>
            <a:chExt cx="3352801" cy="3363433"/>
          </a:xfrm>
        </p:grpSpPr>
        <p:sp>
          <p:nvSpPr>
            <p:cNvPr id="6" name="Rectangle 5"/>
            <p:cNvSpPr/>
            <p:nvPr/>
          </p:nvSpPr>
          <p:spPr>
            <a:xfrm>
              <a:off x="381000" y="1896583"/>
              <a:ext cx="3352801" cy="228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Sesudah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menolak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peluru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membuat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lompatan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menukar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kanan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depan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Bersamaan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mendaratnya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kanan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kaki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kiri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ditarik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belakang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demikian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pula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kiri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memelihara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keseimbangan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81001" y="819150"/>
              <a:ext cx="3352800" cy="74295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Sikap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akhir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setelah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menolak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peluru</a:t>
              </a:r>
              <a:endParaRPr lang="en-US" sz="2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573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27095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Pertimbangan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Teknis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Tolak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Peluru</a:t>
            </a:r>
            <a:endParaRPr lang="en-US" sz="28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95400" y="714153"/>
            <a:ext cx="6324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Hal-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hal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harus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dihindari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tolak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peluru</a:t>
            </a:r>
            <a:endParaRPr lang="en-US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04800" y="1352550"/>
            <a:ext cx="8686800" cy="3187771"/>
          </a:xfrm>
          <a:prstGeom prst="rect">
            <a:avLst/>
          </a:prstGeom>
        </p:spPr>
        <p:txBody>
          <a:bodyPr wrap="square" numCol="2" spcCol="393192">
            <a:spAutoFit/>
          </a:bodyPr>
          <a:lstStyle/>
          <a:p>
            <a:pPr marL="457200" indent="-457200">
              <a:spcBef>
                <a:spcPts val="700"/>
              </a:spcBef>
              <a:buFont typeface="+mj-lt"/>
              <a:buAutoNum type="arabicPeriod"/>
            </a:pP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Sikap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posisi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awal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seimbang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700"/>
              </a:spcBef>
              <a:buFont typeface="+mj-lt"/>
              <a:buAutoNum type="arabicPeriod"/>
            </a:pP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menolak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peluru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benar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yaitu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diiringi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lompatan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kanan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700"/>
              </a:spcBef>
              <a:buFont typeface="+mj-lt"/>
              <a:buAutoNum type="arabicPeriod"/>
            </a:pP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Mengangkat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tubuh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terlalu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tinggi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meluncur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700"/>
              </a:spcBef>
              <a:buFont typeface="+mj-lt"/>
              <a:buAutoNum type="arabicPeriod"/>
            </a:pP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menarik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kanan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cukup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jauh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bawah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badan</a:t>
            </a:r>
            <a:r>
              <a:rPr lang="en-US" sz="2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700"/>
              </a:spcBef>
              <a:buFont typeface="+mj-lt"/>
              <a:buAutoNum type="arabicPeriod"/>
            </a:pP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Mendarat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kanan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menghadap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belakang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700"/>
              </a:spcBef>
              <a:buFont typeface="+mj-lt"/>
              <a:buAutoNum type="arabicPeriod"/>
            </a:pP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kiri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terlalu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kiri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i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ts val="700"/>
              </a:spcBef>
              <a:buFont typeface="+mj-lt"/>
              <a:buAutoNum type="arabicPeriod"/>
            </a:pP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Terlalu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cepat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menegakkan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badan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700"/>
              </a:spcBef>
              <a:buFont typeface="+mj-lt"/>
              <a:buAutoNum type="arabicPeriod"/>
            </a:pP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Mendarat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badan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menghadap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samping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depan</a:t>
            </a:r>
            <a:r>
              <a:rPr lang="en-US" sz="2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43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7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2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2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75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9692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6600"/>
                </a:solidFill>
                <a:latin typeface="+mj-lt"/>
                <a:cs typeface="Arial" pitchFamily="34" charset="0"/>
              </a:rPr>
              <a:t>Hal-</a:t>
            </a:r>
            <a:r>
              <a:rPr lang="en-US" sz="2800" b="1" dirty="0" err="1">
                <a:solidFill>
                  <a:srgbClr val="006600"/>
                </a:solidFill>
                <a:latin typeface="+mj-lt"/>
                <a:cs typeface="Arial" pitchFamily="34" charset="0"/>
              </a:rPr>
              <a:t>hal</a:t>
            </a:r>
            <a:r>
              <a:rPr lang="en-US" sz="2800" b="1" dirty="0">
                <a:solidFill>
                  <a:srgbClr val="006600"/>
                </a:solidFill>
                <a:latin typeface="+mj-lt"/>
                <a:cs typeface="Arial" pitchFamily="34" charset="0"/>
              </a:rPr>
              <a:t> yang </a:t>
            </a:r>
            <a:r>
              <a:rPr lang="en-US" sz="2800" b="1" dirty="0" err="1">
                <a:solidFill>
                  <a:srgbClr val="006600"/>
                </a:solidFill>
                <a:latin typeface="+mj-lt"/>
                <a:cs typeface="Arial" pitchFamily="34" charset="0"/>
              </a:rPr>
              <a:t>harus</a:t>
            </a:r>
            <a:r>
              <a:rPr lang="en-US" sz="2800" b="1" dirty="0">
                <a:solidFill>
                  <a:srgbClr val="0066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+mj-lt"/>
                <a:cs typeface="Arial" pitchFamily="34" charset="0"/>
              </a:rPr>
              <a:t>diutamakan</a:t>
            </a:r>
            <a:r>
              <a:rPr lang="en-US" sz="2800" b="1" dirty="0">
                <a:solidFill>
                  <a:srgbClr val="0066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+mj-lt"/>
                <a:cs typeface="Arial" pitchFamily="34" charset="0"/>
              </a:rPr>
              <a:t>dalam</a:t>
            </a:r>
            <a:r>
              <a:rPr lang="en-US" sz="2800" b="1" dirty="0">
                <a:solidFill>
                  <a:srgbClr val="0066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+mj-lt"/>
                <a:cs typeface="Arial" pitchFamily="34" charset="0"/>
              </a:rPr>
              <a:t>tolak</a:t>
            </a:r>
            <a:r>
              <a:rPr lang="en-US" sz="2800" b="1" dirty="0">
                <a:solidFill>
                  <a:srgbClr val="0066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+mj-lt"/>
                <a:cs typeface="Arial" pitchFamily="34" charset="0"/>
              </a:rPr>
              <a:t>peluru</a:t>
            </a:r>
            <a:endParaRPr lang="en-US" sz="2800" b="1" i="1" dirty="0">
              <a:solidFill>
                <a:srgbClr val="0066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95400" y="666750"/>
            <a:ext cx="6324600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Hal-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hal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harus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dihindari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tolak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peluru</a:t>
            </a:r>
            <a:endParaRPr lang="en-US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200150"/>
            <a:ext cx="8763000" cy="3439403"/>
          </a:xfrm>
          <a:prstGeom prst="rect">
            <a:avLst/>
          </a:prstGeom>
        </p:spPr>
        <p:txBody>
          <a:bodyPr wrap="square" numCol="2" spcCol="393192">
            <a:spAutoFit/>
          </a:bodyPr>
          <a:lstStyle/>
          <a:p>
            <a:pPr marL="457200" indent="-457200">
              <a:spcBef>
                <a:spcPts val="700"/>
              </a:spcBef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Posisi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kiri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selalu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rendah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ts val="700"/>
              </a:spcBef>
              <a:buFont typeface="+mj-lt"/>
              <a:buAutoNum type="arabicPeriod"/>
            </a:pPr>
            <a:r>
              <a:rPr lang="en-US" sz="2000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Lakukan</a:t>
            </a:r>
            <a:r>
              <a:rPr lang="en-US" sz="2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kaki yang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seimbang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kiri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mendorong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belakang</a:t>
            </a:r>
            <a:r>
              <a:rPr lang="en-US" sz="2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700"/>
              </a:spcBef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Bagian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atas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badan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harus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selalu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rileks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sedang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bagian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bawah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selalu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bergerak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700"/>
              </a:spcBef>
              <a:buFont typeface="+mj-lt"/>
              <a:buAutoNum type="arabicPeriod"/>
            </a:pP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Usahakan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yang      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cepat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menjangkau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jauh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kaki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kanan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700"/>
              </a:spcBef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Putarlah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kanan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selama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menolak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peluru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700"/>
              </a:spcBef>
              <a:buFont typeface="+mj-lt"/>
              <a:buAutoNum type="arabicPeriod"/>
            </a:pP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Usahakan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pinggang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kiri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bahu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menghadap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belakang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sejauh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mungkin</a:t>
            </a:r>
            <a:r>
              <a:rPr lang="en-US" sz="2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700"/>
              </a:spcBef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Usahakan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lengan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kiri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posisi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tertutup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700"/>
              </a:spcBef>
              <a:buFont typeface="+mj-lt"/>
              <a:buAutoNum type="arabicPeriod"/>
            </a:pP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Kaki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kiri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harus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kuat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menjaga</a:t>
            </a:r>
            <a:r>
              <a:rPr lang="en-US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keseimbangan</a:t>
            </a:r>
            <a:r>
              <a:rPr lang="en-US" sz="2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2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badan</a:t>
            </a:r>
            <a:r>
              <a:rPr lang="en-US" sz="2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505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7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2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2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75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1" y="717698"/>
            <a:ext cx="19050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Fase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tarikan</a:t>
            </a:r>
            <a:endParaRPr lang="en-US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8671638102_af070db423_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1000" y="0"/>
            <a:ext cx="3778374" cy="49162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1" y="1771650"/>
            <a:ext cx="3581399" cy="16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Fase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tarikan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dimulai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setelah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terdahulu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selesai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dilakukan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depan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akibat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kerja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tumit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koordinasi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seluruh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bagian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badan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434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225416468_fd5481ad04_k.jpg"/>
          <p:cNvPicPr>
            <a:picLocks noChangeAspect="1"/>
          </p:cNvPicPr>
          <p:nvPr/>
        </p:nvPicPr>
        <p:blipFill rotWithShape="1">
          <a:blip r:embed="rId2"/>
          <a:srcRect r="34185"/>
          <a:stretch/>
        </p:blipFill>
        <p:spPr>
          <a:xfrm>
            <a:off x="-8860" y="1"/>
            <a:ext cx="4580859" cy="478023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29200" y="1257300"/>
            <a:ext cx="3276600" cy="2686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Tahap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terjadi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selesainya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fase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tarikan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awal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fase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dorongan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kaki.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Pinggang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sama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bahu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Lengan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vertikal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paralel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samping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badan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0" y="514350"/>
            <a:ext cx="2438399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Fase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relaksasi</a:t>
            </a:r>
            <a:endParaRPr lang="en-US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09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335911267_51965bdc2c_b.jpg"/>
          <p:cNvPicPr>
            <a:picLocks noChangeAspect="1"/>
          </p:cNvPicPr>
          <p:nvPr/>
        </p:nvPicPr>
        <p:blipFill rotWithShape="1">
          <a:blip r:embed="rId2"/>
          <a:srcRect l="24218" t="1226" r="-1" b="-1"/>
          <a:stretch/>
        </p:blipFill>
        <p:spPr>
          <a:xfrm>
            <a:off x="3678865" y="0"/>
            <a:ext cx="5489943" cy="4800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" y="1657350"/>
            <a:ext cx="3124200" cy="205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Fase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dilakukan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apabila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fase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terdahulu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selesai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pusat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gravitasi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badan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mengambil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alih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tumpu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Kaki  yang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baru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saja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menyelesaikan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tarikan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mulai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mengambil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alih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dorongan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361950"/>
            <a:ext cx="2438399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Fase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dorongan</a:t>
            </a:r>
            <a:endParaRPr lang="en-US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90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79072" y="1293283"/>
            <a:ext cx="7979128" cy="706261"/>
            <a:chOff x="479072" y="1293283"/>
            <a:chExt cx="7979128" cy="706261"/>
          </a:xfrm>
        </p:grpSpPr>
        <p:sp>
          <p:nvSpPr>
            <p:cNvPr id="4" name="Rounded Rectangle 3"/>
            <p:cNvSpPr/>
            <p:nvPr/>
          </p:nvSpPr>
          <p:spPr>
            <a:xfrm>
              <a:off x="479072" y="1401939"/>
              <a:ext cx="488950" cy="488950"/>
            </a:xfrm>
            <a:prstGeom prst="roundRect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1.</a:t>
              </a:r>
              <a:endParaRPr lang="en-US" sz="2000" b="1" dirty="0"/>
            </a:p>
          </p:txBody>
        </p:sp>
        <p:sp>
          <p:nvSpPr>
            <p:cNvPr id="5" name="Right Arrow 4"/>
            <p:cNvSpPr/>
            <p:nvPr/>
          </p:nvSpPr>
          <p:spPr>
            <a:xfrm>
              <a:off x="1241778" y="1456266"/>
              <a:ext cx="434622" cy="325967"/>
            </a:xfrm>
            <a:prstGeom prst="rightArrow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891594" y="1293283"/>
              <a:ext cx="6566606" cy="7062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Hilang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kontak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tanah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terlepas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permukaan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tanah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ada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saat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melayang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).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0" y="127095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Pertimbangan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Teknis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Jalan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Cepat</a:t>
            </a:r>
            <a:endParaRPr lang="en-US" sz="28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95400" y="714153"/>
            <a:ext cx="6324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Hal-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hal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perlu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dihindari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jalan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cepat</a:t>
            </a:r>
            <a:endParaRPr lang="en-US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402872" y="1999544"/>
            <a:ext cx="8382000" cy="706261"/>
            <a:chOff x="402872" y="1999544"/>
            <a:chExt cx="8382000" cy="706261"/>
          </a:xfrm>
        </p:grpSpPr>
        <p:sp>
          <p:nvSpPr>
            <p:cNvPr id="7" name="Rounded Rectangle 6"/>
            <p:cNvSpPr/>
            <p:nvPr/>
          </p:nvSpPr>
          <p:spPr>
            <a:xfrm>
              <a:off x="479072" y="2085771"/>
              <a:ext cx="488950" cy="488950"/>
            </a:xfrm>
            <a:prstGeom prst="roundRect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2.</a:t>
              </a:r>
              <a:endParaRPr lang="en-US" sz="2000" b="1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91594" y="1999544"/>
              <a:ext cx="6817078" cy="7062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Badan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terlalu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condong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depan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tertinggal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belakang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 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402872" y="1999544"/>
              <a:ext cx="8382000" cy="0"/>
            </a:xfrm>
            <a:prstGeom prst="line">
              <a:avLst/>
            </a:prstGeom>
            <a:ln>
              <a:solidFill>
                <a:srgbClr val="0066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ight Arrow 28"/>
            <p:cNvSpPr/>
            <p:nvPr/>
          </p:nvSpPr>
          <p:spPr>
            <a:xfrm>
              <a:off x="1241778" y="2168648"/>
              <a:ext cx="434622" cy="325967"/>
            </a:xfrm>
            <a:prstGeom prst="rightArrow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02872" y="2669396"/>
            <a:ext cx="8382000" cy="579687"/>
            <a:chOff x="402872" y="2669396"/>
            <a:chExt cx="8382000" cy="579687"/>
          </a:xfrm>
        </p:grpSpPr>
        <p:sp>
          <p:nvSpPr>
            <p:cNvPr id="3" name="Rectangle 2"/>
            <p:cNvSpPr/>
            <p:nvPr/>
          </p:nvSpPr>
          <p:spPr>
            <a:xfrm>
              <a:off x="1891594" y="2814461"/>
              <a:ext cx="6664678" cy="380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Menarik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menurunkan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pusat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gravitasi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badan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479072" y="2760133"/>
              <a:ext cx="488950" cy="488950"/>
            </a:xfrm>
            <a:prstGeom prst="roundRect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3.</a:t>
              </a:r>
              <a:endParaRPr lang="en-US" sz="2000" b="1" dirty="0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402872" y="2669396"/>
              <a:ext cx="8382000" cy="0"/>
            </a:xfrm>
            <a:prstGeom prst="line">
              <a:avLst/>
            </a:prstGeom>
            <a:ln>
              <a:solidFill>
                <a:srgbClr val="0066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ight Arrow 29"/>
            <p:cNvSpPr/>
            <p:nvPr/>
          </p:nvSpPr>
          <p:spPr>
            <a:xfrm>
              <a:off x="1241778" y="2849132"/>
              <a:ext cx="434622" cy="325967"/>
            </a:xfrm>
            <a:prstGeom prst="rightArrow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02872" y="3328615"/>
            <a:ext cx="8382000" cy="626730"/>
            <a:chOff x="402872" y="3328615"/>
            <a:chExt cx="8382000" cy="626730"/>
          </a:xfrm>
        </p:grpSpPr>
        <p:sp>
          <p:nvSpPr>
            <p:cNvPr id="14" name="Rounded Rectangle 13"/>
            <p:cNvSpPr/>
            <p:nvPr/>
          </p:nvSpPr>
          <p:spPr>
            <a:xfrm>
              <a:off x="479072" y="3412067"/>
              <a:ext cx="488950" cy="488950"/>
            </a:xfrm>
            <a:prstGeom prst="roundRect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4.</a:t>
              </a:r>
              <a:endParaRPr lang="en-US" sz="2000" b="1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891594" y="3357739"/>
              <a:ext cx="6893278" cy="5976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Mendorong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gravitasi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menurut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jalur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zig-zag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402872" y="3328615"/>
              <a:ext cx="8382000" cy="0"/>
            </a:xfrm>
            <a:prstGeom prst="line">
              <a:avLst/>
            </a:prstGeom>
            <a:ln>
              <a:solidFill>
                <a:srgbClr val="0066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ight Arrow 30"/>
            <p:cNvSpPr/>
            <p:nvPr/>
          </p:nvSpPr>
          <p:spPr>
            <a:xfrm>
              <a:off x="1241778" y="3497718"/>
              <a:ext cx="434622" cy="325967"/>
            </a:xfrm>
            <a:prstGeom prst="rightArrow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02872" y="3987833"/>
            <a:ext cx="8382000" cy="565117"/>
            <a:chOff x="402872" y="3987833"/>
            <a:chExt cx="8382000" cy="565117"/>
          </a:xfrm>
        </p:grpSpPr>
        <p:sp>
          <p:nvSpPr>
            <p:cNvPr id="2" name="Rectangle 1"/>
            <p:cNvSpPr/>
            <p:nvPr/>
          </p:nvSpPr>
          <p:spPr>
            <a:xfrm>
              <a:off x="1891594" y="4064000"/>
              <a:ext cx="4454878" cy="380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Langkah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terlalu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pendek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479072" y="4064000"/>
              <a:ext cx="488950" cy="488950"/>
            </a:xfrm>
            <a:prstGeom prst="roundRect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5.</a:t>
              </a:r>
              <a:endParaRPr lang="en-US" sz="2000" b="1" dirty="0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402872" y="3987833"/>
              <a:ext cx="8382000" cy="0"/>
            </a:xfrm>
            <a:prstGeom prst="line">
              <a:avLst/>
            </a:prstGeom>
            <a:ln>
              <a:solidFill>
                <a:srgbClr val="0066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ight Arrow 31"/>
            <p:cNvSpPr/>
            <p:nvPr/>
          </p:nvSpPr>
          <p:spPr>
            <a:xfrm>
              <a:off x="1241778" y="4146304"/>
              <a:ext cx="434622" cy="325967"/>
            </a:xfrm>
            <a:prstGeom prst="rightArrow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338984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7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2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79072" y="895350"/>
            <a:ext cx="8664928" cy="706261"/>
            <a:chOff x="479072" y="1217083"/>
            <a:chExt cx="8664928" cy="706261"/>
          </a:xfrm>
        </p:grpSpPr>
        <p:sp>
          <p:nvSpPr>
            <p:cNvPr id="4" name="Rounded Rectangle 3"/>
            <p:cNvSpPr/>
            <p:nvPr/>
          </p:nvSpPr>
          <p:spPr>
            <a:xfrm>
              <a:off x="479072" y="1401939"/>
              <a:ext cx="488950" cy="48895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1.</a:t>
              </a:r>
              <a:endParaRPr lang="en-US" sz="2000" b="1" dirty="0"/>
            </a:p>
          </p:txBody>
        </p:sp>
        <p:sp>
          <p:nvSpPr>
            <p:cNvPr id="5" name="Right Arrow 4"/>
            <p:cNvSpPr/>
            <p:nvPr/>
          </p:nvSpPr>
          <p:spPr>
            <a:xfrm>
              <a:off x="1241778" y="1456266"/>
              <a:ext cx="434622" cy="325967"/>
            </a:xfrm>
            <a:prstGeom prst="rightArrow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891594" y="1217083"/>
              <a:ext cx="7252406" cy="7062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Lutut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tetap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lurus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saat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melakukan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fase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tumpuan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dua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kaki.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1295400" y="248092"/>
            <a:ext cx="6324600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Hal-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hal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perlu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diutamakan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jalan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cepat</a:t>
            </a:r>
            <a:endParaRPr lang="en-US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402872" y="1677811"/>
            <a:ext cx="8382000" cy="706261"/>
            <a:chOff x="402872" y="1999544"/>
            <a:chExt cx="8382000" cy="706261"/>
          </a:xfrm>
        </p:grpSpPr>
        <p:sp>
          <p:nvSpPr>
            <p:cNvPr id="7" name="Rounded Rectangle 6"/>
            <p:cNvSpPr/>
            <p:nvPr/>
          </p:nvSpPr>
          <p:spPr>
            <a:xfrm>
              <a:off x="479072" y="2085771"/>
              <a:ext cx="488950" cy="48895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2.</a:t>
              </a:r>
              <a:endParaRPr lang="en-US" sz="2000" b="1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91594" y="1999544"/>
              <a:ext cx="6817078" cy="7062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Perkuatlah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otot-otot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belakang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punggung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otot-otot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daerah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perut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  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402872" y="1999544"/>
              <a:ext cx="8382000" cy="0"/>
            </a:xfrm>
            <a:prstGeom prst="line">
              <a:avLst/>
            </a:prstGeom>
            <a:ln>
              <a:solidFill>
                <a:srgbClr val="0066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ight Arrow 28"/>
            <p:cNvSpPr/>
            <p:nvPr/>
          </p:nvSpPr>
          <p:spPr>
            <a:xfrm>
              <a:off x="1241778" y="2168648"/>
              <a:ext cx="434622" cy="325967"/>
            </a:xfrm>
            <a:prstGeom prst="rightArrow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02872" y="2347663"/>
            <a:ext cx="8382000" cy="579687"/>
            <a:chOff x="402872" y="2669396"/>
            <a:chExt cx="8382000" cy="579687"/>
          </a:xfrm>
        </p:grpSpPr>
        <p:sp>
          <p:nvSpPr>
            <p:cNvPr id="3" name="Rectangle 2"/>
            <p:cNvSpPr/>
            <p:nvPr/>
          </p:nvSpPr>
          <p:spPr>
            <a:xfrm>
              <a:off x="1891594" y="2814461"/>
              <a:ext cx="6664678" cy="380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Cegah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badan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lengan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diangkat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terlalu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tinggi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479072" y="2760133"/>
              <a:ext cx="488950" cy="48895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3.</a:t>
              </a:r>
              <a:endParaRPr lang="en-US" sz="2000" b="1" dirty="0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402872" y="2669396"/>
              <a:ext cx="8382000" cy="0"/>
            </a:xfrm>
            <a:prstGeom prst="line">
              <a:avLst/>
            </a:prstGeom>
            <a:ln>
              <a:solidFill>
                <a:srgbClr val="0066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ight Arrow 29"/>
            <p:cNvSpPr/>
            <p:nvPr/>
          </p:nvSpPr>
          <p:spPr>
            <a:xfrm>
              <a:off x="1241778" y="2849132"/>
              <a:ext cx="434622" cy="325967"/>
            </a:xfrm>
            <a:prstGeom prst="rightArrow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02872" y="3006882"/>
            <a:ext cx="8382000" cy="626730"/>
            <a:chOff x="402872" y="3328615"/>
            <a:chExt cx="8382000" cy="626730"/>
          </a:xfrm>
        </p:grpSpPr>
        <p:sp>
          <p:nvSpPr>
            <p:cNvPr id="14" name="Rounded Rectangle 13"/>
            <p:cNvSpPr/>
            <p:nvPr/>
          </p:nvSpPr>
          <p:spPr>
            <a:xfrm>
              <a:off x="479072" y="3412067"/>
              <a:ext cx="488950" cy="48895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4.</a:t>
              </a:r>
              <a:endParaRPr lang="en-US" sz="2000" b="1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891594" y="3357739"/>
              <a:ext cx="6893278" cy="5976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Gerakkan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di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atas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lurus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402872" y="3328615"/>
              <a:ext cx="8382000" cy="0"/>
            </a:xfrm>
            <a:prstGeom prst="line">
              <a:avLst/>
            </a:prstGeom>
            <a:ln>
              <a:solidFill>
                <a:srgbClr val="0066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ight Arrow 30"/>
            <p:cNvSpPr/>
            <p:nvPr/>
          </p:nvSpPr>
          <p:spPr>
            <a:xfrm>
              <a:off x="1241778" y="3497718"/>
              <a:ext cx="434622" cy="325967"/>
            </a:xfrm>
            <a:prstGeom prst="rightArrow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02872" y="3666100"/>
            <a:ext cx="8436328" cy="565117"/>
            <a:chOff x="402872" y="3987833"/>
            <a:chExt cx="8436328" cy="565117"/>
          </a:xfrm>
        </p:grpSpPr>
        <p:sp>
          <p:nvSpPr>
            <p:cNvPr id="2" name="Rectangle 1"/>
            <p:cNvSpPr/>
            <p:nvPr/>
          </p:nvSpPr>
          <p:spPr>
            <a:xfrm>
              <a:off x="1891594" y="4143909"/>
              <a:ext cx="6947606" cy="380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Lakukan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daya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dorong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penuh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gunakan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lengan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mudah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gerakan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baik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pinggang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479072" y="4064000"/>
              <a:ext cx="488950" cy="48895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5.</a:t>
              </a:r>
              <a:endParaRPr lang="en-US" sz="2000" b="1" dirty="0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402872" y="3987833"/>
              <a:ext cx="8382000" cy="0"/>
            </a:xfrm>
            <a:prstGeom prst="line">
              <a:avLst/>
            </a:prstGeom>
            <a:ln>
              <a:solidFill>
                <a:srgbClr val="0066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ight Arrow 31"/>
            <p:cNvSpPr/>
            <p:nvPr/>
          </p:nvSpPr>
          <p:spPr>
            <a:xfrm>
              <a:off x="1241778" y="4146304"/>
              <a:ext cx="434622" cy="325967"/>
            </a:xfrm>
            <a:prstGeom prst="rightArrow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353866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7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7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600" y="1962593"/>
            <a:ext cx="7627741" cy="21973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spcCol="365760" rtlCol="0" anchor="ctr"/>
          <a:lstStyle/>
          <a:p>
            <a:pPr marL="457200" indent="-457200">
              <a:spcBef>
                <a:spcPts val="700"/>
              </a:spcBef>
              <a:buAutoNum type="arabicPeriod"/>
            </a:pP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Letakkan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tangan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lebih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lebar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sedikit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lebar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bahu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Ibu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jari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jari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lain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membentuk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huruf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V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terbalik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700"/>
              </a:spcBef>
              <a:buAutoNum type="arabicPeriod"/>
            </a:pP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Bahu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condong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depan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sedikit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depan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tangan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lurus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457200" indent="-457200">
              <a:spcBef>
                <a:spcPts val="700"/>
              </a:spcBef>
              <a:buAutoNum type="arabicPeriod"/>
            </a:pP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Leher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tegang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pandangan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depan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kira-kira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2,5 m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muka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start.</a:t>
            </a:r>
          </a:p>
        </p:txBody>
      </p:sp>
      <p:pic>
        <p:nvPicPr>
          <p:cNvPr id="2" name="Picture 1" descr="4 4 copy.jpg"/>
          <p:cNvPicPr>
            <a:picLocks noChangeAspect="1"/>
          </p:cNvPicPr>
          <p:nvPr/>
        </p:nvPicPr>
        <p:blipFill rotWithShape="1">
          <a:blip r:embed="rId2" cstate="print"/>
          <a:srcRect l="3048" t="19590" r="4250" b="20525"/>
          <a:stretch/>
        </p:blipFill>
        <p:spPr>
          <a:xfrm>
            <a:off x="4046341" y="2893291"/>
            <a:ext cx="4191000" cy="1816342"/>
          </a:xfrm>
          <a:prstGeom prst="rect">
            <a:avLst/>
          </a:prstGeom>
        </p:spPr>
      </p:pic>
      <p:sp>
        <p:nvSpPr>
          <p:cNvPr id="7" name="Pentagon 6"/>
          <p:cNvSpPr/>
          <p:nvPr/>
        </p:nvSpPr>
        <p:spPr>
          <a:xfrm>
            <a:off x="-2" y="228600"/>
            <a:ext cx="7239001" cy="457200"/>
          </a:xfrm>
          <a:prstGeom prst="homePlate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  B.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Aktivitas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Lari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Jarak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Pendek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399" y="819150"/>
            <a:ext cx="82296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Dasar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Start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Lari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Jarak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Pendek</a:t>
            </a:r>
            <a:endParaRPr lang="en-US" sz="28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9600" y="1415017"/>
            <a:ext cx="3352799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aba-aba “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bersedia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en-US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65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 5 copy.jpg"/>
          <p:cNvPicPr>
            <a:picLocks noChangeAspect="1"/>
          </p:cNvPicPr>
          <p:nvPr/>
        </p:nvPicPr>
        <p:blipFill rotWithShape="1">
          <a:blip r:embed="rId2" cstate="print"/>
          <a:srcRect l="7033" t="9643" r="4291" b="14826"/>
          <a:stretch/>
        </p:blipFill>
        <p:spPr>
          <a:xfrm>
            <a:off x="2590800" y="2134042"/>
            <a:ext cx="4199862" cy="26475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02266" y="209550"/>
            <a:ext cx="3352799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aba-aba 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siap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en-US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0600" y="819150"/>
            <a:ext cx="419986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buFont typeface="+mj-lt"/>
              <a:buAutoNum type="arabicPeriod" startAt="3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mengangkat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panggul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ambil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napas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dalam-dalam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 startAt="3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Pusatkan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perhatian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terdengar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bunyi</a:t>
            </a:r>
            <a:r>
              <a:rPr lang="en-US" dirty="0">
                <a:latin typeface="Arial" pitchFamily="34" charset="0"/>
                <a:cs typeface="Arial" pitchFamily="34" charset="0"/>
              </a:rPr>
              <a:t> pistol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dirty="0">
                <a:latin typeface="Arial" pitchFamily="34" charset="0"/>
                <a:cs typeface="Arial" pitchFamily="34" charset="0"/>
              </a:rPr>
              <a:t> aba-aba start.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819150"/>
            <a:ext cx="39624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Angkat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panggul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sampai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sedikit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tinggi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bahu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garis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punggung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sedikit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menurun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condong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12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Kepala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direndahkan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leher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tetap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rileks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pandangan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bawah</a:t>
            </a:r>
            <a:r>
              <a:rPr lang="en-US" dirty="0">
                <a:latin typeface="Arial" pitchFamily="34" charset="0"/>
                <a:cs typeface="Arial" pitchFamily="34" charset="0"/>
              </a:rPr>
              <a:t> 1-1,5 m di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hadapan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garis</a:t>
            </a:r>
            <a:r>
              <a:rPr lang="en-US" dirty="0">
                <a:latin typeface="Arial" pitchFamily="34" charset="0"/>
                <a:cs typeface="Arial" pitchFamily="34" charset="0"/>
              </a:rPr>
              <a:t> start.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13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</TotalTime>
  <Words>1082</Words>
  <Application>Microsoft Office PowerPoint</Application>
  <PresentationFormat>On-screen Show (16:9)</PresentationFormat>
  <Paragraphs>113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Elisa Putri Andini</cp:lastModifiedBy>
  <cp:revision>146</cp:revision>
  <dcterms:created xsi:type="dcterms:W3CDTF">2016-09-29T06:00:43Z</dcterms:created>
  <dcterms:modified xsi:type="dcterms:W3CDTF">2016-11-07T09:01:21Z</dcterms:modified>
</cp:coreProperties>
</file>