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A88B9-5A4F-4E82-85F2-5C6147AAC21E}" type="datetimeFigureOut">
              <a:rPr lang="en-US" smtClean="0"/>
              <a:t>1/1/2001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6E325-B793-4C44-92B1-380A3FD94CB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08748" y="785794"/>
            <a:ext cx="43265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Bab</a:t>
            </a:r>
            <a:r>
              <a:rPr lang="en-US" sz="4400" dirty="0" smtClean="0"/>
              <a:t> 2 </a:t>
            </a:r>
            <a:r>
              <a:rPr lang="en-US" sz="4400" dirty="0" err="1" smtClean="0"/>
              <a:t>Gerak</a:t>
            </a:r>
            <a:r>
              <a:rPr lang="en-US" sz="4400" dirty="0" smtClean="0"/>
              <a:t> </a:t>
            </a:r>
            <a:r>
              <a:rPr lang="en-US" sz="4400" dirty="0" err="1" smtClean="0"/>
              <a:t>Lurus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387950" y="2213013"/>
            <a:ext cx="6368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Anda</a:t>
            </a:r>
            <a:r>
              <a:rPr lang="en-US" sz="2400" dirty="0" smtClean="0"/>
              <a:t> </a:t>
            </a:r>
            <a:r>
              <a:rPr lang="en-US" sz="2400" dirty="0" err="1" smtClean="0"/>
              <a:t>miliki</a:t>
            </a:r>
            <a:r>
              <a:rPr lang="en-US" sz="2400" dirty="0" smtClean="0"/>
              <a:t>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mempelajari</a:t>
            </a:r>
            <a:r>
              <a:rPr lang="en-US" sz="2400" dirty="0" smtClean="0"/>
              <a:t> </a:t>
            </a:r>
            <a:r>
              <a:rPr lang="en-US" sz="2400" dirty="0" err="1" smtClean="0"/>
              <a:t>bab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sebagi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:</a:t>
            </a:r>
          </a:p>
          <a:p>
            <a:pPr marL="358775" indent="-358775" defTabSz="358775">
              <a:buFont typeface="Arial" pitchFamily="34" charset="0"/>
              <a:buChar char="•"/>
              <a:tabLst>
                <a:tab pos="271463" algn="l"/>
                <a:tab pos="358775" algn="l"/>
              </a:tabLst>
            </a:pP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besaran</a:t>
            </a:r>
            <a:r>
              <a:rPr lang="en-US" sz="2400" dirty="0" smtClean="0"/>
              <a:t> </a:t>
            </a:r>
            <a:r>
              <a:rPr lang="en-US" sz="2400" dirty="0" err="1" smtClean="0"/>
              <a:t>fisika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gerak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konstan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461935" y="4572008"/>
            <a:ext cx="42201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2000" b="1" dirty="0" err="1" smtClean="0"/>
              <a:t>Besaran-besaran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Gerak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Lurus</a:t>
            </a:r>
            <a:endParaRPr lang="en-US" sz="2000" b="1" dirty="0" smtClean="0"/>
          </a:p>
          <a:p>
            <a:pPr marL="342900" indent="-342900">
              <a:buAutoNum type="alphaUcPeriod"/>
            </a:pPr>
            <a:r>
              <a:rPr lang="en-US" sz="2000" b="1" dirty="0" err="1" smtClean="0"/>
              <a:t>Gerak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Lurus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Beraturan</a:t>
            </a:r>
            <a:endParaRPr lang="en-US" sz="2000" b="1" dirty="0" smtClean="0"/>
          </a:p>
          <a:p>
            <a:pPr marL="342900" indent="-342900">
              <a:buAutoNum type="alphaUcPeriod"/>
            </a:pPr>
            <a:r>
              <a:rPr lang="en-US" sz="2000" b="1" dirty="0" err="1" smtClean="0"/>
              <a:t>Gerak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Lurus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Berubah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Beraturan</a:t>
            </a: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48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C	</a:t>
            </a:r>
            <a:r>
              <a:rPr lang="en-US" sz="4000" b="1" dirty="0" err="1" smtClean="0"/>
              <a:t>Gerak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Lurus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Berubah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Beraturan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7184" y="1740747"/>
            <a:ext cx="8531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Gerak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lurus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berubah</a:t>
            </a:r>
            <a:r>
              <a:rPr lang="en-US" sz="2800" b="1" i="1" dirty="0" smtClean="0"/>
              <a:t> </a:t>
            </a:r>
            <a:r>
              <a:rPr lang="en-US" sz="2800" i="1" dirty="0" err="1" smtClean="0"/>
              <a:t>beraturan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didefinisikan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sebagai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gerak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suatu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benda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pada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lintasan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garis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lurus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dengan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percepatan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tetap</a:t>
            </a:r>
            <a:r>
              <a:rPr lang="en-US" sz="2800" dirty="0" smtClean="0"/>
              <a:t>.</a:t>
            </a:r>
            <a:endParaRPr lang="en-US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27184" y="3130822"/>
            <a:ext cx="8531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800" dirty="0" err="1" smtClean="0"/>
              <a:t>Bagaimanakah</a:t>
            </a:r>
            <a:r>
              <a:rPr lang="en-US" sz="2800" dirty="0" smtClean="0"/>
              <a:t> </a:t>
            </a:r>
            <a:r>
              <a:rPr lang="en-US" sz="2800" dirty="0" err="1" smtClean="0"/>
              <a:t>Grafik</a:t>
            </a:r>
            <a:r>
              <a:rPr lang="en-US" sz="2800" dirty="0" smtClean="0"/>
              <a:t> </a:t>
            </a:r>
            <a:r>
              <a:rPr lang="en-US" sz="2800" dirty="0" err="1" smtClean="0"/>
              <a:t>Kecepatan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3929066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2.15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510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i="1" dirty="0" err="1" smtClean="0"/>
              <a:t>Grafik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kecepatan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terhadap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waktu</a:t>
            </a:r>
            <a:endParaRPr lang="en-US" sz="2800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44372" y="1118920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2.16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428604"/>
            <a:ext cx="85310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en-US" sz="2800" i="1" dirty="0" err="1" smtClean="0"/>
              <a:t>Kecepatan</a:t>
            </a:r>
            <a:r>
              <a:rPr lang="en-US" sz="2800" i="1" dirty="0" smtClean="0"/>
              <a:t> Rata-rata </a:t>
            </a:r>
            <a:r>
              <a:rPr lang="en-US" sz="2800" i="1" dirty="0" err="1" smtClean="0"/>
              <a:t>dan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Kecepatan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Sesaat</a:t>
            </a:r>
            <a:endParaRPr lang="en-US" sz="2400" i="1" dirty="0" smtClean="0"/>
          </a:p>
          <a:p>
            <a:pPr marL="514350" indent="-514350"/>
            <a:r>
              <a:rPr lang="en-US" sz="2400" i="1" dirty="0"/>
              <a:t>	</a:t>
            </a:r>
            <a:r>
              <a:rPr lang="en-US" sz="2400" i="1" dirty="0" err="1" smtClean="0"/>
              <a:t>percepatan</a:t>
            </a:r>
            <a:r>
              <a:rPr lang="en-US" sz="2400" i="1" dirty="0" smtClean="0"/>
              <a:t> rata-rata (</a:t>
            </a:r>
            <a:r>
              <a:rPr lang="en-US" sz="2400" i="1" dirty="0" smtClean="0">
                <a:sym typeface="Symbol"/>
              </a:rPr>
              <a:t>a )</a:t>
            </a:r>
            <a:r>
              <a:rPr lang="en-US" sz="2400" i="1" dirty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didefinisikan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sebagai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hasil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bagi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antara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perubahan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kecepatan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benda</a:t>
            </a:r>
            <a:r>
              <a:rPr lang="en-US" sz="2400" i="1" dirty="0" smtClean="0">
                <a:sym typeface="Symbol"/>
              </a:rPr>
              <a:t> (v)  </a:t>
            </a:r>
            <a:r>
              <a:rPr lang="en-US" sz="2400" i="1" dirty="0" err="1" smtClean="0">
                <a:sym typeface="Symbol"/>
              </a:rPr>
              <a:t>dengan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selang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waktu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berlangsungnya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perubahan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kecepatan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i="1" dirty="0" err="1" smtClean="0">
                <a:sym typeface="Symbol"/>
              </a:rPr>
              <a:t>tersebut</a:t>
            </a:r>
            <a:r>
              <a:rPr lang="en-US" sz="2400" i="1" dirty="0" smtClean="0">
                <a:sym typeface="Symbol"/>
              </a:rPr>
              <a:t> </a:t>
            </a:r>
            <a:r>
              <a:rPr lang="en-US" sz="2400" dirty="0" smtClean="0">
                <a:sym typeface="Symbol"/>
              </a:rPr>
              <a:t>(</a:t>
            </a:r>
            <a:r>
              <a:rPr lang="en-US" sz="2400" i="1" dirty="0" smtClean="0">
                <a:sym typeface="Symbol"/>
              </a:rPr>
              <a:t>t</a:t>
            </a:r>
            <a:r>
              <a:rPr lang="en-US" sz="2400" dirty="0" smtClean="0">
                <a:sym typeface="Symbol"/>
              </a:rPr>
              <a:t>).</a:t>
            </a:r>
          </a:p>
          <a:p>
            <a:pPr marL="514350" indent="-514350"/>
            <a:endParaRPr lang="en-US" sz="2400" i="1" dirty="0">
              <a:sym typeface="Symbol"/>
            </a:endParaRPr>
          </a:p>
          <a:p>
            <a:pPr marL="514350" indent="-514350"/>
            <a:endParaRPr lang="en-US" sz="2400" i="1" dirty="0" smtClean="0">
              <a:sym typeface="Symbol"/>
            </a:endParaRPr>
          </a:p>
          <a:p>
            <a:pPr marL="514350" indent="-514350"/>
            <a:endParaRPr lang="en-US" sz="2400" i="1" dirty="0">
              <a:sym typeface="Symbol"/>
            </a:endParaRPr>
          </a:p>
          <a:p>
            <a:pPr marL="514350" indent="-514350"/>
            <a:endParaRPr lang="en-US" sz="2400" i="1" dirty="0" smtClean="0">
              <a:sym typeface="Symbol"/>
            </a:endParaRPr>
          </a:p>
          <a:p>
            <a:pPr marL="514350" indent="-514350"/>
            <a:endParaRPr lang="en-US" sz="2400" i="1" dirty="0">
              <a:sym typeface="Symbol"/>
            </a:endParaRPr>
          </a:p>
          <a:p>
            <a:pPr marL="514350" indent="-514350"/>
            <a:r>
              <a:rPr lang="en-US" sz="2400" i="1" dirty="0" smtClean="0">
                <a:sym typeface="Symbol"/>
              </a:rPr>
              <a:t>	</a:t>
            </a:r>
            <a:r>
              <a:rPr lang="en-US" sz="2400" b="1" i="1" dirty="0" err="1" smtClean="0">
                <a:sym typeface="Symbol"/>
              </a:rPr>
              <a:t>Percepatan</a:t>
            </a:r>
            <a:r>
              <a:rPr lang="en-US" sz="2400" b="1" i="1" dirty="0" smtClean="0">
                <a:sym typeface="Symbol"/>
              </a:rPr>
              <a:t> </a:t>
            </a:r>
            <a:r>
              <a:rPr lang="en-US" sz="2400" b="1" i="1" dirty="0" err="1" smtClean="0">
                <a:sym typeface="Symbol"/>
              </a:rPr>
              <a:t>sesaat</a:t>
            </a:r>
            <a:endParaRPr lang="en-US" sz="2800" b="1" i="1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428604"/>
            <a:ext cx="85310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800" i="1" dirty="0" smtClean="0"/>
              <a:t>3.	</a:t>
            </a:r>
            <a:r>
              <a:rPr lang="en-US" sz="2800" dirty="0" err="1" smtClean="0"/>
              <a:t>Kinetika</a:t>
            </a:r>
            <a:r>
              <a:rPr lang="en-US" sz="2800" dirty="0" smtClean="0"/>
              <a:t> </a:t>
            </a:r>
            <a:r>
              <a:rPr lang="en-US" sz="2800" dirty="0" err="1" smtClean="0"/>
              <a:t>Gerak</a:t>
            </a:r>
            <a:r>
              <a:rPr lang="en-US" sz="2800" dirty="0" smtClean="0"/>
              <a:t> </a:t>
            </a:r>
            <a:r>
              <a:rPr lang="en-US" sz="2800" dirty="0" err="1" smtClean="0"/>
              <a:t>Lurus</a:t>
            </a:r>
            <a:r>
              <a:rPr lang="en-US" sz="2800" dirty="0" smtClean="0"/>
              <a:t> </a:t>
            </a:r>
            <a:r>
              <a:rPr lang="en-US" sz="2800" dirty="0" err="1" smtClean="0"/>
              <a:t>Berubah</a:t>
            </a:r>
            <a:r>
              <a:rPr lang="en-US" sz="2800" dirty="0" smtClean="0"/>
              <a:t> </a:t>
            </a:r>
            <a:r>
              <a:rPr lang="en-US" sz="2800" dirty="0" err="1" smtClean="0"/>
              <a:t>Beraturan</a:t>
            </a:r>
            <a:endParaRPr lang="en-US" sz="2400" dirty="0" smtClean="0"/>
          </a:p>
          <a:p>
            <a:pPr marL="514350" indent="-514350"/>
            <a:r>
              <a:rPr lang="en-US" sz="2400" i="1" dirty="0"/>
              <a:t>	</a:t>
            </a:r>
            <a:r>
              <a:rPr lang="en-US" sz="2400" dirty="0" err="1" smtClean="0"/>
              <a:t>percepatan</a:t>
            </a:r>
            <a:r>
              <a:rPr lang="en-US" sz="2400" dirty="0" smtClean="0"/>
              <a:t> rata-rata </a:t>
            </a:r>
            <a:r>
              <a:rPr lang="en-US" sz="2400" dirty="0" smtClean="0">
                <a:sym typeface="Symbol"/>
              </a:rPr>
              <a:t></a:t>
            </a:r>
            <a:r>
              <a:rPr lang="en-US" sz="2400" dirty="0" smtClean="0"/>
              <a:t>a</a:t>
            </a:r>
            <a:endParaRPr lang="en-US" sz="2400" dirty="0" smtClean="0">
              <a:sym typeface="Symbo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4071942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Tabel</a:t>
            </a:r>
            <a:r>
              <a:rPr lang="en-US" sz="2400" dirty="0" smtClean="0"/>
              <a:t> 2.2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428604"/>
            <a:ext cx="853109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800" dirty="0" smtClean="0"/>
              <a:t>4.	</a:t>
            </a:r>
            <a:r>
              <a:rPr lang="en-US" sz="2800" dirty="0" err="1" smtClean="0"/>
              <a:t>Gerak</a:t>
            </a:r>
            <a:r>
              <a:rPr lang="en-US" sz="2800" dirty="0" smtClean="0"/>
              <a:t> </a:t>
            </a:r>
            <a:r>
              <a:rPr lang="en-US" sz="2800" dirty="0" err="1" smtClean="0"/>
              <a:t>Jatuh</a:t>
            </a:r>
            <a:r>
              <a:rPr lang="en-US" sz="2800" dirty="0" smtClean="0"/>
              <a:t> </a:t>
            </a:r>
            <a:r>
              <a:rPr lang="en-US" sz="2800" dirty="0" err="1" smtClean="0"/>
              <a:t>Bebas</a:t>
            </a:r>
            <a:endParaRPr lang="en-US" sz="2400" dirty="0" smtClean="0"/>
          </a:p>
          <a:p>
            <a:pPr marL="514350" indent="-514350"/>
            <a:r>
              <a:rPr lang="en-US" sz="2400" i="1" dirty="0"/>
              <a:t>	</a:t>
            </a:r>
            <a:r>
              <a:rPr lang="en-US" sz="2400" dirty="0" err="1" smtClean="0"/>
              <a:t>Gerak</a:t>
            </a:r>
            <a:r>
              <a:rPr lang="en-US" sz="2400" dirty="0" smtClean="0"/>
              <a:t> </a:t>
            </a:r>
            <a:r>
              <a:rPr lang="en-US" sz="2400" dirty="0" err="1" smtClean="0"/>
              <a:t>jatuh</a:t>
            </a:r>
            <a:r>
              <a:rPr lang="en-US" sz="2400" dirty="0" smtClean="0"/>
              <a:t> </a:t>
            </a:r>
            <a:r>
              <a:rPr lang="en-US" sz="2400" dirty="0" err="1" smtClean="0"/>
              <a:t>bebas</a:t>
            </a:r>
            <a:r>
              <a:rPr lang="en-US" sz="2400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sebagi</a:t>
            </a:r>
            <a:r>
              <a:rPr lang="en-US" sz="2400" dirty="0" smtClean="0"/>
              <a:t> </a:t>
            </a:r>
            <a:r>
              <a:rPr lang="en-US" sz="2400" dirty="0" err="1" smtClean="0"/>
              <a:t>gerak</a:t>
            </a:r>
            <a:r>
              <a:rPr lang="en-US" sz="2400" dirty="0"/>
              <a:t> </a:t>
            </a:r>
            <a:r>
              <a:rPr lang="en-US" sz="2400" dirty="0" err="1" smtClean="0"/>
              <a:t>jatuh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sendirinya</a:t>
            </a:r>
            <a:r>
              <a:rPr lang="en-US" sz="2400" dirty="0" smtClean="0"/>
              <a:t> </a:t>
            </a:r>
            <a:r>
              <a:rPr lang="en-US" sz="2400" dirty="0" err="1" smtClean="0"/>
              <a:t>mulai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keadaan</a:t>
            </a:r>
            <a:r>
              <a:rPr lang="en-US" sz="2400" dirty="0" smtClean="0"/>
              <a:t> </a:t>
            </a:r>
            <a:r>
              <a:rPr lang="en-US" sz="2400" dirty="0" err="1" smtClean="0"/>
              <a:t>diam</a:t>
            </a:r>
            <a:r>
              <a:rPr lang="en-US" sz="2400" dirty="0" smtClean="0"/>
              <a:t> (v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 = 0)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selam</a:t>
            </a:r>
            <a:r>
              <a:rPr lang="en-US" sz="2400" dirty="0" smtClean="0"/>
              <a:t> </a:t>
            </a:r>
            <a:r>
              <a:rPr lang="en-US" sz="2400" dirty="0" err="1" smtClean="0"/>
              <a:t>gerak</a:t>
            </a:r>
            <a:r>
              <a:rPr lang="en-US" sz="2400" dirty="0" smtClean="0"/>
              <a:t> </a:t>
            </a:r>
            <a:r>
              <a:rPr lang="en-US" sz="2400" dirty="0" err="1" smtClean="0"/>
              <a:t>jatuhnya</a:t>
            </a:r>
            <a:r>
              <a:rPr lang="en-US" sz="2400" dirty="0" smtClean="0"/>
              <a:t> </a:t>
            </a:r>
            <a:r>
              <a:rPr lang="en-US" sz="2400" i="1" dirty="0" err="1" smtClean="0"/>
              <a:t>hambatan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udara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diabaikan</a:t>
            </a:r>
            <a:r>
              <a:rPr lang="en-US" sz="2400" dirty="0" smtClean="0"/>
              <a:t>, </a:t>
            </a:r>
            <a:r>
              <a:rPr lang="en-US" sz="2400" dirty="0" err="1" smtClean="0"/>
              <a:t>percepatan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bawah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tetap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i="1" dirty="0" err="1" smtClean="0"/>
              <a:t>percepatan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gravitasi</a:t>
            </a:r>
            <a:r>
              <a:rPr lang="en-US" sz="2400" dirty="0" smtClean="0"/>
              <a:t>.</a:t>
            </a:r>
            <a:endParaRPr lang="en-US" sz="2400" dirty="0" smtClean="0">
              <a:sym typeface="Symbo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184" y="2643182"/>
            <a:ext cx="85310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ym typeface="Symbol"/>
              </a:rPr>
              <a:t>Contoh</a:t>
            </a:r>
            <a:r>
              <a:rPr lang="en-US" sz="2800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menggunakan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Persamaan</a:t>
            </a:r>
            <a:r>
              <a:rPr lang="en-US" sz="2800" i="1" dirty="0" smtClean="0">
                <a:sym typeface="Symbol"/>
              </a:rPr>
              <a:t> GLBB </a:t>
            </a:r>
            <a:r>
              <a:rPr lang="en-US" sz="2800" i="1" dirty="0" err="1" smtClean="0">
                <a:sym typeface="Symbol"/>
              </a:rPr>
              <a:t>untuk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masalh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Gerak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Jatuh</a:t>
            </a:r>
            <a:r>
              <a:rPr lang="en-US" sz="2800" i="1" dirty="0" smtClean="0">
                <a:sym typeface="Symbol"/>
              </a:rPr>
              <a:t> </a:t>
            </a:r>
            <a:r>
              <a:rPr lang="en-US" sz="2800" i="1" dirty="0" err="1" smtClean="0">
                <a:sym typeface="Symbol"/>
              </a:rPr>
              <a:t>Bebas</a:t>
            </a:r>
            <a:endParaRPr lang="en-US" sz="2800" i="1" dirty="0" smtClean="0">
              <a:sym typeface="Symbol"/>
            </a:endParaRPr>
          </a:p>
          <a:p>
            <a:r>
              <a:rPr lang="en-US" sz="2400" dirty="0" err="1" smtClean="0">
                <a:sym typeface="Symbol"/>
              </a:rPr>
              <a:t>Sebuah</a:t>
            </a:r>
            <a:r>
              <a:rPr lang="en-US" sz="2400" dirty="0" smtClean="0">
                <a:sym typeface="Symbol"/>
              </a:rPr>
              <a:t> bola </a:t>
            </a:r>
            <a:r>
              <a:rPr lang="en-US" sz="2400" dirty="0" err="1" smtClean="0">
                <a:sym typeface="Symbol"/>
              </a:rPr>
              <a:t>Anda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lepaskan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dari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atap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sebuah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gedung</a:t>
            </a:r>
            <a:r>
              <a:rPr lang="en-US" sz="2400" dirty="0" smtClean="0">
                <a:sym typeface="Symbol"/>
              </a:rPr>
              <a:t>. </a:t>
            </a:r>
            <a:r>
              <a:rPr lang="en-US" sz="2400" dirty="0" err="1" smtClean="0">
                <a:sym typeface="Symbol"/>
              </a:rPr>
              <a:t>Hasil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bacaan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stopwatchnya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adalah</a:t>
            </a:r>
            <a:r>
              <a:rPr lang="en-US" sz="2400" dirty="0" smtClean="0">
                <a:sym typeface="Symbol"/>
              </a:rPr>
              <a:t> 3,00 </a:t>
            </a:r>
            <a:r>
              <a:rPr lang="en-US" sz="2400" dirty="0" err="1" smtClean="0">
                <a:sym typeface="Symbol"/>
              </a:rPr>
              <a:t>sekon</a:t>
            </a:r>
            <a:r>
              <a:rPr lang="en-US" sz="2400" dirty="0" smtClean="0">
                <a:sym typeface="Symbol"/>
              </a:rPr>
              <a:t>.</a:t>
            </a:r>
          </a:p>
          <a:p>
            <a:pPr marL="457200" indent="-457200">
              <a:buAutoNum type="alphaLcParenBoth"/>
            </a:pPr>
            <a:r>
              <a:rPr lang="en-US" sz="2400" dirty="0" err="1" smtClean="0">
                <a:sym typeface="Symbol"/>
              </a:rPr>
              <a:t>Berapakah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kelajuan</a:t>
            </a:r>
            <a:r>
              <a:rPr lang="en-US" sz="2400" dirty="0" smtClean="0">
                <a:sym typeface="Symbol"/>
              </a:rPr>
              <a:t> bola </a:t>
            </a:r>
            <a:r>
              <a:rPr lang="en-US" sz="2400" dirty="0" err="1" smtClean="0">
                <a:sym typeface="Symbol"/>
              </a:rPr>
              <a:t>saat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menyentuh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tanah</a:t>
            </a:r>
            <a:r>
              <a:rPr lang="en-US" sz="2400" dirty="0" smtClean="0">
                <a:sym typeface="Symbol"/>
              </a:rPr>
              <a:t>?</a:t>
            </a:r>
          </a:p>
          <a:p>
            <a:pPr marL="457200" indent="-457200">
              <a:buAutoNum type="alphaLcParenBoth"/>
            </a:pPr>
            <a:r>
              <a:rPr lang="en-US" sz="2400" dirty="0" err="1" smtClean="0">
                <a:sym typeface="Symbol"/>
              </a:rPr>
              <a:t>Berapakah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ketinggian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gedung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itu</a:t>
            </a:r>
            <a:r>
              <a:rPr lang="en-US" sz="2400" dirty="0" smtClean="0">
                <a:sym typeface="Symbol"/>
              </a:rPr>
              <a:t>?</a:t>
            </a:r>
          </a:p>
          <a:p>
            <a:endParaRPr lang="en-US" sz="2400" dirty="0" smtClean="0">
              <a:sym typeface="Symbo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285728"/>
            <a:ext cx="8531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ym typeface="Symbol"/>
              </a:rPr>
              <a:t>Sebuah</a:t>
            </a:r>
            <a:r>
              <a:rPr lang="en-US" sz="2400" dirty="0" smtClean="0">
                <a:sym typeface="Symbol"/>
              </a:rPr>
              <a:t> bola </a:t>
            </a:r>
            <a:r>
              <a:rPr lang="en-US" sz="2400" dirty="0" err="1" smtClean="0">
                <a:sym typeface="Symbol"/>
              </a:rPr>
              <a:t>tenis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dilempar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vertikal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ke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atas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dengan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kecepatan</a:t>
            </a:r>
            <a:r>
              <a:rPr lang="en-US" sz="2400" dirty="0" smtClean="0">
                <a:sym typeface="Symbol"/>
              </a:rPr>
              <a:t> 15 ,/s. </a:t>
            </a:r>
            <a:r>
              <a:rPr lang="en-US" sz="2400" dirty="0" err="1" smtClean="0">
                <a:sym typeface="Symbol"/>
              </a:rPr>
              <a:t>Gunakan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nilai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i="1" dirty="0" smtClean="0">
                <a:sym typeface="Symbol"/>
              </a:rPr>
              <a:t>g </a:t>
            </a:r>
            <a:r>
              <a:rPr lang="en-US" sz="2400" dirty="0" smtClean="0">
                <a:sym typeface="Symbol"/>
              </a:rPr>
              <a:t>= 10 m/s</a:t>
            </a:r>
            <a:r>
              <a:rPr lang="en-US" sz="2400" baseline="30000" dirty="0" smtClean="0"/>
              <a:t>2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untuk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menghitung</a:t>
            </a:r>
            <a:r>
              <a:rPr lang="en-US" sz="2400" dirty="0" smtClean="0">
                <a:sym typeface="Symbol"/>
              </a:rPr>
              <a:t>.</a:t>
            </a:r>
          </a:p>
          <a:p>
            <a:pPr marL="457200" indent="-457200">
              <a:buAutoNum type="alphaLcParenBoth"/>
            </a:pPr>
            <a:r>
              <a:rPr lang="en-US" sz="2400" dirty="0" err="1" smtClean="0">
                <a:sym typeface="Symbol"/>
              </a:rPr>
              <a:t>Tinggi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maksimum</a:t>
            </a:r>
            <a:r>
              <a:rPr lang="en-US" sz="2400" dirty="0" smtClean="0">
                <a:sym typeface="Symbol"/>
              </a:rPr>
              <a:t> yang </a:t>
            </a:r>
            <a:r>
              <a:rPr lang="en-US" sz="2400" dirty="0" err="1" smtClean="0">
                <a:sym typeface="Symbol"/>
              </a:rPr>
              <a:t>dicapai</a:t>
            </a:r>
            <a:r>
              <a:rPr lang="en-US" sz="2400" dirty="0" smtClean="0">
                <a:sym typeface="Symbol"/>
              </a:rPr>
              <a:t> bola;</a:t>
            </a:r>
          </a:p>
          <a:p>
            <a:pPr marL="457200" indent="-457200">
              <a:buAutoNum type="alphaLcParenBoth"/>
            </a:pPr>
            <a:r>
              <a:rPr lang="en-US" sz="2400" dirty="0" smtClean="0">
                <a:sym typeface="Symbol"/>
              </a:rPr>
              <a:t>Lama bola </a:t>
            </a:r>
            <a:r>
              <a:rPr lang="en-US" sz="2400" dirty="0" err="1" smtClean="0">
                <a:sym typeface="Symbol"/>
              </a:rPr>
              <a:t>di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udara</a:t>
            </a:r>
            <a:r>
              <a:rPr lang="en-US" sz="2400" dirty="0" smtClean="0">
                <a:sym typeface="Symbol"/>
              </a:rPr>
              <a:t>;</a:t>
            </a:r>
          </a:p>
          <a:p>
            <a:pPr marL="457200" indent="-457200">
              <a:buAutoNum type="alphaLcParenBoth"/>
            </a:pPr>
            <a:r>
              <a:rPr lang="en-US" sz="2400" dirty="0" err="1" smtClean="0">
                <a:sym typeface="Symbol"/>
              </a:rPr>
              <a:t>Selang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waktu</a:t>
            </a:r>
            <a:r>
              <a:rPr lang="en-US" sz="2400" dirty="0" smtClean="0">
                <a:sym typeface="Symbol"/>
              </a:rPr>
              <a:t> bola </a:t>
            </a:r>
            <a:r>
              <a:rPr lang="en-US" sz="2400" dirty="0" err="1" smtClean="0">
                <a:sym typeface="Symbol"/>
              </a:rPr>
              <a:t>mencapai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ketinggian</a:t>
            </a:r>
            <a:r>
              <a:rPr lang="en-US" sz="2400" dirty="0" smtClean="0">
                <a:sym typeface="Symbol"/>
              </a:rPr>
              <a:t> 10 m </a:t>
            </a:r>
            <a:r>
              <a:rPr lang="en-US" sz="2400" dirty="0" err="1" smtClean="0">
                <a:sym typeface="Symbol"/>
              </a:rPr>
              <a:t>di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atas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tempat</a:t>
            </a:r>
            <a:r>
              <a:rPr lang="en-US" sz="2400" dirty="0" smtClean="0">
                <a:sym typeface="Symbol"/>
              </a:rPr>
              <a:t> </a:t>
            </a:r>
            <a:r>
              <a:rPr lang="en-US" sz="2400" dirty="0" err="1" smtClean="0">
                <a:sym typeface="Symbol"/>
              </a:rPr>
              <a:t>pelemparan</a:t>
            </a:r>
            <a:r>
              <a:rPr lang="en-US" sz="2400" dirty="0" smtClean="0">
                <a:sym typeface="Symbol"/>
              </a:rPr>
              <a:t>.</a:t>
            </a:r>
          </a:p>
          <a:p>
            <a:endParaRPr lang="en-US" sz="2400" dirty="0" smtClean="0">
              <a:sym typeface="Symbo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48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	</a:t>
            </a:r>
            <a:r>
              <a:rPr lang="en-US" sz="4000" b="1" dirty="0" err="1"/>
              <a:t>B</a:t>
            </a:r>
            <a:r>
              <a:rPr lang="en-US" sz="4000" b="1" dirty="0" err="1" smtClean="0"/>
              <a:t>esaran-Besaran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Gerak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Lurus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7184" y="1759190"/>
            <a:ext cx="85310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800" dirty="0" err="1" smtClean="0"/>
              <a:t>Posisi</a:t>
            </a:r>
            <a:r>
              <a:rPr lang="en-US" sz="2800" dirty="0" smtClean="0"/>
              <a:t>, </a:t>
            </a:r>
            <a:r>
              <a:rPr lang="en-US" sz="2800" dirty="0" err="1" smtClean="0"/>
              <a:t>Jarak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Perpindahan</a:t>
            </a:r>
            <a:endParaRPr lang="en-US" sz="2800" dirty="0" smtClean="0"/>
          </a:p>
          <a:p>
            <a:pPr marL="457200" indent="-457200">
              <a:buAutoNum type="alphaLcPeriod"/>
            </a:pPr>
            <a:r>
              <a:rPr lang="en-US" sz="2400" i="1" dirty="0" err="1" smtClean="0"/>
              <a:t>Apa</a:t>
            </a:r>
            <a:r>
              <a:rPr lang="en-US" sz="2400" i="1" dirty="0" smtClean="0"/>
              <a:t> Beda </a:t>
            </a:r>
            <a:r>
              <a:rPr lang="en-US" sz="2400" i="1" dirty="0" err="1" smtClean="0"/>
              <a:t>Posisi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Perpindahan</a:t>
            </a:r>
            <a:r>
              <a:rPr lang="en-US" sz="2400" i="1" dirty="0" smtClean="0"/>
              <a:t>?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b="1" i="1" dirty="0" err="1" smtClean="0"/>
              <a:t>Posisi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adalah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letak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benda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pada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waktu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tertentu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terhadap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acuan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tertentu</a:t>
            </a:r>
            <a:r>
              <a:rPr lang="en-US" sz="2400" i="1" dirty="0" smtClean="0"/>
              <a:t>.</a:t>
            </a:r>
          </a:p>
          <a:p>
            <a:pPr marL="457200" indent="-12700"/>
            <a:r>
              <a:rPr lang="en-US" sz="2400" b="1" i="1" dirty="0" err="1" smtClean="0"/>
              <a:t>Perpindahan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adalah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perubahan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posisi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benda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karena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adanya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perubahan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waktu</a:t>
            </a:r>
            <a:r>
              <a:rPr lang="en-US" sz="2400" dirty="0" smtClean="0"/>
              <a:t>.</a:t>
            </a:r>
            <a:endParaRPr lang="en-US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4286256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2.2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531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i="1" dirty="0" smtClean="0"/>
              <a:t>b.	</a:t>
            </a:r>
            <a:r>
              <a:rPr lang="en-US" sz="2400" i="1" dirty="0" err="1" smtClean="0"/>
              <a:t>Apa</a:t>
            </a:r>
            <a:r>
              <a:rPr lang="en-US" sz="2400" i="1" dirty="0" smtClean="0"/>
              <a:t> Beda </a:t>
            </a:r>
            <a:r>
              <a:rPr lang="en-US" sz="2400" i="1" dirty="0" err="1" smtClean="0"/>
              <a:t>Jarak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Perpindahan</a:t>
            </a:r>
            <a:r>
              <a:rPr lang="en-US" sz="2400" i="1" dirty="0" smtClean="0"/>
              <a:t>?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b="1" i="1" dirty="0" err="1" smtClean="0"/>
              <a:t>Jarak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didefinisikan</a:t>
            </a:r>
            <a:r>
              <a:rPr lang="en-US" sz="2400" i="1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ditempuh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selang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i="1" dirty="0" smtClean="0"/>
              <a:t>. </a:t>
            </a:r>
          </a:p>
          <a:p>
            <a:pPr marL="457200" indent="-12700"/>
            <a:r>
              <a:rPr lang="en-US" sz="2400" b="1" i="1" dirty="0" err="1" smtClean="0"/>
              <a:t>Perpindahan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didefinisikan</a:t>
            </a:r>
            <a:r>
              <a:rPr lang="en-US" sz="2400" i="1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i="1" dirty="0" err="1" smtClean="0"/>
              <a:t>perubahan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posisi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benda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dalam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selang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waktu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tertentu</a:t>
            </a:r>
            <a:r>
              <a:rPr lang="en-US" sz="2400" dirty="0" smtClean="0"/>
              <a:t>.</a:t>
            </a:r>
            <a:endParaRPr lang="en-US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27184" y="2416442"/>
            <a:ext cx="85310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dirty="0" smtClean="0"/>
              <a:t>2.	</a:t>
            </a:r>
            <a:r>
              <a:rPr lang="en-US" sz="2800" dirty="0" err="1" smtClean="0"/>
              <a:t>Kecepatan</a:t>
            </a:r>
            <a:r>
              <a:rPr lang="en-US" sz="2800" dirty="0" smtClean="0"/>
              <a:t> Rata-rata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Kecepatan</a:t>
            </a:r>
            <a:r>
              <a:rPr lang="en-US" sz="2800" dirty="0" smtClean="0"/>
              <a:t> </a:t>
            </a:r>
            <a:r>
              <a:rPr lang="en-US" sz="2800" dirty="0" err="1" smtClean="0"/>
              <a:t>Sesaat</a:t>
            </a:r>
            <a:endParaRPr lang="en-US" sz="2800" dirty="0" smtClean="0"/>
          </a:p>
          <a:p>
            <a:pPr marL="457200" indent="-457200">
              <a:buAutoNum type="alphaLcPeriod"/>
            </a:pPr>
            <a:r>
              <a:rPr lang="en-US" sz="2400" i="1" dirty="0" err="1" smtClean="0"/>
              <a:t>Apa</a:t>
            </a:r>
            <a:r>
              <a:rPr lang="en-US" sz="2400" i="1" dirty="0" smtClean="0"/>
              <a:t> Beda </a:t>
            </a:r>
            <a:r>
              <a:rPr lang="en-US" sz="2400" i="1" dirty="0" err="1" smtClean="0"/>
              <a:t>Kelanjutan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Kecepatan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Sesaat</a:t>
            </a:r>
            <a:r>
              <a:rPr lang="en-US" sz="2400" i="1" dirty="0" smtClean="0"/>
              <a:t>?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b="1" dirty="0" err="1" smtClean="0"/>
              <a:t>Kelanjutan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besaran</a:t>
            </a:r>
            <a:r>
              <a:rPr lang="en-US" sz="2400" dirty="0" smtClean="0"/>
              <a:t> yang </a:t>
            </a:r>
            <a:r>
              <a:rPr lang="en-US" sz="2400" i="1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arah</a:t>
            </a:r>
            <a:r>
              <a:rPr lang="en-US" sz="2400" dirty="0" smtClean="0"/>
              <a:t>. </a:t>
            </a:r>
            <a:r>
              <a:rPr lang="en-US" sz="2400" dirty="0" err="1" smtClean="0"/>
              <a:t>Alat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mengukur</a:t>
            </a:r>
            <a:r>
              <a:rPr lang="en-US" sz="2400" dirty="0" smtClean="0"/>
              <a:t> </a:t>
            </a:r>
            <a:r>
              <a:rPr lang="en-US" sz="2400" dirty="0" err="1" smtClean="0"/>
              <a:t>kelanjuan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i="1" dirty="0" err="1" smtClean="0"/>
              <a:t>spidometer</a:t>
            </a:r>
            <a:r>
              <a:rPr lang="en-US" sz="2400" dirty="0" smtClean="0"/>
              <a:t>.</a:t>
            </a:r>
          </a:p>
          <a:p>
            <a:pPr marL="457200" indent="-12700"/>
            <a:r>
              <a:rPr lang="en-US" sz="2400" b="1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besaran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arah</a:t>
            </a:r>
            <a:r>
              <a:rPr lang="en-US" sz="2400" dirty="0" smtClean="0"/>
              <a:t> </a:t>
            </a:r>
            <a:r>
              <a:rPr lang="en-US" sz="2400" i="1" dirty="0" err="1" smtClean="0"/>
              <a:t>velocitometer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yaiyu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alat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untuk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mengukur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kecepatan</a:t>
            </a:r>
            <a:r>
              <a:rPr lang="en-US" sz="2400" dirty="0" smtClean="0"/>
              <a:t>.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mobil</a:t>
            </a:r>
            <a:r>
              <a:rPr lang="en-US" sz="2400" dirty="0" smtClean="0"/>
              <a:t> </a:t>
            </a:r>
            <a:r>
              <a:rPr lang="en-US" sz="2400" dirty="0" err="1" smtClean="0"/>
              <a:t>bergerak</a:t>
            </a:r>
            <a:r>
              <a:rPr lang="en-US" sz="2400" dirty="0" smtClean="0"/>
              <a:t> </a:t>
            </a:r>
            <a:r>
              <a:rPr lang="en-US" sz="2400" dirty="0" err="1" smtClean="0"/>
              <a:t>maju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kelajuan</a:t>
            </a:r>
            <a:r>
              <a:rPr lang="en-US" sz="2400" dirty="0" smtClean="0"/>
              <a:t> 60 km/jam, </a:t>
            </a:r>
            <a:r>
              <a:rPr lang="en-US" sz="2400" dirty="0" err="1" smtClean="0"/>
              <a:t>velocitometer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angka</a:t>
            </a:r>
            <a:r>
              <a:rPr lang="en-US" sz="2400" dirty="0" smtClean="0"/>
              <a:t> +60.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menunjukkan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i="1" dirty="0" err="1" smtClean="0"/>
              <a:t>kecepatan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sesaat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5310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i="1" dirty="0" smtClean="0"/>
              <a:t>b.	</a:t>
            </a:r>
            <a:r>
              <a:rPr lang="en-US" sz="2400" i="1" dirty="0" err="1" smtClean="0"/>
              <a:t>Apa</a:t>
            </a:r>
            <a:r>
              <a:rPr lang="en-US" sz="2400" i="1" dirty="0" smtClean="0"/>
              <a:t> Beda </a:t>
            </a:r>
            <a:r>
              <a:rPr lang="en-US" sz="2400" i="1" dirty="0" err="1" smtClean="0"/>
              <a:t>kelajuan</a:t>
            </a:r>
            <a:r>
              <a:rPr lang="en-US" sz="2400" i="1" dirty="0" smtClean="0"/>
              <a:t> Rata-rata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Kecepatan</a:t>
            </a:r>
            <a:r>
              <a:rPr lang="en-US" sz="2400" i="1" dirty="0" smtClean="0"/>
              <a:t> Rata-rata?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b="1" i="1" dirty="0" err="1" smtClean="0"/>
              <a:t>Kelajuan</a:t>
            </a:r>
            <a:r>
              <a:rPr lang="en-US" sz="2400" b="1" i="1" dirty="0" smtClean="0"/>
              <a:t> rata-rata</a:t>
            </a:r>
            <a:r>
              <a:rPr lang="en-US" sz="2400" i="1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 total yang </a:t>
            </a:r>
            <a:r>
              <a:rPr lang="en-US" sz="2400" dirty="0" err="1" smtClean="0"/>
              <a:t>ditempuh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selang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menempuhnya</a:t>
            </a:r>
            <a:endParaRPr lang="en-US" sz="2400" dirty="0" smtClean="0"/>
          </a:p>
          <a:p>
            <a:pPr marL="457200" indent="-12700"/>
            <a:endParaRPr lang="en-US" sz="2400" b="1" i="1" dirty="0" smtClean="0"/>
          </a:p>
          <a:p>
            <a:pPr marL="457200" indent="-12700"/>
            <a:endParaRPr lang="en-US" sz="2400" b="1" i="1" dirty="0"/>
          </a:p>
          <a:p>
            <a:pPr marL="457200" indent="-12700"/>
            <a:endParaRPr lang="en-US" sz="2400" b="1" i="1" dirty="0" smtClean="0"/>
          </a:p>
          <a:p>
            <a:pPr marL="457200" indent="-12700"/>
            <a:endParaRPr lang="en-US" sz="2400" b="1" i="1" dirty="0"/>
          </a:p>
          <a:p>
            <a:pPr marL="457200" indent="-12700"/>
            <a:endParaRPr lang="en-US" sz="2400" b="1" i="1" dirty="0" smtClean="0"/>
          </a:p>
          <a:p>
            <a:pPr marL="457200" indent="-12700"/>
            <a:endParaRPr lang="en-US" sz="2400" b="1" i="1" dirty="0"/>
          </a:p>
          <a:p>
            <a:pPr marL="457200" indent="-12700"/>
            <a:r>
              <a:rPr lang="en-US" sz="2400" b="1" i="1" dirty="0" err="1" smtClean="0"/>
              <a:t>Kecepatan</a:t>
            </a:r>
            <a:r>
              <a:rPr lang="en-US" sz="2400" b="1" i="1" dirty="0" smtClean="0"/>
              <a:t> rata-rata </a:t>
            </a:r>
            <a:r>
              <a:rPr lang="en-US" sz="2400" i="1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selang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642918"/>
            <a:ext cx="1549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Contoh</a:t>
            </a:r>
            <a:r>
              <a:rPr lang="en-US" sz="2400" dirty="0" smtClean="0"/>
              <a:t> 2.1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531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i="1" dirty="0" smtClean="0"/>
              <a:t>c.	</a:t>
            </a:r>
            <a:r>
              <a:rPr lang="en-US" sz="2400" i="1" dirty="0" err="1" smtClean="0"/>
              <a:t>Apa</a:t>
            </a:r>
            <a:r>
              <a:rPr lang="en-US" sz="2400" i="1" dirty="0" smtClean="0"/>
              <a:t> Beda </a:t>
            </a:r>
            <a:r>
              <a:rPr lang="en-US" sz="2400" i="1" dirty="0" err="1" smtClean="0"/>
              <a:t>Kecepatan</a:t>
            </a:r>
            <a:r>
              <a:rPr lang="en-US" sz="2400" i="1" dirty="0" smtClean="0"/>
              <a:t> Rata-rata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Kecepatan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Sesaat</a:t>
            </a:r>
            <a:r>
              <a:rPr lang="en-US" sz="2400" i="1" dirty="0" smtClean="0"/>
              <a:t>?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dirty="0" err="1" smtClean="0"/>
              <a:t>Kelajuan</a:t>
            </a:r>
            <a:r>
              <a:rPr lang="en-US" sz="2400" dirty="0" smtClean="0"/>
              <a:t>/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rata-rata </a:t>
            </a:r>
            <a:r>
              <a:rPr lang="en-US" sz="2400" dirty="0" err="1" smtClean="0"/>
              <a:t>mencerminkan</a:t>
            </a:r>
            <a:r>
              <a:rPr lang="en-US" sz="2400" dirty="0" smtClean="0"/>
              <a:t> </a:t>
            </a:r>
            <a:r>
              <a:rPr lang="en-US" sz="2400" dirty="0" err="1" smtClean="0"/>
              <a:t>kelajuan</a:t>
            </a:r>
            <a:r>
              <a:rPr lang="en-US" sz="2400" dirty="0" smtClean="0"/>
              <a:t>/</a:t>
            </a:r>
            <a:r>
              <a:rPr lang="en-US" sz="2400" dirty="0" err="1" smtClean="0"/>
              <a:t>kecepatan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jarak</a:t>
            </a:r>
            <a:r>
              <a:rPr lang="en-US" sz="2400" dirty="0" smtClean="0"/>
              <a:t>/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</a:p>
          <a:p>
            <a:pPr marL="457200" indent="-12700"/>
            <a:r>
              <a:rPr lang="en-US" sz="2400" b="1" i="1" dirty="0" err="1" smtClean="0"/>
              <a:t>Kecepatan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sesaat</a:t>
            </a:r>
            <a:endParaRPr lang="en-US" sz="2400" b="1" i="1" dirty="0" smtClean="0"/>
          </a:p>
          <a:p>
            <a:pPr marL="457200" indent="-12700"/>
            <a:endParaRPr lang="en-US" sz="2400" b="1" i="1" dirty="0"/>
          </a:p>
          <a:p>
            <a:pPr marL="457200" indent="-12700"/>
            <a:endParaRPr lang="en-US" sz="2400" b="1" i="1" dirty="0" smtClean="0"/>
          </a:p>
          <a:p>
            <a:pPr marL="457200" indent="-12700"/>
            <a:endParaRPr lang="en-US" sz="2400" b="1" i="1" dirty="0"/>
          </a:p>
          <a:p>
            <a:pPr marL="457200" indent="-12700"/>
            <a:endParaRPr lang="en-US" sz="2400" b="1" i="1" dirty="0" smtClean="0"/>
          </a:p>
          <a:p>
            <a:pPr marL="457200" indent="-12700"/>
            <a:endParaRPr lang="en-US" sz="2400" b="1" i="1" dirty="0" smtClean="0"/>
          </a:p>
          <a:p>
            <a:pPr marL="457200" indent="-457200">
              <a:buAutoNum type="alphaLcPeriod" startAt="4"/>
            </a:pPr>
            <a:r>
              <a:rPr lang="en-US" sz="2400" i="1" dirty="0" err="1" smtClean="0"/>
              <a:t>Mengukur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Laju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dengan</a:t>
            </a:r>
            <a:r>
              <a:rPr lang="en-US" sz="2400" i="1" dirty="0" smtClean="0"/>
              <a:t> Ticker Timer</a:t>
            </a:r>
          </a:p>
          <a:p>
            <a:pPr marL="457200" indent="-457200"/>
            <a:r>
              <a:rPr lang="en-US" sz="2400" i="1" dirty="0"/>
              <a:t>	</a:t>
            </a:r>
            <a:r>
              <a:rPr lang="en-US" sz="2400" i="1" dirty="0" smtClean="0"/>
              <a:t>ticker timer </a:t>
            </a:r>
            <a:r>
              <a:rPr lang="en-US" sz="2400" dirty="0" err="1" smtClean="0"/>
              <a:t>bergetar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frekuensi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Waktu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getaran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disebut</a:t>
            </a:r>
            <a:r>
              <a:rPr lang="en-US" sz="2400" i="1" dirty="0" smtClean="0"/>
              <a:t> </a:t>
            </a:r>
            <a:r>
              <a:rPr lang="en-US" sz="2400" b="1" i="1" dirty="0" err="1" smtClean="0"/>
              <a:t>satu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ketikan</a:t>
            </a:r>
            <a:r>
              <a:rPr lang="en-US" sz="2400" i="1" dirty="0" smtClean="0"/>
              <a:t>. </a:t>
            </a:r>
            <a:endParaRPr lang="en-US" sz="24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5310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 smtClean="0"/>
              <a:t>Cara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i="1" dirty="0" smtClean="0"/>
              <a:t>ticker timer</a:t>
            </a:r>
          </a:p>
          <a:p>
            <a:pPr marL="457200" indent="-457200"/>
            <a:endParaRPr lang="en-US" sz="2400" i="1" dirty="0"/>
          </a:p>
          <a:p>
            <a:pPr marL="457200" indent="-457200"/>
            <a:endParaRPr lang="en-US" sz="2400" i="1" dirty="0" smtClean="0"/>
          </a:p>
          <a:p>
            <a:pPr marL="457200" indent="-457200"/>
            <a:endParaRPr lang="en-US" sz="2400" i="1" dirty="0"/>
          </a:p>
          <a:p>
            <a:pPr marL="457200" indent="-457200"/>
            <a:endParaRPr lang="en-US" sz="2400" i="1" dirty="0" smtClean="0"/>
          </a:p>
          <a:p>
            <a:pPr marL="457200" indent="-457200"/>
            <a:endParaRPr lang="en-US" sz="2400" i="1" dirty="0" smtClean="0"/>
          </a:p>
          <a:p>
            <a:pPr marL="457200" indent="-457200"/>
            <a:endParaRPr lang="en-US" sz="2400" i="1" dirty="0"/>
          </a:p>
          <a:p>
            <a:pPr marL="457200" indent="-457200"/>
            <a:endParaRPr lang="en-US" sz="2400" i="1" dirty="0" smtClean="0"/>
          </a:p>
          <a:p>
            <a:pPr marL="457200" indent="-457200"/>
            <a:r>
              <a:rPr lang="en-US" sz="2400" dirty="0" err="1" smtClean="0"/>
              <a:t>Jarak</a:t>
            </a:r>
            <a:r>
              <a:rPr lang="en-US" sz="2400" dirty="0" smtClean="0"/>
              <a:t> total = 10,0 cm = 0,10 m</a:t>
            </a:r>
          </a:p>
          <a:p>
            <a:pPr marL="457200" indent="-457200"/>
            <a:r>
              <a:rPr lang="en-US" sz="2400" dirty="0" err="1" smtClean="0"/>
              <a:t>Selang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total =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ketikan</a:t>
            </a:r>
            <a:r>
              <a:rPr lang="en-US" sz="2400" dirty="0" smtClean="0"/>
              <a:t> (</a:t>
            </a:r>
            <a:r>
              <a:rPr lang="en-US" sz="2400" dirty="0" err="1" smtClean="0"/>
              <a:t>jarak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)</a:t>
            </a:r>
          </a:p>
          <a:p>
            <a:pPr marL="457200" indent="-457200"/>
            <a:r>
              <a:rPr lang="en-US" sz="2400" dirty="0"/>
              <a:t>	</a:t>
            </a:r>
            <a:r>
              <a:rPr lang="en-US" sz="2400" dirty="0" smtClean="0"/>
              <a:t>		        = 8</a:t>
            </a:r>
          </a:p>
          <a:p>
            <a:pPr marL="457200" indent="-457200"/>
            <a:r>
              <a:rPr lang="en-US" sz="2400" dirty="0" err="1" smtClean="0"/>
              <a:t>Selang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1 </a:t>
            </a:r>
            <a:r>
              <a:rPr lang="en-US" sz="2400" dirty="0" err="1" smtClean="0"/>
              <a:t>ketikan</a:t>
            </a:r>
            <a:r>
              <a:rPr lang="en-US" sz="2400" dirty="0" smtClean="0"/>
              <a:t> = 0,02 s</a:t>
            </a:r>
          </a:p>
          <a:p>
            <a:pPr marL="457200" indent="-457200"/>
            <a:r>
              <a:rPr lang="en-US" sz="2400" dirty="0" err="1" smtClean="0"/>
              <a:t>Waktu</a:t>
            </a:r>
            <a:r>
              <a:rPr lang="en-US" sz="2400" dirty="0" smtClean="0"/>
              <a:t> total = 8 </a:t>
            </a:r>
            <a:r>
              <a:rPr lang="en-US" sz="2400" dirty="0" smtClean="0">
                <a:sym typeface="Symbol"/>
              </a:rPr>
              <a:t> 0,002 = 0,16 s</a:t>
            </a:r>
          </a:p>
          <a:p>
            <a:pPr marL="457200" indent="-457200"/>
            <a:r>
              <a:rPr lang="en-US" sz="2400" dirty="0" err="1" smtClean="0">
                <a:sym typeface="Symbol"/>
              </a:rPr>
              <a:t>Laju</a:t>
            </a:r>
            <a:r>
              <a:rPr lang="en-US" sz="2400" dirty="0" smtClean="0">
                <a:sym typeface="Symbol"/>
              </a:rPr>
              <a:t> rata-rata v =</a:t>
            </a:r>
            <a:endParaRPr lang="en-US" sz="2400" dirty="0" smtClean="0"/>
          </a:p>
          <a:p>
            <a:pPr marL="457200" indent="-457200">
              <a:tabLst>
                <a:tab pos="2154238" algn="l"/>
              </a:tabLst>
            </a:pPr>
            <a:r>
              <a:rPr lang="en-US" sz="2400" dirty="0"/>
              <a:t>	</a:t>
            </a:r>
            <a:r>
              <a:rPr lang="en-US" sz="2400" dirty="0" smtClean="0"/>
              <a:t>		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785794"/>
            <a:ext cx="1104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2.8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489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B	</a:t>
            </a:r>
            <a:r>
              <a:rPr lang="en-US" sz="4000" b="1" dirty="0" err="1" smtClean="0"/>
              <a:t>Gerak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Lurus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Beraturan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7184" y="1740747"/>
            <a:ext cx="8531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/>
              <a:t>Gerak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lurus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beraturan</a:t>
            </a:r>
            <a:r>
              <a:rPr lang="en-US" sz="2800" b="1" i="1" dirty="0" smtClean="0"/>
              <a:t> </a:t>
            </a:r>
            <a:r>
              <a:rPr lang="en-US" sz="2800" i="1" dirty="0" err="1" smtClean="0"/>
              <a:t>didefinisikan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sebagai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gerak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suatu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benda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dengan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kecepatan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tetap</a:t>
            </a:r>
            <a:r>
              <a:rPr lang="en-US" sz="2800" dirty="0" smtClean="0"/>
              <a:t>.</a:t>
            </a:r>
            <a:endParaRPr lang="en-US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44372" y="2714620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2.11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184" y="357166"/>
            <a:ext cx="8531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dirty="0"/>
              <a:t>	</a:t>
            </a:r>
            <a:r>
              <a:rPr lang="en-US" sz="2800" dirty="0" err="1" smtClean="0"/>
              <a:t>Kinematika</a:t>
            </a:r>
            <a:r>
              <a:rPr lang="en-US" sz="2800" dirty="0" smtClean="0"/>
              <a:t> </a:t>
            </a:r>
            <a:r>
              <a:rPr lang="en-US" sz="2800" dirty="0" err="1" smtClean="0"/>
              <a:t>Gerak</a:t>
            </a:r>
            <a:r>
              <a:rPr lang="en-US" sz="2800" dirty="0" smtClean="0"/>
              <a:t> </a:t>
            </a:r>
            <a:r>
              <a:rPr lang="en-US" sz="2800" dirty="0" err="1" smtClean="0"/>
              <a:t>Lurus</a:t>
            </a:r>
            <a:r>
              <a:rPr lang="en-US" sz="2800" dirty="0" smtClean="0"/>
              <a:t> </a:t>
            </a:r>
            <a:r>
              <a:rPr lang="en-US" sz="2800" dirty="0" err="1" smtClean="0"/>
              <a:t>Beraturan</a:t>
            </a:r>
            <a:endParaRPr lang="en-US" sz="28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857224" y="1142984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2.12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2714620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Gbr</a:t>
            </a:r>
            <a:r>
              <a:rPr lang="en-US" sz="2400" dirty="0" smtClean="0"/>
              <a:t> 2.13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236</Words>
  <Application>Microsoft Office PowerPoint</Application>
  <PresentationFormat>On-screen Show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Stenly Ivan; Heru</dc:creator>
  <cp:lastModifiedBy>Heru</cp:lastModifiedBy>
  <cp:revision>21</cp:revision>
  <dcterms:created xsi:type="dcterms:W3CDTF">2000-12-31T22:48:15Z</dcterms:created>
  <dcterms:modified xsi:type="dcterms:W3CDTF">2001-01-01T00:33:56Z</dcterms:modified>
</cp:coreProperties>
</file>