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8"/>
  </p:notesMasterIdLst>
  <p:sldIdLst>
    <p:sldId id="256" r:id="rId3"/>
    <p:sldId id="258" r:id="rId4"/>
    <p:sldId id="277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5796" autoAdjust="0"/>
    <p:restoredTop sz="94660"/>
  </p:normalViewPr>
  <p:slideViewPr>
    <p:cSldViewPr>
      <p:cViewPr varScale="1">
        <p:scale>
          <a:sx n="45" d="100"/>
          <a:sy n="45" d="100"/>
        </p:scale>
        <p:origin x="-7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4FEA3-9DBC-4D94-A913-92542BD07978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825A7-38DA-4315-9023-00055707F2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25A7-38DA-4315-9023-00055707F25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993109-F5C1-4F1F-8156-6113DDAC8DF3}" type="datetimeFigureOut">
              <a:rPr lang="en-US" smtClean="0"/>
              <a:pPr/>
              <a:t>2/23/2012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953218-7D62-4C16-85E5-455D6163E7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04006" y="302418"/>
            <a:ext cx="8306594" cy="383382"/>
            <a:chOff x="304006" y="303212"/>
            <a:chExt cx="8306594" cy="383382"/>
          </a:xfrm>
        </p:grpSpPr>
        <p:cxnSp>
          <p:nvCxnSpPr>
            <p:cNvPr id="8" name="Straight Connector 7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145232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Connector 14"/>
          <p:cNvCxnSpPr/>
          <p:nvPr userDrawn="1"/>
        </p:nvCxnSpPr>
        <p:spPr>
          <a:xfrm>
            <a:off x="304800" y="6248400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8CFA630-13BB-46C4-BD44-B2C5F9B66074}" type="datetimeFigureOut">
              <a:rPr lang="en-US" smtClean="0"/>
              <a:pPr/>
              <a:t>2/23/2012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304006" y="228600"/>
            <a:ext cx="8306594" cy="383382"/>
            <a:chOff x="304006" y="303212"/>
            <a:chExt cx="8306594" cy="383382"/>
          </a:xfrm>
        </p:grpSpPr>
        <p:cxnSp>
          <p:nvCxnSpPr>
            <p:cNvPr id="10" name="Straight Connector 9"/>
            <p:cNvCxnSpPr/>
            <p:nvPr userDrawn="1"/>
          </p:nvCxnSpPr>
          <p:spPr>
            <a:xfrm rot="5400000">
              <a:off x="114300" y="495300"/>
              <a:ext cx="3810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304800" y="303212"/>
              <a:ext cx="8305800" cy="1588"/>
            </a:xfrm>
            <a:prstGeom prst="line">
              <a:avLst/>
            </a:prstGeom>
            <a:ln w="254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/>
          <p:nvPr userDrawn="1"/>
        </p:nvCxnSpPr>
        <p:spPr>
          <a:xfrm>
            <a:off x="304800" y="6627812"/>
            <a:ext cx="8839200" cy="1588"/>
          </a:xfrm>
          <a:prstGeom prst="lin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434876"/>
            <a:ext cx="457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BAB 4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SENYAWA TURUNAN ALKANA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0" y="2514600"/>
            <a:ext cx="5638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4.1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Gugus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Fungsi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fi-FI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4.2 Tata Nama Senyawa </a:t>
            </a:r>
          </a:p>
          <a:p>
            <a:r>
              <a:rPr lang="fi-FI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Turunan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Alkana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4.3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Keisomeran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4.4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Senyawa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Karbon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4.5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Dampak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Beberapa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Senyawa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Turunan</a:t>
            </a:r>
            <a:endParaRPr 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Alkana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64" y="0"/>
            <a:ext cx="2634739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69335" y="1049761"/>
            <a:ext cx="29718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/>
              <a:t>Nama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Lazim</a:t>
            </a:r>
            <a:endParaRPr lang="en-US" sz="40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914400" y="1752600"/>
            <a:ext cx="6705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Nama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lazim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aldehida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diturunkan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lazim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karboksilat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sesuai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endParaRPr lang="en-US" sz="2800" dirty="0" smtClean="0">
              <a:solidFill>
                <a:srgbClr val="663300"/>
              </a:solidFill>
            </a:endParaRPr>
          </a:p>
          <a:p>
            <a:r>
              <a:rPr lang="en-US" sz="2800" dirty="0" err="1" smtClean="0">
                <a:solidFill>
                  <a:srgbClr val="663300"/>
                </a:solidFill>
              </a:rPr>
              <a:t>mengganti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akhiran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i="1" dirty="0" smtClean="0">
                <a:solidFill>
                  <a:srgbClr val="663300"/>
                </a:solidFill>
              </a:rPr>
              <a:t>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menjadi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i="1" dirty="0" err="1" smtClean="0">
                <a:solidFill>
                  <a:srgbClr val="663300"/>
                </a:solidFill>
              </a:rPr>
              <a:t>aldehida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membuang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kata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i="1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975" y="3810000"/>
            <a:ext cx="712553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49193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Alkanon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Keton</a:t>
            </a:r>
            <a:r>
              <a:rPr lang="en-US" sz="3200" b="1" dirty="0" smtClean="0"/>
              <a:t>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670" y="1447800"/>
            <a:ext cx="8729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Nama</a:t>
            </a:r>
            <a:r>
              <a:rPr lang="en-US" sz="2400" b="1" dirty="0" smtClean="0">
                <a:solidFill>
                  <a:srgbClr val="663300"/>
                </a:solidFill>
              </a:rPr>
              <a:t> IUPAC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alkanon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diturunkan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dari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sesuai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mengganti</a:t>
            </a:r>
            <a:r>
              <a:rPr lang="en-US" sz="2000" dirty="0" smtClean="0">
                <a:solidFill>
                  <a:srgbClr val="663300"/>
                </a:solidFill>
              </a:rPr>
              <a:t>  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akhiran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a </a:t>
            </a:r>
            <a:r>
              <a:rPr lang="en-US" sz="2000" dirty="0" err="1" smtClean="0">
                <a:solidFill>
                  <a:srgbClr val="663300"/>
                </a:solidFill>
              </a:rPr>
              <a:t>menjadi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on.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 t="22989"/>
          <a:stretch>
            <a:fillRect/>
          </a:stretch>
        </p:blipFill>
        <p:spPr bwMode="auto">
          <a:xfrm>
            <a:off x="1447800" y="2743200"/>
            <a:ext cx="51339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423530" y="4038600"/>
            <a:ext cx="8729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Nama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Lazim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lazim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keton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Kedua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secara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terpisah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fi-FI" sz="2400" dirty="0" smtClean="0">
                <a:solidFill>
                  <a:srgbClr val="663300"/>
                </a:solidFill>
              </a:rPr>
              <a:t>kemudian diakhiri dengan kata keton.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1000" y="2571690"/>
            <a:ext cx="1026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663300"/>
                </a:solidFill>
              </a:rPr>
              <a:t>Contoh</a:t>
            </a:r>
            <a:r>
              <a:rPr lang="en-US" sz="2000" b="1" dirty="0" smtClean="0">
                <a:solidFill>
                  <a:srgbClr val="663300"/>
                </a:solidFill>
              </a:rPr>
              <a:t>:</a:t>
            </a:r>
            <a:endParaRPr lang="en-US" sz="2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7372" y="5334000"/>
            <a:ext cx="455229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457200" y="5257800"/>
            <a:ext cx="1026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663300"/>
                </a:solidFill>
              </a:rPr>
              <a:t>Contoh</a:t>
            </a:r>
            <a:r>
              <a:rPr lang="en-US" sz="2000" b="1" dirty="0" smtClean="0">
                <a:solidFill>
                  <a:srgbClr val="663300"/>
                </a:solidFill>
              </a:rPr>
              <a:t>: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60623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Asam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Asam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Karbonat</a:t>
            </a:r>
            <a:r>
              <a:rPr lang="en-US" sz="3200" b="1" dirty="0" smtClean="0"/>
              <a:t>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670" y="1447800"/>
            <a:ext cx="85007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Nama</a:t>
            </a:r>
            <a:r>
              <a:rPr lang="en-US" sz="2400" b="1" dirty="0" smtClean="0">
                <a:solidFill>
                  <a:srgbClr val="663300"/>
                </a:solidFill>
              </a:rPr>
              <a:t> IUPAC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asam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alkanoat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diturunkan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dari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sesuai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mengganti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akhiran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a </a:t>
            </a:r>
            <a:r>
              <a:rPr lang="en-US" sz="2000" i="1" dirty="0" err="1" smtClean="0">
                <a:solidFill>
                  <a:srgbClr val="663300"/>
                </a:solidFill>
              </a:rPr>
              <a:t>menjadi</a:t>
            </a:r>
            <a:r>
              <a:rPr lang="en-US" sz="2000" i="1" dirty="0" smtClean="0">
                <a:solidFill>
                  <a:srgbClr val="663300"/>
                </a:solidFill>
              </a:rPr>
              <a:t> oat </a:t>
            </a:r>
            <a:r>
              <a:rPr lang="en-US" sz="2000" i="1" dirty="0" err="1" smtClean="0">
                <a:solidFill>
                  <a:srgbClr val="663300"/>
                </a:solidFill>
              </a:rPr>
              <a:t>dan</a:t>
            </a:r>
            <a:r>
              <a:rPr lang="en-US" sz="2000" i="1" dirty="0" smtClean="0">
                <a:solidFill>
                  <a:srgbClr val="663300"/>
                </a:solidFill>
              </a:rPr>
              <a:t> </a:t>
            </a:r>
            <a:r>
              <a:rPr lang="en-US" sz="2000" i="1" dirty="0" err="1" smtClean="0">
                <a:solidFill>
                  <a:srgbClr val="663300"/>
                </a:solidFill>
              </a:rPr>
              <a:t>memberi</a:t>
            </a:r>
            <a:r>
              <a:rPr lang="en-US" sz="2000" i="1" dirty="0" smtClean="0">
                <a:solidFill>
                  <a:srgbClr val="663300"/>
                </a:solidFill>
              </a:rPr>
              <a:t> </a:t>
            </a:r>
            <a:r>
              <a:rPr lang="en-US" sz="2000" i="1" dirty="0" err="1" smtClean="0">
                <a:solidFill>
                  <a:srgbClr val="663300"/>
                </a:solidFill>
              </a:rPr>
              <a:t>awalan</a:t>
            </a:r>
            <a:r>
              <a:rPr lang="en-US" sz="2000" b="1" i="1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err="1" smtClean="0">
                <a:solidFill>
                  <a:srgbClr val="663300"/>
                </a:solidFill>
              </a:rPr>
              <a:t>asam</a:t>
            </a:r>
            <a:r>
              <a:rPr lang="en-US" sz="2000" b="1" i="1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3530" y="4092714"/>
            <a:ext cx="8729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663300"/>
                </a:solidFill>
              </a:rPr>
              <a:t>Tata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asam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alkanoat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bercabang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pada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dasarnya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tata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aldehida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yakni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posisi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fungsi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tidak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perlu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dinyatakan</a:t>
            </a:r>
            <a:endParaRPr lang="en-US" dirty="0">
              <a:solidFill>
                <a:srgbClr val="6633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219200" y="2590800"/>
            <a:ext cx="4267200" cy="1390710"/>
            <a:chOff x="402265" y="2571690"/>
            <a:chExt cx="4267200" cy="1390710"/>
          </a:xfrm>
        </p:grpSpPr>
        <p:sp>
          <p:nvSpPr>
            <p:cNvPr id="14" name="Rectangle 13"/>
            <p:cNvSpPr/>
            <p:nvPr/>
          </p:nvSpPr>
          <p:spPr>
            <a:xfrm>
              <a:off x="402265" y="2571690"/>
              <a:ext cx="1026178" cy="400110"/>
            </a:xfrm>
            <a:prstGeom prst="rect">
              <a:avLst/>
            </a:prstGeom>
            <a:solidFill>
              <a:srgbClr val="663300"/>
            </a:solidFill>
          </p:spPr>
          <p:txBody>
            <a:bodyPr wrap="none">
              <a:spAutoFit/>
            </a:bodyPr>
            <a:lstStyle/>
            <a:p>
              <a:r>
                <a:rPr lang="en-US" sz="2000" b="1" dirty="0" err="1" smtClean="0">
                  <a:solidFill>
                    <a:schemeClr val="bg1"/>
                  </a:solidFill>
                </a:rPr>
                <a:t>Contoh</a:t>
              </a:r>
              <a:r>
                <a:rPr lang="en-US" sz="2000" b="1" dirty="0" smtClean="0">
                  <a:solidFill>
                    <a:schemeClr val="bg1"/>
                  </a:solidFill>
                </a:rPr>
                <a:t>: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02265" y="2946737"/>
              <a:ext cx="4267200" cy="1015663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rgbClr val="663300"/>
                  </a:solidFill>
                </a:rPr>
                <a:t>Alkan</a:t>
              </a:r>
              <a:r>
                <a:rPr lang="en-US" sz="2000" b="1" i="1" dirty="0" err="1" smtClean="0">
                  <a:solidFill>
                    <a:srgbClr val="663300"/>
                  </a:solidFill>
                </a:rPr>
                <a:t>a</a:t>
              </a:r>
              <a:r>
                <a:rPr lang="en-US" sz="2000" b="1" i="1" dirty="0" smtClean="0">
                  <a:solidFill>
                    <a:srgbClr val="663300"/>
                  </a:solidFill>
                </a:rPr>
                <a:t> 		</a:t>
              </a:r>
              <a:r>
                <a:rPr lang="en-US" sz="2000" b="1" i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000" b="1" i="1" dirty="0" smtClean="0">
                  <a:solidFill>
                    <a:srgbClr val="663300"/>
                  </a:solidFill>
                </a:rPr>
                <a:t> </a:t>
              </a:r>
              <a:r>
                <a:rPr lang="en-US" sz="2000" b="1" i="1" dirty="0" err="1" smtClean="0">
                  <a:solidFill>
                    <a:srgbClr val="663300"/>
                  </a:solidFill>
                </a:rPr>
                <a:t>alkanoat</a:t>
              </a:r>
              <a:endParaRPr lang="en-US" sz="2000" b="1" i="1" dirty="0" smtClean="0">
                <a:solidFill>
                  <a:srgbClr val="663300"/>
                </a:solidFill>
              </a:endParaRPr>
            </a:p>
            <a:p>
              <a:r>
                <a:rPr lang="en-US" sz="2000" dirty="0" err="1" smtClean="0">
                  <a:solidFill>
                    <a:srgbClr val="663300"/>
                  </a:solidFill>
                </a:rPr>
                <a:t>Metan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a</a:t>
              </a:r>
              <a:r>
                <a:rPr lang="en-US" sz="2000" i="1" dirty="0" smtClean="0">
                  <a:solidFill>
                    <a:srgbClr val="663300"/>
                  </a:solidFill>
                </a:rPr>
                <a:t> 		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000" i="1" dirty="0" smtClean="0">
                  <a:solidFill>
                    <a:srgbClr val="663300"/>
                  </a:solidFill>
                </a:rPr>
                <a:t> 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metanoat</a:t>
              </a:r>
              <a:endParaRPr lang="en-US" sz="2000" i="1" dirty="0" smtClean="0">
                <a:solidFill>
                  <a:srgbClr val="663300"/>
                </a:solidFill>
              </a:endParaRPr>
            </a:p>
            <a:p>
              <a:r>
                <a:rPr lang="en-US" sz="2000" dirty="0" err="1" smtClean="0">
                  <a:solidFill>
                    <a:srgbClr val="663300"/>
                  </a:solidFill>
                </a:rPr>
                <a:t>Etan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a</a:t>
              </a:r>
              <a:r>
                <a:rPr lang="en-US" sz="2000" i="1" dirty="0" smtClean="0">
                  <a:solidFill>
                    <a:srgbClr val="663300"/>
                  </a:solidFill>
                </a:rPr>
                <a:t> 		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000" i="1" dirty="0" smtClean="0">
                  <a:solidFill>
                    <a:srgbClr val="663300"/>
                  </a:solidFill>
                </a:rPr>
                <a:t> </a:t>
              </a:r>
              <a:r>
                <a:rPr lang="en-US" sz="2000" i="1" dirty="0" err="1" smtClean="0">
                  <a:solidFill>
                    <a:srgbClr val="663300"/>
                  </a:solidFill>
                </a:rPr>
                <a:t>etanoat</a:t>
              </a:r>
              <a:endParaRPr lang="en-US" sz="2000" dirty="0">
                <a:solidFill>
                  <a:srgbClr val="663300"/>
                </a:solidFill>
              </a:endParaRPr>
            </a:p>
          </p:txBody>
        </p:sp>
      </p:grp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0441" y="4919330"/>
            <a:ext cx="2639559" cy="112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14400" y="1600200"/>
            <a:ext cx="6934200" cy="3515618"/>
            <a:chOff x="914400" y="1730514"/>
            <a:chExt cx="6934200" cy="3515618"/>
          </a:xfrm>
        </p:grpSpPr>
        <p:sp>
          <p:nvSpPr>
            <p:cNvPr id="5" name="Rectangle 4"/>
            <p:cNvSpPr/>
            <p:nvPr/>
          </p:nvSpPr>
          <p:spPr>
            <a:xfrm>
              <a:off x="914400" y="2045256"/>
              <a:ext cx="6934200" cy="3200876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endParaRPr lang="en-US" sz="2800" b="1" dirty="0" smtClean="0">
                <a:solidFill>
                  <a:srgbClr val="663300"/>
                </a:solidFill>
              </a:endParaRPr>
            </a:p>
            <a:p>
              <a:r>
                <a:rPr lang="en-US" sz="2800" b="1" dirty="0" err="1" smtClean="0">
                  <a:solidFill>
                    <a:srgbClr val="663300"/>
                  </a:solidFill>
                </a:rPr>
                <a:t>Nama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lazim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karboksilat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didasarkan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pada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sumber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alami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yang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bersangkutan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.</a:t>
              </a:r>
            </a:p>
            <a:p>
              <a:pPr>
                <a:spcBef>
                  <a:spcPts val="1200"/>
                </a:spcBef>
              </a:pPr>
              <a:r>
                <a:rPr lang="en-US" sz="2800" b="1" dirty="0" err="1" smtClean="0">
                  <a:solidFill>
                    <a:srgbClr val="663300"/>
                  </a:solidFill>
                </a:rPr>
                <a:t>Misalnya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,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metanoat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disebut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formiat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(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format)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atau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asam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semut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karena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ditemukan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pada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663300"/>
                  </a:solidFill>
                </a:rPr>
                <a:t>semut</a:t>
              </a:r>
              <a:r>
                <a:rPr lang="en-US" sz="28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i="1" dirty="0" err="1" smtClean="0">
                  <a:solidFill>
                    <a:srgbClr val="663300"/>
                  </a:solidFill>
                </a:rPr>
                <a:t>formica</a:t>
              </a:r>
              <a:r>
                <a:rPr lang="en-US" sz="2800" b="1" i="1" dirty="0" smtClean="0">
                  <a:solidFill>
                    <a:srgbClr val="663300"/>
                  </a:solidFill>
                </a:rPr>
                <a:t> </a:t>
              </a:r>
              <a:r>
                <a:rPr lang="en-US" sz="2800" b="1" i="1" dirty="0" err="1" smtClean="0">
                  <a:solidFill>
                    <a:srgbClr val="663300"/>
                  </a:solidFill>
                </a:rPr>
                <a:t>rufa</a:t>
              </a:r>
              <a:r>
                <a:rPr lang="en-US" sz="2800" b="1" i="1" dirty="0" smtClean="0">
                  <a:solidFill>
                    <a:srgbClr val="663300"/>
                  </a:solidFill>
                </a:rPr>
                <a:t>;</a:t>
              </a:r>
            </a:p>
            <a:p>
              <a:endParaRPr lang="en-US" sz="2400" b="1" dirty="0">
                <a:solidFill>
                  <a:srgbClr val="663300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2819400" y="1730514"/>
              <a:ext cx="3200400" cy="576751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 smtClean="0"/>
                <a:t>Nama</a:t>
              </a:r>
              <a:r>
                <a:rPr lang="en-US" sz="4400" b="1" dirty="0" smtClean="0"/>
                <a:t> </a:t>
              </a:r>
              <a:r>
                <a:rPr lang="en-US" sz="4400" b="1" dirty="0" err="1" smtClean="0"/>
                <a:t>Lazim</a:t>
              </a:r>
              <a:endParaRPr lang="en-US" sz="4400" b="1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5757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Alkil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Alkanoat</a:t>
            </a:r>
            <a:r>
              <a:rPr lang="en-US" sz="3200" b="1" dirty="0" smtClean="0"/>
              <a:t> (Ester)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670" y="1511595"/>
            <a:ext cx="811973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663300"/>
                </a:solidFill>
              </a:rPr>
              <a:t>Ester </a:t>
            </a:r>
            <a:r>
              <a:rPr lang="en-US" sz="2400" dirty="0" err="1" smtClean="0">
                <a:solidFill>
                  <a:srgbClr val="663300"/>
                </a:solidFill>
              </a:rPr>
              <a:t>turunan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alkana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diberi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alkanoat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663300"/>
                </a:solidFill>
              </a:rPr>
              <a:t>Yang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adalah gugus karbon yang terikat pada atom O (gugus R), sedangkan alkanoat adalah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R—COO—.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014330"/>
            <a:ext cx="1981200" cy="128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5035" y="4309730"/>
            <a:ext cx="6983565" cy="182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1000" y="1143000"/>
            <a:ext cx="8229600" cy="3962400"/>
            <a:chOff x="381000" y="1143000"/>
            <a:chExt cx="8229600" cy="3962400"/>
          </a:xfrm>
        </p:grpSpPr>
        <p:sp>
          <p:nvSpPr>
            <p:cNvPr id="4" name="Rounded Rectangle 3"/>
            <p:cNvSpPr/>
            <p:nvPr/>
          </p:nvSpPr>
          <p:spPr>
            <a:xfrm>
              <a:off x="381000" y="1600200"/>
              <a:ext cx="8229600" cy="35052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err="1" smtClean="0">
                  <a:solidFill>
                    <a:schemeClr val="bg1"/>
                  </a:solidFill>
                </a:rPr>
                <a:t>Haloalkana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senyawa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turunan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alkana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dimana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satu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lebih</a:t>
              </a:r>
              <a:r>
                <a:rPr lang="en-US" sz="3200" dirty="0" smtClean="0">
                  <a:solidFill>
                    <a:schemeClr val="bg1"/>
                  </a:solidFill>
                </a:rPr>
                <a:t> atom H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digantikan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oleh</a:t>
              </a:r>
              <a:r>
                <a:rPr lang="en-US" sz="3200" dirty="0" smtClean="0">
                  <a:solidFill>
                    <a:schemeClr val="bg1"/>
                  </a:solidFill>
                </a:rPr>
                <a:t> atom halogen. </a:t>
              </a:r>
            </a:p>
            <a:p>
              <a:pPr>
                <a:spcBef>
                  <a:spcPts val="1200"/>
                </a:spcBef>
              </a:pPr>
              <a:r>
                <a:rPr lang="en-US" sz="3200" dirty="0" err="1" smtClean="0">
                  <a:solidFill>
                    <a:schemeClr val="bg1"/>
                  </a:solidFill>
                </a:rPr>
                <a:t>Nama</a:t>
              </a:r>
              <a:r>
                <a:rPr lang="en-US" sz="3200" dirty="0" smtClean="0">
                  <a:solidFill>
                    <a:schemeClr val="bg1"/>
                  </a:solidFill>
                </a:rPr>
                <a:t> halogen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ditulis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sebagai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awalan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it-IT" sz="3200" dirty="0" smtClean="0">
                  <a:solidFill>
                    <a:schemeClr val="bg1"/>
                  </a:solidFill>
                </a:rPr>
                <a:t>sebutan bromo, kloro, fluoro, dan iodo. 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905000" y="1143000"/>
              <a:ext cx="4953000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 smtClean="0">
                  <a:solidFill>
                    <a:srgbClr val="663300"/>
                  </a:solidFill>
                </a:rPr>
                <a:t>Tata </a:t>
              </a:r>
              <a:r>
                <a:rPr lang="en-US" sz="4000" b="1" dirty="0" err="1" smtClean="0">
                  <a:solidFill>
                    <a:srgbClr val="663300"/>
                  </a:solidFill>
                </a:rPr>
                <a:t>Nama</a:t>
              </a:r>
              <a:r>
                <a:rPr lang="en-US" sz="4000" b="1" dirty="0" smtClean="0">
                  <a:solidFill>
                    <a:srgbClr val="663300"/>
                  </a:solidFill>
                </a:rPr>
                <a:t> </a:t>
              </a:r>
              <a:r>
                <a:rPr lang="en-US" sz="4000" b="1" dirty="0" err="1" smtClean="0">
                  <a:solidFill>
                    <a:srgbClr val="663300"/>
                  </a:solidFill>
                </a:rPr>
                <a:t>Haloalkana</a:t>
              </a:r>
              <a:endParaRPr lang="en-US" sz="4000" dirty="0" smtClean="0">
                <a:solidFill>
                  <a:srgbClr val="6633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5376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Aturan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Penamaan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Haloalkana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4670" y="1566208"/>
            <a:ext cx="82721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Jika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lebih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sejenis</a:t>
            </a:r>
            <a:r>
              <a:rPr lang="en-US" sz="2400" dirty="0" smtClean="0">
                <a:solidFill>
                  <a:srgbClr val="663300"/>
                </a:solidFill>
              </a:rPr>
              <a:t> halogen, </a:t>
            </a:r>
            <a:r>
              <a:rPr lang="en-US" sz="2400" dirty="0" err="1" smtClean="0">
                <a:solidFill>
                  <a:srgbClr val="663300"/>
                </a:solidFill>
              </a:rPr>
              <a:t>maka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prioritas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penomoran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didasarkan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kereaktifan halogen, yaitu dalam urutan F—Cl—Br—I. Akan tetapi, penulisan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tetap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berdasarkan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abjad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  <a:r>
              <a:rPr lang="en-US" sz="2400" dirty="0" err="1" smtClean="0">
                <a:solidFill>
                  <a:srgbClr val="663300"/>
                </a:solidFill>
              </a:rPr>
              <a:t>Jadi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urutan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penulisan</a:t>
            </a:r>
            <a:r>
              <a:rPr lang="en-US" sz="2400" dirty="0" smtClean="0">
                <a:solidFill>
                  <a:srgbClr val="663300"/>
                </a:solidFill>
              </a:rPr>
              <a:t> halogen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bromo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kloro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i="1" dirty="0" err="1" smtClean="0">
                <a:solidFill>
                  <a:srgbClr val="663300"/>
                </a:solidFill>
              </a:rPr>
              <a:t>chloro</a:t>
            </a:r>
            <a:r>
              <a:rPr lang="en-US" sz="2400" i="1" dirty="0" smtClean="0">
                <a:solidFill>
                  <a:srgbClr val="663300"/>
                </a:solidFill>
              </a:rPr>
              <a:t>), </a:t>
            </a:r>
            <a:r>
              <a:rPr lang="en-US" sz="2400" i="1" dirty="0" err="1" smtClean="0">
                <a:solidFill>
                  <a:srgbClr val="663300"/>
                </a:solidFill>
              </a:rPr>
              <a:t>fluoro</a:t>
            </a:r>
            <a:r>
              <a:rPr lang="en-US" sz="2400" i="1" dirty="0" smtClean="0">
                <a:solidFill>
                  <a:srgbClr val="663300"/>
                </a:solidFill>
              </a:rPr>
              <a:t>, </a:t>
            </a:r>
            <a:r>
              <a:rPr lang="en-US" sz="2400" i="1" dirty="0" err="1" smtClean="0">
                <a:solidFill>
                  <a:srgbClr val="663300"/>
                </a:solidFill>
              </a:rPr>
              <a:t>dan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iodo</a:t>
            </a:r>
            <a:r>
              <a:rPr lang="en-US" sz="2400" i="1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3588603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b.	</a:t>
            </a:r>
            <a:r>
              <a:rPr lang="en-US" sz="2400" dirty="0" err="1" smtClean="0">
                <a:solidFill>
                  <a:srgbClr val="663300"/>
                </a:solidFill>
              </a:rPr>
              <a:t>Jika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rantai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samping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cabang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alkil</a:t>
            </a:r>
            <a:r>
              <a:rPr lang="en-US" sz="2400" dirty="0" smtClean="0">
                <a:solidFill>
                  <a:srgbClr val="663300"/>
                </a:solidFill>
              </a:rPr>
              <a:t>), </a:t>
            </a:r>
            <a:r>
              <a:rPr lang="en-US" sz="2400" dirty="0" err="1" smtClean="0">
                <a:solidFill>
                  <a:srgbClr val="663300"/>
                </a:solidFill>
              </a:rPr>
              <a:t>maka</a:t>
            </a:r>
            <a:r>
              <a:rPr lang="en-US" sz="2400" dirty="0" smtClean="0">
                <a:solidFill>
                  <a:srgbClr val="663300"/>
                </a:solidFill>
              </a:rPr>
              <a:t> halogen </a:t>
            </a:r>
            <a:r>
              <a:rPr lang="en-US" sz="2400" dirty="0" err="1" smtClean="0">
                <a:solidFill>
                  <a:srgbClr val="663300"/>
                </a:solidFill>
              </a:rPr>
              <a:t>didahulukan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824415"/>
            <a:ext cx="6059312" cy="136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838200" y="4419600"/>
            <a:ext cx="1026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663300"/>
                </a:solidFill>
              </a:rPr>
              <a:t>Contoh</a:t>
            </a:r>
            <a:r>
              <a:rPr lang="en-US" sz="2000" b="1" dirty="0" smtClean="0">
                <a:solidFill>
                  <a:srgbClr val="663300"/>
                </a:solidFill>
              </a:rPr>
              <a:t>: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1023449"/>
            <a:ext cx="2328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Keisomeran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829800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3852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Keisomeran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Struktur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1524000"/>
            <a:ext cx="83820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800" b="1" dirty="0" err="1" smtClean="0">
                <a:solidFill>
                  <a:srgbClr val="663300"/>
                </a:solidFill>
              </a:rPr>
              <a:t>Keisomeran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Kerangka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514350" indent="-514350">
              <a:spcBef>
                <a:spcPts val="600"/>
              </a:spcBef>
            </a:pPr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err="1" smtClean="0">
                <a:solidFill>
                  <a:srgbClr val="663300"/>
                </a:solidFill>
              </a:rPr>
              <a:t>Senyawa-senyawa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merupakan</a:t>
            </a:r>
            <a:r>
              <a:rPr lang="en-US" sz="2800" dirty="0" smtClean="0">
                <a:solidFill>
                  <a:srgbClr val="663300"/>
                </a:solidFill>
              </a:rPr>
              <a:t> isomer </a:t>
            </a:r>
            <a:r>
              <a:rPr lang="en-US" sz="2800" dirty="0" err="1" smtClean="0">
                <a:solidFill>
                  <a:srgbClr val="663300"/>
                </a:solidFill>
              </a:rPr>
              <a:t>kerangka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mempunyai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rumus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molekul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fungsi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sama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tetapi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berbeda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rantai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induknya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664" y="3505200"/>
            <a:ext cx="7370135" cy="266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0875" y="892314"/>
            <a:ext cx="4233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/>
              <a:t>b. </a:t>
            </a:r>
            <a:r>
              <a:rPr lang="en-US" sz="3600" b="1" dirty="0" err="1" smtClean="0"/>
              <a:t>Keisomeran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Posisi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5670" y="1502735"/>
            <a:ext cx="762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Senyawa-senyawa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merupakan</a:t>
            </a:r>
            <a:r>
              <a:rPr lang="en-US" sz="2800" dirty="0" smtClean="0">
                <a:solidFill>
                  <a:srgbClr val="663300"/>
                </a:solidFill>
              </a:rPr>
              <a:t> isomer </a:t>
            </a:r>
            <a:r>
              <a:rPr lang="en-US" sz="2800" dirty="0" err="1" smtClean="0">
                <a:solidFill>
                  <a:srgbClr val="663300"/>
                </a:solidFill>
              </a:rPr>
              <a:t>posisi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mempunyai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rumus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molekul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fungsi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serta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kerangka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sama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tetapi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berbeda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letak</a:t>
            </a:r>
            <a:r>
              <a:rPr lang="en-US" sz="2800" dirty="0" smtClean="0">
                <a:solidFill>
                  <a:srgbClr val="663300"/>
                </a:solidFill>
              </a:rPr>
              <a:t> (</a:t>
            </a:r>
            <a:r>
              <a:rPr lang="en-US" sz="2800" dirty="0" err="1" smtClean="0">
                <a:solidFill>
                  <a:srgbClr val="663300"/>
                </a:solidFill>
              </a:rPr>
              <a:t>posisi</a:t>
            </a:r>
            <a:r>
              <a:rPr lang="en-US" sz="2800" dirty="0" smtClean="0">
                <a:solidFill>
                  <a:srgbClr val="663300"/>
                </a:solidFill>
              </a:rPr>
              <a:t>)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fungsinya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800" dirty="0">
              <a:solidFill>
                <a:srgbClr val="6633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935" y="3505200"/>
            <a:ext cx="8256764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09600"/>
            <a:ext cx="6400800" cy="560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0875" y="762000"/>
            <a:ext cx="4983125" cy="555486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c. </a:t>
            </a:r>
            <a:r>
              <a:rPr lang="en-US" sz="3200" b="1" dirty="0" err="1" smtClean="0"/>
              <a:t>Keisomeran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Gugus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Fungsi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7065" y="1371600"/>
            <a:ext cx="8055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Keisomeran</a:t>
            </a:r>
            <a:r>
              <a:rPr lang="en-US" sz="2000" dirty="0" smtClean="0"/>
              <a:t> </a:t>
            </a:r>
            <a:r>
              <a:rPr lang="en-US" sz="2000" dirty="0" err="1" smtClean="0"/>
              <a:t>gugus</a:t>
            </a:r>
            <a:r>
              <a:rPr lang="en-US" sz="2000" dirty="0" smtClean="0"/>
              <a:t> </a:t>
            </a:r>
            <a:r>
              <a:rPr lang="en-US" sz="2000" dirty="0" err="1" smtClean="0"/>
              <a:t>fungsi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</a:t>
            </a:r>
            <a:r>
              <a:rPr lang="en-US" sz="2000" dirty="0" smtClean="0"/>
              <a:t> </a:t>
            </a:r>
            <a:r>
              <a:rPr lang="en-US" sz="2000" dirty="0" err="1" smtClean="0"/>
              <a:t>antarsenyawa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rumus</a:t>
            </a:r>
            <a:r>
              <a:rPr lang="en-US" sz="2000" dirty="0" smtClean="0"/>
              <a:t> </a:t>
            </a:r>
            <a:r>
              <a:rPr lang="en-US" sz="2000" dirty="0" err="1" smtClean="0"/>
              <a:t>molekul</a:t>
            </a:r>
            <a:r>
              <a:rPr lang="en-US" sz="2000" dirty="0" smtClean="0"/>
              <a:t> </a:t>
            </a:r>
            <a:r>
              <a:rPr lang="en-US" sz="2000" dirty="0" err="1" smtClean="0"/>
              <a:t>sama</a:t>
            </a:r>
            <a:r>
              <a:rPr lang="en-US" sz="2000" dirty="0" smtClean="0"/>
              <a:t>, </a:t>
            </a:r>
            <a:r>
              <a:rPr lang="en-US" sz="2000" dirty="0" err="1" smtClean="0"/>
              <a:t>tetapi</a:t>
            </a:r>
            <a:r>
              <a:rPr lang="en-US" sz="2000" dirty="0" smtClean="0"/>
              <a:t> </a:t>
            </a:r>
            <a:r>
              <a:rPr lang="en-US" sz="2000" dirty="0" err="1" smtClean="0"/>
              <a:t>berbeda</a:t>
            </a:r>
            <a:r>
              <a:rPr lang="en-US" sz="2000" dirty="0" smtClean="0"/>
              <a:t> </a:t>
            </a:r>
            <a:r>
              <a:rPr lang="en-US" sz="2000" dirty="0" err="1" smtClean="0"/>
              <a:t>gugus</a:t>
            </a:r>
            <a:r>
              <a:rPr lang="en-US" sz="2000" dirty="0" smtClean="0"/>
              <a:t> </a:t>
            </a:r>
            <a:r>
              <a:rPr lang="en-US" sz="2000" dirty="0" err="1" smtClean="0"/>
              <a:t>fungsinya</a:t>
            </a:r>
            <a:r>
              <a:rPr lang="en-US" sz="2000" dirty="0" smtClean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2048540"/>
            <a:ext cx="807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dirty="0" err="1" smtClean="0"/>
              <a:t>Terdapat</a:t>
            </a:r>
            <a:r>
              <a:rPr lang="en-US" sz="2000" dirty="0" smtClean="0"/>
              <a:t> 3 </a:t>
            </a:r>
            <a:r>
              <a:rPr lang="en-US" sz="2000" dirty="0" err="1" smtClean="0"/>
              <a:t>pasangan</a:t>
            </a:r>
            <a:r>
              <a:rPr lang="en-US" sz="2000" dirty="0" smtClean="0"/>
              <a:t> homolog yang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rumus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en-US" sz="2000" dirty="0" smtClean="0"/>
              <a:t>:</a:t>
            </a:r>
          </a:p>
          <a:p>
            <a:pPr>
              <a:spcBef>
                <a:spcPts val="600"/>
              </a:spcBef>
            </a:pPr>
            <a:r>
              <a:rPr lang="en-US" sz="2000" dirty="0" smtClean="0"/>
              <a:t>• </a:t>
            </a:r>
            <a:r>
              <a:rPr lang="en-US" sz="2000" dirty="0" err="1" smtClean="0"/>
              <a:t>Alkanol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alkoksialkana</a:t>
            </a:r>
            <a:r>
              <a:rPr lang="en-US" sz="2000" dirty="0" smtClean="0"/>
              <a:t>, </a:t>
            </a:r>
            <a:r>
              <a:rPr lang="en-US" sz="2000" dirty="0" err="1" smtClean="0"/>
              <a:t>keduanya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rumus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   CnH</a:t>
            </a:r>
            <a:r>
              <a:rPr lang="en-US" sz="1400" dirty="0" smtClean="0"/>
              <a:t>2n+2</a:t>
            </a:r>
            <a:r>
              <a:rPr lang="en-US" sz="2000" dirty="0" smtClean="0"/>
              <a:t>O</a:t>
            </a:r>
            <a:r>
              <a:rPr lang="en-US" sz="1400" dirty="0" smtClean="0"/>
              <a:t>.</a:t>
            </a:r>
            <a:endParaRPr lang="en-US" sz="2000" dirty="0" smtClean="0"/>
          </a:p>
          <a:p>
            <a:pPr>
              <a:spcBef>
                <a:spcPts val="600"/>
              </a:spcBef>
            </a:pPr>
            <a:r>
              <a:rPr lang="en-US" sz="2000" dirty="0" smtClean="0"/>
              <a:t>• </a:t>
            </a:r>
            <a:r>
              <a:rPr lang="en-US" sz="2000" dirty="0" err="1" smtClean="0"/>
              <a:t>Alkanal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alkanon</a:t>
            </a:r>
            <a:r>
              <a:rPr lang="en-US" sz="2000" dirty="0" smtClean="0"/>
              <a:t>, </a:t>
            </a:r>
            <a:r>
              <a:rPr lang="en-US" sz="2000" dirty="0" err="1" smtClean="0"/>
              <a:t>keduanya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rumus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CnH</a:t>
            </a:r>
            <a:r>
              <a:rPr lang="en-US" sz="1400" dirty="0" smtClean="0"/>
              <a:t>2</a:t>
            </a:r>
            <a:r>
              <a:rPr lang="en-US" sz="2000" dirty="0" smtClean="0"/>
              <a:t>nO</a:t>
            </a:r>
            <a:r>
              <a:rPr lang="en-US" sz="1400" dirty="0" smtClean="0"/>
              <a:t>2</a:t>
            </a:r>
            <a:r>
              <a:rPr lang="en-US" sz="20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US" sz="2000" dirty="0" smtClean="0"/>
              <a:t>• </a:t>
            </a:r>
            <a:r>
              <a:rPr lang="en-US" sz="2000" dirty="0" err="1" smtClean="0"/>
              <a:t>Asam</a:t>
            </a:r>
            <a:r>
              <a:rPr lang="en-US" sz="2000" dirty="0" smtClean="0"/>
              <a:t> </a:t>
            </a:r>
            <a:r>
              <a:rPr lang="en-US" sz="2000" dirty="0" err="1" smtClean="0"/>
              <a:t>alkanoat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alkil</a:t>
            </a:r>
            <a:r>
              <a:rPr lang="en-US" sz="2000" dirty="0" smtClean="0"/>
              <a:t> </a:t>
            </a:r>
            <a:r>
              <a:rPr lang="en-US" sz="2000" dirty="0" err="1" smtClean="0"/>
              <a:t>alkanoat</a:t>
            </a:r>
            <a:r>
              <a:rPr lang="en-US" sz="2000" dirty="0" smtClean="0"/>
              <a:t>, </a:t>
            </a:r>
            <a:r>
              <a:rPr lang="en-US" sz="2000" dirty="0" err="1" smtClean="0"/>
              <a:t>keduanya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rumus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   CnH</a:t>
            </a:r>
            <a:r>
              <a:rPr lang="en-US" sz="1400" dirty="0" smtClean="0"/>
              <a:t>2</a:t>
            </a:r>
            <a:r>
              <a:rPr lang="en-US" sz="2000" dirty="0" smtClean="0"/>
              <a:t>nO</a:t>
            </a:r>
            <a:r>
              <a:rPr lang="en-US" sz="1400" dirty="0" smtClean="0"/>
              <a:t>2</a:t>
            </a:r>
            <a:r>
              <a:rPr lang="en-US" sz="2000" dirty="0" smtClean="0"/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1730" y="4495801"/>
            <a:ext cx="6558937" cy="171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838200"/>
            <a:ext cx="3471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Keisomeran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Ruang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469065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000" b="1" dirty="0" err="1" smtClean="0">
                <a:solidFill>
                  <a:srgbClr val="663300"/>
                </a:solidFill>
              </a:rPr>
              <a:t>Keisomeran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Geometri</a:t>
            </a:r>
            <a:endParaRPr lang="en-US" sz="20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000" b="1" dirty="0" smtClean="0">
                <a:solidFill>
                  <a:srgbClr val="663300"/>
                </a:solidFill>
              </a:rPr>
              <a:t>	</a:t>
            </a:r>
            <a:r>
              <a:rPr lang="en-US" sz="2000" dirty="0" err="1" smtClean="0">
                <a:solidFill>
                  <a:srgbClr val="663300"/>
                </a:solidFill>
              </a:rPr>
              <a:t>Keisomeran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geometris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terdapat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senyawa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molekulnya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mempunyai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bagian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kaku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ikatan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rangkap</a:t>
            </a:r>
            <a:r>
              <a:rPr lang="en-US" sz="2000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816935" y="2472070"/>
            <a:ext cx="74888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663300"/>
                </a:solidFill>
              </a:rPr>
              <a:t>Keisomeran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geometri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mempunyai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dua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bentuk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ditandai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cis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dan</a:t>
            </a:r>
            <a:r>
              <a:rPr lang="en-US" sz="2000" b="1" dirty="0" smtClean="0">
                <a:solidFill>
                  <a:srgbClr val="663300"/>
                </a:solidFill>
              </a:rPr>
              <a:t> trans.</a:t>
            </a:r>
          </a:p>
          <a:p>
            <a:pPr marL="457200" indent="-457200">
              <a:buAutoNum type="arabicPeriod"/>
            </a:pPr>
            <a:r>
              <a:rPr lang="en-US" sz="2000" dirty="0" err="1" smtClean="0">
                <a:solidFill>
                  <a:srgbClr val="663300"/>
                </a:solidFill>
              </a:rPr>
              <a:t>Cis</a:t>
            </a:r>
            <a:r>
              <a:rPr lang="en-US" sz="2000" dirty="0" smtClean="0">
                <a:solidFill>
                  <a:srgbClr val="663300"/>
                </a:solidFill>
              </a:rPr>
              <a:t> :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sejenis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terletak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pada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sisi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sama</a:t>
            </a:r>
            <a:endParaRPr lang="en-US" sz="2000" dirty="0" smtClean="0">
              <a:solidFill>
                <a:srgbClr val="663300"/>
              </a:solidFill>
            </a:endParaRPr>
          </a:p>
          <a:p>
            <a:pPr marL="457200" indent="-457200">
              <a:buAutoNum type="arabicPeriod"/>
            </a:pPr>
            <a:r>
              <a:rPr lang="en-US" sz="2000" dirty="0" smtClean="0">
                <a:solidFill>
                  <a:srgbClr val="663300"/>
                </a:solidFill>
              </a:rPr>
              <a:t>Trans :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sejenis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terletak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berseberangan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9465" y="3810000"/>
            <a:ext cx="4212265" cy="238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1295400"/>
            <a:ext cx="8348330" cy="6858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/>
              <a:t>Berbagai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Jenis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Reaksi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Senyawa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Karbon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9735" y="2067756"/>
            <a:ext cx="8001000" cy="1915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3200" b="1" dirty="0" err="1" smtClean="0">
                <a:solidFill>
                  <a:srgbClr val="663300"/>
                </a:solidFill>
              </a:rPr>
              <a:t>Substitusi</a:t>
            </a:r>
            <a:endParaRPr lang="en-US" sz="3200" b="1" dirty="0" smtClean="0">
              <a:solidFill>
                <a:srgbClr val="663300"/>
              </a:solidFill>
            </a:endParaRPr>
          </a:p>
          <a:p>
            <a:pPr marL="457200" indent="-457200">
              <a:spcBef>
                <a:spcPts val="300"/>
              </a:spcBef>
            </a:pPr>
            <a:r>
              <a:rPr lang="en-US" sz="2800" dirty="0" smtClean="0">
                <a:solidFill>
                  <a:srgbClr val="663300"/>
                </a:solidFill>
              </a:rPr>
              <a:t>	</a:t>
            </a:r>
            <a:r>
              <a:rPr lang="en-US" sz="2800" dirty="0" err="1" smtClean="0">
                <a:solidFill>
                  <a:srgbClr val="663300"/>
                </a:solidFill>
              </a:rPr>
              <a:t>Pada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reaksi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substitusi</a:t>
            </a:r>
            <a:r>
              <a:rPr lang="en-US" sz="2800" dirty="0" smtClean="0">
                <a:solidFill>
                  <a:srgbClr val="663300"/>
                </a:solidFill>
              </a:rPr>
              <a:t>, atom </a:t>
            </a:r>
            <a:r>
              <a:rPr lang="en-US" sz="2800" dirty="0" err="1" smtClean="0">
                <a:solidFill>
                  <a:srgbClr val="663300"/>
                </a:solidFill>
              </a:rPr>
              <a:t>atau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atom yang </a:t>
            </a:r>
            <a:r>
              <a:rPr lang="en-US" sz="2800" dirty="0" err="1" smtClean="0">
                <a:solidFill>
                  <a:srgbClr val="663300"/>
                </a:solidFill>
              </a:rPr>
              <a:t>terdapat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suatu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molekul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digantikan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oleh</a:t>
            </a:r>
            <a:r>
              <a:rPr lang="en-US" sz="2800" dirty="0" smtClean="0">
                <a:solidFill>
                  <a:srgbClr val="663300"/>
                </a:solidFill>
              </a:rPr>
              <a:t> atom </a:t>
            </a:r>
            <a:r>
              <a:rPr lang="en-US" sz="2800" dirty="0" err="1" smtClean="0">
                <a:solidFill>
                  <a:srgbClr val="663300"/>
                </a:solidFill>
              </a:rPr>
              <a:t>atau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atom lain.</a:t>
            </a:r>
            <a:endParaRPr lang="en-US" sz="2800" dirty="0">
              <a:solidFill>
                <a:srgbClr val="663300"/>
              </a:solidFill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191000"/>
            <a:ext cx="7543800" cy="548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838200" y="914400"/>
            <a:ext cx="7391400" cy="3021687"/>
            <a:chOff x="457200" y="2133600"/>
            <a:chExt cx="7391400" cy="3021687"/>
          </a:xfrm>
        </p:grpSpPr>
        <p:sp>
          <p:nvSpPr>
            <p:cNvPr id="14" name="Rectangle 13"/>
            <p:cNvSpPr/>
            <p:nvPr/>
          </p:nvSpPr>
          <p:spPr>
            <a:xfrm>
              <a:off x="457200" y="2477631"/>
              <a:ext cx="7391400" cy="2677656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 algn="ctr"/>
              <a:endParaRPr lang="en-US" sz="2800" b="1" dirty="0" smtClean="0">
                <a:solidFill>
                  <a:schemeClr val="bg1"/>
                </a:solidFill>
              </a:endParaRPr>
            </a:p>
            <a:p>
              <a:pPr marL="457200" indent="-457200" algn="ctr"/>
              <a:r>
                <a:rPr lang="nn-NO" sz="2800" dirty="0" smtClean="0">
                  <a:solidFill>
                    <a:schemeClr val="bg1"/>
                  </a:solidFill>
                </a:rPr>
                <a:t>Pada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reaksi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adisi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senyawa</a:t>
              </a:r>
              <a:r>
                <a:rPr lang="en-US" sz="2800" dirty="0" smtClean="0">
                  <a:solidFill>
                    <a:schemeClr val="bg1"/>
                  </a:solidFill>
                </a:rPr>
                <a:t> yang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mempunyai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rangkap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menyerap</a:t>
              </a:r>
              <a:r>
                <a:rPr lang="en-US" sz="2800" dirty="0" smtClean="0">
                  <a:solidFill>
                    <a:schemeClr val="bg1"/>
                  </a:solidFill>
                </a:rPr>
                <a:t> atom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atau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gugus</a:t>
              </a:r>
              <a:r>
                <a:rPr lang="en-US" sz="2800" dirty="0" smtClean="0">
                  <a:solidFill>
                    <a:schemeClr val="bg1"/>
                  </a:solidFill>
                </a:rPr>
                <a:t> atom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sehingga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rangkap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berubah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menjadi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tunggal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</a:p>
            <a:p>
              <a:pPr marL="457200" indent="-457200" algn="ctr"/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457200" y="2133600"/>
              <a:ext cx="2328530" cy="6858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/>
              <a:r>
                <a:rPr lang="en-US" sz="4400" b="1" dirty="0" err="1" smtClean="0">
                  <a:solidFill>
                    <a:schemeClr val="bg1"/>
                  </a:solidFill>
                </a:rPr>
                <a:t>Adisi</a:t>
              </a:r>
              <a:endParaRPr lang="en-US" sz="4400" b="1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114800"/>
            <a:ext cx="7420131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8200" y="838200"/>
            <a:ext cx="6934200" cy="2667000"/>
            <a:chOff x="838200" y="2057400"/>
            <a:chExt cx="6934200" cy="2667000"/>
          </a:xfrm>
        </p:grpSpPr>
        <p:sp>
          <p:nvSpPr>
            <p:cNvPr id="7" name="Rectangle 6"/>
            <p:cNvSpPr/>
            <p:nvPr/>
          </p:nvSpPr>
          <p:spPr>
            <a:xfrm>
              <a:off x="838200" y="2477631"/>
              <a:ext cx="6934200" cy="2246769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 marL="457200" indent="-457200" algn="ctr"/>
              <a:endParaRPr lang="en-US" sz="2800" b="1" dirty="0" smtClean="0">
                <a:solidFill>
                  <a:schemeClr val="bg1"/>
                </a:solidFill>
              </a:endParaRPr>
            </a:p>
            <a:p>
              <a:pPr marL="457200" indent="-457200" algn="ctr"/>
              <a:r>
                <a:rPr lang="en-US" sz="2800" dirty="0" err="1" smtClean="0">
                  <a:solidFill>
                    <a:schemeClr val="bg1"/>
                  </a:solidFill>
                </a:rPr>
                <a:t>Pada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reaksi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eliminasi</a:t>
              </a:r>
              <a:r>
                <a:rPr lang="en-US" sz="2800" dirty="0" smtClean="0">
                  <a:solidFill>
                    <a:schemeClr val="bg1"/>
                  </a:solidFill>
                </a:rPr>
                <a:t>,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senyawa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berikatan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tunggal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berubah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menjadi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senyawa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berikatan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rangkap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dengan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melepas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molekul</a:t>
              </a:r>
              <a:r>
                <a:rPr lang="en-US" sz="2800" dirty="0" smtClean="0">
                  <a:solidFill>
                    <a:schemeClr val="bg1"/>
                  </a:solidFill>
                </a:rPr>
                <a:t> </a:t>
              </a:r>
              <a:r>
                <a:rPr lang="en-US" sz="2800" dirty="0" err="1" smtClean="0">
                  <a:solidFill>
                    <a:schemeClr val="bg1"/>
                  </a:solidFill>
                </a:rPr>
                <a:t>kecil</a:t>
              </a:r>
              <a:r>
                <a:rPr lang="en-US" sz="2800" dirty="0" smtClean="0">
                  <a:solidFill>
                    <a:schemeClr val="bg1"/>
                  </a:solidFill>
                </a:rPr>
                <a:t>.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38200" y="2057400"/>
              <a:ext cx="2709530" cy="6858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/>
              <a:r>
                <a:rPr lang="en-US" sz="4400" b="1" dirty="0" err="1" smtClean="0">
                  <a:solidFill>
                    <a:schemeClr val="bg1"/>
                  </a:solidFill>
                </a:rPr>
                <a:t>Eliminasi</a:t>
              </a:r>
              <a:endParaRPr lang="en-US" sz="4400" b="1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99" y="3733800"/>
            <a:ext cx="783771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762000"/>
            <a:ext cx="4724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Alkohol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1431176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3300"/>
                </a:solidFill>
              </a:rPr>
              <a:t>a. </a:t>
            </a:r>
            <a:r>
              <a:rPr lang="en-US" sz="2000" b="1" dirty="0" err="1" smtClean="0">
                <a:solidFill>
                  <a:srgbClr val="663300"/>
                </a:solidFill>
              </a:rPr>
              <a:t>Reaksi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dengan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Logam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Aktif</a:t>
            </a:r>
            <a:endParaRPr lang="en-US" sz="2000" b="1" dirty="0" smtClean="0">
              <a:solidFill>
                <a:srgbClr val="663300"/>
              </a:solidFill>
            </a:endParaRPr>
          </a:p>
          <a:p>
            <a:r>
              <a:rPr lang="en-US" sz="2000" dirty="0" smtClean="0">
                <a:solidFill>
                  <a:srgbClr val="663300"/>
                </a:solidFill>
              </a:rPr>
              <a:t>     </a:t>
            </a:r>
            <a:r>
              <a:rPr lang="sv-SE" sz="2000" dirty="0" smtClean="0">
                <a:solidFill>
                  <a:srgbClr val="663300"/>
                </a:solidFill>
              </a:rPr>
              <a:t>Atom H dari gugus —OH dapat disubstitusi oleh logam aktif seperti natrium </a:t>
            </a:r>
          </a:p>
          <a:p>
            <a:r>
              <a:rPr lang="sv-SE" sz="2000" dirty="0" smtClean="0">
                <a:solidFill>
                  <a:srgbClr val="663300"/>
                </a:solidFill>
              </a:rPr>
              <a:t>     dan </a:t>
            </a:r>
            <a:r>
              <a:rPr lang="en-US" sz="2000" dirty="0" err="1" smtClean="0">
                <a:solidFill>
                  <a:srgbClr val="663300"/>
                </a:solidFill>
              </a:rPr>
              <a:t>kalium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membentuk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alkoksida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gas </a:t>
            </a:r>
            <a:r>
              <a:rPr lang="en-US" sz="2000" dirty="0" err="1" smtClean="0">
                <a:solidFill>
                  <a:srgbClr val="663300"/>
                </a:solidFill>
              </a:rPr>
              <a:t>hidrogen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2383465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3300"/>
                </a:solidFill>
              </a:rPr>
              <a:t>b. </a:t>
            </a:r>
            <a:r>
              <a:rPr lang="en-US" sz="2000" b="1" dirty="0" err="1" smtClean="0">
                <a:solidFill>
                  <a:srgbClr val="663300"/>
                </a:solidFill>
              </a:rPr>
              <a:t>Substitusi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Gugus</a:t>
            </a:r>
            <a:r>
              <a:rPr lang="en-US" sz="2000" b="1" dirty="0" smtClean="0">
                <a:solidFill>
                  <a:srgbClr val="663300"/>
                </a:solidFill>
              </a:rPr>
              <a:t> —OH </a:t>
            </a:r>
            <a:r>
              <a:rPr lang="en-US" sz="2000" b="1" dirty="0" err="1" smtClean="0">
                <a:solidFill>
                  <a:srgbClr val="663300"/>
                </a:solidFill>
              </a:rPr>
              <a:t>oleh</a:t>
            </a:r>
            <a:r>
              <a:rPr lang="en-US" sz="2000" b="1" dirty="0" smtClean="0">
                <a:solidFill>
                  <a:srgbClr val="663300"/>
                </a:solidFill>
              </a:rPr>
              <a:t> Halogen</a:t>
            </a: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OH 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dapat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disubtitusi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oleh</a:t>
            </a:r>
            <a:r>
              <a:rPr lang="en-US" sz="2000" dirty="0" smtClean="0">
                <a:solidFill>
                  <a:srgbClr val="663300"/>
                </a:solidFill>
              </a:rPr>
              <a:t> atom halogen </a:t>
            </a:r>
            <a:r>
              <a:rPr lang="en-US" sz="2000" dirty="0" err="1" smtClean="0">
                <a:solidFill>
                  <a:srgbClr val="663300"/>
                </a:solidFill>
              </a:rPr>
              <a:t>bila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direaksikan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HX </a:t>
            </a:r>
            <a:r>
              <a:rPr lang="en-US" sz="2000" dirty="0" err="1" smtClean="0">
                <a:solidFill>
                  <a:srgbClr val="663300"/>
                </a:solidFill>
              </a:rPr>
              <a:t>pekat</a:t>
            </a:r>
            <a:r>
              <a:rPr lang="en-US" sz="2000" dirty="0" smtClean="0">
                <a:solidFill>
                  <a:srgbClr val="663300"/>
                </a:solidFill>
              </a:rPr>
              <a:t>, PX3 </a:t>
            </a:r>
            <a:r>
              <a:rPr lang="en-US" sz="2000" dirty="0" err="1" smtClean="0">
                <a:solidFill>
                  <a:srgbClr val="663300"/>
                </a:solidFill>
              </a:rPr>
              <a:t>atau</a:t>
            </a:r>
            <a:r>
              <a:rPr lang="en-US" sz="2000" dirty="0" smtClean="0">
                <a:solidFill>
                  <a:srgbClr val="663300"/>
                </a:solidFill>
              </a:rPr>
              <a:t> PX5 (X = halogen).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3405748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3300"/>
                </a:solidFill>
              </a:rPr>
              <a:t>c. </a:t>
            </a:r>
            <a:r>
              <a:rPr lang="en-US" sz="2000" b="1" dirty="0" err="1" smtClean="0">
                <a:solidFill>
                  <a:srgbClr val="663300"/>
                </a:solidFill>
              </a:rPr>
              <a:t>Oksidasi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Alkohol</a:t>
            </a:r>
            <a:endParaRPr lang="en-US" sz="2000" b="1" dirty="0" smtClean="0">
              <a:solidFill>
                <a:srgbClr val="663300"/>
              </a:solidFill>
            </a:endParaRP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sederhana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mudah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terbakar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membentuk</a:t>
            </a:r>
            <a:r>
              <a:rPr lang="en-US" sz="2000" dirty="0" smtClean="0">
                <a:solidFill>
                  <a:srgbClr val="663300"/>
                </a:solidFill>
              </a:rPr>
              <a:t> gas </a:t>
            </a:r>
            <a:r>
              <a:rPr lang="en-US" sz="2000" dirty="0" err="1" smtClean="0">
                <a:solidFill>
                  <a:srgbClr val="663300"/>
                </a:solidFill>
              </a:rPr>
              <a:t>karbon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dioksida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uap</a:t>
            </a:r>
            <a:r>
              <a:rPr lang="en-US" sz="2000" dirty="0" smtClean="0">
                <a:solidFill>
                  <a:srgbClr val="663300"/>
                </a:solidFill>
              </a:rPr>
              <a:t> air.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" y="4406374"/>
            <a:ext cx="830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3300"/>
                </a:solidFill>
              </a:rPr>
              <a:t>d. </a:t>
            </a:r>
            <a:r>
              <a:rPr lang="en-US" sz="2000" b="1" dirty="0" err="1" smtClean="0">
                <a:solidFill>
                  <a:srgbClr val="663300"/>
                </a:solidFill>
              </a:rPr>
              <a:t>Pembentukan</a:t>
            </a:r>
            <a:r>
              <a:rPr lang="en-US" sz="2000" b="1" dirty="0" smtClean="0">
                <a:solidFill>
                  <a:srgbClr val="663300"/>
                </a:solidFill>
              </a:rPr>
              <a:t> Ester (</a:t>
            </a:r>
            <a:r>
              <a:rPr lang="en-US" sz="2000" b="1" dirty="0" err="1" smtClean="0">
                <a:solidFill>
                  <a:srgbClr val="663300"/>
                </a:solidFill>
              </a:rPr>
              <a:t>Esterifikasi</a:t>
            </a:r>
            <a:r>
              <a:rPr lang="en-US" sz="2000" b="1" dirty="0" smtClean="0">
                <a:solidFill>
                  <a:srgbClr val="663300"/>
                </a:solidFill>
              </a:rPr>
              <a:t>)</a:t>
            </a: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bereaksi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asam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karboksilat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membentuk</a:t>
            </a:r>
            <a:r>
              <a:rPr lang="en-US" sz="2000" dirty="0" smtClean="0">
                <a:solidFill>
                  <a:srgbClr val="663300"/>
                </a:solidFill>
              </a:rPr>
              <a:t> ester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air.</a:t>
            </a:r>
            <a:endParaRPr lang="en-US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5135525"/>
            <a:ext cx="8305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663300"/>
                </a:solidFill>
              </a:rPr>
              <a:t>e. </a:t>
            </a:r>
            <a:r>
              <a:rPr lang="en-US" sz="2000" b="1" dirty="0" err="1" smtClean="0">
                <a:solidFill>
                  <a:srgbClr val="663300"/>
                </a:solidFill>
              </a:rPr>
              <a:t>Dehidrasi</a:t>
            </a:r>
            <a:r>
              <a:rPr lang="en-US" sz="2000" b="1" dirty="0" smtClean="0">
                <a:solidFill>
                  <a:srgbClr val="663300"/>
                </a:solidFill>
              </a:rPr>
              <a:t> </a:t>
            </a:r>
            <a:r>
              <a:rPr lang="en-US" sz="2000" b="1" dirty="0" err="1" smtClean="0">
                <a:solidFill>
                  <a:srgbClr val="663300"/>
                </a:solidFill>
              </a:rPr>
              <a:t>Alkohol</a:t>
            </a:r>
            <a:endParaRPr lang="en-US" sz="2000" b="1" dirty="0" smtClean="0">
              <a:solidFill>
                <a:srgbClr val="663300"/>
              </a:solidFill>
            </a:endParaRP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Jika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dipanaskan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bersama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asam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sulfat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pekat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mengalami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663300"/>
                </a:solidFill>
              </a:rPr>
              <a:t>    </a:t>
            </a:r>
            <a:r>
              <a:rPr lang="en-US" sz="2000" dirty="0" err="1" smtClean="0">
                <a:solidFill>
                  <a:srgbClr val="663300"/>
                </a:solidFill>
              </a:rPr>
              <a:t>dehidrasi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melepas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molekul</a:t>
            </a:r>
            <a:r>
              <a:rPr lang="en-US" sz="2000" dirty="0" smtClean="0">
                <a:solidFill>
                  <a:srgbClr val="663300"/>
                </a:solidFill>
              </a:rPr>
              <a:t> air) </a:t>
            </a:r>
            <a:r>
              <a:rPr lang="en-US" sz="2000" dirty="0" err="1" smtClean="0">
                <a:solidFill>
                  <a:srgbClr val="663300"/>
                </a:solidFill>
              </a:rPr>
              <a:t>membentuk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eter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atau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alkena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81000" y="914400"/>
            <a:ext cx="38862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" y="1638511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400" b="1" dirty="0" err="1" smtClean="0">
                <a:solidFill>
                  <a:srgbClr val="663300"/>
                </a:solidFill>
              </a:rPr>
              <a:t>Pembakaran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mudah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terbakar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membentuk</a:t>
            </a:r>
            <a:r>
              <a:rPr lang="en-US" sz="2400" dirty="0" smtClean="0">
                <a:solidFill>
                  <a:srgbClr val="663300"/>
                </a:solidFill>
              </a:rPr>
              <a:t> gas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dioksida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uap</a:t>
            </a:r>
            <a:r>
              <a:rPr lang="en-US" sz="2400" dirty="0" smtClean="0">
                <a:solidFill>
                  <a:srgbClr val="663300"/>
                </a:solidFill>
              </a:rPr>
              <a:t> air.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2893206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b.	</a:t>
            </a:r>
            <a:r>
              <a:rPr lang="en-US" sz="2400" b="1" dirty="0" err="1" smtClean="0">
                <a:solidFill>
                  <a:srgbClr val="663300"/>
                </a:solidFill>
              </a:rPr>
              <a:t>Reaksi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dengan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Logam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Aktif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Berbeda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alkohol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logam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natrium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logam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aktif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4122003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c.	</a:t>
            </a:r>
            <a:r>
              <a:rPr lang="en-US" sz="2400" b="1" dirty="0" err="1" smtClean="0">
                <a:solidFill>
                  <a:srgbClr val="663300"/>
                </a:solidFill>
              </a:rPr>
              <a:t>Reaksi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dengan</a:t>
            </a:r>
            <a:r>
              <a:rPr lang="en-US" sz="2400" b="1" dirty="0" smtClean="0">
                <a:solidFill>
                  <a:srgbClr val="663300"/>
                </a:solidFill>
              </a:rPr>
              <a:t> PCl</a:t>
            </a:r>
            <a:r>
              <a:rPr lang="en-US" sz="1600" b="1" dirty="0" smtClean="0">
                <a:solidFill>
                  <a:srgbClr val="663300"/>
                </a:solidFill>
              </a:rPr>
              <a:t>5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PCl</a:t>
            </a:r>
            <a:r>
              <a:rPr lang="en-US" sz="1400" dirty="0" smtClean="0">
                <a:solidFill>
                  <a:srgbClr val="663300"/>
                </a:solidFill>
              </a:rPr>
              <a:t>5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tetapi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membebaskan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HCl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" y="5036403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d.	</a:t>
            </a:r>
            <a:r>
              <a:rPr lang="en-US" sz="2400" b="1" dirty="0" err="1" smtClean="0">
                <a:solidFill>
                  <a:srgbClr val="663300"/>
                </a:solidFill>
              </a:rPr>
              <a:t>Reaksi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dengan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Hidrogen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Halida</a:t>
            </a:r>
            <a:r>
              <a:rPr lang="en-US" sz="2400" b="1" dirty="0" smtClean="0">
                <a:solidFill>
                  <a:srgbClr val="663300"/>
                </a:solidFill>
              </a:rPr>
              <a:t> (HX)</a:t>
            </a: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terurai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halida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terutama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HI.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838200"/>
            <a:ext cx="6248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Membedakan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Alkohol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Eter</a:t>
            </a:r>
            <a:endParaRPr lang="en-US" sz="3200" b="1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533400" y="1562311"/>
            <a:ext cx="7848600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 smtClean="0">
                <a:solidFill>
                  <a:srgbClr val="663300"/>
                </a:solidFill>
              </a:rPr>
              <a:t>Alkohol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eter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dapat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dibedakan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berdasarkan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reaksinya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dengan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logam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natrium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fosforus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pentaklorida</a:t>
            </a:r>
            <a:r>
              <a:rPr lang="en-US" sz="2600" dirty="0" smtClean="0">
                <a:solidFill>
                  <a:srgbClr val="663300"/>
                </a:solidFill>
              </a:rPr>
              <a:t>.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600" dirty="0" err="1" smtClean="0">
                <a:solidFill>
                  <a:srgbClr val="663300"/>
                </a:solidFill>
              </a:rPr>
              <a:t>Alkohol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bereaksi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dengan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logam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natrium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membebaskan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hidrogen</a:t>
            </a:r>
            <a:r>
              <a:rPr lang="en-US" sz="2600" dirty="0" smtClean="0">
                <a:solidFill>
                  <a:srgbClr val="663300"/>
                </a:solidFill>
              </a:rPr>
              <a:t>, </a:t>
            </a:r>
            <a:r>
              <a:rPr lang="en-US" sz="2600" dirty="0" err="1" smtClean="0">
                <a:solidFill>
                  <a:srgbClr val="663300"/>
                </a:solidFill>
              </a:rPr>
              <a:t>sedangkan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eter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tidak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bereaksi</a:t>
            </a:r>
            <a:r>
              <a:rPr lang="en-US" sz="2600" dirty="0" smtClean="0">
                <a:solidFill>
                  <a:srgbClr val="663300"/>
                </a:solidFill>
              </a:rPr>
              <a:t>.</a:t>
            </a:r>
          </a:p>
          <a:p>
            <a:pPr marL="457200" indent="-457200">
              <a:spcBef>
                <a:spcPts val="1200"/>
              </a:spcBef>
              <a:buAutoNum type="alphaLcPeriod"/>
            </a:pPr>
            <a:r>
              <a:rPr lang="en-US" sz="2600" dirty="0" err="1" smtClean="0">
                <a:solidFill>
                  <a:srgbClr val="663300"/>
                </a:solidFill>
              </a:rPr>
              <a:t>Alkohol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bereaksi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dengan</a:t>
            </a:r>
            <a:r>
              <a:rPr lang="en-US" sz="2600" dirty="0" smtClean="0">
                <a:solidFill>
                  <a:srgbClr val="663300"/>
                </a:solidFill>
              </a:rPr>
              <a:t> PCl</a:t>
            </a:r>
            <a:r>
              <a:rPr lang="en-US" sz="1600" dirty="0" smtClean="0">
                <a:solidFill>
                  <a:srgbClr val="663300"/>
                </a:solidFill>
              </a:rPr>
              <a:t>5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menghasilkan</a:t>
            </a:r>
            <a:r>
              <a:rPr lang="en-US" sz="2600" dirty="0" smtClean="0">
                <a:solidFill>
                  <a:srgbClr val="663300"/>
                </a:solidFill>
              </a:rPr>
              <a:t> gas </a:t>
            </a:r>
            <a:r>
              <a:rPr lang="en-US" sz="2600" dirty="0" err="1" smtClean="0">
                <a:solidFill>
                  <a:srgbClr val="663300"/>
                </a:solidFill>
              </a:rPr>
              <a:t>HCl</a:t>
            </a:r>
            <a:r>
              <a:rPr lang="en-US" sz="2600" dirty="0" smtClean="0">
                <a:solidFill>
                  <a:srgbClr val="663300"/>
                </a:solidFill>
              </a:rPr>
              <a:t>, </a:t>
            </a:r>
            <a:r>
              <a:rPr lang="en-US" sz="2600" dirty="0" err="1" smtClean="0">
                <a:solidFill>
                  <a:srgbClr val="663300"/>
                </a:solidFill>
              </a:rPr>
              <a:t>sedangkan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eter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bereaksi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tetapi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tidak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menghasilkan</a:t>
            </a:r>
            <a:r>
              <a:rPr lang="en-US" sz="2600" dirty="0" smtClean="0">
                <a:solidFill>
                  <a:srgbClr val="663300"/>
                </a:solidFill>
              </a:rPr>
              <a:t> </a:t>
            </a:r>
            <a:r>
              <a:rPr lang="en-US" sz="2600" dirty="0" err="1" smtClean="0">
                <a:solidFill>
                  <a:srgbClr val="663300"/>
                </a:solidFill>
              </a:rPr>
              <a:t>HCl</a:t>
            </a:r>
            <a:r>
              <a:rPr lang="en-US" sz="2600" dirty="0" smtClean="0">
                <a:solidFill>
                  <a:srgbClr val="663300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r>
              <a:rPr lang="pt-BR" sz="2400" dirty="0" smtClean="0">
                <a:solidFill>
                  <a:srgbClr val="663300"/>
                </a:solidFill>
              </a:rPr>
              <a:t>	</a:t>
            </a:r>
            <a:r>
              <a:rPr lang="pt-BR" sz="2400" b="1" dirty="0" smtClean="0">
                <a:solidFill>
                  <a:srgbClr val="663300"/>
                </a:solidFill>
              </a:rPr>
              <a:t>R–O–H + PCl</a:t>
            </a:r>
            <a:r>
              <a:rPr lang="pt-BR" sz="1600" b="1" dirty="0" smtClean="0">
                <a:solidFill>
                  <a:srgbClr val="663300"/>
                </a:solidFill>
              </a:rPr>
              <a:t>5</a:t>
            </a:r>
            <a:r>
              <a:rPr lang="pt-BR" sz="2400" b="1" dirty="0" smtClean="0">
                <a:solidFill>
                  <a:srgbClr val="663300"/>
                </a:solidFill>
              </a:rPr>
              <a:t>  → R–Cl + H–Cl + POCl</a:t>
            </a:r>
            <a:r>
              <a:rPr lang="pt-BR" sz="1600" b="1" dirty="0" smtClean="0">
                <a:solidFill>
                  <a:srgbClr val="663300"/>
                </a:solidFill>
              </a:rPr>
              <a:t>3</a:t>
            </a:r>
            <a:endParaRPr lang="pt-BR" sz="2400" b="1" dirty="0" smtClean="0">
              <a:solidFill>
                <a:srgbClr val="663300"/>
              </a:solidFill>
            </a:endParaRPr>
          </a:p>
          <a:p>
            <a:r>
              <a:rPr lang="pt-BR" sz="2400" b="1" dirty="0" smtClean="0">
                <a:solidFill>
                  <a:srgbClr val="663300"/>
                </a:solidFill>
              </a:rPr>
              <a:t>	R–O–R` + PCl</a:t>
            </a:r>
            <a:r>
              <a:rPr lang="pt-BR" sz="1600" b="1" dirty="0" smtClean="0">
                <a:solidFill>
                  <a:srgbClr val="663300"/>
                </a:solidFill>
              </a:rPr>
              <a:t>5</a:t>
            </a:r>
            <a:r>
              <a:rPr lang="pt-BR" sz="2400" b="1" dirty="0" smtClean="0">
                <a:solidFill>
                  <a:srgbClr val="663300"/>
                </a:solidFill>
              </a:rPr>
              <a:t> → R–Cl + R`–Cl + POCl</a:t>
            </a:r>
            <a:r>
              <a:rPr lang="pt-BR" sz="1600" b="1" dirty="0" smtClean="0">
                <a:solidFill>
                  <a:srgbClr val="663300"/>
                </a:solidFill>
              </a:rPr>
              <a:t>3</a:t>
            </a:r>
            <a:endParaRPr lang="pt-BR" sz="2800" b="1" dirty="0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90870" y="914400"/>
            <a:ext cx="415733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Reaksi-reaksi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Aldehida</a:t>
            </a:r>
            <a:endParaRPr lang="en-US" sz="32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35934" y="1588140"/>
            <a:ext cx="85556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800" b="1" dirty="0" err="1" smtClean="0">
                <a:solidFill>
                  <a:srgbClr val="663300"/>
                </a:solidFill>
              </a:rPr>
              <a:t>Oksidasi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514350" indent="-514350"/>
            <a:r>
              <a:rPr lang="en-US" sz="32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smtClean="0">
                <a:solidFill>
                  <a:srgbClr val="663300"/>
                </a:solidFill>
              </a:rPr>
              <a:t>1.	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reduktor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kuat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sehingga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mereduksi</a:t>
            </a:r>
            <a:r>
              <a:rPr lang="en-US" sz="2400" dirty="0" smtClean="0">
                <a:solidFill>
                  <a:srgbClr val="663300"/>
                </a:solidFill>
              </a:rPr>
              <a:t> 	</a:t>
            </a:r>
            <a:r>
              <a:rPr lang="en-US" sz="2400" dirty="0" err="1" smtClean="0">
                <a:solidFill>
                  <a:srgbClr val="663300"/>
                </a:solidFill>
              </a:rPr>
              <a:t>oksidator-oksidator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lemah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/>
            <a:r>
              <a:rPr lang="en-US" sz="2400" dirty="0" smtClean="0">
                <a:solidFill>
                  <a:srgbClr val="663300"/>
                </a:solidFill>
              </a:rPr>
              <a:t>	2.	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Tollens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dan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pereaksi</a:t>
            </a:r>
            <a:r>
              <a:rPr lang="en-US" sz="2400" i="1" dirty="0" smtClean="0">
                <a:solidFill>
                  <a:srgbClr val="663300"/>
                </a:solidFill>
              </a:rPr>
              <a:t> Fehling </a:t>
            </a:r>
            <a:r>
              <a:rPr lang="en-US" sz="2400" i="1" dirty="0" err="1" smtClean="0">
                <a:solidFill>
                  <a:srgbClr val="663300"/>
                </a:solidFill>
              </a:rPr>
              <a:t>adalah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dua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contoh</a:t>
            </a:r>
            <a:r>
              <a:rPr lang="en-US" sz="2400" i="1" dirty="0" smtClean="0">
                <a:solidFill>
                  <a:srgbClr val="663300"/>
                </a:solidFill>
              </a:rPr>
              <a:t> 	</a:t>
            </a:r>
            <a:r>
              <a:rPr lang="en-US" sz="2400" i="1" dirty="0" err="1" smtClean="0">
                <a:solidFill>
                  <a:srgbClr val="663300"/>
                </a:solidFill>
              </a:rPr>
              <a:t>oksidator</a:t>
            </a:r>
            <a:r>
              <a:rPr lang="en-US" sz="2400" i="1" dirty="0" smtClean="0">
                <a:solidFill>
                  <a:srgbClr val="663300"/>
                </a:solidFill>
              </a:rPr>
              <a:t> </a:t>
            </a:r>
            <a:r>
              <a:rPr lang="en-US" sz="2400" i="1" dirty="0" err="1" smtClean="0">
                <a:solidFill>
                  <a:srgbClr val="663300"/>
                </a:solidFill>
              </a:rPr>
              <a:t>lemah</a:t>
            </a:r>
            <a:r>
              <a:rPr lang="en-US" sz="2400" i="1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khusus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	</a:t>
            </a:r>
            <a:r>
              <a:rPr lang="en-US" sz="2400" dirty="0" err="1" smtClean="0">
                <a:solidFill>
                  <a:srgbClr val="663300"/>
                </a:solidFill>
              </a:rPr>
              <a:t>mengenali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/>
            <a:r>
              <a:rPr lang="en-US" sz="2400" dirty="0" smtClean="0">
                <a:solidFill>
                  <a:srgbClr val="663300"/>
                </a:solidFill>
              </a:rPr>
              <a:t>	3.	</a:t>
            </a:r>
            <a:r>
              <a:rPr lang="en-US" sz="2400" dirty="0" err="1" smtClean="0">
                <a:solidFill>
                  <a:srgbClr val="663300"/>
                </a:solidFill>
              </a:rPr>
              <a:t>Oksidasi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menghasilkan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karboksilat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648200"/>
            <a:ext cx="515778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90870" y="1173540"/>
            <a:ext cx="5605130" cy="6858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/>
              <a:t>b. </a:t>
            </a:r>
            <a:r>
              <a:rPr lang="en-US" sz="3600" b="1" dirty="0" err="1" smtClean="0"/>
              <a:t>Adisi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Hidrogen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Reduksi</a:t>
            </a:r>
            <a:r>
              <a:rPr lang="en-US" sz="3600" b="1" dirty="0" smtClean="0"/>
              <a:t>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1981200"/>
            <a:ext cx="701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663300"/>
                </a:solidFill>
              </a:rPr>
              <a:t>Ikatan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rangkap</a:t>
            </a:r>
            <a:r>
              <a:rPr lang="en-US" sz="3200" dirty="0" smtClean="0">
                <a:solidFill>
                  <a:srgbClr val="663300"/>
                </a:solidFill>
              </a:rPr>
              <a:t> —C==O </a:t>
            </a:r>
            <a:r>
              <a:rPr lang="en-US" sz="3200" dirty="0" err="1" smtClean="0">
                <a:solidFill>
                  <a:srgbClr val="663300"/>
                </a:solidFill>
              </a:rPr>
              <a:t>dari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gugus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fungsi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aldehida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dapat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diadisi</a:t>
            </a:r>
            <a:r>
              <a:rPr lang="en-US" sz="3200" dirty="0" smtClean="0">
                <a:solidFill>
                  <a:srgbClr val="663300"/>
                </a:solidFill>
              </a:rPr>
              <a:t> gas </a:t>
            </a:r>
            <a:r>
              <a:rPr lang="en-US" sz="3200" dirty="0" err="1" smtClean="0">
                <a:solidFill>
                  <a:srgbClr val="663300"/>
                </a:solidFill>
              </a:rPr>
              <a:t>hidrogen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membentuk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suatu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alkohol</a:t>
            </a:r>
            <a:r>
              <a:rPr lang="en-US" sz="3200" dirty="0" smtClean="0">
                <a:solidFill>
                  <a:srgbClr val="663300"/>
                </a:solidFill>
              </a:rPr>
              <a:t> primer.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733800"/>
            <a:ext cx="618895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608779"/>
            <a:ext cx="45720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Senyawa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Turunan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Alkana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197114"/>
            <a:ext cx="815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>
                <a:solidFill>
                  <a:srgbClr val="663300"/>
                </a:solidFill>
              </a:rPr>
              <a:t>Senyawa turunan alkana adalah senyawa yang dapat dianggap berasal dari alkana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satu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atau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lebih</a:t>
            </a:r>
            <a:r>
              <a:rPr lang="en-US" sz="2000" dirty="0" smtClean="0">
                <a:solidFill>
                  <a:srgbClr val="663300"/>
                </a:solidFill>
              </a:rPr>
              <a:t> atom H </a:t>
            </a:r>
            <a:r>
              <a:rPr lang="en-US" sz="2000" dirty="0" err="1" smtClean="0">
                <a:solidFill>
                  <a:srgbClr val="663300"/>
                </a:solidFill>
              </a:rPr>
              <a:t>diganti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oleh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fungsi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tertentu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b="1" dirty="0">
              <a:solidFill>
                <a:srgbClr val="6633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905000"/>
            <a:ext cx="5943600" cy="432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5936" y="914400"/>
            <a:ext cx="499553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 smtClean="0"/>
              <a:t>Reaksi-reaksi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Keton</a:t>
            </a:r>
            <a:endParaRPr lang="en-US" sz="44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02265" y="1588140"/>
            <a:ext cx="8555666" cy="4270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300"/>
              </a:spcBef>
              <a:buAutoNum type="alphaLcPeriod"/>
            </a:pPr>
            <a:r>
              <a:rPr lang="en-US" sz="3600" b="1" dirty="0" err="1" smtClean="0">
                <a:solidFill>
                  <a:srgbClr val="663300"/>
                </a:solidFill>
              </a:rPr>
              <a:t>Oksidasi</a:t>
            </a:r>
            <a:endParaRPr lang="en-US" sz="3600" b="1" dirty="0" smtClean="0">
              <a:solidFill>
                <a:srgbClr val="663300"/>
              </a:solidFill>
            </a:endParaRPr>
          </a:p>
          <a:p>
            <a:pPr marL="514350" indent="-514350">
              <a:spcBef>
                <a:spcPts val="300"/>
              </a:spcBef>
            </a:pPr>
            <a:r>
              <a:rPr lang="en-US" sz="32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smtClean="0">
                <a:solidFill>
                  <a:srgbClr val="663300"/>
                </a:solidFill>
              </a:rPr>
              <a:t>1.	</a:t>
            </a:r>
            <a:r>
              <a:rPr lang="en-US" sz="2800" dirty="0" err="1" smtClean="0">
                <a:solidFill>
                  <a:srgbClr val="663300"/>
                </a:solidFill>
              </a:rPr>
              <a:t>Keton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merupakan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reduktor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lebih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lemah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daripada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aldehida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>
              <a:spcBef>
                <a:spcPts val="300"/>
              </a:spcBef>
            </a:pPr>
            <a:r>
              <a:rPr lang="en-US" sz="2800" dirty="0" smtClean="0">
                <a:solidFill>
                  <a:srgbClr val="663300"/>
                </a:solidFill>
              </a:rPr>
              <a:t>	2.	</a:t>
            </a:r>
            <a:r>
              <a:rPr lang="en-US" sz="2800" dirty="0" err="1" smtClean="0">
                <a:solidFill>
                  <a:srgbClr val="663300"/>
                </a:solidFill>
              </a:rPr>
              <a:t>Zat</a:t>
            </a:r>
            <a:r>
              <a:rPr lang="en-US" sz="2800" dirty="0" smtClean="0">
                <a:solidFill>
                  <a:srgbClr val="663300"/>
                </a:solidFill>
              </a:rPr>
              <a:t>-</a:t>
            </a:r>
            <a:r>
              <a:rPr lang="en-US" sz="2800" dirty="0" err="1" smtClean="0">
                <a:solidFill>
                  <a:srgbClr val="663300"/>
                </a:solidFill>
              </a:rPr>
              <a:t>zat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pengoksidasi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lemah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seperti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pereaksi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Tollens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 </a:t>
            </a:r>
            <a:r>
              <a:rPr lang="en-US" sz="2800" dirty="0" err="1" smtClean="0">
                <a:solidFill>
                  <a:srgbClr val="663300"/>
                </a:solidFill>
              </a:rPr>
              <a:t>pereaksi</a:t>
            </a:r>
            <a:r>
              <a:rPr lang="en-US" sz="2800" dirty="0" smtClean="0">
                <a:solidFill>
                  <a:srgbClr val="663300"/>
                </a:solidFill>
              </a:rPr>
              <a:t> Fehling </a:t>
            </a:r>
            <a:r>
              <a:rPr lang="en-US" sz="2800" dirty="0" err="1" smtClean="0">
                <a:solidFill>
                  <a:srgbClr val="663300"/>
                </a:solidFill>
              </a:rPr>
              <a:t>tidak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mengoksidasi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keton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>
              <a:spcBef>
                <a:spcPts val="300"/>
              </a:spcBef>
            </a:pPr>
            <a:r>
              <a:rPr lang="en-US" sz="2800" dirty="0" smtClean="0">
                <a:solidFill>
                  <a:srgbClr val="663300"/>
                </a:solidFill>
              </a:rPr>
              <a:t>	3.	</a:t>
            </a:r>
            <a:r>
              <a:rPr lang="sv-SE" sz="2800" dirty="0" smtClean="0">
                <a:solidFill>
                  <a:srgbClr val="663300"/>
                </a:solidFill>
              </a:rPr>
              <a:t>Oleh karena itu, aldehida dan keton dapat 	dibedakan dengan menggunakan pereaksi-pereaksi 	</a:t>
            </a:r>
            <a:r>
              <a:rPr lang="en-US" sz="2800" dirty="0" err="1" smtClean="0">
                <a:solidFill>
                  <a:srgbClr val="663300"/>
                </a:solidFill>
              </a:rPr>
              <a:t>tersebut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2400" y="762000"/>
            <a:ext cx="9144000" cy="3200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i-FI" sz="3200" dirty="0" smtClean="0">
                <a:solidFill>
                  <a:srgbClr val="663300"/>
                </a:solidFill>
              </a:rPr>
              <a:t>Aldehida + pereaksi Tollens → cermin perak</a:t>
            </a:r>
          </a:p>
          <a:p>
            <a:r>
              <a:rPr lang="fi-FI" sz="3200" dirty="0" smtClean="0">
                <a:solidFill>
                  <a:srgbClr val="663300"/>
                </a:solidFill>
              </a:rPr>
              <a:t>Keton + pereaksi Tollens → tidak ada reaksi</a:t>
            </a:r>
          </a:p>
          <a:p>
            <a:r>
              <a:rPr lang="en-US" sz="3200" dirty="0" err="1" smtClean="0">
                <a:solidFill>
                  <a:srgbClr val="663300"/>
                </a:solidFill>
              </a:rPr>
              <a:t>Aldehida</a:t>
            </a:r>
            <a:r>
              <a:rPr lang="en-US" sz="3200" dirty="0" smtClean="0">
                <a:solidFill>
                  <a:srgbClr val="663300"/>
                </a:solidFill>
              </a:rPr>
              <a:t> + </a:t>
            </a:r>
            <a:r>
              <a:rPr lang="en-US" sz="3200" dirty="0" err="1" smtClean="0">
                <a:solidFill>
                  <a:srgbClr val="663300"/>
                </a:solidFill>
              </a:rPr>
              <a:t>pereaksi</a:t>
            </a:r>
            <a:r>
              <a:rPr lang="en-US" sz="3200" dirty="0" smtClean="0">
                <a:solidFill>
                  <a:srgbClr val="663300"/>
                </a:solidFill>
              </a:rPr>
              <a:t> Fehling </a:t>
            </a:r>
            <a:r>
              <a:rPr lang="fi-FI" sz="3200" dirty="0" smtClean="0">
                <a:solidFill>
                  <a:srgbClr val="663300"/>
                </a:solidFill>
              </a:rPr>
              <a:t>→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endapan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merah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bata</a:t>
            </a:r>
            <a:endParaRPr lang="en-US" sz="3200" dirty="0" smtClean="0">
              <a:solidFill>
                <a:srgbClr val="663300"/>
              </a:solidFill>
            </a:endParaRPr>
          </a:p>
          <a:p>
            <a:r>
              <a:rPr lang="en-US" sz="3200" dirty="0" err="1" smtClean="0">
                <a:solidFill>
                  <a:srgbClr val="663300"/>
                </a:solidFill>
              </a:rPr>
              <a:t>Keton</a:t>
            </a:r>
            <a:r>
              <a:rPr lang="en-US" sz="3200" dirty="0" smtClean="0">
                <a:solidFill>
                  <a:srgbClr val="663300"/>
                </a:solidFill>
              </a:rPr>
              <a:t> + </a:t>
            </a:r>
            <a:r>
              <a:rPr lang="en-US" sz="3200" dirty="0" err="1" smtClean="0">
                <a:solidFill>
                  <a:srgbClr val="663300"/>
                </a:solidFill>
              </a:rPr>
              <a:t>pereaksi</a:t>
            </a:r>
            <a:r>
              <a:rPr lang="en-US" sz="3200" dirty="0" smtClean="0">
                <a:solidFill>
                  <a:srgbClr val="663300"/>
                </a:solidFill>
              </a:rPr>
              <a:t> Fehling </a:t>
            </a:r>
            <a:r>
              <a:rPr lang="fi-FI" sz="3200" dirty="0" smtClean="0">
                <a:solidFill>
                  <a:srgbClr val="663300"/>
                </a:solidFill>
              </a:rPr>
              <a:t>→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tidak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ada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reaksi</a:t>
            </a:r>
            <a:endParaRPr lang="en-US" sz="3200" dirty="0" smtClean="0">
              <a:solidFill>
                <a:srgbClr val="6633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3810000"/>
            <a:ext cx="85556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300"/>
              </a:spcBef>
            </a:pPr>
            <a:r>
              <a:rPr lang="nb-NO" sz="3200" dirty="0" smtClean="0">
                <a:solidFill>
                  <a:srgbClr val="663300"/>
                </a:solidFill>
              </a:rPr>
              <a:t>Reduksi keton menghasilkan alkohol sekunder.</a:t>
            </a:r>
            <a:endParaRPr lang="en-US" sz="3200" dirty="0">
              <a:solidFill>
                <a:srgbClr val="66330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419600"/>
            <a:ext cx="5600701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14400"/>
            <a:ext cx="65532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Karboksilat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1731764"/>
            <a:ext cx="83058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800" b="1" dirty="0" err="1" smtClean="0">
                <a:solidFill>
                  <a:srgbClr val="663300"/>
                </a:solidFill>
              </a:rPr>
              <a:t>Reaksi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Penetralan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>
              <a:spcBef>
                <a:spcPts val="600"/>
              </a:spcBef>
            </a:pPr>
            <a:r>
              <a:rPr lang="en-US" sz="2400" b="1" i="1" dirty="0" smtClean="0">
                <a:solidFill>
                  <a:srgbClr val="663300"/>
                </a:solidFill>
              </a:rPr>
              <a:t>	</a:t>
            </a:r>
            <a:r>
              <a:rPr lang="en-US" sz="2400" b="1" dirty="0" err="1" smtClean="0">
                <a:solidFill>
                  <a:srgbClr val="663300"/>
                </a:solidFill>
              </a:rPr>
              <a:t>Contoh</a:t>
            </a:r>
            <a:r>
              <a:rPr lang="en-US" sz="2400" b="1" dirty="0" smtClean="0">
                <a:solidFill>
                  <a:srgbClr val="663300"/>
                </a:solidFill>
              </a:rPr>
              <a:t>:</a:t>
            </a:r>
          </a:p>
          <a:p>
            <a:pPr marL="457200" indent="-457200"/>
            <a:r>
              <a:rPr lang="en-US" sz="2400" b="1" i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Asam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karboksilat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garam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air.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663300"/>
                </a:solidFill>
              </a:rPr>
              <a:t>	</a:t>
            </a:r>
            <a:r>
              <a:rPr lang="en-US" sz="2400" b="1" dirty="0" smtClean="0">
                <a:solidFill>
                  <a:srgbClr val="663300"/>
                </a:solidFill>
              </a:rPr>
              <a:t>CH3COOH + </a:t>
            </a:r>
            <a:r>
              <a:rPr lang="en-US" sz="2400" b="1" dirty="0" err="1" smtClean="0">
                <a:solidFill>
                  <a:srgbClr val="663300"/>
                </a:solidFill>
              </a:rPr>
              <a:t>NaOH</a:t>
            </a:r>
            <a:r>
              <a:rPr lang="en-US" sz="2400" b="1" dirty="0" smtClean="0">
                <a:solidFill>
                  <a:srgbClr val="663300"/>
                </a:solidFill>
              </a:rPr>
              <a:t> → NaCH3COO + H2O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" y="4286071"/>
            <a:ext cx="82296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 startAt="2"/>
            </a:pPr>
            <a:r>
              <a:rPr lang="en-US" sz="2800" b="1" dirty="0" err="1" smtClean="0">
                <a:solidFill>
                  <a:srgbClr val="663300"/>
                </a:solidFill>
              </a:rPr>
              <a:t>Reaksi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Pengesteran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>
              <a:spcBef>
                <a:spcPts val="600"/>
              </a:spcBef>
            </a:pPr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err="1" smtClean="0">
                <a:solidFill>
                  <a:srgbClr val="663300"/>
                </a:solidFill>
              </a:rPr>
              <a:t>A</a:t>
            </a:r>
            <a:r>
              <a:rPr lang="en-US" sz="2400" dirty="0" err="1" smtClean="0">
                <a:solidFill>
                  <a:srgbClr val="663300"/>
                </a:solidFill>
              </a:rPr>
              <a:t>sam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karboksilat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alkohol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membentuk</a:t>
            </a:r>
            <a:r>
              <a:rPr lang="en-US" sz="2400" dirty="0" smtClean="0">
                <a:solidFill>
                  <a:srgbClr val="663300"/>
                </a:solidFill>
              </a:rPr>
              <a:t> ester. </a:t>
            </a:r>
            <a:r>
              <a:rPr lang="en-US" sz="2400" dirty="0" err="1" smtClean="0">
                <a:solidFill>
                  <a:srgbClr val="663300"/>
                </a:solidFill>
              </a:rPr>
              <a:t>Reaksi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esterifikasi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pengesteran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14400"/>
            <a:ext cx="41910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Ester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400" y="1600200"/>
            <a:ext cx="83058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800" dirty="0" smtClean="0">
                <a:solidFill>
                  <a:srgbClr val="663300"/>
                </a:solidFill>
              </a:rPr>
              <a:t>Ester </a:t>
            </a:r>
            <a:r>
              <a:rPr lang="en-US" sz="2800" dirty="0" err="1" smtClean="0">
                <a:solidFill>
                  <a:srgbClr val="663300"/>
                </a:solidFill>
              </a:rPr>
              <a:t>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terhidrolisis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pengaruh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membentuk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fi-FI" sz="2800" dirty="0" smtClean="0">
                <a:solidFill>
                  <a:srgbClr val="663300"/>
                </a:solidFill>
              </a:rPr>
              <a:t>alkohol dan asam karboksilat. </a:t>
            </a:r>
          </a:p>
          <a:p>
            <a:pPr marL="514350" indent="-514350">
              <a:spcBef>
                <a:spcPts val="600"/>
              </a:spcBef>
              <a:buAutoNum type="alphaLcPeriod"/>
            </a:pPr>
            <a:r>
              <a:rPr lang="fi-FI" sz="2800" dirty="0" smtClean="0">
                <a:solidFill>
                  <a:srgbClr val="663300"/>
                </a:solidFill>
              </a:rPr>
              <a:t>Reaksi hidrolisis merupakan </a:t>
            </a:r>
            <a:r>
              <a:rPr lang="en-US" sz="2800" dirty="0" err="1" smtClean="0">
                <a:solidFill>
                  <a:srgbClr val="663300"/>
                </a:solidFill>
              </a:rPr>
              <a:t>kebalikan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pengesteran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400" b="1" dirty="0">
              <a:solidFill>
                <a:srgbClr val="6633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3505200"/>
            <a:ext cx="723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663300"/>
                </a:solidFill>
              </a:rPr>
              <a:t>Contoh</a:t>
            </a:r>
            <a:r>
              <a:rPr lang="en-US" sz="2800" b="1" dirty="0" smtClean="0">
                <a:solidFill>
                  <a:srgbClr val="663300"/>
                </a:solidFill>
              </a:rPr>
              <a:t>:</a:t>
            </a:r>
          </a:p>
          <a:p>
            <a:r>
              <a:rPr lang="nb-NO" sz="2800" dirty="0" smtClean="0">
                <a:solidFill>
                  <a:srgbClr val="663300"/>
                </a:solidFill>
              </a:rPr>
              <a:t>Hidrolisis etil asetat menghasilkan etil alkohol dan asam asetat.</a:t>
            </a:r>
            <a:endParaRPr lang="en-US" sz="2800" dirty="0">
              <a:solidFill>
                <a:srgbClr val="6633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953000"/>
            <a:ext cx="650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14400"/>
            <a:ext cx="5257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Reaksi-reaksi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Holoalkana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76400"/>
            <a:ext cx="8305800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800" b="1" dirty="0" err="1" smtClean="0">
                <a:solidFill>
                  <a:srgbClr val="663300"/>
                </a:solidFill>
              </a:rPr>
              <a:t>Substitusi</a:t>
            </a:r>
            <a:r>
              <a:rPr lang="en-US" sz="2800" b="1" dirty="0" smtClean="0">
                <a:solidFill>
                  <a:srgbClr val="663300"/>
                </a:solidFill>
              </a:rPr>
              <a:t> Atom Halogen </a:t>
            </a:r>
            <a:r>
              <a:rPr lang="en-US" sz="2800" b="1" dirty="0" err="1" smtClean="0">
                <a:solidFill>
                  <a:srgbClr val="663300"/>
                </a:solidFill>
              </a:rPr>
              <a:t>dengan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Gugus</a:t>
            </a:r>
            <a:r>
              <a:rPr lang="en-US" sz="2800" b="1" dirty="0" smtClean="0">
                <a:solidFill>
                  <a:srgbClr val="663300"/>
                </a:solidFill>
              </a:rPr>
              <a:t> —OH</a:t>
            </a:r>
          </a:p>
          <a:p>
            <a:pPr marL="457200" indent="-457200"/>
            <a:r>
              <a:rPr lang="en-US" sz="2400" b="1" i="1" dirty="0" smtClean="0">
                <a:solidFill>
                  <a:srgbClr val="663300"/>
                </a:solidFill>
              </a:rPr>
              <a:t>	</a:t>
            </a:r>
            <a:r>
              <a:rPr lang="en-US" sz="2400" dirty="0" smtClean="0">
                <a:solidFill>
                  <a:srgbClr val="663300"/>
                </a:solidFill>
              </a:rPr>
              <a:t>Atom halogen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haloalkana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diganti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—OH </a:t>
            </a:r>
            <a:r>
              <a:rPr lang="en-US" sz="2400" dirty="0" err="1" smtClean="0">
                <a:solidFill>
                  <a:srgbClr val="663300"/>
                </a:solidFill>
              </a:rPr>
              <a:t>jika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haloalkana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direaksika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basa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kuat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misalnya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NaOH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663300"/>
                </a:solidFill>
              </a:rPr>
              <a:t>	</a:t>
            </a:r>
            <a:r>
              <a:rPr lang="en-US" sz="2400" b="1" dirty="0" smtClean="0">
                <a:solidFill>
                  <a:srgbClr val="663300"/>
                </a:solidFill>
              </a:rPr>
              <a:t>CH3—CH2—Cl + </a:t>
            </a:r>
            <a:r>
              <a:rPr lang="en-US" sz="2400" b="1" dirty="0" err="1" smtClean="0">
                <a:solidFill>
                  <a:srgbClr val="663300"/>
                </a:solidFill>
              </a:rPr>
              <a:t>NaOH</a:t>
            </a:r>
            <a:r>
              <a:rPr lang="en-US" sz="2400" b="1" dirty="0" smtClean="0">
                <a:solidFill>
                  <a:srgbClr val="663300"/>
                </a:solidFill>
              </a:rPr>
              <a:t>  CH3—CH2—OH + </a:t>
            </a:r>
            <a:r>
              <a:rPr lang="en-US" sz="2400" b="1" dirty="0" err="1" smtClean="0">
                <a:solidFill>
                  <a:srgbClr val="663300"/>
                </a:solidFill>
              </a:rPr>
              <a:t>NaCl</a:t>
            </a:r>
            <a:endParaRPr lang="en-US" sz="2000" b="1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3810000"/>
            <a:ext cx="82296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b.	</a:t>
            </a:r>
            <a:r>
              <a:rPr lang="en-US" sz="2800" b="1" dirty="0" err="1" smtClean="0">
                <a:solidFill>
                  <a:srgbClr val="663300"/>
                </a:solidFill>
              </a:rPr>
              <a:t>Eliminasi</a:t>
            </a:r>
            <a:r>
              <a:rPr lang="en-US" sz="2800" b="1" dirty="0" smtClean="0">
                <a:solidFill>
                  <a:srgbClr val="663300"/>
                </a:solidFill>
              </a:rPr>
              <a:t> HX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fi-FI" sz="2400" dirty="0" smtClean="0">
                <a:solidFill>
                  <a:srgbClr val="663300"/>
                </a:solidFill>
              </a:rPr>
              <a:t>Haloalkana dapat mengalami eliminasi HX jika dipanaskan </a:t>
            </a:r>
            <a:r>
              <a:rPr lang="en-US" sz="2400" dirty="0" err="1" smtClean="0">
                <a:solidFill>
                  <a:srgbClr val="663300"/>
                </a:solidFill>
              </a:rPr>
              <a:t>bersama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suatu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alkoksida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5779" y="5181600"/>
            <a:ext cx="733622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14400"/>
            <a:ext cx="46482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Holoalkana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7765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fi-FI" sz="2400" b="1" dirty="0" smtClean="0">
                <a:solidFill>
                  <a:srgbClr val="663300"/>
                </a:solidFill>
              </a:rPr>
              <a:t>Haloalkana Sebagai Zat Anestesi</a:t>
            </a:r>
          </a:p>
          <a:p>
            <a:pPr marL="457200" indent="-457200"/>
            <a:r>
              <a:rPr lang="fi-FI" sz="2000" dirty="0" smtClean="0">
                <a:solidFill>
                  <a:srgbClr val="663300"/>
                </a:solidFill>
              </a:rPr>
              <a:t>	</a:t>
            </a:r>
            <a:r>
              <a:rPr lang="en-US" sz="2000" dirty="0" err="1" smtClean="0">
                <a:solidFill>
                  <a:srgbClr val="663300"/>
                </a:solidFill>
              </a:rPr>
              <a:t>Kloroform</a:t>
            </a:r>
            <a:r>
              <a:rPr lang="en-US" sz="2000" dirty="0" smtClean="0">
                <a:solidFill>
                  <a:srgbClr val="663300"/>
                </a:solidFill>
              </a:rPr>
              <a:t> (CHCl</a:t>
            </a:r>
            <a:r>
              <a:rPr lang="en-US" sz="1400" dirty="0" smtClean="0">
                <a:solidFill>
                  <a:srgbClr val="663300"/>
                </a:solidFill>
              </a:rPr>
              <a:t>3</a:t>
            </a:r>
            <a:r>
              <a:rPr lang="en-US" sz="2000" dirty="0" smtClean="0">
                <a:solidFill>
                  <a:srgbClr val="663300"/>
                </a:solidFill>
              </a:rPr>
              <a:t>) </a:t>
            </a:r>
            <a:r>
              <a:rPr lang="en-US" sz="2000" dirty="0" err="1" smtClean="0">
                <a:solidFill>
                  <a:srgbClr val="663300"/>
                </a:solidFill>
              </a:rPr>
              <a:t>pernah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secara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luas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zat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anestesi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pembius</a:t>
            </a:r>
            <a:r>
              <a:rPr lang="en-US" sz="2000" dirty="0" smtClean="0">
                <a:solidFill>
                  <a:srgbClr val="663300"/>
                </a:solidFill>
              </a:rPr>
              <a:t>), </a:t>
            </a:r>
            <a:r>
              <a:rPr lang="en-US" sz="2000" dirty="0" err="1" smtClean="0">
                <a:solidFill>
                  <a:srgbClr val="663300"/>
                </a:solidFill>
              </a:rPr>
              <a:t>tetapi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kini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sudah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ditinggalkan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Kloroetana</a:t>
            </a:r>
            <a:r>
              <a:rPr lang="en-US" sz="2000" dirty="0" smtClean="0">
                <a:solidFill>
                  <a:srgbClr val="663300"/>
                </a:solidFill>
              </a:rPr>
              <a:t> (C</a:t>
            </a:r>
            <a:r>
              <a:rPr lang="en-US" sz="1400" dirty="0" smtClean="0">
                <a:solidFill>
                  <a:srgbClr val="663300"/>
                </a:solidFill>
              </a:rPr>
              <a:t>2</a:t>
            </a:r>
            <a:r>
              <a:rPr lang="en-US" sz="2000" dirty="0" smtClean="0">
                <a:solidFill>
                  <a:srgbClr val="663300"/>
                </a:solidFill>
              </a:rPr>
              <a:t>H</a:t>
            </a:r>
            <a:r>
              <a:rPr lang="en-US" sz="1400" dirty="0" smtClean="0">
                <a:solidFill>
                  <a:srgbClr val="663300"/>
                </a:solidFill>
              </a:rPr>
              <a:t>5</a:t>
            </a:r>
            <a:r>
              <a:rPr lang="en-US" sz="2000" dirty="0" smtClean="0">
                <a:solidFill>
                  <a:srgbClr val="663300"/>
                </a:solidFill>
              </a:rPr>
              <a:t>Cl)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bahan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anestesi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lokal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3201650"/>
            <a:ext cx="8229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b.	</a:t>
            </a:r>
            <a:r>
              <a:rPr lang="en-US" sz="2400" b="1" dirty="0" err="1" smtClean="0">
                <a:solidFill>
                  <a:srgbClr val="663300"/>
                </a:solidFill>
              </a:rPr>
              <a:t>Haloalkana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sebagai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Antiseptik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000" dirty="0" err="1" smtClean="0">
                <a:solidFill>
                  <a:srgbClr val="663300"/>
                </a:solidFill>
              </a:rPr>
              <a:t>Iodoform</a:t>
            </a:r>
            <a:r>
              <a:rPr lang="en-US" sz="2000" dirty="0" smtClean="0">
                <a:solidFill>
                  <a:srgbClr val="663300"/>
                </a:solidFill>
              </a:rPr>
              <a:t> (CHI</a:t>
            </a:r>
            <a:r>
              <a:rPr lang="en-US" sz="1400" dirty="0" smtClean="0">
                <a:solidFill>
                  <a:srgbClr val="663300"/>
                </a:solidFill>
              </a:rPr>
              <a:t>3</a:t>
            </a:r>
            <a:r>
              <a:rPr lang="en-US" sz="2000" dirty="0" smtClean="0">
                <a:solidFill>
                  <a:srgbClr val="663300"/>
                </a:solidFill>
              </a:rPr>
              <a:t>) </a:t>
            </a:r>
            <a:r>
              <a:rPr lang="en-US" sz="2000" dirty="0" err="1" smtClean="0">
                <a:solidFill>
                  <a:srgbClr val="663300"/>
                </a:solidFill>
              </a:rPr>
              <a:t>adalah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suatu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zat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berwarna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kuning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berbau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khas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antiseptik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" y="4573250"/>
            <a:ext cx="8229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c.	</a:t>
            </a:r>
            <a:r>
              <a:rPr lang="en-US" sz="2400" b="1" dirty="0" err="1" smtClean="0">
                <a:solidFill>
                  <a:srgbClr val="663300"/>
                </a:solidFill>
              </a:rPr>
              <a:t>Haloalkana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sebagai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Pelarut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000" dirty="0" err="1" smtClean="0">
                <a:solidFill>
                  <a:srgbClr val="663300"/>
                </a:solidFill>
              </a:rPr>
              <a:t>Tetraklorometana</a:t>
            </a:r>
            <a:r>
              <a:rPr lang="en-US" sz="2000" dirty="0" smtClean="0">
                <a:solidFill>
                  <a:srgbClr val="663300"/>
                </a:solidFill>
              </a:rPr>
              <a:t> (CCl</a:t>
            </a:r>
            <a:r>
              <a:rPr lang="en-US" sz="1400" dirty="0" smtClean="0">
                <a:solidFill>
                  <a:srgbClr val="663300"/>
                </a:solidFill>
              </a:rPr>
              <a:t>4</a:t>
            </a:r>
            <a:r>
              <a:rPr lang="en-US" sz="2000" dirty="0" smtClean="0">
                <a:solidFill>
                  <a:srgbClr val="663300"/>
                </a:solidFill>
              </a:rPr>
              <a:t>)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pelarut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untuk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oli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lemak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pencucian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kering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i="1" dirty="0" smtClean="0">
                <a:solidFill>
                  <a:srgbClr val="663300"/>
                </a:solidFill>
              </a:rPr>
              <a:t>dry cleaning</a:t>
            </a:r>
            <a:r>
              <a:rPr lang="en-US" sz="2000" dirty="0" smtClean="0">
                <a:solidFill>
                  <a:srgbClr val="663300"/>
                </a:solidFill>
              </a:rPr>
              <a:t>).</a:t>
            </a:r>
            <a:endParaRPr lang="en-US" sz="16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99060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d.	</a:t>
            </a:r>
            <a:r>
              <a:rPr lang="en-US" sz="2400" b="1" dirty="0" err="1" smtClean="0">
                <a:solidFill>
                  <a:srgbClr val="663300"/>
                </a:solidFill>
              </a:rPr>
              <a:t>Haloalkana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sebagai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Bahan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Pemadam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Api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Alkana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terhalogenasi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sempurna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karbon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tetraklorida</a:t>
            </a:r>
            <a:r>
              <a:rPr lang="en-US" sz="2400" dirty="0" smtClean="0">
                <a:solidFill>
                  <a:srgbClr val="663300"/>
                </a:solidFill>
              </a:rPr>
              <a:t>, CCl</a:t>
            </a:r>
            <a:r>
              <a:rPr lang="en-US" dirty="0" smtClean="0">
                <a:solidFill>
                  <a:srgbClr val="663300"/>
                </a:solidFill>
              </a:rPr>
              <a:t>4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bromoklorodifluorometana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dikenal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BCF) </a:t>
            </a:r>
            <a:r>
              <a:rPr lang="en-US" sz="2400" dirty="0" err="1" smtClean="0">
                <a:solidFill>
                  <a:srgbClr val="663300"/>
                </a:solidFill>
              </a:rPr>
              <a:t>dapat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memadamkan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api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2743200"/>
            <a:ext cx="8229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e.	</a:t>
            </a:r>
            <a:r>
              <a:rPr lang="en-US" sz="2400" b="1" dirty="0" err="1" smtClean="0">
                <a:solidFill>
                  <a:srgbClr val="663300"/>
                </a:solidFill>
              </a:rPr>
              <a:t>Senyawa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Klorofluorokarbon</a:t>
            </a:r>
            <a:r>
              <a:rPr lang="en-US" sz="2400" b="1" dirty="0" smtClean="0">
                <a:solidFill>
                  <a:srgbClr val="663300"/>
                </a:solidFill>
              </a:rPr>
              <a:t> (CFC) </a:t>
            </a:r>
            <a:r>
              <a:rPr lang="en-US" sz="2400" b="1" dirty="0" err="1" smtClean="0">
                <a:solidFill>
                  <a:srgbClr val="663300"/>
                </a:solidFill>
              </a:rPr>
              <a:t>dan</a:t>
            </a:r>
            <a:r>
              <a:rPr lang="en-US" sz="2400" b="1" dirty="0" smtClean="0">
                <a:solidFill>
                  <a:srgbClr val="663300"/>
                </a:solidFill>
              </a:rPr>
              <a:t> Freon </a:t>
            </a: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000" dirty="0" smtClean="0">
                <a:solidFill>
                  <a:srgbClr val="663300"/>
                </a:solidFill>
              </a:rPr>
              <a:t>Freon </a:t>
            </a:r>
            <a:r>
              <a:rPr lang="en-US" sz="2000" dirty="0" err="1" smtClean="0">
                <a:solidFill>
                  <a:srgbClr val="663300"/>
                </a:solidFill>
              </a:rPr>
              <a:t>merupakan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sv-SE" sz="2000" dirty="0" smtClean="0">
                <a:solidFill>
                  <a:srgbClr val="663300"/>
                </a:solidFill>
              </a:rPr>
              <a:t>nama dagang bagi suatu golongan senyawa klorofluorokarbon (CFC) yang digunakan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cairan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pendingin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i="1" dirty="0" smtClean="0">
                <a:solidFill>
                  <a:srgbClr val="663300"/>
                </a:solidFill>
              </a:rPr>
              <a:t>refrigerant) </a:t>
            </a:r>
            <a:r>
              <a:rPr lang="en-US" sz="2000" i="1" dirty="0" err="1" smtClean="0">
                <a:solidFill>
                  <a:srgbClr val="663300"/>
                </a:solidFill>
              </a:rPr>
              <a:t>atau</a:t>
            </a:r>
            <a:r>
              <a:rPr lang="en-US" sz="2000" i="1" dirty="0" smtClean="0">
                <a:solidFill>
                  <a:srgbClr val="663300"/>
                </a:solidFill>
              </a:rPr>
              <a:t> </a:t>
            </a:r>
            <a:r>
              <a:rPr lang="en-US" sz="2000" i="1" dirty="0" err="1" smtClean="0">
                <a:solidFill>
                  <a:srgbClr val="663300"/>
                </a:solidFill>
              </a:rPr>
              <a:t>sebagai</a:t>
            </a:r>
            <a:r>
              <a:rPr lang="en-US" sz="2000" i="1" dirty="0" smtClean="0">
                <a:solidFill>
                  <a:srgbClr val="663300"/>
                </a:solidFill>
              </a:rPr>
              <a:t> </a:t>
            </a:r>
            <a:r>
              <a:rPr lang="en-US" sz="2000" i="1" dirty="0" err="1" smtClean="0">
                <a:solidFill>
                  <a:srgbClr val="663300"/>
                </a:solidFill>
              </a:rPr>
              <a:t>propelan</a:t>
            </a:r>
            <a:r>
              <a:rPr lang="en-US" sz="2000" i="1" dirty="0" smtClean="0">
                <a:solidFill>
                  <a:srgbClr val="663300"/>
                </a:solidFill>
              </a:rPr>
              <a:t> aerosol.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" y="44196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f.	</a:t>
            </a:r>
            <a:r>
              <a:rPr lang="en-US" sz="2400" b="1" dirty="0" err="1" smtClean="0">
                <a:solidFill>
                  <a:srgbClr val="663300"/>
                </a:solidFill>
              </a:rPr>
              <a:t>Berbagai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Jenis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Senyawa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</a:rPr>
              <a:t>Haloalkena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Vinilklorida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kloroprena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bahan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dasar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industri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plastik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karet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sintetis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16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1138297"/>
            <a:ext cx="76962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e.	</a:t>
            </a:r>
            <a:r>
              <a:rPr lang="en-US" sz="2800" b="1" dirty="0" err="1" smtClean="0">
                <a:solidFill>
                  <a:srgbClr val="663300"/>
                </a:solidFill>
              </a:rPr>
              <a:t>Senyawa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Klorofluorokarbon</a:t>
            </a:r>
            <a:r>
              <a:rPr lang="en-US" sz="2800" b="1" dirty="0" smtClean="0">
                <a:solidFill>
                  <a:srgbClr val="663300"/>
                </a:solidFill>
              </a:rPr>
              <a:t> (CFC)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Freon</a:t>
            </a:r>
          </a:p>
          <a:p>
            <a:pPr marL="457200" indent="-457200">
              <a:spcBef>
                <a:spcPts val="600"/>
              </a:spcBef>
            </a:pPr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smtClean="0">
                <a:solidFill>
                  <a:srgbClr val="663300"/>
                </a:solidFill>
              </a:rPr>
              <a:t>Freon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sv-SE" sz="2400" dirty="0" smtClean="0">
                <a:solidFill>
                  <a:srgbClr val="663300"/>
                </a:solidFill>
              </a:rPr>
              <a:t>nama dagang bagi suatu golongan senyawa klorofluorokarbon (CFC) yang digunakan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cairan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pendingin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i="1" dirty="0" smtClean="0">
                <a:solidFill>
                  <a:srgbClr val="663300"/>
                </a:solidFill>
              </a:rPr>
              <a:t>refrigerant</a:t>
            </a:r>
            <a:r>
              <a:rPr lang="en-US" sz="2400" dirty="0" smtClean="0">
                <a:solidFill>
                  <a:srgbClr val="663300"/>
                </a:solidFill>
              </a:rPr>
              <a:t>)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propelan</a:t>
            </a:r>
            <a:r>
              <a:rPr lang="en-US" sz="2400" dirty="0" smtClean="0">
                <a:solidFill>
                  <a:srgbClr val="663300"/>
                </a:solidFill>
              </a:rPr>
              <a:t> aerosol.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3657600"/>
            <a:ext cx="74676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f.	</a:t>
            </a:r>
            <a:r>
              <a:rPr lang="en-US" sz="2800" b="1" dirty="0" err="1" smtClean="0">
                <a:solidFill>
                  <a:srgbClr val="663300"/>
                </a:solidFill>
              </a:rPr>
              <a:t>Berbagai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Jenis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Senyawa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Haloalkena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>
              <a:spcBef>
                <a:spcPts val="600"/>
              </a:spcBef>
            </a:pPr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Vinilklorida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kloroprena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bahan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dasar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industri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plastik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karet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sintetis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14400"/>
            <a:ext cx="3962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Alkohol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77650"/>
            <a:ext cx="83058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fi-FI" sz="2400" b="1" dirty="0" smtClean="0">
                <a:solidFill>
                  <a:srgbClr val="663300"/>
                </a:solidFill>
              </a:rPr>
              <a:t>Metanol</a:t>
            </a:r>
          </a:p>
          <a:p>
            <a:pPr marL="457200" indent="-457200"/>
            <a:r>
              <a:rPr lang="fi-FI" sz="2400" b="1" dirty="0" smtClean="0">
                <a:solidFill>
                  <a:srgbClr val="663300"/>
                </a:solidFill>
              </a:rPr>
              <a:t>	</a:t>
            </a:r>
            <a:r>
              <a:rPr lang="fi-FI" sz="2000" dirty="0" smtClean="0">
                <a:solidFill>
                  <a:srgbClr val="663300"/>
                </a:solidFill>
              </a:rPr>
              <a:t>1.	</a:t>
            </a:r>
            <a:r>
              <a:rPr lang="sv-SE" sz="2000" dirty="0" smtClean="0">
                <a:solidFill>
                  <a:srgbClr val="663300"/>
                </a:solidFill>
              </a:rPr>
              <a:t>Sebagian besar produksi metanol diubah menjadi metanal 	(formaldehida) yang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untuk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membuat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polimer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plastik</a:t>
            </a:r>
            <a:r>
              <a:rPr lang="en-US" sz="2000" dirty="0" smtClean="0">
                <a:solidFill>
                  <a:srgbClr val="663300"/>
                </a:solidFill>
              </a:rPr>
              <a:t>).</a:t>
            </a:r>
          </a:p>
          <a:p>
            <a:pPr marL="457200" indent="-457200"/>
            <a:r>
              <a:rPr lang="en-US" sz="2000" dirty="0" smtClean="0">
                <a:solidFill>
                  <a:srgbClr val="663300"/>
                </a:solidFill>
              </a:rPr>
              <a:t>	2.	</a:t>
            </a:r>
            <a:r>
              <a:rPr lang="en-US" sz="2000" dirty="0" err="1" smtClean="0">
                <a:solidFill>
                  <a:srgbClr val="663300"/>
                </a:solidFill>
              </a:rPr>
              <a:t>Metanol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juga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pelarut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untuk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membuat</a:t>
            </a:r>
            <a:r>
              <a:rPr lang="en-US" sz="2000" dirty="0" smtClean="0">
                <a:solidFill>
                  <a:srgbClr val="663300"/>
                </a:solidFill>
              </a:rPr>
              <a:t> 	</a:t>
            </a:r>
            <a:r>
              <a:rPr lang="en-US" sz="2000" dirty="0" err="1" smtClean="0">
                <a:solidFill>
                  <a:srgbClr val="663300"/>
                </a:solidFill>
              </a:rPr>
              <a:t>senyawa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organik</a:t>
            </a:r>
            <a:r>
              <a:rPr lang="en-US" sz="2000" dirty="0" smtClean="0">
                <a:solidFill>
                  <a:srgbClr val="663300"/>
                </a:solidFill>
              </a:rPr>
              <a:t> lain, 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ester. </a:t>
            </a:r>
          </a:p>
          <a:p>
            <a:pPr marL="457200" indent="-457200"/>
            <a:r>
              <a:rPr lang="en-US" sz="2000" dirty="0" smtClean="0">
                <a:solidFill>
                  <a:srgbClr val="663300"/>
                </a:solidFill>
              </a:rPr>
              <a:t>	3.	</a:t>
            </a:r>
            <a:r>
              <a:rPr lang="sv-SE" sz="2000" dirty="0" smtClean="0">
                <a:solidFill>
                  <a:srgbClr val="663300"/>
                </a:solidFill>
              </a:rPr>
              <a:t>Metanol dapat dicampurkan dengan bahan bakar bensin sampai 	kadar 15% tanpa </a:t>
            </a:r>
            <a:r>
              <a:rPr lang="en-US" sz="2000" dirty="0" err="1" smtClean="0">
                <a:solidFill>
                  <a:srgbClr val="663300"/>
                </a:solidFill>
              </a:rPr>
              <a:t>mengubah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konstruksi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mesin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kendaraan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4191000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 startAt="2"/>
            </a:pPr>
            <a:r>
              <a:rPr lang="en-US" sz="2400" b="1" dirty="0" err="1" smtClean="0">
                <a:solidFill>
                  <a:srgbClr val="663300"/>
                </a:solidFill>
              </a:rPr>
              <a:t>Etanol</a:t>
            </a:r>
            <a:endParaRPr lang="en-US" sz="24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b="1" dirty="0" smtClean="0">
                <a:solidFill>
                  <a:srgbClr val="663300"/>
                </a:solidFill>
              </a:rPr>
              <a:t>	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kehidupan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sehari-hari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etanol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dapat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kita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temukan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spiritus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rumah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tangga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alkohol</a:t>
            </a:r>
            <a:r>
              <a:rPr lang="en-US" sz="2000" dirty="0" smtClean="0">
                <a:solidFill>
                  <a:srgbClr val="663300"/>
                </a:solidFill>
              </a:rPr>
              <a:t> 70% yang </a:t>
            </a:r>
            <a:r>
              <a:rPr lang="en-US" sz="2000" dirty="0" err="1" smtClean="0">
                <a:solidFill>
                  <a:srgbClr val="663300"/>
                </a:solidFill>
              </a:rPr>
              <a:t>digunakan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pembersih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luka</a:t>
            </a:r>
            <a:r>
              <a:rPr lang="en-US" sz="2000" dirty="0" smtClean="0">
                <a:solidFill>
                  <a:srgbClr val="663300"/>
                </a:solidFill>
              </a:rPr>
              <a:t>), </a:t>
            </a:r>
            <a:r>
              <a:rPr lang="en-US" sz="2000" dirty="0" err="1" smtClean="0">
                <a:solidFill>
                  <a:srgbClr val="663300"/>
                </a:solidFill>
              </a:rPr>
              <a:t>dalam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minuman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nb-NO" sz="2000" dirty="0" smtClean="0">
                <a:solidFill>
                  <a:srgbClr val="663300"/>
                </a:solidFill>
              </a:rPr>
              <a:t>beralkohol (bir, anggur, dan wiski) atau dalam air tape.</a:t>
            </a:r>
            <a:endParaRPr lang="en-US" sz="2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838200"/>
            <a:ext cx="3200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511856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terpenting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dietil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kehidupan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sehari-hari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maupun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perdagangan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disebut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318000"/>
            <a:ext cx="2754229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533400" y="4242805"/>
            <a:ext cx="434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c.	</a:t>
            </a:r>
            <a:r>
              <a:rPr lang="en-US" sz="2400" dirty="0" err="1" smtClean="0">
                <a:solidFill>
                  <a:srgbClr val="663300"/>
                </a:solidFill>
              </a:rPr>
              <a:t>Metil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ters-butil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(MTBE) </a:t>
            </a:r>
            <a:r>
              <a:rPr lang="en-US" sz="2400" dirty="0" err="1" smtClean="0">
                <a:solidFill>
                  <a:srgbClr val="663300"/>
                </a:solidFill>
              </a:rPr>
              <a:t>digunakan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aditif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bensin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yaitu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menaikkan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nilai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oktan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2319670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rgbClr val="663300"/>
                </a:solidFill>
              </a:rPr>
              <a:t>Kegunaan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utama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:</a:t>
            </a:r>
          </a:p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sebagai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pelarut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</a:p>
          <a:p>
            <a:pPr marL="457200" indent="-457200">
              <a:buAutoNum type="alphaLcPeriod"/>
            </a:pPr>
            <a:r>
              <a:rPr lang="en-US" sz="2400" dirty="0" err="1" smtClean="0">
                <a:solidFill>
                  <a:srgbClr val="663300"/>
                </a:solidFill>
              </a:rPr>
              <a:t>obat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bius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anestesi</a:t>
            </a:r>
            <a:r>
              <a:rPr lang="en-US" sz="2400" dirty="0" smtClean="0">
                <a:solidFill>
                  <a:srgbClr val="663300"/>
                </a:solidFill>
              </a:rPr>
              <a:t>)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operasi</a:t>
            </a:r>
            <a:endParaRPr lang="en-US" sz="2400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	</a:t>
            </a:r>
            <a:r>
              <a:rPr lang="en-US" sz="2400" dirty="0" err="1" smtClean="0">
                <a:solidFill>
                  <a:srgbClr val="663300"/>
                </a:solidFill>
              </a:rPr>
              <a:t>dietil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eter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adalah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obat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bius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diberikan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melalui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pernapasan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seperti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halnya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kloroform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atau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siklopropana</a:t>
            </a:r>
            <a:r>
              <a:rPr lang="en-US" sz="2400" dirty="0" smtClean="0">
                <a:solidFill>
                  <a:srgbClr val="66330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33400" y="838200"/>
            <a:ext cx="8077200" cy="4945022"/>
            <a:chOff x="457200" y="1179493"/>
            <a:chExt cx="8077200" cy="4945022"/>
          </a:xfrm>
        </p:grpSpPr>
        <p:sp>
          <p:nvSpPr>
            <p:cNvPr id="6" name="Rectangle 5"/>
            <p:cNvSpPr/>
            <p:nvPr/>
          </p:nvSpPr>
          <p:spPr>
            <a:xfrm>
              <a:off x="457200" y="1600200"/>
              <a:ext cx="8077200" cy="4524315"/>
            </a:xfrm>
            <a:prstGeom prst="rect">
              <a:avLst/>
            </a:prstGeom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endParaRPr lang="en-US" sz="2400" dirty="0" smtClean="0">
                <a:solidFill>
                  <a:srgbClr val="663300"/>
                </a:solidFill>
                <a:latin typeface="+mj-lt"/>
                <a:cs typeface="Arial" pitchFamily="34" charset="0"/>
              </a:endParaRP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Mengidentifikasi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gugus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fungsi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</a:t>
              </a: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Memilih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rantai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induk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yaitu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rantai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terpanjang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yang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mengandung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gugus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fungsi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</a:t>
              </a:r>
            </a:p>
            <a:p>
              <a:pPr marL="457200" indent="-457200">
                <a:buAutoNum type="arabicPeriod"/>
              </a:pPr>
              <a:r>
                <a:rPr lang="sv-SE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Menuliskan nomor, dimulai dari salah satu ujung sedemikian sehingga posisi gugus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fungsi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mendapat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nomor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terkecil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</a:t>
              </a:r>
            </a:p>
            <a:p>
              <a:pPr marL="457200" indent="-457200">
                <a:buAutoNum type="arabicPeriod"/>
              </a:pP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Menuliskan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nama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dimulai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dengan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nama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cabang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(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cabang-cabang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),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kemudian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nama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rantai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induk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Cabang-cabang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sejenis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digabung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dinyatakan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dengan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awalan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, tri, tetra,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seterusnya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Penulisan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cabang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yang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berbeda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diurutkan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sesuai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dengan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urutan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abjad</a:t>
              </a:r>
              <a:r>
                <a:rPr lang="en-US" sz="2400" dirty="0" smtClean="0">
                  <a:solidFill>
                    <a:srgbClr val="663300"/>
                  </a:solidFill>
                  <a:latin typeface="+mj-lt"/>
                  <a:cs typeface="Arial" pitchFamily="34" charset="0"/>
                </a:rPr>
                <a:t>.</a:t>
              </a: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57200" y="1179493"/>
              <a:ext cx="6400800" cy="649307"/>
            </a:xfrm>
            <a:prstGeom prst="roundRect">
              <a:avLst/>
            </a:prstGeom>
            <a:solidFill>
              <a:srgbClr val="663300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/>
                <a:t>Tata </a:t>
              </a:r>
              <a:r>
                <a:rPr lang="en-US" sz="3200" b="1" dirty="0" err="1" smtClean="0"/>
                <a:t>Nama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Senyawa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Turunan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Alkana</a:t>
              </a:r>
              <a:endPara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21603"/>
            <a:ext cx="41148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Aldehida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90806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Formaldehida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merupakan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aldehida</a:t>
            </a:r>
            <a:r>
              <a:rPr lang="en-US" sz="2400" dirty="0" smtClean="0">
                <a:solidFill>
                  <a:srgbClr val="663300"/>
                </a:solidFill>
              </a:rPr>
              <a:t> yang paling </a:t>
            </a:r>
            <a:r>
              <a:rPr lang="en-US" sz="2400" dirty="0" err="1" smtClean="0">
                <a:solidFill>
                  <a:srgbClr val="663300"/>
                </a:solidFill>
              </a:rPr>
              <a:t>banyak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diproduksi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mempunyai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banyak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kegunaan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antara</a:t>
            </a:r>
            <a:r>
              <a:rPr lang="en-US" sz="2400" dirty="0" smtClean="0">
                <a:solidFill>
                  <a:srgbClr val="663300"/>
                </a:solidFill>
              </a:rPr>
              <a:t> lain: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4503003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2.	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membuat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berbagai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jenis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plastik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termoset</a:t>
            </a:r>
            <a:r>
              <a:rPr lang="en-US" sz="2400" dirty="0" smtClean="0">
                <a:solidFill>
                  <a:srgbClr val="663300"/>
                </a:solidFill>
              </a:rPr>
              <a:t> (</a:t>
            </a:r>
            <a:r>
              <a:rPr lang="en-US" sz="2400" dirty="0" err="1" smtClean="0">
                <a:solidFill>
                  <a:srgbClr val="663300"/>
                </a:solidFill>
              </a:rPr>
              <a:t>plastik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meleleh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pemanasan</a:t>
            </a:r>
            <a:r>
              <a:rPr lang="en-US" sz="2400" dirty="0" smtClean="0">
                <a:solidFill>
                  <a:srgbClr val="663300"/>
                </a:solidFill>
              </a:rPr>
              <a:t>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2521803"/>
            <a:ext cx="8001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membuat</a:t>
            </a:r>
            <a:r>
              <a:rPr lang="en-US" sz="2400" dirty="0" smtClean="0">
                <a:solidFill>
                  <a:srgbClr val="663300"/>
                </a:solidFill>
              </a:rPr>
              <a:t> formalin</a:t>
            </a:r>
          </a:p>
          <a:p>
            <a:pPr marL="457200" indent="-457200"/>
            <a:r>
              <a:rPr lang="en-US" sz="2400" dirty="0" smtClean="0">
                <a:solidFill>
                  <a:srgbClr val="663300"/>
                </a:solidFill>
              </a:rPr>
              <a:t>	Formalin </a:t>
            </a:r>
            <a:r>
              <a:rPr lang="en-US" sz="2400" dirty="0" err="1" smtClean="0">
                <a:solidFill>
                  <a:srgbClr val="663300"/>
                </a:solidFill>
              </a:rPr>
              <a:t>yaitu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larutan</a:t>
            </a:r>
            <a:r>
              <a:rPr lang="en-US" sz="2400" dirty="0" smtClean="0">
                <a:solidFill>
                  <a:srgbClr val="663300"/>
                </a:solidFill>
              </a:rPr>
              <a:t> 40% </a:t>
            </a:r>
            <a:r>
              <a:rPr lang="en-US" sz="2400" dirty="0" err="1" smtClean="0">
                <a:solidFill>
                  <a:srgbClr val="663300"/>
                </a:solidFill>
              </a:rPr>
              <a:t>formaldehida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dalam</a:t>
            </a:r>
            <a:r>
              <a:rPr lang="en-US" sz="2400" dirty="0" smtClean="0">
                <a:solidFill>
                  <a:srgbClr val="663300"/>
                </a:solidFill>
              </a:rPr>
              <a:t> air. Formalin </a:t>
            </a:r>
            <a:r>
              <a:rPr lang="en-US" sz="2400" dirty="0" err="1" smtClean="0">
                <a:solidFill>
                  <a:srgbClr val="663300"/>
                </a:solidFill>
              </a:rPr>
              <a:t>digunakan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mengawetkan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contoh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biologi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juga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mengawetkan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mayat</a:t>
            </a:r>
            <a:r>
              <a:rPr lang="en-US" sz="2400" dirty="0" smtClean="0">
                <a:solidFill>
                  <a:srgbClr val="663300"/>
                </a:solidFill>
              </a:rPr>
              <a:t>, </a:t>
            </a:r>
            <a:r>
              <a:rPr lang="en-US" sz="2400" dirty="0" err="1" smtClean="0">
                <a:solidFill>
                  <a:srgbClr val="663300"/>
                </a:solidFill>
              </a:rPr>
              <a:t>tetapi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tidak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boleh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digunakan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untuk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mengawetkan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makanan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21603"/>
            <a:ext cx="35814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Kegunaan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Keton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76400"/>
            <a:ext cx="815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Keton</a:t>
            </a:r>
            <a:r>
              <a:rPr lang="en-US" sz="2800" dirty="0" smtClean="0">
                <a:solidFill>
                  <a:srgbClr val="663300"/>
                </a:solidFill>
              </a:rPr>
              <a:t> yang paling </a:t>
            </a:r>
            <a:r>
              <a:rPr lang="en-US" sz="2800" dirty="0" err="1" smtClean="0">
                <a:solidFill>
                  <a:srgbClr val="663300"/>
                </a:solidFill>
              </a:rPr>
              <a:t>banyak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penggunaannya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propanon</a:t>
            </a:r>
            <a:r>
              <a:rPr lang="en-US" sz="2800" dirty="0" smtClean="0">
                <a:solidFill>
                  <a:srgbClr val="663300"/>
                </a:solidFill>
              </a:rPr>
              <a:t>, yang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dunia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perdagangan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kehidupan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sehari-hari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disebut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aseton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3124200"/>
            <a:ext cx="8001000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sz="2800" dirty="0" err="1" smtClean="0">
                <a:solidFill>
                  <a:srgbClr val="663300"/>
                </a:solidFill>
              </a:rPr>
              <a:t>Kegunaan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utama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aseton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antara</a:t>
            </a:r>
            <a:r>
              <a:rPr lang="en-US" sz="2800" dirty="0" smtClean="0">
                <a:solidFill>
                  <a:srgbClr val="663300"/>
                </a:solidFill>
              </a:rPr>
              <a:t> lain:</a:t>
            </a:r>
          </a:p>
          <a:p>
            <a:pPr marL="457200" indent="-457200">
              <a:spcBef>
                <a:spcPts val="300"/>
              </a:spcBef>
              <a:buAutoNum type="alphaLcPeriod"/>
            </a:pPr>
            <a:r>
              <a:rPr lang="en-US" sz="2800" dirty="0" err="1" smtClean="0">
                <a:solidFill>
                  <a:srgbClr val="663300"/>
                </a:solidFill>
              </a:rPr>
              <a:t>sebagai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pelarut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khususnya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zat-zat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kurang</a:t>
            </a:r>
            <a:r>
              <a:rPr lang="en-US" sz="2800" dirty="0" smtClean="0">
                <a:solidFill>
                  <a:srgbClr val="663300"/>
                </a:solidFill>
              </a:rPr>
              <a:t> polar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nonpolar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  <a:p>
            <a:pPr marL="457200" indent="-457200">
              <a:spcBef>
                <a:spcPts val="300"/>
              </a:spcBef>
              <a:buAutoNum type="alphaLcPeriod"/>
            </a:pPr>
            <a:r>
              <a:rPr lang="en-US" sz="2800" dirty="0" err="1" smtClean="0">
                <a:solidFill>
                  <a:srgbClr val="663300"/>
                </a:solidFill>
              </a:rPr>
              <a:t>sebagai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pembersih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pewarna</a:t>
            </a:r>
            <a:r>
              <a:rPr lang="en-US" sz="2800" dirty="0" smtClean="0">
                <a:solidFill>
                  <a:srgbClr val="663300"/>
                </a:solidFill>
              </a:rPr>
              <a:t> kuku (</a:t>
            </a:r>
            <a:r>
              <a:rPr lang="en-US" sz="2800" dirty="0" err="1" smtClean="0">
                <a:solidFill>
                  <a:srgbClr val="663300"/>
                </a:solidFill>
              </a:rPr>
              <a:t>kutek</a:t>
            </a:r>
            <a:r>
              <a:rPr lang="en-US" sz="2800" dirty="0" smtClean="0">
                <a:solidFill>
                  <a:srgbClr val="663300"/>
                </a:solidFill>
              </a:rPr>
              <a:t>) </a:t>
            </a:r>
          </a:p>
          <a:p>
            <a:pPr marL="457200" indent="-457200">
              <a:spcBef>
                <a:spcPts val="300"/>
              </a:spcBef>
              <a:buAutoNum type="alphaLcPeriod"/>
            </a:pPr>
            <a:r>
              <a:rPr lang="en-US" sz="2800" dirty="0" err="1" smtClean="0">
                <a:solidFill>
                  <a:srgbClr val="663300"/>
                </a:solidFill>
              </a:rPr>
              <a:t>bahan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untuk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membuat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parfum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karena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berbau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harum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838200"/>
            <a:ext cx="8001000" cy="10668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/>
              <a:t>Beberapa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Asam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Karboksilat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Kehidupan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Sehari-hari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981200"/>
            <a:ext cx="7696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3200" b="1" dirty="0" err="1" smtClean="0">
                <a:solidFill>
                  <a:srgbClr val="663300"/>
                </a:solidFill>
              </a:rPr>
              <a:t>Asam</a:t>
            </a:r>
            <a:r>
              <a:rPr lang="en-US" sz="3200" b="1" dirty="0" smtClean="0">
                <a:solidFill>
                  <a:srgbClr val="663300"/>
                </a:solidFill>
              </a:rPr>
              <a:t> Format (</a:t>
            </a:r>
            <a:r>
              <a:rPr lang="en-US" sz="3200" b="1" dirty="0" err="1" smtClean="0">
                <a:solidFill>
                  <a:srgbClr val="663300"/>
                </a:solidFill>
              </a:rPr>
              <a:t>Asam</a:t>
            </a:r>
            <a:r>
              <a:rPr lang="en-US" sz="3200" b="1" dirty="0" smtClean="0">
                <a:solidFill>
                  <a:srgbClr val="663300"/>
                </a:solidFill>
              </a:rPr>
              <a:t> </a:t>
            </a:r>
            <a:r>
              <a:rPr lang="en-US" sz="3200" b="1" dirty="0" err="1" smtClean="0">
                <a:solidFill>
                  <a:srgbClr val="663300"/>
                </a:solidFill>
              </a:rPr>
              <a:t>Semut</a:t>
            </a:r>
            <a:r>
              <a:rPr lang="en-US" sz="3200" b="1" dirty="0" smtClean="0">
                <a:solidFill>
                  <a:srgbClr val="663300"/>
                </a:solidFill>
              </a:rPr>
              <a:t>)</a:t>
            </a:r>
          </a:p>
          <a:p>
            <a:pPr marL="514350" indent="-51435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smtClean="0">
                <a:solidFill>
                  <a:srgbClr val="663300"/>
                </a:solidFill>
              </a:rPr>
              <a:t>1.	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format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cairan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berwarna</a:t>
            </a:r>
            <a:r>
              <a:rPr lang="en-US" sz="2800" dirty="0" smtClean="0">
                <a:solidFill>
                  <a:srgbClr val="663300"/>
                </a:solidFill>
              </a:rPr>
              <a:t>, 	</a:t>
            </a:r>
            <a:r>
              <a:rPr lang="en-US" sz="2800" dirty="0" err="1" smtClean="0">
                <a:solidFill>
                  <a:srgbClr val="663300"/>
                </a:solidFill>
              </a:rPr>
              <a:t>berbau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tajam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mudah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larut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air, </a:t>
            </a:r>
            <a:r>
              <a:rPr lang="en-US" sz="2800" dirty="0" err="1" smtClean="0">
                <a:solidFill>
                  <a:srgbClr val="663300"/>
                </a:solidFill>
              </a:rPr>
              <a:t>alkohol</a:t>
            </a:r>
            <a:r>
              <a:rPr lang="en-US" sz="2800" dirty="0" smtClean="0">
                <a:solidFill>
                  <a:srgbClr val="663300"/>
                </a:solidFill>
              </a:rPr>
              <a:t>, 	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eter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/>
            <a:r>
              <a:rPr lang="en-US" sz="2800" dirty="0" smtClean="0">
                <a:solidFill>
                  <a:srgbClr val="663300"/>
                </a:solidFill>
              </a:rPr>
              <a:t>	2.	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jumlah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kecil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juga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terdapat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keringat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  <a:p>
            <a:pPr marL="514350" indent="-514350"/>
            <a:r>
              <a:rPr lang="en-US" sz="2800" dirty="0" smtClean="0">
                <a:solidFill>
                  <a:srgbClr val="663300"/>
                </a:solidFill>
              </a:rPr>
              <a:t>	3.	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format </a:t>
            </a:r>
            <a:r>
              <a:rPr lang="en-US" sz="2800" dirty="0" err="1" smtClean="0">
                <a:solidFill>
                  <a:srgbClr val="663300"/>
                </a:solidFill>
              </a:rPr>
              <a:t>tergolong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lemah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tetapi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merupakan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terkuat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antara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	</a:t>
            </a:r>
            <a:r>
              <a:rPr lang="en-US" sz="2800" dirty="0" err="1" smtClean="0">
                <a:solidFill>
                  <a:srgbClr val="663300"/>
                </a:solidFill>
              </a:rPr>
              <a:t>alkanoat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838200" y="1131094"/>
            <a:ext cx="7467600" cy="4051994"/>
            <a:chOff x="838200" y="2057400"/>
            <a:chExt cx="7467600" cy="4051994"/>
          </a:xfrm>
        </p:grpSpPr>
        <p:sp>
          <p:nvSpPr>
            <p:cNvPr id="7" name="Rectangle 6"/>
            <p:cNvSpPr/>
            <p:nvPr/>
          </p:nvSpPr>
          <p:spPr>
            <a:xfrm>
              <a:off x="838200" y="2908518"/>
              <a:ext cx="7467600" cy="3200876"/>
            </a:xfrm>
            <a:prstGeom prst="rect">
              <a:avLst/>
            </a:prstGeom>
            <a:solidFill>
              <a:srgbClr val="663300"/>
            </a:solidFill>
            <a:ln>
              <a:solidFill>
                <a:srgbClr val="663300"/>
              </a:solidFill>
            </a:ln>
          </p:spPr>
          <p:txBody>
            <a:bodyPr wrap="square">
              <a:spAutoFit/>
            </a:bodyPr>
            <a:lstStyle/>
            <a:p>
              <a:endParaRPr lang="en-US" sz="3200" dirty="0" smtClean="0">
                <a:solidFill>
                  <a:schemeClr val="bg1"/>
                </a:solidFill>
              </a:endParaRPr>
            </a:p>
            <a:p>
              <a:r>
                <a:rPr lang="en-US" sz="3200" dirty="0" smtClean="0">
                  <a:solidFill>
                    <a:schemeClr val="bg1"/>
                  </a:solidFill>
                </a:rPr>
                <a:t>	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asetat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adalah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3200" dirty="0" smtClean="0">
                  <a:solidFill>
                    <a:schemeClr val="bg1"/>
                  </a:solidFill>
                </a:rPr>
                <a:t> yang 	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terdapat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cuka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makan</a:t>
              </a:r>
              <a:r>
                <a:rPr lang="en-US" sz="3200" dirty="0" smtClean="0">
                  <a:solidFill>
                    <a:schemeClr val="bg1"/>
                  </a:solidFill>
                </a:rPr>
                <a:t>. </a:t>
              </a:r>
            </a:p>
            <a:p>
              <a:pPr>
                <a:spcBef>
                  <a:spcPts val="1200"/>
                </a:spcBef>
              </a:pPr>
              <a:r>
                <a:rPr lang="en-US" sz="3200" dirty="0" smtClean="0">
                  <a:solidFill>
                    <a:schemeClr val="bg1"/>
                  </a:solidFill>
                </a:rPr>
                <a:t>	Kadar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asam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asetat</a:t>
              </a:r>
              <a:r>
                <a:rPr lang="en-US" sz="3200" dirty="0" smtClean="0">
                  <a:solidFill>
                    <a:schemeClr val="bg1"/>
                  </a:solidFill>
                </a:rPr>
                <a:t> yang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terdapat</a:t>
              </a:r>
              <a:r>
                <a:rPr lang="en-US" sz="3200" dirty="0" smtClean="0">
                  <a:solidFill>
                    <a:schemeClr val="bg1"/>
                  </a:solidFill>
                </a:rPr>
                <a:t> 	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dalam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cuka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makan</a:t>
              </a:r>
              <a:r>
                <a:rPr lang="en-US" sz="3200" dirty="0" smtClean="0">
                  <a:solidFill>
                    <a:schemeClr val="bg1"/>
                  </a:solidFill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</a:rPr>
                <a:t>sekitar</a:t>
              </a:r>
              <a:r>
                <a:rPr lang="en-US" sz="3200" dirty="0" smtClean="0">
                  <a:solidFill>
                    <a:schemeClr val="bg1"/>
                  </a:solidFill>
                </a:rPr>
                <a:t> 20–25%.</a:t>
              </a:r>
            </a:p>
            <a:p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838200" y="2057400"/>
              <a:ext cx="6248400" cy="1066800"/>
            </a:xfrm>
            <a:prstGeom prst="roundRect">
              <a:avLst/>
            </a:prstGeom>
            <a:solidFill>
              <a:srgbClr val="6633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l-PL" sz="4000" b="1" dirty="0" smtClean="0"/>
                <a:t>b. Asam Asetat (Asam Cuka)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33400" y="940474"/>
            <a:ext cx="1524000" cy="609600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Ester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83603"/>
            <a:ext cx="815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Berdasarkan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jenis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alkohol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penyusunnya</a:t>
            </a:r>
            <a:r>
              <a:rPr lang="en-US" sz="2800" dirty="0" smtClean="0">
                <a:solidFill>
                  <a:srgbClr val="663300"/>
                </a:solidFill>
              </a:rPr>
              <a:t>, ester </a:t>
            </a:r>
            <a:r>
              <a:rPr lang="en-US" sz="2800" dirty="0" err="1" smtClean="0">
                <a:solidFill>
                  <a:srgbClr val="663300"/>
                </a:solidFill>
              </a:rPr>
              <a:t>lazim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dikelompokkan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ke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dalam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tiga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golongan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berikut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3400" y="3230940"/>
            <a:ext cx="8001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eriod"/>
            </a:pPr>
            <a:r>
              <a:rPr lang="en-US" sz="2800" b="1" dirty="0" smtClean="0">
                <a:solidFill>
                  <a:srgbClr val="663300"/>
                </a:solidFill>
              </a:rPr>
              <a:t>Ester </a:t>
            </a:r>
            <a:r>
              <a:rPr lang="en-US" sz="2800" b="1" dirty="0" err="1" smtClean="0">
                <a:solidFill>
                  <a:srgbClr val="663300"/>
                </a:solidFill>
              </a:rPr>
              <a:t>Buah-buahan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sv-SE" sz="2800" dirty="0" smtClean="0">
                <a:solidFill>
                  <a:srgbClr val="663300"/>
                </a:solidFill>
              </a:rPr>
              <a:t>Ester yang memiliki sepuluh atom karbon atau kurang </a:t>
            </a:r>
            <a:r>
              <a:rPr lang="en-US" sz="2800" dirty="0" err="1" smtClean="0">
                <a:solidFill>
                  <a:srgbClr val="663300"/>
                </a:solidFill>
              </a:rPr>
              <a:t>pada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suhu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kamar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berupa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zat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cair</a:t>
            </a:r>
            <a:r>
              <a:rPr lang="en-US" sz="2800" dirty="0" smtClean="0">
                <a:solidFill>
                  <a:srgbClr val="663300"/>
                </a:solidFill>
              </a:rPr>
              <a:t> yang </a:t>
            </a:r>
            <a:r>
              <a:rPr lang="en-US" sz="2800" dirty="0" err="1" smtClean="0">
                <a:solidFill>
                  <a:srgbClr val="663300"/>
                </a:solidFill>
              </a:rPr>
              <a:t>mudah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menguap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mempunyai</a:t>
            </a:r>
            <a:r>
              <a:rPr lang="en-US" sz="2800" dirty="0" smtClean="0">
                <a:solidFill>
                  <a:srgbClr val="663300"/>
                </a:solidFill>
              </a:rPr>
              <a:t> aroma yang </a:t>
            </a:r>
            <a:r>
              <a:rPr lang="en-US" sz="2800" dirty="0" err="1" smtClean="0">
                <a:solidFill>
                  <a:srgbClr val="663300"/>
                </a:solidFill>
              </a:rPr>
              <a:t>sedap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3400" y="1219200"/>
            <a:ext cx="7696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b.	</a:t>
            </a:r>
            <a:r>
              <a:rPr lang="en-US" sz="2800" b="1" dirty="0" err="1" smtClean="0">
                <a:solidFill>
                  <a:srgbClr val="663300"/>
                </a:solidFill>
              </a:rPr>
              <a:t>Lilin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err="1" smtClean="0">
                <a:solidFill>
                  <a:srgbClr val="663300"/>
                </a:solidFill>
              </a:rPr>
              <a:t>Lilin</a:t>
            </a:r>
            <a:r>
              <a:rPr lang="en-US" sz="2800" dirty="0" smtClean="0">
                <a:solidFill>
                  <a:srgbClr val="663300"/>
                </a:solidFill>
              </a:rPr>
              <a:t> (</a:t>
            </a:r>
            <a:r>
              <a:rPr lang="en-US" sz="2800" i="1" dirty="0" smtClean="0">
                <a:solidFill>
                  <a:srgbClr val="663300"/>
                </a:solidFill>
              </a:rPr>
              <a:t>wax</a:t>
            </a:r>
            <a:r>
              <a:rPr lang="en-US" sz="2800" dirty="0" smtClean="0">
                <a:solidFill>
                  <a:srgbClr val="663300"/>
                </a:solidFill>
              </a:rPr>
              <a:t>)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ester </a:t>
            </a:r>
            <a:r>
              <a:rPr lang="en-US" sz="2800" dirty="0" err="1" smtClean="0">
                <a:solidFill>
                  <a:srgbClr val="663300"/>
                </a:solidFill>
              </a:rPr>
              <a:t>dari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karboksilat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berantai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panjang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alkohol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berantai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panjang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3124200"/>
            <a:ext cx="7696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c.	</a:t>
            </a:r>
            <a:r>
              <a:rPr lang="en-US" sz="2800" b="1" dirty="0" err="1" smtClean="0">
                <a:solidFill>
                  <a:srgbClr val="663300"/>
                </a:solidFill>
              </a:rPr>
              <a:t>Lemak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dan</a:t>
            </a:r>
            <a:r>
              <a:rPr lang="en-US" sz="2800" b="1" dirty="0" smtClean="0">
                <a:solidFill>
                  <a:srgbClr val="663300"/>
                </a:solidFill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</a:rPr>
              <a:t>Minyak</a:t>
            </a:r>
            <a:endParaRPr lang="en-US" sz="2800" b="1" dirty="0" smtClean="0">
              <a:solidFill>
                <a:srgbClr val="663300"/>
              </a:solidFill>
            </a:endParaRPr>
          </a:p>
          <a:p>
            <a:pPr marL="457200" indent="-457200"/>
            <a:r>
              <a:rPr lang="en-US" sz="2800" b="1" dirty="0" smtClean="0">
                <a:solidFill>
                  <a:srgbClr val="663300"/>
                </a:solidFill>
              </a:rPr>
              <a:t>	</a:t>
            </a:r>
            <a:r>
              <a:rPr lang="en-US" sz="2800" dirty="0" err="1" smtClean="0">
                <a:solidFill>
                  <a:srgbClr val="663300"/>
                </a:solidFill>
              </a:rPr>
              <a:t>Lemak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ester </a:t>
            </a:r>
            <a:r>
              <a:rPr lang="en-US" sz="2800" dirty="0" err="1" smtClean="0">
                <a:solidFill>
                  <a:srgbClr val="663300"/>
                </a:solidFill>
              </a:rPr>
              <a:t>dari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gliserol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dengan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asam-asam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karboksilat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suku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tinggi</a:t>
            </a:r>
            <a:r>
              <a:rPr lang="en-US" sz="2800" dirty="0" smtClean="0">
                <a:solidFill>
                  <a:srgbClr val="663300"/>
                </a:solidFill>
              </a:rPr>
              <a:t>. </a:t>
            </a:r>
            <a:r>
              <a:rPr lang="en-US" sz="2800" dirty="0" err="1" smtClean="0">
                <a:solidFill>
                  <a:srgbClr val="663300"/>
                </a:solidFill>
              </a:rPr>
              <a:t>Kegunaan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utama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lemak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adalah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sebagai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bahan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makanan</a:t>
            </a:r>
            <a:r>
              <a:rPr lang="en-US" sz="2800" dirty="0" smtClean="0">
                <a:solidFill>
                  <a:srgbClr val="663300"/>
                </a:solidFill>
              </a:rPr>
              <a:t> (</a:t>
            </a:r>
            <a:r>
              <a:rPr lang="en-US" sz="2800" dirty="0" err="1" smtClean="0">
                <a:solidFill>
                  <a:srgbClr val="663300"/>
                </a:solidFill>
              </a:rPr>
              <a:t>minyak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goreng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dan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nl-NL" sz="2800" dirty="0" smtClean="0">
                <a:solidFill>
                  <a:srgbClr val="663300"/>
                </a:solidFill>
              </a:rPr>
              <a:t>margarin) dan untuk membuat sabun.</a:t>
            </a:r>
            <a:endParaRPr lang="en-US" sz="2800" dirty="0" smtClean="0">
              <a:solidFill>
                <a:srgbClr val="66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697505"/>
            <a:ext cx="51054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Alkanol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Alkohol</a:t>
            </a:r>
            <a:r>
              <a:rPr lang="en-US" sz="3200" b="1" dirty="0" smtClean="0"/>
              <a:t>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307105"/>
            <a:ext cx="81534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663300"/>
                </a:solidFill>
              </a:rPr>
              <a:t>a. </a:t>
            </a:r>
            <a:r>
              <a:rPr lang="en-US" sz="2800" b="1" dirty="0" err="1" smtClean="0">
                <a:solidFill>
                  <a:srgbClr val="663300"/>
                </a:solidFill>
              </a:rPr>
              <a:t>Nama</a:t>
            </a:r>
            <a:r>
              <a:rPr lang="en-US" sz="2800" b="1" dirty="0" smtClean="0">
                <a:solidFill>
                  <a:srgbClr val="663300"/>
                </a:solidFill>
              </a:rPr>
              <a:t> IUPAC</a:t>
            </a:r>
          </a:p>
          <a:p>
            <a:pPr>
              <a:spcBef>
                <a:spcPts val="600"/>
              </a:spcBef>
            </a:pPr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alkanol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diturunkan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dari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nama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alkana</a:t>
            </a:r>
            <a:r>
              <a:rPr lang="en-US" sz="2400" dirty="0" smtClean="0">
                <a:solidFill>
                  <a:srgbClr val="663300"/>
                </a:solidFill>
              </a:rPr>
              <a:t> yang </a:t>
            </a:r>
            <a:r>
              <a:rPr lang="en-US" sz="2400" dirty="0" err="1" smtClean="0">
                <a:solidFill>
                  <a:srgbClr val="663300"/>
                </a:solidFill>
              </a:rPr>
              <a:t>sesuai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400" dirty="0" smtClean="0">
                <a:solidFill>
                  <a:srgbClr val="663300"/>
                </a:solidFill>
              </a:rPr>
              <a:t>     </a:t>
            </a:r>
            <a:r>
              <a:rPr lang="en-US" sz="2400" dirty="0" err="1" smtClean="0">
                <a:solidFill>
                  <a:srgbClr val="663300"/>
                </a:solidFill>
              </a:rPr>
              <a:t>dengan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mengganti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akhiran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b="1" i="1" dirty="0" smtClean="0">
                <a:solidFill>
                  <a:srgbClr val="663300"/>
                </a:solidFill>
              </a:rPr>
              <a:t>a</a:t>
            </a:r>
            <a:r>
              <a:rPr lang="en-US" sz="2400" b="1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menjadi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b="1" i="1" dirty="0" err="1" smtClean="0">
                <a:solidFill>
                  <a:srgbClr val="663300"/>
                </a:solidFill>
              </a:rPr>
              <a:t>ol</a:t>
            </a:r>
            <a:r>
              <a:rPr lang="en-US" sz="24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2679526"/>
            <a:ext cx="5029200" cy="1461939"/>
          </a:xfrm>
          <a:prstGeom prst="rect">
            <a:avLst/>
          </a:prstGeom>
          <a:ln>
            <a:solidFill>
              <a:srgbClr val="6633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Contoh</a:t>
            </a:r>
            <a:r>
              <a:rPr lang="en-US" sz="2400" b="1" dirty="0" smtClean="0">
                <a:solidFill>
                  <a:srgbClr val="663300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2000" dirty="0" err="1" smtClean="0">
                <a:solidFill>
                  <a:srgbClr val="663300"/>
                </a:solidFill>
              </a:rPr>
              <a:t>Alkan</a:t>
            </a:r>
            <a:r>
              <a:rPr lang="en-US" sz="2000" b="1" i="1" dirty="0" err="1" smtClean="0">
                <a:solidFill>
                  <a:srgbClr val="663300"/>
                </a:solidFill>
              </a:rPr>
              <a:t>a</a:t>
            </a:r>
            <a:r>
              <a:rPr lang="en-US" sz="2000" b="1" dirty="0" smtClean="0">
                <a:solidFill>
                  <a:srgbClr val="663300"/>
                </a:solidFill>
              </a:rPr>
              <a:t> 			</a:t>
            </a:r>
            <a:r>
              <a:rPr lang="en-US" sz="2000" dirty="0" err="1" smtClean="0">
                <a:solidFill>
                  <a:srgbClr val="663300"/>
                </a:solidFill>
              </a:rPr>
              <a:t>Alkan</a:t>
            </a:r>
            <a:r>
              <a:rPr lang="en-US" sz="2000" b="1" i="1" dirty="0" err="1" smtClean="0">
                <a:solidFill>
                  <a:srgbClr val="663300"/>
                </a:solidFill>
              </a:rPr>
              <a:t>ol</a:t>
            </a:r>
            <a:endParaRPr lang="en-US" sz="2000" b="1" i="1" dirty="0" smtClean="0">
              <a:solidFill>
                <a:srgbClr val="663300"/>
              </a:solidFill>
            </a:endParaRPr>
          </a:p>
          <a:p>
            <a:r>
              <a:rPr lang="en-US" sz="2000" dirty="0" smtClean="0">
                <a:solidFill>
                  <a:srgbClr val="663300"/>
                </a:solidFill>
              </a:rPr>
              <a:t>CH</a:t>
            </a:r>
            <a:r>
              <a:rPr lang="en-US" sz="1400" dirty="0" smtClean="0">
                <a:solidFill>
                  <a:srgbClr val="663300"/>
                </a:solidFill>
              </a:rPr>
              <a:t>4</a:t>
            </a:r>
            <a:r>
              <a:rPr lang="en-US" sz="2000" dirty="0" smtClean="0">
                <a:solidFill>
                  <a:srgbClr val="663300"/>
                </a:solidFill>
              </a:rPr>
              <a:t> : </a:t>
            </a:r>
            <a:r>
              <a:rPr lang="en-US" sz="2000" dirty="0" err="1" smtClean="0">
                <a:solidFill>
                  <a:srgbClr val="663300"/>
                </a:solidFill>
              </a:rPr>
              <a:t>metana</a:t>
            </a:r>
            <a:r>
              <a:rPr lang="en-US" sz="2000" dirty="0" smtClean="0">
                <a:solidFill>
                  <a:srgbClr val="663300"/>
                </a:solidFill>
              </a:rPr>
              <a:t> 		CH</a:t>
            </a:r>
            <a:r>
              <a:rPr lang="en-US" sz="1400" dirty="0" smtClean="0">
                <a:solidFill>
                  <a:srgbClr val="663300"/>
                </a:solidFill>
              </a:rPr>
              <a:t>3</a:t>
            </a:r>
            <a:r>
              <a:rPr lang="en-US" sz="2000" dirty="0" smtClean="0">
                <a:solidFill>
                  <a:srgbClr val="663300"/>
                </a:solidFill>
              </a:rPr>
              <a:t>OH : </a:t>
            </a:r>
            <a:r>
              <a:rPr lang="en-US" sz="2000" dirty="0" err="1" smtClean="0">
                <a:solidFill>
                  <a:srgbClr val="663300"/>
                </a:solidFill>
              </a:rPr>
              <a:t>metanol</a:t>
            </a:r>
            <a:endParaRPr lang="en-US" sz="2000" dirty="0" smtClean="0">
              <a:solidFill>
                <a:srgbClr val="663300"/>
              </a:solidFill>
            </a:endParaRPr>
          </a:p>
          <a:p>
            <a:r>
              <a:rPr lang="en-US" sz="2000" dirty="0" smtClean="0">
                <a:solidFill>
                  <a:srgbClr val="663300"/>
                </a:solidFill>
              </a:rPr>
              <a:t>C</a:t>
            </a:r>
            <a:r>
              <a:rPr lang="en-US" sz="1400" dirty="0" smtClean="0">
                <a:solidFill>
                  <a:srgbClr val="663300"/>
                </a:solidFill>
              </a:rPr>
              <a:t>2</a:t>
            </a:r>
            <a:r>
              <a:rPr lang="en-US" sz="2000" dirty="0" smtClean="0">
                <a:solidFill>
                  <a:srgbClr val="663300"/>
                </a:solidFill>
              </a:rPr>
              <a:t>H</a:t>
            </a:r>
            <a:r>
              <a:rPr lang="en-US" sz="1400" dirty="0" smtClean="0">
                <a:solidFill>
                  <a:srgbClr val="663300"/>
                </a:solidFill>
              </a:rPr>
              <a:t>6</a:t>
            </a:r>
            <a:r>
              <a:rPr lang="en-US" sz="2000" dirty="0" smtClean="0">
                <a:solidFill>
                  <a:srgbClr val="663300"/>
                </a:solidFill>
              </a:rPr>
              <a:t> : </a:t>
            </a:r>
            <a:r>
              <a:rPr lang="en-US" sz="2000" dirty="0" err="1" smtClean="0">
                <a:solidFill>
                  <a:srgbClr val="663300"/>
                </a:solidFill>
              </a:rPr>
              <a:t>etana</a:t>
            </a:r>
            <a:r>
              <a:rPr lang="en-US" sz="2000" dirty="0" smtClean="0">
                <a:solidFill>
                  <a:srgbClr val="663300"/>
                </a:solidFill>
              </a:rPr>
              <a:t> 		C</a:t>
            </a:r>
            <a:r>
              <a:rPr lang="en-US" sz="1400" dirty="0" smtClean="0">
                <a:solidFill>
                  <a:srgbClr val="663300"/>
                </a:solidFill>
              </a:rPr>
              <a:t>2</a:t>
            </a:r>
            <a:r>
              <a:rPr lang="en-US" sz="2000" dirty="0" smtClean="0">
                <a:solidFill>
                  <a:srgbClr val="663300"/>
                </a:solidFill>
              </a:rPr>
              <a:t>H</a:t>
            </a:r>
            <a:r>
              <a:rPr lang="en-US" sz="1400" dirty="0" smtClean="0">
                <a:solidFill>
                  <a:srgbClr val="663300"/>
                </a:solidFill>
              </a:rPr>
              <a:t>5</a:t>
            </a:r>
            <a:r>
              <a:rPr lang="en-US" sz="2000" dirty="0" smtClean="0">
                <a:solidFill>
                  <a:srgbClr val="663300"/>
                </a:solidFill>
              </a:rPr>
              <a:t>OH : </a:t>
            </a:r>
            <a:r>
              <a:rPr lang="en-US" sz="2000" dirty="0" err="1" smtClean="0">
                <a:solidFill>
                  <a:srgbClr val="663300"/>
                </a:solidFill>
              </a:rPr>
              <a:t>etanol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4241470"/>
            <a:ext cx="784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663300"/>
                </a:solidFill>
              </a:rPr>
              <a:t>Posisi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gugus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fungsi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ditunjukkan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bila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ada</a:t>
            </a:r>
            <a:r>
              <a:rPr lang="en-US" sz="2400" dirty="0" smtClean="0">
                <a:solidFill>
                  <a:srgbClr val="663300"/>
                </a:solidFill>
              </a:rPr>
              <a:t> </a:t>
            </a:r>
            <a:r>
              <a:rPr lang="en-US" sz="2400" dirty="0" err="1" smtClean="0">
                <a:solidFill>
                  <a:srgbClr val="663300"/>
                </a:solidFill>
              </a:rPr>
              <a:t>kemungkinan</a:t>
            </a:r>
            <a:r>
              <a:rPr lang="en-US" sz="2400" dirty="0" smtClean="0">
                <a:solidFill>
                  <a:srgbClr val="663300"/>
                </a:solidFill>
              </a:rPr>
              <a:t> isomer.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813126"/>
            <a:ext cx="4343400" cy="113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62000" y="1556849"/>
            <a:ext cx="29718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/>
              <a:t>Nama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Lazim</a:t>
            </a:r>
            <a:endParaRPr lang="en-US" sz="40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685800" y="2398693"/>
            <a:ext cx="708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Selain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nama</a:t>
            </a:r>
            <a:r>
              <a:rPr lang="en-US" sz="2800" dirty="0" smtClean="0">
                <a:solidFill>
                  <a:srgbClr val="663300"/>
                </a:solidFill>
              </a:rPr>
              <a:t> IUPAC, </a:t>
            </a:r>
            <a:r>
              <a:rPr lang="en-US" sz="2800" dirty="0" err="1" smtClean="0">
                <a:solidFill>
                  <a:srgbClr val="663300"/>
                </a:solidFill>
              </a:rPr>
              <a:t>alkohol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sederhana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juga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mempunyai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lazim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yaitu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alkil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alkohol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8874"/>
            <a:ext cx="2133600" cy="113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3733800"/>
            <a:ext cx="2286000" cy="116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3733800"/>
            <a:ext cx="3200400" cy="114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5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782565"/>
            <a:ext cx="55626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Alkoksialkana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Eter</a:t>
            </a:r>
            <a:r>
              <a:rPr lang="en-US" sz="3200" b="1" dirty="0" smtClean="0"/>
              <a:t>)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670" y="1392165"/>
            <a:ext cx="8729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Nama</a:t>
            </a:r>
            <a:r>
              <a:rPr lang="en-US" sz="2400" b="1" dirty="0" smtClean="0">
                <a:solidFill>
                  <a:srgbClr val="663300"/>
                </a:solidFill>
              </a:rPr>
              <a:t> IUPAC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turunan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eter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adalah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alkoksialkana</a:t>
            </a:r>
            <a:r>
              <a:rPr lang="en-US" sz="2000" dirty="0" smtClean="0">
                <a:solidFill>
                  <a:srgbClr val="663300"/>
                </a:solidFill>
              </a:rPr>
              <a:t>. </a:t>
            </a:r>
            <a:r>
              <a:rPr lang="en-US" sz="2000" dirty="0" err="1" smtClean="0">
                <a:solidFill>
                  <a:srgbClr val="663300"/>
                </a:solidFill>
              </a:rPr>
              <a:t>Eter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dianggap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 </a:t>
            </a:r>
          </a:p>
          <a:p>
            <a:r>
              <a:rPr lang="fi-FI" sz="2000" dirty="0" smtClean="0">
                <a:solidFill>
                  <a:srgbClr val="663300"/>
                </a:solidFill>
              </a:rPr>
              <a:t>turunan alkana dengan satu atom H alkana itu diganti oleh gugus alkoksi (—OR).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1" y="2560851"/>
            <a:ext cx="4495799" cy="71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85800" y="3429000"/>
            <a:ext cx="79248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en-US" sz="2000" dirty="0" err="1" smtClean="0">
                <a:solidFill>
                  <a:srgbClr val="663300"/>
                </a:solidFill>
              </a:rPr>
              <a:t>Jika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alkilnya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berbeda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maka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alkil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terkecil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dianggap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alkoksi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sedangkan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alkil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lainnya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dianggap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</a:t>
            </a:r>
            <a:r>
              <a:rPr lang="en-US" sz="2000" dirty="0" smtClean="0">
                <a:solidFill>
                  <a:srgbClr val="663300"/>
                </a:solidFill>
              </a:rPr>
              <a:t> (</a:t>
            </a:r>
            <a:r>
              <a:rPr lang="en-US" sz="2000" dirty="0" err="1" smtClean="0">
                <a:solidFill>
                  <a:srgbClr val="663300"/>
                </a:solidFill>
              </a:rPr>
              <a:t>sebagai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induk</a:t>
            </a:r>
            <a:r>
              <a:rPr lang="en-US" sz="2000" dirty="0" smtClean="0">
                <a:solidFill>
                  <a:srgbClr val="663300"/>
                </a:solidFill>
              </a:rPr>
              <a:t>).</a:t>
            </a:r>
          </a:p>
          <a:p>
            <a:pPr marL="457200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2000" dirty="0" err="1" smtClean="0">
                <a:solidFill>
                  <a:srgbClr val="663300"/>
                </a:solidFill>
              </a:rPr>
              <a:t>Penomoran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dimulai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dari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salah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satu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ujung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rantai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induk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sedemikian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sehingga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letak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alkoksi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mendapat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nomor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terkecil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5257800"/>
            <a:ext cx="70691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90600" y="1049761"/>
            <a:ext cx="297180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/>
              <a:t>Nama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Lazim</a:t>
            </a:r>
            <a:endParaRPr lang="en-US" sz="4000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914400" y="1752600"/>
            <a:ext cx="670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663300"/>
                </a:solidFill>
              </a:rPr>
              <a:t>Eter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sederhana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biasanya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dinamai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sebagai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i="1" dirty="0" err="1" smtClean="0">
                <a:solidFill>
                  <a:srgbClr val="663300"/>
                </a:solidFill>
              </a:rPr>
              <a:t>alkil</a:t>
            </a:r>
            <a:r>
              <a:rPr lang="en-US" sz="2800" i="1" dirty="0" smtClean="0">
                <a:solidFill>
                  <a:srgbClr val="663300"/>
                </a:solidFill>
              </a:rPr>
              <a:t> </a:t>
            </a:r>
            <a:r>
              <a:rPr lang="en-US" sz="2800" i="1" dirty="0" err="1" smtClean="0">
                <a:solidFill>
                  <a:srgbClr val="663300"/>
                </a:solidFill>
              </a:rPr>
              <a:t>alkil</a:t>
            </a:r>
            <a:r>
              <a:rPr lang="en-US" sz="2800" i="1" dirty="0" smtClean="0">
                <a:solidFill>
                  <a:srgbClr val="663300"/>
                </a:solidFill>
              </a:rPr>
              <a:t> </a:t>
            </a:r>
            <a:r>
              <a:rPr lang="en-US" sz="2800" i="1" dirty="0" err="1" smtClean="0">
                <a:solidFill>
                  <a:srgbClr val="663300"/>
                </a:solidFill>
              </a:rPr>
              <a:t>eter</a:t>
            </a:r>
            <a:r>
              <a:rPr lang="en-US" sz="2800" dirty="0" smtClean="0">
                <a:solidFill>
                  <a:srgbClr val="663300"/>
                </a:solidFill>
              </a:rPr>
              <a:t>, </a:t>
            </a:r>
            <a:r>
              <a:rPr lang="en-US" sz="2800" dirty="0" err="1" smtClean="0">
                <a:solidFill>
                  <a:srgbClr val="663300"/>
                </a:solidFill>
              </a:rPr>
              <a:t>yaitu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nama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kedua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gugus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alkil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diikuti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kata</a:t>
            </a:r>
            <a:r>
              <a:rPr lang="en-US" sz="2800" dirty="0" smtClean="0">
                <a:solidFill>
                  <a:srgbClr val="663300"/>
                </a:solidFill>
              </a:rPr>
              <a:t> </a:t>
            </a:r>
            <a:r>
              <a:rPr lang="en-US" sz="2800" dirty="0" err="1" smtClean="0">
                <a:solidFill>
                  <a:srgbClr val="663300"/>
                </a:solidFill>
              </a:rPr>
              <a:t>eter</a:t>
            </a:r>
            <a:r>
              <a:rPr lang="en-US" sz="2800" dirty="0" smtClean="0">
                <a:solidFill>
                  <a:srgbClr val="663300"/>
                </a:solidFill>
              </a:rPr>
              <a:t>.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3276600"/>
            <a:ext cx="1532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663300"/>
                </a:solidFill>
              </a:rPr>
              <a:t>Contoh</a:t>
            </a:r>
            <a:r>
              <a:rPr lang="en-US" sz="3200" b="1" dirty="0" smtClean="0">
                <a:solidFill>
                  <a:srgbClr val="663300"/>
                </a:solidFill>
              </a:rPr>
              <a:t>:</a:t>
            </a:r>
            <a:endParaRPr lang="en-US" sz="32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665" y="4013775"/>
            <a:ext cx="726790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4775775"/>
            <a:ext cx="781969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14670" y="718649"/>
            <a:ext cx="3471530" cy="576751"/>
          </a:xfrm>
          <a:prstGeom prst="roundRect">
            <a:avLst/>
          </a:prstGeom>
          <a:solidFill>
            <a:srgbClr val="663300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Tata </a:t>
            </a:r>
            <a:r>
              <a:rPr lang="en-US" sz="3200" b="1" dirty="0" err="1" smtClean="0"/>
              <a:t>Nama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Alkanal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4670" y="1295400"/>
            <a:ext cx="87293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663300"/>
                </a:solidFill>
              </a:rPr>
              <a:t>Nama</a:t>
            </a:r>
            <a:r>
              <a:rPr lang="en-US" sz="2400" b="1" dirty="0" smtClean="0">
                <a:solidFill>
                  <a:srgbClr val="663300"/>
                </a:solidFill>
              </a:rPr>
              <a:t> IUPAC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diturunkan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dari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</a:t>
            </a:r>
            <a:r>
              <a:rPr lang="en-US" sz="2000" dirty="0" smtClean="0">
                <a:solidFill>
                  <a:srgbClr val="663300"/>
                </a:solidFill>
              </a:rPr>
              <a:t> yang </a:t>
            </a:r>
            <a:r>
              <a:rPr lang="en-US" sz="2000" dirty="0" err="1" smtClean="0">
                <a:solidFill>
                  <a:srgbClr val="663300"/>
                </a:solidFill>
              </a:rPr>
              <a:t>sesuai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dengan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mengganti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</a:p>
          <a:p>
            <a:r>
              <a:rPr lang="en-US" sz="2000" dirty="0" err="1" smtClean="0">
                <a:solidFill>
                  <a:srgbClr val="663300"/>
                </a:solidFill>
              </a:rPr>
              <a:t>akhiran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a </a:t>
            </a:r>
            <a:r>
              <a:rPr lang="en-US" sz="2000" dirty="0" err="1" smtClean="0">
                <a:solidFill>
                  <a:srgbClr val="663300"/>
                </a:solidFill>
              </a:rPr>
              <a:t>menjadi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b="1" i="1" dirty="0" smtClean="0">
                <a:solidFill>
                  <a:srgbClr val="663300"/>
                </a:solidFill>
              </a:rPr>
              <a:t>al.</a:t>
            </a:r>
            <a:endParaRPr lang="en-US" sz="2000" dirty="0">
              <a:solidFill>
                <a:srgbClr val="6633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417835"/>
            <a:ext cx="4495800" cy="138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609600" y="3755065"/>
            <a:ext cx="815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663300"/>
                </a:solidFill>
              </a:rPr>
              <a:t>Tata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alkanal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bercabang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seperti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tata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nama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alkanol</a:t>
            </a:r>
            <a:r>
              <a:rPr lang="en-US" sz="2000" dirty="0" smtClean="0">
                <a:solidFill>
                  <a:srgbClr val="663300"/>
                </a:solidFill>
              </a:rPr>
              <a:t>, </a:t>
            </a:r>
            <a:r>
              <a:rPr lang="en-US" sz="2000" dirty="0" err="1" smtClean="0">
                <a:solidFill>
                  <a:srgbClr val="663300"/>
                </a:solidFill>
              </a:rPr>
              <a:t>tetapi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posisi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gugus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fungsi</a:t>
            </a:r>
            <a:r>
              <a:rPr lang="en-US" sz="2000" dirty="0" smtClean="0">
                <a:solidFill>
                  <a:srgbClr val="663300"/>
                </a:solidFill>
              </a:rPr>
              <a:t> (—CHO) </a:t>
            </a:r>
            <a:r>
              <a:rPr lang="en-US" sz="2000" dirty="0" err="1" smtClean="0">
                <a:solidFill>
                  <a:srgbClr val="663300"/>
                </a:solidFill>
              </a:rPr>
              <a:t>tidak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perlu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dinyatakan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karena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selalu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menjadi</a:t>
            </a:r>
            <a:r>
              <a:rPr lang="en-US" sz="2000" dirty="0" smtClean="0">
                <a:solidFill>
                  <a:srgbClr val="663300"/>
                </a:solidFill>
              </a:rPr>
              <a:t> atom </a:t>
            </a:r>
            <a:r>
              <a:rPr lang="en-US" sz="2000" dirty="0" err="1" smtClean="0">
                <a:solidFill>
                  <a:srgbClr val="663300"/>
                </a:solidFill>
              </a:rPr>
              <a:t>karbon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nomor</a:t>
            </a:r>
            <a:r>
              <a:rPr lang="en-US" sz="2000" dirty="0" smtClean="0">
                <a:solidFill>
                  <a:srgbClr val="663300"/>
                </a:solidFill>
              </a:rPr>
              <a:t> </a:t>
            </a:r>
            <a:r>
              <a:rPr lang="en-US" sz="2000" dirty="0" err="1" smtClean="0">
                <a:solidFill>
                  <a:srgbClr val="663300"/>
                </a:solidFill>
              </a:rPr>
              <a:t>satu</a:t>
            </a:r>
            <a:r>
              <a:rPr lang="en-US" sz="2000" dirty="0" smtClean="0">
                <a:solidFill>
                  <a:srgbClr val="663300"/>
                </a:solidFill>
              </a:rPr>
              <a:t>.</a:t>
            </a:r>
            <a:endParaRPr lang="en-US" sz="2000" dirty="0">
              <a:solidFill>
                <a:srgbClr val="66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4724400"/>
            <a:ext cx="1026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663300"/>
                </a:solidFill>
              </a:rPr>
              <a:t>Contoh</a:t>
            </a:r>
            <a:r>
              <a:rPr lang="en-US" sz="2000" b="1" dirty="0" smtClean="0">
                <a:solidFill>
                  <a:srgbClr val="663300"/>
                </a:solidFill>
              </a:rPr>
              <a:t>:</a:t>
            </a:r>
            <a:endParaRPr lang="en-US" sz="20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4876799"/>
            <a:ext cx="2514600" cy="129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  <p:bldP spid="10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794</TotalTime>
  <Words>1306</Words>
  <Application>Microsoft Office PowerPoint</Application>
  <PresentationFormat>On-screen Show (4:3)</PresentationFormat>
  <Paragraphs>250</Paragraphs>
  <Slides>45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Office Theme</vt:lpstr>
      <vt:lpstr>Opulent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141</cp:revision>
  <dcterms:created xsi:type="dcterms:W3CDTF">2012-02-16T07:24:41Z</dcterms:created>
  <dcterms:modified xsi:type="dcterms:W3CDTF">2012-02-23T10:04:57Z</dcterms:modified>
</cp:coreProperties>
</file>