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tiff" ContentType="image/tiff"/>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638" r:id="rId1"/>
  </p:sldMasterIdLst>
  <p:notesMasterIdLst>
    <p:notesMasterId r:id="rId50"/>
  </p:notesMasterIdLst>
  <p:handoutMasterIdLst>
    <p:handoutMasterId r:id="rId51"/>
  </p:handoutMasterIdLst>
  <p:sldIdLst>
    <p:sldId id="414" r:id="rId2"/>
    <p:sldId id="453" r:id="rId3"/>
    <p:sldId id="520" r:id="rId4"/>
    <p:sldId id="521" r:id="rId5"/>
    <p:sldId id="522" r:id="rId6"/>
    <p:sldId id="529" r:id="rId7"/>
    <p:sldId id="527" r:id="rId8"/>
    <p:sldId id="525" r:id="rId9"/>
    <p:sldId id="467" r:id="rId10"/>
    <p:sldId id="468" r:id="rId11"/>
    <p:sldId id="469" r:id="rId12"/>
    <p:sldId id="530" r:id="rId13"/>
    <p:sldId id="531" r:id="rId14"/>
    <p:sldId id="532" r:id="rId15"/>
    <p:sldId id="533" r:id="rId16"/>
    <p:sldId id="534" r:id="rId17"/>
    <p:sldId id="535" r:id="rId18"/>
    <p:sldId id="536" r:id="rId19"/>
    <p:sldId id="537" r:id="rId20"/>
    <p:sldId id="538" r:id="rId21"/>
    <p:sldId id="539" r:id="rId22"/>
    <p:sldId id="540" r:id="rId23"/>
    <p:sldId id="541" r:id="rId24"/>
    <p:sldId id="542" r:id="rId25"/>
    <p:sldId id="543" r:id="rId26"/>
    <p:sldId id="544" r:id="rId27"/>
    <p:sldId id="545" r:id="rId28"/>
    <p:sldId id="546" r:id="rId29"/>
    <p:sldId id="547" r:id="rId30"/>
    <p:sldId id="548" r:id="rId31"/>
    <p:sldId id="549" r:id="rId32"/>
    <p:sldId id="550" r:id="rId33"/>
    <p:sldId id="551" r:id="rId34"/>
    <p:sldId id="552" r:id="rId35"/>
    <p:sldId id="553" r:id="rId36"/>
    <p:sldId id="555" r:id="rId37"/>
    <p:sldId id="556" r:id="rId38"/>
    <p:sldId id="557" r:id="rId39"/>
    <p:sldId id="558" r:id="rId40"/>
    <p:sldId id="559" r:id="rId41"/>
    <p:sldId id="560" r:id="rId42"/>
    <p:sldId id="561" r:id="rId43"/>
    <p:sldId id="562" r:id="rId44"/>
    <p:sldId id="563" r:id="rId45"/>
    <p:sldId id="564" r:id="rId46"/>
    <p:sldId id="565" r:id="rId47"/>
    <p:sldId id="566" r:id="rId48"/>
    <p:sldId id="567" r:id="rId49"/>
  </p:sldIdLst>
  <p:sldSz cx="9144000" cy="6858000" type="screen4x3"/>
  <p:notesSz cx="6797675" cy="9928225"/>
  <p:defaultTextStyle>
    <a:defPPr>
      <a:defRPr lang="en-US"/>
    </a:defPPr>
    <a:lvl1pPr algn="l" rtl="0" fontAlgn="base">
      <a:spcBef>
        <a:spcPct val="0"/>
      </a:spcBef>
      <a:spcAft>
        <a:spcPct val="0"/>
      </a:spcAft>
      <a:defRPr sz="2800" kern="1200">
        <a:solidFill>
          <a:schemeClr val="tx1"/>
        </a:solidFill>
        <a:latin typeface="Arial" charset="0"/>
        <a:ea typeface="+mn-ea"/>
        <a:cs typeface="Arial" charset="0"/>
      </a:defRPr>
    </a:lvl1pPr>
    <a:lvl2pPr marL="457200" algn="l" rtl="0" fontAlgn="base">
      <a:spcBef>
        <a:spcPct val="0"/>
      </a:spcBef>
      <a:spcAft>
        <a:spcPct val="0"/>
      </a:spcAft>
      <a:defRPr sz="2800" kern="1200">
        <a:solidFill>
          <a:schemeClr val="tx1"/>
        </a:solidFill>
        <a:latin typeface="Arial" charset="0"/>
        <a:ea typeface="+mn-ea"/>
        <a:cs typeface="Arial" charset="0"/>
      </a:defRPr>
    </a:lvl2pPr>
    <a:lvl3pPr marL="914400" algn="l" rtl="0" fontAlgn="base">
      <a:spcBef>
        <a:spcPct val="0"/>
      </a:spcBef>
      <a:spcAft>
        <a:spcPct val="0"/>
      </a:spcAft>
      <a:defRPr sz="2800" kern="1200">
        <a:solidFill>
          <a:schemeClr val="tx1"/>
        </a:solidFill>
        <a:latin typeface="Arial" charset="0"/>
        <a:ea typeface="+mn-ea"/>
        <a:cs typeface="Arial" charset="0"/>
      </a:defRPr>
    </a:lvl3pPr>
    <a:lvl4pPr marL="1371600" algn="l" rtl="0" fontAlgn="base">
      <a:spcBef>
        <a:spcPct val="0"/>
      </a:spcBef>
      <a:spcAft>
        <a:spcPct val="0"/>
      </a:spcAft>
      <a:defRPr sz="2800" kern="1200">
        <a:solidFill>
          <a:schemeClr val="tx1"/>
        </a:solidFill>
        <a:latin typeface="Arial" charset="0"/>
        <a:ea typeface="+mn-ea"/>
        <a:cs typeface="Arial" charset="0"/>
      </a:defRPr>
    </a:lvl4pPr>
    <a:lvl5pPr marL="1828800" algn="l" rtl="0" fontAlgn="base">
      <a:spcBef>
        <a:spcPct val="0"/>
      </a:spcBef>
      <a:spcAft>
        <a:spcPct val="0"/>
      </a:spcAft>
      <a:defRPr sz="2800" kern="1200">
        <a:solidFill>
          <a:schemeClr val="tx1"/>
        </a:solidFill>
        <a:latin typeface="Arial" charset="0"/>
        <a:ea typeface="+mn-ea"/>
        <a:cs typeface="Arial" charset="0"/>
      </a:defRPr>
    </a:lvl5pPr>
    <a:lvl6pPr marL="2286000" algn="l" defTabSz="914400" rtl="0" eaLnBrk="1" latinLnBrk="0" hangingPunct="1">
      <a:defRPr sz="2800" kern="1200">
        <a:solidFill>
          <a:schemeClr val="tx1"/>
        </a:solidFill>
        <a:latin typeface="Arial" charset="0"/>
        <a:ea typeface="+mn-ea"/>
        <a:cs typeface="Arial" charset="0"/>
      </a:defRPr>
    </a:lvl6pPr>
    <a:lvl7pPr marL="2743200" algn="l" defTabSz="914400" rtl="0" eaLnBrk="1" latinLnBrk="0" hangingPunct="1">
      <a:defRPr sz="2800" kern="1200">
        <a:solidFill>
          <a:schemeClr val="tx1"/>
        </a:solidFill>
        <a:latin typeface="Arial" charset="0"/>
        <a:ea typeface="+mn-ea"/>
        <a:cs typeface="Arial" charset="0"/>
      </a:defRPr>
    </a:lvl7pPr>
    <a:lvl8pPr marL="3200400" algn="l" defTabSz="914400" rtl="0" eaLnBrk="1" latinLnBrk="0" hangingPunct="1">
      <a:defRPr sz="2800" kern="1200">
        <a:solidFill>
          <a:schemeClr val="tx1"/>
        </a:solidFill>
        <a:latin typeface="Arial" charset="0"/>
        <a:ea typeface="+mn-ea"/>
        <a:cs typeface="Arial" charset="0"/>
      </a:defRPr>
    </a:lvl8pPr>
    <a:lvl9pPr marL="3657600" algn="l" defTabSz="914400" rtl="0" eaLnBrk="1" latinLnBrk="0" hangingPunct="1">
      <a:defRPr sz="28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33CC33"/>
    <a:srgbClr val="FFFFFF"/>
    <a:srgbClr val="A1F913"/>
    <a:srgbClr val="000000"/>
    <a:srgbClr val="30DCDC"/>
    <a:srgbClr val="E9FF99"/>
    <a:srgbClr val="333333"/>
    <a:srgbClr val="FF0000"/>
    <a:srgbClr val="E17D2B"/>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62" autoAdjust="0"/>
    <p:restoredTop sz="94444" autoAdjust="0"/>
  </p:normalViewPr>
  <p:slideViewPr>
    <p:cSldViewPr snapToGrid="0" snapToObjects="1">
      <p:cViewPr>
        <p:scale>
          <a:sx n="60" d="100"/>
          <a:sy n="60" d="100"/>
        </p:scale>
        <p:origin x="-1746" y="-192"/>
      </p:cViewPr>
      <p:guideLst>
        <p:guide orient="horz" pos="2204"/>
        <p:guide pos="28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4384F9-98FD-4CF6-9172-5C74A3ECA002}"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A90C2192-7722-4D11-B97F-8E0AEBB7E18A}">
      <dgm:prSet phldrT="[Text]"/>
      <dgm:spPr/>
      <dgm:t>
        <a:bodyPr/>
        <a:lstStyle/>
        <a:p>
          <a:endParaRPr lang="en-US" dirty="0"/>
        </a:p>
      </dgm:t>
    </dgm:pt>
    <dgm:pt modelId="{1AAC4342-4027-411A-BABA-376D4C16A288}" type="parTrans" cxnId="{705170EF-1F40-435A-84DA-1A9E171C1FD2}">
      <dgm:prSet/>
      <dgm:spPr/>
      <dgm:t>
        <a:bodyPr/>
        <a:lstStyle/>
        <a:p>
          <a:endParaRPr lang="en-US"/>
        </a:p>
      </dgm:t>
    </dgm:pt>
    <dgm:pt modelId="{3406B316-3F31-49A8-9C1A-FCE140CCD8A0}" type="sibTrans" cxnId="{705170EF-1F40-435A-84DA-1A9E171C1FD2}">
      <dgm:prSet/>
      <dgm:spPr/>
      <dgm:t>
        <a:bodyPr/>
        <a:lstStyle/>
        <a:p>
          <a:endParaRPr lang="en-US"/>
        </a:p>
      </dgm:t>
    </dgm:pt>
    <dgm:pt modelId="{AF847DDF-ED46-4FEF-ADCD-D5E560CDA796}">
      <dgm:prSet phldrT="[Text]"/>
      <dgm:spPr/>
      <dgm:t>
        <a:bodyPr/>
        <a:lstStyle/>
        <a:p>
          <a:r>
            <a:rPr lang="id-ID" dirty="0" smtClean="0"/>
            <a:t>Menutup aurat</a:t>
          </a:r>
          <a:endParaRPr lang="en-US" dirty="0"/>
        </a:p>
      </dgm:t>
    </dgm:pt>
    <dgm:pt modelId="{6637DDF3-D55B-4303-B1DD-2CE32188F62C}" type="parTrans" cxnId="{47A6E0E0-71F1-43AE-92C2-B8D14EEEFA2F}">
      <dgm:prSet/>
      <dgm:spPr/>
      <dgm:t>
        <a:bodyPr/>
        <a:lstStyle/>
        <a:p>
          <a:endParaRPr lang="en-US"/>
        </a:p>
      </dgm:t>
    </dgm:pt>
    <dgm:pt modelId="{009CC997-BCD4-4CE5-9BE8-BA821D6D6641}" type="sibTrans" cxnId="{47A6E0E0-71F1-43AE-92C2-B8D14EEEFA2F}">
      <dgm:prSet/>
      <dgm:spPr/>
      <dgm:t>
        <a:bodyPr/>
        <a:lstStyle/>
        <a:p>
          <a:endParaRPr lang="en-US"/>
        </a:p>
      </dgm:t>
    </dgm:pt>
    <dgm:pt modelId="{27C867D3-995B-4C7A-A458-12F861CDD993}">
      <dgm:prSet phldrT="[Text]"/>
      <dgm:spPr/>
      <dgm:t>
        <a:bodyPr/>
        <a:lstStyle/>
        <a:p>
          <a:endParaRPr lang="en-US" dirty="0"/>
        </a:p>
      </dgm:t>
    </dgm:pt>
    <dgm:pt modelId="{84A6A28A-A291-4FC5-9BA9-C402C8BD0B4D}" type="parTrans" cxnId="{E3C90D74-4969-4316-A816-295DDEA55395}">
      <dgm:prSet/>
      <dgm:spPr/>
      <dgm:t>
        <a:bodyPr/>
        <a:lstStyle/>
        <a:p>
          <a:endParaRPr lang="en-US"/>
        </a:p>
      </dgm:t>
    </dgm:pt>
    <dgm:pt modelId="{BD86CC53-8983-47DC-923A-FBDB5E953847}" type="sibTrans" cxnId="{E3C90D74-4969-4316-A816-295DDEA55395}">
      <dgm:prSet/>
      <dgm:spPr/>
      <dgm:t>
        <a:bodyPr/>
        <a:lstStyle/>
        <a:p>
          <a:endParaRPr lang="en-US"/>
        </a:p>
      </dgm:t>
    </dgm:pt>
    <dgm:pt modelId="{74DC1B31-7E0E-44B4-82AC-0515991927E2}">
      <dgm:prSet phldrT="[Text]"/>
      <dgm:spPr>
        <a:solidFill>
          <a:schemeClr val="lt1">
            <a:hueOff val="0"/>
            <a:satOff val="0"/>
            <a:lumOff val="0"/>
            <a:alpha val="60000"/>
          </a:schemeClr>
        </a:solidFill>
      </dgm:spPr>
      <dgm:t>
        <a:bodyPr/>
        <a:lstStyle/>
        <a:p>
          <a:r>
            <a:rPr lang="id-ID" dirty="0" smtClean="0"/>
            <a:t>Tidak terbuat dari emas dan sutra</a:t>
          </a:r>
          <a:endParaRPr lang="en-US" dirty="0"/>
        </a:p>
      </dgm:t>
    </dgm:pt>
    <dgm:pt modelId="{62C5C199-010B-4FB9-9125-76D8A60E6D03}" type="parTrans" cxnId="{9EC20C5E-5A4A-448E-8F52-69F54D1C6925}">
      <dgm:prSet/>
      <dgm:spPr/>
      <dgm:t>
        <a:bodyPr/>
        <a:lstStyle/>
        <a:p>
          <a:endParaRPr lang="en-US"/>
        </a:p>
      </dgm:t>
    </dgm:pt>
    <dgm:pt modelId="{A7728979-2698-4190-B5FB-82E88B8C0CA3}" type="sibTrans" cxnId="{9EC20C5E-5A4A-448E-8F52-69F54D1C6925}">
      <dgm:prSet/>
      <dgm:spPr/>
      <dgm:t>
        <a:bodyPr/>
        <a:lstStyle/>
        <a:p>
          <a:endParaRPr lang="en-US"/>
        </a:p>
      </dgm:t>
    </dgm:pt>
    <dgm:pt modelId="{D13F64DF-1341-4452-AD04-969A435B9437}">
      <dgm:prSet phldrT="[Text]"/>
      <dgm:spPr/>
      <dgm:t>
        <a:bodyPr/>
        <a:lstStyle/>
        <a:p>
          <a:endParaRPr lang="en-US" dirty="0"/>
        </a:p>
      </dgm:t>
    </dgm:pt>
    <dgm:pt modelId="{734D3B8E-08CE-4199-8D3E-A57E901EBD9D}" type="parTrans" cxnId="{CF0A1251-F081-4B75-989D-ADBDDD70060B}">
      <dgm:prSet/>
      <dgm:spPr/>
      <dgm:t>
        <a:bodyPr/>
        <a:lstStyle/>
        <a:p>
          <a:endParaRPr lang="en-US"/>
        </a:p>
      </dgm:t>
    </dgm:pt>
    <dgm:pt modelId="{D0211917-03BB-49B8-A831-526AB91CD5EB}" type="sibTrans" cxnId="{CF0A1251-F081-4B75-989D-ADBDDD70060B}">
      <dgm:prSet/>
      <dgm:spPr/>
      <dgm:t>
        <a:bodyPr/>
        <a:lstStyle/>
        <a:p>
          <a:endParaRPr lang="en-US"/>
        </a:p>
      </dgm:t>
    </dgm:pt>
    <dgm:pt modelId="{7A370652-7C9D-446D-938B-2260ACFF8400}">
      <dgm:prSet phldrT="[Text]"/>
      <dgm:spPr>
        <a:solidFill>
          <a:schemeClr val="lt1">
            <a:hueOff val="0"/>
            <a:satOff val="0"/>
            <a:lumOff val="0"/>
            <a:alpha val="60000"/>
          </a:schemeClr>
        </a:solidFill>
      </dgm:spPr>
      <dgm:t>
        <a:bodyPr/>
        <a:lstStyle/>
        <a:p>
          <a:r>
            <a:rPr lang="id-ID" dirty="0" smtClean="0"/>
            <a:t>Tidak menyerupai busana perempuan</a:t>
          </a:r>
          <a:endParaRPr lang="en-US" dirty="0"/>
        </a:p>
      </dgm:t>
    </dgm:pt>
    <dgm:pt modelId="{DE44F64C-D8C8-4794-8B20-680500F79237}" type="parTrans" cxnId="{558F9760-193B-40D5-8301-7D39A9384986}">
      <dgm:prSet/>
      <dgm:spPr/>
      <dgm:t>
        <a:bodyPr/>
        <a:lstStyle/>
        <a:p>
          <a:endParaRPr lang="en-US"/>
        </a:p>
      </dgm:t>
    </dgm:pt>
    <dgm:pt modelId="{53DB83EA-290D-4DBE-A5F6-26B405F3A3BD}" type="sibTrans" cxnId="{558F9760-193B-40D5-8301-7D39A9384986}">
      <dgm:prSet/>
      <dgm:spPr/>
      <dgm:t>
        <a:bodyPr/>
        <a:lstStyle/>
        <a:p>
          <a:endParaRPr lang="en-US"/>
        </a:p>
      </dgm:t>
    </dgm:pt>
    <dgm:pt modelId="{778E30DB-B52A-4D6F-A40E-B7E109827A7A}" type="pres">
      <dgm:prSet presAssocID="{124384F9-98FD-4CF6-9172-5C74A3ECA002}" presName="linearFlow" presStyleCnt="0">
        <dgm:presLayoutVars>
          <dgm:dir/>
          <dgm:animLvl val="lvl"/>
          <dgm:resizeHandles val="exact"/>
        </dgm:presLayoutVars>
      </dgm:prSet>
      <dgm:spPr/>
      <dgm:t>
        <a:bodyPr/>
        <a:lstStyle/>
        <a:p>
          <a:endParaRPr lang="en-US"/>
        </a:p>
      </dgm:t>
    </dgm:pt>
    <dgm:pt modelId="{E27F8ED0-83DB-4B30-A01E-1C653833B117}" type="pres">
      <dgm:prSet presAssocID="{A90C2192-7722-4D11-B97F-8E0AEBB7E18A}" presName="composite" presStyleCnt="0"/>
      <dgm:spPr/>
    </dgm:pt>
    <dgm:pt modelId="{5C8EB714-413D-4E23-BFBE-725711D83B0D}" type="pres">
      <dgm:prSet presAssocID="{A90C2192-7722-4D11-B97F-8E0AEBB7E18A}" presName="parentText" presStyleLbl="alignNode1" presStyleIdx="0" presStyleCnt="3">
        <dgm:presLayoutVars>
          <dgm:chMax val="1"/>
          <dgm:bulletEnabled val="1"/>
        </dgm:presLayoutVars>
      </dgm:prSet>
      <dgm:spPr/>
      <dgm:t>
        <a:bodyPr/>
        <a:lstStyle/>
        <a:p>
          <a:endParaRPr lang="en-US"/>
        </a:p>
      </dgm:t>
    </dgm:pt>
    <dgm:pt modelId="{81EB0A0F-14C1-40DB-A524-D6904D647820}" type="pres">
      <dgm:prSet presAssocID="{A90C2192-7722-4D11-B97F-8E0AEBB7E18A}" presName="descendantText" presStyleLbl="alignAcc1" presStyleIdx="0" presStyleCnt="3">
        <dgm:presLayoutVars>
          <dgm:bulletEnabled val="1"/>
        </dgm:presLayoutVars>
      </dgm:prSet>
      <dgm:spPr/>
      <dgm:t>
        <a:bodyPr/>
        <a:lstStyle/>
        <a:p>
          <a:endParaRPr lang="en-US"/>
        </a:p>
      </dgm:t>
    </dgm:pt>
    <dgm:pt modelId="{DD26A7D2-B635-4B36-B114-B9B0889D88FC}" type="pres">
      <dgm:prSet presAssocID="{3406B316-3F31-49A8-9C1A-FCE140CCD8A0}" presName="sp" presStyleCnt="0"/>
      <dgm:spPr/>
    </dgm:pt>
    <dgm:pt modelId="{D79BBC49-1080-4C52-915B-504BA195793D}" type="pres">
      <dgm:prSet presAssocID="{27C867D3-995B-4C7A-A458-12F861CDD993}" presName="composite" presStyleCnt="0"/>
      <dgm:spPr/>
    </dgm:pt>
    <dgm:pt modelId="{6D1EC9AF-2EFA-4E9E-9C9F-7D8F77D2EAE9}" type="pres">
      <dgm:prSet presAssocID="{27C867D3-995B-4C7A-A458-12F861CDD993}" presName="parentText" presStyleLbl="alignNode1" presStyleIdx="1" presStyleCnt="3">
        <dgm:presLayoutVars>
          <dgm:chMax val="1"/>
          <dgm:bulletEnabled val="1"/>
        </dgm:presLayoutVars>
      </dgm:prSet>
      <dgm:spPr/>
      <dgm:t>
        <a:bodyPr/>
        <a:lstStyle/>
        <a:p>
          <a:endParaRPr lang="en-US"/>
        </a:p>
      </dgm:t>
    </dgm:pt>
    <dgm:pt modelId="{25FA9ED0-EF16-4E8F-936D-F8DB783D8F09}" type="pres">
      <dgm:prSet presAssocID="{27C867D3-995B-4C7A-A458-12F861CDD993}" presName="descendantText" presStyleLbl="alignAcc1" presStyleIdx="1" presStyleCnt="3" custLinFactNeighborX="0" custLinFactNeighborY="1529">
        <dgm:presLayoutVars>
          <dgm:bulletEnabled val="1"/>
        </dgm:presLayoutVars>
      </dgm:prSet>
      <dgm:spPr/>
      <dgm:t>
        <a:bodyPr/>
        <a:lstStyle/>
        <a:p>
          <a:endParaRPr lang="en-US"/>
        </a:p>
      </dgm:t>
    </dgm:pt>
    <dgm:pt modelId="{AAF00108-9804-4831-AEA6-EFDCB572915A}" type="pres">
      <dgm:prSet presAssocID="{BD86CC53-8983-47DC-923A-FBDB5E953847}" presName="sp" presStyleCnt="0"/>
      <dgm:spPr/>
    </dgm:pt>
    <dgm:pt modelId="{99EEDF7D-CFE2-4327-89F4-25810E2B26BA}" type="pres">
      <dgm:prSet presAssocID="{D13F64DF-1341-4452-AD04-969A435B9437}" presName="composite" presStyleCnt="0"/>
      <dgm:spPr/>
    </dgm:pt>
    <dgm:pt modelId="{04F0E995-7421-4D9F-A7AE-1F7F65D4B980}" type="pres">
      <dgm:prSet presAssocID="{D13F64DF-1341-4452-AD04-969A435B9437}" presName="parentText" presStyleLbl="alignNode1" presStyleIdx="2" presStyleCnt="3">
        <dgm:presLayoutVars>
          <dgm:chMax val="1"/>
          <dgm:bulletEnabled val="1"/>
        </dgm:presLayoutVars>
      </dgm:prSet>
      <dgm:spPr/>
      <dgm:t>
        <a:bodyPr/>
        <a:lstStyle/>
        <a:p>
          <a:endParaRPr lang="en-US"/>
        </a:p>
      </dgm:t>
    </dgm:pt>
    <dgm:pt modelId="{E4E1E3C4-24E5-4104-A2D8-9B4A40A38A41}" type="pres">
      <dgm:prSet presAssocID="{D13F64DF-1341-4452-AD04-969A435B9437}" presName="descendantText" presStyleLbl="alignAcc1" presStyleIdx="2" presStyleCnt="3">
        <dgm:presLayoutVars>
          <dgm:bulletEnabled val="1"/>
        </dgm:presLayoutVars>
      </dgm:prSet>
      <dgm:spPr/>
      <dgm:t>
        <a:bodyPr/>
        <a:lstStyle/>
        <a:p>
          <a:endParaRPr lang="en-US"/>
        </a:p>
      </dgm:t>
    </dgm:pt>
  </dgm:ptLst>
  <dgm:cxnLst>
    <dgm:cxn modelId="{9EC20C5E-5A4A-448E-8F52-69F54D1C6925}" srcId="{27C867D3-995B-4C7A-A458-12F861CDD993}" destId="{74DC1B31-7E0E-44B4-82AC-0515991927E2}" srcOrd="0" destOrd="0" parTransId="{62C5C199-010B-4FB9-9125-76D8A60E6D03}" sibTransId="{A7728979-2698-4190-B5FB-82E88B8C0CA3}"/>
    <dgm:cxn modelId="{AD866C0B-EE3F-48DA-A368-3DD24390E9A3}" type="presOf" srcId="{124384F9-98FD-4CF6-9172-5C74A3ECA002}" destId="{778E30DB-B52A-4D6F-A40E-B7E109827A7A}" srcOrd="0" destOrd="0" presId="urn:microsoft.com/office/officeart/2005/8/layout/chevron2"/>
    <dgm:cxn modelId="{705170EF-1F40-435A-84DA-1A9E171C1FD2}" srcId="{124384F9-98FD-4CF6-9172-5C74A3ECA002}" destId="{A90C2192-7722-4D11-B97F-8E0AEBB7E18A}" srcOrd="0" destOrd="0" parTransId="{1AAC4342-4027-411A-BABA-376D4C16A288}" sibTransId="{3406B316-3F31-49A8-9C1A-FCE140CCD8A0}"/>
    <dgm:cxn modelId="{EB8E3417-EF48-4084-A809-624EE0477995}" type="presOf" srcId="{27C867D3-995B-4C7A-A458-12F861CDD993}" destId="{6D1EC9AF-2EFA-4E9E-9C9F-7D8F77D2EAE9}" srcOrd="0" destOrd="0" presId="urn:microsoft.com/office/officeart/2005/8/layout/chevron2"/>
    <dgm:cxn modelId="{B91D18DD-028A-43FA-9575-4DDEC6950963}" type="presOf" srcId="{AF847DDF-ED46-4FEF-ADCD-D5E560CDA796}" destId="{81EB0A0F-14C1-40DB-A524-D6904D647820}" srcOrd="0" destOrd="0" presId="urn:microsoft.com/office/officeart/2005/8/layout/chevron2"/>
    <dgm:cxn modelId="{47A6E0E0-71F1-43AE-92C2-B8D14EEEFA2F}" srcId="{A90C2192-7722-4D11-B97F-8E0AEBB7E18A}" destId="{AF847DDF-ED46-4FEF-ADCD-D5E560CDA796}" srcOrd="0" destOrd="0" parTransId="{6637DDF3-D55B-4303-B1DD-2CE32188F62C}" sibTransId="{009CC997-BCD4-4CE5-9BE8-BA821D6D6641}"/>
    <dgm:cxn modelId="{9D855C33-8F28-48DF-9F5C-437DA4767969}" type="presOf" srcId="{A90C2192-7722-4D11-B97F-8E0AEBB7E18A}" destId="{5C8EB714-413D-4E23-BFBE-725711D83B0D}" srcOrd="0" destOrd="0" presId="urn:microsoft.com/office/officeart/2005/8/layout/chevron2"/>
    <dgm:cxn modelId="{9CDF33AD-FABE-40F3-98A4-BD8B29E87E95}" type="presOf" srcId="{D13F64DF-1341-4452-AD04-969A435B9437}" destId="{04F0E995-7421-4D9F-A7AE-1F7F65D4B980}" srcOrd="0" destOrd="0" presId="urn:microsoft.com/office/officeart/2005/8/layout/chevron2"/>
    <dgm:cxn modelId="{4E903C86-443D-4AEF-99CB-E664930C3851}" type="presOf" srcId="{7A370652-7C9D-446D-938B-2260ACFF8400}" destId="{E4E1E3C4-24E5-4104-A2D8-9B4A40A38A41}" srcOrd="0" destOrd="0" presId="urn:microsoft.com/office/officeart/2005/8/layout/chevron2"/>
    <dgm:cxn modelId="{558F9760-193B-40D5-8301-7D39A9384986}" srcId="{D13F64DF-1341-4452-AD04-969A435B9437}" destId="{7A370652-7C9D-446D-938B-2260ACFF8400}" srcOrd="0" destOrd="0" parTransId="{DE44F64C-D8C8-4794-8B20-680500F79237}" sibTransId="{53DB83EA-290D-4DBE-A5F6-26B405F3A3BD}"/>
    <dgm:cxn modelId="{AC1927E3-392F-46AD-BC9D-3ABC8060AEB1}" type="presOf" srcId="{74DC1B31-7E0E-44B4-82AC-0515991927E2}" destId="{25FA9ED0-EF16-4E8F-936D-F8DB783D8F09}" srcOrd="0" destOrd="0" presId="urn:microsoft.com/office/officeart/2005/8/layout/chevron2"/>
    <dgm:cxn modelId="{CF0A1251-F081-4B75-989D-ADBDDD70060B}" srcId="{124384F9-98FD-4CF6-9172-5C74A3ECA002}" destId="{D13F64DF-1341-4452-AD04-969A435B9437}" srcOrd="2" destOrd="0" parTransId="{734D3B8E-08CE-4199-8D3E-A57E901EBD9D}" sibTransId="{D0211917-03BB-49B8-A831-526AB91CD5EB}"/>
    <dgm:cxn modelId="{E3C90D74-4969-4316-A816-295DDEA55395}" srcId="{124384F9-98FD-4CF6-9172-5C74A3ECA002}" destId="{27C867D3-995B-4C7A-A458-12F861CDD993}" srcOrd="1" destOrd="0" parTransId="{84A6A28A-A291-4FC5-9BA9-C402C8BD0B4D}" sibTransId="{BD86CC53-8983-47DC-923A-FBDB5E953847}"/>
    <dgm:cxn modelId="{8AD7CA08-A08F-4594-90EA-B7672AE0DFBA}" type="presParOf" srcId="{778E30DB-B52A-4D6F-A40E-B7E109827A7A}" destId="{E27F8ED0-83DB-4B30-A01E-1C653833B117}" srcOrd="0" destOrd="0" presId="urn:microsoft.com/office/officeart/2005/8/layout/chevron2"/>
    <dgm:cxn modelId="{844C315E-A22D-4DCC-A268-C36EA3C6E3C4}" type="presParOf" srcId="{E27F8ED0-83DB-4B30-A01E-1C653833B117}" destId="{5C8EB714-413D-4E23-BFBE-725711D83B0D}" srcOrd="0" destOrd="0" presId="urn:microsoft.com/office/officeart/2005/8/layout/chevron2"/>
    <dgm:cxn modelId="{EEA79A84-ED23-4F17-98A2-C1C6E16D0118}" type="presParOf" srcId="{E27F8ED0-83DB-4B30-A01E-1C653833B117}" destId="{81EB0A0F-14C1-40DB-A524-D6904D647820}" srcOrd="1" destOrd="0" presId="urn:microsoft.com/office/officeart/2005/8/layout/chevron2"/>
    <dgm:cxn modelId="{F7E6C71A-04AB-4A66-8CC1-ED6190EB896C}" type="presParOf" srcId="{778E30DB-B52A-4D6F-A40E-B7E109827A7A}" destId="{DD26A7D2-B635-4B36-B114-B9B0889D88FC}" srcOrd="1" destOrd="0" presId="urn:microsoft.com/office/officeart/2005/8/layout/chevron2"/>
    <dgm:cxn modelId="{DFC4E8FD-E7A3-4C43-B46F-282662A726F7}" type="presParOf" srcId="{778E30DB-B52A-4D6F-A40E-B7E109827A7A}" destId="{D79BBC49-1080-4C52-915B-504BA195793D}" srcOrd="2" destOrd="0" presId="urn:microsoft.com/office/officeart/2005/8/layout/chevron2"/>
    <dgm:cxn modelId="{2C741429-0344-4B46-9700-2CF738E3012A}" type="presParOf" srcId="{D79BBC49-1080-4C52-915B-504BA195793D}" destId="{6D1EC9AF-2EFA-4E9E-9C9F-7D8F77D2EAE9}" srcOrd="0" destOrd="0" presId="urn:microsoft.com/office/officeart/2005/8/layout/chevron2"/>
    <dgm:cxn modelId="{D2E0192B-8F44-4CF8-929E-0BF215CD206E}" type="presParOf" srcId="{D79BBC49-1080-4C52-915B-504BA195793D}" destId="{25FA9ED0-EF16-4E8F-936D-F8DB783D8F09}" srcOrd="1" destOrd="0" presId="urn:microsoft.com/office/officeart/2005/8/layout/chevron2"/>
    <dgm:cxn modelId="{9F9C767D-D697-4D0F-9191-22569CB8F252}" type="presParOf" srcId="{778E30DB-B52A-4D6F-A40E-B7E109827A7A}" destId="{AAF00108-9804-4831-AEA6-EFDCB572915A}" srcOrd="3" destOrd="0" presId="urn:microsoft.com/office/officeart/2005/8/layout/chevron2"/>
    <dgm:cxn modelId="{504D44A7-F4E0-4ACE-9389-1695AF5DBCEF}" type="presParOf" srcId="{778E30DB-B52A-4D6F-A40E-B7E109827A7A}" destId="{99EEDF7D-CFE2-4327-89F4-25810E2B26BA}" srcOrd="4" destOrd="0" presId="urn:microsoft.com/office/officeart/2005/8/layout/chevron2"/>
    <dgm:cxn modelId="{184357A7-CF34-492B-AE18-8E70BAB24548}" type="presParOf" srcId="{99EEDF7D-CFE2-4327-89F4-25810E2B26BA}" destId="{04F0E995-7421-4D9F-A7AE-1F7F65D4B980}" srcOrd="0" destOrd="0" presId="urn:microsoft.com/office/officeart/2005/8/layout/chevron2"/>
    <dgm:cxn modelId="{5B8599F5-AF7D-4729-8FF2-2841CA8C5D6F}" type="presParOf" srcId="{99EEDF7D-CFE2-4327-89F4-25810E2B26BA}" destId="{E4E1E3C4-24E5-4104-A2D8-9B4A40A38A41}" srcOrd="1" destOrd="0" presId="urn:microsoft.com/office/officeart/2005/8/layout/chevron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7E0ABE-E776-40D0-AA9D-DD88185DE87D}"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BEFBEAEB-8586-4755-9C30-12D04C4A11A8}">
      <dgm:prSet phldrT="[Text]" custT="1"/>
      <dgm:spPr/>
      <dgm:t>
        <a:bodyPr/>
        <a:lstStyle/>
        <a:p>
          <a:endParaRPr lang="en-US" sz="1800" dirty="0"/>
        </a:p>
      </dgm:t>
    </dgm:pt>
    <dgm:pt modelId="{E1368D5A-152F-4198-8FAE-29F439353920}" type="parTrans" cxnId="{A133A4F7-61E5-4572-8EB6-51FC5D6C9ED1}">
      <dgm:prSet/>
      <dgm:spPr/>
      <dgm:t>
        <a:bodyPr/>
        <a:lstStyle/>
        <a:p>
          <a:endParaRPr lang="en-US"/>
        </a:p>
      </dgm:t>
    </dgm:pt>
    <dgm:pt modelId="{4FCCB7E3-B733-49C6-834D-FDF67AF606AC}" type="sibTrans" cxnId="{A133A4F7-61E5-4572-8EB6-51FC5D6C9ED1}">
      <dgm:prSet/>
      <dgm:spPr/>
      <dgm:t>
        <a:bodyPr/>
        <a:lstStyle/>
        <a:p>
          <a:endParaRPr lang="en-US"/>
        </a:p>
      </dgm:t>
    </dgm:pt>
    <dgm:pt modelId="{71710DF6-1B4D-414F-900A-5E30CC8C4526}">
      <dgm:prSet phldrT="[Text]"/>
      <dgm:spPr/>
      <dgm:t>
        <a:bodyPr/>
        <a:lstStyle/>
        <a:p>
          <a:r>
            <a:rPr lang="id-ID" dirty="0" smtClean="0"/>
            <a:t>Menutup aurat</a:t>
          </a:r>
          <a:endParaRPr lang="en-US" dirty="0"/>
        </a:p>
      </dgm:t>
    </dgm:pt>
    <dgm:pt modelId="{9DB04B1E-A3B1-40AC-AE02-7E09066FF08D}" type="parTrans" cxnId="{C4FDAEF7-8A2F-4C99-B098-C05F159075BF}">
      <dgm:prSet/>
      <dgm:spPr/>
      <dgm:t>
        <a:bodyPr/>
        <a:lstStyle/>
        <a:p>
          <a:endParaRPr lang="en-US"/>
        </a:p>
      </dgm:t>
    </dgm:pt>
    <dgm:pt modelId="{3146968C-5499-485C-8E4B-6A052FE8C079}" type="sibTrans" cxnId="{C4FDAEF7-8A2F-4C99-B098-C05F159075BF}">
      <dgm:prSet/>
      <dgm:spPr/>
      <dgm:t>
        <a:bodyPr/>
        <a:lstStyle/>
        <a:p>
          <a:endParaRPr lang="en-US"/>
        </a:p>
      </dgm:t>
    </dgm:pt>
    <dgm:pt modelId="{87FE3F3A-D696-4649-81AE-E4A80E846790}">
      <dgm:prSet phldrT="[Text]" custT="1"/>
      <dgm:spPr/>
      <dgm:t>
        <a:bodyPr/>
        <a:lstStyle/>
        <a:p>
          <a:endParaRPr lang="en-US" sz="1800" dirty="0"/>
        </a:p>
      </dgm:t>
    </dgm:pt>
    <dgm:pt modelId="{58FE05C2-6844-4A84-A2FC-2AF6FA2CCA2C}" type="parTrans" cxnId="{CC4B0EF6-266A-4902-A089-4658F6A5BF1B}">
      <dgm:prSet/>
      <dgm:spPr/>
      <dgm:t>
        <a:bodyPr/>
        <a:lstStyle/>
        <a:p>
          <a:endParaRPr lang="en-US"/>
        </a:p>
      </dgm:t>
    </dgm:pt>
    <dgm:pt modelId="{C68798A2-9762-4F95-8A94-BC2DD4C0E2BA}" type="sibTrans" cxnId="{CC4B0EF6-266A-4902-A089-4658F6A5BF1B}">
      <dgm:prSet/>
      <dgm:spPr/>
      <dgm:t>
        <a:bodyPr/>
        <a:lstStyle/>
        <a:p>
          <a:endParaRPr lang="en-US"/>
        </a:p>
      </dgm:t>
    </dgm:pt>
    <dgm:pt modelId="{86AB07E5-F7CC-45EC-937A-3A1EBA9BF02D}">
      <dgm:prSet phldrT="[Text]"/>
      <dgm:spPr/>
      <dgm:t>
        <a:bodyPr/>
        <a:lstStyle/>
        <a:p>
          <a:r>
            <a:rPr lang="id-ID" dirty="0" smtClean="0"/>
            <a:t>Mengenakan jilbab dan kerudung</a:t>
          </a:r>
          <a:endParaRPr lang="en-US" dirty="0"/>
        </a:p>
      </dgm:t>
    </dgm:pt>
    <dgm:pt modelId="{AEBE45FE-82E3-4089-9C1F-8FBBF7F30146}" type="parTrans" cxnId="{2B8B242A-B144-4640-BE4F-938C0EEDA8D7}">
      <dgm:prSet/>
      <dgm:spPr/>
      <dgm:t>
        <a:bodyPr/>
        <a:lstStyle/>
        <a:p>
          <a:endParaRPr lang="en-US"/>
        </a:p>
      </dgm:t>
    </dgm:pt>
    <dgm:pt modelId="{C89EDE41-4460-46D8-91AE-8F5C011DAEE2}" type="sibTrans" cxnId="{2B8B242A-B144-4640-BE4F-938C0EEDA8D7}">
      <dgm:prSet/>
      <dgm:spPr/>
      <dgm:t>
        <a:bodyPr/>
        <a:lstStyle/>
        <a:p>
          <a:endParaRPr lang="en-US"/>
        </a:p>
      </dgm:t>
    </dgm:pt>
    <dgm:pt modelId="{8F1B806F-7565-4CB2-B0A1-551261908121}">
      <dgm:prSet phldrT="[Text]" custT="1"/>
      <dgm:spPr/>
      <dgm:t>
        <a:bodyPr/>
        <a:lstStyle/>
        <a:p>
          <a:endParaRPr lang="en-US" sz="1800" dirty="0"/>
        </a:p>
      </dgm:t>
    </dgm:pt>
    <dgm:pt modelId="{7671EF9B-B8F2-4536-89E9-F5CEAF89B644}" type="parTrans" cxnId="{A645C358-5A52-4EFC-A17D-7551E39EB2F3}">
      <dgm:prSet/>
      <dgm:spPr/>
      <dgm:t>
        <a:bodyPr/>
        <a:lstStyle/>
        <a:p>
          <a:endParaRPr lang="en-US"/>
        </a:p>
      </dgm:t>
    </dgm:pt>
    <dgm:pt modelId="{AB0D81BB-C0B3-450C-B440-FD968B5B271D}" type="sibTrans" cxnId="{A645C358-5A52-4EFC-A17D-7551E39EB2F3}">
      <dgm:prSet/>
      <dgm:spPr/>
      <dgm:t>
        <a:bodyPr/>
        <a:lstStyle/>
        <a:p>
          <a:endParaRPr lang="en-US"/>
        </a:p>
      </dgm:t>
    </dgm:pt>
    <dgm:pt modelId="{0BEC78C4-8701-4D59-AFDF-FD74B9D29331}">
      <dgm:prSet phldrT="[Text]"/>
      <dgm:spPr/>
      <dgm:t>
        <a:bodyPr/>
        <a:lstStyle/>
        <a:p>
          <a:r>
            <a:rPr lang="id-ID" dirty="0" smtClean="0"/>
            <a:t>Tidak tembus pandang</a:t>
          </a:r>
          <a:endParaRPr lang="en-US" dirty="0"/>
        </a:p>
      </dgm:t>
    </dgm:pt>
    <dgm:pt modelId="{F3A61741-ACBF-4857-8A02-0AAB73B28927}" type="parTrans" cxnId="{C005A355-CADF-4C68-A506-94ACC756CC2B}">
      <dgm:prSet/>
      <dgm:spPr/>
      <dgm:t>
        <a:bodyPr/>
        <a:lstStyle/>
        <a:p>
          <a:endParaRPr lang="en-US"/>
        </a:p>
      </dgm:t>
    </dgm:pt>
    <dgm:pt modelId="{8A50DBEB-267B-4E34-870F-86DF034F5D12}" type="sibTrans" cxnId="{C005A355-CADF-4C68-A506-94ACC756CC2B}">
      <dgm:prSet/>
      <dgm:spPr/>
      <dgm:t>
        <a:bodyPr/>
        <a:lstStyle/>
        <a:p>
          <a:endParaRPr lang="en-US"/>
        </a:p>
      </dgm:t>
    </dgm:pt>
    <dgm:pt modelId="{E545FC1F-CDD3-4E5A-908D-5C954D666B67}">
      <dgm:prSet phldrT="[Text]" custT="1"/>
      <dgm:spPr/>
      <dgm:t>
        <a:bodyPr/>
        <a:lstStyle/>
        <a:p>
          <a:endParaRPr lang="en-US" sz="1800" dirty="0"/>
        </a:p>
      </dgm:t>
    </dgm:pt>
    <dgm:pt modelId="{DFAC36F9-50DD-4198-8AA8-C7FDF2D45CA2}" type="parTrans" cxnId="{F74B063D-9A4F-4949-9EF2-26F598DD3C1B}">
      <dgm:prSet/>
      <dgm:spPr/>
      <dgm:t>
        <a:bodyPr/>
        <a:lstStyle/>
        <a:p>
          <a:endParaRPr lang="en-US"/>
        </a:p>
      </dgm:t>
    </dgm:pt>
    <dgm:pt modelId="{19359CB2-48CD-4847-B44A-753E2961192E}" type="sibTrans" cxnId="{F74B063D-9A4F-4949-9EF2-26F598DD3C1B}">
      <dgm:prSet/>
      <dgm:spPr/>
      <dgm:t>
        <a:bodyPr/>
        <a:lstStyle/>
        <a:p>
          <a:endParaRPr lang="en-US"/>
        </a:p>
      </dgm:t>
    </dgm:pt>
    <dgm:pt modelId="{7A19C294-F732-45A3-AEBD-054E1E4A4599}">
      <dgm:prSet phldrT="[Text]"/>
      <dgm:spPr>
        <a:solidFill>
          <a:schemeClr val="lt1">
            <a:hueOff val="0"/>
            <a:satOff val="0"/>
            <a:lumOff val="0"/>
            <a:alpha val="70000"/>
          </a:schemeClr>
        </a:solidFill>
      </dgm:spPr>
      <dgm:t>
        <a:bodyPr/>
        <a:lstStyle/>
        <a:p>
          <a:r>
            <a:rPr lang="id-ID" dirty="0" smtClean="0"/>
            <a:t>Tidak menyerupai busana laki-laki</a:t>
          </a:r>
          <a:endParaRPr lang="en-US" dirty="0"/>
        </a:p>
      </dgm:t>
    </dgm:pt>
    <dgm:pt modelId="{CF91E5FC-2501-416E-B8D6-35992BA9B9F5}" type="parTrans" cxnId="{87EFBD01-E1C0-4F1F-9E87-F6F485430AD0}">
      <dgm:prSet/>
      <dgm:spPr/>
      <dgm:t>
        <a:bodyPr/>
        <a:lstStyle/>
        <a:p>
          <a:endParaRPr lang="en-US"/>
        </a:p>
      </dgm:t>
    </dgm:pt>
    <dgm:pt modelId="{F52F0CA0-20AB-4AC6-935C-E6D44FCF7924}" type="sibTrans" cxnId="{87EFBD01-E1C0-4F1F-9E87-F6F485430AD0}">
      <dgm:prSet/>
      <dgm:spPr/>
      <dgm:t>
        <a:bodyPr/>
        <a:lstStyle/>
        <a:p>
          <a:endParaRPr lang="en-US"/>
        </a:p>
      </dgm:t>
    </dgm:pt>
    <dgm:pt modelId="{F22A1A9B-2F32-4C2B-BF12-E9E8B6A546BD}">
      <dgm:prSet phldrT="[Text]"/>
      <dgm:spPr>
        <a:solidFill>
          <a:schemeClr val="lt1">
            <a:hueOff val="0"/>
            <a:satOff val="0"/>
            <a:lumOff val="0"/>
            <a:alpha val="70000"/>
          </a:schemeClr>
        </a:solidFill>
      </dgm:spPr>
      <dgm:t>
        <a:bodyPr/>
        <a:lstStyle/>
        <a:p>
          <a:r>
            <a:rPr lang="id-ID" dirty="0" smtClean="0"/>
            <a:t>Tidak memperlihatkan bentuk dan lekuk tubuh</a:t>
          </a:r>
          <a:endParaRPr lang="en-US" dirty="0"/>
        </a:p>
      </dgm:t>
    </dgm:pt>
    <dgm:pt modelId="{7A0A7D30-2B24-46AC-B5AB-83EA11590F92}" type="parTrans" cxnId="{CEC7AFC2-4FF1-42C2-A71E-96198FA5980E}">
      <dgm:prSet/>
      <dgm:spPr/>
      <dgm:t>
        <a:bodyPr/>
        <a:lstStyle/>
        <a:p>
          <a:endParaRPr lang="en-US"/>
        </a:p>
      </dgm:t>
    </dgm:pt>
    <dgm:pt modelId="{38D11A0B-07B8-4C82-8B9E-2848CEE0A307}" type="sibTrans" cxnId="{CEC7AFC2-4FF1-42C2-A71E-96198FA5980E}">
      <dgm:prSet/>
      <dgm:spPr/>
      <dgm:t>
        <a:bodyPr/>
        <a:lstStyle/>
        <a:p>
          <a:endParaRPr lang="en-US"/>
        </a:p>
      </dgm:t>
    </dgm:pt>
    <dgm:pt modelId="{9E1DBAFF-9349-4002-8CEC-60C832D60446}">
      <dgm:prSet phldrT="[Text]" custT="1"/>
      <dgm:spPr/>
      <dgm:t>
        <a:bodyPr/>
        <a:lstStyle/>
        <a:p>
          <a:endParaRPr lang="en-US" sz="1800" dirty="0"/>
        </a:p>
      </dgm:t>
    </dgm:pt>
    <dgm:pt modelId="{30CAE5AA-12AB-4B6F-B022-DB07B467C846}" type="parTrans" cxnId="{AF3B48FA-E677-4C32-B84E-38CE49B8F358}">
      <dgm:prSet/>
      <dgm:spPr/>
      <dgm:t>
        <a:bodyPr/>
        <a:lstStyle/>
        <a:p>
          <a:endParaRPr lang="en-US"/>
        </a:p>
      </dgm:t>
    </dgm:pt>
    <dgm:pt modelId="{6CA4C3CA-677F-4561-98A0-717FAA5D0758}" type="sibTrans" cxnId="{AF3B48FA-E677-4C32-B84E-38CE49B8F358}">
      <dgm:prSet/>
      <dgm:spPr/>
      <dgm:t>
        <a:bodyPr/>
        <a:lstStyle/>
        <a:p>
          <a:endParaRPr lang="en-US"/>
        </a:p>
      </dgm:t>
    </dgm:pt>
    <dgm:pt modelId="{3F57BEC3-EE48-4310-9593-309399009105}">
      <dgm:prSet phldrT="[Text]"/>
      <dgm:spPr>
        <a:solidFill>
          <a:schemeClr val="lt1">
            <a:hueOff val="0"/>
            <a:satOff val="0"/>
            <a:lumOff val="0"/>
            <a:alpha val="70000"/>
          </a:schemeClr>
        </a:solidFill>
      </dgm:spPr>
      <dgm:t>
        <a:bodyPr/>
        <a:lstStyle/>
        <a:p>
          <a:r>
            <a:rPr lang="id-ID" dirty="0" smtClean="0"/>
            <a:t>Tidak bertabaruj</a:t>
          </a:r>
          <a:endParaRPr lang="en-US" dirty="0"/>
        </a:p>
      </dgm:t>
    </dgm:pt>
    <dgm:pt modelId="{9F31FCB4-D0C7-46FD-9293-6D883D2FFDDA}" type="parTrans" cxnId="{85E71301-FA27-4F8A-AFDB-AB669A572FCE}">
      <dgm:prSet/>
      <dgm:spPr/>
      <dgm:t>
        <a:bodyPr/>
        <a:lstStyle/>
        <a:p>
          <a:endParaRPr lang="en-US"/>
        </a:p>
      </dgm:t>
    </dgm:pt>
    <dgm:pt modelId="{1F634BA2-67C2-4BD6-B1E0-59835582042F}" type="sibTrans" cxnId="{85E71301-FA27-4F8A-AFDB-AB669A572FCE}">
      <dgm:prSet/>
      <dgm:spPr/>
      <dgm:t>
        <a:bodyPr/>
        <a:lstStyle/>
        <a:p>
          <a:endParaRPr lang="en-US"/>
        </a:p>
      </dgm:t>
    </dgm:pt>
    <dgm:pt modelId="{490D6923-88F8-4B83-B117-6CD9182E553F}">
      <dgm:prSet phldrT="[Text]" custT="1"/>
      <dgm:spPr/>
      <dgm:t>
        <a:bodyPr/>
        <a:lstStyle/>
        <a:p>
          <a:endParaRPr lang="en-US" sz="1800" dirty="0"/>
        </a:p>
      </dgm:t>
    </dgm:pt>
    <dgm:pt modelId="{A68E8979-414C-484C-BE2B-235D820BB19C}" type="parTrans" cxnId="{BEFF68DB-57CE-4478-BA8A-A3A3C0A63B36}">
      <dgm:prSet/>
      <dgm:spPr/>
      <dgm:t>
        <a:bodyPr/>
        <a:lstStyle/>
        <a:p>
          <a:endParaRPr lang="en-US"/>
        </a:p>
      </dgm:t>
    </dgm:pt>
    <dgm:pt modelId="{B2D73116-A4DE-4D39-B721-A66D0221FC4B}" type="sibTrans" cxnId="{BEFF68DB-57CE-4478-BA8A-A3A3C0A63B36}">
      <dgm:prSet/>
      <dgm:spPr/>
      <dgm:t>
        <a:bodyPr/>
        <a:lstStyle/>
        <a:p>
          <a:endParaRPr lang="en-US"/>
        </a:p>
      </dgm:t>
    </dgm:pt>
    <dgm:pt modelId="{BE0EE2C8-79CC-41CC-9DB7-4961606E3627}" type="pres">
      <dgm:prSet presAssocID="{197E0ABE-E776-40D0-AA9D-DD88185DE87D}" presName="linearFlow" presStyleCnt="0">
        <dgm:presLayoutVars>
          <dgm:dir/>
          <dgm:animLvl val="lvl"/>
          <dgm:resizeHandles val="exact"/>
        </dgm:presLayoutVars>
      </dgm:prSet>
      <dgm:spPr/>
      <dgm:t>
        <a:bodyPr/>
        <a:lstStyle/>
        <a:p>
          <a:endParaRPr lang="en-US"/>
        </a:p>
      </dgm:t>
    </dgm:pt>
    <dgm:pt modelId="{FE42BFB2-D871-4AE7-97A9-F10D71D1C289}" type="pres">
      <dgm:prSet presAssocID="{BEFBEAEB-8586-4755-9C30-12D04C4A11A8}" presName="composite" presStyleCnt="0"/>
      <dgm:spPr/>
    </dgm:pt>
    <dgm:pt modelId="{30FE8E81-2E59-45DC-991A-2F59CFCA9462}" type="pres">
      <dgm:prSet presAssocID="{BEFBEAEB-8586-4755-9C30-12D04C4A11A8}" presName="parentText" presStyleLbl="alignNode1" presStyleIdx="0" presStyleCnt="6">
        <dgm:presLayoutVars>
          <dgm:chMax val="1"/>
          <dgm:bulletEnabled val="1"/>
        </dgm:presLayoutVars>
      </dgm:prSet>
      <dgm:spPr/>
      <dgm:t>
        <a:bodyPr/>
        <a:lstStyle/>
        <a:p>
          <a:endParaRPr lang="en-US"/>
        </a:p>
      </dgm:t>
    </dgm:pt>
    <dgm:pt modelId="{361D7FBF-B01C-4033-897A-63A48BD7D3B0}" type="pres">
      <dgm:prSet presAssocID="{BEFBEAEB-8586-4755-9C30-12D04C4A11A8}" presName="descendantText" presStyleLbl="alignAcc1" presStyleIdx="0" presStyleCnt="6">
        <dgm:presLayoutVars>
          <dgm:bulletEnabled val="1"/>
        </dgm:presLayoutVars>
      </dgm:prSet>
      <dgm:spPr/>
      <dgm:t>
        <a:bodyPr/>
        <a:lstStyle/>
        <a:p>
          <a:endParaRPr lang="en-US"/>
        </a:p>
      </dgm:t>
    </dgm:pt>
    <dgm:pt modelId="{FBD8DD2B-8908-4C80-A3FE-2976FE2EB864}" type="pres">
      <dgm:prSet presAssocID="{4FCCB7E3-B733-49C6-834D-FDF67AF606AC}" presName="sp" presStyleCnt="0"/>
      <dgm:spPr/>
    </dgm:pt>
    <dgm:pt modelId="{F0335292-3C69-470D-84DE-23075F2907BD}" type="pres">
      <dgm:prSet presAssocID="{87FE3F3A-D696-4649-81AE-E4A80E846790}" presName="composite" presStyleCnt="0"/>
      <dgm:spPr/>
    </dgm:pt>
    <dgm:pt modelId="{0ED3273A-A4B3-4F79-9A03-8CA26E589A80}" type="pres">
      <dgm:prSet presAssocID="{87FE3F3A-D696-4649-81AE-E4A80E846790}" presName="parentText" presStyleLbl="alignNode1" presStyleIdx="1" presStyleCnt="6">
        <dgm:presLayoutVars>
          <dgm:chMax val="1"/>
          <dgm:bulletEnabled val="1"/>
        </dgm:presLayoutVars>
      </dgm:prSet>
      <dgm:spPr/>
      <dgm:t>
        <a:bodyPr/>
        <a:lstStyle/>
        <a:p>
          <a:endParaRPr lang="en-US"/>
        </a:p>
      </dgm:t>
    </dgm:pt>
    <dgm:pt modelId="{73815F9B-4261-4C0F-A88A-DD09B1D45B63}" type="pres">
      <dgm:prSet presAssocID="{87FE3F3A-D696-4649-81AE-E4A80E846790}" presName="descendantText" presStyleLbl="alignAcc1" presStyleIdx="1" presStyleCnt="6">
        <dgm:presLayoutVars>
          <dgm:bulletEnabled val="1"/>
        </dgm:presLayoutVars>
      </dgm:prSet>
      <dgm:spPr/>
      <dgm:t>
        <a:bodyPr/>
        <a:lstStyle/>
        <a:p>
          <a:endParaRPr lang="en-US"/>
        </a:p>
      </dgm:t>
    </dgm:pt>
    <dgm:pt modelId="{DE42A7D4-B3C7-4689-B8B6-2D5788C2CD73}" type="pres">
      <dgm:prSet presAssocID="{C68798A2-9762-4F95-8A94-BC2DD4C0E2BA}" presName="sp" presStyleCnt="0"/>
      <dgm:spPr/>
    </dgm:pt>
    <dgm:pt modelId="{10B06F78-1C9E-4291-9FBE-4DDE4AB35C42}" type="pres">
      <dgm:prSet presAssocID="{8F1B806F-7565-4CB2-B0A1-551261908121}" presName="composite" presStyleCnt="0"/>
      <dgm:spPr/>
    </dgm:pt>
    <dgm:pt modelId="{982753D2-B216-4382-9BEF-70E275C56BD6}" type="pres">
      <dgm:prSet presAssocID="{8F1B806F-7565-4CB2-B0A1-551261908121}" presName="parentText" presStyleLbl="alignNode1" presStyleIdx="2" presStyleCnt="6">
        <dgm:presLayoutVars>
          <dgm:chMax val="1"/>
          <dgm:bulletEnabled val="1"/>
        </dgm:presLayoutVars>
      </dgm:prSet>
      <dgm:spPr/>
      <dgm:t>
        <a:bodyPr/>
        <a:lstStyle/>
        <a:p>
          <a:endParaRPr lang="en-US"/>
        </a:p>
      </dgm:t>
    </dgm:pt>
    <dgm:pt modelId="{99523C76-A2B3-465C-B53D-506658124DE1}" type="pres">
      <dgm:prSet presAssocID="{8F1B806F-7565-4CB2-B0A1-551261908121}" presName="descendantText" presStyleLbl="alignAcc1" presStyleIdx="2" presStyleCnt="6">
        <dgm:presLayoutVars>
          <dgm:bulletEnabled val="1"/>
        </dgm:presLayoutVars>
      </dgm:prSet>
      <dgm:spPr/>
      <dgm:t>
        <a:bodyPr/>
        <a:lstStyle/>
        <a:p>
          <a:endParaRPr lang="en-US"/>
        </a:p>
      </dgm:t>
    </dgm:pt>
    <dgm:pt modelId="{98002FC7-221C-4F0A-BD03-8F78C99BD2FE}" type="pres">
      <dgm:prSet presAssocID="{AB0D81BB-C0B3-450C-B440-FD968B5B271D}" presName="sp" presStyleCnt="0"/>
      <dgm:spPr/>
    </dgm:pt>
    <dgm:pt modelId="{F0CD5694-40A9-4A04-B15A-2E6AA5973E52}" type="pres">
      <dgm:prSet presAssocID="{E545FC1F-CDD3-4E5A-908D-5C954D666B67}" presName="composite" presStyleCnt="0"/>
      <dgm:spPr/>
    </dgm:pt>
    <dgm:pt modelId="{197B4DE0-F279-45FA-9DD0-6F2A0A7F2372}" type="pres">
      <dgm:prSet presAssocID="{E545FC1F-CDD3-4E5A-908D-5C954D666B67}" presName="parentText" presStyleLbl="alignNode1" presStyleIdx="3" presStyleCnt="6">
        <dgm:presLayoutVars>
          <dgm:chMax val="1"/>
          <dgm:bulletEnabled val="1"/>
        </dgm:presLayoutVars>
      </dgm:prSet>
      <dgm:spPr/>
      <dgm:t>
        <a:bodyPr/>
        <a:lstStyle/>
        <a:p>
          <a:endParaRPr lang="en-US"/>
        </a:p>
      </dgm:t>
    </dgm:pt>
    <dgm:pt modelId="{346B90D7-99F1-400E-803D-DD21B7D43E19}" type="pres">
      <dgm:prSet presAssocID="{E545FC1F-CDD3-4E5A-908D-5C954D666B67}" presName="descendantText" presStyleLbl="alignAcc1" presStyleIdx="3" presStyleCnt="6">
        <dgm:presLayoutVars>
          <dgm:bulletEnabled val="1"/>
        </dgm:presLayoutVars>
      </dgm:prSet>
      <dgm:spPr/>
      <dgm:t>
        <a:bodyPr/>
        <a:lstStyle/>
        <a:p>
          <a:endParaRPr lang="en-US"/>
        </a:p>
      </dgm:t>
    </dgm:pt>
    <dgm:pt modelId="{122B36A9-C597-4CF5-8588-9EA6F3A825B4}" type="pres">
      <dgm:prSet presAssocID="{19359CB2-48CD-4847-B44A-753E2961192E}" presName="sp" presStyleCnt="0"/>
      <dgm:spPr/>
    </dgm:pt>
    <dgm:pt modelId="{69369341-A427-4D80-B6CB-E78F69F6AB44}" type="pres">
      <dgm:prSet presAssocID="{9E1DBAFF-9349-4002-8CEC-60C832D60446}" presName="composite" presStyleCnt="0"/>
      <dgm:spPr/>
    </dgm:pt>
    <dgm:pt modelId="{06DA7F0F-18D7-4B7B-B47D-9851D757349F}" type="pres">
      <dgm:prSet presAssocID="{9E1DBAFF-9349-4002-8CEC-60C832D60446}" presName="parentText" presStyleLbl="alignNode1" presStyleIdx="4" presStyleCnt="6">
        <dgm:presLayoutVars>
          <dgm:chMax val="1"/>
          <dgm:bulletEnabled val="1"/>
        </dgm:presLayoutVars>
      </dgm:prSet>
      <dgm:spPr/>
      <dgm:t>
        <a:bodyPr/>
        <a:lstStyle/>
        <a:p>
          <a:endParaRPr lang="en-US"/>
        </a:p>
      </dgm:t>
    </dgm:pt>
    <dgm:pt modelId="{240E39AE-49E5-4827-B740-B11AA1319C98}" type="pres">
      <dgm:prSet presAssocID="{9E1DBAFF-9349-4002-8CEC-60C832D60446}" presName="descendantText" presStyleLbl="alignAcc1" presStyleIdx="4" presStyleCnt="6">
        <dgm:presLayoutVars>
          <dgm:bulletEnabled val="1"/>
        </dgm:presLayoutVars>
      </dgm:prSet>
      <dgm:spPr/>
      <dgm:t>
        <a:bodyPr/>
        <a:lstStyle/>
        <a:p>
          <a:endParaRPr lang="en-US"/>
        </a:p>
      </dgm:t>
    </dgm:pt>
    <dgm:pt modelId="{AA2AF9D2-4339-4CB9-BE1E-E9FCED5838FE}" type="pres">
      <dgm:prSet presAssocID="{6CA4C3CA-677F-4561-98A0-717FAA5D0758}" presName="sp" presStyleCnt="0"/>
      <dgm:spPr/>
    </dgm:pt>
    <dgm:pt modelId="{41B6ED29-E366-4024-8BCF-B4F2F0FB192B}" type="pres">
      <dgm:prSet presAssocID="{490D6923-88F8-4B83-B117-6CD9182E553F}" presName="composite" presStyleCnt="0"/>
      <dgm:spPr/>
    </dgm:pt>
    <dgm:pt modelId="{CB769BBE-8C7F-4BB0-9619-AA7DB0C3ABB5}" type="pres">
      <dgm:prSet presAssocID="{490D6923-88F8-4B83-B117-6CD9182E553F}" presName="parentText" presStyleLbl="alignNode1" presStyleIdx="5" presStyleCnt="6">
        <dgm:presLayoutVars>
          <dgm:chMax val="1"/>
          <dgm:bulletEnabled val="1"/>
        </dgm:presLayoutVars>
      </dgm:prSet>
      <dgm:spPr/>
      <dgm:t>
        <a:bodyPr/>
        <a:lstStyle/>
        <a:p>
          <a:endParaRPr lang="en-US"/>
        </a:p>
      </dgm:t>
    </dgm:pt>
    <dgm:pt modelId="{0AD9AEC5-2DE6-4DDA-9C32-E1C763BE141A}" type="pres">
      <dgm:prSet presAssocID="{490D6923-88F8-4B83-B117-6CD9182E553F}" presName="descendantText" presStyleLbl="alignAcc1" presStyleIdx="5" presStyleCnt="6">
        <dgm:presLayoutVars>
          <dgm:bulletEnabled val="1"/>
        </dgm:presLayoutVars>
      </dgm:prSet>
      <dgm:spPr/>
      <dgm:t>
        <a:bodyPr/>
        <a:lstStyle/>
        <a:p>
          <a:endParaRPr lang="en-US"/>
        </a:p>
      </dgm:t>
    </dgm:pt>
  </dgm:ptLst>
  <dgm:cxnLst>
    <dgm:cxn modelId="{4BDDEFBC-8266-4E78-B6D6-94758991DF12}" type="presOf" srcId="{87FE3F3A-D696-4649-81AE-E4A80E846790}" destId="{0ED3273A-A4B3-4F79-9A03-8CA26E589A80}" srcOrd="0" destOrd="0" presId="urn:microsoft.com/office/officeart/2005/8/layout/chevron2"/>
    <dgm:cxn modelId="{A133A4F7-61E5-4572-8EB6-51FC5D6C9ED1}" srcId="{197E0ABE-E776-40D0-AA9D-DD88185DE87D}" destId="{BEFBEAEB-8586-4755-9C30-12D04C4A11A8}" srcOrd="0" destOrd="0" parTransId="{E1368D5A-152F-4198-8FAE-29F439353920}" sibTransId="{4FCCB7E3-B733-49C6-834D-FDF67AF606AC}"/>
    <dgm:cxn modelId="{F74B063D-9A4F-4949-9EF2-26F598DD3C1B}" srcId="{197E0ABE-E776-40D0-AA9D-DD88185DE87D}" destId="{E545FC1F-CDD3-4E5A-908D-5C954D666B67}" srcOrd="3" destOrd="0" parTransId="{DFAC36F9-50DD-4198-8AA8-C7FDF2D45CA2}" sibTransId="{19359CB2-48CD-4847-B44A-753E2961192E}"/>
    <dgm:cxn modelId="{94B6BC61-5135-48E4-9221-8FEDE040F935}" type="presOf" srcId="{3F57BEC3-EE48-4310-9593-309399009105}" destId="{240E39AE-49E5-4827-B740-B11AA1319C98}" srcOrd="0" destOrd="0" presId="urn:microsoft.com/office/officeart/2005/8/layout/chevron2"/>
    <dgm:cxn modelId="{52D26980-E3E4-45F8-91B2-41446A705220}" type="presOf" srcId="{8F1B806F-7565-4CB2-B0A1-551261908121}" destId="{982753D2-B216-4382-9BEF-70E275C56BD6}" srcOrd="0" destOrd="0" presId="urn:microsoft.com/office/officeart/2005/8/layout/chevron2"/>
    <dgm:cxn modelId="{3EFC3BAB-F1EC-4B3A-81B7-73DD4829503E}" type="presOf" srcId="{E545FC1F-CDD3-4E5A-908D-5C954D666B67}" destId="{197B4DE0-F279-45FA-9DD0-6F2A0A7F2372}" srcOrd="0" destOrd="0" presId="urn:microsoft.com/office/officeart/2005/8/layout/chevron2"/>
    <dgm:cxn modelId="{4D9F3823-24C9-40D1-A5C7-C0D56DB473DC}" type="presOf" srcId="{9E1DBAFF-9349-4002-8CEC-60C832D60446}" destId="{06DA7F0F-18D7-4B7B-B47D-9851D757349F}" srcOrd="0" destOrd="0" presId="urn:microsoft.com/office/officeart/2005/8/layout/chevron2"/>
    <dgm:cxn modelId="{C34080C9-3F4C-4AE2-B37E-0ADE10BE9C67}" type="presOf" srcId="{197E0ABE-E776-40D0-AA9D-DD88185DE87D}" destId="{BE0EE2C8-79CC-41CC-9DB7-4961606E3627}" srcOrd="0" destOrd="0" presId="urn:microsoft.com/office/officeart/2005/8/layout/chevron2"/>
    <dgm:cxn modelId="{CC4B0EF6-266A-4902-A089-4658F6A5BF1B}" srcId="{197E0ABE-E776-40D0-AA9D-DD88185DE87D}" destId="{87FE3F3A-D696-4649-81AE-E4A80E846790}" srcOrd="1" destOrd="0" parTransId="{58FE05C2-6844-4A84-A2FC-2AF6FA2CCA2C}" sibTransId="{C68798A2-9762-4F95-8A94-BC2DD4C0E2BA}"/>
    <dgm:cxn modelId="{05308F5E-D56D-4FF8-911B-17280D7E65F7}" type="presOf" srcId="{F22A1A9B-2F32-4C2B-BF12-E9E8B6A546BD}" destId="{346B90D7-99F1-400E-803D-DD21B7D43E19}" srcOrd="0" destOrd="0" presId="urn:microsoft.com/office/officeart/2005/8/layout/chevron2"/>
    <dgm:cxn modelId="{85E71301-FA27-4F8A-AFDB-AB669A572FCE}" srcId="{9E1DBAFF-9349-4002-8CEC-60C832D60446}" destId="{3F57BEC3-EE48-4310-9593-309399009105}" srcOrd="0" destOrd="0" parTransId="{9F31FCB4-D0C7-46FD-9293-6D883D2FFDDA}" sibTransId="{1F634BA2-67C2-4BD6-B1E0-59835582042F}"/>
    <dgm:cxn modelId="{AF3B48FA-E677-4C32-B84E-38CE49B8F358}" srcId="{197E0ABE-E776-40D0-AA9D-DD88185DE87D}" destId="{9E1DBAFF-9349-4002-8CEC-60C832D60446}" srcOrd="4" destOrd="0" parTransId="{30CAE5AA-12AB-4B6F-B022-DB07B467C846}" sibTransId="{6CA4C3CA-677F-4561-98A0-717FAA5D0758}"/>
    <dgm:cxn modelId="{43DAA992-00FC-49B7-881E-84E87B0E227C}" type="presOf" srcId="{7A19C294-F732-45A3-AEBD-054E1E4A4599}" destId="{0AD9AEC5-2DE6-4DDA-9C32-E1C763BE141A}" srcOrd="0" destOrd="0" presId="urn:microsoft.com/office/officeart/2005/8/layout/chevron2"/>
    <dgm:cxn modelId="{BEFF68DB-57CE-4478-BA8A-A3A3C0A63B36}" srcId="{197E0ABE-E776-40D0-AA9D-DD88185DE87D}" destId="{490D6923-88F8-4B83-B117-6CD9182E553F}" srcOrd="5" destOrd="0" parTransId="{A68E8979-414C-484C-BE2B-235D820BB19C}" sibTransId="{B2D73116-A4DE-4D39-B721-A66D0221FC4B}"/>
    <dgm:cxn modelId="{C005A355-CADF-4C68-A506-94ACC756CC2B}" srcId="{8F1B806F-7565-4CB2-B0A1-551261908121}" destId="{0BEC78C4-8701-4D59-AFDF-FD74B9D29331}" srcOrd="0" destOrd="0" parTransId="{F3A61741-ACBF-4857-8A02-0AAB73B28927}" sibTransId="{8A50DBEB-267B-4E34-870F-86DF034F5D12}"/>
    <dgm:cxn modelId="{87EFBD01-E1C0-4F1F-9E87-F6F485430AD0}" srcId="{490D6923-88F8-4B83-B117-6CD9182E553F}" destId="{7A19C294-F732-45A3-AEBD-054E1E4A4599}" srcOrd="0" destOrd="0" parTransId="{CF91E5FC-2501-416E-B8D6-35992BA9B9F5}" sibTransId="{F52F0CA0-20AB-4AC6-935C-E6D44FCF7924}"/>
    <dgm:cxn modelId="{BD00CDEB-3448-4EB2-9D68-E11ECD424386}" type="presOf" srcId="{0BEC78C4-8701-4D59-AFDF-FD74B9D29331}" destId="{99523C76-A2B3-465C-B53D-506658124DE1}" srcOrd="0" destOrd="0" presId="urn:microsoft.com/office/officeart/2005/8/layout/chevron2"/>
    <dgm:cxn modelId="{D886A0A5-E36C-4E0B-9FE7-E29C85397CE5}" type="presOf" srcId="{71710DF6-1B4D-414F-900A-5E30CC8C4526}" destId="{361D7FBF-B01C-4033-897A-63A48BD7D3B0}" srcOrd="0" destOrd="0" presId="urn:microsoft.com/office/officeart/2005/8/layout/chevron2"/>
    <dgm:cxn modelId="{C4FDAEF7-8A2F-4C99-B098-C05F159075BF}" srcId="{BEFBEAEB-8586-4755-9C30-12D04C4A11A8}" destId="{71710DF6-1B4D-414F-900A-5E30CC8C4526}" srcOrd="0" destOrd="0" parTransId="{9DB04B1E-A3B1-40AC-AE02-7E09066FF08D}" sibTransId="{3146968C-5499-485C-8E4B-6A052FE8C079}"/>
    <dgm:cxn modelId="{F72C4DE0-D4D3-417F-854C-EB6E603D6C93}" type="presOf" srcId="{86AB07E5-F7CC-45EC-937A-3A1EBA9BF02D}" destId="{73815F9B-4261-4C0F-A88A-DD09B1D45B63}" srcOrd="0" destOrd="0" presId="urn:microsoft.com/office/officeart/2005/8/layout/chevron2"/>
    <dgm:cxn modelId="{2B8B242A-B144-4640-BE4F-938C0EEDA8D7}" srcId="{87FE3F3A-D696-4649-81AE-E4A80E846790}" destId="{86AB07E5-F7CC-45EC-937A-3A1EBA9BF02D}" srcOrd="0" destOrd="0" parTransId="{AEBE45FE-82E3-4089-9C1F-8FBBF7F30146}" sibTransId="{C89EDE41-4460-46D8-91AE-8F5C011DAEE2}"/>
    <dgm:cxn modelId="{A645C358-5A52-4EFC-A17D-7551E39EB2F3}" srcId="{197E0ABE-E776-40D0-AA9D-DD88185DE87D}" destId="{8F1B806F-7565-4CB2-B0A1-551261908121}" srcOrd="2" destOrd="0" parTransId="{7671EF9B-B8F2-4536-89E9-F5CEAF89B644}" sibTransId="{AB0D81BB-C0B3-450C-B440-FD968B5B271D}"/>
    <dgm:cxn modelId="{F52835CA-AB89-47AD-AE25-FE939DBD3DC1}" type="presOf" srcId="{490D6923-88F8-4B83-B117-6CD9182E553F}" destId="{CB769BBE-8C7F-4BB0-9619-AA7DB0C3ABB5}" srcOrd="0" destOrd="0" presId="urn:microsoft.com/office/officeart/2005/8/layout/chevron2"/>
    <dgm:cxn modelId="{CEC7AFC2-4FF1-42C2-A71E-96198FA5980E}" srcId="{E545FC1F-CDD3-4E5A-908D-5C954D666B67}" destId="{F22A1A9B-2F32-4C2B-BF12-E9E8B6A546BD}" srcOrd="0" destOrd="0" parTransId="{7A0A7D30-2B24-46AC-B5AB-83EA11590F92}" sibTransId="{38D11A0B-07B8-4C82-8B9E-2848CEE0A307}"/>
    <dgm:cxn modelId="{62E17056-E1B7-4F95-B3C1-6DE1CBE48A4C}" type="presOf" srcId="{BEFBEAEB-8586-4755-9C30-12D04C4A11A8}" destId="{30FE8E81-2E59-45DC-991A-2F59CFCA9462}" srcOrd="0" destOrd="0" presId="urn:microsoft.com/office/officeart/2005/8/layout/chevron2"/>
    <dgm:cxn modelId="{00BEC033-4639-42DF-B676-0E6FCE2C208F}" type="presParOf" srcId="{BE0EE2C8-79CC-41CC-9DB7-4961606E3627}" destId="{FE42BFB2-D871-4AE7-97A9-F10D71D1C289}" srcOrd="0" destOrd="0" presId="urn:microsoft.com/office/officeart/2005/8/layout/chevron2"/>
    <dgm:cxn modelId="{3764F7A0-F470-4E22-8B3A-6F871BEC1D5F}" type="presParOf" srcId="{FE42BFB2-D871-4AE7-97A9-F10D71D1C289}" destId="{30FE8E81-2E59-45DC-991A-2F59CFCA9462}" srcOrd="0" destOrd="0" presId="urn:microsoft.com/office/officeart/2005/8/layout/chevron2"/>
    <dgm:cxn modelId="{300E1C2C-715D-48CD-9FE2-619766846F76}" type="presParOf" srcId="{FE42BFB2-D871-4AE7-97A9-F10D71D1C289}" destId="{361D7FBF-B01C-4033-897A-63A48BD7D3B0}" srcOrd="1" destOrd="0" presId="urn:microsoft.com/office/officeart/2005/8/layout/chevron2"/>
    <dgm:cxn modelId="{9E889750-2E48-4325-8833-B2EB4272EE4F}" type="presParOf" srcId="{BE0EE2C8-79CC-41CC-9DB7-4961606E3627}" destId="{FBD8DD2B-8908-4C80-A3FE-2976FE2EB864}" srcOrd="1" destOrd="0" presId="urn:microsoft.com/office/officeart/2005/8/layout/chevron2"/>
    <dgm:cxn modelId="{649D4B28-DF04-437D-9441-95E14DB24962}" type="presParOf" srcId="{BE0EE2C8-79CC-41CC-9DB7-4961606E3627}" destId="{F0335292-3C69-470D-84DE-23075F2907BD}" srcOrd="2" destOrd="0" presId="urn:microsoft.com/office/officeart/2005/8/layout/chevron2"/>
    <dgm:cxn modelId="{40415F92-7C73-4FFD-92D7-E58C01870944}" type="presParOf" srcId="{F0335292-3C69-470D-84DE-23075F2907BD}" destId="{0ED3273A-A4B3-4F79-9A03-8CA26E589A80}" srcOrd="0" destOrd="0" presId="urn:microsoft.com/office/officeart/2005/8/layout/chevron2"/>
    <dgm:cxn modelId="{C6B1EECD-ED65-49EE-85AC-A5F8D60FD685}" type="presParOf" srcId="{F0335292-3C69-470D-84DE-23075F2907BD}" destId="{73815F9B-4261-4C0F-A88A-DD09B1D45B63}" srcOrd="1" destOrd="0" presId="urn:microsoft.com/office/officeart/2005/8/layout/chevron2"/>
    <dgm:cxn modelId="{D877A694-8819-4CD4-93B9-DAA8AA57EDDB}" type="presParOf" srcId="{BE0EE2C8-79CC-41CC-9DB7-4961606E3627}" destId="{DE42A7D4-B3C7-4689-B8B6-2D5788C2CD73}" srcOrd="3" destOrd="0" presId="urn:microsoft.com/office/officeart/2005/8/layout/chevron2"/>
    <dgm:cxn modelId="{E9181297-ABF7-4B43-974A-55DE0885C10A}" type="presParOf" srcId="{BE0EE2C8-79CC-41CC-9DB7-4961606E3627}" destId="{10B06F78-1C9E-4291-9FBE-4DDE4AB35C42}" srcOrd="4" destOrd="0" presId="urn:microsoft.com/office/officeart/2005/8/layout/chevron2"/>
    <dgm:cxn modelId="{8FCF3B3D-525E-491D-B7C2-35342110733C}" type="presParOf" srcId="{10B06F78-1C9E-4291-9FBE-4DDE4AB35C42}" destId="{982753D2-B216-4382-9BEF-70E275C56BD6}" srcOrd="0" destOrd="0" presId="urn:microsoft.com/office/officeart/2005/8/layout/chevron2"/>
    <dgm:cxn modelId="{1EA40BD8-2D6A-4092-90EC-E2764CFFACA5}" type="presParOf" srcId="{10B06F78-1C9E-4291-9FBE-4DDE4AB35C42}" destId="{99523C76-A2B3-465C-B53D-506658124DE1}" srcOrd="1" destOrd="0" presId="urn:microsoft.com/office/officeart/2005/8/layout/chevron2"/>
    <dgm:cxn modelId="{68B621A6-A079-4712-8C71-FE5C9C25AB91}" type="presParOf" srcId="{BE0EE2C8-79CC-41CC-9DB7-4961606E3627}" destId="{98002FC7-221C-4F0A-BD03-8F78C99BD2FE}" srcOrd="5" destOrd="0" presId="urn:microsoft.com/office/officeart/2005/8/layout/chevron2"/>
    <dgm:cxn modelId="{C6CB085D-CE83-41A5-9A56-0B951FDA7E4B}" type="presParOf" srcId="{BE0EE2C8-79CC-41CC-9DB7-4961606E3627}" destId="{F0CD5694-40A9-4A04-B15A-2E6AA5973E52}" srcOrd="6" destOrd="0" presId="urn:microsoft.com/office/officeart/2005/8/layout/chevron2"/>
    <dgm:cxn modelId="{9C5AFBCF-74DC-41A6-8A26-EFCE6897E054}" type="presParOf" srcId="{F0CD5694-40A9-4A04-B15A-2E6AA5973E52}" destId="{197B4DE0-F279-45FA-9DD0-6F2A0A7F2372}" srcOrd="0" destOrd="0" presId="urn:microsoft.com/office/officeart/2005/8/layout/chevron2"/>
    <dgm:cxn modelId="{E930791E-A5DC-4EF8-B6E0-32860D3C5744}" type="presParOf" srcId="{F0CD5694-40A9-4A04-B15A-2E6AA5973E52}" destId="{346B90D7-99F1-400E-803D-DD21B7D43E19}" srcOrd="1" destOrd="0" presId="urn:microsoft.com/office/officeart/2005/8/layout/chevron2"/>
    <dgm:cxn modelId="{0D44064A-3F93-41D1-BBD9-CA61D573099D}" type="presParOf" srcId="{BE0EE2C8-79CC-41CC-9DB7-4961606E3627}" destId="{122B36A9-C597-4CF5-8588-9EA6F3A825B4}" srcOrd="7" destOrd="0" presId="urn:microsoft.com/office/officeart/2005/8/layout/chevron2"/>
    <dgm:cxn modelId="{0A335D50-7F63-4BE0-A76F-427AC740D17B}" type="presParOf" srcId="{BE0EE2C8-79CC-41CC-9DB7-4961606E3627}" destId="{69369341-A427-4D80-B6CB-E78F69F6AB44}" srcOrd="8" destOrd="0" presId="urn:microsoft.com/office/officeart/2005/8/layout/chevron2"/>
    <dgm:cxn modelId="{9CC80057-2A50-47A4-B92A-D380BFAC6C0A}" type="presParOf" srcId="{69369341-A427-4D80-B6CB-E78F69F6AB44}" destId="{06DA7F0F-18D7-4B7B-B47D-9851D757349F}" srcOrd="0" destOrd="0" presId="urn:microsoft.com/office/officeart/2005/8/layout/chevron2"/>
    <dgm:cxn modelId="{3E3A4671-9F23-47B6-8F42-FFEF5FBB776E}" type="presParOf" srcId="{69369341-A427-4D80-B6CB-E78F69F6AB44}" destId="{240E39AE-49E5-4827-B740-B11AA1319C98}" srcOrd="1" destOrd="0" presId="urn:microsoft.com/office/officeart/2005/8/layout/chevron2"/>
    <dgm:cxn modelId="{1A704983-F8D2-47DD-A559-745F2F4EA34C}" type="presParOf" srcId="{BE0EE2C8-79CC-41CC-9DB7-4961606E3627}" destId="{AA2AF9D2-4339-4CB9-BE1E-E9FCED5838FE}" srcOrd="9" destOrd="0" presId="urn:microsoft.com/office/officeart/2005/8/layout/chevron2"/>
    <dgm:cxn modelId="{41F3E7EF-FD99-4CBA-A2A6-DC35BBA3B48C}" type="presParOf" srcId="{BE0EE2C8-79CC-41CC-9DB7-4961606E3627}" destId="{41B6ED29-E366-4024-8BCF-B4F2F0FB192B}" srcOrd="10" destOrd="0" presId="urn:microsoft.com/office/officeart/2005/8/layout/chevron2"/>
    <dgm:cxn modelId="{B862CE0F-E98B-4C7F-88CD-7E1F5A6C1171}" type="presParOf" srcId="{41B6ED29-E366-4024-8BCF-B4F2F0FB192B}" destId="{CB769BBE-8C7F-4BB0-9619-AA7DB0C3ABB5}" srcOrd="0" destOrd="0" presId="urn:microsoft.com/office/officeart/2005/8/layout/chevron2"/>
    <dgm:cxn modelId="{C5856674-976F-4E2C-A337-41F5E41303F9}" type="presParOf" srcId="{41B6ED29-E366-4024-8BCF-B4F2F0FB192B}" destId="{0AD9AEC5-2DE6-4DDA-9C32-E1C763BE141A}"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8EB714-413D-4E23-BFBE-725711D83B0D}">
      <dsp:nvSpPr>
        <dsp:cNvPr id="0" name=""/>
        <dsp:cNvSpPr/>
      </dsp:nvSpPr>
      <dsp:spPr>
        <a:xfrm rot="5400000">
          <a:off x="-175728" y="176061"/>
          <a:ext cx="1171524" cy="82006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lang="en-US" sz="2300" kern="1200" dirty="0"/>
        </a:p>
      </dsp:txBody>
      <dsp:txXfrm rot="5400000">
        <a:off x="-175728" y="176061"/>
        <a:ext cx="1171524" cy="820067"/>
      </dsp:txXfrm>
    </dsp:sp>
    <dsp:sp modelId="{81EB0A0F-14C1-40DB-A524-D6904D647820}">
      <dsp:nvSpPr>
        <dsp:cNvPr id="0" name=""/>
        <dsp:cNvSpPr/>
      </dsp:nvSpPr>
      <dsp:spPr>
        <a:xfrm rot="5400000">
          <a:off x="3077288" y="-2256888"/>
          <a:ext cx="761491" cy="527593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id-ID" sz="2400" kern="1200" dirty="0" smtClean="0"/>
            <a:t>Menutup aurat</a:t>
          </a:r>
          <a:endParaRPr lang="en-US" sz="2400" kern="1200" dirty="0"/>
        </a:p>
      </dsp:txBody>
      <dsp:txXfrm rot="5400000">
        <a:off x="3077288" y="-2256888"/>
        <a:ext cx="761491" cy="5275932"/>
      </dsp:txXfrm>
    </dsp:sp>
    <dsp:sp modelId="{6D1EC9AF-2EFA-4E9E-9C9F-7D8F77D2EAE9}">
      <dsp:nvSpPr>
        <dsp:cNvPr id="0" name=""/>
        <dsp:cNvSpPr/>
      </dsp:nvSpPr>
      <dsp:spPr>
        <a:xfrm rot="5400000">
          <a:off x="-175728" y="1145921"/>
          <a:ext cx="1171524" cy="82006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lang="en-US" sz="2300" kern="1200" dirty="0"/>
        </a:p>
      </dsp:txBody>
      <dsp:txXfrm rot="5400000">
        <a:off x="-175728" y="1145921"/>
        <a:ext cx="1171524" cy="820067"/>
      </dsp:txXfrm>
    </dsp:sp>
    <dsp:sp modelId="{25FA9ED0-EF16-4E8F-936D-F8DB783D8F09}">
      <dsp:nvSpPr>
        <dsp:cNvPr id="0" name=""/>
        <dsp:cNvSpPr/>
      </dsp:nvSpPr>
      <dsp:spPr>
        <a:xfrm rot="5400000">
          <a:off x="3077288" y="-1275384"/>
          <a:ext cx="761491" cy="5275932"/>
        </a:xfrm>
        <a:prstGeom prst="round2SameRect">
          <a:avLst/>
        </a:prstGeom>
        <a:solidFill>
          <a:schemeClr val="lt1">
            <a:hueOff val="0"/>
            <a:satOff val="0"/>
            <a:lumOff val="0"/>
            <a:alpha val="6000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id-ID" sz="2400" kern="1200" dirty="0" smtClean="0"/>
            <a:t>Tidak terbuat dari emas dan sutra</a:t>
          </a:r>
          <a:endParaRPr lang="en-US" sz="2400" kern="1200" dirty="0"/>
        </a:p>
      </dsp:txBody>
      <dsp:txXfrm rot="5400000">
        <a:off x="3077288" y="-1275384"/>
        <a:ext cx="761491" cy="5275932"/>
      </dsp:txXfrm>
    </dsp:sp>
    <dsp:sp modelId="{04F0E995-7421-4D9F-A7AE-1F7F65D4B980}">
      <dsp:nvSpPr>
        <dsp:cNvPr id="0" name=""/>
        <dsp:cNvSpPr/>
      </dsp:nvSpPr>
      <dsp:spPr>
        <a:xfrm rot="5400000">
          <a:off x="-175728" y="2115781"/>
          <a:ext cx="1171524" cy="820067"/>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lang="en-US" sz="2300" kern="1200" dirty="0"/>
        </a:p>
      </dsp:txBody>
      <dsp:txXfrm rot="5400000">
        <a:off x="-175728" y="2115781"/>
        <a:ext cx="1171524" cy="820067"/>
      </dsp:txXfrm>
    </dsp:sp>
    <dsp:sp modelId="{E4E1E3C4-24E5-4104-A2D8-9B4A40A38A41}">
      <dsp:nvSpPr>
        <dsp:cNvPr id="0" name=""/>
        <dsp:cNvSpPr/>
      </dsp:nvSpPr>
      <dsp:spPr>
        <a:xfrm rot="5400000">
          <a:off x="3077288" y="-317168"/>
          <a:ext cx="761491" cy="5275932"/>
        </a:xfrm>
        <a:prstGeom prst="round2SameRect">
          <a:avLst/>
        </a:prstGeom>
        <a:solidFill>
          <a:schemeClr val="lt1">
            <a:hueOff val="0"/>
            <a:satOff val="0"/>
            <a:lumOff val="0"/>
            <a:alpha val="6000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id-ID" sz="2400" kern="1200" dirty="0" smtClean="0"/>
            <a:t>Tidak menyerupai busana perempuan</a:t>
          </a:r>
          <a:endParaRPr lang="en-US" sz="2400" kern="1200" dirty="0"/>
        </a:p>
      </dsp:txBody>
      <dsp:txXfrm rot="5400000">
        <a:off x="3077288" y="-317168"/>
        <a:ext cx="761491" cy="527593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0FE8E81-2E59-45DC-991A-2F59CFCA9462}">
      <dsp:nvSpPr>
        <dsp:cNvPr id="0" name=""/>
        <dsp:cNvSpPr/>
      </dsp:nvSpPr>
      <dsp:spPr>
        <a:xfrm rot="5400000">
          <a:off x="-113621" y="114535"/>
          <a:ext cx="757478" cy="53023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113621" y="114535"/>
        <a:ext cx="757478" cy="530235"/>
      </dsp:txXfrm>
    </dsp:sp>
    <dsp:sp modelId="{361D7FBF-B01C-4033-897A-63A48BD7D3B0}">
      <dsp:nvSpPr>
        <dsp:cNvPr id="0" name=""/>
        <dsp:cNvSpPr/>
      </dsp:nvSpPr>
      <dsp:spPr>
        <a:xfrm rot="5400000">
          <a:off x="3066936" y="-2535788"/>
          <a:ext cx="492361" cy="556576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d-ID" sz="2100" kern="1200" dirty="0" smtClean="0"/>
            <a:t>Menutup aurat</a:t>
          </a:r>
          <a:endParaRPr lang="en-US" sz="2100" kern="1200" dirty="0"/>
        </a:p>
      </dsp:txBody>
      <dsp:txXfrm rot="5400000">
        <a:off x="3066936" y="-2535788"/>
        <a:ext cx="492361" cy="5565764"/>
      </dsp:txXfrm>
    </dsp:sp>
    <dsp:sp modelId="{0ED3273A-A4B3-4F79-9A03-8CA26E589A80}">
      <dsp:nvSpPr>
        <dsp:cNvPr id="0" name=""/>
        <dsp:cNvSpPr/>
      </dsp:nvSpPr>
      <dsp:spPr>
        <a:xfrm rot="5400000">
          <a:off x="-113621" y="771705"/>
          <a:ext cx="757478" cy="530235"/>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113621" y="771705"/>
        <a:ext cx="757478" cy="530235"/>
      </dsp:txXfrm>
    </dsp:sp>
    <dsp:sp modelId="{73815F9B-4261-4C0F-A88A-DD09B1D45B63}">
      <dsp:nvSpPr>
        <dsp:cNvPr id="0" name=""/>
        <dsp:cNvSpPr/>
      </dsp:nvSpPr>
      <dsp:spPr>
        <a:xfrm rot="5400000">
          <a:off x="3066936" y="-1878618"/>
          <a:ext cx="492361" cy="5565764"/>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d-ID" sz="2100" kern="1200" dirty="0" smtClean="0"/>
            <a:t>Mengenakan jilbab dan kerudung</a:t>
          </a:r>
          <a:endParaRPr lang="en-US" sz="2100" kern="1200" dirty="0"/>
        </a:p>
      </dsp:txBody>
      <dsp:txXfrm rot="5400000">
        <a:off x="3066936" y="-1878618"/>
        <a:ext cx="492361" cy="5565764"/>
      </dsp:txXfrm>
    </dsp:sp>
    <dsp:sp modelId="{982753D2-B216-4382-9BEF-70E275C56BD6}">
      <dsp:nvSpPr>
        <dsp:cNvPr id="0" name=""/>
        <dsp:cNvSpPr/>
      </dsp:nvSpPr>
      <dsp:spPr>
        <a:xfrm rot="5400000">
          <a:off x="-113621" y="1428874"/>
          <a:ext cx="757478" cy="530235"/>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113621" y="1428874"/>
        <a:ext cx="757478" cy="530235"/>
      </dsp:txXfrm>
    </dsp:sp>
    <dsp:sp modelId="{99523C76-A2B3-465C-B53D-506658124DE1}">
      <dsp:nvSpPr>
        <dsp:cNvPr id="0" name=""/>
        <dsp:cNvSpPr/>
      </dsp:nvSpPr>
      <dsp:spPr>
        <a:xfrm rot="5400000">
          <a:off x="3066936" y="-1221448"/>
          <a:ext cx="492361" cy="5565764"/>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d-ID" sz="2100" kern="1200" dirty="0" smtClean="0"/>
            <a:t>Tidak tembus pandang</a:t>
          </a:r>
          <a:endParaRPr lang="en-US" sz="2100" kern="1200" dirty="0"/>
        </a:p>
      </dsp:txBody>
      <dsp:txXfrm rot="5400000">
        <a:off x="3066936" y="-1221448"/>
        <a:ext cx="492361" cy="5565764"/>
      </dsp:txXfrm>
    </dsp:sp>
    <dsp:sp modelId="{197B4DE0-F279-45FA-9DD0-6F2A0A7F2372}">
      <dsp:nvSpPr>
        <dsp:cNvPr id="0" name=""/>
        <dsp:cNvSpPr/>
      </dsp:nvSpPr>
      <dsp:spPr>
        <a:xfrm rot="5400000">
          <a:off x="-113621" y="2086044"/>
          <a:ext cx="757478" cy="530235"/>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113621" y="2086044"/>
        <a:ext cx="757478" cy="530235"/>
      </dsp:txXfrm>
    </dsp:sp>
    <dsp:sp modelId="{346B90D7-99F1-400E-803D-DD21B7D43E19}">
      <dsp:nvSpPr>
        <dsp:cNvPr id="0" name=""/>
        <dsp:cNvSpPr/>
      </dsp:nvSpPr>
      <dsp:spPr>
        <a:xfrm rot="5400000">
          <a:off x="3066936" y="-564278"/>
          <a:ext cx="492361" cy="5565764"/>
        </a:xfrm>
        <a:prstGeom prst="round2SameRect">
          <a:avLst/>
        </a:prstGeom>
        <a:solidFill>
          <a:schemeClr val="lt1">
            <a:hueOff val="0"/>
            <a:satOff val="0"/>
            <a:lumOff val="0"/>
            <a:alpha val="7000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d-ID" sz="2100" kern="1200" dirty="0" smtClean="0"/>
            <a:t>Tidak memperlihatkan bentuk dan lekuk tubuh</a:t>
          </a:r>
          <a:endParaRPr lang="en-US" sz="2100" kern="1200" dirty="0"/>
        </a:p>
      </dsp:txBody>
      <dsp:txXfrm rot="5400000">
        <a:off x="3066936" y="-564278"/>
        <a:ext cx="492361" cy="5565764"/>
      </dsp:txXfrm>
    </dsp:sp>
    <dsp:sp modelId="{06DA7F0F-18D7-4B7B-B47D-9851D757349F}">
      <dsp:nvSpPr>
        <dsp:cNvPr id="0" name=""/>
        <dsp:cNvSpPr/>
      </dsp:nvSpPr>
      <dsp:spPr>
        <a:xfrm rot="5400000">
          <a:off x="-113621" y="2743214"/>
          <a:ext cx="757478" cy="530235"/>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113621" y="2743214"/>
        <a:ext cx="757478" cy="530235"/>
      </dsp:txXfrm>
    </dsp:sp>
    <dsp:sp modelId="{240E39AE-49E5-4827-B740-B11AA1319C98}">
      <dsp:nvSpPr>
        <dsp:cNvPr id="0" name=""/>
        <dsp:cNvSpPr/>
      </dsp:nvSpPr>
      <dsp:spPr>
        <a:xfrm rot="5400000">
          <a:off x="3066936" y="92890"/>
          <a:ext cx="492361" cy="5565764"/>
        </a:xfrm>
        <a:prstGeom prst="round2SameRect">
          <a:avLst/>
        </a:prstGeom>
        <a:solidFill>
          <a:schemeClr val="lt1">
            <a:hueOff val="0"/>
            <a:satOff val="0"/>
            <a:lumOff val="0"/>
            <a:alpha val="7000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d-ID" sz="2100" kern="1200" dirty="0" smtClean="0"/>
            <a:t>Tidak bertabaruj</a:t>
          </a:r>
          <a:endParaRPr lang="en-US" sz="2100" kern="1200" dirty="0"/>
        </a:p>
      </dsp:txBody>
      <dsp:txXfrm rot="5400000">
        <a:off x="3066936" y="92890"/>
        <a:ext cx="492361" cy="5565764"/>
      </dsp:txXfrm>
    </dsp:sp>
    <dsp:sp modelId="{CB769BBE-8C7F-4BB0-9619-AA7DB0C3ABB5}">
      <dsp:nvSpPr>
        <dsp:cNvPr id="0" name=""/>
        <dsp:cNvSpPr/>
      </dsp:nvSpPr>
      <dsp:spPr>
        <a:xfrm rot="5400000">
          <a:off x="-113621" y="3400384"/>
          <a:ext cx="757478" cy="53023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113621" y="3400384"/>
        <a:ext cx="757478" cy="530235"/>
      </dsp:txXfrm>
    </dsp:sp>
    <dsp:sp modelId="{0AD9AEC5-2DE6-4DDA-9C32-E1C763BE141A}">
      <dsp:nvSpPr>
        <dsp:cNvPr id="0" name=""/>
        <dsp:cNvSpPr/>
      </dsp:nvSpPr>
      <dsp:spPr>
        <a:xfrm rot="5400000">
          <a:off x="3066936" y="750060"/>
          <a:ext cx="492361" cy="5565764"/>
        </a:xfrm>
        <a:prstGeom prst="round2SameRect">
          <a:avLst/>
        </a:prstGeom>
        <a:solidFill>
          <a:schemeClr val="lt1">
            <a:hueOff val="0"/>
            <a:satOff val="0"/>
            <a:lumOff val="0"/>
            <a:alpha val="70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id-ID" sz="2100" kern="1200" dirty="0" smtClean="0"/>
            <a:t>Tidak menyerupai busana laki-laki</a:t>
          </a:r>
          <a:endParaRPr lang="en-US" sz="2100" kern="1200" dirty="0"/>
        </a:p>
      </dsp:txBody>
      <dsp:txXfrm rot="5400000">
        <a:off x="3066936" y="750060"/>
        <a:ext cx="492361" cy="556576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3177" tIns="46589" rIns="93177" bIns="46589" rtlCol="0"/>
          <a:lstStyle>
            <a:lvl1pPr algn="l">
              <a:buFont typeface="Arial" charset="0"/>
              <a:buNone/>
              <a:defRPr sz="1200">
                <a:latin typeface="Arial" charset="0"/>
                <a:cs typeface="+mn-cs"/>
              </a:defRPr>
            </a:lvl1pPr>
          </a:lstStyle>
          <a:p>
            <a:pPr>
              <a:defRPr/>
            </a:pPr>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3177" tIns="46589" rIns="93177" bIns="46589" rtlCol="0"/>
          <a:lstStyle>
            <a:lvl1pPr algn="r">
              <a:buFont typeface="Arial" charset="0"/>
              <a:buNone/>
              <a:defRPr sz="1200">
                <a:latin typeface="Arial" charset="0"/>
                <a:cs typeface="+mn-cs"/>
              </a:defRPr>
            </a:lvl1pPr>
          </a:lstStyle>
          <a:p>
            <a:pPr>
              <a:defRPr/>
            </a:pPr>
            <a:fld id="{FFA9F4A6-4A17-4C4D-9FBF-B46EEFABC763}" type="datetimeFigureOut">
              <a:rPr lang="en-US"/>
              <a:pPr>
                <a:defRPr/>
              </a:pPr>
              <a:t>5/31/2019</a:t>
            </a:fld>
            <a:endParaRPr lang="en-US"/>
          </a:p>
        </p:txBody>
      </p:sp>
      <p:sp>
        <p:nvSpPr>
          <p:cNvPr id="4" name="Footer Placeholder 3"/>
          <p:cNvSpPr>
            <a:spLocks noGrp="1"/>
          </p:cNvSpPr>
          <p:nvPr>
            <p:ph type="ftr" sz="quarter" idx="2"/>
          </p:nvPr>
        </p:nvSpPr>
        <p:spPr>
          <a:xfrm>
            <a:off x="0" y="9429750"/>
            <a:ext cx="2946400" cy="496888"/>
          </a:xfrm>
          <a:prstGeom prst="rect">
            <a:avLst/>
          </a:prstGeom>
        </p:spPr>
        <p:txBody>
          <a:bodyPr vert="horz" lIns="93177" tIns="46589" rIns="93177" bIns="46589" rtlCol="0" anchor="b"/>
          <a:lstStyle>
            <a:lvl1pPr algn="l">
              <a:buFont typeface="Arial" charset="0"/>
              <a:buNone/>
              <a:defRPr sz="1200">
                <a:latin typeface="Arial" charset="0"/>
                <a:cs typeface="+mn-cs"/>
              </a:defRPr>
            </a:lvl1pPr>
          </a:lstStyle>
          <a:p>
            <a:pPr>
              <a:defRPr/>
            </a:pPr>
            <a:endParaRPr lang="en-U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3177" tIns="46589" rIns="93177" bIns="46589" rtlCol="0" anchor="b"/>
          <a:lstStyle>
            <a:lvl1pPr algn="r">
              <a:buFont typeface="Arial" charset="0"/>
              <a:buNone/>
              <a:defRPr sz="1200">
                <a:latin typeface="Arial" charset="0"/>
                <a:cs typeface="+mn-cs"/>
              </a:defRPr>
            </a:lvl1pPr>
          </a:lstStyle>
          <a:p>
            <a:pPr>
              <a:defRPr/>
            </a:pPr>
            <a:fld id="{2B70712B-BE1E-42FA-A1BD-0FBACCB4327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2946400" cy="496888"/>
          </a:xfrm>
          <a:prstGeom prst="rect">
            <a:avLst/>
          </a:prstGeom>
          <a:noFill/>
          <a:ln>
            <a:noFill/>
          </a:ln>
          <a:effectLst/>
        </p:spPr>
        <p:txBody>
          <a:bodyPr vert="horz" wrap="square" lIns="93177" tIns="46589" rIns="93177" bIns="46589" numCol="1" anchor="t" anchorCtr="0" compatLnSpc="1">
            <a:prstTxWarp prst="textNoShape">
              <a:avLst/>
            </a:prstTxWarp>
          </a:bodyPr>
          <a:lstStyle>
            <a:lvl1pPr>
              <a:buFont typeface="Arial" pitchFamily="34" charset="0"/>
              <a:buNone/>
              <a:defRPr sz="1200">
                <a:latin typeface="Arial" pitchFamily="34" charset="0"/>
                <a:cs typeface="+mn-cs"/>
              </a:defRPr>
            </a:lvl1pPr>
          </a:lstStyle>
          <a:p>
            <a:pPr>
              <a:defRPr/>
            </a:pPr>
            <a:endParaRPr lang="en-US" altLang="en-US"/>
          </a:p>
        </p:txBody>
      </p:sp>
      <p:sp>
        <p:nvSpPr>
          <p:cNvPr id="107523" name="Rectangle 3"/>
          <p:cNvSpPr>
            <a:spLocks noGrp="1" noChangeArrowheads="1"/>
          </p:cNvSpPr>
          <p:nvPr>
            <p:ph type="dt" idx="1"/>
          </p:nvPr>
        </p:nvSpPr>
        <p:spPr bwMode="auto">
          <a:xfrm>
            <a:off x="3849688" y="0"/>
            <a:ext cx="2946400" cy="496888"/>
          </a:xfrm>
          <a:prstGeom prst="rect">
            <a:avLst/>
          </a:prstGeom>
          <a:noFill/>
          <a:ln>
            <a:noFill/>
          </a:ln>
          <a:effectLst/>
        </p:spPr>
        <p:txBody>
          <a:bodyPr vert="horz" wrap="square" lIns="93177" tIns="46589" rIns="93177" bIns="46589" numCol="1" anchor="t" anchorCtr="0" compatLnSpc="1">
            <a:prstTxWarp prst="textNoShape">
              <a:avLst/>
            </a:prstTxWarp>
          </a:bodyPr>
          <a:lstStyle>
            <a:lvl1pPr algn="r">
              <a:buFont typeface="Arial" pitchFamily="34" charset="0"/>
              <a:buNone/>
              <a:defRPr sz="1200">
                <a:latin typeface="Arial" pitchFamily="34" charset="0"/>
                <a:cs typeface="+mn-cs"/>
              </a:defRPr>
            </a:lvl1pPr>
          </a:lstStyle>
          <a:p>
            <a:pPr>
              <a:defRPr/>
            </a:pPr>
            <a:endParaRPr lang="en-US" altLang="en-US"/>
          </a:p>
        </p:txBody>
      </p:sp>
      <p:sp>
        <p:nvSpPr>
          <p:cNvPr id="59396" name="Rectangle 4"/>
          <p:cNvSpPr>
            <a:spLocks noGrp="1" noRot="1" noChangeAspect="1" noChangeArrowheads="1" noTextEdit="1"/>
          </p:cNvSpPr>
          <p:nvPr>
            <p:ph type="sldImg" idx="4294967295"/>
          </p:nvPr>
        </p:nvSpPr>
        <p:spPr bwMode="auto">
          <a:xfrm>
            <a:off x="917575" y="744538"/>
            <a:ext cx="4962525" cy="3722687"/>
          </a:xfrm>
          <a:prstGeom prst="rect">
            <a:avLst/>
          </a:prstGeom>
          <a:noFill/>
          <a:ln w="9525">
            <a:solidFill>
              <a:srgbClr val="000000"/>
            </a:solidFill>
            <a:miter lim="800000"/>
            <a:headEnd/>
            <a:tailEnd/>
          </a:ln>
        </p:spPr>
      </p:sp>
      <p:sp>
        <p:nvSpPr>
          <p:cNvPr id="107525" name="Rectangle 5"/>
          <p:cNvSpPr>
            <a:spLocks noGrp="1" noChangeArrowheads="1"/>
          </p:cNvSpPr>
          <p:nvPr>
            <p:ph type="body" sz="quarter" idx="3"/>
          </p:nvPr>
        </p:nvSpPr>
        <p:spPr bwMode="auto">
          <a:xfrm>
            <a:off x="681038" y="4716463"/>
            <a:ext cx="5435600" cy="4467225"/>
          </a:xfrm>
          <a:prstGeom prst="rect">
            <a:avLst/>
          </a:prstGeom>
          <a:noFill/>
          <a:ln>
            <a:noFill/>
          </a:ln>
          <a:effectLst/>
        </p:spPr>
        <p:txBody>
          <a:bodyPr vert="horz" wrap="square" lIns="93177" tIns="46589" rIns="93177" bIns="46589" numCol="1" anchor="t" anchorCtr="0" compatLnSpc="1"/>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7526" name="Rectangle 6"/>
          <p:cNvSpPr>
            <a:spLocks noGrp="1" noChangeArrowheads="1"/>
          </p:cNvSpPr>
          <p:nvPr>
            <p:ph type="ftr" sz="quarter" idx="4"/>
          </p:nvPr>
        </p:nvSpPr>
        <p:spPr bwMode="auto">
          <a:xfrm>
            <a:off x="0" y="9429750"/>
            <a:ext cx="2946400" cy="496888"/>
          </a:xfrm>
          <a:prstGeom prst="rect">
            <a:avLst/>
          </a:prstGeom>
          <a:noFill/>
          <a:ln>
            <a:noFill/>
          </a:ln>
          <a:effectLst/>
        </p:spPr>
        <p:txBody>
          <a:bodyPr vert="horz" wrap="square" lIns="93177" tIns="46589" rIns="93177" bIns="46589" numCol="1" anchor="b" anchorCtr="0" compatLnSpc="1">
            <a:prstTxWarp prst="textNoShape">
              <a:avLst/>
            </a:prstTxWarp>
          </a:bodyPr>
          <a:lstStyle>
            <a:lvl1pPr>
              <a:buFont typeface="Arial" pitchFamily="34" charset="0"/>
              <a:buNone/>
              <a:defRPr sz="1200">
                <a:latin typeface="Arial" pitchFamily="34" charset="0"/>
                <a:cs typeface="+mn-cs"/>
              </a:defRPr>
            </a:lvl1pPr>
          </a:lstStyle>
          <a:p>
            <a:pPr>
              <a:defRPr/>
            </a:pPr>
            <a:endParaRPr lang="en-US" altLang="en-US"/>
          </a:p>
        </p:txBody>
      </p:sp>
      <p:sp>
        <p:nvSpPr>
          <p:cNvPr id="107527" name="Rectangle 7"/>
          <p:cNvSpPr>
            <a:spLocks noGrp="1" noChangeArrowheads="1"/>
          </p:cNvSpPr>
          <p:nvPr>
            <p:ph type="sldNum" sz="quarter" idx="5"/>
          </p:nvPr>
        </p:nvSpPr>
        <p:spPr bwMode="auto">
          <a:xfrm>
            <a:off x="3849688" y="9429750"/>
            <a:ext cx="2946400" cy="496888"/>
          </a:xfrm>
          <a:prstGeom prst="rect">
            <a:avLst/>
          </a:prstGeom>
          <a:noFill/>
          <a:ln>
            <a:noFill/>
          </a:ln>
          <a:effectLst/>
        </p:spPr>
        <p:txBody>
          <a:bodyPr vert="horz" wrap="square" lIns="93177" tIns="46589" rIns="93177" bIns="46589" numCol="1" anchor="b" anchorCtr="0" compatLnSpc="1">
            <a:prstTxWarp prst="textNoShape">
              <a:avLst/>
            </a:prstTxWarp>
          </a:bodyPr>
          <a:lstStyle>
            <a:lvl1pPr algn="r">
              <a:buFont typeface="Arial" pitchFamily="34" charset="0"/>
              <a:buNone/>
              <a:defRPr sz="1200">
                <a:latin typeface="Arial" pitchFamily="34" charset="0"/>
                <a:cs typeface="Arial" pitchFamily="34" charset="0"/>
              </a:defRPr>
            </a:lvl1pPr>
          </a:lstStyle>
          <a:p>
            <a:pPr>
              <a:defRPr/>
            </a:pPr>
            <a:fld id="{3795222A-BFA9-4FC3-A55B-CBEBE017272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p:spPr>
        <p:txBody>
          <a:bodyPr>
            <a:prstTxWarp prst="textNoShape">
              <a:avLst/>
            </a:prstTxWarp>
          </a:bodyPr>
          <a:lstStyle/>
          <a:p>
            <a:endParaRPr lang="en-US" smtClean="0">
              <a:latin typeface="Arial" charset="0"/>
            </a:endParaRPr>
          </a:p>
        </p:txBody>
      </p:sp>
      <p:sp>
        <p:nvSpPr>
          <p:cNvPr id="60420" name="Slide Number Placeholder 3"/>
          <p:cNvSpPr>
            <a:spLocks noGrp="1"/>
          </p:cNvSpPr>
          <p:nvPr>
            <p:ph type="sldNum" sz="quarter" idx="5"/>
          </p:nvPr>
        </p:nvSpPr>
        <p:spPr>
          <a:noFill/>
          <a:ln>
            <a:miter lim="800000"/>
            <a:headEnd/>
            <a:tailEnd/>
          </a:ln>
        </p:spPr>
        <p:txBody>
          <a:bodyPr/>
          <a:lstStyle/>
          <a:p>
            <a:pPr>
              <a:buFont typeface="Arial" charset="0"/>
              <a:buNone/>
            </a:pPr>
            <a:fld id="{E9EA48CB-68CE-4612-9A46-A88CBB4DE272}" type="slidenum">
              <a:rPr lang="en-US" altLang="en-US" smtClean="0">
                <a:latin typeface="Arial" charset="0"/>
                <a:cs typeface="Arial" charset="0"/>
              </a:rPr>
              <a:pPr>
                <a:buFont typeface="Arial" charset="0"/>
                <a:buNone/>
              </a:pPr>
              <a:t>11</a:t>
            </a:fld>
            <a:endParaRPr lang="en-US" altLang="en-US"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4BB2B068-9FB3-4CF7-B496-B8278B48C40E}" type="slidenum">
              <a:rPr lang="en-US" altLang="en-US" smtClean="0"/>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302B3C22-33E0-4064-8734-A274B6F9F306}" type="slidenum">
              <a:rPr lang="en-US" altLang="en-US" smtClean="0"/>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062FFDDF-2518-4A34-A908-1002CAECAA2D}" type="slidenum">
              <a:rPr lang="en-US" altLang="en-US" smtClean="0"/>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0DF3D109-E247-43B3-B382-F5604E09E5CC}" type="slidenum">
              <a:rPr lang="en-US" altLang="en-US" smtClean="0"/>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BDAE1A25-868F-41D1-BFC1-DC39970312A4}" type="slidenum">
              <a:rPr lang="en-US" altLang="en-US" smtClean="0"/>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305D55D5-97C0-4221-8A1C-6C3B3E837940}" type="slidenum">
              <a:rPr lang="en-US" altLang="en-US" smtClean="0"/>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pPr>
              <a:defRPr/>
            </a:pPr>
            <a:fld id="{F8B857B2-80A4-4FF1-B754-DF6C5A34441E}" type="slidenum">
              <a:rPr lang="en-US" altLang="en-US" smtClean="0"/>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pPr>
              <a:defRPr/>
            </a:pPr>
            <a:fld id="{26B15F5D-F911-4F62-9A3E-FACEB4A2110D}" type="slidenum">
              <a:rPr lang="en-US" altLang="en-US" smtClean="0"/>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C1B60919-CBA9-4697-9347-A38817B06680}" type="slidenum">
              <a:rPr lang="en-US" altLang="en-US" smtClean="0"/>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90D6A709-9CEB-4C8B-ACB8-65D79B4C20A3}" type="slidenum">
              <a:rPr lang="en-US" altLang="en-US" smtClean="0"/>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8AE47611-A503-44A5-A862-9DC4B98145FE}" type="slidenum">
              <a:rPr lang="en-US" altLang="en-US" smtClean="0"/>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935E704-5BF2-4A19-B790-89A2C56503DC}" type="slidenum">
              <a:rPr lang="en-US" altLang="en-US" smtClean="0"/>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39" r:id="rId1"/>
    <p:sldLayoutId id="2147484640" r:id="rId2"/>
    <p:sldLayoutId id="2147484641" r:id="rId3"/>
    <p:sldLayoutId id="2147484642" r:id="rId4"/>
    <p:sldLayoutId id="2147484643" r:id="rId5"/>
    <p:sldLayoutId id="2147484644" r:id="rId6"/>
    <p:sldLayoutId id="2147484645" r:id="rId7"/>
    <p:sldLayoutId id="2147484646" r:id="rId8"/>
    <p:sldLayoutId id="2147484647" r:id="rId9"/>
    <p:sldLayoutId id="2147484648" r:id="rId10"/>
    <p:sldLayoutId id="214748464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tiff"/><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tiff"/><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5.tiff"/><Relationship Id="rId5" Type="http://schemas.openxmlformats.org/officeDocument/2006/relationships/image" Target="../media/image14.tiff"/><Relationship Id="rId4" Type="http://schemas.openxmlformats.org/officeDocument/2006/relationships/image" Target="../media/image13.tiff"/></Relationships>
</file>

<file path=ppt/slides/_rels/slide36.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s>
</file>

<file path=ppt/slides/_rels/slide37.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tiff"/><Relationship Id="rId7" Type="http://schemas.openxmlformats.org/officeDocument/2006/relationships/image" Target="../media/image25.tiff"/><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24.tiff"/><Relationship Id="rId5" Type="http://schemas.openxmlformats.org/officeDocument/2006/relationships/image" Target="../media/image23.tiff"/><Relationship Id="rId4" Type="http://schemas.openxmlformats.org/officeDocument/2006/relationships/image" Target="../media/image22.tiff"/></Relationships>
</file>

<file path=ppt/slides/_rels/slide39.xml.rels><?xml version="1.0" encoding="UTF-8" standalone="yes"?>
<Relationships xmlns="http://schemas.openxmlformats.org/package/2006/relationships"><Relationship Id="rId8" Type="http://schemas.openxmlformats.org/officeDocument/2006/relationships/image" Target="../media/image31.tiff"/><Relationship Id="rId3" Type="http://schemas.openxmlformats.org/officeDocument/2006/relationships/image" Target="../media/image26.tiff"/><Relationship Id="rId7" Type="http://schemas.openxmlformats.org/officeDocument/2006/relationships/image" Target="../media/image30.tiff"/><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29.tiff"/><Relationship Id="rId5" Type="http://schemas.openxmlformats.org/officeDocument/2006/relationships/image" Target="../media/image28.tiff"/><Relationship Id="rId4" Type="http://schemas.openxmlformats.org/officeDocument/2006/relationships/image" Target="../media/image27.tiff"/></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6413"/>
            <a:ext cx="8229600" cy="1143000"/>
          </a:xfrm>
        </p:spPr>
        <p:txBody>
          <a:bodyPr rtlCol="0">
            <a:normAutofit fontScale="90000"/>
          </a:bodyPr>
          <a:lstStyle/>
          <a:p>
            <a:pPr eaLnBrk="1" fontAlgn="auto" hangingPunct="1">
              <a:spcAft>
                <a:spcPts val="0"/>
              </a:spcAft>
              <a:defRPr/>
            </a:pPr>
            <a:r>
              <a:rPr lang="en-ID" altLang="en-US" b="1" dirty="0" smtClean="0">
                <a:latin typeface="Helvetica" pitchFamily="34" charset="0"/>
                <a:cs typeface="Arial" pitchFamily="34" charset="0"/>
              </a:rPr>
              <a:t>Pendidikan Agama Islam dan Budi Pekerti</a:t>
            </a:r>
            <a:endParaRPr lang="en-US" b="1" dirty="0">
              <a:latin typeface="Helvetica" pitchFamily="34" charset="0"/>
            </a:endParaRPr>
          </a:p>
        </p:txBody>
      </p:sp>
      <p:sp>
        <p:nvSpPr>
          <p:cNvPr id="15364" name="Rectangle 4"/>
          <p:cNvSpPr>
            <a:spLocks noChangeArrowheads="1"/>
          </p:cNvSpPr>
          <p:nvPr/>
        </p:nvSpPr>
        <p:spPr bwMode="auto">
          <a:xfrm>
            <a:off x="457200" y="1973263"/>
            <a:ext cx="4767263" cy="3724096"/>
          </a:xfrm>
          <a:prstGeom prst="rect">
            <a:avLst/>
          </a:prstGeom>
          <a:noFill/>
          <a:ln w="9525">
            <a:noFill/>
            <a:miter lim="800000"/>
            <a:headEnd/>
            <a:tailEnd/>
          </a:ln>
        </p:spPr>
        <p:txBody>
          <a:bodyPr>
            <a:spAutoFit/>
          </a:bodyPr>
          <a:lstStyle/>
          <a:p>
            <a:pPr>
              <a:buFont typeface="Arial" charset="0"/>
              <a:buNone/>
              <a:defRPr/>
            </a:pPr>
            <a:r>
              <a:rPr lang="en-ID" dirty="0">
                <a:latin typeface="Helvetica" pitchFamily="34" charset="0"/>
              </a:rPr>
              <a:t>Untuk </a:t>
            </a:r>
            <a:r>
              <a:rPr lang="en-ID" dirty="0" smtClean="0">
                <a:latin typeface="Helvetica" pitchFamily="34" charset="0"/>
              </a:rPr>
              <a:t>SMA/MA</a:t>
            </a:r>
            <a:endParaRPr lang="en-ID" dirty="0">
              <a:latin typeface="Helvetica" pitchFamily="34" charset="0"/>
            </a:endParaRPr>
          </a:p>
          <a:p>
            <a:pPr>
              <a:buFont typeface="Arial" charset="0"/>
              <a:buNone/>
              <a:defRPr/>
            </a:pPr>
            <a:r>
              <a:rPr lang="en-ID" dirty="0">
                <a:latin typeface="Helvetica" pitchFamily="34" charset="0"/>
              </a:rPr>
              <a:t>Kelas </a:t>
            </a:r>
            <a:r>
              <a:rPr lang="en-ID" dirty="0" smtClean="0">
                <a:latin typeface="Helvetica" pitchFamily="34" charset="0"/>
              </a:rPr>
              <a:t>X</a:t>
            </a:r>
            <a:r>
              <a:rPr lang="id-ID" dirty="0" smtClean="0">
                <a:latin typeface="Helvetica" pitchFamily="34" charset="0"/>
              </a:rPr>
              <a:t> Semester 1</a:t>
            </a:r>
            <a:endParaRPr lang="en-ID" dirty="0">
              <a:latin typeface="Helvetica" pitchFamily="34" charset="0"/>
            </a:endParaRPr>
          </a:p>
          <a:p>
            <a:pPr>
              <a:buFont typeface="Arial" charset="0"/>
              <a:buNone/>
              <a:defRPr/>
            </a:pPr>
            <a:endParaRPr lang="en-ID" sz="2000" dirty="0">
              <a:latin typeface="Helvetica" pitchFamily="34" charset="0"/>
            </a:endParaRPr>
          </a:p>
          <a:p>
            <a:pPr>
              <a:buFont typeface="Arial" charset="0"/>
              <a:buNone/>
              <a:defRPr/>
            </a:pPr>
            <a:endParaRPr lang="en-ID" sz="2000" dirty="0">
              <a:latin typeface="Helvetica" pitchFamily="34" charset="0"/>
            </a:endParaRPr>
          </a:p>
          <a:p>
            <a:pPr>
              <a:buFont typeface="Arial" charset="0"/>
              <a:buNone/>
              <a:defRPr/>
            </a:pPr>
            <a:endParaRPr lang="en-ID" sz="2000" dirty="0">
              <a:latin typeface="Helvetica" pitchFamily="34" charset="0"/>
            </a:endParaRPr>
          </a:p>
          <a:p>
            <a:pPr>
              <a:buFont typeface="Arial" charset="0"/>
              <a:buNone/>
              <a:defRPr/>
            </a:pPr>
            <a:endParaRPr lang="en-ID" sz="2000" dirty="0">
              <a:latin typeface="Helvetica" pitchFamily="34" charset="0"/>
            </a:endParaRPr>
          </a:p>
          <a:p>
            <a:pPr>
              <a:buFont typeface="Arial" charset="0"/>
              <a:buNone/>
              <a:defRPr/>
            </a:pPr>
            <a:endParaRPr lang="en-ID" sz="2000" dirty="0">
              <a:latin typeface="Helvetica" pitchFamily="34" charset="0"/>
            </a:endParaRPr>
          </a:p>
          <a:p>
            <a:pPr>
              <a:buFont typeface="Arial" charset="0"/>
              <a:buNone/>
              <a:defRPr/>
            </a:pPr>
            <a:endParaRPr lang="en-ID" sz="2000" dirty="0">
              <a:latin typeface="Helvetica" pitchFamily="34" charset="0"/>
            </a:endParaRPr>
          </a:p>
          <a:p>
            <a:pPr>
              <a:buFont typeface="Arial" charset="0"/>
              <a:buNone/>
              <a:defRPr/>
            </a:pPr>
            <a:r>
              <a:rPr lang="en-ID" sz="2000" b="1" dirty="0">
                <a:latin typeface="Helvetica" pitchFamily="34" charset="0"/>
              </a:rPr>
              <a:t>Penulis</a:t>
            </a:r>
            <a:r>
              <a:rPr lang="en-ID" sz="2000" b="1" dirty="0" smtClean="0">
                <a:latin typeface="Helvetica" pitchFamily="34" charset="0"/>
              </a:rPr>
              <a:t>:</a:t>
            </a:r>
          </a:p>
          <a:p>
            <a:pPr marL="182563" indent="-182563">
              <a:buFont typeface="Wingdings" pitchFamily="2" charset="2"/>
              <a:buChar char="§"/>
              <a:defRPr/>
            </a:pPr>
            <a:r>
              <a:rPr lang="en-ID" sz="2000" dirty="0">
                <a:latin typeface="Helvetica" pitchFamily="34" charset="0"/>
              </a:rPr>
              <a:t>Ma’sumatun </a:t>
            </a:r>
            <a:r>
              <a:rPr lang="en-ID" sz="2000" dirty="0" smtClean="0">
                <a:latin typeface="Helvetica" pitchFamily="34" charset="0"/>
              </a:rPr>
              <a:t>Ni’mah</a:t>
            </a:r>
            <a:endParaRPr lang="id-ID" sz="2000" dirty="0" smtClean="0">
              <a:latin typeface="Helvetica" pitchFamily="34" charset="0"/>
            </a:endParaRPr>
          </a:p>
          <a:p>
            <a:pPr marL="182563" indent="-182563">
              <a:buFont typeface="Wingdings" pitchFamily="2" charset="2"/>
              <a:buChar char="§"/>
              <a:defRPr/>
            </a:pPr>
            <a:r>
              <a:rPr lang="id-ID" sz="2000" dirty="0" smtClean="0">
                <a:latin typeface="Helvetica" pitchFamily="34" charset="0"/>
              </a:rPr>
              <a:t>Arief Nur Rahman Al-Aziiz</a:t>
            </a:r>
            <a:endParaRPr lang="en-ID" sz="2000" dirty="0">
              <a:latin typeface="Helvetica" pitchFamily="34" charset="0"/>
            </a:endParaRPr>
          </a:p>
        </p:txBody>
      </p:sp>
      <p:pic>
        <p:nvPicPr>
          <p:cNvPr id="4" name="Picture 3" descr="Cover PR SMA PPT tif.tif"/>
          <p:cNvPicPr>
            <a:picLocks noChangeAspect="1"/>
          </p:cNvPicPr>
          <p:nvPr/>
        </p:nvPicPr>
        <p:blipFill>
          <a:blip r:embed="rId2" cstate="print"/>
          <a:stretch>
            <a:fillRect/>
          </a:stretch>
        </p:blipFill>
        <p:spPr>
          <a:xfrm>
            <a:off x="5224463" y="1973264"/>
            <a:ext cx="3026973" cy="4250112"/>
          </a:xfrm>
          <a:prstGeom prst="rect">
            <a:avLst/>
          </a:prstGeom>
        </p:spPr>
      </p:pic>
    </p:spTree>
  </p:cSld>
  <p:clrMapOvr>
    <a:masterClrMapping/>
  </p:clrMapOvr>
  <p:transition>
    <p:pull dir="d"/>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5364"/>
                                        </p:tgtEl>
                                        <p:attrNameLst>
                                          <p:attrName>style.visibility</p:attrName>
                                        </p:attrNameLst>
                                      </p:cBhvr>
                                      <p:to>
                                        <p:strVal val="visible"/>
                                      </p:to>
                                    </p:set>
                                    <p:animEffect transition="in" filter="blinds(horizontal)">
                                      <p:cBhvr>
                                        <p:cTn id="14" dur="500"/>
                                        <p:tgtEl>
                                          <p:spTgt spid="1536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4)">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36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21" name="Picture 20" descr="beranda bab 2.tif"/>
          <p:cNvPicPr>
            <a:picLocks noChangeAspect="1"/>
          </p:cNvPicPr>
          <p:nvPr/>
        </p:nvPicPr>
        <p:blipFill>
          <a:blip r:embed="rId2" cstate="print">
            <a:duotone>
              <a:schemeClr val="accent6">
                <a:shade val="45000"/>
                <a:satMod val="135000"/>
              </a:schemeClr>
              <a:prstClr val="white"/>
            </a:duotone>
            <a:lum bright="-10000" contrast="-10000"/>
          </a:blip>
          <a:stretch>
            <a:fillRect/>
          </a:stretch>
        </p:blipFill>
        <p:spPr>
          <a:xfrm>
            <a:off x="5604339" y="4338000"/>
            <a:ext cx="3539661" cy="2520000"/>
          </a:xfrm>
          <a:prstGeom prst="rect">
            <a:avLst/>
          </a:prstGeom>
          <a:ln>
            <a:noFill/>
          </a:ln>
          <a:effectLst>
            <a:softEdge rad="112500"/>
          </a:effectLst>
        </p:spPr>
      </p:pic>
      <p:sp>
        <p:nvSpPr>
          <p:cNvPr id="25" name="Rounded Rectangle 24"/>
          <p:cNvSpPr/>
          <p:nvPr/>
        </p:nvSpPr>
        <p:spPr>
          <a:xfrm>
            <a:off x="985838" y="457200"/>
            <a:ext cx="6413500" cy="763588"/>
          </a:xfrm>
          <a:prstGeom prst="roundRect">
            <a:avLst/>
          </a:prstGeom>
          <a:solidFill>
            <a:srgbClr val="FFFF99"/>
          </a:solidFill>
          <a:ln>
            <a:solidFill>
              <a:srgbClr val="FF0000"/>
            </a:solidFill>
          </a:ln>
        </p:spPr>
        <p:style>
          <a:lnRef idx="1">
            <a:schemeClr val="accent3"/>
          </a:lnRef>
          <a:fillRef idx="3">
            <a:schemeClr val="accent3"/>
          </a:fillRef>
          <a:effectRef idx="2">
            <a:schemeClr val="accent3"/>
          </a:effectRef>
          <a:fontRef idx="minor">
            <a:schemeClr val="lt1"/>
          </a:fontRef>
        </p:style>
        <p:txBody>
          <a:bodyPr anchor="ctr"/>
          <a:lstStyle/>
          <a:p>
            <a:pPr indent="1588" algn="ctr" fontAlgn="auto">
              <a:spcBef>
                <a:spcPts val="0"/>
              </a:spcBef>
              <a:spcAft>
                <a:spcPts val="0"/>
              </a:spcAft>
              <a:defRPr/>
            </a:pPr>
            <a:r>
              <a:rPr lang="id-ID" sz="2400" b="1" noProof="1" smtClean="0">
                <a:ln/>
                <a:solidFill>
                  <a:srgbClr val="000000"/>
                </a:solidFill>
                <a:effectLst>
                  <a:outerShdw blurRad="38100" dist="19050" dir="2700000" algn="tl" rotWithShape="0">
                    <a:schemeClr val="dk1">
                      <a:alpha val="40000"/>
                    </a:schemeClr>
                  </a:outerShdw>
                </a:effectLst>
                <a:latin typeface="Helvetica" pitchFamily="34" charset="0"/>
                <a:ea typeface="Aharoni" panose="02010803020104030203" pitchFamily="2" charset="-79"/>
                <a:cs typeface="Arial" pitchFamily="34" charset="0"/>
              </a:rPr>
              <a:t>A. Perintah Berbusana sesuai Ketentuan Syariat Islam</a:t>
            </a:r>
            <a:endParaRPr lang="en-US" sz="2400" b="1" dirty="0">
              <a:ln/>
              <a:solidFill>
                <a:srgbClr val="000000"/>
              </a:solidFill>
              <a:effectLst>
                <a:outerShdw blurRad="38100" dist="19050" dir="2700000" algn="tl" rotWithShape="0">
                  <a:schemeClr val="dk1">
                    <a:alpha val="40000"/>
                  </a:schemeClr>
                </a:outerShdw>
              </a:effectLst>
              <a:latin typeface="Helvetica" pitchFamily="34" charset="0"/>
              <a:cs typeface="Arial" pitchFamily="34" charset="0"/>
            </a:endParaRPr>
          </a:p>
        </p:txBody>
      </p:sp>
      <p:cxnSp>
        <p:nvCxnSpPr>
          <p:cNvPr id="33" name="Straight Arrow Connector 32"/>
          <p:cNvCxnSpPr>
            <a:stCxn id="25" idx="2"/>
            <a:endCxn id="38" idx="0"/>
          </p:cNvCxnSpPr>
          <p:nvPr/>
        </p:nvCxnSpPr>
        <p:spPr>
          <a:xfrm flipH="1">
            <a:off x="1400175" y="1220788"/>
            <a:ext cx="2792413" cy="60803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8" name="Rectangle 37"/>
          <p:cNvSpPr/>
          <p:nvPr/>
        </p:nvSpPr>
        <p:spPr>
          <a:xfrm>
            <a:off x="352425" y="1828825"/>
            <a:ext cx="2095500" cy="1316037"/>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ID" sz="2000" b="1" noProof="1">
                <a:ln/>
                <a:solidFill>
                  <a:schemeClr val="tx1"/>
                </a:solidFill>
                <a:effectLst>
                  <a:outerShdw blurRad="38100" dist="19050" dir="2700000" algn="tl" rotWithShape="0">
                    <a:schemeClr val="dk1">
                      <a:alpha val="40000"/>
                    </a:schemeClr>
                  </a:outerShdw>
                </a:effectLst>
                <a:latin typeface="Helvetica" pitchFamily="34" charset="0"/>
                <a:cs typeface="Arial" pitchFamily="34" charset="0"/>
              </a:rPr>
              <a:t>Pengertian </a:t>
            </a:r>
            <a:r>
              <a:rPr lang="id-ID" sz="2000" b="1" noProof="1" smtClean="0">
                <a:ln/>
                <a:solidFill>
                  <a:schemeClr val="tx1"/>
                </a:solidFill>
                <a:effectLst>
                  <a:outerShdw blurRad="38100" dist="19050" dir="2700000" algn="tl" rotWithShape="0">
                    <a:schemeClr val="dk1">
                      <a:alpha val="40000"/>
                    </a:schemeClr>
                  </a:outerShdw>
                </a:effectLst>
                <a:latin typeface="Helvetica" pitchFamily="34" charset="0"/>
                <a:cs typeface="Arial" pitchFamily="34" charset="0"/>
              </a:rPr>
              <a:t>busana menurut syariat Islam</a:t>
            </a:r>
            <a:endParaRPr lang="en-ID" altLang="x-none" sz="2000" b="1" noProof="1">
              <a:ln/>
              <a:solidFill>
                <a:schemeClr val="tx1"/>
              </a:solidFill>
              <a:effectLst>
                <a:outerShdw blurRad="38100" dist="19050" dir="2700000" algn="tl" rotWithShape="0">
                  <a:schemeClr val="dk1">
                    <a:alpha val="40000"/>
                  </a:schemeClr>
                </a:outerShdw>
              </a:effectLst>
              <a:latin typeface="Helvetica" pitchFamily="34" charset="0"/>
              <a:cs typeface="Arial" pitchFamily="34" charset="0"/>
            </a:endParaRPr>
          </a:p>
        </p:txBody>
      </p:sp>
      <p:sp>
        <p:nvSpPr>
          <p:cNvPr id="27" name="Rectangle 26"/>
          <p:cNvSpPr/>
          <p:nvPr/>
        </p:nvSpPr>
        <p:spPr>
          <a:xfrm>
            <a:off x="3046413" y="1814077"/>
            <a:ext cx="2101850" cy="1316037"/>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ID" sz="2000" b="1" noProof="1">
                <a:ln/>
                <a:solidFill>
                  <a:schemeClr val="tx1"/>
                </a:solidFill>
                <a:effectLst>
                  <a:outerShdw blurRad="38100" dist="19050" dir="2700000" algn="tl" rotWithShape="0">
                    <a:schemeClr val="dk1">
                      <a:alpha val="40000"/>
                    </a:schemeClr>
                  </a:outerShdw>
                </a:effectLst>
                <a:latin typeface="Helvetica" pitchFamily="34" charset="0"/>
                <a:cs typeface="Arial" pitchFamily="34" charset="0"/>
              </a:rPr>
              <a:t>Dalil-dalil </a:t>
            </a:r>
            <a:r>
              <a:rPr lang="id-ID" sz="2000" b="1" noProof="1" smtClean="0">
                <a:ln/>
                <a:solidFill>
                  <a:schemeClr val="tx1"/>
                </a:solidFill>
                <a:effectLst>
                  <a:outerShdw blurRad="38100" dist="19050" dir="2700000" algn="tl" rotWithShape="0">
                    <a:schemeClr val="dk1">
                      <a:alpha val="40000"/>
                    </a:schemeClr>
                  </a:outerShdw>
                </a:effectLst>
                <a:latin typeface="Helvetica" pitchFamily="34" charset="0"/>
                <a:cs typeface="Arial" pitchFamily="34" charset="0"/>
              </a:rPr>
              <a:t>berbusana sesuai syariat Islam</a:t>
            </a:r>
            <a:endParaRPr lang="en-ID" altLang="x-none" sz="2000" b="1" noProof="1">
              <a:ln/>
              <a:solidFill>
                <a:schemeClr val="tx1"/>
              </a:solidFill>
              <a:effectLst>
                <a:outerShdw blurRad="38100" dist="19050" dir="2700000" algn="tl" rotWithShape="0">
                  <a:schemeClr val="dk1">
                    <a:alpha val="40000"/>
                  </a:schemeClr>
                </a:outerShdw>
              </a:effectLst>
              <a:latin typeface="Helvetica" pitchFamily="34" charset="0"/>
              <a:cs typeface="Arial" pitchFamily="34" charset="0"/>
            </a:endParaRPr>
          </a:p>
        </p:txBody>
      </p:sp>
      <p:sp>
        <p:nvSpPr>
          <p:cNvPr id="28" name="Rectangle 27"/>
          <p:cNvSpPr/>
          <p:nvPr/>
        </p:nvSpPr>
        <p:spPr>
          <a:xfrm>
            <a:off x="5824538" y="1814077"/>
            <a:ext cx="2095500" cy="1316037"/>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id-ID" sz="2000" b="1" noProof="1" smtClean="0">
                <a:ln/>
                <a:solidFill>
                  <a:schemeClr val="tx1"/>
                </a:solidFill>
                <a:effectLst>
                  <a:outerShdw blurRad="38100" dist="19050" dir="2700000" algn="tl" rotWithShape="0">
                    <a:schemeClr val="dk1">
                      <a:alpha val="40000"/>
                    </a:schemeClr>
                  </a:outerShdw>
                </a:effectLst>
                <a:latin typeface="Helvetica" pitchFamily="34" charset="0"/>
                <a:cs typeface="Arial" pitchFamily="34" charset="0"/>
              </a:rPr>
              <a:t>Syarat-syarat berbusana sesuai syariat Islam</a:t>
            </a:r>
            <a:endParaRPr lang="en-ID" altLang="x-none" sz="2000" b="1" noProof="1">
              <a:ln/>
              <a:solidFill>
                <a:schemeClr val="tx1"/>
              </a:solidFill>
              <a:effectLst>
                <a:outerShdw blurRad="38100" dist="19050" dir="2700000" algn="tl" rotWithShape="0">
                  <a:schemeClr val="dk1">
                    <a:alpha val="40000"/>
                  </a:schemeClr>
                </a:outerShdw>
              </a:effectLst>
              <a:latin typeface="Helvetica" pitchFamily="34" charset="0"/>
              <a:cs typeface="Arial" pitchFamily="34" charset="0"/>
            </a:endParaRPr>
          </a:p>
        </p:txBody>
      </p:sp>
      <p:cxnSp>
        <p:nvCxnSpPr>
          <p:cNvPr id="29" name="Straight Arrow Connector 28"/>
          <p:cNvCxnSpPr>
            <a:stCxn id="25" idx="2"/>
          </p:cNvCxnSpPr>
          <p:nvPr/>
        </p:nvCxnSpPr>
        <p:spPr>
          <a:xfrm>
            <a:off x="4192588" y="1220788"/>
            <a:ext cx="0" cy="6254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0" name="Straight Arrow Connector 29"/>
          <p:cNvCxnSpPr>
            <a:stCxn id="25" idx="2"/>
            <a:endCxn id="28" idx="0"/>
          </p:cNvCxnSpPr>
          <p:nvPr/>
        </p:nvCxnSpPr>
        <p:spPr>
          <a:xfrm>
            <a:off x="4192588" y="1220788"/>
            <a:ext cx="2679700" cy="59328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43" name="Rounded Rectangle 42"/>
          <p:cNvSpPr/>
          <p:nvPr/>
        </p:nvSpPr>
        <p:spPr>
          <a:xfrm>
            <a:off x="2757488" y="3587750"/>
            <a:ext cx="2714625" cy="4778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3" indent="-182563">
              <a:buFont typeface="Wingdings" pitchFamily="2" charset="2"/>
              <a:buChar char="§"/>
              <a:defRPr/>
            </a:pPr>
            <a:r>
              <a:rPr lang="en-ID" sz="1800" b="1" dirty="0" smtClean="0">
                <a:latin typeface="Helvetica" pitchFamily="34" charset="0"/>
                <a:cs typeface="Arial" pitchFamily="34" charset="0"/>
              </a:rPr>
              <a:t>A</a:t>
            </a:r>
            <a:r>
              <a:rPr lang="id-ID" sz="1800" b="1" dirty="0" smtClean="0">
                <a:latin typeface="Helvetica" pitchFamily="34" charset="0"/>
                <a:cs typeface="Arial" pitchFamily="34" charset="0"/>
              </a:rPr>
              <a:t>n-Nur</a:t>
            </a:r>
            <a:r>
              <a:rPr lang="en-ID" sz="1800" b="1" dirty="0" smtClean="0">
                <a:latin typeface="Helvetica" pitchFamily="34" charset="0"/>
                <a:cs typeface="Arial" pitchFamily="34" charset="0"/>
              </a:rPr>
              <a:t> [</a:t>
            </a:r>
            <a:r>
              <a:rPr lang="id-ID" sz="1800" b="1" dirty="0" smtClean="0">
                <a:latin typeface="Helvetica" pitchFamily="34" charset="0"/>
                <a:cs typeface="Arial" pitchFamily="34" charset="0"/>
              </a:rPr>
              <a:t>2</a:t>
            </a:r>
            <a:r>
              <a:rPr lang="en-ID" sz="1800" b="1" dirty="0" smtClean="0">
                <a:latin typeface="Helvetica" pitchFamily="34" charset="0"/>
                <a:cs typeface="Arial" pitchFamily="34" charset="0"/>
              </a:rPr>
              <a:t>4</a:t>
            </a:r>
            <a:r>
              <a:rPr lang="en-ID" sz="1800" b="1" dirty="0">
                <a:latin typeface="Helvetica" pitchFamily="34" charset="0"/>
                <a:cs typeface="Arial" pitchFamily="34" charset="0"/>
              </a:rPr>
              <a:t>]: 49</a:t>
            </a:r>
            <a:endParaRPr lang="en-US" sz="1800" b="1" dirty="0">
              <a:latin typeface="Helvetica" pitchFamily="34" charset="0"/>
              <a:cs typeface="Arial" pitchFamily="34" charset="0"/>
            </a:endParaRPr>
          </a:p>
        </p:txBody>
      </p:sp>
      <p:sp>
        <p:nvSpPr>
          <p:cNvPr id="53" name="Rounded Rectangle 52"/>
          <p:cNvSpPr/>
          <p:nvPr/>
        </p:nvSpPr>
        <p:spPr>
          <a:xfrm>
            <a:off x="2754313" y="4217988"/>
            <a:ext cx="2714625" cy="477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3" indent="-182563">
              <a:buFont typeface="Wingdings" pitchFamily="2" charset="2"/>
              <a:buChar char="§"/>
              <a:defRPr/>
            </a:pPr>
            <a:r>
              <a:rPr lang="en-ID" sz="1800" b="1" dirty="0" smtClean="0">
                <a:latin typeface="Helvetica" pitchFamily="34" charset="0"/>
                <a:cs typeface="Arial" pitchFamily="34" charset="0"/>
              </a:rPr>
              <a:t>Al-</a:t>
            </a:r>
            <a:r>
              <a:rPr lang="id-ID" sz="1800" b="1" dirty="0" smtClean="0">
                <a:latin typeface="Helvetica" pitchFamily="34" charset="0"/>
                <a:cs typeface="Arial" pitchFamily="34" charset="0"/>
              </a:rPr>
              <a:t>Ahzab</a:t>
            </a:r>
            <a:r>
              <a:rPr lang="en-ID" sz="1800" b="1" dirty="0" smtClean="0">
                <a:latin typeface="Helvetica" pitchFamily="34" charset="0"/>
                <a:cs typeface="Arial" pitchFamily="34" charset="0"/>
              </a:rPr>
              <a:t> [</a:t>
            </a:r>
            <a:r>
              <a:rPr lang="id-ID" sz="1800" b="1" dirty="0" smtClean="0">
                <a:latin typeface="Helvetica" pitchFamily="34" charset="0"/>
                <a:cs typeface="Arial" pitchFamily="34" charset="0"/>
              </a:rPr>
              <a:t>33</a:t>
            </a:r>
            <a:r>
              <a:rPr lang="en-ID" sz="1800" b="1" dirty="0" smtClean="0">
                <a:latin typeface="Helvetica" pitchFamily="34" charset="0"/>
                <a:cs typeface="Arial" pitchFamily="34" charset="0"/>
              </a:rPr>
              <a:t>]: </a:t>
            </a:r>
            <a:r>
              <a:rPr lang="id-ID" sz="1800" b="1" dirty="0" smtClean="0">
                <a:latin typeface="Helvetica" pitchFamily="34" charset="0"/>
                <a:cs typeface="Arial" pitchFamily="34" charset="0"/>
              </a:rPr>
              <a:t>59</a:t>
            </a:r>
            <a:endParaRPr lang="en-US" sz="1800" b="1" dirty="0">
              <a:latin typeface="Helvetica" pitchFamily="34" charset="0"/>
              <a:cs typeface="Arial" pitchFamily="34" charset="0"/>
            </a:endParaRPr>
          </a:p>
        </p:txBody>
      </p:sp>
      <p:sp>
        <p:nvSpPr>
          <p:cNvPr id="54" name="Down Arrow 53"/>
          <p:cNvSpPr/>
          <p:nvPr/>
        </p:nvSpPr>
        <p:spPr>
          <a:xfrm>
            <a:off x="3727450" y="3145880"/>
            <a:ext cx="801688" cy="336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ounded Rectangle 54"/>
          <p:cNvSpPr/>
          <p:nvPr/>
        </p:nvSpPr>
        <p:spPr>
          <a:xfrm>
            <a:off x="2757488" y="4837113"/>
            <a:ext cx="2714625" cy="4778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3" indent="-182563">
              <a:buFont typeface="Wingdings" pitchFamily="2" charset="2"/>
              <a:buChar char="§"/>
              <a:defRPr/>
            </a:pPr>
            <a:r>
              <a:rPr lang="id-ID" sz="1800" b="1" dirty="0" smtClean="0">
                <a:latin typeface="Helvetica" pitchFamily="34" charset="0"/>
                <a:cs typeface="Arial" pitchFamily="34" charset="0"/>
              </a:rPr>
              <a:t>H.R. Muslim</a:t>
            </a:r>
            <a:endParaRPr lang="en-US" sz="1800" b="1" dirty="0">
              <a:latin typeface="Helvetica" pitchFamily="34" charset="0"/>
              <a:cs typeface="Arial" pitchFamily="34" charset="0"/>
            </a:endParaRPr>
          </a:p>
        </p:txBody>
      </p:sp>
      <p:sp>
        <p:nvSpPr>
          <p:cNvPr id="58" name="Down Arrow 57"/>
          <p:cNvSpPr/>
          <p:nvPr/>
        </p:nvSpPr>
        <p:spPr>
          <a:xfrm>
            <a:off x="6497638" y="3158471"/>
            <a:ext cx="801687" cy="3381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Rounded Rectangle 58"/>
          <p:cNvSpPr/>
          <p:nvPr/>
        </p:nvSpPr>
        <p:spPr>
          <a:xfrm>
            <a:off x="5656263" y="3587750"/>
            <a:ext cx="2714625" cy="47783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3" indent="-182563">
              <a:buFont typeface="Wingdings" pitchFamily="2" charset="2"/>
              <a:buChar char="§"/>
              <a:defRPr/>
            </a:pPr>
            <a:r>
              <a:rPr lang="id-ID" sz="1800" b="1" dirty="0" smtClean="0">
                <a:latin typeface="Helvetica" pitchFamily="34" charset="0"/>
                <a:cs typeface="Arial" pitchFamily="34" charset="0"/>
              </a:rPr>
              <a:t>Bersih dan suci</a:t>
            </a:r>
            <a:endParaRPr lang="en-US" sz="1800" b="1" dirty="0">
              <a:latin typeface="Helvetica" pitchFamily="34" charset="0"/>
              <a:cs typeface="Arial" pitchFamily="34" charset="0"/>
            </a:endParaRPr>
          </a:p>
        </p:txBody>
      </p:sp>
      <p:sp>
        <p:nvSpPr>
          <p:cNvPr id="60" name="Rounded Rectangle 59"/>
          <p:cNvSpPr/>
          <p:nvPr/>
        </p:nvSpPr>
        <p:spPr>
          <a:xfrm>
            <a:off x="5653088" y="4217988"/>
            <a:ext cx="2716212" cy="619125"/>
          </a:xfrm>
          <a:prstGeom prst="round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3" indent="-182563">
              <a:buFont typeface="Wingdings" pitchFamily="2" charset="2"/>
              <a:buChar char="§"/>
              <a:defRPr/>
            </a:pPr>
            <a:r>
              <a:rPr lang="id-ID" sz="1800" b="1" dirty="0" smtClean="0">
                <a:latin typeface="Helvetica" pitchFamily="34" charset="0"/>
                <a:cs typeface="Arial" pitchFamily="34" charset="0"/>
              </a:rPr>
              <a:t>Terbuat dari bahan yang diperbolehkan</a:t>
            </a:r>
            <a:endParaRPr lang="en-US" sz="1800" b="1" dirty="0">
              <a:latin typeface="Helvetica" pitchFamily="34" charset="0"/>
              <a:cs typeface="Arial" pitchFamily="34" charset="0"/>
            </a:endParaRPr>
          </a:p>
        </p:txBody>
      </p:sp>
      <p:sp>
        <p:nvSpPr>
          <p:cNvPr id="20" name="Rounded Rectangle 19"/>
          <p:cNvSpPr/>
          <p:nvPr/>
        </p:nvSpPr>
        <p:spPr>
          <a:xfrm>
            <a:off x="5656263" y="4989513"/>
            <a:ext cx="2716212" cy="850848"/>
          </a:xfrm>
          <a:prstGeom prst="round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3" indent="-182563">
              <a:buFont typeface="Wingdings" pitchFamily="2" charset="2"/>
              <a:buChar char="§"/>
              <a:defRPr/>
            </a:pPr>
            <a:r>
              <a:rPr lang="id-ID" sz="1800" b="1" dirty="0" smtClean="0">
                <a:latin typeface="Helvetica" pitchFamily="34" charset="0"/>
                <a:cs typeface="Arial" pitchFamily="34" charset="0"/>
              </a:rPr>
              <a:t>Tidak tipis dan tidak memperlihatkan lekuk tubuh</a:t>
            </a:r>
            <a:endParaRPr lang="en-US" sz="1800" b="1" dirty="0">
              <a:latin typeface="Helvetica" pitchFamily="34" charset="0"/>
              <a:cs typeface="Arial" pitchFamily="34" charset="0"/>
            </a:endParaRPr>
          </a:p>
        </p:txBody>
      </p:sp>
      <p:sp>
        <p:nvSpPr>
          <p:cNvPr id="18" name="Down Arrow 17"/>
          <p:cNvSpPr/>
          <p:nvPr/>
        </p:nvSpPr>
        <p:spPr>
          <a:xfrm>
            <a:off x="985838" y="3176394"/>
            <a:ext cx="801688" cy="336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ounded Rectangle 18"/>
          <p:cNvSpPr/>
          <p:nvPr/>
        </p:nvSpPr>
        <p:spPr>
          <a:xfrm>
            <a:off x="273844" y="3587752"/>
            <a:ext cx="2252662" cy="2639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3" indent="-182563">
              <a:defRPr/>
            </a:pPr>
            <a:r>
              <a:rPr lang="id-ID" sz="1800" dirty="0" smtClean="0"/>
              <a:t>	</a:t>
            </a:r>
          </a:p>
          <a:p>
            <a:pPr marL="182563" indent="-182563">
              <a:defRPr/>
            </a:pPr>
            <a:r>
              <a:rPr lang="id-ID" sz="1800" dirty="0" smtClean="0"/>
              <a:t>	</a:t>
            </a:r>
            <a:r>
              <a:rPr lang="en-US" sz="1600" dirty="0" smtClean="0">
                <a:latin typeface="Helvetica" pitchFamily="34" charset="0"/>
              </a:rPr>
              <a:t>Busana menurut syariat Islam tidak hanya berfungsi menutup dan melindungi tubuh, tetapi menutup aurat dari orang lain yang bukan mahramnya. </a:t>
            </a:r>
          </a:p>
          <a:p>
            <a:pPr marL="182563" indent="-182563">
              <a:defRPr/>
            </a:pPr>
            <a:endParaRPr lang="en-US" sz="1800" b="1" dirty="0">
              <a:latin typeface="Helvetica" pitchFamily="34" charset="0"/>
              <a:cs typeface="Arial" pitchFamily="34"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ppt_w</p:attrName>
                                        </p:attrNameLst>
                                      </p:cBhvr>
                                      <p:tavLst>
                                        <p:tav tm="0" fmla="#ppt_w*sin(2.5*pi*$)">
                                          <p:val>
                                            <p:fltVal val="0"/>
                                          </p:val>
                                        </p:tav>
                                        <p:tav tm="100000">
                                          <p:val>
                                            <p:fltVal val="1"/>
                                          </p:val>
                                        </p:tav>
                                      </p:tavLst>
                                    </p:anim>
                                    <p:anim calcmode="lin" valueType="num">
                                      <p:cBhvr>
                                        <p:cTn id="9" dur="1000" fill="hold"/>
                                        <p:tgtEl>
                                          <p:spTgt spid="2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strips(downLeft)">
                                      <p:cBhvr>
                                        <p:cTn id="14" dur="500"/>
                                        <p:tgtEl>
                                          <p:spTgt spid="33"/>
                                        </p:tgtEl>
                                      </p:cBhvr>
                                    </p:animEffect>
                                  </p:childTnLst>
                                </p:cTn>
                              </p:par>
                              <p:par>
                                <p:cTn id="15" presetID="18" presetClass="entr" presetSubtype="12"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strips(downLeft)">
                                      <p:cBhvr>
                                        <p:cTn id="17" dur="500"/>
                                        <p:tgtEl>
                                          <p:spTgt spid="29"/>
                                        </p:tgtEl>
                                      </p:cBhvr>
                                    </p:animEffect>
                                  </p:childTnLst>
                                </p:cTn>
                              </p:par>
                              <p:par>
                                <p:cTn id="18" presetID="18" presetClass="entr" presetSubtype="12"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strips(downLeft)">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anim to="" calcmode="lin" valueType="num">
                                      <p:cBhvr>
                                        <p:cTn id="25" dur="1" fill="hold"/>
                                        <p:tgtEl>
                                          <p:spTgt spid="38"/>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6"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Horizont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randombar(horizontal)">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24"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 to="" calcmode="lin" valueType="num">
                                      <p:cBhvr>
                                        <p:cTn id="40" dur="1" fill="hold"/>
                                        <p:tgtEl>
                                          <p:spTgt spid="27"/>
                                        </p:tgtEl>
                                        <p:attrNameLst>
                                          <p:attrName/>
                                        </p:attrNameLst>
                                      </p:cBhvr>
                                    </p:anim>
                                  </p:childTnLst>
                                </p:cTn>
                              </p:par>
                            </p:childTnLst>
                          </p:cTn>
                        </p:par>
                      </p:childTnLst>
                    </p:cTn>
                  </p:par>
                  <p:par>
                    <p:cTn id="41" fill="hold">
                      <p:stCondLst>
                        <p:cond delay="indefinite"/>
                      </p:stCondLst>
                      <p:childTnLst>
                        <p:par>
                          <p:cTn id="42" fill="hold">
                            <p:stCondLst>
                              <p:cond delay="0"/>
                            </p:stCondLst>
                            <p:childTnLst>
                              <p:par>
                                <p:cTn id="43" presetID="18" presetClass="entr" presetSubtype="12" fill="hold" grpId="0"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strips(downLeft)">
                                      <p:cBhvr>
                                        <p:cTn id="45" dur="500"/>
                                        <p:tgtEl>
                                          <p:spTgt spid="54"/>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dissolve">
                                      <p:cBhvr>
                                        <p:cTn id="50" dur="500"/>
                                        <p:tgtEl>
                                          <p:spTgt spid="43"/>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4" fill="hold" grpId="0" nodeType="click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wheel(4)">
                                      <p:cBhvr>
                                        <p:cTn id="55" dur="2000"/>
                                        <p:tgtEl>
                                          <p:spTgt spid="5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55"/>
                                        </p:tgtEl>
                                        <p:attrNameLst>
                                          <p:attrName>style.visibility</p:attrName>
                                        </p:attrNameLst>
                                      </p:cBhvr>
                                      <p:to>
                                        <p:strVal val="visible"/>
                                      </p:to>
                                    </p:set>
                                    <p:animEffect transition="in" filter="wipe(down)">
                                      <p:cBhvr>
                                        <p:cTn id="60" dur="500"/>
                                        <p:tgtEl>
                                          <p:spTgt spid="55"/>
                                        </p:tgtEl>
                                      </p:cBhvr>
                                    </p:animEffect>
                                  </p:childTnLst>
                                </p:cTn>
                              </p:par>
                            </p:childTnLst>
                          </p:cTn>
                        </p:par>
                      </p:childTnLst>
                    </p:cTn>
                  </p:par>
                  <p:par>
                    <p:cTn id="61" fill="hold">
                      <p:stCondLst>
                        <p:cond delay="indefinite"/>
                      </p:stCondLst>
                      <p:childTnLst>
                        <p:par>
                          <p:cTn id="62" fill="hold">
                            <p:stCondLst>
                              <p:cond delay="0"/>
                            </p:stCondLst>
                            <p:childTnLst>
                              <p:par>
                                <p:cTn id="63" presetID="5" presetClass="entr" presetSubtype="10"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checkerboard(across)">
                                      <p:cBhvr>
                                        <p:cTn id="65" dur="500"/>
                                        <p:tgtEl>
                                          <p:spTgt spid="28"/>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6" fill="hold" grpId="0" nodeType="clickEffect">
                                  <p:stCondLst>
                                    <p:cond delay="0"/>
                                  </p:stCondLst>
                                  <p:childTnLst>
                                    <p:set>
                                      <p:cBhvr>
                                        <p:cTn id="69" dur="1" fill="hold">
                                          <p:stCondLst>
                                            <p:cond delay="0"/>
                                          </p:stCondLst>
                                        </p:cTn>
                                        <p:tgtEl>
                                          <p:spTgt spid="58"/>
                                        </p:tgtEl>
                                        <p:attrNameLst>
                                          <p:attrName>style.visibility</p:attrName>
                                        </p:attrNameLst>
                                      </p:cBhvr>
                                      <p:to>
                                        <p:strVal val="visible"/>
                                      </p:to>
                                    </p:set>
                                    <p:animEffect transition="in" filter="barn(inHorizontal)">
                                      <p:cBhvr>
                                        <p:cTn id="70" dur="500"/>
                                        <p:tgtEl>
                                          <p:spTgt spid="58"/>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grpId="0" nodeType="clickEffect">
                                  <p:stCondLst>
                                    <p:cond delay="0"/>
                                  </p:stCondLst>
                                  <p:childTnLst>
                                    <p:set>
                                      <p:cBhvr>
                                        <p:cTn id="74" dur="1" fill="hold">
                                          <p:stCondLst>
                                            <p:cond delay="0"/>
                                          </p:stCondLst>
                                        </p:cTn>
                                        <p:tgtEl>
                                          <p:spTgt spid="59"/>
                                        </p:tgtEl>
                                        <p:attrNameLst>
                                          <p:attrName>style.visibility</p:attrName>
                                        </p:attrNameLst>
                                      </p:cBhvr>
                                      <p:to>
                                        <p:strVal val="visible"/>
                                      </p:to>
                                    </p:set>
                                    <p:animEffect transition="in" filter="randombar(horizontal)">
                                      <p:cBhvr>
                                        <p:cTn id="75" dur="500"/>
                                        <p:tgtEl>
                                          <p:spTgt spid="59"/>
                                        </p:tgtEl>
                                      </p:cBhvr>
                                    </p:animEffect>
                                  </p:childTnLst>
                                </p:cTn>
                              </p:par>
                            </p:childTnLst>
                          </p:cTn>
                        </p:par>
                      </p:childTnLst>
                    </p:cTn>
                  </p:par>
                  <p:par>
                    <p:cTn id="76" fill="hold">
                      <p:stCondLst>
                        <p:cond delay="indefinite"/>
                      </p:stCondLst>
                      <p:childTnLst>
                        <p:par>
                          <p:cTn id="77" fill="hold">
                            <p:stCondLst>
                              <p:cond delay="0"/>
                            </p:stCondLst>
                            <p:childTnLst>
                              <p:par>
                                <p:cTn id="78" presetID="24" presetClass="entr" presetSubtype="0" fill="hold" grpId="0" nodeType="clickEffect">
                                  <p:stCondLst>
                                    <p:cond delay="0"/>
                                  </p:stCondLst>
                                  <p:childTnLst>
                                    <p:set>
                                      <p:cBhvr>
                                        <p:cTn id="79" dur="1" fill="hold">
                                          <p:stCondLst>
                                            <p:cond delay="0"/>
                                          </p:stCondLst>
                                        </p:cTn>
                                        <p:tgtEl>
                                          <p:spTgt spid="60"/>
                                        </p:tgtEl>
                                        <p:attrNameLst>
                                          <p:attrName>style.visibility</p:attrName>
                                        </p:attrNameLst>
                                      </p:cBhvr>
                                      <p:to>
                                        <p:strVal val="visible"/>
                                      </p:to>
                                    </p:set>
                                    <p:anim to="" calcmode="lin" valueType="num">
                                      <p:cBhvr>
                                        <p:cTn id="80" dur="1" fill="hold"/>
                                        <p:tgtEl>
                                          <p:spTgt spid="60"/>
                                        </p:tgtEl>
                                        <p:attrNameLst>
                                          <p:attrName/>
                                        </p:attrNameLst>
                                      </p:cBhvr>
                                    </p:anim>
                                  </p:childTnLst>
                                </p:cTn>
                              </p:par>
                            </p:childTnLst>
                          </p:cTn>
                        </p:par>
                      </p:childTnLst>
                    </p:cTn>
                  </p:par>
                  <p:par>
                    <p:cTn id="81" fill="hold">
                      <p:stCondLst>
                        <p:cond delay="indefinite"/>
                      </p:stCondLst>
                      <p:childTnLst>
                        <p:par>
                          <p:cTn id="82" fill="hold">
                            <p:stCondLst>
                              <p:cond delay="0"/>
                            </p:stCondLst>
                            <p:childTnLst>
                              <p:par>
                                <p:cTn id="83" presetID="24" presetClass="entr" presetSubtype="0"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anim to="" calcmode="lin" valueType="num">
                                      <p:cBhvr>
                                        <p:cTn id="85"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8" grpId="0" animBg="1"/>
      <p:bldP spid="27" grpId="0" animBg="1"/>
      <p:bldP spid="28" grpId="0" animBg="1"/>
      <p:bldP spid="43" grpId="0" animBg="1"/>
      <p:bldP spid="53" grpId="0" animBg="1"/>
      <p:bldP spid="54" grpId="0" animBg="1"/>
      <p:bldP spid="55" grpId="0" animBg="1"/>
      <p:bldP spid="58" grpId="0" animBg="1"/>
      <p:bldP spid="59" grpId="0" animBg="1"/>
      <p:bldP spid="60" grpId="0" animBg="1"/>
      <p:bldP spid="20" grpId="0" animBg="1"/>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7" name="Picture 6" descr="beranda bab 2.tif"/>
          <p:cNvPicPr>
            <a:picLocks noChangeAspect="1"/>
          </p:cNvPicPr>
          <p:nvPr/>
        </p:nvPicPr>
        <p:blipFill>
          <a:blip r:embed="rId3" cstate="print">
            <a:duotone>
              <a:schemeClr val="accent6">
                <a:shade val="45000"/>
                <a:satMod val="135000"/>
              </a:schemeClr>
              <a:prstClr val="white"/>
            </a:duotone>
            <a:lum bright="-10000" contrast="-10000"/>
          </a:blip>
          <a:stretch>
            <a:fillRect/>
          </a:stretch>
        </p:blipFill>
        <p:spPr>
          <a:xfrm>
            <a:off x="5604339" y="4338000"/>
            <a:ext cx="3539661" cy="2520000"/>
          </a:xfrm>
          <a:prstGeom prst="rect">
            <a:avLst/>
          </a:prstGeom>
          <a:ln>
            <a:noFill/>
          </a:ln>
          <a:effectLst>
            <a:softEdge rad="112500"/>
          </a:effectLst>
        </p:spPr>
      </p:pic>
      <p:sp>
        <p:nvSpPr>
          <p:cNvPr id="21" name="Rectangle 20"/>
          <p:cNvSpPr/>
          <p:nvPr/>
        </p:nvSpPr>
        <p:spPr>
          <a:xfrm>
            <a:off x="1047136" y="221226"/>
            <a:ext cx="6769510" cy="954107"/>
          </a:xfrm>
          <a:prstGeom prst="rect">
            <a:avLst/>
          </a:prstGeom>
        </p:spPr>
        <p:txBody>
          <a:bodyPr wrap="square">
            <a:spAutoFit/>
          </a:bodyPr>
          <a:lstStyle/>
          <a:p>
            <a:pPr marL="514350" indent="-514350" algn="ctr">
              <a:defRPr/>
            </a:pPr>
            <a:r>
              <a:rPr lang="id-ID" dirty="0" smtClean="0">
                <a:ln/>
                <a:effectLst>
                  <a:outerShdw blurRad="38100" dist="19050" dir="2700000" algn="tl" rotWithShape="0">
                    <a:schemeClr val="dk1">
                      <a:alpha val="40000"/>
                    </a:schemeClr>
                  </a:outerShdw>
                </a:effectLst>
                <a:latin typeface="Helvetica" pitchFamily="34" charset="0"/>
                <a:cs typeface="Aharoni" panose="02010803020104030203" pitchFamily="2" charset="-79"/>
              </a:rPr>
              <a:t>B.	</a:t>
            </a:r>
            <a:r>
              <a:rPr lang="en-US" dirty="0" smtClean="0">
                <a:ln/>
                <a:effectLst>
                  <a:outerShdw blurRad="38100" dist="19050" dir="2700000" algn="tl" rotWithShape="0">
                    <a:schemeClr val="dk1">
                      <a:alpha val="40000"/>
                    </a:schemeClr>
                  </a:outerShdw>
                </a:effectLst>
                <a:latin typeface="Helvetica" pitchFamily="34" charset="0"/>
                <a:cs typeface="Aharoni" panose="02010803020104030203" pitchFamily="2" charset="-79"/>
              </a:rPr>
              <a:t>Perilaku </a:t>
            </a:r>
            <a:r>
              <a:rPr lang="id-ID" dirty="0" smtClean="0">
                <a:ln/>
                <a:effectLst>
                  <a:outerShdw blurRad="38100" dist="19050" dir="2700000" algn="tl" rotWithShape="0">
                    <a:schemeClr val="dk1">
                      <a:alpha val="40000"/>
                    </a:schemeClr>
                  </a:outerShdw>
                </a:effectLst>
                <a:latin typeface="Helvetica" pitchFamily="34" charset="0"/>
                <a:cs typeface="Aharoni" panose="02010803020104030203" pitchFamily="2" charset="-79"/>
              </a:rPr>
              <a:t>Berbusana sesuai Syariat Islam dan Hikmahnya</a:t>
            </a:r>
            <a:endParaRPr lang="en-US" dirty="0" smtClean="0">
              <a:ln/>
              <a:effectLst>
                <a:outerShdw blurRad="38100" dist="19050" dir="2700000" algn="tl" rotWithShape="0">
                  <a:schemeClr val="dk1">
                    <a:alpha val="40000"/>
                  </a:schemeClr>
                </a:outerShdw>
              </a:effectLst>
              <a:latin typeface="Helvetica" pitchFamily="34" charset="0"/>
              <a:cs typeface="Aharoni" panose="02010803020104030203" pitchFamily="2" charset="-79"/>
            </a:endParaRPr>
          </a:p>
        </p:txBody>
      </p:sp>
      <p:graphicFrame>
        <p:nvGraphicFramePr>
          <p:cNvPr id="23" name="Diagram 22"/>
          <p:cNvGraphicFramePr/>
          <p:nvPr/>
        </p:nvGraphicFramePr>
        <p:xfrm>
          <a:off x="1524000" y="3082414"/>
          <a:ext cx="6096000" cy="31119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4" name="Oval 23"/>
          <p:cNvSpPr/>
          <p:nvPr/>
        </p:nvSpPr>
        <p:spPr>
          <a:xfrm>
            <a:off x="1184788" y="1411308"/>
            <a:ext cx="6631858" cy="1066422"/>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id-ID" sz="2400" b="1" dirty="0" smtClean="0">
                <a:solidFill>
                  <a:schemeClr val="tx1"/>
                </a:solidFill>
              </a:rPr>
              <a:t>1. Ketentuan Berbusana bagi Seorang Muslim</a:t>
            </a:r>
            <a:endParaRPr lang="en-US" sz="2400" b="1" dirty="0">
              <a:solidFill>
                <a:schemeClr val="tx1"/>
              </a:solidFill>
            </a:endParaRPr>
          </a:p>
        </p:txBody>
      </p:sp>
      <p:sp>
        <p:nvSpPr>
          <p:cNvPr id="25" name="Down Arrow 24"/>
          <p:cNvSpPr/>
          <p:nvPr/>
        </p:nvSpPr>
        <p:spPr>
          <a:xfrm>
            <a:off x="4085303" y="2477730"/>
            <a:ext cx="560439" cy="412954"/>
          </a:xfrm>
          <a:prstGeom prst="downArrow">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strVal val="#ppt_w*0.70"/>
                                          </p:val>
                                        </p:tav>
                                        <p:tav tm="100000">
                                          <p:val>
                                            <p:strVal val="#ppt_w"/>
                                          </p:val>
                                        </p:tav>
                                      </p:tavLst>
                                    </p:anim>
                                    <p:anim calcmode="lin" valueType="num">
                                      <p:cBhvr>
                                        <p:cTn id="8" dur="1000" fill="hold"/>
                                        <p:tgtEl>
                                          <p:spTgt spid="21"/>
                                        </p:tgtEl>
                                        <p:attrNameLst>
                                          <p:attrName>ppt_h</p:attrName>
                                        </p:attrNameLst>
                                      </p:cBhvr>
                                      <p:tavLst>
                                        <p:tav tm="0">
                                          <p:val>
                                            <p:strVal val="#ppt_h"/>
                                          </p:val>
                                        </p:tav>
                                        <p:tav tm="100000">
                                          <p:val>
                                            <p:strVal val="#ppt_h"/>
                                          </p:val>
                                        </p:tav>
                                      </p:tavLst>
                                    </p:anim>
                                    <p:animEffect transition="in" filter="fade">
                                      <p:cBhvr>
                                        <p:cTn id="9" dur="10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iterate type="lt">
                                    <p:tmPct val="10000"/>
                                  </p:iterate>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ppt_w</p:attrName>
                                        </p:attrNameLst>
                                      </p:cBhvr>
                                      <p:tavLst>
                                        <p:tav tm="0" fmla="#ppt_w*sin(2.5*pi*$)">
                                          <p:val>
                                            <p:fltVal val="0"/>
                                          </p:val>
                                        </p:tav>
                                        <p:tav tm="100000">
                                          <p:val>
                                            <p:fltVal val="1"/>
                                          </p:val>
                                        </p:tav>
                                      </p:tavLst>
                                    </p:anim>
                                    <p:anim calcmode="lin" valueType="num">
                                      <p:cBhvr>
                                        <p:cTn id="16" dur="10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ox(in)">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500" fill="hold"/>
                                        <p:tgtEl>
                                          <p:spTgt spid="23"/>
                                        </p:tgtEl>
                                        <p:attrNameLst>
                                          <p:attrName>ppt_x</p:attrName>
                                        </p:attrNameLst>
                                      </p:cBhvr>
                                      <p:tavLst>
                                        <p:tav tm="0">
                                          <p:val>
                                            <p:strVal val="#ppt_x"/>
                                          </p:val>
                                        </p:tav>
                                        <p:tav tm="100000">
                                          <p:val>
                                            <p:strVal val="#ppt_x"/>
                                          </p:val>
                                        </p:tav>
                                      </p:tavLst>
                                    </p:anim>
                                    <p:anim calcmode="lin" valueType="num">
                                      <p:cBhvr additive="base">
                                        <p:cTn id="2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Graphic spid="23" grpId="0">
        <p:bldAsOne/>
      </p:bldGraphic>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6" name="Picture 5" descr="beranda bab 2.tif"/>
          <p:cNvPicPr>
            <a:picLocks noChangeAspect="1"/>
          </p:cNvPicPr>
          <p:nvPr/>
        </p:nvPicPr>
        <p:blipFill>
          <a:blip r:embed="rId2" cstate="print">
            <a:duotone>
              <a:schemeClr val="accent6">
                <a:shade val="45000"/>
                <a:satMod val="135000"/>
              </a:schemeClr>
              <a:prstClr val="white"/>
            </a:duotone>
            <a:lum bright="-10000" contrast="-10000"/>
          </a:blip>
          <a:stretch>
            <a:fillRect/>
          </a:stretch>
        </p:blipFill>
        <p:spPr>
          <a:xfrm>
            <a:off x="5604339" y="4338000"/>
            <a:ext cx="3539661" cy="2520000"/>
          </a:xfrm>
          <a:prstGeom prst="rect">
            <a:avLst/>
          </a:prstGeom>
          <a:ln>
            <a:noFill/>
          </a:ln>
          <a:effectLst>
            <a:softEdge rad="112500"/>
          </a:effectLst>
        </p:spPr>
      </p:pic>
      <p:sp>
        <p:nvSpPr>
          <p:cNvPr id="4" name="Oval 3"/>
          <p:cNvSpPr/>
          <p:nvPr/>
        </p:nvSpPr>
        <p:spPr>
          <a:xfrm>
            <a:off x="816070" y="467411"/>
            <a:ext cx="7398773" cy="1213905"/>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id-ID" sz="2400" b="1" dirty="0" smtClean="0">
                <a:solidFill>
                  <a:schemeClr val="tx1"/>
                </a:solidFill>
              </a:rPr>
              <a:t>2. Ketentuan Berbusana bagi Seorang Muslimah</a:t>
            </a:r>
            <a:endParaRPr lang="en-US" sz="2400" b="1" dirty="0">
              <a:solidFill>
                <a:schemeClr val="tx1"/>
              </a:solidFill>
            </a:endParaRPr>
          </a:p>
        </p:txBody>
      </p:sp>
      <p:graphicFrame>
        <p:nvGraphicFramePr>
          <p:cNvPr id="18" name="Diagram 17"/>
          <p:cNvGraphicFramePr/>
          <p:nvPr/>
        </p:nvGraphicFramePr>
        <p:xfrm>
          <a:off x="1627236" y="2355646"/>
          <a:ext cx="6096000" cy="40451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Down Arrow 18"/>
          <p:cNvSpPr/>
          <p:nvPr/>
        </p:nvSpPr>
        <p:spPr>
          <a:xfrm>
            <a:off x="4213120" y="1681316"/>
            <a:ext cx="491607" cy="442452"/>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ppt_w</p:attrName>
                                        </p:attrNameLst>
                                      </p:cBhvr>
                                      <p:tavLst>
                                        <p:tav tm="0" fmla="#ppt_w*sin(2.5*pi*$)">
                                          <p:val>
                                            <p:fltVal val="0"/>
                                          </p:val>
                                        </p:tav>
                                        <p:tav tm="100000">
                                          <p:val>
                                            <p:fltVal val="1"/>
                                          </p:val>
                                        </p:tav>
                                      </p:tavLst>
                                    </p:anim>
                                    <p:anim calcmode="lin" valueType="num">
                                      <p:cBhvr>
                                        <p:cTn id="9" dur="1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Horizontal)">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18" grpId="0">
        <p:bldAsOne/>
      </p:bldGraphic>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beranda bab 3.TIF"/>
          <p:cNvPicPr>
            <a:picLocks noChangeAspect="1"/>
          </p:cNvPicPr>
          <p:nvPr/>
        </p:nvPicPr>
        <p:blipFill>
          <a:blip r:embed="rId2" cstate="print">
            <a:duotone>
              <a:schemeClr val="bg2">
                <a:shade val="45000"/>
                <a:satMod val="135000"/>
              </a:schemeClr>
              <a:prstClr val="white"/>
            </a:duotone>
          </a:blip>
          <a:stretch>
            <a:fillRect/>
          </a:stretch>
        </p:blipFill>
        <p:spPr>
          <a:xfrm>
            <a:off x="0" y="0"/>
            <a:ext cx="9144000" cy="6858000"/>
          </a:xfrm>
          <a:prstGeom prst="rect">
            <a:avLst/>
          </a:prstGeom>
          <a:ln>
            <a:noFill/>
          </a:ln>
          <a:effectLst>
            <a:softEdge rad="112500"/>
          </a:effectLst>
        </p:spPr>
      </p:pic>
      <p:sp>
        <p:nvSpPr>
          <p:cNvPr id="4" name="Title 21"/>
          <p:cNvSpPr>
            <a:spLocks noGrp="1"/>
          </p:cNvSpPr>
          <p:nvPr>
            <p:ph type="title"/>
          </p:nvPr>
        </p:nvSpPr>
        <p:spPr/>
        <p:txBody>
          <a:bodyPr>
            <a:noAutofit/>
          </a:bodyPr>
          <a:lstStyle/>
          <a:p>
            <a:pPr>
              <a:defRPr/>
            </a:pPr>
            <a: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B</a:t>
            </a:r>
            <a:r>
              <a:rPr lang="id-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ab</a:t>
            </a:r>
            <a: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 </a:t>
            </a:r>
            <a: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II</a:t>
            </a:r>
            <a:r>
              <a:rPr lang="id-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I</a:t>
            </a:r>
            <a: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
            </a:r>
            <a:b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br>
            <a:r>
              <a:rPr lang="id-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Perilaku Jujur</a:t>
            </a:r>
            <a:endParaRPr lang="en-US" sz="4000" b="1" dirty="0">
              <a:solidFill>
                <a:srgbClr val="FF0000"/>
              </a:solidFill>
              <a:latin typeface="Times New Roman" pitchFamily="18" charset="0"/>
              <a:cs typeface="Times New Roman" pitchFamily="18" charset="0"/>
            </a:endParaRPr>
          </a:p>
        </p:txBody>
      </p:sp>
      <p:sp>
        <p:nvSpPr>
          <p:cNvPr id="5" name="Content Placeholder 22"/>
          <p:cNvSpPr>
            <a:spLocks noGrp="1"/>
          </p:cNvSpPr>
          <p:nvPr>
            <p:ph idx="1"/>
          </p:nvPr>
        </p:nvSpPr>
        <p:spPr>
          <a:xfrm>
            <a:off x="515938" y="2176463"/>
            <a:ext cx="6091339" cy="625731"/>
          </a:xfrm>
        </p:spPr>
        <p:txBody>
          <a:bodyPr>
            <a:normAutofit/>
          </a:bodyPr>
          <a:lstStyle/>
          <a:p>
            <a:pPr marL="514350" indent="-514350">
              <a:buFont typeface="+mj-lt"/>
              <a:buAutoNum type="alphaUcPeriod"/>
              <a:defRPr/>
            </a:pPr>
            <a:r>
              <a:rPr lang="id-ID" sz="2500" b="1" noProof="1" smtClean="0">
                <a:ln/>
                <a:solidFill>
                  <a:srgbClr val="FF0000"/>
                </a:solidFill>
                <a:latin typeface="Times New Roman" pitchFamily="18" charset="0"/>
                <a:ea typeface="Aharoni" panose="02010803020104030203" pitchFamily="2" charset="-79"/>
                <a:cs typeface="Times New Roman" pitchFamily="18" charset="0"/>
              </a:rPr>
              <a:t>Makna dan Dalil Perilaku Jujur</a:t>
            </a:r>
            <a:endParaRPr lang="id-ID" sz="2500" b="1" dirty="0" smtClean="0">
              <a:ln/>
              <a:solidFill>
                <a:srgbClr val="FF0000"/>
              </a:solidFill>
              <a:latin typeface="Times New Roman" pitchFamily="18" charset="0"/>
              <a:cs typeface="Times New Roman" pitchFamily="18" charset="0"/>
            </a:endParaRPr>
          </a:p>
        </p:txBody>
      </p:sp>
      <p:sp>
        <p:nvSpPr>
          <p:cNvPr id="7" name="Content Placeholder 22"/>
          <p:cNvSpPr txBox="1">
            <a:spLocks/>
          </p:cNvSpPr>
          <p:nvPr/>
        </p:nvSpPr>
        <p:spPr>
          <a:xfrm>
            <a:off x="530940" y="2802194"/>
            <a:ext cx="8996518" cy="968476"/>
          </a:xfrm>
          <a:prstGeom prst="rect">
            <a:avLst/>
          </a:prstGeom>
        </p:spPr>
        <p:txBody>
          <a:bodyPr vert="horz" lIns="91440" tIns="45720" rIns="91440" bIns="45720" rtlCol="0">
            <a:normAutofit/>
          </a:bodyPr>
          <a:lstStyle/>
          <a:p>
            <a:pPr marL="514350" lvl="0" indent="-514350" fontAlgn="auto">
              <a:spcBef>
                <a:spcPct val="20000"/>
              </a:spcBef>
              <a:spcAft>
                <a:spcPts val="0"/>
              </a:spcAft>
              <a:defRPr/>
            </a:pPr>
            <a:r>
              <a:rPr lang="id-ID" sz="2500"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B.  </a:t>
            </a:r>
            <a:r>
              <a:rPr lang="id-ID" sz="2500" b="1" noProof="1" smtClean="0">
                <a:ln/>
                <a:solidFill>
                  <a:srgbClr val="FF0000"/>
                </a:solidFill>
                <a:latin typeface="Times New Roman" pitchFamily="18" charset="0"/>
                <a:ea typeface="Aharoni" panose="02010803020104030203" pitchFamily="2" charset="-79"/>
                <a:cs typeface="Times New Roman" pitchFamily="18" charset="0"/>
              </a:rPr>
              <a:t>Perilaku Jujur dalam Keseharian dan Manfaatnya </a:t>
            </a:r>
            <a:endParaRPr kumimoji="0" lang="id-ID" sz="2500" b="1" i="0" u="none" strike="noStrike" kern="1200" cap="none" spc="0" normalizeH="0" baseline="0" noProof="0" dirty="0" smtClean="0">
              <a:ln/>
              <a:solidFill>
                <a:srgbClr val="FF0000"/>
              </a:solidFill>
              <a:uLnTx/>
              <a:uFillTx/>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39999">
              <a:schemeClr val="accent4">
                <a:lumMod val="60000"/>
                <a:lumOff val="40000"/>
              </a:schemeClr>
            </a:gs>
            <a:gs pos="70000">
              <a:schemeClr val="bg1"/>
            </a:gs>
            <a:gs pos="100000">
              <a:srgbClr val="FFEBFA"/>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22" name="Picture 21" descr="beranda bab 3.TIF"/>
          <p:cNvPicPr>
            <a:picLocks noChangeAspect="1"/>
          </p:cNvPicPr>
          <p:nvPr/>
        </p:nvPicPr>
        <p:blipFill>
          <a:blip r:embed="rId2" cstate="print">
            <a:duotone>
              <a:schemeClr val="accent4">
                <a:shade val="45000"/>
                <a:satMod val="135000"/>
              </a:schemeClr>
              <a:prstClr val="white"/>
            </a:duotone>
            <a:lum bright="10000"/>
          </a:blip>
          <a:stretch>
            <a:fillRect/>
          </a:stretch>
        </p:blipFill>
        <p:spPr>
          <a:xfrm>
            <a:off x="5475028" y="4338000"/>
            <a:ext cx="3647804" cy="2520000"/>
          </a:xfrm>
          <a:prstGeom prst="rect">
            <a:avLst/>
          </a:prstGeom>
          <a:ln>
            <a:noFill/>
          </a:ln>
          <a:effectLst>
            <a:softEdge rad="112500"/>
          </a:effectLst>
        </p:spPr>
      </p:pic>
      <p:sp>
        <p:nvSpPr>
          <p:cNvPr id="4" name="Rectangle 3"/>
          <p:cNvSpPr/>
          <p:nvPr/>
        </p:nvSpPr>
        <p:spPr>
          <a:xfrm>
            <a:off x="1342103" y="678427"/>
            <a:ext cx="6312310" cy="678426"/>
          </a:xfrm>
          <a:prstGeom prst="rect">
            <a:avLst/>
          </a:prstGeom>
          <a:solidFill>
            <a:srgbClr val="A1F913"/>
          </a:solidFill>
          <a:ln>
            <a:solidFill>
              <a:srgbClr val="3333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solidFill>
                  <a:schemeClr val="tx1"/>
                </a:solidFill>
              </a:rPr>
              <a:t>A. Makna dan Dalil Perilaku Jujur </a:t>
            </a:r>
            <a:endParaRPr lang="en-US" b="1" dirty="0">
              <a:solidFill>
                <a:schemeClr val="tx1"/>
              </a:solidFill>
            </a:endParaRPr>
          </a:p>
        </p:txBody>
      </p:sp>
      <p:cxnSp>
        <p:nvCxnSpPr>
          <p:cNvPr id="5" name="Straight Arrow Connector 4"/>
          <p:cNvCxnSpPr/>
          <p:nvPr/>
        </p:nvCxnSpPr>
        <p:spPr>
          <a:xfrm flipH="1">
            <a:off x="1342103" y="1373187"/>
            <a:ext cx="2929648" cy="528639"/>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cxnSp>
        <p:nvCxnSpPr>
          <p:cNvPr id="6" name="Straight Arrow Connector 5"/>
          <p:cNvCxnSpPr/>
          <p:nvPr/>
        </p:nvCxnSpPr>
        <p:spPr>
          <a:xfrm>
            <a:off x="4271751" y="1373187"/>
            <a:ext cx="2852380" cy="544973"/>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sp>
        <p:nvSpPr>
          <p:cNvPr id="10" name="Down Arrow Callout 9"/>
          <p:cNvSpPr/>
          <p:nvPr/>
        </p:nvSpPr>
        <p:spPr>
          <a:xfrm>
            <a:off x="334479" y="1998406"/>
            <a:ext cx="1987951" cy="1696065"/>
          </a:xfrm>
          <a:prstGeom prst="downArrowCallou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dirty="0" smtClean="0"/>
              <a:t>1. Pengertian Jujur</a:t>
            </a:r>
            <a:endParaRPr lang="en-US" sz="2400" b="1" dirty="0"/>
          </a:p>
        </p:txBody>
      </p:sp>
      <p:sp>
        <p:nvSpPr>
          <p:cNvPr id="11" name="Down Arrow Callout 10"/>
          <p:cNvSpPr/>
          <p:nvPr/>
        </p:nvSpPr>
        <p:spPr>
          <a:xfrm>
            <a:off x="6208852" y="1993486"/>
            <a:ext cx="2389239" cy="1696065"/>
          </a:xfrm>
          <a:prstGeom prst="downArrowCallou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t>3. Ayat Al-Qur’an dan Hadis tentang Perilaku Jujur</a:t>
            </a:r>
            <a:endParaRPr lang="en-US" sz="2000" b="1" dirty="0"/>
          </a:p>
        </p:txBody>
      </p:sp>
      <p:sp>
        <p:nvSpPr>
          <p:cNvPr id="16" name="Rounded Rectangle 15"/>
          <p:cNvSpPr/>
          <p:nvPr/>
        </p:nvSpPr>
        <p:spPr>
          <a:xfrm>
            <a:off x="5947891" y="3694471"/>
            <a:ext cx="2991400" cy="410501"/>
          </a:xfrm>
          <a:prstGeom prst="roundRect">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Surah Al-Ma’idah [5]: 8</a:t>
            </a:r>
            <a:endParaRPr lang="en-US" sz="2000" b="1" dirty="0">
              <a:solidFill>
                <a:schemeClr val="tx1"/>
              </a:solidFill>
            </a:endParaRPr>
          </a:p>
        </p:txBody>
      </p:sp>
      <p:sp>
        <p:nvSpPr>
          <p:cNvPr id="17" name="Rounded Rectangle 16"/>
          <p:cNvSpPr/>
          <p:nvPr/>
        </p:nvSpPr>
        <p:spPr>
          <a:xfrm>
            <a:off x="5934242" y="5636354"/>
            <a:ext cx="3005049" cy="410501"/>
          </a:xfrm>
          <a:prstGeom prst="roundRect">
            <a:avLst/>
          </a:prstGeom>
          <a:solidFill>
            <a:srgbClr val="FFFFFF">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H.R. Muslim</a:t>
            </a:r>
            <a:endParaRPr lang="en-US" sz="2000" b="1" dirty="0">
              <a:solidFill>
                <a:schemeClr val="tx1"/>
              </a:solidFill>
            </a:endParaRPr>
          </a:p>
        </p:txBody>
      </p:sp>
      <p:sp>
        <p:nvSpPr>
          <p:cNvPr id="18" name="Rounded Rectangle 17"/>
          <p:cNvSpPr/>
          <p:nvPr/>
        </p:nvSpPr>
        <p:spPr>
          <a:xfrm>
            <a:off x="5947890" y="5143512"/>
            <a:ext cx="2991401" cy="410501"/>
          </a:xfrm>
          <a:prstGeom prst="roundRect">
            <a:avLst/>
          </a:prstGeom>
          <a:solidFill>
            <a:srgbClr val="FFFFFF">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Surah As-Saff [61]: 2-3</a:t>
            </a:r>
            <a:endParaRPr lang="en-US" sz="2000" b="1" dirty="0">
              <a:solidFill>
                <a:schemeClr val="tx1"/>
              </a:solidFill>
            </a:endParaRPr>
          </a:p>
        </p:txBody>
      </p:sp>
      <p:sp>
        <p:nvSpPr>
          <p:cNvPr id="19" name="Rounded Rectangle 18"/>
          <p:cNvSpPr/>
          <p:nvPr/>
        </p:nvSpPr>
        <p:spPr>
          <a:xfrm>
            <a:off x="5934242" y="4664179"/>
            <a:ext cx="3005049" cy="410501"/>
          </a:xfrm>
          <a:prstGeom prst="roundRect">
            <a:avLst/>
          </a:prstGeom>
          <a:solidFill>
            <a:srgbClr val="FFFFFF">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Surah Al-Ahzab [33]: 70</a:t>
            </a:r>
            <a:endParaRPr lang="en-US" sz="2000" b="1" dirty="0">
              <a:solidFill>
                <a:schemeClr val="tx1"/>
              </a:solidFill>
            </a:endParaRPr>
          </a:p>
        </p:txBody>
      </p:sp>
      <p:sp>
        <p:nvSpPr>
          <p:cNvPr id="20" name="Rounded Rectangle 19"/>
          <p:cNvSpPr/>
          <p:nvPr/>
        </p:nvSpPr>
        <p:spPr>
          <a:xfrm>
            <a:off x="5947890" y="4175025"/>
            <a:ext cx="2991402" cy="410501"/>
          </a:xfrm>
          <a:prstGeom prst="roundRect">
            <a:avLst/>
          </a:prstGeom>
          <a:solidFill>
            <a:srgbClr val="FFFFFF">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Surah At-Taubah [9]: 119</a:t>
            </a:r>
            <a:endParaRPr lang="en-US" sz="2000" b="1" dirty="0">
              <a:solidFill>
                <a:schemeClr val="tx1"/>
              </a:solidFill>
            </a:endParaRPr>
          </a:p>
        </p:txBody>
      </p:sp>
      <p:sp>
        <p:nvSpPr>
          <p:cNvPr id="21" name="Rounded Rectangle 20"/>
          <p:cNvSpPr/>
          <p:nvPr/>
        </p:nvSpPr>
        <p:spPr>
          <a:xfrm>
            <a:off x="5906946" y="6125515"/>
            <a:ext cx="3032345" cy="410501"/>
          </a:xfrm>
          <a:prstGeom prst="roundRect">
            <a:avLst/>
          </a:prstGeom>
          <a:solidFill>
            <a:srgbClr val="FFFFFF">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H.R. Ahmad</a:t>
            </a:r>
            <a:endParaRPr lang="en-US" sz="2000" b="1" dirty="0">
              <a:solidFill>
                <a:schemeClr val="tx1"/>
              </a:solidFill>
            </a:endParaRPr>
          </a:p>
        </p:txBody>
      </p:sp>
      <p:cxnSp>
        <p:nvCxnSpPr>
          <p:cNvPr id="26" name="Straight Arrow Connector 25"/>
          <p:cNvCxnSpPr/>
          <p:nvPr/>
        </p:nvCxnSpPr>
        <p:spPr>
          <a:xfrm flipH="1">
            <a:off x="4271750" y="1373187"/>
            <a:ext cx="1" cy="636633"/>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sp>
        <p:nvSpPr>
          <p:cNvPr id="28" name="Rounded Rectangle 27"/>
          <p:cNvSpPr/>
          <p:nvPr/>
        </p:nvSpPr>
        <p:spPr>
          <a:xfrm>
            <a:off x="286603" y="3688934"/>
            <a:ext cx="2199604" cy="2847082"/>
          </a:xfrm>
          <a:prstGeom prst="roundRect">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500" dirty="0" smtClean="0">
                <a:solidFill>
                  <a:schemeClr val="tx1"/>
                </a:solidFill>
              </a:rPr>
              <a:t>Jujur dalam bahasa Arab yaitu </a:t>
            </a:r>
            <a:r>
              <a:rPr lang="id-ID" sz="1500" b="1" i="1" dirty="0" smtClean="0">
                <a:solidFill>
                  <a:schemeClr val="tx1"/>
                </a:solidFill>
              </a:rPr>
              <a:t>sadaqa</a:t>
            </a:r>
            <a:r>
              <a:rPr lang="id-ID" sz="1500" dirty="0" smtClean="0">
                <a:solidFill>
                  <a:schemeClr val="tx1"/>
                </a:solidFill>
              </a:rPr>
              <a:t> dan </a:t>
            </a:r>
            <a:r>
              <a:rPr lang="id-ID" sz="1500" b="1" i="1" dirty="0" smtClean="0">
                <a:solidFill>
                  <a:schemeClr val="tx1"/>
                </a:solidFill>
              </a:rPr>
              <a:t>as-Sidqu</a:t>
            </a:r>
            <a:r>
              <a:rPr lang="id-ID" sz="1500" i="1" dirty="0" smtClean="0">
                <a:solidFill>
                  <a:schemeClr val="tx1"/>
                </a:solidFill>
              </a:rPr>
              <a:t> </a:t>
            </a:r>
            <a:r>
              <a:rPr lang="id-ID" sz="1500" dirty="0" smtClean="0">
                <a:solidFill>
                  <a:schemeClr val="tx1"/>
                </a:solidFill>
              </a:rPr>
              <a:t>yang artinya benar, nyata, atau berkata benar. Secara istilah, jujur diartikan kesesuaian antara perkataan dan perbuatan dengan kebenaran atau keyakinan.</a:t>
            </a:r>
            <a:endParaRPr lang="en-US" sz="1500" dirty="0">
              <a:solidFill>
                <a:schemeClr val="tx1"/>
              </a:solidFill>
            </a:endParaRPr>
          </a:p>
        </p:txBody>
      </p:sp>
      <p:sp>
        <p:nvSpPr>
          <p:cNvPr id="33" name="Down Arrow Callout 32"/>
          <p:cNvSpPr/>
          <p:nvPr/>
        </p:nvSpPr>
        <p:spPr>
          <a:xfrm>
            <a:off x="3085789" y="1993486"/>
            <a:ext cx="2389239" cy="1696065"/>
          </a:xfrm>
          <a:prstGeom prst="downArrowCallou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t>2. Perilaku Jujur dibedakan Menjadi Tiga</a:t>
            </a:r>
            <a:endParaRPr lang="en-US" sz="2000" b="1" dirty="0"/>
          </a:p>
        </p:txBody>
      </p:sp>
      <p:sp>
        <p:nvSpPr>
          <p:cNvPr id="38" name="Rounded Rectangle 37"/>
          <p:cNvSpPr/>
          <p:nvPr/>
        </p:nvSpPr>
        <p:spPr>
          <a:xfrm>
            <a:off x="2748755" y="3694471"/>
            <a:ext cx="2991400" cy="410501"/>
          </a:xfrm>
          <a:prstGeom prst="roundRect">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Jujur dalam niat</a:t>
            </a:r>
            <a:endParaRPr lang="en-US" sz="2000" b="1" dirty="0">
              <a:solidFill>
                <a:schemeClr val="tx1"/>
              </a:solidFill>
            </a:endParaRPr>
          </a:p>
        </p:txBody>
      </p:sp>
      <p:sp>
        <p:nvSpPr>
          <p:cNvPr id="39" name="Rounded Rectangle 38"/>
          <p:cNvSpPr/>
          <p:nvPr/>
        </p:nvSpPr>
        <p:spPr>
          <a:xfrm>
            <a:off x="2748755" y="4284668"/>
            <a:ext cx="2991400" cy="410501"/>
          </a:xfrm>
          <a:prstGeom prst="roundRect">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Jujur dalam perkataan</a:t>
            </a:r>
            <a:endParaRPr lang="en-US" sz="2000" b="1" dirty="0">
              <a:solidFill>
                <a:schemeClr val="tx1"/>
              </a:solidFill>
            </a:endParaRPr>
          </a:p>
        </p:txBody>
      </p:sp>
      <p:sp>
        <p:nvSpPr>
          <p:cNvPr id="40" name="Rounded Rectangle 39"/>
          <p:cNvSpPr/>
          <p:nvPr/>
        </p:nvSpPr>
        <p:spPr>
          <a:xfrm>
            <a:off x="2748755" y="4855781"/>
            <a:ext cx="2991400" cy="410501"/>
          </a:xfrm>
          <a:prstGeom prst="roundRect">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Jujur dalam perbuatan</a:t>
            </a:r>
            <a:endParaRPr lang="en-US" sz="2000" b="1" dirty="0">
              <a:solidFill>
                <a:schemeClr val="tx1"/>
              </a:solidFill>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heel(4)">
                                      <p:cBhvr>
                                        <p:cTn id="22" dur="20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Horizontal)">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randombar(horizontal)">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strips(downLeft)">
                                      <p:cBhvr>
                                        <p:cTn id="37" dur="500"/>
                                        <p:tgtEl>
                                          <p:spTgt spid="38"/>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additive="base">
                                        <p:cTn id="42" dur="500" fill="hold"/>
                                        <p:tgtEl>
                                          <p:spTgt spid="39"/>
                                        </p:tgtEl>
                                        <p:attrNameLst>
                                          <p:attrName>ppt_x</p:attrName>
                                        </p:attrNameLst>
                                      </p:cBhvr>
                                      <p:tavLst>
                                        <p:tav tm="0">
                                          <p:val>
                                            <p:strVal val="#ppt_x"/>
                                          </p:val>
                                        </p:tav>
                                        <p:tav tm="100000">
                                          <p:val>
                                            <p:strVal val="#ppt_x"/>
                                          </p:val>
                                        </p:tav>
                                      </p:tavLst>
                                    </p:anim>
                                    <p:anim calcmode="lin" valueType="num">
                                      <p:cBhvr additive="base">
                                        <p:cTn id="43"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grpId="0" nodeType="click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strips(downLeft)">
                                      <p:cBhvr>
                                        <p:cTn id="48" dur="500"/>
                                        <p:tgtEl>
                                          <p:spTgt spid="40"/>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6"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barn(inHorizontal)">
                                      <p:cBhvr>
                                        <p:cTn id="53" dur="500"/>
                                        <p:tgtEl>
                                          <p:spTgt spid="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20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circle(in)">
                                      <p:cBhvr>
                                        <p:cTn id="63" dur="20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circle(in)">
                                      <p:cBhvr>
                                        <p:cTn id="68" dur="20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18" presetClass="entr" presetSubtype="12"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strips(downLeft)">
                                      <p:cBhvr>
                                        <p:cTn id="73" dur="500"/>
                                        <p:tgtEl>
                                          <p:spTgt spid="19"/>
                                        </p:tgtEl>
                                      </p:cBhvr>
                                    </p:animEffect>
                                  </p:childTnLst>
                                </p:cTn>
                              </p:par>
                            </p:childTnLst>
                          </p:cTn>
                        </p:par>
                      </p:childTnLst>
                    </p:cTn>
                  </p:par>
                  <p:par>
                    <p:cTn id="74" fill="hold">
                      <p:stCondLst>
                        <p:cond delay="indefinite"/>
                      </p:stCondLst>
                      <p:childTnLst>
                        <p:par>
                          <p:cTn id="75" fill="hold">
                            <p:stCondLst>
                              <p:cond delay="0"/>
                            </p:stCondLst>
                            <p:childTnLst>
                              <p:par>
                                <p:cTn id="76" presetID="18" presetClass="entr" presetSubtype="12" fill="hold" grpId="0"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strips(downLeft)">
                                      <p:cBhvr>
                                        <p:cTn id="78" dur="500"/>
                                        <p:tgtEl>
                                          <p:spTgt spid="18"/>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additive="base">
                                        <p:cTn id="83" dur="500" fill="hold"/>
                                        <p:tgtEl>
                                          <p:spTgt spid="17"/>
                                        </p:tgtEl>
                                        <p:attrNameLst>
                                          <p:attrName>ppt_x</p:attrName>
                                        </p:attrNameLst>
                                      </p:cBhvr>
                                      <p:tavLst>
                                        <p:tav tm="0">
                                          <p:val>
                                            <p:strVal val="#ppt_x"/>
                                          </p:val>
                                        </p:tav>
                                        <p:tav tm="100000">
                                          <p:val>
                                            <p:strVal val="#ppt_x"/>
                                          </p:val>
                                        </p:tav>
                                      </p:tavLst>
                                    </p:anim>
                                    <p:anim calcmode="lin" valueType="num">
                                      <p:cBhvr additive="base">
                                        <p:cTn id="8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additive="base">
                                        <p:cTn id="89" dur="500" fill="hold"/>
                                        <p:tgtEl>
                                          <p:spTgt spid="21"/>
                                        </p:tgtEl>
                                        <p:attrNameLst>
                                          <p:attrName>ppt_x</p:attrName>
                                        </p:attrNameLst>
                                      </p:cBhvr>
                                      <p:tavLst>
                                        <p:tav tm="0">
                                          <p:val>
                                            <p:strVal val="#ppt_x"/>
                                          </p:val>
                                        </p:tav>
                                        <p:tav tm="100000">
                                          <p:val>
                                            <p:strVal val="#ppt_x"/>
                                          </p:val>
                                        </p:tav>
                                      </p:tavLst>
                                    </p:anim>
                                    <p:anim calcmode="lin" valueType="num">
                                      <p:cBhvr additive="base">
                                        <p:cTn id="9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P spid="16" grpId="0" animBg="1"/>
      <p:bldP spid="17" grpId="0" animBg="1"/>
      <p:bldP spid="18" grpId="0" animBg="1"/>
      <p:bldP spid="19" grpId="0" animBg="1"/>
      <p:bldP spid="20" grpId="0" animBg="1"/>
      <p:bldP spid="21" grpId="0" animBg="1"/>
      <p:bldP spid="28" grpId="0" animBg="1"/>
      <p:bldP spid="33" grpId="0" animBg="1"/>
      <p:bldP spid="38" grpId="0" animBg="1"/>
      <p:bldP spid="39" grpId="0" animBg="1"/>
      <p:bldP spid="4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39999">
              <a:schemeClr val="accent4">
                <a:lumMod val="60000"/>
                <a:lumOff val="40000"/>
              </a:schemeClr>
            </a:gs>
            <a:gs pos="70000">
              <a:schemeClr val="bg1"/>
            </a:gs>
            <a:gs pos="100000">
              <a:srgbClr val="FFEBFA"/>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28" name="Picture 27" descr="beranda bab 3.TIF"/>
          <p:cNvPicPr>
            <a:picLocks noChangeAspect="1"/>
          </p:cNvPicPr>
          <p:nvPr/>
        </p:nvPicPr>
        <p:blipFill>
          <a:blip r:embed="rId2" cstate="print">
            <a:duotone>
              <a:schemeClr val="accent4">
                <a:shade val="45000"/>
                <a:satMod val="135000"/>
              </a:schemeClr>
              <a:prstClr val="white"/>
            </a:duotone>
            <a:lum bright="10000"/>
          </a:blip>
          <a:stretch>
            <a:fillRect/>
          </a:stretch>
        </p:blipFill>
        <p:spPr>
          <a:xfrm>
            <a:off x="5475028" y="4338000"/>
            <a:ext cx="3647804" cy="2520000"/>
          </a:xfrm>
          <a:prstGeom prst="rect">
            <a:avLst/>
          </a:prstGeom>
          <a:ln>
            <a:noFill/>
          </a:ln>
          <a:effectLst>
            <a:softEdge rad="112500"/>
          </a:effectLst>
        </p:spPr>
      </p:pic>
      <p:sp>
        <p:nvSpPr>
          <p:cNvPr id="4" name="Vertical Scroll 3"/>
          <p:cNvSpPr/>
          <p:nvPr/>
        </p:nvSpPr>
        <p:spPr>
          <a:xfrm>
            <a:off x="3253893" y="752171"/>
            <a:ext cx="2669458" cy="3008668"/>
          </a:xfrm>
          <a:prstGeom prst="verticalScroll">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id-ID" b="1" dirty="0" smtClean="0">
                <a:solidFill>
                  <a:srgbClr val="FF0000"/>
                </a:solidFill>
              </a:rPr>
              <a:t>B. Perilaku Jujur dalam Keseharian dan Manfaatnya</a:t>
            </a:r>
            <a:endParaRPr lang="en-US" b="1" dirty="0">
              <a:solidFill>
                <a:srgbClr val="FF0000"/>
              </a:solidFill>
            </a:endParaRPr>
          </a:p>
        </p:txBody>
      </p:sp>
      <p:sp>
        <p:nvSpPr>
          <p:cNvPr id="8" name="Curved Right Arrow 7"/>
          <p:cNvSpPr/>
          <p:nvPr/>
        </p:nvSpPr>
        <p:spPr>
          <a:xfrm rot="5400000">
            <a:off x="2761806" y="-700548"/>
            <a:ext cx="501447" cy="2403989"/>
          </a:xfrm>
          <a:prstGeom prst="curvedRightArrow">
            <a:avLst>
              <a:gd name="adj1" fmla="val 25000"/>
              <a:gd name="adj2" fmla="val 85576"/>
              <a:gd name="adj3" fmla="val 25000"/>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urved Left Arrow 8"/>
          <p:cNvSpPr/>
          <p:nvPr/>
        </p:nvSpPr>
        <p:spPr>
          <a:xfrm rot="16200000">
            <a:off x="6091082" y="-707922"/>
            <a:ext cx="501448" cy="2418736"/>
          </a:xfrm>
          <a:prstGeom prst="curvedLeftArrow">
            <a:avLst>
              <a:gd name="adj1" fmla="val 23909"/>
              <a:gd name="adj2" fmla="val 79788"/>
              <a:gd name="adj3" fmla="val 3088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loud 9"/>
          <p:cNvSpPr/>
          <p:nvPr/>
        </p:nvSpPr>
        <p:spPr>
          <a:xfrm>
            <a:off x="235976" y="752171"/>
            <a:ext cx="2949676" cy="1622319"/>
          </a:xfrm>
          <a:prstGeom prst="cloud">
            <a:avLst/>
          </a:prstGeom>
          <a:solidFill>
            <a:schemeClr val="bg1"/>
          </a:solidFill>
          <a:ln>
            <a:solidFill>
              <a:srgbClr val="30DC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1. Perilaku Jujur dalam Kehidupan Sehari-hari</a:t>
            </a:r>
            <a:endParaRPr lang="en-US" sz="2000" b="1" dirty="0">
              <a:solidFill>
                <a:schemeClr val="tx1"/>
              </a:solidFill>
            </a:endParaRPr>
          </a:p>
        </p:txBody>
      </p:sp>
      <p:sp>
        <p:nvSpPr>
          <p:cNvPr id="11" name="Cloud 10"/>
          <p:cNvSpPr/>
          <p:nvPr/>
        </p:nvSpPr>
        <p:spPr>
          <a:xfrm>
            <a:off x="5855111" y="752171"/>
            <a:ext cx="2949676" cy="1622319"/>
          </a:xfrm>
          <a:prstGeom prst="cloud">
            <a:avLst/>
          </a:prstGeom>
          <a:solidFill>
            <a:schemeClr val="bg1"/>
          </a:solidFill>
          <a:ln>
            <a:solidFill>
              <a:srgbClr val="30DC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smtClean="0">
                <a:solidFill>
                  <a:schemeClr val="tx1"/>
                </a:solidFill>
              </a:rPr>
              <a:t>2. Manfaat Perilaku Jujur dalam Keseharian</a:t>
            </a:r>
            <a:endParaRPr lang="en-US" sz="2000" b="1" dirty="0">
              <a:solidFill>
                <a:schemeClr val="tx1"/>
              </a:solidFill>
            </a:endParaRPr>
          </a:p>
        </p:txBody>
      </p:sp>
      <p:sp>
        <p:nvSpPr>
          <p:cNvPr id="13" name="Down Arrow 12"/>
          <p:cNvSpPr/>
          <p:nvPr/>
        </p:nvSpPr>
        <p:spPr>
          <a:xfrm>
            <a:off x="1401095" y="2374490"/>
            <a:ext cx="427705" cy="280220"/>
          </a:xfrm>
          <a:prstGeom prst="downArrow">
            <a:avLst/>
          </a:prstGeom>
          <a:solidFill>
            <a:schemeClr val="bg1"/>
          </a:solidFill>
          <a:ln>
            <a:solidFill>
              <a:srgbClr val="30DC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7197209" y="2374490"/>
            <a:ext cx="427705" cy="280220"/>
          </a:xfrm>
          <a:prstGeom prst="downArrow">
            <a:avLst/>
          </a:prstGeom>
          <a:solidFill>
            <a:schemeClr val="bg1"/>
          </a:solidFill>
          <a:ln>
            <a:solidFill>
              <a:srgbClr val="30DC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205496" y="2654710"/>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Menyampaikan kebenaran yang diketahui</a:t>
            </a:r>
            <a:endParaRPr lang="en-US" sz="1400" b="1" i="1" dirty="0">
              <a:solidFill>
                <a:schemeClr val="tx1"/>
              </a:solidFill>
              <a:cs typeface="Aharoni" pitchFamily="2" charset="-79"/>
            </a:endParaRPr>
          </a:p>
        </p:txBody>
      </p:sp>
      <p:sp>
        <p:nvSpPr>
          <p:cNvPr id="21" name="Rounded Rectangle 20"/>
          <p:cNvSpPr/>
          <p:nvPr/>
        </p:nvSpPr>
        <p:spPr>
          <a:xfrm>
            <a:off x="208681" y="3221973"/>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Tidak menyontek saat ujian</a:t>
            </a:r>
            <a:endParaRPr lang="en-US" sz="1400" b="1" i="1" dirty="0">
              <a:solidFill>
                <a:schemeClr val="tx1"/>
              </a:solidFill>
              <a:cs typeface="Aharoni" pitchFamily="2" charset="-79"/>
            </a:endParaRPr>
          </a:p>
        </p:txBody>
      </p:sp>
      <p:sp>
        <p:nvSpPr>
          <p:cNvPr id="22" name="Rounded Rectangle 21"/>
          <p:cNvSpPr/>
          <p:nvPr/>
        </p:nvSpPr>
        <p:spPr>
          <a:xfrm>
            <a:off x="207768" y="3788135"/>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Bertanya saat belum memahami pelajaran</a:t>
            </a:r>
            <a:endParaRPr lang="en-US" sz="1400" b="1" i="1" dirty="0">
              <a:solidFill>
                <a:schemeClr val="tx1"/>
              </a:solidFill>
              <a:cs typeface="Aharoni" pitchFamily="2" charset="-79"/>
            </a:endParaRPr>
          </a:p>
        </p:txBody>
      </p:sp>
      <p:sp>
        <p:nvSpPr>
          <p:cNvPr id="23" name="Rounded Rectangle 22"/>
          <p:cNvSpPr/>
          <p:nvPr/>
        </p:nvSpPr>
        <p:spPr>
          <a:xfrm>
            <a:off x="203834" y="4359187"/>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Menepati janji</a:t>
            </a:r>
            <a:endParaRPr lang="en-US" sz="1400" b="1" i="1" dirty="0">
              <a:solidFill>
                <a:schemeClr val="tx1"/>
              </a:solidFill>
              <a:cs typeface="Aharoni" pitchFamily="2" charset="-79"/>
            </a:endParaRPr>
          </a:p>
        </p:txBody>
      </p:sp>
      <p:sp>
        <p:nvSpPr>
          <p:cNvPr id="24" name="Rounded Rectangle 23"/>
          <p:cNvSpPr/>
          <p:nvPr/>
        </p:nvSpPr>
        <p:spPr>
          <a:xfrm>
            <a:off x="208681" y="6057673"/>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Meminta izin saat meninggalkan rumah</a:t>
            </a:r>
            <a:endParaRPr lang="en-US" sz="1400" b="1" i="1" dirty="0">
              <a:solidFill>
                <a:schemeClr val="tx1"/>
              </a:solidFill>
              <a:cs typeface="Aharoni" pitchFamily="2" charset="-79"/>
            </a:endParaRPr>
          </a:p>
        </p:txBody>
      </p:sp>
      <p:sp>
        <p:nvSpPr>
          <p:cNvPr id="25" name="Rounded Rectangle 24"/>
          <p:cNvSpPr/>
          <p:nvPr/>
        </p:nvSpPr>
        <p:spPr>
          <a:xfrm>
            <a:off x="203834" y="5491511"/>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Mengakui kesalahan yang diperbuat</a:t>
            </a:r>
            <a:endParaRPr lang="en-US" sz="1400" b="1" i="1" dirty="0">
              <a:solidFill>
                <a:schemeClr val="tx1"/>
              </a:solidFill>
              <a:cs typeface="Aharoni" pitchFamily="2" charset="-79"/>
            </a:endParaRPr>
          </a:p>
        </p:txBody>
      </p:sp>
      <p:sp>
        <p:nvSpPr>
          <p:cNvPr id="26" name="Rounded Rectangle 25"/>
          <p:cNvSpPr/>
          <p:nvPr/>
        </p:nvSpPr>
        <p:spPr>
          <a:xfrm>
            <a:off x="203834" y="4925349"/>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Mengembalikan barang pinjaman atau temuan kepada pemiliknya</a:t>
            </a:r>
            <a:endParaRPr lang="en-US" sz="1400" b="1" i="1" dirty="0">
              <a:solidFill>
                <a:schemeClr val="tx1"/>
              </a:solidFill>
              <a:cs typeface="Aharoni" pitchFamily="2" charset="-79"/>
            </a:endParaRPr>
          </a:p>
        </p:txBody>
      </p:sp>
      <p:sp>
        <p:nvSpPr>
          <p:cNvPr id="30" name="Rounded Rectangle 29"/>
          <p:cNvSpPr/>
          <p:nvPr/>
        </p:nvSpPr>
        <p:spPr>
          <a:xfrm>
            <a:off x="6076336" y="4498964"/>
            <a:ext cx="2949676" cy="525218"/>
          </a:xfrm>
          <a:prstGeom prst="roundRect">
            <a:avLst/>
          </a:prstGeom>
          <a:solidFill>
            <a:schemeClr val="accent6">
              <a:lumMod val="60000"/>
              <a:lumOff val="40000"/>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Menjadi orang yang amanah dan tanggung jawab</a:t>
            </a:r>
            <a:endParaRPr lang="en-US" sz="1400" b="1" i="1" dirty="0">
              <a:solidFill>
                <a:schemeClr val="tx1"/>
              </a:solidFill>
              <a:cs typeface="Aharoni" pitchFamily="2" charset="-79"/>
            </a:endParaRPr>
          </a:p>
        </p:txBody>
      </p:sp>
      <p:sp>
        <p:nvSpPr>
          <p:cNvPr id="31" name="Rounded Rectangle 30"/>
          <p:cNvSpPr/>
          <p:nvPr/>
        </p:nvSpPr>
        <p:spPr>
          <a:xfrm>
            <a:off x="6076336" y="3925786"/>
            <a:ext cx="2949676" cy="525218"/>
          </a:xfrm>
          <a:prstGeom prst="roundRect">
            <a:avLst/>
          </a:prstGeom>
          <a:solidFill>
            <a:schemeClr val="accent6">
              <a:lumMod val="60000"/>
              <a:lumOff val="40000"/>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Mudah membina hubungan atau interaksi dengan orang lain</a:t>
            </a:r>
            <a:endParaRPr lang="en-US" sz="1400" b="1" i="1" dirty="0">
              <a:solidFill>
                <a:schemeClr val="tx1"/>
              </a:solidFill>
              <a:cs typeface="Aharoni" pitchFamily="2" charset="-79"/>
            </a:endParaRPr>
          </a:p>
        </p:txBody>
      </p:sp>
      <p:sp>
        <p:nvSpPr>
          <p:cNvPr id="32" name="Rounded Rectangle 31"/>
          <p:cNvSpPr/>
          <p:nvPr/>
        </p:nvSpPr>
        <p:spPr>
          <a:xfrm>
            <a:off x="6076336" y="3332328"/>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Mendapat kepercayaan orang lain</a:t>
            </a:r>
            <a:endParaRPr lang="en-US" sz="1400" b="1" i="1" dirty="0">
              <a:solidFill>
                <a:schemeClr val="tx1"/>
              </a:solidFill>
              <a:cs typeface="Aharoni" pitchFamily="2" charset="-79"/>
            </a:endParaRPr>
          </a:p>
        </p:txBody>
      </p:sp>
      <p:sp>
        <p:nvSpPr>
          <p:cNvPr id="33" name="Rounded Rectangle 32"/>
          <p:cNvSpPr/>
          <p:nvPr/>
        </p:nvSpPr>
        <p:spPr>
          <a:xfrm>
            <a:off x="6076336" y="2739092"/>
            <a:ext cx="2949676" cy="525218"/>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Meningkatkan keimanan</a:t>
            </a:r>
            <a:endParaRPr lang="en-US" sz="1400" b="1" i="1" dirty="0">
              <a:solidFill>
                <a:schemeClr val="tx1"/>
              </a:solidFill>
              <a:cs typeface="Aharoni" pitchFamily="2" charset="-79"/>
            </a:endParaRPr>
          </a:p>
        </p:txBody>
      </p:sp>
      <p:sp>
        <p:nvSpPr>
          <p:cNvPr id="34" name="Rounded Rectangle 33"/>
          <p:cNvSpPr/>
          <p:nvPr/>
        </p:nvSpPr>
        <p:spPr>
          <a:xfrm>
            <a:off x="6076336" y="5106070"/>
            <a:ext cx="2949676" cy="525218"/>
          </a:xfrm>
          <a:prstGeom prst="roundRect">
            <a:avLst/>
          </a:prstGeom>
          <a:solidFill>
            <a:schemeClr val="accent6">
              <a:lumMod val="60000"/>
              <a:lumOff val="40000"/>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
            </a:pPr>
            <a:r>
              <a:rPr lang="id-ID" sz="1400" b="1" i="1" dirty="0" smtClean="0">
                <a:solidFill>
                  <a:schemeClr val="tx1"/>
                </a:solidFill>
                <a:cs typeface="Aharoni" pitchFamily="2" charset="-79"/>
              </a:rPr>
              <a:t> Terhindar dari perbuatan tercela</a:t>
            </a:r>
            <a:endParaRPr lang="en-US" sz="1400" b="1" i="1" dirty="0">
              <a:solidFill>
                <a:schemeClr val="tx1"/>
              </a:solidFill>
              <a:cs typeface="Aharoni" pitchFamily="2" charset="-79"/>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ox(i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strips(downLeft)">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strips(downLeft)">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strips(downLeft)">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12"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strips(downLeft)">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ppt_x"/>
                                          </p:val>
                                        </p:tav>
                                        <p:tav tm="100000">
                                          <p:val>
                                            <p:strVal val="#ppt_x"/>
                                          </p:val>
                                        </p:tav>
                                      </p:tavLst>
                                    </p:anim>
                                    <p:anim calcmode="lin" valueType="num">
                                      <p:cBhvr additive="base">
                                        <p:cTn id="6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wipe(down)">
                                      <p:cBhvr>
                                        <p:cTn id="65" dur="5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grpId="0" nodeType="click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randombar(horizontal)">
                                      <p:cBhvr>
                                        <p:cTn id="70" dur="500"/>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4" presetClass="entr" presetSubtype="16"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box(in)">
                                      <p:cBhvr>
                                        <p:cTn id="75" dur="5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33"/>
                                        </p:tgtEl>
                                        <p:attrNameLst>
                                          <p:attrName>style.visibility</p:attrName>
                                        </p:attrNameLst>
                                      </p:cBhvr>
                                      <p:to>
                                        <p:strVal val="visible"/>
                                      </p:to>
                                    </p:set>
                                    <p:anim calcmode="lin" valueType="num">
                                      <p:cBhvr additive="base">
                                        <p:cTn id="80" dur="500" fill="hold"/>
                                        <p:tgtEl>
                                          <p:spTgt spid="33"/>
                                        </p:tgtEl>
                                        <p:attrNameLst>
                                          <p:attrName>ppt_x</p:attrName>
                                        </p:attrNameLst>
                                      </p:cBhvr>
                                      <p:tavLst>
                                        <p:tav tm="0">
                                          <p:val>
                                            <p:strVal val="#ppt_x"/>
                                          </p:val>
                                        </p:tav>
                                        <p:tav tm="100000">
                                          <p:val>
                                            <p:strVal val="#ppt_x"/>
                                          </p:val>
                                        </p:tav>
                                      </p:tavLst>
                                    </p:anim>
                                    <p:anim calcmode="lin" valueType="num">
                                      <p:cBhvr additive="base">
                                        <p:cTn id="8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8" presetClass="entr" presetSubtype="12"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strips(downLeft)">
                                      <p:cBhvr>
                                        <p:cTn id="86" dur="500"/>
                                        <p:tgtEl>
                                          <p:spTgt spid="32"/>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ppt_x"/>
                                          </p:val>
                                        </p:tav>
                                        <p:tav tm="100000">
                                          <p:val>
                                            <p:strVal val="#ppt_x"/>
                                          </p:val>
                                        </p:tav>
                                      </p:tavLst>
                                    </p:anim>
                                    <p:anim calcmode="lin" valueType="num">
                                      <p:cBhvr additive="base">
                                        <p:cTn id="9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8" presetClass="entr" presetSubtype="12" fill="hold" grpId="0" nodeType="click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strips(downLeft)">
                                      <p:cBhvr>
                                        <p:cTn id="97" dur="500"/>
                                        <p:tgtEl>
                                          <p:spTgt spid="30"/>
                                        </p:tgtEl>
                                      </p:cBhvr>
                                    </p:animEffect>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34"/>
                                        </p:tgtEl>
                                        <p:attrNameLst>
                                          <p:attrName>style.visibility</p:attrName>
                                        </p:attrNameLst>
                                      </p:cBhvr>
                                      <p:to>
                                        <p:strVal val="visible"/>
                                      </p:to>
                                    </p:set>
                                    <p:anim calcmode="lin" valueType="num">
                                      <p:cBhvr additive="base">
                                        <p:cTn id="102" dur="500" fill="hold"/>
                                        <p:tgtEl>
                                          <p:spTgt spid="34"/>
                                        </p:tgtEl>
                                        <p:attrNameLst>
                                          <p:attrName>ppt_x</p:attrName>
                                        </p:attrNameLst>
                                      </p:cBhvr>
                                      <p:tavLst>
                                        <p:tav tm="0">
                                          <p:val>
                                            <p:strVal val="#ppt_x"/>
                                          </p:val>
                                        </p:tav>
                                        <p:tav tm="100000">
                                          <p:val>
                                            <p:strVal val="#ppt_x"/>
                                          </p:val>
                                        </p:tav>
                                      </p:tavLst>
                                    </p:anim>
                                    <p:anim calcmode="lin" valueType="num">
                                      <p:cBhvr additive="base">
                                        <p:cTn id="103"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P spid="13" grpId="0" animBg="1"/>
      <p:bldP spid="14" grpId="0" animBg="1"/>
      <p:bldP spid="20" grpId="0" animBg="1"/>
      <p:bldP spid="21" grpId="0" animBg="1"/>
      <p:bldP spid="22" grpId="0" animBg="1"/>
      <p:bldP spid="23" grpId="0" animBg="1"/>
      <p:bldP spid="24" grpId="0" animBg="1"/>
      <p:bldP spid="25" grpId="0" animBg="1"/>
      <p:bldP spid="26" grpId="0" animBg="1"/>
      <p:bldP spid="30" grpId="0" animBg="1"/>
      <p:bldP spid="31" grpId="0" animBg="1"/>
      <p:bldP spid="32" grpId="0" animBg="1"/>
      <p:bldP spid="33" grpId="0" animBg="1"/>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beranda bab 4.tif"/>
          <p:cNvPicPr>
            <a:picLocks noChangeAspect="1"/>
          </p:cNvPicPr>
          <p:nvPr/>
        </p:nvPicPr>
        <p:blipFill>
          <a:blip r:embed="rId2" cstate="print">
            <a:duotone>
              <a:schemeClr val="bg2">
                <a:shade val="45000"/>
                <a:satMod val="135000"/>
              </a:schemeClr>
              <a:prstClr val="white"/>
            </a:duotone>
          </a:blip>
          <a:stretch>
            <a:fillRect/>
          </a:stretch>
        </p:blipFill>
        <p:spPr>
          <a:xfrm>
            <a:off x="-4654" y="0"/>
            <a:ext cx="9148654" cy="6858000"/>
          </a:xfrm>
          <a:prstGeom prst="rect">
            <a:avLst/>
          </a:prstGeom>
          <a:ln>
            <a:noFill/>
          </a:ln>
          <a:effectLst>
            <a:softEdge rad="112500"/>
          </a:effectLst>
        </p:spPr>
      </p:pic>
      <p:sp>
        <p:nvSpPr>
          <p:cNvPr id="2" name="Title 1"/>
          <p:cNvSpPr>
            <a:spLocks noGrp="1"/>
          </p:cNvSpPr>
          <p:nvPr>
            <p:ph type="title"/>
          </p:nvPr>
        </p:nvSpPr>
        <p:spPr/>
        <p:txBody>
          <a:bodyPr>
            <a:noAutofit/>
          </a:bodyPr>
          <a:lstStyle/>
          <a:p>
            <a:r>
              <a:rPr lang="id-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Bab IV</a:t>
            </a:r>
            <a:br>
              <a:rPr lang="id-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id-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Sumber Hukum Islam</a:t>
            </a:r>
            <a:endPar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2280883"/>
            <a:ext cx="8229600" cy="1361364"/>
          </a:xfrm>
        </p:spPr>
        <p:txBody>
          <a:bodyPr>
            <a:normAutofit/>
          </a:bodyPr>
          <a:lstStyle/>
          <a:p>
            <a:pPr marL="514350" indent="-514350">
              <a:buFont typeface="+mj-lt"/>
              <a:buAutoNum type="alphaUcPeriod"/>
            </a:pPr>
            <a:r>
              <a:rPr lang="id-ID" sz="2500" b="1" dirty="0" smtClean="0">
                <a:solidFill>
                  <a:srgbClr val="FF0000"/>
                </a:solidFill>
                <a:latin typeface="Times New Roman" pitchFamily="18" charset="0"/>
                <a:cs typeface="Times New Roman" pitchFamily="18" charset="0"/>
              </a:rPr>
              <a:t>Macam-Macam Sumber Hukum Islam</a:t>
            </a:r>
          </a:p>
          <a:p>
            <a:pPr marL="514350" indent="-514350">
              <a:buFont typeface="+mj-lt"/>
              <a:buAutoNum type="alphaUcPeriod"/>
            </a:pPr>
            <a:r>
              <a:rPr lang="id-ID" sz="2500" b="1" dirty="0" smtClean="0">
                <a:solidFill>
                  <a:srgbClr val="FF0000"/>
                </a:solidFill>
                <a:latin typeface="Times New Roman" pitchFamily="18" charset="0"/>
                <a:cs typeface="Times New Roman" pitchFamily="18" charset="0"/>
              </a:rPr>
              <a:t>Penerapan Sumber Hukum Islam dalam Keseharian</a:t>
            </a:r>
            <a:endParaRPr lang="en-US" sz="25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edge">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9" name="Picture 8"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4" name="Rounded Rectangle 3"/>
          <p:cNvSpPr/>
          <p:nvPr/>
        </p:nvSpPr>
        <p:spPr>
          <a:xfrm>
            <a:off x="1501254" y="441434"/>
            <a:ext cx="6086901" cy="882402"/>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id-ID" b="1" dirty="0" smtClean="0">
                <a:solidFill>
                  <a:schemeClr val="tx1"/>
                </a:solidFill>
                <a:latin typeface="Times New Roman" pitchFamily="18" charset="0"/>
                <a:cs typeface="Times New Roman" pitchFamily="18" charset="0"/>
              </a:rPr>
              <a:t>A. Macam-Macam Sumber Hukum Islam</a:t>
            </a:r>
            <a:endParaRPr lang="en-US" b="1" dirty="0">
              <a:solidFill>
                <a:schemeClr val="tx1"/>
              </a:solidFill>
              <a:latin typeface="Times New Roman" pitchFamily="18" charset="0"/>
              <a:cs typeface="Times New Roman" pitchFamily="18" charset="0"/>
            </a:endParaRPr>
          </a:p>
        </p:txBody>
      </p:sp>
      <p:cxnSp>
        <p:nvCxnSpPr>
          <p:cNvPr id="10" name="Straight Arrow Connector 9"/>
          <p:cNvCxnSpPr/>
          <p:nvPr/>
        </p:nvCxnSpPr>
        <p:spPr>
          <a:xfrm flipH="1">
            <a:off x="2060812" y="1323836"/>
            <a:ext cx="2363340" cy="1003352"/>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cxnSp>
        <p:nvCxnSpPr>
          <p:cNvPr id="11" name="Straight Arrow Connector 10"/>
          <p:cNvCxnSpPr/>
          <p:nvPr/>
        </p:nvCxnSpPr>
        <p:spPr>
          <a:xfrm>
            <a:off x="4424151" y="1309497"/>
            <a:ext cx="0" cy="1017691"/>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cxnSp>
        <p:nvCxnSpPr>
          <p:cNvPr id="12" name="Straight Arrow Connector 11"/>
          <p:cNvCxnSpPr/>
          <p:nvPr/>
        </p:nvCxnSpPr>
        <p:spPr>
          <a:xfrm>
            <a:off x="4424151" y="1323836"/>
            <a:ext cx="2495264" cy="1003352"/>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sp>
        <p:nvSpPr>
          <p:cNvPr id="19" name="Oval 18"/>
          <p:cNvSpPr/>
          <p:nvPr/>
        </p:nvSpPr>
        <p:spPr>
          <a:xfrm>
            <a:off x="614149" y="2327188"/>
            <a:ext cx="2320120" cy="2238233"/>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id-ID" sz="2400" b="1" dirty="0" smtClean="0">
                <a:latin typeface="Times New Roman" pitchFamily="18" charset="0"/>
                <a:cs typeface="Times New Roman" pitchFamily="18" charset="0"/>
              </a:rPr>
              <a:t>Al-Qur’an</a:t>
            </a:r>
            <a:endParaRPr lang="en-US" sz="2400" b="1" dirty="0">
              <a:latin typeface="Times New Roman" pitchFamily="18" charset="0"/>
              <a:cs typeface="Times New Roman" pitchFamily="18" charset="0"/>
            </a:endParaRPr>
          </a:p>
        </p:txBody>
      </p:sp>
      <p:sp>
        <p:nvSpPr>
          <p:cNvPr id="20" name="Oval 19"/>
          <p:cNvSpPr/>
          <p:nvPr/>
        </p:nvSpPr>
        <p:spPr>
          <a:xfrm>
            <a:off x="3345979" y="2327188"/>
            <a:ext cx="2320120" cy="2238233"/>
          </a:xfrm>
          <a:prstGeom prst="ellipse">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d-ID" sz="2400" b="1" dirty="0" smtClean="0">
                <a:solidFill>
                  <a:srgbClr val="FFFFFF"/>
                </a:solidFill>
                <a:latin typeface="Times New Roman" pitchFamily="18" charset="0"/>
                <a:cs typeface="Times New Roman" pitchFamily="18" charset="0"/>
              </a:rPr>
              <a:t>Hadis dan Sunah</a:t>
            </a:r>
            <a:endParaRPr lang="en-US" sz="2400" b="1" dirty="0">
              <a:solidFill>
                <a:srgbClr val="FFFFFF"/>
              </a:solidFill>
              <a:latin typeface="Times New Roman" pitchFamily="18" charset="0"/>
              <a:cs typeface="Times New Roman" pitchFamily="18" charset="0"/>
            </a:endParaRPr>
          </a:p>
        </p:txBody>
      </p:sp>
      <p:sp>
        <p:nvSpPr>
          <p:cNvPr id="21" name="Oval 20"/>
          <p:cNvSpPr/>
          <p:nvPr/>
        </p:nvSpPr>
        <p:spPr>
          <a:xfrm>
            <a:off x="6105097" y="2379262"/>
            <a:ext cx="2320120" cy="2238233"/>
          </a:xfrm>
          <a:prstGeom prst="ellipse">
            <a:avLst/>
          </a:prstGeom>
          <a:gradFill>
            <a:gsLst>
              <a:gs pos="0">
                <a:schemeClr val="accent4">
                  <a:shade val="51000"/>
                  <a:satMod val="130000"/>
                  <a:alpha val="60000"/>
                </a:schemeClr>
              </a:gs>
              <a:gs pos="80000">
                <a:schemeClr val="accent4">
                  <a:shade val="93000"/>
                  <a:satMod val="130000"/>
                </a:schemeClr>
              </a:gs>
              <a:gs pos="100000">
                <a:schemeClr val="accent4">
                  <a:shade val="94000"/>
                  <a:satMod val="135000"/>
                </a:schemeClr>
              </a:gs>
            </a:gsLst>
          </a:gra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id-ID" sz="2400" b="1" dirty="0" smtClean="0">
                <a:solidFill>
                  <a:srgbClr val="FFFFFF"/>
                </a:solidFill>
                <a:latin typeface="Times New Roman" pitchFamily="18" charset="0"/>
                <a:cs typeface="Times New Roman" pitchFamily="18" charset="0"/>
              </a:rPr>
              <a:t>Ijtihad</a:t>
            </a:r>
            <a:endParaRPr lang="en-US" sz="2400" b="1" dirty="0">
              <a:solidFill>
                <a:srgbClr val="FFFFFF"/>
              </a:solidFill>
              <a:latin typeface="Times New Roman" pitchFamily="18" charset="0"/>
              <a:cs typeface="Times New Roman" pitchFamily="18"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ppt_w</p:attrName>
                                        </p:attrNameLst>
                                      </p:cBhvr>
                                      <p:tavLst>
                                        <p:tav tm="0" fmla="#ppt_w*sin(2.5*pi*$)">
                                          <p:val>
                                            <p:fltVal val="0"/>
                                          </p:val>
                                        </p:tav>
                                        <p:tav tm="100000">
                                          <p:val>
                                            <p:fltVal val="1"/>
                                          </p:val>
                                        </p:tav>
                                      </p:tavLst>
                                    </p:anim>
                                    <p:anim calcmode="lin" valueType="num">
                                      <p:cBhvr>
                                        <p:cTn id="9" dur="1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trips(downLeft)">
                                      <p:cBhvr>
                                        <p:cTn id="14" dur="1000"/>
                                        <p:tgtEl>
                                          <p:spTgt spid="10"/>
                                        </p:tgtEl>
                                      </p:cBhvr>
                                    </p:animEffect>
                                  </p:childTnLst>
                                </p:cTn>
                              </p:par>
                              <p:par>
                                <p:cTn id="15" presetID="18" presetClass="entr" presetSubtype="12"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trips(downLeft)">
                                      <p:cBhvr>
                                        <p:cTn id="17" dur="1000"/>
                                        <p:tgtEl>
                                          <p:spTgt spid="11"/>
                                        </p:tgtEl>
                                      </p:cBhvr>
                                    </p:animEffect>
                                  </p:childTnLst>
                                </p:cTn>
                              </p:par>
                              <p:par>
                                <p:cTn id="18" presetID="18" presetClass="entr" presetSubtype="12"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trips(downLeft)">
                                      <p:cBhvr>
                                        <p:cTn id="20" dur="1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randombar(horizontal)">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animBg="1"/>
      <p:bldP spid="20"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5" name="Picture 4"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2" name="Title 1"/>
          <p:cNvSpPr>
            <a:spLocks noGrp="1"/>
          </p:cNvSpPr>
          <p:nvPr>
            <p:ph type="title"/>
          </p:nvPr>
        </p:nvSpPr>
        <p:spPr/>
        <p:txBody>
          <a:bodyPr>
            <a:normAutofit/>
          </a:bodyPr>
          <a:lstStyle/>
          <a:p>
            <a:r>
              <a:rPr lang="id-ID" sz="3200" b="1" dirty="0" smtClean="0">
                <a:latin typeface="Times New Roman" pitchFamily="18" charset="0"/>
                <a:cs typeface="Times New Roman" pitchFamily="18" charset="0"/>
              </a:rPr>
              <a:t>1. Al-Qur’an</a:t>
            </a:r>
            <a:endParaRPr lang="en-US" sz="3200" b="1" dirty="0">
              <a:latin typeface="Times New Roman" pitchFamily="18" charset="0"/>
              <a:cs typeface="Times New Roman" pitchFamily="18" charset="0"/>
            </a:endParaRPr>
          </a:p>
        </p:txBody>
      </p:sp>
      <p:sp>
        <p:nvSpPr>
          <p:cNvPr id="4" name="Rounded Rectangle 3"/>
          <p:cNvSpPr/>
          <p:nvPr/>
        </p:nvSpPr>
        <p:spPr>
          <a:xfrm>
            <a:off x="675559" y="1417638"/>
            <a:ext cx="7820169" cy="5133287"/>
          </a:xfrm>
          <a:prstGeom prst="roundRect">
            <a:avLst/>
          </a:prstGeom>
          <a:gradFill>
            <a:gsLst>
              <a:gs pos="0">
                <a:schemeClr val="accent1">
                  <a:shade val="51000"/>
                  <a:satMod val="130000"/>
                  <a:alpha val="35000"/>
                </a:schemeClr>
              </a:gs>
              <a:gs pos="80000">
                <a:schemeClr val="accent1">
                  <a:shade val="93000"/>
                  <a:satMod val="130000"/>
                </a:schemeClr>
              </a:gs>
              <a:gs pos="100000">
                <a:schemeClr val="accent1">
                  <a:shade val="94000"/>
                  <a:satMod val="135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marL="514350" indent="-514350">
              <a:buFont typeface="+mj-lt"/>
              <a:buAutoNum type="alphaLcPeriod"/>
            </a:pPr>
            <a:endParaRPr lang="id-ID" sz="2400" b="1" i="1" dirty="0" smtClean="0">
              <a:latin typeface="Times New Roman" pitchFamily="18" charset="0"/>
              <a:cs typeface="Times New Roman" pitchFamily="18" charset="0"/>
            </a:endParaRPr>
          </a:p>
          <a:p>
            <a:pPr marL="514350" indent="-514350">
              <a:buFont typeface="+mj-lt"/>
              <a:buAutoNum type="alphaLcPeriod"/>
            </a:pPr>
            <a:r>
              <a:rPr lang="id-ID" sz="2400" b="1" i="1" dirty="0" smtClean="0">
                <a:latin typeface="Times New Roman" pitchFamily="18" charset="0"/>
                <a:cs typeface="Times New Roman" pitchFamily="18" charset="0"/>
              </a:rPr>
              <a:t>Pengertian Al-Qur’an</a:t>
            </a:r>
          </a:p>
          <a:p>
            <a:pPr marL="514350" indent="-514350">
              <a:buNone/>
            </a:pPr>
            <a:r>
              <a:rPr lang="id-ID" sz="2400" dirty="0" smtClean="0"/>
              <a:t>		</a:t>
            </a:r>
            <a:r>
              <a:rPr lang="id-ID" sz="2400" dirty="0" smtClean="0">
                <a:latin typeface="Times New Roman" pitchFamily="18" charset="0"/>
                <a:cs typeface="Times New Roman" pitchFamily="18" charset="0"/>
              </a:rPr>
              <a:t>Al-Qur’an merupakan bentuk masdar dari kata kerja, </a:t>
            </a:r>
            <a:r>
              <a:rPr lang="id-ID" sz="2400" b="1" i="1" dirty="0" smtClean="0">
                <a:latin typeface="Times New Roman" pitchFamily="18" charset="0"/>
                <a:cs typeface="Times New Roman" pitchFamily="18" charset="0"/>
              </a:rPr>
              <a:t>qara’a</a:t>
            </a:r>
            <a:r>
              <a:rPr lang="id-ID" sz="2400" dirty="0" smtClean="0">
                <a:latin typeface="Times New Roman" pitchFamily="18" charset="0"/>
                <a:cs typeface="Times New Roman" pitchFamily="18" charset="0"/>
              </a:rPr>
              <a:t> yang berarti bacaan; berbicara tentang sesuatu yang ditulis; atau melihat dan menelaah. Secara istilah, definisi Al-Qur’an disampaikan oleh banyak ulama salah satunya disampaikan DR. Subhi as-Salih. Menurut DR. Subhi as-Salih definisi </a:t>
            </a:r>
            <a:endParaRPr lang="id-ID" sz="2400" dirty="0" smtClean="0">
              <a:latin typeface="Times New Roman" pitchFamily="18" charset="0"/>
              <a:cs typeface="Times New Roman" pitchFamily="18" charset="0"/>
            </a:endParaRPr>
          </a:p>
          <a:p>
            <a:pPr marL="514350" indent="-514350">
              <a:buNone/>
            </a:pPr>
            <a:r>
              <a:rPr lang="id-ID" sz="2400" dirty="0" smtClean="0">
                <a:latin typeface="Times New Roman" pitchFamily="18" charset="0"/>
                <a:cs typeface="Times New Roman" pitchFamily="18" charset="0"/>
              </a:rPr>
              <a:t>	</a:t>
            </a:r>
            <a:r>
              <a:rPr lang="id-ID" sz="2400" dirty="0" smtClean="0">
                <a:latin typeface="Times New Roman" pitchFamily="18" charset="0"/>
                <a:cs typeface="Times New Roman" pitchFamily="18" charset="0"/>
              </a:rPr>
              <a:t>Al-Qur’an </a:t>
            </a:r>
            <a:r>
              <a:rPr lang="id-ID" sz="2400" dirty="0" smtClean="0">
                <a:latin typeface="Times New Roman" pitchFamily="18" charset="0"/>
                <a:cs typeface="Times New Roman" pitchFamily="18" charset="0"/>
              </a:rPr>
              <a:t>yaitu Kalam Allah Swt. yang merupakan mukjizat dan diturunkan kepada Nabi Muhammad saw., ditulis dalam mushaf, diriwayatkan secara mutawatir, serta membacanya bernilai ibadah.</a:t>
            </a:r>
          </a:p>
          <a:p>
            <a:pPr marL="514350" indent="-514350">
              <a:buNone/>
            </a:pPr>
            <a:endParaRPr lang="en-US" dirty="0" smtClean="0"/>
          </a:p>
          <a:p>
            <a:pPr algn="ctr"/>
            <a:endParaRPr lang="en-US"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plus(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plus(in)">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3" name="Picture 2"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4" name="Rounded Rectangle 3"/>
          <p:cNvSpPr/>
          <p:nvPr/>
        </p:nvSpPr>
        <p:spPr>
          <a:xfrm>
            <a:off x="661911" y="764275"/>
            <a:ext cx="7820169" cy="5513696"/>
          </a:xfrm>
          <a:prstGeom prst="roundRect">
            <a:avLst/>
          </a:prstGeom>
          <a:gradFill>
            <a:gsLst>
              <a:gs pos="0">
                <a:schemeClr val="accent1">
                  <a:shade val="51000"/>
                  <a:satMod val="130000"/>
                  <a:alpha val="35000"/>
                </a:schemeClr>
              </a:gs>
              <a:gs pos="80000">
                <a:schemeClr val="accent1">
                  <a:shade val="93000"/>
                  <a:satMod val="130000"/>
                </a:schemeClr>
              </a:gs>
              <a:gs pos="100000">
                <a:schemeClr val="accent1">
                  <a:shade val="94000"/>
                  <a:satMod val="135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marL="514350" indent="-514350">
              <a:buAutoNum type="alphaLcPeriod" startAt="2"/>
            </a:pPr>
            <a:endParaRPr lang="id-ID" sz="2400" b="1" i="1" dirty="0" smtClean="0">
              <a:latin typeface="Times New Roman" pitchFamily="18" charset="0"/>
              <a:cs typeface="Times New Roman" pitchFamily="18" charset="0"/>
            </a:endParaRPr>
          </a:p>
          <a:p>
            <a:pPr marL="514350" indent="-514350">
              <a:buAutoNum type="alphaLcPeriod" startAt="2"/>
            </a:pPr>
            <a:endParaRPr lang="id-ID" sz="2400" b="1" i="1" dirty="0" smtClean="0">
              <a:latin typeface="Times New Roman" pitchFamily="18" charset="0"/>
              <a:cs typeface="Times New Roman" pitchFamily="18" charset="0"/>
            </a:endParaRPr>
          </a:p>
          <a:p>
            <a:pPr marL="514350" indent="-514350">
              <a:buAutoNum type="alphaLcPeriod" startAt="2"/>
            </a:pPr>
            <a:r>
              <a:rPr lang="id-ID" sz="2400" b="1" i="1" dirty="0" smtClean="0">
                <a:latin typeface="Times New Roman" pitchFamily="18" charset="0"/>
                <a:cs typeface="Times New Roman" pitchFamily="18" charset="0"/>
              </a:rPr>
              <a:t>Kedudukan Al-Qur’an sebagai Sumber Hukum Islam </a:t>
            </a:r>
            <a:r>
              <a:rPr lang="id-ID" sz="2400" dirty="0" smtClean="0"/>
              <a:t>	</a:t>
            </a:r>
          </a:p>
          <a:p>
            <a:pPr marL="514350" indent="-514350"/>
            <a:r>
              <a:rPr lang="id-ID" sz="2400" dirty="0" smtClean="0">
                <a:latin typeface="Times New Roman" pitchFamily="18" charset="0"/>
                <a:cs typeface="Times New Roman" pitchFamily="18" charset="0"/>
              </a:rPr>
              <a:t>		 </a:t>
            </a:r>
            <a:r>
              <a:rPr lang="id-ID" sz="2000" dirty="0" smtClean="0">
                <a:latin typeface="Times New Roman" pitchFamily="18" charset="0"/>
                <a:cs typeface="Times New Roman" pitchFamily="18" charset="0"/>
              </a:rPr>
              <a:t>Al-Qur’an merupakan sumber rujukan hukum utama. Kedudukan Al-Qur’an sebagai sumber hukum Islam sebagai berikut.</a:t>
            </a:r>
          </a:p>
          <a:p>
            <a:pPr marL="514350" indent="-514350"/>
            <a:r>
              <a:rPr lang="id-ID" sz="2000" dirty="0" smtClean="0">
                <a:latin typeface="Times New Roman" pitchFamily="18" charset="0"/>
                <a:cs typeface="Times New Roman" pitchFamily="18" charset="0"/>
              </a:rPr>
              <a:t>	 1) 	Sebagai 	rujukan pertama dalam menetapkan hukum atau 	ketentuan suatu perkara dalam kehidupan. </a:t>
            </a:r>
          </a:p>
          <a:p>
            <a:pPr marL="514350" indent="-514350"/>
            <a:r>
              <a:rPr lang="id-ID" sz="2000" dirty="0" smtClean="0">
                <a:latin typeface="Times New Roman" pitchFamily="18" charset="0"/>
                <a:cs typeface="Times New Roman" pitchFamily="18" charset="0"/>
              </a:rPr>
              <a:t>	2) 	Al-Qur’an merupakan sumber hukum utama. Oleh karena itu, 	segala ketentuan hukum dari sumber lain yang bertentangan 	dengan ketentuan Al-Qur’an dipandang batal dan tidak 	boleh digunakan. Diperlukan kajian mendalam sebelum 	menentukan suatu ketentuan dalam ajaran Islam. </a:t>
            </a:r>
          </a:p>
          <a:p>
            <a:pPr marL="514350" indent="-514350"/>
            <a:r>
              <a:rPr lang="id-ID" sz="2000" dirty="0" smtClean="0">
                <a:latin typeface="Times New Roman" pitchFamily="18" charset="0"/>
                <a:cs typeface="Times New Roman" pitchFamily="18" charset="0"/>
              </a:rPr>
              <a:t>	3) 	Sebagian ketentuan dalam Al-Qur’an hanya bersifat garis 	besar dan ada pula yang telah dijelaskan secara terperinci.</a:t>
            </a:r>
          </a:p>
          <a:p>
            <a:pPr marL="514350" indent="-514350">
              <a:buNone/>
            </a:pPr>
            <a:endParaRPr lang="en-US" dirty="0" smtClean="0"/>
          </a:p>
          <a:p>
            <a:pPr algn="ctr"/>
            <a:endParaRPr lang="en-US" dirty="0"/>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dissolv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calcmode="lin" valueType="num">
                                      <p:cBhvr additive="base">
                                        <p:cTn id="1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checkerboard(across)">
                                      <p:cBhvr>
                                        <p:cTn id="23" dur="500"/>
                                        <p:tgtEl>
                                          <p:spTgt spid="4">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 calcmode="lin" valueType="num">
                                      <p:cBhvr>
                                        <p:cTn id="28"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pic>
        <p:nvPicPr>
          <p:cNvPr id="16" name="Picture 15" descr="Abuja National Mosque.jpg"/>
          <p:cNvPicPr>
            <a:picLocks noChangeAspect="1"/>
          </p:cNvPicPr>
          <p:nvPr/>
        </p:nvPicPr>
        <p:blipFill>
          <a:blip r:embed="rId2" cstate="print">
            <a:duotone>
              <a:schemeClr val="accent1">
                <a:shade val="45000"/>
                <a:satMod val="135000"/>
              </a:schemeClr>
              <a:prstClr val="white"/>
            </a:duotone>
          </a:blip>
          <a:stretch>
            <a:fillRect/>
          </a:stretch>
        </p:blipFill>
        <p:spPr>
          <a:xfrm>
            <a:off x="0" y="11430"/>
            <a:ext cx="9144000" cy="6835140"/>
          </a:xfrm>
          <a:prstGeom prst="rect">
            <a:avLst/>
          </a:prstGeom>
          <a:ln>
            <a:noFill/>
          </a:ln>
          <a:effectLst>
            <a:softEdge rad="112500"/>
          </a:effectLst>
        </p:spPr>
      </p:pic>
      <p:sp>
        <p:nvSpPr>
          <p:cNvPr id="3074" name="Rectangle 1"/>
          <p:cNvSpPr>
            <a:spLocks noChangeArrowheads="1"/>
          </p:cNvSpPr>
          <p:nvPr/>
        </p:nvSpPr>
        <p:spPr bwMode="auto">
          <a:xfrm>
            <a:off x="2286000" y="554038"/>
            <a:ext cx="4572000" cy="647700"/>
          </a:xfrm>
          <a:prstGeom prst="rect">
            <a:avLst/>
          </a:prstGeom>
          <a:noFill/>
          <a:ln w="9525">
            <a:noFill/>
            <a:miter lim="800000"/>
            <a:headEnd/>
            <a:tailEnd/>
          </a:ln>
        </p:spPr>
        <p:txBody>
          <a:bodyPr>
            <a:spAutoFit/>
          </a:bodyPr>
          <a:lstStyle/>
          <a:p>
            <a:pPr algn="ctr">
              <a:buFont typeface="Arial" charset="0"/>
              <a:buNone/>
            </a:pPr>
            <a:r>
              <a:rPr lang="en-ID" altLang="en-US" sz="3600" b="1" dirty="0">
                <a:latin typeface="Helvetica" pitchFamily="34" charset="0"/>
              </a:rPr>
              <a:t>Daftar Isi</a:t>
            </a:r>
            <a:endParaRPr lang="en-US" sz="3600" b="1" dirty="0">
              <a:latin typeface="Helvetica" pitchFamily="34" charset="0"/>
            </a:endParaRPr>
          </a:p>
        </p:txBody>
      </p:sp>
      <p:sp>
        <p:nvSpPr>
          <p:cNvPr id="9" name="Up Ribbon 8"/>
          <p:cNvSpPr/>
          <p:nvPr/>
        </p:nvSpPr>
        <p:spPr>
          <a:xfrm>
            <a:off x="914401" y="1514902"/>
            <a:ext cx="3070746" cy="1364776"/>
          </a:xfrm>
          <a:prstGeom prst="ribbon2">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BAB I</a:t>
            </a:r>
            <a:endParaRPr lang="en-US"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Up Ribbon 9"/>
          <p:cNvSpPr/>
          <p:nvPr/>
        </p:nvSpPr>
        <p:spPr>
          <a:xfrm>
            <a:off x="4758516" y="4931391"/>
            <a:ext cx="3070746" cy="1364776"/>
          </a:xfrm>
          <a:prstGeom prst="ribbon2">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BAB VI</a:t>
            </a:r>
            <a:endParaRPr lang="en-US"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Up Ribbon 10"/>
          <p:cNvSpPr/>
          <p:nvPr/>
        </p:nvSpPr>
        <p:spPr>
          <a:xfrm>
            <a:off x="859811" y="4931391"/>
            <a:ext cx="3070746" cy="1364776"/>
          </a:xfrm>
          <a:prstGeom prst="ribbon2">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BAB V</a:t>
            </a:r>
            <a:endParaRPr lang="en-US"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 name="Up Ribbon 11"/>
          <p:cNvSpPr/>
          <p:nvPr/>
        </p:nvSpPr>
        <p:spPr>
          <a:xfrm>
            <a:off x="887105" y="3184478"/>
            <a:ext cx="3070746" cy="1364776"/>
          </a:xfrm>
          <a:prstGeom prst="ribbon2">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BAB III</a:t>
            </a:r>
            <a:endParaRPr lang="en-US"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3" name="Up Ribbon 12"/>
          <p:cNvSpPr/>
          <p:nvPr/>
        </p:nvSpPr>
        <p:spPr>
          <a:xfrm>
            <a:off x="4760795" y="3186750"/>
            <a:ext cx="3070746" cy="1364776"/>
          </a:xfrm>
          <a:prstGeom prst="ribbon2">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BAB IV</a:t>
            </a:r>
            <a:endParaRPr lang="en-US"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4" name="Up Ribbon 13"/>
          <p:cNvSpPr/>
          <p:nvPr/>
        </p:nvSpPr>
        <p:spPr>
          <a:xfrm>
            <a:off x="4801739" y="1514902"/>
            <a:ext cx="3070746" cy="1364776"/>
          </a:xfrm>
          <a:prstGeom prst="ribbon2">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id-ID"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BAB II</a:t>
            </a:r>
            <a:endParaRPr lang="en-US"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1" presetClass="path" presetSubtype="0" accel="50000" decel="50000" fill="hold" grpId="1" nodeType="clickEffect">
                                  <p:stCondLst>
                                    <p:cond delay="0"/>
                                  </p:stCondLst>
                                  <p:childTnLst>
                                    <p:animMotion origin="layout" path="M 0 0  L 0.036 0.08259  L 0.108 0.08259  L 0.072 0.16651  L 0.108 0.2491  L 0.036 0.2491  L 0 0.33302  L -0.036 0.2491  L -0.108 0.2491  L -0.072 0.16651  L -0.108 0.08259  L -0.036 0.08259  L 0 0  Z" pathEditMode="relative" ptsTypes="">
                                      <p:cBhvr>
                                        <p:cTn id="37" dur="2000" fill="hold"/>
                                        <p:tgtEl>
                                          <p:spTgt spid="9"/>
                                        </p:tgtEl>
                                        <p:attrNameLst>
                                          <p:attrName>ppt_x</p:attrName>
                                          <p:attrName>ppt_y</p:attrName>
                                        </p:attrNameLst>
                                      </p:cBhvr>
                                    </p:animMotion>
                                  </p:childTnLst>
                                </p:cTn>
                              </p:par>
                              <p:par>
                                <p:cTn id="38" presetID="11" presetClass="path" presetSubtype="0" accel="50000" decel="50000" fill="hold" grpId="1" nodeType="withEffect">
                                  <p:stCondLst>
                                    <p:cond delay="0"/>
                                  </p:stCondLst>
                                  <p:childTnLst>
                                    <p:animMotion origin="layout" path="M 0 0  L 0.036 0.08259  L 0.108 0.08259  L 0.072 0.16651  L 0.108 0.2491  L 0.036 0.2491  L 0 0.33302  L -0.036 0.2491  L -0.108 0.2491  L -0.072 0.16651  L -0.108 0.08259  L -0.036 0.08259  L 0 0  Z" pathEditMode="relative" ptsTypes="">
                                      <p:cBhvr>
                                        <p:cTn id="39" dur="2000" fill="hold"/>
                                        <p:tgtEl>
                                          <p:spTgt spid="10"/>
                                        </p:tgtEl>
                                        <p:attrNameLst>
                                          <p:attrName>ppt_x</p:attrName>
                                          <p:attrName>ppt_y</p:attrName>
                                        </p:attrNameLst>
                                      </p:cBhvr>
                                    </p:animMotion>
                                  </p:childTnLst>
                                </p:cTn>
                              </p:par>
                              <p:par>
                                <p:cTn id="40" presetID="11" presetClass="path" presetSubtype="0" accel="50000" decel="50000" fill="hold" grpId="1" nodeType="withEffect">
                                  <p:stCondLst>
                                    <p:cond delay="0"/>
                                  </p:stCondLst>
                                  <p:childTnLst>
                                    <p:animMotion origin="layout" path="M 0 0  L 0.036 0.08259  L 0.108 0.08259  L 0.072 0.16651  L 0.108 0.2491  L 0.036 0.2491  L 0 0.33302  L -0.036 0.2491  L -0.108 0.2491  L -0.072 0.16651  L -0.108 0.08259  L -0.036 0.08259  L 0 0  Z" pathEditMode="relative" ptsTypes="">
                                      <p:cBhvr>
                                        <p:cTn id="41" dur="2000" fill="hold"/>
                                        <p:tgtEl>
                                          <p:spTgt spid="11"/>
                                        </p:tgtEl>
                                        <p:attrNameLst>
                                          <p:attrName>ppt_x</p:attrName>
                                          <p:attrName>ppt_y</p:attrName>
                                        </p:attrNameLst>
                                      </p:cBhvr>
                                    </p:animMotion>
                                  </p:childTnLst>
                                </p:cTn>
                              </p:par>
                              <p:par>
                                <p:cTn id="42" presetID="11" presetClass="path" presetSubtype="0" accel="50000" decel="50000" fill="hold" grpId="1" nodeType="withEffect">
                                  <p:stCondLst>
                                    <p:cond delay="0"/>
                                  </p:stCondLst>
                                  <p:childTnLst>
                                    <p:animMotion origin="layout" path="M 0 0  L 0.036 0.08259  L 0.108 0.08259  L 0.072 0.16651  L 0.108 0.2491  L 0.036 0.2491  L 0 0.33302  L -0.036 0.2491  L -0.108 0.2491  L -0.072 0.16651  L -0.108 0.08259  L -0.036 0.08259  L 0 0  Z" pathEditMode="relative" ptsTypes="">
                                      <p:cBhvr>
                                        <p:cTn id="43" dur="2000" fill="hold"/>
                                        <p:tgtEl>
                                          <p:spTgt spid="12"/>
                                        </p:tgtEl>
                                        <p:attrNameLst>
                                          <p:attrName>ppt_x</p:attrName>
                                          <p:attrName>ppt_y</p:attrName>
                                        </p:attrNameLst>
                                      </p:cBhvr>
                                    </p:animMotion>
                                  </p:childTnLst>
                                </p:cTn>
                              </p:par>
                              <p:par>
                                <p:cTn id="44" presetID="11" presetClass="path" presetSubtype="0" accel="50000" decel="50000" fill="hold" grpId="1" nodeType="withEffect">
                                  <p:stCondLst>
                                    <p:cond delay="0"/>
                                  </p:stCondLst>
                                  <p:childTnLst>
                                    <p:animMotion origin="layout" path="M 0 0  L 0.036 0.08259  L 0.108 0.08259  L 0.072 0.16651  L 0.108 0.2491  L 0.036 0.2491  L 0 0.33302  L -0.036 0.2491  L -0.108 0.2491  L -0.072 0.16651  L -0.108 0.08259  L -0.036 0.08259  L 0 0  Z" pathEditMode="relative" ptsTypes="">
                                      <p:cBhvr>
                                        <p:cTn id="45" dur="2000" fill="hold"/>
                                        <p:tgtEl>
                                          <p:spTgt spid="13"/>
                                        </p:tgtEl>
                                        <p:attrNameLst>
                                          <p:attrName>ppt_x</p:attrName>
                                          <p:attrName>ppt_y</p:attrName>
                                        </p:attrNameLst>
                                      </p:cBhvr>
                                    </p:animMotion>
                                  </p:childTnLst>
                                </p:cTn>
                              </p:par>
                              <p:par>
                                <p:cTn id="46" presetID="11" presetClass="path" presetSubtype="0" accel="50000" decel="50000" fill="hold" grpId="1" nodeType="withEffect">
                                  <p:stCondLst>
                                    <p:cond delay="0"/>
                                  </p:stCondLst>
                                  <p:childTnLst>
                                    <p:animMotion origin="layout" path="M 0 0  L 0.036 0.08259  L 0.108 0.08259  L 0.072 0.16651  L 0.108 0.2491  L 0.036 0.2491  L 0 0.33302  L -0.036 0.2491  L -0.108 0.2491  L -0.072 0.16651  L -0.108 0.08259  L -0.036 0.08259  L 0 0  Z" pathEditMode="relative" ptsTypes="">
                                      <p:cBhvr>
                                        <p:cTn id="47" dur="2000" fill="hold"/>
                                        <p:tgtEl>
                                          <p:spTgt spid="1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6" name="Picture 5"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4" name="Rounded Rectangle 3"/>
          <p:cNvSpPr/>
          <p:nvPr/>
        </p:nvSpPr>
        <p:spPr>
          <a:xfrm>
            <a:off x="661911" y="723334"/>
            <a:ext cx="7820169" cy="2920621"/>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marL="514350" indent="-514350"/>
            <a:endParaRPr lang="id-ID" sz="2400" b="1" i="1" dirty="0" smtClean="0">
              <a:latin typeface="Times New Roman" pitchFamily="18" charset="0"/>
              <a:cs typeface="Times New Roman" pitchFamily="18" charset="0"/>
            </a:endParaRPr>
          </a:p>
          <a:p>
            <a:pPr marL="514350" indent="-514350"/>
            <a:r>
              <a:rPr lang="id-ID" sz="2400" b="1" i="1" dirty="0" smtClean="0">
                <a:latin typeface="Times New Roman" pitchFamily="18" charset="0"/>
                <a:cs typeface="Times New Roman" pitchFamily="18" charset="0"/>
              </a:rPr>
              <a:t>c.	Kandungan Hukum dalam Al-Qur’an</a:t>
            </a:r>
            <a:r>
              <a:rPr lang="id-ID" sz="2400" dirty="0" smtClean="0"/>
              <a:t>	</a:t>
            </a:r>
          </a:p>
          <a:p>
            <a:pPr marL="514350" indent="-514350"/>
            <a:r>
              <a:rPr lang="id-ID" sz="2400" dirty="0" smtClean="0">
                <a:latin typeface="Times New Roman" pitchFamily="18" charset="0"/>
                <a:cs typeface="Times New Roman" pitchFamily="18" charset="0"/>
              </a:rPr>
              <a:t>		 </a:t>
            </a:r>
            <a:r>
              <a:rPr lang="id-ID" sz="2000" dirty="0" smtClean="0">
                <a:latin typeface="Times New Roman" pitchFamily="18" charset="0"/>
                <a:cs typeface="Times New Roman" pitchFamily="18" charset="0"/>
              </a:rPr>
              <a:t>Kandungan hukum dalam Al-Qur’an dibagi menjadi empat aspek sebagai berikut.</a:t>
            </a:r>
          </a:p>
          <a:p>
            <a:pPr marL="514350" indent="-514350"/>
            <a:r>
              <a:rPr lang="id-ID" sz="2000" dirty="0" smtClean="0">
                <a:latin typeface="Times New Roman" pitchFamily="18" charset="0"/>
                <a:cs typeface="Times New Roman" pitchFamily="18" charset="0"/>
              </a:rPr>
              <a:t>	1)	Hukum peribadatan dan muamalah. </a:t>
            </a:r>
          </a:p>
          <a:p>
            <a:pPr marL="514350" indent="-514350"/>
            <a:r>
              <a:rPr lang="id-ID" sz="2000" dirty="0" smtClean="0">
                <a:latin typeface="Times New Roman" pitchFamily="18" charset="0"/>
                <a:cs typeface="Times New Roman" pitchFamily="18" charset="0"/>
              </a:rPr>
              <a:t>	2)	Kisah-kisah para nabi. </a:t>
            </a:r>
          </a:p>
          <a:p>
            <a:pPr marL="514350" indent="-514350"/>
            <a:r>
              <a:rPr lang="id-ID" sz="2000" dirty="0" smtClean="0">
                <a:latin typeface="Times New Roman" pitchFamily="18" charset="0"/>
                <a:cs typeface="Times New Roman" pitchFamily="18" charset="0"/>
              </a:rPr>
              <a:t>	3)	Informasi kehidupan dan alam semesta di antaranya informasi 	tentang terbentuknya alam semesta dan penciptaan manusia.</a:t>
            </a:r>
          </a:p>
          <a:p>
            <a:pPr marL="514350" indent="-514350"/>
            <a:r>
              <a:rPr lang="id-ID" sz="2000" dirty="0" smtClean="0">
                <a:latin typeface="Times New Roman" pitchFamily="18" charset="0"/>
                <a:cs typeface="Times New Roman" pitchFamily="18" charset="0"/>
              </a:rPr>
              <a:t>	 4)	Janji dan ancaman Allah Swt. terhadap seluruh manusia. </a:t>
            </a:r>
            <a:endParaRPr lang="en-US" dirty="0" smtClean="0"/>
          </a:p>
          <a:p>
            <a:pPr algn="ctr"/>
            <a:endParaRPr lang="en-US" dirty="0"/>
          </a:p>
        </p:txBody>
      </p:sp>
      <p:sp>
        <p:nvSpPr>
          <p:cNvPr id="5" name="Rounded Rectangle 4"/>
          <p:cNvSpPr/>
          <p:nvPr/>
        </p:nvSpPr>
        <p:spPr>
          <a:xfrm>
            <a:off x="677831" y="4246739"/>
            <a:ext cx="7820169" cy="1799229"/>
          </a:xfrm>
          <a:prstGeom prst="roundRect">
            <a:avLst/>
          </a:prstGeom>
          <a:gradFill>
            <a:gsLst>
              <a:gs pos="0">
                <a:schemeClr val="accent1">
                  <a:shade val="51000"/>
                  <a:satMod val="130000"/>
                  <a:alpha val="35000"/>
                </a:schemeClr>
              </a:gs>
              <a:gs pos="80000">
                <a:schemeClr val="accent1">
                  <a:shade val="93000"/>
                  <a:satMod val="130000"/>
                </a:schemeClr>
              </a:gs>
              <a:gs pos="100000">
                <a:schemeClr val="accent1">
                  <a:shade val="94000"/>
                  <a:satMod val="135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marL="514350" indent="-514350"/>
            <a:r>
              <a:rPr lang="id-ID" sz="2400" b="1" i="1" dirty="0" smtClean="0">
                <a:latin typeface="Times New Roman" pitchFamily="18" charset="0"/>
                <a:cs typeface="Times New Roman" pitchFamily="18" charset="0"/>
              </a:rPr>
              <a:t>d.	Dalalah Al-Qur’an</a:t>
            </a:r>
            <a:r>
              <a:rPr lang="id-ID" sz="2400" dirty="0" smtClean="0"/>
              <a:t>	</a:t>
            </a:r>
          </a:p>
          <a:p>
            <a:pPr marL="514350" indent="-514350"/>
            <a:r>
              <a:rPr lang="id-ID" sz="2400" dirty="0" smtClean="0">
                <a:latin typeface="Times New Roman" pitchFamily="18" charset="0"/>
                <a:cs typeface="Times New Roman" pitchFamily="18" charset="0"/>
              </a:rPr>
              <a:t>		 </a:t>
            </a:r>
            <a:r>
              <a:rPr lang="id-ID" sz="2000" dirty="0" smtClean="0">
                <a:latin typeface="Times New Roman" pitchFamily="18" charset="0"/>
                <a:cs typeface="Times New Roman" pitchFamily="18" charset="0"/>
              </a:rPr>
              <a:t>Dalalah adalah kandungan pengertian yang terdapat pada suatu kata atau kalimat dalam nas Al-Qur’an. Dalalah Al-Qur’an terbagi menjadi dua, yaitu dalalah qat‘i dan dalalah zanniy.</a:t>
            </a:r>
            <a:endParaRPr lang="en-US"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7" dur="500"/>
                                        <p:tgtEl>
                                          <p:spTgt spid="4">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barn(inHorizontal)">
                                      <p:cBhvr>
                                        <p:cTn id="15" dur="500"/>
                                        <p:tgtEl>
                                          <p:spTgt spid="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 calcmode="lin" valueType="num">
                                      <p:cBhvr additive="base">
                                        <p:cTn id="20"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dissolve">
                                      <p:cBhvr>
                                        <p:cTn id="26" dur="500"/>
                                        <p:tgtEl>
                                          <p:spTgt spid="4">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box(in)">
                                      <p:cBhvr>
                                        <p:cTn id="31" dur="500"/>
                                        <p:tgtEl>
                                          <p:spTgt spid="4">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nodeType="clickEffect">
                                  <p:stCondLst>
                                    <p:cond delay="0"/>
                                  </p:stCondLst>
                                  <p:childTnLst>
                                    <p:set>
                                      <p:cBhvr>
                                        <p:cTn id="35" dur="1" fill="hold">
                                          <p:stCondLst>
                                            <p:cond delay="0"/>
                                          </p:stCondLst>
                                        </p:cTn>
                                        <p:tgtEl>
                                          <p:spTgt spid="5">
                                            <p:txEl>
                                              <p:pRg st="0" end="0"/>
                                            </p:txEl>
                                          </p:spTgt>
                                        </p:tgtEl>
                                        <p:attrNameLst>
                                          <p:attrName>style.visibility</p:attrName>
                                        </p:attrNameLst>
                                      </p:cBhvr>
                                      <p:to>
                                        <p:strVal val="visible"/>
                                      </p:to>
                                    </p:set>
                                    <p:animEffect transition="in" filter="slide(fromBottom)">
                                      <p:cBhvr>
                                        <p:cTn id="36" dur="500"/>
                                        <p:tgtEl>
                                          <p:spTgt spid="5">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Effect transition="in" filter="wipe(down)">
                                      <p:cBhvr>
                                        <p:cTn id="4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8" name="Picture 7"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2" name="Title 1"/>
          <p:cNvSpPr>
            <a:spLocks noGrp="1"/>
          </p:cNvSpPr>
          <p:nvPr>
            <p:ph type="title"/>
          </p:nvPr>
        </p:nvSpPr>
        <p:spPr/>
        <p:txBody>
          <a:bodyPr>
            <a:normAutofit/>
          </a:bodyPr>
          <a:lstStyle/>
          <a:p>
            <a:r>
              <a:rPr lang="id-ID" sz="3200" b="1" dirty="0" smtClean="0">
                <a:latin typeface="Times New Roman" pitchFamily="18" charset="0"/>
                <a:cs typeface="Times New Roman" pitchFamily="18" charset="0"/>
              </a:rPr>
              <a:t>2. Hadis dan Sunah</a:t>
            </a:r>
            <a:endParaRPr lang="en-US" sz="3200" dirty="0"/>
          </a:p>
        </p:txBody>
      </p:sp>
      <p:sp>
        <p:nvSpPr>
          <p:cNvPr id="4" name="Rectangle 3"/>
          <p:cNvSpPr/>
          <p:nvPr/>
        </p:nvSpPr>
        <p:spPr>
          <a:xfrm>
            <a:off x="2142699" y="1417638"/>
            <a:ext cx="4763068" cy="697765"/>
          </a:xfrm>
          <a:prstGeom prst="rec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bg1"/>
                </a:solidFill>
                <a:latin typeface="Times New Roman" pitchFamily="18" charset="0"/>
                <a:cs typeface="Times New Roman" pitchFamily="18" charset="0"/>
              </a:rPr>
              <a:t>a. Definisi Hadis dan Sunah</a:t>
            </a:r>
            <a:endParaRPr lang="en-US" dirty="0">
              <a:solidFill>
                <a:schemeClr val="bg1"/>
              </a:solidFill>
              <a:latin typeface="Times New Roman" pitchFamily="18" charset="0"/>
              <a:cs typeface="Times New Roman" pitchFamily="18" charset="0"/>
            </a:endParaRPr>
          </a:p>
        </p:txBody>
      </p:sp>
      <p:cxnSp>
        <p:nvCxnSpPr>
          <p:cNvPr id="5" name="Straight Arrow Connector 4"/>
          <p:cNvCxnSpPr/>
          <p:nvPr/>
        </p:nvCxnSpPr>
        <p:spPr>
          <a:xfrm flipH="1">
            <a:off x="3057099" y="2088107"/>
            <a:ext cx="1367054" cy="382138"/>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cxnSp>
        <p:nvCxnSpPr>
          <p:cNvPr id="6" name="Straight Arrow Connector 5"/>
          <p:cNvCxnSpPr/>
          <p:nvPr/>
        </p:nvCxnSpPr>
        <p:spPr>
          <a:xfrm>
            <a:off x="4424153" y="2088107"/>
            <a:ext cx="1299944" cy="423082"/>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sp>
        <p:nvSpPr>
          <p:cNvPr id="13" name="Vertical Scroll 12"/>
          <p:cNvSpPr/>
          <p:nvPr/>
        </p:nvSpPr>
        <p:spPr>
          <a:xfrm>
            <a:off x="457200" y="2593072"/>
            <a:ext cx="4019263" cy="3807727"/>
          </a:xfrm>
          <a:prstGeom prst="verticalScroll">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dirty="0" smtClean="0">
                <a:solidFill>
                  <a:schemeClr val="tx1"/>
                </a:solidFill>
                <a:latin typeface="Times New Roman" pitchFamily="18" charset="0"/>
                <a:cs typeface="Times New Roman" pitchFamily="18" charset="0"/>
              </a:rPr>
              <a:t>Hadis</a:t>
            </a:r>
          </a:p>
          <a:p>
            <a:pPr algn="ctr"/>
            <a:r>
              <a:rPr lang="en-US" sz="1600" dirty="0" smtClean="0">
                <a:solidFill>
                  <a:schemeClr val="tx1"/>
                </a:solidFill>
                <a:latin typeface="Times New Roman" pitchFamily="18" charset="0"/>
                <a:cs typeface="Times New Roman" pitchFamily="18" charset="0"/>
              </a:rPr>
              <a:t>Menurut ahli fikih, hadis adalah segala perkataan, perbuatan, dan ketetapan Nabi Muhammad sa</a:t>
            </a:r>
            <a:r>
              <a:rPr lang="id-ID" sz="1600" dirty="0" smtClean="0">
                <a:solidFill>
                  <a:schemeClr val="tx1"/>
                </a:solidFill>
                <a:latin typeface="Times New Roman" pitchFamily="18" charset="0"/>
                <a:cs typeface="Times New Roman" pitchFamily="18" charset="0"/>
              </a:rPr>
              <a:t>w. Hadis Nabi Muhammad saw. diceritakan secara turun-temurun dari satu generasi kepada generasi berikutnya. Oleh karena itu, dalam ilmu hadis dikenal tiga istilah yaitu Sanad, Matan, dan Rawi.</a:t>
            </a:r>
          </a:p>
        </p:txBody>
      </p:sp>
      <p:sp>
        <p:nvSpPr>
          <p:cNvPr id="15" name="Vertical Scroll 14"/>
          <p:cNvSpPr/>
          <p:nvPr/>
        </p:nvSpPr>
        <p:spPr>
          <a:xfrm>
            <a:off x="4628862" y="2593072"/>
            <a:ext cx="4057937" cy="3807727"/>
          </a:xfrm>
          <a:prstGeom prst="verticalScroll">
            <a:avLst/>
          </a:prstGeom>
          <a:solidFill>
            <a:schemeClr val="bg1">
              <a:alpha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dirty="0" smtClean="0">
              <a:solidFill>
                <a:schemeClr val="tx1"/>
              </a:solidFill>
              <a:latin typeface="Times New Roman" pitchFamily="18" charset="0"/>
              <a:cs typeface="Times New Roman" pitchFamily="18" charset="0"/>
            </a:endParaRPr>
          </a:p>
          <a:p>
            <a:pPr algn="ctr"/>
            <a:endParaRPr lang="id-ID" sz="1600" dirty="0" smtClean="0">
              <a:solidFill>
                <a:schemeClr val="tx1"/>
              </a:solidFill>
              <a:latin typeface="Times New Roman" pitchFamily="18" charset="0"/>
              <a:cs typeface="Times New Roman" pitchFamily="18" charset="0"/>
            </a:endParaRPr>
          </a:p>
          <a:p>
            <a:pPr algn="ctr"/>
            <a:r>
              <a:rPr lang="id-ID" sz="1600" b="1" dirty="0" smtClean="0">
                <a:solidFill>
                  <a:schemeClr val="tx1"/>
                </a:solidFill>
                <a:latin typeface="Times New Roman" pitchFamily="18" charset="0"/>
                <a:cs typeface="Times New Roman" pitchFamily="18" charset="0"/>
              </a:rPr>
              <a:t>Sunah</a:t>
            </a:r>
          </a:p>
          <a:p>
            <a:pPr algn="ctr"/>
            <a:r>
              <a:rPr lang="id-ID" sz="1600" dirty="0" smtClean="0">
                <a:solidFill>
                  <a:schemeClr val="tx1"/>
                </a:solidFill>
                <a:latin typeface="Times New Roman" pitchFamily="18" charset="0"/>
                <a:cs typeface="Times New Roman" pitchFamily="18" charset="0"/>
              </a:rPr>
              <a:t>Sunah yaitu segala yang dinukilkan dari Nabi Muhammad saw. mencakup perkataan, perbuatan, ketetapan, pengajaran, sifat, tingkah laku, perjalanan hidup baik terjadi sebelum masa kerasulan maupun sesudah kerasulan. Sunah Nabi Muhammad saw. terbagi menjadi tiga, yaitu sunah qauliah, sunah fi‘liah, dan sunah taqririah. </a:t>
            </a:r>
          </a:p>
          <a:p>
            <a:pPr algn="ctr"/>
            <a:endParaRPr lang="en-US" sz="1600" dirty="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edge">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13"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15" name="Picture 14"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4" name="Rectangle 3"/>
          <p:cNvSpPr/>
          <p:nvPr/>
        </p:nvSpPr>
        <p:spPr>
          <a:xfrm>
            <a:off x="506149" y="462294"/>
            <a:ext cx="2410474" cy="1976105"/>
          </a:xfrm>
          <a:prstGeom prst="rec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bg1"/>
                </a:solidFill>
                <a:latin typeface="Times New Roman" pitchFamily="18" charset="0"/>
                <a:cs typeface="Times New Roman" pitchFamily="18" charset="0"/>
              </a:rPr>
              <a:t>b. Kedudukan hadis sebagai sumber hukum Islam</a:t>
            </a:r>
            <a:endParaRPr lang="en-US" dirty="0">
              <a:solidFill>
                <a:schemeClr val="bg1"/>
              </a:solidFill>
              <a:latin typeface="Times New Roman" pitchFamily="18" charset="0"/>
              <a:cs typeface="Times New Roman" pitchFamily="18" charset="0"/>
            </a:endParaRPr>
          </a:p>
        </p:txBody>
      </p:sp>
      <p:sp>
        <p:nvSpPr>
          <p:cNvPr id="7" name="Rectangle 6"/>
          <p:cNvSpPr/>
          <p:nvPr/>
        </p:nvSpPr>
        <p:spPr>
          <a:xfrm>
            <a:off x="3374788" y="462294"/>
            <a:ext cx="2411147" cy="1976105"/>
          </a:xfrm>
          <a:prstGeom prst="rec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bg1"/>
                </a:solidFill>
                <a:latin typeface="Times New Roman" pitchFamily="18" charset="0"/>
                <a:cs typeface="Times New Roman" pitchFamily="18" charset="0"/>
              </a:rPr>
              <a:t>c. Fungsi hadis terhadap </a:t>
            </a:r>
          </a:p>
          <a:p>
            <a:pPr algn="ctr"/>
            <a:r>
              <a:rPr lang="id-ID" dirty="0" smtClean="0">
                <a:solidFill>
                  <a:schemeClr val="bg1"/>
                </a:solidFill>
                <a:latin typeface="Times New Roman" pitchFamily="18" charset="0"/>
                <a:cs typeface="Times New Roman" pitchFamily="18" charset="0"/>
              </a:rPr>
              <a:t>Al-Qur’an</a:t>
            </a:r>
            <a:endParaRPr lang="en-US" dirty="0">
              <a:solidFill>
                <a:schemeClr val="bg1"/>
              </a:solidFill>
              <a:latin typeface="Times New Roman" pitchFamily="18" charset="0"/>
              <a:cs typeface="Times New Roman" pitchFamily="18" charset="0"/>
            </a:endParaRPr>
          </a:p>
        </p:txBody>
      </p:sp>
      <p:sp>
        <p:nvSpPr>
          <p:cNvPr id="9" name="Down Arrow 8"/>
          <p:cNvSpPr/>
          <p:nvPr/>
        </p:nvSpPr>
        <p:spPr>
          <a:xfrm>
            <a:off x="1448776" y="2438399"/>
            <a:ext cx="569207" cy="536028"/>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4312830" y="2438399"/>
            <a:ext cx="569207" cy="536028"/>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827686" y="3037491"/>
            <a:ext cx="1883979" cy="348944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800" dirty="0" smtClean="0">
                <a:solidFill>
                  <a:schemeClr val="tx1"/>
                </a:solidFill>
                <a:latin typeface="Times New Roman" pitchFamily="18" charset="0"/>
                <a:cs typeface="Times New Roman" pitchFamily="18" charset="0"/>
              </a:rPr>
              <a:t>Hadis berkedudukan sebagai sumber hukum kedua dalam Islam setelah </a:t>
            </a:r>
          </a:p>
          <a:p>
            <a:pPr algn="ctr"/>
            <a:r>
              <a:rPr lang="id-ID" sz="1800" dirty="0" smtClean="0">
                <a:solidFill>
                  <a:schemeClr val="tx1"/>
                </a:solidFill>
                <a:latin typeface="Times New Roman" pitchFamily="18" charset="0"/>
                <a:cs typeface="Times New Roman" pitchFamily="18" charset="0"/>
              </a:rPr>
              <a:t>Al-Qur’an. Pernyataan tersebut terdapat pada Surah </a:t>
            </a:r>
          </a:p>
          <a:p>
            <a:pPr algn="ctr"/>
            <a:r>
              <a:rPr lang="id-ID" sz="1800" dirty="0" smtClean="0">
                <a:solidFill>
                  <a:schemeClr val="tx1"/>
                </a:solidFill>
                <a:latin typeface="Times New Roman" pitchFamily="18" charset="0"/>
                <a:cs typeface="Times New Roman" pitchFamily="18" charset="0"/>
              </a:rPr>
              <a:t>al-Hasyr [59]: 7</a:t>
            </a:r>
            <a:endParaRPr lang="en-US" sz="1800" dirty="0">
              <a:solidFill>
                <a:schemeClr val="tx1"/>
              </a:solidFill>
              <a:latin typeface="Times New Roman" pitchFamily="18" charset="0"/>
              <a:cs typeface="Times New Roman" pitchFamily="18" charset="0"/>
            </a:endParaRPr>
          </a:p>
        </p:txBody>
      </p:sp>
      <p:sp>
        <p:nvSpPr>
          <p:cNvPr id="12" name="Rounded Rectangle 11"/>
          <p:cNvSpPr/>
          <p:nvPr/>
        </p:nvSpPr>
        <p:spPr>
          <a:xfrm>
            <a:off x="3266080" y="3037491"/>
            <a:ext cx="2796729" cy="851339"/>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Times New Roman" pitchFamily="18" charset="0"/>
                <a:cs typeface="Times New Roman" pitchFamily="18" charset="0"/>
              </a:rPr>
              <a:t> </a:t>
            </a:r>
            <a:r>
              <a:rPr lang="id-ID" sz="1600" dirty="0" smtClean="0">
                <a:solidFill>
                  <a:schemeClr val="tx1"/>
                </a:solidFill>
                <a:latin typeface="Times New Roman" pitchFamily="18" charset="0"/>
                <a:cs typeface="Times New Roman" pitchFamily="18" charset="0"/>
              </a:rPr>
              <a:t>Memerinci ketentuan dalam </a:t>
            </a:r>
          </a:p>
          <a:p>
            <a:pPr algn="ctr"/>
            <a:r>
              <a:rPr lang="id-ID" sz="1600" dirty="0" smtClean="0">
                <a:solidFill>
                  <a:schemeClr val="tx1"/>
                </a:solidFill>
                <a:latin typeface="Times New Roman" pitchFamily="18" charset="0"/>
                <a:cs typeface="Times New Roman" pitchFamily="18" charset="0"/>
              </a:rPr>
              <a:t>Al-Qur’an</a:t>
            </a:r>
            <a:endParaRPr lang="en-US" sz="1600" dirty="0">
              <a:solidFill>
                <a:schemeClr val="tx1"/>
              </a:solidFill>
              <a:latin typeface="Times New Roman" pitchFamily="18" charset="0"/>
              <a:cs typeface="Times New Roman" pitchFamily="18" charset="0"/>
            </a:endParaRPr>
          </a:p>
        </p:txBody>
      </p:sp>
      <p:sp>
        <p:nvSpPr>
          <p:cNvPr id="16" name="Rounded Rectangle 15"/>
          <p:cNvSpPr/>
          <p:nvPr/>
        </p:nvSpPr>
        <p:spPr>
          <a:xfrm>
            <a:off x="3266080" y="3936128"/>
            <a:ext cx="2796729" cy="890746"/>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Times New Roman" pitchFamily="18" charset="0"/>
                <a:cs typeface="Times New Roman" pitchFamily="18" charset="0"/>
              </a:rPr>
              <a:t> </a:t>
            </a:r>
            <a:r>
              <a:rPr lang="id-ID" sz="1600" dirty="0" smtClean="0">
                <a:solidFill>
                  <a:schemeClr val="tx1"/>
                </a:solidFill>
                <a:latin typeface="Times New Roman" pitchFamily="18" charset="0"/>
                <a:cs typeface="Times New Roman" pitchFamily="18" charset="0"/>
              </a:rPr>
              <a:t>Memperkuat hukum yang ditentukan dalam Al-Qur’an</a:t>
            </a:r>
            <a:endParaRPr lang="en-US" sz="1600" dirty="0">
              <a:solidFill>
                <a:schemeClr val="tx1"/>
              </a:solidFill>
              <a:latin typeface="Times New Roman" pitchFamily="18" charset="0"/>
              <a:cs typeface="Times New Roman" pitchFamily="18" charset="0"/>
            </a:endParaRPr>
          </a:p>
        </p:txBody>
      </p:sp>
      <p:sp>
        <p:nvSpPr>
          <p:cNvPr id="17" name="Rounded Rectangle 16"/>
          <p:cNvSpPr/>
          <p:nvPr/>
        </p:nvSpPr>
        <p:spPr>
          <a:xfrm>
            <a:off x="3297612" y="4874172"/>
            <a:ext cx="2796729" cy="764624"/>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smtClean="0">
                <a:solidFill>
                  <a:schemeClr val="tx1"/>
                </a:solidFill>
                <a:latin typeface="Times New Roman" pitchFamily="18" charset="0"/>
                <a:cs typeface="Times New Roman" pitchFamily="18" charset="0"/>
              </a:rPr>
              <a:t>Memberikan penjelasan ketentuan dalam Al-Qur’an</a:t>
            </a:r>
            <a:endParaRPr lang="en-US" sz="1600" dirty="0">
              <a:solidFill>
                <a:schemeClr val="tx1"/>
              </a:solidFill>
              <a:latin typeface="Times New Roman" pitchFamily="18" charset="0"/>
              <a:cs typeface="Times New Roman" pitchFamily="18" charset="0"/>
            </a:endParaRPr>
          </a:p>
        </p:txBody>
      </p:sp>
      <p:sp>
        <p:nvSpPr>
          <p:cNvPr id="18" name="Rounded Rectangle 17"/>
          <p:cNvSpPr/>
          <p:nvPr/>
        </p:nvSpPr>
        <p:spPr>
          <a:xfrm>
            <a:off x="3272994" y="5686094"/>
            <a:ext cx="2796729" cy="840839"/>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smtClean="0">
                <a:solidFill>
                  <a:schemeClr val="tx1"/>
                </a:solidFill>
                <a:latin typeface="Times New Roman" pitchFamily="18" charset="0"/>
                <a:cs typeface="Times New Roman" pitchFamily="18" charset="0"/>
              </a:rPr>
              <a:t>Menetapkan hukum yang belum disebutkan dalam </a:t>
            </a:r>
          </a:p>
          <a:p>
            <a:pPr algn="ctr"/>
            <a:r>
              <a:rPr lang="id-ID" sz="1600" dirty="0" smtClean="0">
                <a:solidFill>
                  <a:schemeClr val="tx1"/>
                </a:solidFill>
                <a:latin typeface="Times New Roman" pitchFamily="18" charset="0"/>
                <a:cs typeface="Times New Roman" pitchFamily="18" charset="0"/>
              </a:rPr>
              <a:t>Al-Qur’an</a:t>
            </a:r>
            <a:endParaRPr lang="en-US" sz="1600" dirty="0">
              <a:solidFill>
                <a:schemeClr val="tx1"/>
              </a:solidFill>
              <a:latin typeface="Times New Roman" pitchFamily="18" charset="0"/>
              <a:cs typeface="Times New Roman" pitchFamily="18" charset="0"/>
            </a:endParaRPr>
          </a:p>
        </p:txBody>
      </p:sp>
      <p:sp>
        <p:nvSpPr>
          <p:cNvPr id="19" name="Rectangle 18"/>
          <p:cNvSpPr/>
          <p:nvPr/>
        </p:nvSpPr>
        <p:spPr>
          <a:xfrm>
            <a:off x="6220469" y="462294"/>
            <a:ext cx="2411147" cy="1976105"/>
          </a:xfrm>
          <a:prstGeom prst="rec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bg1"/>
                </a:solidFill>
                <a:latin typeface="Times New Roman" pitchFamily="18" charset="0"/>
                <a:cs typeface="Times New Roman" pitchFamily="18" charset="0"/>
              </a:rPr>
              <a:t>d. Klasifikasi hadis</a:t>
            </a:r>
            <a:endParaRPr lang="en-US" dirty="0">
              <a:solidFill>
                <a:schemeClr val="bg1"/>
              </a:solidFill>
              <a:latin typeface="Times New Roman" pitchFamily="18" charset="0"/>
              <a:cs typeface="Times New Roman" pitchFamily="18" charset="0"/>
            </a:endParaRPr>
          </a:p>
        </p:txBody>
      </p:sp>
      <p:sp>
        <p:nvSpPr>
          <p:cNvPr id="20" name="Down Arrow 19"/>
          <p:cNvSpPr/>
          <p:nvPr/>
        </p:nvSpPr>
        <p:spPr>
          <a:xfrm>
            <a:off x="7150641" y="2438399"/>
            <a:ext cx="569207" cy="536028"/>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6448086" y="3037491"/>
            <a:ext cx="1986466" cy="851339"/>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i="1" dirty="0" smtClean="0">
                <a:solidFill>
                  <a:schemeClr val="tx1"/>
                </a:solidFill>
                <a:latin typeface="Times New Roman" pitchFamily="18" charset="0"/>
                <a:cs typeface="Times New Roman" pitchFamily="18" charset="0"/>
              </a:rPr>
              <a:t>Mutawatir</a:t>
            </a:r>
            <a:endParaRPr lang="en-US" sz="1600" b="1" i="1" dirty="0">
              <a:solidFill>
                <a:schemeClr val="tx1"/>
              </a:solidFill>
              <a:latin typeface="Times New Roman" pitchFamily="18" charset="0"/>
              <a:cs typeface="Times New Roman" pitchFamily="18" charset="0"/>
            </a:endParaRPr>
          </a:p>
        </p:txBody>
      </p:sp>
      <p:sp>
        <p:nvSpPr>
          <p:cNvPr id="23" name="Rounded Rectangle 22"/>
          <p:cNvSpPr/>
          <p:nvPr/>
        </p:nvSpPr>
        <p:spPr>
          <a:xfrm>
            <a:off x="6448086" y="4041230"/>
            <a:ext cx="1986466" cy="851339"/>
          </a:xfrm>
          <a:prstGeom prst="roundRect">
            <a:avLst/>
          </a:prstGeom>
          <a:solidFill>
            <a:schemeClr val="bg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b="1" i="1" dirty="0" smtClean="0">
                <a:solidFill>
                  <a:schemeClr val="tx1"/>
                </a:solidFill>
                <a:latin typeface="Times New Roman" pitchFamily="18" charset="0"/>
                <a:cs typeface="Times New Roman" pitchFamily="18" charset="0"/>
              </a:rPr>
              <a:t>Ahad</a:t>
            </a:r>
            <a:endParaRPr lang="en-US" sz="1600" b="1" i="1" dirty="0">
              <a:solidFill>
                <a:schemeClr val="tx1"/>
              </a:solidFill>
              <a:latin typeface="Times New Roman" pitchFamily="18" charset="0"/>
              <a:cs typeface="Times New Roman" pitchFamily="18" charset="0"/>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strips(downLeft)">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circle(in)">
                                      <p:cBhvr>
                                        <p:cTn id="35" dur="20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ircle(in)">
                                      <p:cBhvr>
                                        <p:cTn id="40" dur="20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circle(in)">
                                      <p:cBhvr>
                                        <p:cTn id="45" dur="20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circle(in)">
                                      <p:cBhvr>
                                        <p:cTn id="50" dur="20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slide(fromBottom)">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18" presetClass="entr" presetSubtype="12"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strips(downLeft)">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ppt_x"/>
                                          </p:val>
                                        </p:tav>
                                        <p:tav tm="100000">
                                          <p:val>
                                            <p:strVal val="#ppt_x"/>
                                          </p:val>
                                        </p:tav>
                                      </p:tavLst>
                                    </p:anim>
                                    <p:anim calcmode="lin" valueType="num">
                                      <p:cBhvr additive="base">
                                        <p:cTn id="6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randombar(horizontal)">
                                      <p:cBhvr>
                                        <p:cTn id="7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0" grpId="0" animBg="1"/>
      <p:bldP spid="11" grpId="0" animBg="1"/>
      <p:bldP spid="12" grpId="0" animBg="1"/>
      <p:bldP spid="16" grpId="0" animBg="1"/>
      <p:bldP spid="17" grpId="0" animBg="1"/>
      <p:bldP spid="18" grpId="0" animBg="1"/>
      <p:bldP spid="19" grpId="0" animBg="1"/>
      <p:bldP spid="20" grpId="0" animBg="1"/>
      <p:bldP spid="22" grpId="0" animBg="1"/>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15" name="Picture 14"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4" name="Rounded Rectangle 3"/>
          <p:cNvSpPr/>
          <p:nvPr/>
        </p:nvSpPr>
        <p:spPr>
          <a:xfrm>
            <a:off x="914377" y="646385"/>
            <a:ext cx="3389594" cy="851339"/>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id-ID" b="1" i="1" dirty="0" smtClean="0">
                <a:solidFill>
                  <a:schemeClr val="tx1"/>
                </a:solidFill>
                <a:latin typeface="Times New Roman" pitchFamily="18" charset="0"/>
                <a:cs typeface="Times New Roman" pitchFamily="18" charset="0"/>
              </a:rPr>
              <a:t>Hadis Mutawatir</a:t>
            </a:r>
            <a:endParaRPr lang="en-US" b="1" i="1" dirty="0">
              <a:solidFill>
                <a:schemeClr val="tx1"/>
              </a:solidFill>
              <a:latin typeface="Times New Roman" pitchFamily="18" charset="0"/>
              <a:cs typeface="Times New Roman" pitchFamily="18" charset="0"/>
            </a:endParaRPr>
          </a:p>
        </p:txBody>
      </p:sp>
      <p:sp>
        <p:nvSpPr>
          <p:cNvPr id="5" name="Rounded Rectangle 4"/>
          <p:cNvSpPr/>
          <p:nvPr/>
        </p:nvSpPr>
        <p:spPr>
          <a:xfrm>
            <a:off x="5023934" y="646385"/>
            <a:ext cx="3331790" cy="851339"/>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id-ID" b="1" i="1" dirty="0" smtClean="0">
                <a:solidFill>
                  <a:schemeClr val="tx1"/>
                </a:solidFill>
                <a:latin typeface="Times New Roman" pitchFamily="18" charset="0"/>
                <a:cs typeface="Times New Roman" pitchFamily="18" charset="0"/>
              </a:rPr>
              <a:t>Hadis Ahad</a:t>
            </a:r>
            <a:endParaRPr lang="en-US" b="1" i="1" dirty="0">
              <a:solidFill>
                <a:schemeClr val="tx1"/>
              </a:solidFill>
              <a:latin typeface="Times New Roman" pitchFamily="18" charset="0"/>
              <a:cs typeface="Times New Roman" pitchFamily="18" charset="0"/>
            </a:endParaRPr>
          </a:p>
        </p:txBody>
      </p:sp>
      <p:sp>
        <p:nvSpPr>
          <p:cNvPr id="6" name="Down Arrow 5"/>
          <p:cNvSpPr/>
          <p:nvPr/>
        </p:nvSpPr>
        <p:spPr>
          <a:xfrm>
            <a:off x="1034093" y="1530003"/>
            <a:ext cx="1210290" cy="1539686"/>
          </a:xfrm>
          <a:prstGeom prst="downArrow">
            <a:avLst>
              <a:gd name="adj1" fmla="val 50000"/>
              <a:gd name="adj2" fmla="val 54545"/>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Times New Roman" pitchFamily="18" charset="0"/>
                <a:cs typeface="Times New Roman" pitchFamily="18" charset="0"/>
              </a:rPr>
              <a:t>Definisi</a:t>
            </a:r>
            <a:endParaRPr lang="en-US" sz="2400" dirty="0">
              <a:solidFill>
                <a:schemeClr val="tx1"/>
              </a:solidFill>
              <a:latin typeface="Times New Roman" pitchFamily="18" charset="0"/>
              <a:cs typeface="Times New Roman" pitchFamily="18" charset="0"/>
            </a:endParaRPr>
          </a:p>
        </p:txBody>
      </p:sp>
      <p:sp>
        <p:nvSpPr>
          <p:cNvPr id="8" name="Down Arrow 7"/>
          <p:cNvSpPr/>
          <p:nvPr/>
        </p:nvSpPr>
        <p:spPr>
          <a:xfrm>
            <a:off x="2932560" y="1528943"/>
            <a:ext cx="1210290" cy="1539686"/>
          </a:xfrm>
          <a:prstGeom prst="downArrow">
            <a:avLst>
              <a:gd name="adj1" fmla="val 50000"/>
              <a:gd name="adj2" fmla="val 54545"/>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Times New Roman" pitchFamily="18" charset="0"/>
                <a:cs typeface="Times New Roman" pitchFamily="18" charset="0"/>
              </a:rPr>
              <a:t>Macam</a:t>
            </a:r>
            <a:endParaRPr lang="en-US" sz="2400" dirty="0">
              <a:solidFill>
                <a:schemeClr val="tx1"/>
              </a:solidFill>
              <a:latin typeface="Times New Roman" pitchFamily="18" charset="0"/>
              <a:cs typeface="Times New Roman" pitchFamily="18" charset="0"/>
            </a:endParaRPr>
          </a:p>
        </p:txBody>
      </p:sp>
      <p:sp>
        <p:nvSpPr>
          <p:cNvPr id="9" name="Oval 8"/>
          <p:cNvSpPr/>
          <p:nvPr/>
        </p:nvSpPr>
        <p:spPr>
          <a:xfrm>
            <a:off x="2735299" y="3105380"/>
            <a:ext cx="1631736" cy="1285572"/>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800" dirty="0" smtClean="0">
                <a:solidFill>
                  <a:srgbClr val="FF0000"/>
                </a:solidFill>
                <a:latin typeface="Times New Roman" pitchFamily="18" charset="0"/>
                <a:cs typeface="Times New Roman" pitchFamily="18" charset="0"/>
              </a:rPr>
              <a:t>Mutawatir Lafzi</a:t>
            </a:r>
            <a:endParaRPr lang="en-US" sz="1800" dirty="0">
              <a:solidFill>
                <a:srgbClr val="FF0000"/>
              </a:solidFill>
              <a:latin typeface="Times New Roman" pitchFamily="18" charset="0"/>
              <a:cs typeface="Times New Roman" pitchFamily="18" charset="0"/>
            </a:endParaRPr>
          </a:p>
        </p:txBody>
      </p:sp>
      <p:sp>
        <p:nvSpPr>
          <p:cNvPr id="10" name="Oval 9"/>
          <p:cNvSpPr/>
          <p:nvPr/>
        </p:nvSpPr>
        <p:spPr>
          <a:xfrm>
            <a:off x="2735299" y="4422229"/>
            <a:ext cx="1631736" cy="1285572"/>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800" dirty="0" smtClean="0">
                <a:solidFill>
                  <a:srgbClr val="FF0000"/>
                </a:solidFill>
                <a:latin typeface="Times New Roman" pitchFamily="18" charset="0"/>
                <a:cs typeface="Times New Roman" pitchFamily="18" charset="0"/>
              </a:rPr>
              <a:t>Mutawatir Maknawi</a:t>
            </a:r>
            <a:endParaRPr lang="en-US" sz="1800" dirty="0">
              <a:solidFill>
                <a:srgbClr val="FF0000"/>
              </a:solidFill>
              <a:latin typeface="Times New Roman" pitchFamily="18" charset="0"/>
              <a:cs typeface="Times New Roman" pitchFamily="18" charset="0"/>
            </a:endParaRPr>
          </a:p>
        </p:txBody>
      </p:sp>
      <p:sp>
        <p:nvSpPr>
          <p:cNvPr id="14" name="Oval 13"/>
          <p:cNvSpPr/>
          <p:nvPr/>
        </p:nvSpPr>
        <p:spPr>
          <a:xfrm>
            <a:off x="7090531" y="3105380"/>
            <a:ext cx="1265193" cy="781078"/>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800" dirty="0" smtClean="0">
                <a:solidFill>
                  <a:srgbClr val="FF0000"/>
                </a:solidFill>
                <a:latin typeface="Times New Roman" pitchFamily="18" charset="0"/>
                <a:cs typeface="Times New Roman" pitchFamily="18" charset="0"/>
              </a:rPr>
              <a:t>Sahih</a:t>
            </a:r>
            <a:endParaRPr lang="en-US" sz="1800" dirty="0">
              <a:solidFill>
                <a:srgbClr val="FF0000"/>
              </a:solidFill>
              <a:latin typeface="Times New Roman" pitchFamily="18" charset="0"/>
              <a:cs typeface="Times New Roman" pitchFamily="18" charset="0"/>
            </a:endParaRPr>
          </a:p>
        </p:txBody>
      </p:sp>
      <p:sp>
        <p:nvSpPr>
          <p:cNvPr id="17" name="Rectangle 16"/>
          <p:cNvSpPr/>
          <p:nvPr/>
        </p:nvSpPr>
        <p:spPr>
          <a:xfrm>
            <a:off x="677913" y="3105380"/>
            <a:ext cx="1889437" cy="2223365"/>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id-ID" sz="1800" dirty="0" smtClean="0">
              <a:solidFill>
                <a:srgbClr val="FF0000"/>
              </a:solidFill>
              <a:latin typeface="Times New Roman" pitchFamily="18" charset="0"/>
              <a:cs typeface="Times New Roman" pitchFamily="18" charset="0"/>
            </a:endParaRPr>
          </a:p>
          <a:p>
            <a:pPr algn="ctr"/>
            <a:r>
              <a:rPr lang="en-US" sz="1800" dirty="0" smtClean="0">
                <a:solidFill>
                  <a:srgbClr val="FF0000"/>
                </a:solidFill>
                <a:latin typeface="Times New Roman" pitchFamily="18" charset="0"/>
                <a:cs typeface="Times New Roman" pitchFamily="18" charset="0"/>
              </a:rPr>
              <a:t>Hadis mutawatir adalah hadis yang diriwayatkan oleh para perawi dengan banyak jalur periwayatan.</a:t>
            </a:r>
          </a:p>
          <a:p>
            <a:pPr algn="ctr"/>
            <a:endParaRPr lang="en-US" dirty="0"/>
          </a:p>
        </p:txBody>
      </p:sp>
      <p:sp>
        <p:nvSpPr>
          <p:cNvPr id="19" name="Oval 18"/>
          <p:cNvSpPr/>
          <p:nvPr/>
        </p:nvSpPr>
        <p:spPr>
          <a:xfrm>
            <a:off x="7090531" y="4667536"/>
            <a:ext cx="1265193" cy="781078"/>
          </a:xfrm>
          <a:prstGeom prst="ellipse">
            <a:avLst/>
          </a:prstGeom>
          <a:gradFill>
            <a:gsLst>
              <a:gs pos="0">
                <a:schemeClr val="accent5">
                  <a:tint val="50000"/>
                  <a:satMod val="300000"/>
                  <a:alpha val="0"/>
                </a:schemeClr>
              </a:gs>
              <a:gs pos="35000">
                <a:schemeClr val="accent5">
                  <a:tint val="37000"/>
                  <a:satMod val="300000"/>
                </a:schemeClr>
              </a:gs>
              <a:gs pos="100000">
                <a:schemeClr val="accent5">
                  <a:tint val="15000"/>
                  <a:satMod val="350000"/>
                </a:schemeClr>
              </a:gs>
            </a:gsLst>
          </a:gra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800" dirty="0" smtClean="0">
                <a:solidFill>
                  <a:srgbClr val="FF0000"/>
                </a:solidFill>
                <a:latin typeface="Times New Roman" pitchFamily="18" charset="0"/>
                <a:cs typeface="Times New Roman" pitchFamily="18" charset="0"/>
              </a:rPr>
              <a:t>Daif</a:t>
            </a:r>
            <a:endParaRPr lang="en-US" sz="1800" dirty="0">
              <a:solidFill>
                <a:srgbClr val="FF0000"/>
              </a:solidFill>
              <a:latin typeface="Times New Roman" pitchFamily="18" charset="0"/>
              <a:cs typeface="Times New Roman" pitchFamily="18" charset="0"/>
            </a:endParaRPr>
          </a:p>
        </p:txBody>
      </p:sp>
      <p:sp>
        <p:nvSpPr>
          <p:cNvPr id="20" name="Oval 19"/>
          <p:cNvSpPr/>
          <p:nvPr/>
        </p:nvSpPr>
        <p:spPr>
          <a:xfrm>
            <a:off x="7090531" y="3886458"/>
            <a:ext cx="1265193" cy="781078"/>
          </a:xfrm>
          <a:prstGeom prst="ellipse">
            <a:avLst/>
          </a:prstGeom>
          <a:gradFill>
            <a:gsLst>
              <a:gs pos="0">
                <a:schemeClr val="accent5">
                  <a:tint val="50000"/>
                  <a:satMod val="300000"/>
                  <a:alpha val="0"/>
                </a:schemeClr>
              </a:gs>
              <a:gs pos="35000">
                <a:schemeClr val="accent5">
                  <a:tint val="37000"/>
                  <a:satMod val="300000"/>
                </a:schemeClr>
              </a:gs>
              <a:gs pos="100000">
                <a:schemeClr val="accent5">
                  <a:tint val="15000"/>
                  <a:satMod val="350000"/>
                </a:schemeClr>
              </a:gs>
            </a:gsLst>
          </a:gra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800" dirty="0" smtClean="0">
                <a:solidFill>
                  <a:srgbClr val="FF0000"/>
                </a:solidFill>
                <a:latin typeface="Times New Roman" pitchFamily="18" charset="0"/>
                <a:cs typeface="Times New Roman" pitchFamily="18" charset="0"/>
              </a:rPr>
              <a:t>Hasan</a:t>
            </a:r>
            <a:endParaRPr lang="en-US" sz="1800" dirty="0">
              <a:solidFill>
                <a:srgbClr val="FF0000"/>
              </a:solidFill>
              <a:latin typeface="Times New Roman" pitchFamily="18" charset="0"/>
              <a:cs typeface="Times New Roman" pitchFamily="18" charset="0"/>
            </a:endParaRPr>
          </a:p>
        </p:txBody>
      </p:sp>
      <p:sp>
        <p:nvSpPr>
          <p:cNvPr id="21" name="Down Arrow 20"/>
          <p:cNvSpPr/>
          <p:nvPr/>
        </p:nvSpPr>
        <p:spPr>
          <a:xfrm>
            <a:off x="5238231" y="1528943"/>
            <a:ext cx="1210290" cy="1539686"/>
          </a:xfrm>
          <a:prstGeom prst="downArrow">
            <a:avLst>
              <a:gd name="adj1" fmla="val 50000"/>
              <a:gd name="adj2" fmla="val 54545"/>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Times New Roman" pitchFamily="18" charset="0"/>
                <a:cs typeface="Times New Roman" pitchFamily="18" charset="0"/>
              </a:rPr>
              <a:t>Definisi</a:t>
            </a:r>
            <a:endParaRPr lang="en-US" sz="2400" dirty="0">
              <a:solidFill>
                <a:schemeClr val="tx1"/>
              </a:solidFill>
              <a:latin typeface="Times New Roman" pitchFamily="18" charset="0"/>
              <a:cs typeface="Times New Roman" pitchFamily="18" charset="0"/>
            </a:endParaRPr>
          </a:p>
        </p:txBody>
      </p:sp>
      <p:sp>
        <p:nvSpPr>
          <p:cNvPr id="22" name="Down Arrow 21"/>
          <p:cNvSpPr/>
          <p:nvPr/>
        </p:nvSpPr>
        <p:spPr>
          <a:xfrm>
            <a:off x="7019322" y="1528943"/>
            <a:ext cx="1210290" cy="1539686"/>
          </a:xfrm>
          <a:prstGeom prst="downArrow">
            <a:avLst>
              <a:gd name="adj1" fmla="val 50000"/>
              <a:gd name="adj2" fmla="val 54545"/>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tx1"/>
                </a:solidFill>
                <a:latin typeface="Times New Roman" pitchFamily="18" charset="0"/>
                <a:cs typeface="Times New Roman" pitchFamily="18" charset="0"/>
              </a:rPr>
              <a:t>Macam</a:t>
            </a:r>
            <a:endParaRPr lang="en-US" sz="2400" dirty="0">
              <a:solidFill>
                <a:schemeClr val="tx1"/>
              </a:solidFill>
              <a:latin typeface="Times New Roman" pitchFamily="18" charset="0"/>
              <a:cs typeface="Times New Roman" pitchFamily="18" charset="0"/>
            </a:endParaRPr>
          </a:p>
        </p:txBody>
      </p:sp>
      <p:sp>
        <p:nvSpPr>
          <p:cNvPr id="23" name="Rectangle 22"/>
          <p:cNvSpPr/>
          <p:nvPr/>
        </p:nvSpPr>
        <p:spPr>
          <a:xfrm>
            <a:off x="4972225" y="3105380"/>
            <a:ext cx="1889437" cy="2602421"/>
          </a:xfrm>
          <a:prstGeom prst="rect">
            <a:avLst/>
          </a:prstGeom>
          <a:gradFill>
            <a:gsLst>
              <a:gs pos="0">
                <a:schemeClr val="accent5">
                  <a:tint val="50000"/>
                  <a:satMod val="300000"/>
                  <a:alpha val="0"/>
                </a:schemeClr>
              </a:gs>
              <a:gs pos="35000">
                <a:schemeClr val="accent5">
                  <a:tint val="37000"/>
                  <a:satMod val="300000"/>
                </a:schemeClr>
              </a:gs>
              <a:gs pos="100000">
                <a:schemeClr val="accent5">
                  <a:tint val="15000"/>
                  <a:satMod val="350000"/>
                </a:schemeClr>
              </a:gs>
            </a:gsLst>
          </a:gra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id-ID" sz="1800" dirty="0" smtClean="0">
              <a:solidFill>
                <a:srgbClr val="FF0000"/>
              </a:solidFill>
              <a:latin typeface="Times New Roman" pitchFamily="18" charset="0"/>
              <a:cs typeface="Times New Roman" pitchFamily="18" charset="0"/>
            </a:endParaRPr>
          </a:p>
          <a:p>
            <a:pPr algn="ctr"/>
            <a:r>
              <a:rPr lang="en-US" sz="1800" dirty="0" smtClean="0">
                <a:solidFill>
                  <a:srgbClr val="FF0000"/>
                </a:solidFill>
                <a:latin typeface="Times New Roman" pitchFamily="18" charset="0"/>
                <a:cs typeface="Times New Roman" pitchFamily="18" charset="0"/>
              </a:rPr>
              <a:t>Hadis ahad adalah hadis yang diriwayatkan oleh satu jalur atau beberapa jalur periwayatan yang tidak mencapai derajat mutawatir.</a:t>
            </a:r>
          </a:p>
          <a:p>
            <a:pPr algn="ctr"/>
            <a:endParaRPr lang="en-US"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1000" fill="hold"/>
                                        <p:tgtEl>
                                          <p:spTgt spid="17"/>
                                        </p:tgtEl>
                                        <p:attrNameLst>
                                          <p:attrName>ppt_w</p:attrName>
                                        </p:attrNameLst>
                                      </p:cBhvr>
                                      <p:tavLst>
                                        <p:tav tm="0">
                                          <p:val>
                                            <p:strVal val="#ppt_w*0.70"/>
                                          </p:val>
                                        </p:tav>
                                        <p:tav tm="100000">
                                          <p:val>
                                            <p:strVal val="#ppt_w"/>
                                          </p:val>
                                        </p:tav>
                                      </p:tavLst>
                                    </p:anim>
                                    <p:anim calcmode="lin" valueType="num">
                                      <p:cBhvr>
                                        <p:cTn id="19" dur="1000" fill="hold"/>
                                        <p:tgtEl>
                                          <p:spTgt spid="17"/>
                                        </p:tgtEl>
                                        <p:attrNameLst>
                                          <p:attrName>ppt_h</p:attrName>
                                        </p:attrNameLst>
                                      </p:cBhvr>
                                      <p:tavLst>
                                        <p:tav tm="0">
                                          <p:val>
                                            <p:strVal val="#ppt_h"/>
                                          </p:val>
                                        </p:tav>
                                        <p:tav tm="100000">
                                          <p:val>
                                            <p:strVal val="#ppt_h"/>
                                          </p:val>
                                        </p:tav>
                                      </p:tavLst>
                                    </p:anim>
                                    <p:animEffect transition="in" filter="fade">
                                      <p:cBhvr>
                                        <p:cTn id="20" dur="10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strips(down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circle(in)">
                                      <p:cBhvr>
                                        <p:cTn id="36" dur="20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4"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heel(4)">
                                      <p:cBhvr>
                                        <p:cTn id="41" dur="20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ppt_x"/>
                                          </p:val>
                                        </p:tav>
                                        <p:tav tm="100000">
                                          <p:val>
                                            <p:strVal val="#ppt_x"/>
                                          </p:val>
                                        </p:tav>
                                      </p:tavLst>
                                    </p:anim>
                                    <p:anim calcmode="lin" valueType="num">
                                      <p:cBhvr additive="base">
                                        <p:cTn id="4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blinds(horizontal)">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9"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dissolve">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down)">
                                      <p:cBhvr>
                                        <p:cTn id="68" dur="5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4" presetClass="entr" presetSubtype="16"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box(in)">
                                      <p:cBhvr>
                                        <p:cTn id="7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P spid="10" grpId="0" animBg="1"/>
      <p:bldP spid="14" grpId="0" animBg="1"/>
      <p:bldP spid="17" grpId="0" animBg="1"/>
      <p:bldP spid="19" grpId="0" animBg="1"/>
      <p:bldP spid="20" grpId="0" animBg="1"/>
      <p:bldP spid="21" grpId="0" animBg="1"/>
      <p:bldP spid="22" grpId="0" animBg="1"/>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5" name="Picture 4"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2" name="Title 1"/>
          <p:cNvSpPr>
            <a:spLocks noGrp="1"/>
          </p:cNvSpPr>
          <p:nvPr>
            <p:ph type="title"/>
          </p:nvPr>
        </p:nvSpPr>
        <p:spPr/>
        <p:txBody>
          <a:bodyPr>
            <a:normAutofit/>
          </a:bodyPr>
          <a:lstStyle/>
          <a:p>
            <a:r>
              <a:rPr lang="id-ID" sz="3200" b="1" dirty="0" smtClean="0">
                <a:latin typeface="Times New Roman" pitchFamily="18" charset="0"/>
                <a:cs typeface="Times New Roman" pitchFamily="18" charset="0"/>
              </a:rPr>
              <a:t>3. Ijtihad</a:t>
            </a:r>
            <a:endParaRPr lang="en-US" sz="3200" dirty="0"/>
          </a:p>
        </p:txBody>
      </p:sp>
      <p:sp>
        <p:nvSpPr>
          <p:cNvPr id="4" name="Rounded Rectangle 3"/>
          <p:cNvSpPr/>
          <p:nvPr/>
        </p:nvSpPr>
        <p:spPr>
          <a:xfrm>
            <a:off x="677831" y="1417637"/>
            <a:ext cx="7820169" cy="3911108"/>
          </a:xfrm>
          <a:prstGeom prst="roundRect">
            <a:avLst/>
          </a:prstGeom>
          <a:solidFill>
            <a:schemeClr val="accent6">
              <a:alpha val="50000"/>
            </a:schemeClr>
          </a:solidFill>
          <a:ln/>
        </p:spPr>
        <p:style>
          <a:lnRef idx="3">
            <a:schemeClr val="lt1"/>
          </a:lnRef>
          <a:fillRef idx="1">
            <a:schemeClr val="accent6"/>
          </a:fillRef>
          <a:effectRef idx="1">
            <a:schemeClr val="accent6"/>
          </a:effectRef>
          <a:fontRef idx="minor">
            <a:schemeClr val="lt1"/>
          </a:fontRef>
        </p:style>
        <p:txBody>
          <a:bodyPr rtlCol="0" anchor="ctr"/>
          <a:lstStyle/>
          <a:p>
            <a:pPr marL="514350" indent="-514350"/>
            <a:endParaRPr lang="id-ID" sz="2400" b="1" i="1" dirty="0" smtClean="0">
              <a:solidFill>
                <a:schemeClr val="tx1"/>
              </a:solidFill>
              <a:latin typeface="Times New Roman" pitchFamily="18" charset="0"/>
              <a:cs typeface="Times New Roman" pitchFamily="18" charset="0"/>
            </a:endParaRPr>
          </a:p>
          <a:p>
            <a:pPr marL="514350" indent="-514350"/>
            <a:r>
              <a:rPr lang="id-ID" sz="2400" b="1" i="1" dirty="0" smtClean="0">
                <a:solidFill>
                  <a:schemeClr val="tx1"/>
                </a:solidFill>
                <a:latin typeface="Times New Roman" pitchFamily="18" charset="0"/>
                <a:cs typeface="Times New Roman" pitchFamily="18" charset="0"/>
              </a:rPr>
              <a:t>a.	Definisi Ijtihad</a:t>
            </a:r>
            <a:r>
              <a:rPr lang="id-ID" sz="2400" dirty="0" smtClean="0">
                <a:solidFill>
                  <a:schemeClr val="tx1"/>
                </a:solidFill>
              </a:rPr>
              <a:t>	</a:t>
            </a:r>
          </a:p>
          <a:p>
            <a:pPr marL="514350" indent="-514350"/>
            <a:r>
              <a:rPr lang="id-ID" sz="2400" dirty="0" smtClean="0">
                <a:solidFill>
                  <a:schemeClr val="tx1"/>
                </a:solidFill>
                <a:latin typeface="Times New Roman" pitchFamily="18" charset="0"/>
                <a:cs typeface="Times New Roman" pitchFamily="18" charset="0"/>
              </a:rPr>
              <a:t>		 Kata ijtihad berasal dari bahasa Arab, </a:t>
            </a:r>
            <a:r>
              <a:rPr lang="id-ID" sz="2400" i="1" dirty="0" smtClean="0">
                <a:solidFill>
                  <a:schemeClr val="tx1"/>
                </a:solidFill>
                <a:latin typeface="Times New Roman" pitchFamily="18" charset="0"/>
                <a:cs typeface="Times New Roman" pitchFamily="18" charset="0"/>
              </a:rPr>
              <a:t>ijtahada-yajtahidu-ijtihadan</a:t>
            </a:r>
            <a:r>
              <a:rPr lang="id-ID" sz="2400" dirty="0" smtClean="0">
                <a:solidFill>
                  <a:schemeClr val="tx1"/>
                </a:solidFill>
                <a:latin typeface="Times New Roman" pitchFamily="18" charset="0"/>
                <a:cs typeface="Times New Roman" pitchFamily="18" charset="0"/>
              </a:rPr>
              <a:t> yang artinya </a:t>
            </a:r>
            <a:r>
              <a:rPr lang="en-US" sz="2400" dirty="0" smtClean="0">
                <a:solidFill>
                  <a:schemeClr val="tx1"/>
                </a:solidFill>
                <a:latin typeface="Times New Roman" pitchFamily="18" charset="0"/>
                <a:cs typeface="Times New Roman" pitchFamily="18" charset="0"/>
              </a:rPr>
              <a:t>segala kemampuan, bersungguh-sungguh mencurahkan tenaga, atau bekerja secara optimal. Secara istilah, ijtihad a</a:t>
            </a:r>
            <a:r>
              <a:rPr lang="id-ID" sz="2400" dirty="0" smtClean="0">
                <a:solidFill>
                  <a:schemeClr val="tx1"/>
                </a:solidFill>
                <a:latin typeface="Times New Roman" pitchFamily="18" charset="0"/>
                <a:cs typeface="Times New Roman" pitchFamily="18" charset="0"/>
              </a:rPr>
              <a:t>rtinya</a:t>
            </a:r>
            <a:r>
              <a:rPr lang="en-US" sz="2400" dirty="0" smtClean="0">
                <a:solidFill>
                  <a:schemeClr val="tx1"/>
                </a:solidFill>
                <a:latin typeface="Times New Roman" pitchFamily="18" charset="0"/>
                <a:cs typeface="Times New Roman" pitchFamily="18" charset="0"/>
              </a:rPr>
              <a:t> menggunakan pikiran dengan penuh kesungguhan untuk menemukan hukum atau ketentuan tentang sesuatu hal berdasarkan aturan dalam Al-Qur’an dan hadis serta kaidah berijtihad</a:t>
            </a:r>
            <a:r>
              <a:rPr lang="en-US" sz="2400" dirty="0" smtClean="0">
                <a:solidFill>
                  <a:schemeClr val="tx1"/>
                </a:solidFill>
                <a:latin typeface="Times New Roman" pitchFamily="18" charset="0"/>
                <a:cs typeface="Times New Roman" pitchFamily="18" charset="0"/>
              </a:rPr>
              <a:t>. </a:t>
            </a:r>
            <a:endParaRPr lang="en-US" sz="2400" dirty="0" smtClean="0">
              <a:solidFill>
                <a:schemeClr val="tx1"/>
              </a:solidFill>
              <a:latin typeface="Times New Roman" pitchFamily="18" charset="0"/>
              <a:cs typeface="Times New Roman" pitchFamily="18" charset="0"/>
            </a:endParaRPr>
          </a:p>
          <a:p>
            <a:pPr marL="514350" indent="-514350"/>
            <a:r>
              <a:rPr lang="id-ID" sz="2000" dirty="0" smtClean="0">
                <a:solidFill>
                  <a:schemeClr val="tx1"/>
                </a:solidFill>
                <a:latin typeface="Times New Roman" pitchFamily="18" charset="0"/>
                <a:cs typeface="Times New Roman" pitchFamily="18" charset="0"/>
              </a:rPr>
              <a:t> </a:t>
            </a:r>
            <a:endParaRPr lang="en-US" dirty="0">
              <a:solidFill>
                <a:schemeClr val="tx1"/>
              </a:solidFill>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20" name="Picture 19"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4" name="Rounded Rectangle 3"/>
          <p:cNvSpPr/>
          <p:nvPr/>
        </p:nvSpPr>
        <p:spPr>
          <a:xfrm>
            <a:off x="504497" y="472967"/>
            <a:ext cx="2522482" cy="1008993"/>
          </a:xfrm>
          <a:prstGeom prst="round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id-ID" sz="2400" b="1" i="1" dirty="0" smtClean="0">
                <a:solidFill>
                  <a:schemeClr val="tx1"/>
                </a:solidFill>
                <a:latin typeface="Times New Roman" pitchFamily="18" charset="0"/>
                <a:cs typeface="Times New Roman" pitchFamily="18" charset="0"/>
              </a:rPr>
              <a:t>b. Syarat-Syarat Mujtahid</a:t>
            </a:r>
            <a:endParaRPr lang="en-US" sz="2400" b="1" i="1" dirty="0">
              <a:solidFill>
                <a:schemeClr val="tx1"/>
              </a:solidFill>
              <a:latin typeface="Times New Roman" pitchFamily="18" charset="0"/>
              <a:cs typeface="Times New Roman" pitchFamily="18" charset="0"/>
            </a:endParaRPr>
          </a:p>
        </p:txBody>
      </p:sp>
      <p:sp>
        <p:nvSpPr>
          <p:cNvPr id="5" name="Rounded Rectangle 4"/>
          <p:cNvSpPr/>
          <p:nvPr/>
        </p:nvSpPr>
        <p:spPr>
          <a:xfrm>
            <a:off x="6143297" y="472967"/>
            <a:ext cx="2522482" cy="1008993"/>
          </a:xfrm>
          <a:prstGeom prst="round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id-ID" sz="2400" b="1" i="1" dirty="0" smtClean="0">
                <a:solidFill>
                  <a:schemeClr val="tx1"/>
                </a:solidFill>
                <a:latin typeface="Times New Roman" pitchFamily="18" charset="0"/>
                <a:cs typeface="Times New Roman" pitchFamily="18" charset="0"/>
              </a:rPr>
              <a:t>d. Cara-Cara Ijtihad</a:t>
            </a:r>
            <a:endParaRPr lang="en-US" sz="2400" b="1" i="1" dirty="0">
              <a:solidFill>
                <a:schemeClr val="tx1"/>
              </a:solidFill>
              <a:latin typeface="Times New Roman" pitchFamily="18" charset="0"/>
              <a:cs typeface="Times New Roman" pitchFamily="18" charset="0"/>
            </a:endParaRPr>
          </a:p>
        </p:txBody>
      </p:sp>
      <p:sp>
        <p:nvSpPr>
          <p:cNvPr id="6" name="Rounded Rectangle 5"/>
          <p:cNvSpPr/>
          <p:nvPr/>
        </p:nvSpPr>
        <p:spPr>
          <a:xfrm>
            <a:off x="3331779" y="472967"/>
            <a:ext cx="2522482" cy="1008993"/>
          </a:xfrm>
          <a:prstGeom prst="round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id-ID" sz="2400" b="1" i="1" dirty="0" smtClean="0">
                <a:solidFill>
                  <a:schemeClr val="tx1"/>
                </a:solidFill>
                <a:latin typeface="Times New Roman" pitchFamily="18" charset="0"/>
                <a:cs typeface="Times New Roman" pitchFamily="18" charset="0"/>
              </a:rPr>
              <a:t>c. Kedudukan Ijtihad</a:t>
            </a:r>
            <a:endParaRPr lang="en-US" sz="2400" b="1" i="1" dirty="0">
              <a:solidFill>
                <a:schemeClr val="tx1"/>
              </a:solidFill>
              <a:latin typeface="Times New Roman" pitchFamily="18" charset="0"/>
              <a:cs typeface="Times New Roman" pitchFamily="18" charset="0"/>
            </a:endParaRPr>
          </a:p>
        </p:txBody>
      </p:sp>
      <p:sp>
        <p:nvSpPr>
          <p:cNvPr id="7" name="Down Arrow 6"/>
          <p:cNvSpPr/>
          <p:nvPr/>
        </p:nvSpPr>
        <p:spPr>
          <a:xfrm>
            <a:off x="1448776" y="1497726"/>
            <a:ext cx="569207" cy="53602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7150641" y="1518746"/>
            <a:ext cx="569207" cy="53602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4402189" y="1518746"/>
            <a:ext cx="569207" cy="53602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 Diagonal Corner Rectangle 10"/>
          <p:cNvSpPr/>
          <p:nvPr/>
        </p:nvSpPr>
        <p:spPr>
          <a:xfrm>
            <a:off x="115616" y="2054774"/>
            <a:ext cx="3216163" cy="85133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latin typeface="Times New Roman" pitchFamily="18" charset="0"/>
                <a:cs typeface="Times New Roman" pitchFamily="18" charset="0"/>
              </a:rPr>
              <a:t>1) Memahami isi Al-Qur’an dan hadis, terutama berkaitan dengan hukum</a:t>
            </a:r>
            <a:r>
              <a:rPr lang="id-ID" sz="1400" b="1" dirty="0" smtClean="0">
                <a:solidFill>
                  <a:schemeClr val="tx1"/>
                </a:solidFill>
                <a:latin typeface="Times New Roman" pitchFamily="18" charset="0"/>
                <a:cs typeface="Times New Roman" pitchFamily="18" charset="0"/>
              </a:rPr>
              <a:t>.</a:t>
            </a:r>
            <a:endParaRPr lang="en-US" sz="1400" b="1" dirty="0">
              <a:solidFill>
                <a:schemeClr val="tx1"/>
              </a:solidFill>
              <a:latin typeface="Times New Roman" pitchFamily="18" charset="0"/>
              <a:cs typeface="Times New Roman" pitchFamily="18" charset="0"/>
            </a:endParaRPr>
          </a:p>
        </p:txBody>
      </p:sp>
      <p:sp>
        <p:nvSpPr>
          <p:cNvPr id="13" name="Round Diagonal Corner Rectangle 12"/>
          <p:cNvSpPr/>
          <p:nvPr/>
        </p:nvSpPr>
        <p:spPr>
          <a:xfrm>
            <a:off x="115616" y="3752193"/>
            <a:ext cx="3216163" cy="85133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latin typeface="Times New Roman" pitchFamily="18" charset="0"/>
                <a:cs typeface="Times New Roman" pitchFamily="18" charset="0"/>
              </a:rPr>
              <a:t>3) Menguasai ilmu usul fikih dan kaidah-kaidah fikih yang luas.</a:t>
            </a:r>
            <a:endParaRPr lang="en-US" sz="1400" b="1" dirty="0">
              <a:solidFill>
                <a:schemeClr val="tx1"/>
              </a:solidFill>
              <a:latin typeface="Times New Roman" pitchFamily="18" charset="0"/>
              <a:cs typeface="Times New Roman" pitchFamily="18" charset="0"/>
            </a:endParaRPr>
          </a:p>
        </p:txBody>
      </p:sp>
      <p:sp>
        <p:nvSpPr>
          <p:cNvPr id="14" name="Round Diagonal Corner Rectangle 13"/>
          <p:cNvSpPr/>
          <p:nvPr/>
        </p:nvSpPr>
        <p:spPr>
          <a:xfrm>
            <a:off x="115616" y="4603531"/>
            <a:ext cx="3216163" cy="85133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latin typeface="Times New Roman" pitchFamily="18" charset="0"/>
                <a:cs typeface="Times New Roman" pitchFamily="18" charset="0"/>
              </a:rPr>
              <a:t>4) Mengetahui ijma‘ para ulama dan perkembangan hukum dalam Islam</a:t>
            </a:r>
            <a:r>
              <a:rPr lang="id-ID" sz="1400" b="1" dirty="0" smtClean="0">
                <a:solidFill>
                  <a:schemeClr val="tx1"/>
                </a:solidFill>
                <a:latin typeface="Times New Roman" pitchFamily="18" charset="0"/>
                <a:cs typeface="Times New Roman" pitchFamily="18" charset="0"/>
              </a:rPr>
              <a:t>.</a:t>
            </a:r>
            <a:endParaRPr lang="en-US" sz="1400" b="1" dirty="0">
              <a:solidFill>
                <a:schemeClr val="tx1"/>
              </a:solidFill>
              <a:latin typeface="Times New Roman" pitchFamily="18" charset="0"/>
              <a:cs typeface="Times New Roman" pitchFamily="18" charset="0"/>
            </a:endParaRPr>
          </a:p>
        </p:txBody>
      </p:sp>
      <p:sp>
        <p:nvSpPr>
          <p:cNvPr id="15" name="Round Diagonal Corner Rectangle 14"/>
          <p:cNvSpPr/>
          <p:nvPr/>
        </p:nvSpPr>
        <p:spPr>
          <a:xfrm>
            <a:off x="115616" y="5454869"/>
            <a:ext cx="3216163" cy="85133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tx1"/>
                </a:solidFill>
                <a:latin typeface="Times New Roman" pitchFamily="18" charset="0"/>
                <a:cs typeface="Times New Roman" pitchFamily="18" charset="0"/>
              </a:rPr>
              <a:t>5) Memahami keadaan masyarakat, baik dari sisi adat istiadat, kebiasaan, sosial, hingga psikologi masyarakat. </a:t>
            </a:r>
            <a:endParaRPr lang="en-US" sz="1400" b="1" dirty="0">
              <a:solidFill>
                <a:schemeClr val="tx1"/>
              </a:solidFill>
              <a:latin typeface="Times New Roman" pitchFamily="18" charset="0"/>
              <a:cs typeface="Times New Roman" pitchFamily="18" charset="0"/>
            </a:endParaRPr>
          </a:p>
        </p:txBody>
      </p:sp>
      <p:sp>
        <p:nvSpPr>
          <p:cNvPr id="16" name="Round Diagonal Corner Rectangle 15"/>
          <p:cNvSpPr/>
          <p:nvPr/>
        </p:nvSpPr>
        <p:spPr>
          <a:xfrm>
            <a:off x="115616" y="2900855"/>
            <a:ext cx="3216163" cy="85133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400" b="1" dirty="0" smtClean="0">
                <a:solidFill>
                  <a:schemeClr val="tx1"/>
                </a:solidFill>
                <a:latin typeface="Times New Roman" pitchFamily="18" charset="0"/>
                <a:cs typeface="Times New Roman" pitchFamily="18" charset="0"/>
              </a:rPr>
              <a:t>2</a:t>
            </a:r>
            <a:r>
              <a:rPr lang="en-US" sz="1400" b="1" dirty="0" smtClean="0">
                <a:solidFill>
                  <a:schemeClr val="tx1"/>
                </a:solidFill>
                <a:latin typeface="Times New Roman" pitchFamily="18" charset="0"/>
                <a:cs typeface="Times New Roman" pitchFamily="18" charset="0"/>
              </a:rPr>
              <a:t>) M</a:t>
            </a:r>
            <a:r>
              <a:rPr lang="id-ID" sz="1400" b="1" dirty="0" smtClean="0">
                <a:solidFill>
                  <a:schemeClr val="tx1"/>
                </a:solidFill>
                <a:latin typeface="Times New Roman" pitchFamily="18" charset="0"/>
                <a:cs typeface="Times New Roman" pitchFamily="18" charset="0"/>
              </a:rPr>
              <a:t>enguasai bahasa Arab dengan     segala kelengkapannya untuk menafsirkan Al-Qur’an dan hadis.</a:t>
            </a:r>
            <a:endParaRPr lang="en-US" sz="1400" b="1" dirty="0">
              <a:solidFill>
                <a:schemeClr val="tx1"/>
              </a:solidFill>
              <a:latin typeface="Times New Roman" pitchFamily="18" charset="0"/>
              <a:cs typeface="Times New Roman" pitchFamily="18" charset="0"/>
            </a:endParaRPr>
          </a:p>
        </p:txBody>
      </p:sp>
      <p:sp>
        <p:nvSpPr>
          <p:cNvPr id="17" name="Round Diagonal Corner Rectangle 16"/>
          <p:cNvSpPr/>
          <p:nvPr/>
        </p:nvSpPr>
        <p:spPr>
          <a:xfrm>
            <a:off x="3645442" y="2086305"/>
            <a:ext cx="2208819" cy="2984933"/>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latin typeface="Times New Roman" pitchFamily="18" charset="0"/>
                <a:cs typeface="Times New Roman" pitchFamily="18" charset="0"/>
              </a:rPr>
              <a:t>Hukum yang dihasilkan dari ijtihad tidak boleh bertentangan dengan Al-Qur’an dan hadis. Pernyataan tersebut dijelaskan dalam hadis</a:t>
            </a:r>
            <a:r>
              <a:rPr lang="id-ID" sz="1600" b="1" dirty="0" smtClean="0">
                <a:solidFill>
                  <a:schemeClr val="tx1"/>
                </a:solidFill>
                <a:latin typeface="Times New Roman" pitchFamily="18" charset="0"/>
                <a:cs typeface="Times New Roman" pitchFamily="18" charset="0"/>
              </a:rPr>
              <a:t> riwayat Darimi.</a:t>
            </a:r>
            <a:endParaRPr lang="en-US" sz="1600" b="1" dirty="0">
              <a:solidFill>
                <a:schemeClr val="tx1"/>
              </a:solidFill>
              <a:latin typeface="Times New Roman" pitchFamily="18" charset="0"/>
              <a:cs typeface="Times New Roman" pitchFamily="18" charset="0"/>
            </a:endParaRPr>
          </a:p>
        </p:txBody>
      </p:sp>
      <p:sp>
        <p:nvSpPr>
          <p:cNvPr id="18" name="Round Diagonal Corner Rectangle 17"/>
          <p:cNvSpPr/>
          <p:nvPr/>
        </p:nvSpPr>
        <p:spPr>
          <a:xfrm>
            <a:off x="6143298" y="2086306"/>
            <a:ext cx="2811516" cy="46770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latin typeface="Times New Roman" pitchFamily="18" charset="0"/>
                <a:cs typeface="Times New Roman" pitchFamily="18" charset="0"/>
              </a:rPr>
              <a:t>1) K</a:t>
            </a:r>
            <a:r>
              <a:rPr lang="id-ID" sz="1600" b="1" dirty="0" smtClean="0">
                <a:solidFill>
                  <a:schemeClr val="tx1"/>
                </a:solidFill>
                <a:latin typeface="Times New Roman" pitchFamily="18" charset="0"/>
                <a:cs typeface="Times New Roman" pitchFamily="18" charset="0"/>
              </a:rPr>
              <a:t>ias</a:t>
            </a:r>
            <a:endParaRPr lang="en-US" sz="1600" b="1" dirty="0">
              <a:solidFill>
                <a:schemeClr val="tx1"/>
              </a:solidFill>
              <a:latin typeface="Times New Roman" pitchFamily="18" charset="0"/>
              <a:cs typeface="Times New Roman" pitchFamily="18" charset="0"/>
            </a:endParaRPr>
          </a:p>
        </p:txBody>
      </p:sp>
      <p:sp>
        <p:nvSpPr>
          <p:cNvPr id="19" name="Round Diagonal Corner Rectangle 18"/>
          <p:cNvSpPr/>
          <p:nvPr/>
        </p:nvSpPr>
        <p:spPr>
          <a:xfrm>
            <a:off x="6143297" y="2667001"/>
            <a:ext cx="2811516" cy="46770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b="1" dirty="0" smtClean="0">
                <a:solidFill>
                  <a:schemeClr val="tx1"/>
                </a:solidFill>
                <a:latin typeface="Times New Roman" pitchFamily="18" charset="0"/>
                <a:cs typeface="Times New Roman" pitchFamily="18" charset="0"/>
              </a:rPr>
              <a:t>2</a:t>
            </a:r>
            <a:r>
              <a:rPr lang="en-US" sz="1600" b="1" dirty="0" smtClean="0">
                <a:solidFill>
                  <a:schemeClr val="tx1"/>
                </a:solidFill>
                <a:latin typeface="Times New Roman" pitchFamily="18" charset="0"/>
                <a:cs typeface="Times New Roman" pitchFamily="18" charset="0"/>
              </a:rPr>
              <a:t>) </a:t>
            </a:r>
            <a:r>
              <a:rPr lang="id-ID" sz="1600" b="1" dirty="0" smtClean="0">
                <a:solidFill>
                  <a:schemeClr val="tx1"/>
                </a:solidFill>
                <a:latin typeface="Times New Roman" pitchFamily="18" charset="0"/>
                <a:cs typeface="Times New Roman" pitchFamily="18" charset="0"/>
              </a:rPr>
              <a:t>Istihsan atau Istislah</a:t>
            </a:r>
            <a:endParaRPr lang="en-US" sz="1600" b="1" dirty="0">
              <a:solidFill>
                <a:schemeClr val="tx1"/>
              </a:solidFill>
              <a:latin typeface="Times New Roman" pitchFamily="18" charset="0"/>
              <a:cs typeface="Times New Roman" pitchFamily="18" charset="0"/>
            </a:endParaRPr>
          </a:p>
        </p:txBody>
      </p:sp>
      <p:sp>
        <p:nvSpPr>
          <p:cNvPr id="24" name="Round Diagonal Corner Rectangle 23"/>
          <p:cNvSpPr/>
          <p:nvPr/>
        </p:nvSpPr>
        <p:spPr>
          <a:xfrm>
            <a:off x="6143298" y="3252953"/>
            <a:ext cx="2811516" cy="46770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b="1" dirty="0" smtClean="0">
                <a:solidFill>
                  <a:schemeClr val="tx1"/>
                </a:solidFill>
                <a:latin typeface="Times New Roman" pitchFamily="18" charset="0"/>
                <a:cs typeface="Times New Roman" pitchFamily="18" charset="0"/>
              </a:rPr>
              <a:t>3</a:t>
            </a:r>
            <a:r>
              <a:rPr lang="en-US" sz="1600" b="1" dirty="0" smtClean="0">
                <a:solidFill>
                  <a:schemeClr val="tx1"/>
                </a:solidFill>
                <a:latin typeface="Times New Roman" pitchFamily="18" charset="0"/>
                <a:cs typeface="Times New Roman" pitchFamily="18" charset="0"/>
              </a:rPr>
              <a:t>) </a:t>
            </a:r>
            <a:r>
              <a:rPr lang="id-ID" sz="1600" b="1" dirty="0" smtClean="0">
                <a:solidFill>
                  <a:schemeClr val="tx1"/>
                </a:solidFill>
                <a:latin typeface="Times New Roman" pitchFamily="18" charset="0"/>
                <a:cs typeface="Times New Roman" pitchFamily="18" charset="0"/>
              </a:rPr>
              <a:t>Istishab</a:t>
            </a:r>
            <a:endParaRPr lang="en-US" sz="1600" b="1" dirty="0">
              <a:solidFill>
                <a:schemeClr val="tx1"/>
              </a:solidFill>
              <a:latin typeface="Times New Roman" pitchFamily="18" charset="0"/>
              <a:cs typeface="Times New Roman" pitchFamily="18" charset="0"/>
            </a:endParaRPr>
          </a:p>
        </p:txBody>
      </p:sp>
      <p:sp>
        <p:nvSpPr>
          <p:cNvPr id="25" name="Round Diagonal Corner Rectangle 24"/>
          <p:cNvSpPr/>
          <p:nvPr/>
        </p:nvSpPr>
        <p:spPr>
          <a:xfrm>
            <a:off x="6143297" y="3846789"/>
            <a:ext cx="2811516" cy="467708"/>
          </a:xfrm>
          <a:prstGeom prst="round2DiagRect">
            <a:avLst/>
          </a:prstGeom>
          <a:solidFill>
            <a:schemeClr val="bg1"/>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b="1" dirty="0" smtClean="0">
                <a:solidFill>
                  <a:schemeClr val="tx1"/>
                </a:solidFill>
                <a:latin typeface="Times New Roman" pitchFamily="18" charset="0"/>
                <a:cs typeface="Times New Roman" pitchFamily="18" charset="0"/>
              </a:rPr>
              <a:t>4</a:t>
            </a:r>
            <a:r>
              <a:rPr lang="en-US" sz="1600" b="1" dirty="0" smtClean="0">
                <a:solidFill>
                  <a:schemeClr val="tx1"/>
                </a:solidFill>
                <a:latin typeface="Times New Roman" pitchFamily="18" charset="0"/>
                <a:cs typeface="Times New Roman" pitchFamily="18" charset="0"/>
              </a:rPr>
              <a:t>) </a:t>
            </a:r>
            <a:r>
              <a:rPr lang="id-ID" sz="1600" b="1" dirty="0" smtClean="0">
                <a:solidFill>
                  <a:schemeClr val="tx1"/>
                </a:solidFill>
                <a:latin typeface="Times New Roman" pitchFamily="18" charset="0"/>
                <a:cs typeface="Times New Roman" pitchFamily="18" charset="0"/>
              </a:rPr>
              <a:t>Maslahah Mursalah</a:t>
            </a:r>
            <a:endParaRPr lang="en-US" sz="1600" b="1" dirty="0">
              <a:solidFill>
                <a:schemeClr val="tx1"/>
              </a:solidFill>
              <a:latin typeface="Times New Roman" pitchFamily="18" charset="0"/>
              <a:cs typeface="Times New Roman" pitchFamily="18" charset="0"/>
            </a:endParaRPr>
          </a:p>
        </p:txBody>
      </p:sp>
      <p:sp>
        <p:nvSpPr>
          <p:cNvPr id="26" name="Round Diagonal Corner Rectangle 25"/>
          <p:cNvSpPr/>
          <p:nvPr/>
        </p:nvSpPr>
        <p:spPr>
          <a:xfrm>
            <a:off x="6143297" y="4464273"/>
            <a:ext cx="2811516" cy="467708"/>
          </a:xfrm>
          <a:prstGeom prst="round2DiagRect">
            <a:avLst/>
          </a:prstGeom>
          <a:solidFill>
            <a:schemeClr val="bg1">
              <a:alpha val="50000"/>
            </a:schemeClr>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b="1" dirty="0" smtClean="0">
                <a:solidFill>
                  <a:schemeClr val="tx1"/>
                </a:solidFill>
                <a:latin typeface="Times New Roman" pitchFamily="18" charset="0"/>
                <a:cs typeface="Times New Roman" pitchFamily="18" charset="0"/>
              </a:rPr>
              <a:t>5</a:t>
            </a:r>
            <a:r>
              <a:rPr lang="en-US" sz="1600" b="1" dirty="0" smtClean="0">
                <a:solidFill>
                  <a:schemeClr val="tx1"/>
                </a:solidFill>
                <a:latin typeface="Times New Roman" pitchFamily="18" charset="0"/>
                <a:cs typeface="Times New Roman" pitchFamily="18" charset="0"/>
              </a:rPr>
              <a:t>) </a:t>
            </a:r>
            <a:r>
              <a:rPr lang="id-ID" sz="1600" b="1" dirty="0" smtClean="0">
                <a:solidFill>
                  <a:schemeClr val="tx1"/>
                </a:solidFill>
                <a:latin typeface="Times New Roman" pitchFamily="18" charset="0"/>
                <a:cs typeface="Times New Roman" pitchFamily="18" charset="0"/>
              </a:rPr>
              <a:t>Al-’Urf</a:t>
            </a:r>
            <a:endParaRPr lang="en-US" sz="1600" b="1" dirty="0">
              <a:solidFill>
                <a:schemeClr val="tx1"/>
              </a:solidFill>
              <a:latin typeface="Times New Roman" pitchFamily="18" charset="0"/>
              <a:cs typeface="Times New Roman" pitchFamily="18" charset="0"/>
            </a:endParaRPr>
          </a:p>
        </p:txBody>
      </p:sp>
      <p:sp>
        <p:nvSpPr>
          <p:cNvPr id="27" name="Round Diagonal Corner Rectangle 26"/>
          <p:cNvSpPr/>
          <p:nvPr/>
        </p:nvSpPr>
        <p:spPr>
          <a:xfrm>
            <a:off x="6143297" y="5071238"/>
            <a:ext cx="2811516" cy="467708"/>
          </a:xfrm>
          <a:prstGeom prst="round2DiagRect">
            <a:avLst/>
          </a:prstGeom>
          <a:solidFill>
            <a:schemeClr val="bg1">
              <a:alpha val="50000"/>
            </a:schemeClr>
          </a:solidFill>
          <a:ln>
            <a:solidFill>
              <a:srgbClr val="E17D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b="1" dirty="0" smtClean="0">
                <a:solidFill>
                  <a:schemeClr val="tx1"/>
                </a:solidFill>
                <a:latin typeface="Times New Roman" pitchFamily="18" charset="0"/>
                <a:cs typeface="Times New Roman" pitchFamily="18" charset="0"/>
              </a:rPr>
              <a:t>6</a:t>
            </a:r>
            <a:r>
              <a:rPr lang="en-US" sz="1600" b="1" dirty="0" smtClean="0">
                <a:solidFill>
                  <a:schemeClr val="tx1"/>
                </a:solidFill>
                <a:latin typeface="Times New Roman" pitchFamily="18" charset="0"/>
                <a:cs typeface="Times New Roman" pitchFamily="18" charset="0"/>
              </a:rPr>
              <a:t>) </a:t>
            </a:r>
            <a:r>
              <a:rPr lang="id-ID" sz="1600" b="1" dirty="0" smtClean="0">
                <a:solidFill>
                  <a:schemeClr val="tx1"/>
                </a:solidFill>
                <a:latin typeface="Times New Roman" pitchFamily="18" charset="0"/>
                <a:cs typeface="Times New Roman" pitchFamily="18" charset="0"/>
              </a:rPr>
              <a:t>Suddu Zara’i</a:t>
            </a:r>
            <a:endParaRPr lang="en-US" sz="1600" b="1" dirty="0">
              <a:solidFill>
                <a:schemeClr val="tx1"/>
              </a:solidFill>
              <a:latin typeface="Times New Roman" pitchFamily="18" charset="0"/>
              <a:cs typeface="Times New Roman" pitchFamily="18" charset="0"/>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heckerboard(across)">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 to="" calcmode="lin" valueType="num">
                                      <p:cBhvr>
                                        <p:cTn id="45" dur="1" fill="hold"/>
                                        <p:tgtEl>
                                          <p:spTgt spid="6"/>
                                        </p:tgtEl>
                                        <p:attrNameLst>
                                          <p:attrName/>
                                        </p:attrNameLst>
                                      </p:cBhvr>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ppt_x"/>
                                          </p:val>
                                        </p:tav>
                                        <p:tav tm="100000">
                                          <p:val>
                                            <p:strVal val="#ppt_x"/>
                                          </p:val>
                                        </p:tav>
                                      </p:tavLst>
                                    </p:anim>
                                    <p:anim calcmode="lin" valueType="num">
                                      <p:cBhvr additive="base">
                                        <p:cTn id="5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dissolve">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4"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heel(4)">
                                      <p:cBhvr>
                                        <p:cTn id="61" dur="2000"/>
                                        <p:tgtEl>
                                          <p:spTgt spid="5"/>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6" fill="hold" grpId="0"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barn(inHorizontal)">
                                      <p:cBhvr>
                                        <p:cTn id="66" dur="500"/>
                                        <p:tgtEl>
                                          <p:spTgt spid="8"/>
                                        </p:tgtEl>
                                      </p:cBhvr>
                                    </p:animEffect>
                                  </p:childTnLst>
                                </p:cTn>
                              </p:par>
                            </p:childTnLst>
                          </p:cTn>
                        </p:par>
                      </p:childTnLst>
                    </p:cTn>
                  </p:par>
                  <p:par>
                    <p:cTn id="67" fill="hold">
                      <p:stCondLst>
                        <p:cond delay="indefinite"/>
                      </p:stCondLst>
                      <p:childTnLst>
                        <p:par>
                          <p:cTn id="68" fill="hold">
                            <p:stCondLst>
                              <p:cond delay="0"/>
                            </p:stCondLst>
                            <p:childTnLst>
                              <p:par>
                                <p:cTn id="69" presetID="12" presetClass="entr" presetSubtype="4"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slide(fromBottom)">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13" presetClass="entr" presetSubtype="16"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plus(in)">
                                      <p:cBhvr>
                                        <p:cTn id="76" dur="1000"/>
                                        <p:tgtEl>
                                          <p:spTgt spid="19"/>
                                        </p:tgtEl>
                                      </p:cBhvr>
                                    </p:animEffect>
                                  </p:childTnLst>
                                </p:cTn>
                              </p:par>
                            </p:childTnLst>
                          </p:cTn>
                        </p:par>
                      </p:childTnLst>
                    </p:cTn>
                  </p:par>
                  <p:par>
                    <p:cTn id="77" fill="hold">
                      <p:stCondLst>
                        <p:cond delay="indefinite"/>
                      </p:stCondLst>
                      <p:childTnLst>
                        <p:par>
                          <p:cTn id="78" fill="hold">
                            <p:stCondLst>
                              <p:cond delay="0"/>
                            </p:stCondLst>
                            <p:childTnLst>
                              <p:par>
                                <p:cTn id="79" presetID="4" presetClass="entr" presetSubtype="16"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box(in)">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wipe(down)">
                                      <p:cBhvr>
                                        <p:cTn id="86" dur="500"/>
                                        <p:tgtEl>
                                          <p:spTgt spid="25"/>
                                        </p:tgtEl>
                                      </p:cBhvr>
                                    </p:animEffect>
                                  </p:childTnLst>
                                </p:cTn>
                              </p:par>
                            </p:childTnLst>
                          </p:cTn>
                        </p:par>
                      </p:childTnLst>
                    </p:cTn>
                  </p:par>
                  <p:par>
                    <p:cTn id="87" fill="hold">
                      <p:stCondLst>
                        <p:cond delay="indefinite"/>
                      </p:stCondLst>
                      <p:childTnLst>
                        <p:par>
                          <p:cTn id="88" fill="hold">
                            <p:stCondLst>
                              <p:cond delay="0"/>
                            </p:stCondLst>
                            <p:childTnLst>
                              <p:par>
                                <p:cTn id="89" presetID="9" presetClass="entr" presetSubtype="0" fill="hold" grpId="0" nodeType="click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dissolve">
                                      <p:cBhvr>
                                        <p:cTn id="91" dur="500"/>
                                        <p:tgtEl>
                                          <p:spTgt spid="26"/>
                                        </p:tgtEl>
                                      </p:cBhvr>
                                    </p:animEffect>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27"/>
                                        </p:tgtEl>
                                        <p:attrNameLst>
                                          <p:attrName>style.visibility</p:attrName>
                                        </p:attrNameLst>
                                      </p:cBhvr>
                                      <p:to>
                                        <p:strVal val="visible"/>
                                      </p:to>
                                    </p:set>
                                    <p:anim calcmode="lin" valueType="num">
                                      <p:cBhvr additive="base">
                                        <p:cTn id="96" dur="500" fill="hold"/>
                                        <p:tgtEl>
                                          <p:spTgt spid="27"/>
                                        </p:tgtEl>
                                        <p:attrNameLst>
                                          <p:attrName>ppt_x</p:attrName>
                                        </p:attrNameLst>
                                      </p:cBhvr>
                                      <p:tavLst>
                                        <p:tav tm="0">
                                          <p:val>
                                            <p:strVal val="#ppt_x"/>
                                          </p:val>
                                        </p:tav>
                                        <p:tav tm="100000">
                                          <p:val>
                                            <p:strVal val="#ppt_x"/>
                                          </p:val>
                                        </p:tav>
                                      </p:tavLst>
                                    </p:anim>
                                    <p:anim calcmode="lin" valueType="num">
                                      <p:cBhvr additive="base">
                                        <p:cTn id="9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1" grpId="0" animBg="1"/>
      <p:bldP spid="13" grpId="0" animBg="1"/>
      <p:bldP spid="14" grpId="0" animBg="1"/>
      <p:bldP spid="15" grpId="0" animBg="1"/>
      <p:bldP spid="16" grpId="0" animBg="1"/>
      <p:bldP spid="17" grpId="0" animBg="1"/>
      <p:bldP spid="18" grpId="0" animBg="1"/>
      <p:bldP spid="19" grpId="0" animBg="1"/>
      <p:bldP spid="24" grpId="0" animBg="1"/>
      <p:bldP spid="25" grpId="0" animBg="1"/>
      <p:bldP spid="26" grpId="0" animBg="1"/>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9" name="Picture 8"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5" name="Rounded Rectangle 4"/>
          <p:cNvSpPr/>
          <p:nvPr/>
        </p:nvSpPr>
        <p:spPr>
          <a:xfrm>
            <a:off x="1501254" y="441433"/>
            <a:ext cx="6086901" cy="1103587"/>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id-ID" b="1" dirty="0" smtClean="0">
                <a:solidFill>
                  <a:schemeClr val="tx1"/>
                </a:solidFill>
                <a:latin typeface="Times New Roman" pitchFamily="18" charset="0"/>
                <a:cs typeface="Times New Roman" pitchFamily="18" charset="0"/>
              </a:rPr>
              <a:t>B. Penerapan Sumber Hukum Islam dalam Keseharian</a:t>
            </a:r>
            <a:endParaRPr lang="en-US" b="1" dirty="0">
              <a:solidFill>
                <a:schemeClr val="tx1"/>
              </a:solidFill>
              <a:latin typeface="Times New Roman" pitchFamily="18" charset="0"/>
              <a:cs typeface="Times New Roman" pitchFamily="18" charset="0"/>
            </a:endParaRPr>
          </a:p>
        </p:txBody>
      </p:sp>
      <p:cxnSp>
        <p:nvCxnSpPr>
          <p:cNvPr id="6" name="Straight Arrow Connector 5"/>
          <p:cNvCxnSpPr/>
          <p:nvPr/>
        </p:nvCxnSpPr>
        <p:spPr>
          <a:xfrm flipH="1">
            <a:off x="2060812" y="1545020"/>
            <a:ext cx="2363340" cy="1370756"/>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cxnSp>
        <p:nvCxnSpPr>
          <p:cNvPr id="7" name="Straight Arrow Connector 6"/>
          <p:cNvCxnSpPr/>
          <p:nvPr/>
        </p:nvCxnSpPr>
        <p:spPr>
          <a:xfrm>
            <a:off x="4424152" y="1545020"/>
            <a:ext cx="0" cy="1413566"/>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cxnSp>
        <p:nvCxnSpPr>
          <p:cNvPr id="8" name="Straight Arrow Connector 7"/>
          <p:cNvCxnSpPr/>
          <p:nvPr/>
        </p:nvCxnSpPr>
        <p:spPr>
          <a:xfrm>
            <a:off x="4424152" y="1545020"/>
            <a:ext cx="2266625" cy="1370756"/>
          </a:xfrm>
          <a:prstGeom prst="straightConnector1">
            <a:avLst/>
          </a:prstGeom>
          <a:ln>
            <a:solidFill>
              <a:srgbClr val="FF0000"/>
            </a:solidFill>
            <a:tailEnd type="arrow"/>
          </a:ln>
        </p:spPr>
        <p:style>
          <a:lnRef idx="3">
            <a:schemeClr val="accent6"/>
          </a:lnRef>
          <a:fillRef idx="0">
            <a:schemeClr val="accent6"/>
          </a:fillRef>
          <a:effectRef idx="2">
            <a:schemeClr val="accent6"/>
          </a:effectRef>
          <a:fontRef idx="minor">
            <a:schemeClr val="tx1"/>
          </a:fontRef>
        </p:style>
      </p:cxnSp>
      <p:sp>
        <p:nvSpPr>
          <p:cNvPr id="13" name="Oval 12"/>
          <p:cNvSpPr/>
          <p:nvPr/>
        </p:nvSpPr>
        <p:spPr>
          <a:xfrm>
            <a:off x="644974" y="2915776"/>
            <a:ext cx="2320120" cy="2238233"/>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Menjadikan Al-Qur’an sebagai Pedoman Hidup</a:t>
            </a:r>
            <a:endParaRPr lang="en-US" sz="2000" b="1" dirty="0">
              <a:latin typeface="Times New Roman" pitchFamily="18" charset="0"/>
              <a:cs typeface="Times New Roman" pitchFamily="18" charset="0"/>
            </a:endParaRPr>
          </a:p>
        </p:txBody>
      </p:sp>
      <p:sp>
        <p:nvSpPr>
          <p:cNvPr id="14" name="Oval 13"/>
          <p:cNvSpPr/>
          <p:nvPr/>
        </p:nvSpPr>
        <p:spPr>
          <a:xfrm>
            <a:off x="3264092" y="2958586"/>
            <a:ext cx="2320120" cy="2238233"/>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Berperilaku Ikhlas</a:t>
            </a:r>
            <a:endParaRPr lang="en-US" sz="2000" b="1" dirty="0">
              <a:latin typeface="Times New Roman" pitchFamily="18" charset="0"/>
              <a:cs typeface="Times New Roman" pitchFamily="18" charset="0"/>
            </a:endParaRPr>
          </a:p>
        </p:txBody>
      </p:sp>
      <p:sp>
        <p:nvSpPr>
          <p:cNvPr id="16" name="Oval 15"/>
          <p:cNvSpPr/>
          <p:nvPr/>
        </p:nvSpPr>
        <p:spPr>
          <a:xfrm>
            <a:off x="5822024" y="2915776"/>
            <a:ext cx="2320120" cy="2238233"/>
          </a:xfrm>
          <a:prstGeom prst="ellipse">
            <a:avLst/>
          </a:prstGeom>
          <a:gradFill>
            <a:gsLst>
              <a:gs pos="0">
                <a:schemeClr val="accent4">
                  <a:shade val="51000"/>
                  <a:satMod val="130000"/>
                  <a:alpha val="50000"/>
                </a:schemeClr>
              </a:gs>
              <a:gs pos="80000">
                <a:schemeClr val="accent4">
                  <a:shade val="93000"/>
                  <a:satMod val="130000"/>
                </a:schemeClr>
              </a:gs>
              <a:gs pos="100000">
                <a:schemeClr val="accent4">
                  <a:shade val="94000"/>
                  <a:satMod val="135000"/>
                </a:schemeClr>
              </a:gs>
            </a:gsLst>
          </a:gra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Taat Beribadah kepada Allah Swt.</a:t>
            </a:r>
            <a:endParaRPr lang="en-US" sz="2000" b="1" dirty="0">
              <a:latin typeface="Times New Roman" pitchFamily="18" charset="0"/>
              <a:cs typeface="Times New Roman" pitchFamily="18" charset="0"/>
            </a:endParaRPr>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ppt_w</p:attrName>
                                        </p:attrNameLst>
                                      </p:cBhvr>
                                      <p:tavLst>
                                        <p:tav tm="0" fmla="#ppt_w*sin(2.5*pi*$)">
                                          <p:val>
                                            <p:fltVal val="0"/>
                                          </p:val>
                                        </p:tav>
                                        <p:tav tm="100000">
                                          <p:val>
                                            <p:fltVal val="1"/>
                                          </p:val>
                                        </p:tav>
                                      </p:tavLst>
                                    </p:anim>
                                    <p:anim calcmode="lin" valueType="num">
                                      <p:cBhvr>
                                        <p:cTn id="9" dur="1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par>
                                <p:cTn id="15" presetID="14" presetClass="entr" presetSubtype="1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edge">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dissolv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heckerboard(across)">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9CB86E"/>
            </a:gs>
            <a:gs pos="100000">
              <a:srgbClr val="156B13"/>
            </a:gs>
          </a:gsLst>
          <a:lin ang="3000000" scaled="0"/>
          <a:tileRect/>
        </a:gradFill>
        <a:effectLst/>
      </p:bgPr>
    </p:bg>
    <p:spTree>
      <p:nvGrpSpPr>
        <p:cNvPr id="1" name=""/>
        <p:cNvGrpSpPr/>
        <p:nvPr/>
      </p:nvGrpSpPr>
      <p:grpSpPr>
        <a:xfrm>
          <a:off x="0" y="0"/>
          <a:ext cx="0" cy="0"/>
          <a:chOff x="0" y="0"/>
          <a:chExt cx="0" cy="0"/>
        </a:xfrm>
      </p:grpSpPr>
      <p:pic>
        <p:nvPicPr>
          <p:cNvPr id="20" name="Picture 19" descr="beranda bab 4.tif"/>
          <p:cNvPicPr>
            <a:picLocks noChangeAspect="1"/>
          </p:cNvPicPr>
          <p:nvPr/>
        </p:nvPicPr>
        <p:blipFill>
          <a:blip r:embed="rId2" cstate="print">
            <a:duotone>
              <a:schemeClr val="accent3">
                <a:shade val="45000"/>
                <a:satMod val="135000"/>
              </a:schemeClr>
              <a:prstClr val="white"/>
            </a:duotone>
            <a:lum bright="-30000" contrast="-10000"/>
          </a:blip>
          <a:stretch>
            <a:fillRect/>
          </a:stretch>
        </p:blipFill>
        <p:spPr>
          <a:xfrm>
            <a:off x="5528828" y="4338000"/>
            <a:ext cx="3615172" cy="2520000"/>
          </a:xfrm>
          <a:prstGeom prst="rect">
            <a:avLst/>
          </a:prstGeom>
          <a:ln>
            <a:noFill/>
          </a:ln>
          <a:effectLst>
            <a:softEdge rad="112500"/>
          </a:effectLst>
        </p:spPr>
      </p:pic>
      <p:sp>
        <p:nvSpPr>
          <p:cNvPr id="4" name="Oval 3"/>
          <p:cNvSpPr/>
          <p:nvPr/>
        </p:nvSpPr>
        <p:spPr>
          <a:xfrm>
            <a:off x="644974" y="252713"/>
            <a:ext cx="2320120" cy="2238233"/>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Menjadikan Al-Qur’an sebagai Pedoman Hidup</a:t>
            </a:r>
            <a:endParaRPr lang="en-US" sz="2000" b="1" dirty="0">
              <a:latin typeface="Times New Roman" pitchFamily="18" charset="0"/>
              <a:cs typeface="Times New Roman" pitchFamily="18" charset="0"/>
            </a:endParaRPr>
          </a:p>
        </p:txBody>
      </p:sp>
      <p:sp>
        <p:nvSpPr>
          <p:cNvPr id="5" name="Down Arrow 4"/>
          <p:cNvSpPr/>
          <p:nvPr/>
        </p:nvSpPr>
        <p:spPr>
          <a:xfrm>
            <a:off x="1496074" y="2490946"/>
            <a:ext cx="569207" cy="34684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382922" y="247453"/>
            <a:ext cx="2320120" cy="2238233"/>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Berperilaku Ikhlas</a:t>
            </a:r>
            <a:endParaRPr lang="en-US" sz="2000" b="1" dirty="0">
              <a:latin typeface="Times New Roman" pitchFamily="18" charset="0"/>
              <a:cs typeface="Times New Roman" pitchFamily="18" charset="0"/>
            </a:endParaRPr>
          </a:p>
        </p:txBody>
      </p:sp>
      <p:sp>
        <p:nvSpPr>
          <p:cNvPr id="7" name="Oval 6"/>
          <p:cNvSpPr/>
          <p:nvPr/>
        </p:nvSpPr>
        <p:spPr>
          <a:xfrm>
            <a:off x="6120863" y="294751"/>
            <a:ext cx="2320120" cy="2238233"/>
          </a:xfrm>
          <a:prstGeom prst="ellipse">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Taat Beribadah kepada Allah Swt.</a:t>
            </a:r>
            <a:endParaRPr lang="en-US" sz="2000" b="1" dirty="0">
              <a:latin typeface="Times New Roman" pitchFamily="18" charset="0"/>
              <a:cs typeface="Times New Roman" pitchFamily="18" charset="0"/>
            </a:endParaRPr>
          </a:p>
        </p:txBody>
      </p:sp>
      <p:sp>
        <p:nvSpPr>
          <p:cNvPr id="10" name="Rectangle 9"/>
          <p:cNvSpPr/>
          <p:nvPr/>
        </p:nvSpPr>
        <p:spPr>
          <a:xfrm>
            <a:off x="503080" y="2879820"/>
            <a:ext cx="2539660" cy="76200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Mendengarkan bacaan ayat Al-Qur’an</a:t>
            </a:r>
            <a:endParaRPr lang="en-US" sz="1800" dirty="0">
              <a:solidFill>
                <a:schemeClr val="tx1"/>
              </a:solidFill>
              <a:latin typeface="Times New Roman" pitchFamily="18" charset="0"/>
              <a:cs typeface="Times New Roman" pitchFamily="18" charset="0"/>
            </a:endParaRPr>
          </a:p>
        </p:txBody>
      </p:sp>
      <p:sp>
        <p:nvSpPr>
          <p:cNvPr id="11" name="Rectangle 10"/>
          <p:cNvSpPr/>
          <p:nvPr/>
        </p:nvSpPr>
        <p:spPr>
          <a:xfrm>
            <a:off x="503080" y="3636562"/>
            <a:ext cx="2539660" cy="76200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Membaca dan menghafalkan Al-Qur’an</a:t>
            </a:r>
            <a:endParaRPr lang="en-US" sz="1800" dirty="0">
              <a:solidFill>
                <a:schemeClr val="tx1"/>
              </a:solidFill>
              <a:latin typeface="Times New Roman" pitchFamily="18" charset="0"/>
              <a:cs typeface="Times New Roman" pitchFamily="18" charset="0"/>
            </a:endParaRPr>
          </a:p>
        </p:txBody>
      </p:sp>
      <p:sp>
        <p:nvSpPr>
          <p:cNvPr id="12" name="Rectangle 11"/>
          <p:cNvSpPr/>
          <p:nvPr/>
        </p:nvSpPr>
        <p:spPr>
          <a:xfrm>
            <a:off x="503080" y="4393300"/>
            <a:ext cx="2539660" cy="76200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Memahami dan mentadaburi Al-Qur’an</a:t>
            </a:r>
            <a:endParaRPr lang="en-US" sz="1800" dirty="0">
              <a:solidFill>
                <a:schemeClr val="tx1"/>
              </a:solidFill>
              <a:latin typeface="Times New Roman" pitchFamily="18" charset="0"/>
              <a:cs typeface="Times New Roman" pitchFamily="18" charset="0"/>
            </a:endParaRPr>
          </a:p>
        </p:txBody>
      </p:sp>
      <p:sp>
        <p:nvSpPr>
          <p:cNvPr id="13" name="Rectangle 12"/>
          <p:cNvSpPr/>
          <p:nvPr/>
        </p:nvSpPr>
        <p:spPr>
          <a:xfrm>
            <a:off x="503080" y="5150038"/>
            <a:ext cx="2539660" cy="76200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Mengamalkan kandungan Al-Qur’an</a:t>
            </a:r>
            <a:endParaRPr lang="en-US" sz="1800" dirty="0">
              <a:solidFill>
                <a:schemeClr val="tx1"/>
              </a:solidFill>
              <a:latin typeface="Times New Roman" pitchFamily="18" charset="0"/>
              <a:cs typeface="Times New Roman" pitchFamily="18" charset="0"/>
            </a:endParaRPr>
          </a:p>
        </p:txBody>
      </p:sp>
      <p:sp>
        <p:nvSpPr>
          <p:cNvPr id="14" name="Rectangle 13"/>
          <p:cNvSpPr/>
          <p:nvPr/>
        </p:nvSpPr>
        <p:spPr>
          <a:xfrm>
            <a:off x="503080" y="5906806"/>
            <a:ext cx="2539660" cy="76200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Mengajarkan Al-Qur’an</a:t>
            </a:r>
            <a:endParaRPr lang="en-US" sz="1800" dirty="0">
              <a:solidFill>
                <a:schemeClr val="tx1"/>
              </a:solidFill>
              <a:latin typeface="Times New Roman" pitchFamily="18" charset="0"/>
              <a:cs typeface="Times New Roman" pitchFamily="18" charset="0"/>
            </a:endParaRPr>
          </a:p>
        </p:txBody>
      </p:sp>
      <p:sp>
        <p:nvSpPr>
          <p:cNvPr id="15" name="Down Arrow 14"/>
          <p:cNvSpPr/>
          <p:nvPr/>
        </p:nvSpPr>
        <p:spPr>
          <a:xfrm>
            <a:off x="6992986" y="2532984"/>
            <a:ext cx="569207" cy="34684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4249786" y="2490946"/>
            <a:ext cx="569207" cy="34684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19858" y="2879825"/>
            <a:ext cx="2539660" cy="76200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Rela menerima segala ketetapan Allah Swt.</a:t>
            </a:r>
            <a:endParaRPr lang="en-US" sz="1800" dirty="0">
              <a:solidFill>
                <a:schemeClr val="tx1"/>
              </a:solidFill>
              <a:latin typeface="Times New Roman" pitchFamily="18" charset="0"/>
              <a:cs typeface="Times New Roman" pitchFamily="18" charset="0"/>
            </a:endParaRPr>
          </a:p>
        </p:txBody>
      </p:sp>
      <p:sp>
        <p:nvSpPr>
          <p:cNvPr id="18" name="Rectangle 17"/>
          <p:cNvSpPr/>
          <p:nvPr/>
        </p:nvSpPr>
        <p:spPr>
          <a:xfrm>
            <a:off x="3319858" y="3715396"/>
            <a:ext cx="2539660" cy="98272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Tidak memilih satu aturan dengan mengabaikan aturan lain</a:t>
            </a:r>
            <a:endParaRPr lang="en-US" sz="1800" dirty="0">
              <a:solidFill>
                <a:schemeClr val="tx1"/>
              </a:solidFill>
              <a:latin typeface="Times New Roman" pitchFamily="18" charset="0"/>
              <a:cs typeface="Times New Roman" pitchFamily="18" charset="0"/>
            </a:endParaRPr>
          </a:p>
        </p:txBody>
      </p:sp>
      <p:sp>
        <p:nvSpPr>
          <p:cNvPr id="19" name="Rectangle 18"/>
          <p:cNvSpPr/>
          <p:nvPr/>
        </p:nvSpPr>
        <p:spPr>
          <a:xfrm>
            <a:off x="3319858" y="4779569"/>
            <a:ext cx="2539660" cy="76200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Melaksanakan aturan Allah Swt. dengan baik</a:t>
            </a:r>
            <a:endParaRPr lang="en-US" sz="1800" dirty="0">
              <a:solidFill>
                <a:schemeClr val="tx1"/>
              </a:solidFill>
              <a:latin typeface="Times New Roman" pitchFamily="18" charset="0"/>
              <a:cs typeface="Times New Roman" pitchFamily="18" charset="0"/>
            </a:endParaRPr>
          </a:p>
        </p:txBody>
      </p:sp>
      <p:sp>
        <p:nvSpPr>
          <p:cNvPr id="21" name="Rectangle 20"/>
          <p:cNvSpPr/>
          <p:nvPr/>
        </p:nvSpPr>
        <p:spPr>
          <a:xfrm>
            <a:off x="6136629" y="2932369"/>
            <a:ext cx="2539660" cy="119819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Mempelajari perintah dan larangan dalam beribadah sesuai hukum Islam</a:t>
            </a:r>
            <a:endParaRPr lang="en-US" sz="1800" dirty="0">
              <a:solidFill>
                <a:schemeClr val="tx1"/>
              </a:solidFill>
              <a:latin typeface="Times New Roman" pitchFamily="18" charset="0"/>
              <a:cs typeface="Times New Roman" pitchFamily="18" charset="0"/>
            </a:endParaRPr>
          </a:p>
        </p:txBody>
      </p:sp>
      <p:sp>
        <p:nvSpPr>
          <p:cNvPr id="22" name="Rectangle 21"/>
          <p:cNvSpPr/>
          <p:nvPr/>
        </p:nvSpPr>
        <p:spPr>
          <a:xfrm>
            <a:off x="6136629" y="4212003"/>
            <a:ext cx="2539660" cy="943300"/>
          </a:xfrm>
          <a:prstGeom prst="rect">
            <a:avLst/>
          </a:prstGeom>
          <a:gradFill>
            <a:gsLst>
              <a:gs pos="0">
                <a:schemeClr val="accent1">
                  <a:tint val="50000"/>
                  <a:satMod val="300000"/>
                  <a:alpha val="0"/>
                </a:schemeClr>
              </a:gs>
              <a:gs pos="35000">
                <a:schemeClr val="accent1">
                  <a:tint val="37000"/>
                  <a:satMod val="300000"/>
                </a:schemeClr>
              </a:gs>
              <a:gs pos="100000">
                <a:schemeClr val="accent1">
                  <a:tint val="15000"/>
                  <a:satMod val="350000"/>
                </a:schemeClr>
              </a:gs>
            </a:gsLst>
          </a:gradFill>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Melaksanakan ibadah sesuai perintah Allah Swt.</a:t>
            </a:r>
            <a:endParaRPr lang="en-US" sz="1800" dirty="0">
              <a:solidFill>
                <a:schemeClr val="tx1"/>
              </a:solidFill>
              <a:latin typeface="Times New Roman" pitchFamily="18" charset="0"/>
              <a:cs typeface="Times New Roman" pitchFamily="18" charset="0"/>
            </a:endParaRPr>
          </a:p>
        </p:txBody>
      </p:sp>
      <p:sp>
        <p:nvSpPr>
          <p:cNvPr id="23" name="Rectangle 22"/>
          <p:cNvSpPr/>
          <p:nvPr/>
        </p:nvSpPr>
        <p:spPr>
          <a:xfrm>
            <a:off x="6136629" y="5228873"/>
            <a:ext cx="2539660" cy="943300"/>
          </a:xfrm>
          <a:prstGeom prst="rect">
            <a:avLst/>
          </a:prstGeom>
          <a:gradFill>
            <a:gsLst>
              <a:gs pos="0">
                <a:schemeClr val="accent1">
                  <a:tint val="50000"/>
                  <a:satMod val="300000"/>
                  <a:alpha val="0"/>
                </a:schemeClr>
              </a:gs>
              <a:gs pos="35000">
                <a:schemeClr val="accent1">
                  <a:tint val="37000"/>
                  <a:satMod val="300000"/>
                </a:schemeClr>
              </a:gs>
              <a:gs pos="100000">
                <a:schemeClr val="accent1">
                  <a:tint val="15000"/>
                  <a:satMod val="350000"/>
                </a:schemeClr>
              </a:gs>
            </a:gsLst>
          </a:gradFill>
          <a:ln/>
        </p:spPr>
        <p:style>
          <a:lnRef idx="1">
            <a:schemeClr val="accent1"/>
          </a:lnRef>
          <a:fillRef idx="2">
            <a:schemeClr val="accent1"/>
          </a:fillRef>
          <a:effectRef idx="1">
            <a:schemeClr val="accent1"/>
          </a:effectRef>
          <a:fontRef idx="minor">
            <a:schemeClr val="dk1"/>
          </a:fontRef>
        </p:style>
        <p:txBody>
          <a:bodyPr rtlCol="0" anchor="ctr"/>
          <a:lstStyle/>
          <a:p>
            <a:pPr>
              <a:buFont typeface="Wingdings" pitchFamily="2" charset="2"/>
              <a:buChar char="§"/>
            </a:pPr>
            <a:r>
              <a:rPr lang="id-ID" sz="1800" dirty="0" smtClean="0">
                <a:solidFill>
                  <a:schemeClr val="tx1"/>
                </a:solidFill>
                <a:latin typeface="Times New Roman" pitchFamily="18" charset="0"/>
                <a:cs typeface="Times New Roman" pitchFamily="18" charset="0"/>
              </a:rPr>
              <a:t>Menerapkan tata cara beribadah sesuai hadis dan ijtihad ulama</a:t>
            </a:r>
            <a:endParaRPr lang="en-US" sz="1800" dirty="0">
              <a:solidFill>
                <a:schemeClr val="tx1"/>
              </a:solidFill>
              <a:latin typeface="Times New Roman" pitchFamily="18" charset="0"/>
              <a:cs typeface="Times New Roman" pitchFamily="18" charset="0"/>
            </a:endParaRPr>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strips(downLeft)">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heckerboard(across)">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ircle(in)">
                                      <p:cBhvr>
                                        <p:cTn id="39" dur="20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blinds(horizontal)">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11" presetClass="entr" presetSubtype="0" fill="hold" grpId="0" nodeType="clickEffect">
                                  <p:stCondLst>
                                    <p:cond delay="0"/>
                                  </p:stCondLst>
                                  <p:childTnLst>
                                    <p:set>
                                      <p:cBhvr>
                                        <p:cTn id="48" dur="1000">
                                          <p:stCondLst>
                                            <p:cond delay="0"/>
                                          </p:stCondLst>
                                        </p:cTn>
                                        <p:tgtEl>
                                          <p:spTgt spid="1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additive="base">
                                        <p:cTn id="53" dur="500" fill="hold"/>
                                        <p:tgtEl>
                                          <p:spTgt spid="17"/>
                                        </p:tgtEl>
                                        <p:attrNameLst>
                                          <p:attrName>ppt_x</p:attrName>
                                        </p:attrNameLst>
                                      </p:cBhvr>
                                      <p:tavLst>
                                        <p:tav tm="0">
                                          <p:val>
                                            <p:strVal val="#ppt_x"/>
                                          </p:val>
                                        </p:tav>
                                        <p:tav tm="100000">
                                          <p:val>
                                            <p:strVal val="#ppt_x"/>
                                          </p:val>
                                        </p:tav>
                                      </p:tavLst>
                                    </p:anim>
                                    <p:anim calcmode="lin" valueType="num">
                                      <p:cBhvr additive="base">
                                        <p:cTn id="5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down)">
                                      <p:cBhvr>
                                        <p:cTn id="59" dur="5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dissolve">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0"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p:cTn id="69" dur="500" fill="hold"/>
                                        <p:tgtEl>
                                          <p:spTgt spid="7"/>
                                        </p:tgtEl>
                                        <p:attrNameLst>
                                          <p:attrName>ppt_w</p:attrName>
                                        </p:attrNameLst>
                                      </p:cBhvr>
                                      <p:tavLst>
                                        <p:tav tm="0">
                                          <p:val>
                                            <p:fltVal val="0"/>
                                          </p:val>
                                        </p:tav>
                                        <p:tav tm="100000">
                                          <p:val>
                                            <p:strVal val="#ppt_w"/>
                                          </p:val>
                                        </p:tav>
                                      </p:tavLst>
                                    </p:anim>
                                    <p:anim calcmode="lin" valueType="num">
                                      <p:cBhvr>
                                        <p:cTn id="70" dur="500" fill="hold"/>
                                        <p:tgtEl>
                                          <p:spTgt spid="7"/>
                                        </p:tgtEl>
                                        <p:attrNameLst>
                                          <p:attrName>ppt_h</p:attrName>
                                        </p:attrNameLst>
                                      </p:cBhvr>
                                      <p:tavLst>
                                        <p:tav tm="0">
                                          <p:val>
                                            <p:fltVal val="0"/>
                                          </p:val>
                                        </p:tav>
                                        <p:tav tm="100000">
                                          <p:val>
                                            <p:strVal val="#ppt_h"/>
                                          </p:val>
                                        </p:tav>
                                      </p:tavLst>
                                    </p:anim>
                                    <p:animEffect transition="in" filter="fade">
                                      <p:cBhvr>
                                        <p:cTn id="71" dur="500"/>
                                        <p:tgtEl>
                                          <p:spTgt spid="7"/>
                                        </p:tgtEl>
                                      </p:cBhvr>
                                    </p:animEffect>
                                  </p:childTnLst>
                                </p:cTn>
                              </p:par>
                            </p:childTnLst>
                          </p:cTn>
                        </p:par>
                      </p:childTnLst>
                    </p:cTn>
                  </p:par>
                  <p:par>
                    <p:cTn id="72" fill="hold">
                      <p:stCondLst>
                        <p:cond delay="indefinite"/>
                      </p:stCondLst>
                      <p:childTnLst>
                        <p:par>
                          <p:cTn id="73" fill="hold">
                            <p:stCondLst>
                              <p:cond delay="0"/>
                            </p:stCondLst>
                            <p:childTnLst>
                              <p:par>
                                <p:cTn id="74" presetID="18" presetClass="entr" presetSubtype="12"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strips(downLeft)">
                                      <p:cBhvr>
                                        <p:cTn id="76" dur="500"/>
                                        <p:tgtEl>
                                          <p:spTgt spid="15"/>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6"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barn(inHorizontal)">
                                      <p:cBhvr>
                                        <p:cTn id="81" dur="500"/>
                                        <p:tgtEl>
                                          <p:spTgt spid="21"/>
                                        </p:tgtEl>
                                      </p:cBhvr>
                                    </p:animEffect>
                                  </p:childTnLst>
                                </p:cTn>
                              </p:par>
                            </p:childTnLst>
                          </p:cTn>
                        </p:par>
                      </p:childTnLst>
                    </p:cTn>
                  </p:par>
                  <p:par>
                    <p:cTn id="82" fill="hold">
                      <p:stCondLst>
                        <p:cond delay="indefinite"/>
                      </p:stCondLst>
                      <p:childTnLst>
                        <p:par>
                          <p:cTn id="83" fill="hold">
                            <p:stCondLst>
                              <p:cond delay="0"/>
                            </p:stCondLst>
                            <p:childTnLst>
                              <p:par>
                                <p:cTn id="84" presetID="18" presetClass="entr" presetSubtype="12" fill="hold" grpId="0" nodeType="clickEffect">
                                  <p:stCondLst>
                                    <p:cond delay="0"/>
                                  </p:stCondLst>
                                  <p:childTnLst>
                                    <p:set>
                                      <p:cBhvr>
                                        <p:cTn id="85" dur="1" fill="hold">
                                          <p:stCondLst>
                                            <p:cond delay="0"/>
                                          </p:stCondLst>
                                        </p:cTn>
                                        <p:tgtEl>
                                          <p:spTgt spid="22"/>
                                        </p:tgtEl>
                                        <p:attrNameLst>
                                          <p:attrName>style.visibility</p:attrName>
                                        </p:attrNameLst>
                                      </p:cBhvr>
                                      <p:to>
                                        <p:strVal val="visible"/>
                                      </p:to>
                                    </p:set>
                                    <p:animEffect transition="in" filter="strips(downLeft)">
                                      <p:cBhvr>
                                        <p:cTn id="86" dur="500"/>
                                        <p:tgtEl>
                                          <p:spTgt spid="22"/>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1" grpId="0" animBg="1"/>
      <p:bldP spid="22" grpId="0" animBg="1"/>
      <p:bldP spid="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beranda bab 5.tif"/>
          <p:cNvPicPr>
            <a:picLocks noChangeAspect="1"/>
          </p:cNvPicPr>
          <p:nvPr/>
        </p:nvPicPr>
        <p:blipFill>
          <a:blip r:embed="rId2" cstate="print">
            <a:duotone>
              <a:schemeClr val="bg2">
                <a:shade val="45000"/>
                <a:satMod val="135000"/>
              </a:schemeClr>
              <a:prstClr val="white"/>
            </a:duotone>
          </a:blip>
          <a:stretch>
            <a:fillRect/>
          </a:stretch>
        </p:blipFill>
        <p:spPr>
          <a:xfrm>
            <a:off x="0" y="0"/>
            <a:ext cx="9139995" cy="6857999"/>
          </a:xfrm>
          <a:prstGeom prst="rect">
            <a:avLst/>
          </a:prstGeom>
          <a:ln>
            <a:noFill/>
          </a:ln>
          <a:effectLst>
            <a:softEdge rad="112500"/>
          </a:effectLst>
        </p:spPr>
      </p:pic>
      <p:sp>
        <p:nvSpPr>
          <p:cNvPr id="2" name="Title 1"/>
          <p:cNvSpPr>
            <a:spLocks noGrp="1"/>
          </p:cNvSpPr>
          <p:nvPr>
            <p:ph type="title"/>
          </p:nvPr>
        </p:nvSpPr>
        <p:spPr>
          <a:xfrm>
            <a:off x="457200" y="677917"/>
            <a:ext cx="8229600" cy="1143000"/>
          </a:xfrm>
        </p:spPr>
        <p:txBody>
          <a:bodyPr>
            <a:normAutofit fontScale="90000"/>
          </a:bodyPr>
          <a:lstStyle/>
          <a:p>
            <a:r>
              <a:rPr lang="id-ID"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Bab V</a:t>
            </a:r>
            <a:br>
              <a:rPr lang="id-ID"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id-ID"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Substansi Dakwah </a:t>
            </a:r>
            <a:br>
              <a:rPr lang="id-ID"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id-ID"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Nabi Muhammad saw. di Mekah</a:t>
            </a:r>
            <a:endParaRPr lang="en-US"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2585545"/>
            <a:ext cx="8229600" cy="4525963"/>
          </a:xfrm>
        </p:spPr>
        <p:txBody>
          <a:bodyPr>
            <a:normAutofit/>
          </a:bodyPr>
          <a:lstStyle/>
          <a:p>
            <a:pPr marL="514350" indent="-514350">
              <a:buFont typeface="+mj-lt"/>
              <a:buAutoNum type="alphaUcPeriod"/>
            </a:pPr>
            <a:r>
              <a:rPr lang="id-ID" sz="2500" b="1" dirty="0" smtClean="0">
                <a:solidFill>
                  <a:srgbClr val="FF0000"/>
                </a:solidFill>
                <a:latin typeface="Times New Roman" pitchFamily="18" charset="0"/>
                <a:cs typeface="Times New Roman" pitchFamily="18" charset="0"/>
              </a:rPr>
              <a:t>Dakwah Nabi Muhammad saw. Periode Mekah</a:t>
            </a:r>
          </a:p>
          <a:p>
            <a:pPr marL="514350" indent="-514350">
              <a:buFont typeface="+mj-lt"/>
              <a:buAutoNum type="alphaUcPeriod"/>
            </a:pPr>
            <a:r>
              <a:rPr lang="id-ID" sz="2500" b="1" dirty="0" smtClean="0">
                <a:solidFill>
                  <a:srgbClr val="FF0000"/>
                </a:solidFill>
                <a:latin typeface="Times New Roman" pitchFamily="18" charset="0"/>
                <a:cs typeface="Times New Roman" pitchFamily="18" charset="0"/>
              </a:rPr>
              <a:t>Meneladan Sifat dan Perilaku Nabi Muhammad saw.</a:t>
            </a:r>
            <a:endParaRPr lang="en-US" sz="2500" b="1" dirty="0">
              <a:solidFill>
                <a:srgbClr val="FF0000"/>
              </a:solidFill>
              <a:latin typeface="Times New Roman" pitchFamily="18" charset="0"/>
              <a:cs typeface="Times New Roman" pitchFamily="18" charset="0"/>
            </a:endParaRPr>
          </a:p>
        </p:txBody>
      </p:sp>
    </p:spTree>
  </p:cSld>
  <p:clrMapOvr>
    <a:masterClrMapping/>
  </p:clrMapOvr>
  <p:transition>
    <p:cover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ppt_w</p:attrName>
                                        </p:attrNameLst>
                                      </p:cBhvr>
                                      <p:tavLst>
                                        <p:tav tm="0" fmla="#ppt_w*sin(2.5*pi*$)">
                                          <p:val>
                                            <p:fltVal val="0"/>
                                          </p:val>
                                        </p:tav>
                                        <p:tav tm="100000">
                                          <p:val>
                                            <p:fltVal val="1"/>
                                          </p:val>
                                        </p:tav>
                                      </p:tavLst>
                                    </p:anim>
                                    <p:anim calcmode="lin" valueType="num">
                                      <p:cBhvr>
                                        <p:cTn id="9"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dissolv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00"/>
            </a:gs>
            <a:gs pos="53000">
              <a:srgbClr val="D4DEFF"/>
            </a:gs>
            <a:gs pos="83000">
              <a:srgbClr val="D4DEFF"/>
            </a:gs>
            <a:gs pos="100000">
              <a:srgbClr val="FFFF00"/>
            </a:gs>
          </a:gsLst>
          <a:lin ang="3000000" scaled="0"/>
          <a:tileRect/>
        </a:gradFill>
        <a:effectLst/>
      </p:bgPr>
    </p:bg>
    <p:spTree>
      <p:nvGrpSpPr>
        <p:cNvPr id="1" name=""/>
        <p:cNvGrpSpPr/>
        <p:nvPr/>
      </p:nvGrpSpPr>
      <p:grpSpPr>
        <a:xfrm>
          <a:off x="0" y="0"/>
          <a:ext cx="0" cy="0"/>
          <a:chOff x="0" y="0"/>
          <a:chExt cx="0" cy="0"/>
        </a:xfrm>
      </p:grpSpPr>
      <p:pic>
        <p:nvPicPr>
          <p:cNvPr id="9" name="Picture 8" descr="beranda bab 5.tif"/>
          <p:cNvPicPr>
            <a:picLocks noChangeAspect="1"/>
          </p:cNvPicPr>
          <p:nvPr/>
        </p:nvPicPr>
        <p:blipFill>
          <a:blip r:embed="rId2" cstate="print">
            <a:duotone>
              <a:schemeClr val="accent3">
                <a:shade val="45000"/>
                <a:satMod val="135000"/>
              </a:schemeClr>
              <a:prstClr val="white"/>
            </a:duotone>
          </a:blip>
          <a:stretch>
            <a:fillRect/>
          </a:stretch>
        </p:blipFill>
        <p:spPr>
          <a:xfrm>
            <a:off x="5260344" y="4338000"/>
            <a:ext cx="3883656" cy="2520000"/>
          </a:xfrm>
          <a:prstGeom prst="rect">
            <a:avLst/>
          </a:prstGeom>
          <a:ln>
            <a:noFill/>
          </a:ln>
          <a:effectLst>
            <a:softEdge rad="112500"/>
          </a:effectLst>
        </p:spPr>
      </p:pic>
      <p:sp>
        <p:nvSpPr>
          <p:cNvPr id="4" name="10-Point Star 3"/>
          <p:cNvSpPr/>
          <p:nvPr/>
        </p:nvSpPr>
        <p:spPr>
          <a:xfrm>
            <a:off x="3011222" y="819775"/>
            <a:ext cx="3231941" cy="2948151"/>
          </a:xfrm>
          <a:prstGeom prst="star1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smtClean="0">
                <a:solidFill>
                  <a:srgbClr val="FFFFFF"/>
                </a:solidFill>
                <a:latin typeface="Times New Roman" pitchFamily="18" charset="0"/>
                <a:cs typeface="Times New Roman" pitchFamily="18" charset="0"/>
              </a:rPr>
              <a:t>A. Dakwah Nabi Muhammad saw.  Periode Mekah</a:t>
            </a:r>
            <a:endParaRPr lang="en-US" b="1" dirty="0">
              <a:solidFill>
                <a:srgbClr val="FFFFFF"/>
              </a:solidFill>
              <a:latin typeface="Times New Roman" pitchFamily="18" charset="0"/>
              <a:cs typeface="Times New Roman" pitchFamily="18" charset="0"/>
            </a:endParaRPr>
          </a:p>
        </p:txBody>
      </p:sp>
      <p:sp>
        <p:nvSpPr>
          <p:cNvPr id="12" name="Right Arrow 11"/>
          <p:cNvSpPr/>
          <p:nvPr/>
        </p:nvSpPr>
        <p:spPr>
          <a:xfrm>
            <a:off x="6290461" y="1985524"/>
            <a:ext cx="614841" cy="400593"/>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rot="10800000">
            <a:off x="2333317" y="1985524"/>
            <a:ext cx="614841" cy="400593"/>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5400000">
            <a:off x="4325024" y="3976964"/>
            <a:ext cx="614841" cy="400593"/>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lded Corner 16"/>
          <p:cNvSpPr/>
          <p:nvPr/>
        </p:nvSpPr>
        <p:spPr>
          <a:xfrm>
            <a:off x="725219" y="1148522"/>
            <a:ext cx="1529273" cy="3273095"/>
          </a:xfrm>
          <a:prstGeom prst="foldedCorne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id-ID" sz="2000" b="1" dirty="0" smtClean="0">
                <a:solidFill>
                  <a:srgbClr val="0070C0"/>
                </a:solidFill>
                <a:latin typeface="Times New Roman" pitchFamily="18" charset="0"/>
                <a:cs typeface="Times New Roman" pitchFamily="18" charset="0"/>
              </a:rPr>
              <a:t>1. Kerasulan Nabi Muhammad saw.</a:t>
            </a:r>
            <a:endParaRPr lang="en-US" sz="2000" b="1" dirty="0">
              <a:solidFill>
                <a:srgbClr val="0070C0"/>
              </a:solidFill>
              <a:latin typeface="Times New Roman" pitchFamily="18" charset="0"/>
              <a:cs typeface="Times New Roman" pitchFamily="18" charset="0"/>
            </a:endParaRPr>
          </a:p>
        </p:txBody>
      </p:sp>
      <p:sp>
        <p:nvSpPr>
          <p:cNvPr id="18" name="Folded Corner 17"/>
          <p:cNvSpPr/>
          <p:nvPr/>
        </p:nvSpPr>
        <p:spPr>
          <a:xfrm>
            <a:off x="6978871" y="1150861"/>
            <a:ext cx="1529273" cy="3273095"/>
          </a:xfrm>
          <a:prstGeom prst="foldedCorne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id-ID" sz="2000" b="1" dirty="0" smtClean="0">
                <a:solidFill>
                  <a:srgbClr val="0070C0"/>
                </a:solidFill>
                <a:latin typeface="Times New Roman" pitchFamily="18" charset="0"/>
                <a:cs typeface="Times New Roman" pitchFamily="18" charset="0"/>
              </a:rPr>
              <a:t>3. Strategi Dakwah Nabi Muhammad saw. di Mekah</a:t>
            </a:r>
            <a:endParaRPr lang="en-US" sz="2000" b="1" dirty="0" smtClean="0">
              <a:solidFill>
                <a:srgbClr val="0070C0"/>
              </a:solidFill>
              <a:latin typeface="Times New Roman" pitchFamily="18" charset="0"/>
              <a:cs typeface="Times New Roman" pitchFamily="18" charset="0"/>
            </a:endParaRPr>
          </a:p>
          <a:p>
            <a:pPr algn="ctr"/>
            <a:endParaRPr lang="en-US" dirty="0"/>
          </a:p>
        </p:txBody>
      </p:sp>
      <p:sp>
        <p:nvSpPr>
          <p:cNvPr id="19" name="Folded Corner 18"/>
          <p:cNvSpPr/>
          <p:nvPr/>
        </p:nvSpPr>
        <p:spPr>
          <a:xfrm>
            <a:off x="2727434" y="4571996"/>
            <a:ext cx="3857898" cy="1292772"/>
          </a:xfrm>
          <a:prstGeom prst="foldedCorner">
            <a:avLst/>
          </a:prstGeom>
          <a:gradFill>
            <a:gsLst>
              <a:gs pos="0">
                <a:schemeClr val="accent3">
                  <a:tint val="50000"/>
                  <a:satMod val="300000"/>
                  <a:alpha val="0"/>
                </a:schemeClr>
              </a:gs>
              <a:gs pos="35000">
                <a:schemeClr val="accent3">
                  <a:tint val="37000"/>
                  <a:satMod val="300000"/>
                </a:schemeClr>
              </a:gs>
              <a:gs pos="100000">
                <a:schemeClr val="accent3">
                  <a:tint val="15000"/>
                  <a:satMod val="350000"/>
                </a:schemeClr>
              </a:gs>
            </a:gsLst>
          </a:gra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id-ID" sz="2000" b="1" dirty="0" smtClean="0">
              <a:solidFill>
                <a:schemeClr val="tx1"/>
              </a:solidFill>
              <a:latin typeface="Times New Roman" pitchFamily="18" charset="0"/>
              <a:cs typeface="Times New Roman" pitchFamily="18" charset="0"/>
            </a:endParaRPr>
          </a:p>
          <a:p>
            <a:pPr algn="ctr"/>
            <a:endParaRPr lang="id-ID" sz="2000" b="1" dirty="0" smtClean="0">
              <a:solidFill>
                <a:schemeClr val="tx1"/>
              </a:solidFill>
              <a:latin typeface="Times New Roman" pitchFamily="18" charset="0"/>
              <a:cs typeface="Times New Roman" pitchFamily="18" charset="0"/>
            </a:endParaRPr>
          </a:p>
          <a:p>
            <a:pPr algn="ctr"/>
            <a:r>
              <a:rPr lang="id-ID" sz="2000" b="1" dirty="0" smtClean="0">
                <a:solidFill>
                  <a:srgbClr val="0070C0"/>
                </a:solidFill>
                <a:latin typeface="Times New Roman" pitchFamily="18" charset="0"/>
                <a:cs typeface="Times New Roman" pitchFamily="18" charset="0"/>
              </a:rPr>
              <a:t>2. Misi Dakwah Nabi Muhammad saw. di Mekah</a:t>
            </a:r>
            <a:endParaRPr lang="en-US" sz="2000" b="1" dirty="0" smtClean="0">
              <a:solidFill>
                <a:srgbClr val="0070C0"/>
              </a:solidFill>
              <a:latin typeface="Times New Roman" pitchFamily="18" charset="0"/>
              <a:cs typeface="Times New Roman" pitchFamily="18" charset="0"/>
            </a:endParaRPr>
          </a:p>
          <a:p>
            <a:pPr algn="ctr"/>
            <a:endParaRPr lang="en-US" dirty="0"/>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path" presetSubtype="0" accel="50000" decel="50000" fill="hold" grpId="1" nodeType="clickEffect">
                                  <p:stCondLst>
                                    <p:cond delay="0"/>
                                  </p:stCondLst>
                                  <p:childTnLst>
                                    <p:animMotion origin="layout" path="M 0 0  C 0.03 -0.05067  0.075 -0.08267  0.125 -0.08267  C 0.175 -0.08267  0.22 -0.05067  0.25 0  C 0.22 0.05067  0.175 0.08267  0.125 0.08267  C 0.075 0.08267  0.03 0.05067  0 0  Z" pathEditMode="relative" ptsTypes="">
                                      <p:cBhvr>
                                        <p:cTn id="12" dur="2000" fill="hold"/>
                                        <p:tgtEl>
                                          <p:spTgt spid="4"/>
                                        </p:tgtEl>
                                        <p:attrNameLst>
                                          <p:attrName>ppt_x</p:attrName>
                                          <p:attrName>ppt_y</p:attrName>
                                        </p:attrNameLst>
                                      </p:cBhvr>
                                    </p:animMotion>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strips(down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strips(down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trips(down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heel(4)">
                                      <p:cBhvr>
                                        <p:cTn id="32" dur="20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heel(4)">
                                      <p:cBhvr>
                                        <p:cTn id="37" dur="20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dissolve">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2" grpId="0" animBg="1"/>
      <p:bldP spid="15" grpId="0" animBg="1"/>
      <p:bldP spid="16" grpId="0" animBg="1"/>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beranda bab 1.tif"/>
          <p:cNvPicPr>
            <a:picLocks noChangeAspect="1"/>
          </p:cNvPicPr>
          <p:nvPr/>
        </p:nvPicPr>
        <p:blipFill>
          <a:blip r:embed="rId2" cstate="print">
            <a:duotone>
              <a:schemeClr val="bg2">
                <a:shade val="45000"/>
                <a:satMod val="135000"/>
              </a:schemeClr>
              <a:prstClr val="white"/>
            </a:duotone>
            <a:lum/>
          </a:blip>
          <a:stretch>
            <a:fillRect/>
          </a:stretch>
        </p:blipFill>
        <p:spPr>
          <a:xfrm>
            <a:off x="0" y="0"/>
            <a:ext cx="9144000" cy="6858000"/>
          </a:xfrm>
          <a:prstGeom prst="rect">
            <a:avLst/>
          </a:prstGeom>
          <a:ln>
            <a:noFill/>
          </a:ln>
          <a:effectLst>
            <a:softEdge rad="112500"/>
          </a:effectLst>
        </p:spPr>
      </p:pic>
      <p:sp>
        <p:nvSpPr>
          <p:cNvPr id="5" name="Title 1"/>
          <p:cNvSpPr>
            <a:spLocks noGrp="1"/>
          </p:cNvSpPr>
          <p:nvPr>
            <p:ph type="ctrTitle"/>
          </p:nvPr>
        </p:nvSpPr>
        <p:spPr>
          <a:xfrm>
            <a:off x="684213" y="476250"/>
            <a:ext cx="7848600" cy="2046288"/>
          </a:xfrm>
        </p:spPr>
        <p:txBody>
          <a:bodyPr>
            <a:normAutofit/>
          </a:bodyPr>
          <a:lstStyle/>
          <a:p>
            <a:r>
              <a:rPr lang="en-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a:t>
            </a:r>
            <a:r>
              <a:rPr lang="id-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a:t>
            </a:r>
            <a:r>
              <a:rPr lang="id-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a:t>
            </a:r>
            <a:r>
              <a:rPr lang="en-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I</a:t>
            </a:r>
            <a:br>
              <a:rPr lang="en-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en-US"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Tujuh </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Al-Asma’u Al</a:t>
            </a:r>
            <a:r>
              <a:rPr lang="id-ID"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Husna </a:t>
            </a:r>
          </a:p>
        </p:txBody>
      </p:sp>
      <p:sp>
        <p:nvSpPr>
          <p:cNvPr id="6" name="Content Placeholder 2"/>
          <p:cNvSpPr>
            <a:spLocks noGrp="1"/>
          </p:cNvSpPr>
          <p:nvPr>
            <p:ph type="subTitle" idx="1"/>
          </p:nvPr>
        </p:nvSpPr>
        <p:spPr>
          <a:xfrm>
            <a:off x="647700" y="2522538"/>
            <a:ext cx="7993063" cy="2087563"/>
          </a:xfrm>
          <a:ln w="38100"/>
        </p:spPr>
        <p:txBody>
          <a:bodyPr rtlCol="0">
            <a:normAutofit/>
          </a:bodyPr>
          <a:lstStyle/>
          <a:p>
            <a:pPr marL="514350" indent="-514350" algn="l" fontAlgn="auto">
              <a:lnSpc>
                <a:spcPct val="150000"/>
              </a:lnSpc>
              <a:spcAft>
                <a:spcPts val="0"/>
              </a:spcAft>
              <a:buFontTx/>
              <a:buAutoNum type="alphaUcPeriod"/>
              <a:defRPr/>
            </a:pPr>
            <a:r>
              <a:rPr lang="en-US" sz="2500" b="1" dirty="0">
                <a:solidFill>
                  <a:srgbClr val="FF0000"/>
                </a:solidFill>
                <a:latin typeface="Times New Roman" pitchFamily="18" charset="0"/>
                <a:cs typeface="Times New Roman" pitchFamily="18" charset="0"/>
              </a:rPr>
              <a:t>Mengenal Tujuh </a:t>
            </a:r>
            <a:r>
              <a:rPr lang="en-US" sz="2500" b="1" dirty="0" smtClean="0">
                <a:solidFill>
                  <a:srgbClr val="FF0000"/>
                </a:solidFill>
                <a:latin typeface="Times New Roman" pitchFamily="18" charset="0"/>
                <a:cs typeface="Times New Roman" pitchFamily="18" charset="0"/>
              </a:rPr>
              <a:t>Al-Asma’u Al-</a:t>
            </a:r>
            <a:r>
              <a:rPr lang="id-ID" sz="2500" b="1" dirty="0" smtClean="0">
                <a:solidFill>
                  <a:srgbClr val="FF0000"/>
                </a:solidFill>
                <a:latin typeface="Times New Roman" pitchFamily="18" charset="0"/>
                <a:cs typeface="Times New Roman" pitchFamily="18" charset="0"/>
              </a:rPr>
              <a:t>H</a:t>
            </a:r>
            <a:r>
              <a:rPr lang="en-US" sz="2500" b="1" dirty="0" smtClean="0">
                <a:solidFill>
                  <a:srgbClr val="FF0000"/>
                </a:solidFill>
                <a:latin typeface="Times New Roman" pitchFamily="18" charset="0"/>
                <a:cs typeface="Times New Roman" pitchFamily="18" charset="0"/>
              </a:rPr>
              <a:t>usna </a:t>
            </a:r>
            <a:r>
              <a:rPr lang="en-US" sz="2500" b="1" dirty="0">
                <a:solidFill>
                  <a:srgbClr val="FF0000"/>
                </a:solidFill>
                <a:latin typeface="Times New Roman" pitchFamily="18" charset="0"/>
                <a:cs typeface="Times New Roman" pitchFamily="18" charset="0"/>
              </a:rPr>
              <a:t>Allah Swt</a:t>
            </a:r>
            <a:r>
              <a:rPr lang="en-US" sz="2500" b="1" dirty="0" smtClean="0">
                <a:solidFill>
                  <a:srgbClr val="FF0000"/>
                </a:solidFill>
                <a:latin typeface="Times New Roman" pitchFamily="18" charset="0"/>
                <a:cs typeface="Times New Roman" pitchFamily="18" charset="0"/>
              </a:rPr>
              <a:t>.</a:t>
            </a:r>
            <a:endParaRPr lang="id-ID" sz="2500" b="1" dirty="0" smtClean="0">
              <a:solidFill>
                <a:srgbClr val="FF0000"/>
              </a:solidFill>
              <a:latin typeface="Times New Roman" pitchFamily="18" charset="0"/>
              <a:cs typeface="Times New Roman" pitchFamily="18" charset="0"/>
            </a:endParaRPr>
          </a:p>
          <a:p>
            <a:pPr marL="514350" indent="-514350" algn="l" fontAlgn="auto">
              <a:lnSpc>
                <a:spcPct val="150000"/>
              </a:lnSpc>
              <a:spcAft>
                <a:spcPts val="0"/>
              </a:spcAft>
              <a:buFontTx/>
              <a:buAutoNum type="alphaUcPeriod"/>
              <a:defRPr/>
            </a:pPr>
            <a:r>
              <a:rPr lang="en-US" sz="2500" b="1" dirty="0">
                <a:solidFill>
                  <a:srgbClr val="FF0000"/>
                </a:solidFill>
                <a:latin typeface="Times New Roman" pitchFamily="18" charset="0"/>
                <a:cs typeface="Times New Roman" pitchFamily="18" charset="0"/>
              </a:rPr>
              <a:t>Implementasi Pemahaman Tujuh </a:t>
            </a:r>
            <a:r>
              <a:rPr lang="en-US" sz="2500" b="1" dirty="0" smtClean="0">
                <a:solidFill>
                  <a:srgbClr val="FF0000"/>
                </a:solidFill>
                <a:latin typeface="Times New Roman" pitchFamily="18" charset="0"/>
                <a:cs typeface="Times New Roman" pitchFamily="18" charset="0"/>
              </a:rPr>
              <a:t>Al-Asma’u </a:t>
            </a:r>
            <a:r>
              <a:rPr lang="id-ID" sz="2500" b="1" dirty="0" smtClean="0">
                <a:solidFill>
                  <a:srgbClr val="FF0000"/>
                </a:solidFill>
                <a:latin typeface="Times New Roman" pitchFamily="18" charset="0"/>
                <a:cs typeface="Times New Roman" pitchFamily="18" charset="0"/>
              </a:rPr>
              <a:t>          </a:t>
            </a:r>
            <a:r>
              <a:rPr lang="en-US" sz="2500" b="1" dirty="0" smtClean="0">
                <a:solidFill>
                  <a:srgbClr val="FF0000"/>
                </a:solidFill>
                <a:latin typeface="Times New Roman" pitchFamily="18" charset="0"/>
                <a:cs typeface="Times New Roman" pitchFamily="18" charset="0"/>
              </a:rPr>
              <a:t>Al-Husna </a:t>
            </a:r>
            <a:endParaRPr lang="en-US" altLang="en-US" sz="2500" dirty="0" smtClean="0">
              <a:solidFill>
                <a:srgbClr val="FF000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dissolve">
                                      <p:cBhvr>
                                        <p:cTn id="12" dur="500"/>
                                        <p:tgtEl>
                                          <p:spTgt spid="6">
                                            <p:bg/>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dissolv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dissolve">
                                      <p:cBhvr>
                                        <p:cTn id="2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6" grpId="0" uiExpand="1"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00"/>
            </a:gs>
            <a:gs pos="53000">
              <a:srgbClr val="D4DEFF"/>
            </a:gs>
            <a:gs pos="83000">
              <a:srgbClr val="D4DEFF"/>
            </a:gs>
            <a:gs pos="100000">
              <a:srgbClr val="FFFF00"/>
            </a:gs>
          </a:gsLst>
          <a:lin ang="3000000" scaled="0"/>
          <a:tileRect/>
        </a:gradFill>
        <a:effectLst/>
      </p:bgPr>
    </p:bg>
    <p:spTree>
      <p:nvGrpSpPr>
        <p:cNvPr id="1" name=""/>
        <p:cNvGrpSpPr/>
        <p:nvPr/>
      </p:nvGrpSpPr>
      <p:grpSpPr>
        <a:xfrm>
          <a:off x="0" y="0"/>
          <a:ext cx="0" cy="0"/>
          <a:chOff x="0" y="0"/>
          <a:chExt cx="0" cy="0"/>
        </a:xfrm>
      </p:grpSpPr>
      <p:pic>
        <p:nvPicPr>
          <p:cNvPr id="11" name="Picture 10" descr="beranda bab 5.tif"/>
          <p:cNvPicPr>
            <a:picLocks noChangeAspect="1"/>
          </p:cNvPicPr>
          <p:nvPr/>
        </p:nvPicPr>
        <p:blipFill>
          <a:blip r:embed="rId2" cstate="print">
            <a:duotone>
              <a:schemeClr val="accent3">
                <a:shade val="45000"/>
                <a:satMod val="135000"/>
              </a:schemeClr>
              <a:prstClr val="white"/>
            </a:duotone>
          </a:blip>
          <a:stretch>
            <a:fillRect/>
          </a:stretch>
        </p:blipFill>
        <p:spPr>
          <a:xfrm>
            <a:off x="5260344" y="4338000"/>
            <a:ext cx="3883656" cy="2520000"/>
          </a:xfrm>
          <a:prstGeom prst="rect">
            <a:avLst/>
          </a:prstGeom>
          <a:ln>
            <a:noFill/>
          </a:ln>
          <a:effectLst>
            <a:softEdge rad="112500"/>
          </a:effectLst>
        </p:spPr>
      </p:pic>
      <p:sp>
        <p:nvSpPr>
          <p:cNvPr id="8" name="Down Arrow Callout 7"/>
          <p:cNvSpPr/>
          <p:nvPr/>
        </p:nvSpPr>
        <p:spPr>
          <a:xfrm>
            <a:off x="409870" y="252248"/>
            <a:ext cx="2664391" cy="2207591"/>
          </a:xfrm>
          <a:prstGeom prst="downArrowCallout">
            <a:avLst>
              <a:gd name="adj1" fmla="val 12203"/>
              <a:gd name="adj2" fmla="val 25000"/>
              <a:gd name="adj3" fmla="val 21001"/>
              <a:gd name="adj4" fmla="val 64977"/>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id-ID" sz="2400" b="1" dirty="0" smtClean="0">
                <a:latin typeface="Times New Roman" pitchFamily="18" charset="0"/>
                <a:cs typeface="Times New Roman" pitchFamily="18" charset="0"/>
              </a:rPr>
              <a:t>1. Kerasulan Nabi Muhammad saw.</a:t>
            </a:r>
            <a:endParaRPr lang="en-US" sz="2400" b="1" dirty="0">
              <a:latin typeface="Times New Roman" pitchFamily="18" charset="0"/>
              <a:cs typeface="Times New Roman" pitchFamily="18" charset="0"/>
            </a:endParaRPr>
          </a:p>
        </p:txBody>
      </p:sp>
      <p:sp>
        <p:nvSpPr>
          <p:cNvPr id="9" name="Down Arrow Callout 8"/>
          <p:cNvSpPr/>
          <p:nvPr/>
        </p:nvSpPr>
        <p:spPr>
          <a:xfrm>
            <a:off x="3242427" y="252248"/>
            <a:ext cx="2664391" cy="2207591"/>
          </a:xfrm>
          <a:prstGeom prst="downArrowCallout">
            <a:avLst>
              <a:gd name="adj1" fmla="val 12203"/>
              <a:gd name="adj2" fmla="val 25000"/>
              <a:gd name="adj3" fmla="val 21001"/>
              <a:gd name="adj4" fmla="val 64977"/>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id-ID" sz="2400" b="1" dirty="0" smtClean="0">
                <a:latin typeface="Times New Roman" pitchFamily="18" charset="0"/>
                <a:cs typeface="Times New Roman" pitchFamily="18" charset="0"/>
              </a:rPr>
              <a:t>2. Misi Dakwah Nabi Muhammad saw. di Mekah</a:t>
            </a:r>
            <a:endParaRPr lang="en-US" sz="2400" b="1" dirty="0">
              <a:latin typeface="Times New Roman" pitchFamily="18" charset="0"/>
              <a:cs typeface="Times New Roman" pitchFamily="18" charset="0"/>
            </a:endParaRPr>
          </a:p>
        </p:txBody>
      </p:sp>
      <p:sp>
        <p:nvSpPr>
          <p:cNvPr id="10" name="Down Arrow Callout 9"/>
          <p:cNvSpPr/>
          <p:nvPr/>
        </p:nvSpPr>
        <p:spPr>
          <a:xfrm>
            <a:off x="6090750" y="252248"/>
            <a:ext cx="2664391" cy="2207591"/>
          </a:xfrm>
          <a:prstGeom prst="downArrowCallout">
            <a:avLst>
              <a:gd name="adj1" fmla="val 12203"/>
              <a:gd name="adj2" fmla="val 25000"/>
              <a:gd name="adj3" fmla="val 21001"/>
              <a:gd name="adj4" fmla="val 64977"/>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id-ID" sz="2400" b="1" dirty="0" smtClean="0">
                <a:latin typeface="Times New Roman" pitchFamily="18" charset="0"/>
                <a:cs typeface="Times New Roman" pitchFamily="18" charset="0"/>
              </a:rPr>
              <a:t>3. Strategi Dakwah Nabi Muhammad saw. di Mekah</a:t>
            </a:r>
            <a:endParaRPr lang="en-US" sz="2400" b="1" dirty="0">
              <a:latin typeface="Times New Roman" pitchFamily="18" charset="0"/>
              <a:cs typeface="Times New Roman" pitchFamily="18" charset="0"/>
            </a:endParaRPr>
          </a:p>
        </p:txBody>
      </p:sp>
      <p:sp>
        <p:nvSpPr>
          <p:cNvPr id="12" name="Rounded Rectangle 11"/>
          <p:cNvSpPr/>
          <p:nvPr/>
        </p:nvSpPr>
        <p:spPr>
          <a:xfrm>
            <a:off x="604340" y="2506717"/>
            <a:ext cx="2312261" cy="105629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id-ID" sz="2000" dirty="0" smtClean="0">
                <a:solidFill>
                  <a:srgbClr val="333333"/>
                </a:solidFill>
                <a:latin typeface="Times New Roman" pitchFamily="18" charset="0"/>
                <a:cs typeface="Times New Roman" pitchFamily="18" charset="0"/>
              </a:rPr>
              <a:t>Q.S. Al-Alaq [96]: 1-5</a:t>
            </a:r>
            <a:endParaRPr lang="en-US" sz="2000" dirty="0">
              <a:solidFill>
                <a:srgbClr val="333333"/>
              </a:solidFill>
              <a:latin typeface="Times New Roman" pitchFamily="18" charset="0"/>
              <a:cs typeface="Times New Roman" pitchFamily="18" charset="0"/>
            </a:endParaRPr>
          </a:p>
        </p:txBody>
      </p:sp>
      <p:sp>
        <p:nvSpPr>
          <p:cNvPr id="13" name="Rounded Rectangle 12"/>
          <p:cNvSpPr/>
          <p:nvPr/>
        </p:nvSpPr>
        <p:spPr>
          <a:xfrm>
            <a:off x="604340" y="3715407"/>
            <a:ext cx="2312261" cy="1056290"/>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id-ID" sz="2000" dirty="0" smtClean="0">
                <a:solidFill>
                  <a:srgbClr val="333333"/>
                </a:solidFill>
                <a:latin typeface="Times New Roman" pitchFamily="18" charset="0"/>
                <a:cs typeface="Times New Roman" pitchFamily="18" charset="0"/>
              </a:rPr>
              <a:t>Q.S. Al-Muddassir [74]: 1-7</a:t>
            </a:r>
            <a:endParaRPr lang="en-US" sz="2000" dirty="0">
              <a:solidFill>
                <a:srgbClr val="333333"/>
              </a:solidFill>
              <a:latin typeface="Times New Roman" pitchFamily="18" charset="0"/>
              <a:cs typeface="Times New Roman" pitchFamily="18" charset="0"/>
            </a:endParaRPr>
          </a:p>
        </p:txBody>
      </p:sp>
      <p:sp>
        <p:nvSpPr>
          <p:cNvPr id="14" name="Rounded Rectangle 13"/>
          <p:cNvSpPr/>
          <p:nvPr/>
        </p:nvSpPr>
        <p:spPr>
          <a:xfrm>
            <a:off x="3436897" y="2506716"/>
            <a:ext cx="2312261" cy="4114801"/>
          </a:xfrm>
          <a:prstGeom prst="roundRect">
            <a:avLst/>
          </a:prstGeom>
          <a:gradFill>
            <a:gsLst>
              <a:gs pos="0">
                <a:schemeClr val="accent2">
                  <a:tint val="50000"/>
                  <a:satMod val="300000"/>
                  <a:alpha val="0"/>
                </a:schemeClr>
              </a:gs>
              <a:gs pos="35000">
                <a:schemeClr val="accent2">
                  <a:tint val="37000"/>
                  <a:satMod val="300000"/>
                </a:schemeClr>
              </a:gs>
              <a:gs pos="100000">
                <a:schemeClr val="accent2">
                  <a:tint val="15000"/>
                  <a:satMod val="350000"/>
                </a:schemeClr>
              </a:gs>
            </a:gsLst>
          </a:gradFill>
          <a:ln/>
        </p:spPr>
        <p:style>
          <a:lnRef idx="1">
            <a:schemeClr val="accent2"/>
          </a:lnRef>
          <a:fillRef idx="2">
            <a:schemeClr val="accent2"/>
          </a:fillRef>
          <a:effectRef idx="1">
            <a:schemeClr val="accent2"/>
          </a:effectRef>
          <a:fontRef idx="minor">
            <a:schemeClr val="dk1"/>
          </a:fontRef>
        </p:style>
        <p:txBody>
          <a:bodyPr rtlCol="0" anchor="ctr"/>
          <a:lstStyle/>
          <a:p>
            <a:pPr marL="457200" indent="-457200">
              <a:buFont typeface="+mj-lt"/>
              <a:buAutoNum type="alphaLcPeriod"/>
            </a:pPr>
            <a:r>
              <a:rPr lang="id-ID" sz="1800" dirty="0" smtClean="0">
                <a:solidFill>
                  <a:srgbClr val="333333"/>
                </a:solidFill>
                <a:latin typeface="Times New Roman" pitchFamily="18" charset="0"/>
                <a:cs typeface="Times New Roman" pitchFamily="18" charset="0"/>
              </a:rPr>
              <a:t>Mengajarkan tauhid atau akidah.</a:t>
            </a:r>
          </a:p>
          <a:p>
            <a:pPr marL="457200" indent="-457200">
              <a:buFont typeface="+mj-lt"/>
              <a:buAutoNum type="alphaLcPeriod"/>
            </a:pPr>
            <a:r>
              <a:rPr lang="id-ID" sz="1800" dirty="0" smtClean="0">
                <a:solidFill>
                  <a:srgbClr val="333333"/>
                </a:solidFill>
                <a:latin typeface="Times New Roman" pitchFamily="18" charset="0"/>
                <a:cs typeface="Times New Roman" pitchFamily="18" charset="0"/>
              </a:rPr>
              <a:t>Menanamkan kemuliaan akhlak.</a:t>
            </a:r>
          </a:p>
          <a:p>
            <a:pPr marL="457200" indent="-457200">
              <a:buFont typeface="+mj-lt"/>
              <a:buAutoNum type="alphaLcPeriod"/>
            </a:pPr>
            <a:r>
              <a:rPr lang="id-ID" sz="1800" dirty="0" smtClean="0">
                <a:solidFill>
                  <a:srgbClr val="333333"/>
                </a:solidFill>
                <a:latin typeface="Times New Roman" pitchFamily="18" charset="0"/>
                <a:cs typeface="Times New Roman" pitchFamily="18" charset="0"/>
              </a:rPr>
              <a:t>Membangun kebudayaan yang beradab.</a:t>
            </a:r>
          </a:p>
          <a:p>
            <a:pPr marL="457200" indent="-457200">
              <a:buFont typeface="+mj-lt"/>
              <a:buAutoNum type="alphaLcPeriod"/>
            </a:pPr>
            <a:r>
              <a:rPr lang="id-ID" sz="1800" dirty="0" smtClean="0">
                <a:solidFill>
                  <a:srgbClr val="333333"/>
                </a:solidFill>
                <a:latin typeface="Times New Roman" pitchFamily="18" charset="0"/>
                <a:cs typeface="Times New Roman" pitchFamily="18" charset="0"/>
              </a:rPr>
              <a:t>Menyampaikan agama yang menjadi rahmat bagi seluruh alam.</a:t>
            </a:r>
            <a:endParaRPr lang="en-US" sz="1800" dirty="0">
              <a:solidFill>
                <a:srgbClr val="333333"/>
              </a:solidFill>
              <a:latin typeface="Times New Roman" pitchFamily="18" charset="0"/>
              <a:cs typeface="Times New Roman" pitchFamily="18" charset="0"/>
            </a:endParaRPr>
          </a:p>
        </p:txBody>
      </p:sp>
      <p:sp>
        <p:nvSpPr>
          <p:cNvPr id="17" name="Rounded Rectangle 16"/>
          <p:cNvSpPr/>
          <p:nvPr/>
        </p:nvSpPr>
        <p:spPr>
          <a:xfrm>
            <a:off x="6285220" y="2506717"/>
            <a:ext cx="2312261" cy="3563007"/>
          </a:xfrm>
          <a:prstGeom prst="roundRect">
            <a:avLst/>
          </a:prstGeom>
          <a:gradFill>
            <a:gsLst>
              <a:gs pos="0">
                <a:schemeClr val="accent2">
                  <a:tint val="50000"/>
                  <a:satMod val="300000"/>
                  <a:alpha val="0"/>
                </a:schemeClr>
              </a:gs>
              <a:gs pos="35000">
                <a:schemeClr val="accent2">
                  <a:tint val="37000"/>
                  <a:satMod val="300000"/>
                </a:schemeClr>
              </a:gs>
              <a:gs pos="100000">
                <a:schemeClr val="accent2">
                  <a:tint val="15000"/>
                  <a:satMod val="350000"/>
                </a:schemeClr>
              </a:gs>
            </a:gsLst>
          </a:gradFill>
          <a:ln/>
        </p:spPr>
        <p:style>
          <a:lnRef idx="1">
            <a:schemeClr val="accent2"/>
          </a:lnRef>
          <a:fillRef idx="2">
            <a:schemeClr val="accent2"/>
          </a:fillRef>
          <a:effectRef idx="1">
            <a:schemeClr val="accent2"/>
          </a:effectRef>
          <a:fontRef idx="minor">
            <a:schemeClr val="dk1"/>
          </a:fontRef>
        </p:style>
        <p:txBody>
          <a:bodyPr rtlCol="0" anchor="ctr"/>
          <a:lstStyle/>
          <a:p>
            <a:pPr marL="457200" indent="-457200">
              <a:buFont typeface="+mj-lt"/>
              <a:buAutoNum type="alphaLcPeriod"/>
            </a:pPr>
            <a:r>
              <a:rPr lang="id-ID" sz="1800" dirty="0" smtClean="0">
                <a:solidFill>
                  <a:srgbClr val="333333"/>
                </a:solidFill>
                <a:latin typeface="Times New Roman" pitchFamily="18" charset="0"/>
                <a:cs typeface="Times New Roman" pitchFamily="18" charset="0"/>
              </a:rPr>
              <a:t>Secara sembunyi-sembunyi </a:t>
            </a:r>
          </a:p>
          <a:p>
            <a:pPr marL="457200" indent="-457200"/>
            <a:r>
              <a:rPr lang="id-ID" sz="1800" dirty="0" smtClean="0">
                <a:solidFill>
                  <a:srgbClr val="333333"/>
                </a:solidFill>
                <a:latin typeface="Times New Roman" pitchFamily="18" charset="0"/>
                <a:cs typeface="Times New Roman" pitchFamily="18" charset="0"/>
              </a:rPr>
              <a:t>	(</a:t>
            </a:r>
            <a:r>
              <a:rPr lang="id-ID" sz="1800" i="1" dirty="0" smtClean="0">
                <a:solidFill>
                  <a:srgbClr val="333333"/>
                </a:solidFill>
                <a:latin typeface="Times New Roman" pitchFamily="18" charset="0"/>
                <a:cs typeface="Times New Roman" pitchFamily="18" charset="0"/>
              </a:rPr>
              <a:t>Ad-Da’wah Bi Al-Sirr</a:t>
            </a:r>
            <a:r>
              <a:rPr lang="id-ID" sz="1800" dirty="0" smtClean="0">
                <a:solidFill>
                  <a:srgbClr val="333333"/>
                </a:solidFill>
                <a:latin typeface="Times New Roman" pitchFamily="18" charset="0"/>
                <a:cs typeface="Times New Roman" pitchFamily="18" charset="0"/>
              </a:rPr>
              <a:t>).</a:t>
            </a:r>
          </a:p>
          <a:p>
            <a:pPr marL="457200" indent="-457200">
              <a:buFont typeface="+mj-lt"/>
              <a:buAutoNum type="alphaLcPeriod"/>
            </a:pPr>
            <a:r>
              <a:rPr lang="id-ID" sz="1800" dirty="0" smtClean="0">
                <a:solidFill>
                  <a:srgbClr val="333333"/>
                </a:solidFill>
                <a:latin typeface="Times New Roman" pitchFamily="18" charset="0"/>
                <a:cs typeface="Times New Roman" pitchFamily="18" charset="0"/>
              </a:rPr>
              <a:t>Secara terang-terangan </a:t>
            </a:r>
          </a:p>
          <a:p>
            <a:pPr marL="457200" indent="-457200"/>
            <a:r>
              <a:rPr lang="id-ID" sz="1800" dirty="0" smtClean="0">
                <a:solidFill>
                  <a:srgbClr val="333333"/>
                </a:solidFill>
                <a:latin typeface="Times New Roman" pitchFamily="18" charset="0"/>
                <a:cs typeface="Times New Roman" pitchFamily="18" charset="0"/>
              </a:rPr>
              <a:t>	(</a:t>
            </a:r>
            <a:r>
              <a:rPr lang="id-ID" sz="1800" i="1" dirty="0" smtClean="0">
                <a:solidFill>
                  <a:srgbClr val="333333"/>
                </a:solidFill>
                <a:latin typeface="Times New Roman" pitchFamily="18" charset="0"/>
                <a:cs typeface="Times New Roman" pitchFamily="18" charset="0"/>
              </a:rPr>
              <a:t>Ad-Da’wah Bi Al-Jahr</a:t>
            </a:r>
            <a:r>
              <a:rPr lang="id-ID" sz="1800" dirty="0" smtClean="0">
                <a:solidFill>
                  <a:srgbClr val="333333"/>
                </a:solidFill>
                <a:latin typeface="Times New Roman" pitchFamily="18" charset="0"/>
                <a:cs typeface="Times New Roman" pitchFamily="18" charset="0"/>
              </a:rPr>
              <a:t>).</a:t>
            </a:r>
          </a:p>
          <a:p>
            <a:pPr marL="457200" indent="-457200">
              <a:buFont typeface="+mj-lt"/>
              <a:buAutoNum type="alphaLcPeriod"/>
            </a:pPr>
            <a:r>
              <a:rPr lang="id-ID" sz="1800" dirty="0" smtClean="0">
                <a:solidFill>
                  <a:srgbClr val="333333"/>
                </a:solidFill>
                <a:latin typeface="Times New Roman" pitchFamily="18" charset="0"/>
                <a:cs typeface="Times New Roman" pitchFamily="18" charset="0"/>
              </a:rPr>
              <a:t>Dengan keimanan dan kesabaran.</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plus(in)">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trips(down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heel(4)">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00"/>
            </a:gs>
            <a:gs pos="53000">
              <a:srgbClr val="D4DEFF"/>
            </a:gs>
            <a:gs pos="83000">
              <a:srgbClr val="D4DEFF"/>
            </a:gs>
            <a:gs pos="100000">
              <a:srgbClr val="FFFF00"/>
            </a:gs>
          </a:gsLst>
          <a:lin ang="30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800" b="1" dirty="0" smtClean="0">
                <a:latin typeface="Times New Roman" pitchFamily="18" charset="0"/>
                <a:cs typeface="Times New Roman" pitchFamily="18" charset="0"/>
              </a:rPr>
              <a:t>B. Meneladan Sifat dan Perilaku </a:t>
            </a:r>
            <a:br>
              <a:rPr lang="id-ID" sz="2800" b="1" dirty="0" smtClean="0">
                <a:latin typeface="Times New Roman" pitchFamily="18" charset="0"/>
                <a:cs typeface="Times New Roman" pitchFamily="18" charset="0"/>
              </a:rPr>
            </a:br>
            <a:r>
              <a:rPr lang="id-ID" sz="2800" b="1" dirty="0" smtClean="0">
                <a:latin typeface="Times New Roman" pitchFamily="18" charset="0"/>
                <a:cs typeface="Times New Roman" pitchFamily="18" charset="0"/>
              </a:rPr>
              <a:t>Nabi Muhammad saw.</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id-ID" sz="2400" dirty="0" smtClean="0">
                <a:latin typeface="Times New Roman" pitchFamily="18" charset="0"/>
                <a:cs typeface="Times New Roman" pitchFamily="18" charset="0"/>
              </a:rPr>
              <a:t>Rela berkorban dalam membela agama.</a:t>
            </a:r>
          </a:p>
          <a:p>
            <a:pPr marL="514350" indent="-514350">
              <a:buFont typeface="+mj-lt"/>
              <a:buAutoNum type="arabicPeriod"/>
            </a:pPr>
            <a:r>
              <a:rPr lang="id-ID" sz="2400" dirty="0" smtClean="0">
                <a:latin typeface="Times New Roman" pitchFamily="18" charset="0"/>
                <a:cs typeface="Times New Roman" pitchFamily="18" charset="0"/>
              </a:rPr>
              <a:t>Berani membela kebenaran.</a:t>
            </a:r>
          </a:p>
          <a:p>
            <a:pPr marL="514350" indent="-514350">
              <a:buFont typeface="+mj-lt"/>
              <a:buAutoNum type="arabicPeriod"/>
            </a:pPr>
            <a:r>
              <a:rPr lang="id-ID" sz="2400" dirty="0" smtClean="0">
                <a:latin typeface="Times New Roman" pitchFamily="18" charset="0"/>
                <a:cs typeface="Times New Roman" pitchFamily="18" charset="0"/>
              </a:rPr>
              <a:t>Jujur dan rendah hati.</a:t>
            </a:r>
          </a:p>
          <a:p>
            <a:pPr marL="514350" indent="-514350">
              <a:buFont typeface="+mj-lt"/>
              <a:buAutoNum type="arabicPeriod"/>
            </a:pPr>
            <a:r>
              <a:rPr lang="id-ID" sz="2400" dirty="0" smtClean="0">
                <a:latin typeface="Times New Roman" pitchFamily="18" charset="0"/>
                <a:cs typeface="Times New Roman" pitchFamily="18" charset="0"/>
              </a:rPr>
              <a:t>Sabar dan tabah menghadapi cobaan.</a:t>
            </a:r>
          </a:p>
          <a:p>
            <a:pPr marL="514350" indent="-514350">
              <a:buFont typeface="+mj-lt"/>
              <a:buAutoNum type="arabicPeriod"/>
            </a:pPr>
            <a:r>
              <a:rPr lang="id-ID" sz="2400" dirty="0" smtClean="0">
                <a:latin typeface="Times New Roman" pitchFamily="18" charset="0"/>
                <a:cs typeface="Times New Roman" pitchFamily="18" charset="0"/>
              </a:rPr>
              <a:t>Tidak mudah putus asa dan menyerah dalam berdakwah.</a:t>
            </a:r>
            <a:endParaRPr lang="en-US" sz="2400" dirty="0">
              <a:latin typeface="Times New Roman" pitchFamily="18" charset="0"/>
              <a:cs typeface="Times New Roman" pitchFamily="18" charset="0"/>
            </a:endParaRPr>
          </a:p>
        </p:txBody>
      </p:sp>
      <p:pic>
        <p:nvPicPr>
          <p:cNvPr id="4" name="Picture 3" descr="beranda bab 5.tif"/>
          <p:cNvPicPr>
            <a:picLocks noChangeAspect="1"/>
          </p:cNvPicPr>
          <p:nvPr/>
        </p:nvPicPr>
        <p:blipFill>
          <a:blip r:embed="rId2" cstate="print">
            <a:duotone>
              <a:schemeClr val="accent3">
                <a:shade val="45000"/>
                <a:satMod val="135000"/>
              </a:schemeClr>
              <a:prstClr val="white"/>
            </a:duotone>
          </a:blip>
          <a:stretch>
            <a:fillRect/>
          </a:stretch>
        </p:blipFill>
        <p:spPr>
          <a:xfrm>
            <a:off x="5260344" y="4338000"/>
            <a:ext cx="3883656" cy="2520000"/>
          </a:xfrm>
          <a:prstGeom prst="rect">
            <a:avLst/>
          </a:prstGeom>
          <a:ln>
            <a:noFill/>
          </a:ln>
          <a:effectLst>
            <a:softEdge rad="112500"/>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4)">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beranda bab 6.tif"/>
          <p:cNvPicPr>
            <a:picLocks noChangeAspect="1"/>
          </p:cNvPicPr>
          <p:nvPr/>
        </p:nvPicPr>
        <p:blipFill>
          <a:blip r:embed="rId2" cstate="print">
            <a:duotone>
              <a:schemeClr val="bg2">
                <a:shade val="45000"/>
                <a:satMod val="135000"/>
              </a:schemeClr>
              <a:prstClr val="white"/>
            </a:duotone>
            <a:lum contrast="10000"/>
          </a:blip>
          <a:stretch>
            <a:fillRect/>
          </a:stretch>
        </p:blipFill>
        <p:spPr>
          <a:xfrm>
            <a:off x="0" y="0"/>
            <a:ext cx="9144000" cy="6857999"/>
          </a:xfrm>
          <a:prstGeom prst="rect">
            <a:avLst/>
          </a:prstGeom>
          <a:ln>
            <a:noFill/>
          </a:ln>
          <a:effectLst>
            <a:outerShdw blurRad="622300" dist="50800" dir="5400000" algn="ctr" rotWithShape="0">
              <a:srgbClr val="000000">
                <a:alpha val="43137"/>
              </a:srgbClr>
            </a:outerShdw>
            <a:softEdge rad="112500"/>
          </a:effectLst>
        </p:spPr>
      </p:pic>
      <p:sp>
        <p:nvSpPr>
          <p:cNvPr id="2" name="Title 1"/>
          <p:cNvSpPr>
            <a:spLocks noGrp="1"/>
          </p:cNvSpPr>
          <p:nvPr>
            <p:ph type="title"/>
          </p:nvPr>
        </p:nvSpPr>
        <p:spPr>
          <a:xfrm>
            <a:off x="457200" y="656946"/>
            <a:ext cx="8229600" cy="1143000"/>
          </a:xfrm>
        </p:spPr>
        <p:txBody>
          <a:bodyPr>
            <a:normAutofit fontScale="90000"/>
          </a:bodyPr>
          <a:lstStyle/>
          <a:p>
            <a:r>
              <a:rPr lang="id-ID"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Bab VI</a:t>
            </a:r>
            <a:br>
              <a:rPr lang="id-ID"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id-ID"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Perilaku Mujahadah An-Nafs, Husnuzan, dan Ukhuwah</a:t>
            </a:r>
            <a:endParaRPr lang="en-US"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2743200"/>
            <a:ext cx="8229600" cy="4525963"/>
          </a:xfrm>
        </p:spPr>
        <p:txBody>
          <a:bodyPr>
            <a:normAutofit/>
          </a:bodyPr>
          <a:lstStyle/>
          <a:p>
            <a:pPr marL="514350" indent="-514350">
              <a:buFont typeface="+mj-lt"/>
              <a:buAutoNum type="alphaUcPeriod"/>
            </a:pPr>
            <a:r>
              <a:rPr lang="id-ID" sz="2500" b="1" dirty="0" smtClean="0">
                <a:solidFill>
                  <a:srgbClr val="FF0000"/>
                </a:solidFill>
                <a:latin typeface="Times New Roman" pitchFamily="18" charset="0"/>
                <a:cs typeface="Times New Roman" pitchFamily="18" charset="0"/>
              </a:rPr>
              <a:t>Dalil tentang Perilaku Mujahadah An-Nafs, Husnuzan, dan Ukhuwah</a:t>
            </a:r>
          </a:p>
          <a:p>
            <a:pPr marL="514350" indent="-514350">
              <a:buFont typeface="+mj-lt"/>
              <a:buAutoNum type="alphaUcPeriod"/>
            </a:pPr>
            <a:r>
              <a:rPr lang="id-ID" sz="2500" b="1" dirty="0" smtClean="0">
                <a:solidFill>
                  <a:srgbClr val="FF0000"/>
                </a:solidFill>
                <a:latin typeface="Times New Roman" pitchFamily="18" charset="0"/>
                <a:cs typeface="Times New Roman" pitchFamily="18" charset="0"/>
              </a:rPr>
              <a:t>Kandungan Dalil tentang Perilaku Mujahadah </a:t>
            </a:r>
          </a:p>
          <a:p>
            <a:pPr marL="514350" indent="-514350">
              <a:buNone/>
            </a:pPr>
            <a:r>
              <a:rPr lang="id-ID" sz="2500" b="1" dirty="0" smtClean="0">
                <a:solidFill>
                  <a:srgbClr val="FF0000"/>
                </a:solidFill>
                <a:latin typeface="Times New Roman" pitchFamily="18" charset="0"/>
                <a:cs typeface="Times New Roman" pitchFamily="18" charset="0"/>
              </a:rPr>
              <a:t>	An-Nafs, Husnuzan, dan Ukhuwah</a:t>
            </a:r>
          </a:p>
          <a:p>
            <a:pPr marL="514350" indent="-514350">
              <a:buFont typeface="+mj-lt"/>
              <a:buAutoNum type="alphaUcPeriod"/>
            </a:pPr>
            <a:r>
              <a:rPr lang="id-ID" sz="2500" b="1" dirty="0" smtClean="0">
                <a:solidFill>
                  <a:srgbClr val="FF0000"/>
                </a:solidFill>
                <a:latin typeface="Times New Roman" pitchFamily="18" charset="0"/>
                <a:cs typeface="Times New Roman" pitchFamily="18" charset="0"/>
              </a:rPr>
              <a:t>Mengamalkan Perilaku Mujahadah An-Nafs, Husnuzan, dan Ukhuwah serta Hikmahnya</a:t>
            </a:r>
            <a:endParaRPr lang="en-US" sz="2500" b="1" dirty="0">
              <a:solidFill>
                <a:srgbClr val="FF0000"/>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strips(downLeft)">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10" name="Picture 9"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299075" y="4338000"/>
            <a:ext cx="3780000" cy="2520000"/>
          </a:xfrm>
          <a:prstGeom prst="rect">
            <a:avLst/>
          </a:prstGeom>
          <a:ln>
            <a:noFill/>
          </a:ln>
          <a:effectLst>
            <a:softEdge rad="112500"/>
          </a:effectLst>
        </p:spPr>
      </p:pic>
      <p:sp>
        <p:nvSpPr>
          <p:cNvPr id="5" name="Rectangle 4"/>
          <p:cNvSpPr/>
          <p:nvPr/>
        </p:nvSpPr>
        <p:spPr>
          <a:xfrm>
            <a:off x="1923392" y="567559"/>
            <a:ext cx="5265683" cy="1513489"/>
          </a:xfrm>
          <a:prstGeom prst="rect">
            <a:avLst/>
          </a:prstGeom>
          <a:ln/>
        </p:spPr>
        <p:style>
          <a:lnRef idx="3">
            <a:schemeClr val="lt1"/>
          </a:lnRef>
          <a:fillRef idx="1">
            <a:schemeClr val="dk1"/>
          </a:fillRef>
          <a:effectRef idx="1">
            <a:schemeClr val="dk1"/>
          </a:effectRef>
          <a:fontRef idx="minor">
            <a:schemeClr val="lt1"/>
          </a:fontRef>
        </p:style>
        <p:txBody>
          <a:bodyPr rtlCol="0" anchor="ctr"/>
          <a:lstStyle/>
          <a:p>
            <a:pPr algn="ctr"/>
            <a:endParaRPr lang="id-ID" b="1" dirty="0" smtClean="0">
              <a:solidFill>
                <a:schemeClr val="tx1"/>
              </a:solidFill>
              <a:latin typeface="Times New Roman" pitchFamily="18" charset="0"/>
              <a:cs typeface="Times New Roman" pitchFamily="18" charset="0"/>
            </a:endParaRPr>
          </a:p>
          <a:p>
            <a:pPr algn="ctr"/>
            <a:r>
              <a:rPr lang="id-ID" b="1" dirty="0" smtClean="0">
                <a:solidFill>
                  <a:schemeClr val="bg1"/>
                </a:solidFill>
                <a:latin typeface="Times New Roman" pitchFamily="18" charset="0"/>
                <a:cs typeface="Times New Roman" pitchFamily="18" charset="0"/>
              </a:rPr>
              <a:t>A. Dalil tentang Perilaku Mujahadah An-Nafs, Husnuzan, dan Ukhuwah</a:t>
            </a:r>
          </a:p>
          <a:p>
            <a:pPr algn="ctr"/>
            <a:endParaRPr lang="en-US" dirty="0"/>
          </a:p>
        </p:txBody>
      </p:sp>
      <p:cxnSp>
        <p:nvCxnSpPr>
          <p:cNvPr id="6" name="Straight Arrow Connector 5"/>
          <p:cNvCxnSpPr/>
          <p:nvPr/>
        </p:nvCxnSpPr>
        <p:spPr>
          <a:xfrm flipH="1">
            <a:off x="2554014" y="2081048"/>
            <a:ext cx="2005987" cy="930166"/>
          </a:xfrm>
          <a:prstGeom prst="straightConnector1">
            <a:avLst/>
          </a:prstGeom>
          <a:ln>
            <a:solidFill>
              <a:srgbClr val="30DCDC"/>
            </a:solidFill>
            <a:tailEnd type="arrow"/>
          </a:ln>
        </p:spPr>
        <p:style>
          <a:lnRef idx="3">
            <a:schemeClr val="accent6"/>
          </a:lnRef>
          <a:fillRef idx="0">
            <a:schemeClr val="accent6"/>
          </a:fillRef>
          <a:effectRef idx="2">
            <a:schemeClr val="accent6"/>
          </a:effectRef>
          <a:fontRef idx="minor">
            <a:schemeClr val="tx1"/>
          </a:fontRef>
        </p:style>
      </p:cxnSp>
      <p:cxnSp>
        <p:nvCxnSpPr>
          <p:cNvPr id="8" name="Straight Arrow Connector 7"/>
          <p:cNvCxnSpPr/>
          <p:nvPr/>
        </p:nvCxnSpPr>
        <p:spPr>
          <a:xfrm>
            <a:off x="4560001" y="2081048"/>
            <a:ext cx="0" cy="1752599"/>
          </a:xfrm>
          <a:prstGeom prst="straightConnector1">
            <a:avLst/>
          </a:prstGeom>
          <a:ln>
            <a:solidFill>
              <a:srgbClr val="30DCDC"/>
            </a:solidFill>
            <a:tailEnd type="arrow"/>
          </a:ln>
        </p:spPr>
        <p:style>
          <a:lnRef idx="3">
            <a:schemeClr val="accent6"/>
          </a:lnRef>
          <a:fillRef idx="0">
            <a:schemeClr val="accent6"/>
          </a:fillRef>
          <a:effectRef idx="2">
            <a:schemeClr val="accent6"/>
          </a:effectRef>
          <a:fontRef idx="minor">
            <a:schemeClr val="tx1"/>
          </a:fontRef>
        </p:style>
      </p:cxnSp>
      <p:cxnSp>
        <p:nvCxnSpPr>
          <p:cNvPr id="9" name="Straight Arrow Connector 8"/>
          <p:cNvCxnSpPr/>
          <p:nvPr/>
        </p:nvCxnSpPr>
        <p:spPr>
          <a:xfrm>
            <a:off x="4560001" y="2081048"/>
            <a:ext cx="1919627" cy="930166"/>
          </a:xfrm>
          <a:prstGeom prst="straightConnector1">
            <a:avLst/>
          </a:prstGeom>
          <a:ln>
            <a:solidFill>
              <a:srgbClr val="30DCDC"/>
            </a:solidFill>
            <a:tailEnd type="arrow"/>
          </a:ln>
        </p:spPr>
        <p:style>
          <a:lnRef idx="3">
            <a:schemeClr val="accent6"/>
          </a:lnRef>
          <a:fillRef idx="0">
            <a:schemeClr val="accent6"/>
          </a:fillRef>
          <a:effectRef idx="2">
            <a:schemeClr val="accent6"/>
          </a:effectRef>
          <a:fontRef idx="minor">
            <a:schemeClr val="tx1"/>
          </a:fontRef>
        </p:style>
      </p:cxnSp>
      <p:sp>
        <p:nvSpPr>
          <p:cNvPr id="15" name="Flowchart: Decision 14"/>
          <p:cNvSpPr/>
          <p:nvPr/>
        </p:nvSpPr>
        <p:spPr>
          <a:xfrm>
            <a:off x="299546" y="2822027"/>
            <a:ext cx="3132076" cy="2380594"/>
          </a:xfrm>
          <a:prstGeom prst="flowChartDecision">
            <a:avLst/>
          </a:prstGeom>
        </p:spPr>
        <p:style>
          <a:lnRef idx="1">
            <a:schemeClr val="accent5"/>
          </a:lnRef>
          <a:fillRef idx="2">
            <a:schemeClr val="accent5"/>
          </a:fillRef>
          <a:effectRef idx="1">
            <a:schemeClr val="accent5"/>
          </a:effectRef>
          <a:fontRef idx="minor">
            <a:schemeClr val="dk1"/>
          </a:fontRef>
        </p:style>
        <p:txBody>
          <a:bodyPr rtlCol="0" anchor="ctr"/>
          <a:lstStyle/>
          <a:p>
            <a:pPr marL="457200" indent="-457200" algn="ctr">
              <a:buAutoNum type="arabicPeriod"/>
            </a:pPr>
            <a:r>
              <a:rPr lang="id-ID" sz="2200" b="1" dirty="0" smtClean="0">
                <a:latin typeface="Times New Roman" pitchFamily="18" charset="0"/>
                <a:cs typeface="Times New Roman" pitchFamily="18" charset="0"/>
              </a:rPr>
              <a:t>Q.S. </a:t>
            </a:r>
          </a:p>
          <a:p>
            <a:pPr marL="457200" indent="-457200" algn="ctr"/>
            <a:r>
              <a:rPr lang="id-ID" sz="2200" b="1" dirty="0" smtClean="0">
                <a:latin typeface="Times New Roman" pitchFamily="18" charset="0"/>
                <a:cs typeface="Times New Roman" pitchFamily="18" charset="0"/>
              </a:rPr>
              <a:t>Al-Hujurat [49]:10</a:t>
            </a:r>
            <a:endParaRPr lang="en-US" sz="2200" b="1" dirty="0">
              <a:latin typeface="Times New Roman" pitchFamily="18" charset="0"/>
              <a:cs typeface="Times New Roman" pitchFamily="18" charset="0"/>
            </a:endParaRPr>
          </a:p>
        </p:txBody>
      </p:sp>
      <p:sp>
        <p:nvSpPr>
          <p:cNvPr id="23" name="Flowchart: Decision 22"/>
          <p:cNvSpPr/>
          <p:nvPr/>
        </p:nvSpPr>
        <p:spPr>
          <a:xfrm>
            <a:off x="2853559" y="3833647"/>
            <a:ext cx="3156869" cy="2330670"/>
          </a:xfrm>
          <a:prstGeom prst="flowChartDecision">
            <a:avLst/>
          </a:prstGeom>
          <a:gradFill>
            <a:gsLst>
              <a:gs pos="0">
                <a:schemeClr val="accent5">
                  <a:tint val="50000"/>
                  <a:satMod val="300000"/>
                  <a:alpha val="0"/>
                </a:schemeClr>
              </a:gs>
              <a:gs pos="35000">
                <a:schemeClr val="accent5">
                  <a:tint val="37000"/>
                  <a:satMod val="300000"/>
                </a:schemeClr>
              </a:gs>
              <a:gs pos="100000">
                <a:schemeClr val="accent5">
                  <a:tint val="15000"/>
                  <a:satMod val="350000"/>
                </a:schemeClr>
              </a:gs>
            </a:gsLst>
          </a:gradFill>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2200" b="1" dirty="0" smtClean="0">
                <a:latin typeface="Times New Roman" pitchFamily="18" charset="0"/>
                <a:cs typeface="Times New Roman" pitchFamily="18" charset="0"/>
              </a:rPr>
              <a:t>2. Q.S. </a:t>
            </a:r>
          </a:p>
          <a:p>
            <a:pPr algn="ctr"/>
            <a:r>
              <a:rPr lang="id-ID" sz="2200" b="1" dirty="0" smtClean="0">
                <a:latin typeface="Times New Roman" pitchFamily="18" charset="0"/>
                <a:cs typeface="Times New Roman" pitchFamily="18" charset="0"/>
              </a:rPr>
              <a:t>Al-Hujurat [49]: 12</a:t>
            </a:r>
            <a:endParaRPr lang="en-US" sz="2200" b="1" dirty="0">
              <a:latin typeface="Times New Roman" pitchFamily="18" charset="0"/>
              <a:cs typeface="Times New Roman" pitchFamily="18" charset="0"/>
            </a:endParaRPr>
          </a:p>
        </p:txBody>
      </p:sp>
      <p:sp>
        <p:nvSpPr>
          <p:cNvPr id="24" name="Flowchart: Decision 23"/>
          <p:cNvSpPr/>
          <p:nvPr/>
        </p:nvSpPr>
        <p:spPr>
          <a:xfrm>
            <a:off x="5517931" y="2801001"/>
            <a:ext cx="3184623" cy="2401620"/>
          </a:xfrm>
          <a:prstGeom prst="flowChartDecision">
            <a:avLst/>
          </a:prstGeom>
          <a:gradFill>
            <a:gsLst>
              <a:gs pos="0">
                <a:schemeClr val="accent5">
                  <a:tint val="50000"/>
                  <a:satMod val="300000"/>
                  <a:alpha val="0"/>
                </a:schemeClr>
              </a:gs>
              <a:gs pos="35000">
                <a:schemeClr val="accent5">
                  <a:tint val="37000"/>
                  <a:satMod val="300000"/>
                </a:schemeClr>
              </a:gs>
              <a:gs pos="100000">
                <a:schemeClr val="accent5">
                  <a:tint val="15000"/>
                  <a:satMod val="350000"/>
                </a:schemeClr>
              </a:gs>
            </a:gsLst>
          </a:gradFill>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600" b="1" dirty="0" smtClean="0">
                <a:latin typeface="Times New Roman" pitchFamily="18" charset="0"/>
                <a:cs typeface="Times New Roman" pitchFamily="18" charset="0"/>
              </a:rPr>
              <a:t>3. Hadis tentang Perilaku Mujahadah </a:t>
            </a:r>
          </a:p>
          <a:p>
            <a:pPr algn="ctr"/>
            <a:r>
              <a:rPr lang="id-ID" sz="1600" b="1" dirty="0" smtClean="0">
                <a:latin typeface="Times New Roman" pitchFamily="18" charset="0"/>
                <a:cs typeface="Times New Roman" pitchFamily="18" charset="0"/>
              </a:rPr>
              <a:t>An-Nafs, Husnuzan, dan Ukhuwah</a:t>
            </a:r>
            <a:endParaRPr lang="en-US" sz="1600" b="1" dirty="0">
              <a:latin typeface="Times New Roman" pitchFamily="18" charset="0"/>
              <a:cs typeface="Times New Roman" pitchFamily="18" charset="0"/>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trips(down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heel(4)">
                                      <p:cBhvr>
                                        <p:cTn id="27" dur="20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trips(down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to="" calcmode="lin" valueType="num">
                                      <p:cBhvr>
                                        <p:cTn id="37" dur="1" fill="hold"/>
                                        <p:tgtEl>
                                          <p:spTgt spid="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23" grpId="0" animBg="1"/>
      <p:bldP spid="2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78372"/>
            <a:ext cx="8229600" cy="6038194"/>
          </a:xfrm>
        </p:spPr>
        <p:txBody>
          <a:bodyPr>
            <a:normAutofit/>
          </a:bodyPr>
          <a:lstStyle/>
          <a:p>
            <a:pPr marL="514350" indent="-514350">
              <a:buFont typeface="+mj-lt"/>
              <a:buAutoNum type="arabicPeriod"/>
            </a:pPr>
            <a:r>
              <a:rPr lang="id-ID" sz="2800" b="1" dirty="0" smtClean="0">
                <a:latin typeface="Times New Roman" pitchFamily="18" charset="0"/>
                <a:cs typeface="Times New Roman" pitchFamily="18" charset="0"/>
              </a:rPr>
              <a:t>Surah Al-Hujurat [49] </a:t>
            </a:r>
            <a:r>
              <a:rPr lang="id-ID" sz="2800" b="1" dirty="0" smtClean="0">
                <a:latin typeface="Times New Roman" pitchFamily="18" charset="0"/>
                <a:cs typeface="Times New Roman" pitchFamily="18" charset="0"/>
              </a:rPr>
              <a:t>Ayat </a:t>
            </a:r>
            <a:r>
              <a:rPr lang="id-ID" sz="2800" b="1" dirty="0" smtClean="0">
                <a:latin typeface="Times New Roman" pitchFamily="18" charset="0"/>
                <a:cs typeface="Times New Roman" pitchFamily="18" charset="0"/>
              </a:rPr>
              <a:t>10</a:t>
            </a:r>
          </a:p>
          <a:p>
            <a:pPr marL="514350" indent="-514350">
              <a:buNone/>
            </a:pPr>
            <a:endParaRPr lang="en-US" sz="2800" b="1" dirty="0">
              <a:latin typeface="Times New Roman" pitchFamily="18" charset="0"/>
              <a:cs typeface="Times New Roman" pitchFamily="18" charset="0"/>
            </a:endParaRPr>
          </a:p>
        </p:txBody>
      </p:sp>
      <p:pic>
        <p:nvPicPr>
          <p:cNvPr id="5" name="Picture 4" descr="al hujurat 10_2 baris.tif"/>
          <p:cNvPicPr>
            <a:picLocks noChangeAspect="1"/>
          </p:cNvPicPr>
          <p:nvPr/>
        </p:nvPicPr>
        <p:blipFill>
          <a:blip r:embed="rId2" cstate="print">
            <a:lum/>
          </a:blip>
          <a:stretch>
            <a:fillRect/>
          </a:stretch>
        </p:blipFill>
        <p:spPr>
          <a:xfrm>
            <a:off x="3815255" y="1310665"/>
            <a:ext cx="4871545" cy="1396887"/>
          </a:xfrm>
          <a:prstGeom prst="rect">
            <a:avLst/>
          </a:prstGeom>
        </p:spPr>
      </p:pic>
      <p:sp>
        <p:nvSpPr>
          <p:cNvPr id="6" name="Rectangle 5"/>
          <p:cNvSpPr/>
          <p:nvPr/>
        </p:nvSpPr>
        <p:spPr>
          <a:xfrm>
            <a:off x="772510" y="2813447"/>
            <a:ext cx="7914290" cy="1569660"/>
          </a:xfrm>
          <a:prstGeom prst="rect">
            <a:avLst/>
          </a:prstGeom>
        </p:spPr>
        <p:txBody>
          <a:bodyPr wrap="square">
            <a:spAutoFit/>
          </a:bodyPr>
          <a:lstStyle/>
          <a:p>
            <a:r>
              <a:rPr lang="en-US" sz="2400" b="1" dirty="0" smtClean="0">
                <a:latin typeface="Times New Roman" pitchFamily="18" charset="0"/>
                <a:cs typeface="Times New Roman" pitchFamily="18" charset="0"/>
              </a:rPr>
              <a:t>Artinya: </a:t>
            </a:r>
            <a:r>
              <a:rPr lang="en-US" sz="2400" i="1" dirty="0" smtClean="0">
                <a:latin typeface="Times New Roman" pitchFamily="18" charset="0"/>
                <a:cs typeface="Times New Roman" pitchFamily="18" charset="0"/>
              </a:rPr>
              <a:t>Sesungguhnya orang-orang mukmin itu bersaudara karena itu damaikanlah antara kedua saudaramu (yang berselisih) dan bertakwalah kepada Allah agar kamu mendapat rahmat. </a:t>
            </a:r>
            <a:endParaRPr lang="en-US" sz="2400" i="1" dirty="0">
              <a:latin typeface="Times New Roman" pitchFamily="18" charset="0"/>
              <a:cs typeface="Times New Roman" pitchFamily="18" charset="0"/>
            </a:endParaRPr>
          </a:p>
        </p:txBody>
      </p:sp>
      <p:pic>
        <p:nvPicPr>
          <p:cNvPr id="7" name="Picture 6" descr="beranda bab 6.tif"/>
          <p:cNvPicPr>
            <a:picLocks noChangeAspect="1"/>
          </p:cNvPicPr>
          <p:nvPr/>
        </p:nvPicPr>
        <p:blipFill>
          <a:blip r:embed="rId3" cstate="print">
            <a:duotone>
              <a:schemeClr val="bg2">
                <a:shade val="45000"/>
                <a:satMod val="135000"/>
              </a:schemeClr>
              <a:prstClr val="white"/>
            </a:duotone>
            <a:lum/>
          </a:blip>
          <a:stretch>
            <a:fillRect/>
          </a:stretch>
        </p:blipFill>
        <p:spPr>
          <a:xfrm>
            <a:off x="5299075" y="4338000"/>
            <a:ext cx="3780000" cy="2520000"/>
          </a:xfrm>
          <a:prstGeom prst="rect">
            <a:avLst/>
          </a:prstGeom>
          <a:ln>
            <a:noFill/>
          </a:ln>
          <a:effectLst>
            <a:softEdge rad="112500"/>
          </a:effectLst>
        </p:spPr>
      </p:pic>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4)">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15" name="Picture 14"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299075" y="4338000"/>
            <a:ext cx="3780000" cy="2520000"/>
          </a:xfrm>
          <a:prstGeom prst="rect">
            <a:avLst/>
          </a:prstGeom>
          <a:ln>
            <a:noFill/>
          </a:ln>
          <a:effectLst>
            <a:softEdge rad="112500"/>
          </a:effectLst>
        </p:spPr>
      </p:pic>
      <p:sp>
        <p:nvSpPr>
          <p:cNvPr id="4" name="Rounded Rectangle 3"/>
          <p:cNvSpPr/>
          <p:nvPr/>
        </p:nvSpPr>
        <p:spPr>
          <a:xfrm>
            <a:off x="3358055" y="2112578"/>
            <a:ext cx="2427890" cy="222293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d-ID" sz="2400" b="1" dirty="0" smtClean="0">
                <a:latin typeface="Times New Roman" pitchFamily="18" charset="0"/>
                <a:cs typeface="Times New Roman" pitchFamily="18" charset="0"/>
              </a:rPr>
              <a:t>Kosakata Surah </a:t>
            </a:r>
          </a:p>
          <a:p>
            <a:pPr algn="ctr"/>
            <a:r>
              <a:rPr lang="id-ID" sz="2400" b="1" dirty="0" smtClean="0">
                <a:latin typeface="Times New Roman" pitchFamily="18" charset="0"/>
                <a:cs typeface="Times New Roman" pitchFamily="18" charset="0"/>
              </a:rPr>
              <a:t>al-Hujurat [49] ayat 10</a:t>
            </a:r>
            <a:endParaRPr lang="en-US" sz="2400" b="1" dirty="0">
              <a:latin typeface="Times New Roman" pitchFamily="18" charset="0"/>
              <a:cs typeface="Times New Roman" pitchFamily="18" charset="0"/>
            </a:endParaRPr>
          </a:p>
        </p:txBody>
      </p:sp>
      <p:cxnSp>
        <p:nvCxnSpPr>
          <p:cNvPr id="9" name="Straight Arrow Connector 8"/>
          <p:cNvCxnSpPr/>
          <p:nvPr/>
        </p:nvCxnSpPr>
        <p:spPr>
          <a:xfrm flipV="1">
            <a:off x="4524703" y="1560785"/>
            <a:ext cx="1" cy="551793"/>
          </a:xfrm>
          <a:prstGeom prst="straightConnector1">
            <a:avLst/>
          </a:prstGeom>
          <a:ln>
            <a:solidFill>
              <a:srgbClr val="7030A0"/>
            </a:solidFill>
            <a:tailEnd type="arrow"/>
          </a:ln>
        </p:spPr>
        <p:style>
          <a:lnRef idx="3">
            <a:schemeClr val="accent6"/>
          </a:lnRef>
          <a:fillRef idx="0">
            <a:schemeClr val="accent6"/>
          </a:fillRef>
          <a:effectRef idx="2">
            <a:schemeClr val="accent6"/>
          </a:effectRef>
          <a:fontRef idx="minor">
            <a:schemeClr val="tx1"/>
          </a:fontRef>
        </p:style>
      </p:cxnSp>
      <p:cxnSp>
        <p:nvCxnSpPr>
          <p:cNvPr id="12" name="Straight Arrow Connector 11"/>
          <p:cNvCxnSpPr/>
          <p:nvPr/>
        </p:nvCxnSpPr>
        <p:spPr>
          <a:xfrm flipH="1" flipV="1">
            <a:off x="2885091" y="3216165"/>
            <a:ext cx="472964" cy="1"/>
          </a:xfrm>
          <a:prstGeom prst="straightConnector1">
            <a:avLst/>
          </a:prstGeom>
          <a:ln>
            <a:solidFill>
              <a:srgbClr val="7030A0"/>
            </a:solidFill>
            <a:tailEnd type="arrow"/>
          </a:ln>
        </p:spPr>
        <p:style>
          <a:lnRef idx="3">
            <a:schemeClr val="accent6"/>
          </a:lnRef>
          <a:fillRef idx="0">
            <a:schemeClr val="accent6"/>
          </a:fillRef>
          <a:effectRef idx="2">
            <a:schemeClr val="accent6"/>
          </a:effectRef>
          <a:fontRef idx="minor">
            <a:schemeClr val="tx1"/>
          </a:fontRef>
        </p:style>
      </p:cxnSp>
      <p:cxnSp>
        <p:nvCxnSpPr>
          <p:cNvPr id="13" name="Straight Arrow Connector 12"/>
          <p:cNvCxnSpPr/>
          <p:nvPr/>
        </p:nvCxnSpPr>
        <p:spPr>
          <a:xfrm flipV="1">
            <a:off x="5770180" y="3216165"/>
            <a:ext cx="504496" cy="1"/>
          </a:xfrm>
          <a:prstGeom prst="straightConnector1">
            <a:avLst/>
          </a:prstGeom>
          <a:ln>
            <a:solidFill>
              <a:srgbClr val="7030A0"/>
            </a:solidFill>
            <a:tailEnd type="arrow"/>
          </a:ln>
        </p:spPr>
        <p:style>
          <a:lnRef idx="3">
            <a:schemeClr val="accent6"/>
          </a:lnRef>
          <a:fillRef idx="0">
            <a:schemeClr val="accent6"/>
          </a:fillRef>
          <a:effectRef idx="2">
            <a:schemeClr val="accent6"/>
          </a:effectRef>
          <a:fontRef idx="minor">
            <a:schemeClr val="tx1"/>
          </a:fontRef>
        </p:style>
      </p:cxnSp>
      <p:cxnSp>
        <p:nvCxnSpPr>
          <p:cNvPr id="14" name="Straight Arrow Connector 13"/>
          <p:cNvCxnSpPr/>
          <p:nvPr/>
        </p:nvCxnSpPr>
        <p:spPr>
          <a:xfrm>
            <a:off x="4582506" y="4335517"/>
            <a:ext cx="0" cy="583324"/>
          </a:xfrm>
          <a:prstGeom prst="straightConnector1">
            <a:avLst/>
          </a:prstGeom>
          <a:ln>
            <a:solidFill>
              <a:srgbClr val="7030A0"/>
            </a:solidFill>
            <a:tailEnd type="arrow"/>
          </a:ln>
        </p:spPr>
        <p:style>
          <a:lnRef idx="3">
            <a:schemeClr val="accent6"/>
          </a:lnRef>
          <a:fillRef idx="0">
            <a:schemeClr val="accent6"/>
          </a:fillRef>
          <a:effectRef idx="2">
            <a:schemeClr val="accent6"/>
          </a:effectRef>
          <a:fontRef idx="minor">
            <a:schemeClr val="tx1"/>
          </a:fontRef>
        </p:style>
      </p:cxnSp>
      <p:sp>
        <p:nvSpPr>
          <p:cNvPr id="21" name="Rounded Rectangle 20"/>
          <p:cNvSpPr/>
          <p:nvPr/>
        </p:nvSpPr>
        <p:spPr>
          <a:xfrm>
            <a:off x="2601308" y="583324"/>
            <a:ext cx="3862552" cy="977461"/>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r>
              <a:rPr lang="id-ID" sz="1800" dirty="0" smtClean="0">
                <a:solidFill>
                  <a:schemeClr val="tx1"/>
                </a:solidFill>
                <a:latin typeface="Times New Roman" pitchFamily="18" charset="0"/>
                <a:cs typeface="Times New Roman" pitchFamily="18" charset="0"/>
              </a:rPr>
              <a:t>Sesungguhnya orang-</a:t>
            </a:r>
          </a:p>
          <a:p>
            <a:r>
              <a:rPr lang="id-ID" sz="1800" dirty="0" smtClean="0">
                <a:solidFill>
                  <a:schemeClr val="tx1"/>
                </a:solidFill>
                <a:latin typeface="Times New Roman" pitchFamily="18" charset="0"/>
                <a:cs typeface="Times New Roman" pitchFamily="18" charset="0"/>
              </a:rPr>
              <a:t>orang mukmin</a:t>
            </a:r>
            <a:endParaRPr lang="en-US" sz="1800" dirty="0">
              <a:solidFill>
                <a:schemeClr val="tx1"/>
              </a:solidFill>
              <a:latin typeface="Times New Roman" pitchFamily="18" charset="0"/>
              <a:cs typeface="Times New Roman" pitchFamily="18" charset="0"/>
            </a:endParaRPr>
          </a:p>
        </p:txBody>
      </p:sp>
      <p:pic>
        <p:nvPicPr>
          <p:cNvPr id="22" name="Picture 21" descr="Kosakata al hujurat (10) 01.tif"/>
          <p:cNvPicPr>
            <a:picLocks noChangeAspect="1"/>
          </p:cNvPicPr>
          <p:nvPr/>
        </p:nvPicPr>
        <p:blipFill>
          <a:blip r:embed="rId3" cstate="print"/>
          <a:stretch>
            <a:fillRect/>
          </a:stretch>
        </p:blipFill>
        <p:spPr>
          <a:xfrm>
            <a:off x="4951082" y="864817"/>
            <a:ext cx="1323594" cy="4594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Rounded Rectangle 22"/>
          <p:cNvSpPr/>
          <p:nvPr/>
        </p:nvSpPr>
        <p:spPr>
          <a:xfrm>
            <a:off x="2648606" y="4918841"/>
            <a:ext cx="3862552" cy="977461"/>
          </a:xfrm>
          <a:prstGeom prst="roundRect">
            <a:avLst/>
          </a:prstGeom>
          <a:solidFill>
            <a:schemeClr val="accent6">
              <a:alpha val="50000"/>
            </a:schemeClr>
          </a:solidFill>
        </p:spPr>
        <p:style>
          <a:lnRef idx="3">
            <a:schemeClr val="lt1"/>
          </a:lnRef>
          <a:fillRef idx="1">
            <a:schemeClr val="accent6"/>
          </a:fillRef>
          <a:effectRef idx="1">
            <a:schemeClr val="accent6"/>
          </a:effectRef>
          <a:fontRef idx="minor">
            <a:schemeClr val="lt1"/>
          </a:fontRef>
        </p:style>
        <p:txBody>
          <a:bodyPr rtlCol="0" anchor="ctr"/>
          <a:lstStyle/>
          <a:p>
            <a:r>
              <a:rPr lang="id-ID" sz="1800" dirty="0" smtClean="0">
                <a:solidFill>
                  <a:schemeClr val="tx1"/>
                </a:solidFill>
                <a:latin typeface="Times New Roman" pitchFamily="18" charset="0"/>
                <a:cs typeface="Times New Roman" pitchFamily="18" charset="0"/>
              </a:rPr>
              <a:t>Antara kedua saudaramu</a:t>
            </a:r>
            <a:endParaRPr lang="en-US" sz="1800" dirty="0">
              <a:solidFill>
                <a:schemeClr val="tx1"/>
              </a:solidFill>
              <a:latin typeface="Times New Roman" pitchFamily="18" charset="0"/>
              <a:cs typeface="Times New Roman" pitchFamily="18" charset="0"/>
            </a:endParaRPr>
          </a:p>
        </p:txBody>
      </p:sp>
      <p:sp>
        <p:nvSpPr>
          <p:cNvPr id="25" name="Rounded Rectangle 24"/>
          <p:cNvSpPr/>
          <p:nvPr/>
        </p:nvSpPr>
        <p:spPr>
          <a:xfrm>
            <a:off x="993228" y="2187465"/>
            <a:ext cx="1891863" cy="2057401"/>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endParaRPr lang="id-ID" sz="1800" dirty="0" smtClean="0">
              <a:solidFill>
                <a:schemeClr val="tx1"/>
              </a:solidFill>
              <a:latin typeface="Times New Roman" pitchFamily="18" charset="0"/>
              <a:cs typeface="Times New Roman" pitchFamily="18" charset="0"/>
            </a:endParaRPr>
          </a:p>
          <a:p>
            <a:r>
              <a:rPr lang="id-ID" sz="1800" dirty="0" smtClean="0">
                <a:solidFill>
                  <a:schemeClr val="tx1"/>
                </a:solidFill>
                <a:latin typeface="Times New Roman" pitchFamily="18" charset="0"/>
                <a:cs typeface="Times New Roman" pitchFamily="18" charset="0"/>
              </a:rPr>
              <a:t>Damaikanlah</a:t>
            </a:r>
            <a:endParaRPr lang="en-US" sz="1800" dirty="0">
              <a:solidFill>
                <a:schemeClr val="tx1"/>
              </a:solidFill>
              <a:latin typeface="Times New Roman" pitchFamily="18" charset="0"/>
              <a:cs typeface="Times New Roman" pitchFamily="18" charset="0"/>
            </a:endParaRPr>
          </a:p>
        </p:txBody>
      </p:sp>
      <p:pic>
        <p:nvPicPr>
          <p:cNvPr id="26" name="Picture 25" descr="faslikhu.tif"/>
          <p:cNvPicPr>
            <a:picLocks noChangeAspect="1"/>
          </p:cNvPicPr>
          <p:nvPr/>
        </p:nvPicPr>
        <p:blipFill>
          <a:blip r:embed="rId4" cstate="print"/>
          <a:stretch>
            <a:fillRect/>
          </a:stretch>
        </p:blipFill>
        <p:spPr>
          <a:xfrm>
            <a:off x="1569376" y="2419378"/>
            <a:ext cx="722376" cy="5760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7" name="Rounded Rectangle 26"/>
          <p:cNvSpPr/>
          <p:nvPr/>
        </p:nvSpPr>
        <p:spPr>
          <a:xfrm>
            <a:off x="6274676" y="2187465"/>
            <a:ext cx="1891863" cy="2057401"/>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endParaRPr lang="id-ID" sz="1800" dirty="0" smtClean="0">
              <a:solidFill>
                <a:schemeClr val="tx1"/>
              </a:solidFill>
              <a:latin typeface="Times New Roman" pitchFamily="18" charset="0"/>
              <a:cs typeface="Times New Roman" pitchFamily="18" charset="0"/>
            </a:endParaRPr>
          </a:p>
          <a:p>
            <a:r>
              <a:rPr lang="id-ID" sz="1800" dirty="0" smtClean="0">
                <a:solidFill>
                  <a:schemeClr val="tx1"/>
                </a:solidFill>
                <a:latin typeface="Times New Roman" pitchFamily="18" charset="0"/>
                <a:cs typeface="Times New Roman" pitchFamily="18" charset="0"/>
              </a:rPr>
              <a:t>Bersaudara</a:t>
            </a:r>
            <a:endParaRPr lang="en-US" sz="1800" dirty="0">
              <a:solidFill>
                <a:schemeClr val="tx1"/>
              </a:solidFill>
              <a:latin typeface="Times New Roman" pitchFamily="18" charset="0"/>
              <a:cs typeface="Times New Roman" pitchFamily="18" charset="0"/>
            </a:endParaRPr>
          </a:p>
        </p:txBody>
      </p:sp>
      <p:pic>
        <p:nvPicPr>
          <p:cNvPr id="28" name="Picture 27" descr="Kosakata al hujurat (10) 04.tif"/>
          <p:cNvPicPr>
            <a:picLocks noChangeAspect="1"/>
          </p:cNvPicPr>
          <p:nvPr/>
        </p:nvPicPr>
        <p:blipFill>
          <a:blip r:embed="rId5" cstate="print"/>
          <a:stretch>
            <a:fillRect/>
          </a:stretch>
        </p:blipFill>
        <p:spPr>
          <a:xfrm>
            <a:off x="5266402" y="5130651"/>
            <a:ext cx="1008126" cy="4503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9" name="Picture 28" descr="ikhwatun.tif"/>
          <p:cNvPicPr>
            <a:picLocks noChangeAspect="1"/>
          </p:cNvPicPr>
          <p:nvPr/>
        </p:nvPicPr>
        <p:blipFill>
          <a:blip r:embed="rId6" cstate="print"/>
          <a:stretch>
            <a:fillRect/>
          </a:stretch>
        </p:blipFill>
        <p:spPr>
          <a:xfrm>
            <a:off x="6960005" y="2403611"/>
            <a:ext cx="521208" cy="5760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9" dur="1000" fill="hold"/>
                                        <p:tgtEl>
                                          <p:spTgt spid="4">
                                            <p:txEl>
                                              <p:pRg st="0" end="0"/>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iterate type="lt">
                                    <p:tmPct val="10000"/>
                                  </p:iterate>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ppt_w</p:attrName>
                                        </p:attrNameLst>
                                      </p:cBhvr>
                                      <p:tavLst>
                                        <p:tav tm="0" fmla="#ppt_w*sin(2.5*pi*$)">
                                          <p:val>
                                            <p:fltVal val="0"/>
                                          </p:val>
                                        </p:tav>
                                        <p:tav tm="100000">
                                          <p:val>
                                            <p:fltVal val="1"/>
                                          </p:val>
                                        </p:tav>
                                      </p:tavLst>
                                    </p:anim>
                                    <p:anim calcmode="lin" valueType="num">
                                      <p:cBhvr>
                                        <p:cTn id="14" dur="1000" fill="hold"/>
                                        <p:tgtEl>
                                          <p:spTgt spid="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diamond(in)">
                                      <p:cBhvr>
                                        <p:cTn id="19" dur="20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21">
                                            <p:txEl>
                                              <p:pRg st="0" end="0"/>
                                            </p:txEl>
                                          </p:spTgt>
                                        </p:tgtEl>
                                        <p:attrNameLst>
                                          <p:attrName>style.visibility</p:attrName>
                                        </p:attrNameLst>
                                      </p:cBhvr>
                                      <p:to>
                                        <p:strVal val="visible"/>
                                      </p:to>
                                    </p:set>
                                    <p:animEffect transition="in" filter="strips(downLeft)">
                                      <p:cBhvr>
                                        <p:cTn id="24" dur="500"/>
                                        <p:tgtEl>
                                          <p:spTgt spid="21">
                                            <p:txEl>
                                              <p:pRg st="0" end="0"/>
                                            </p:txEl>
                                          </p:spTgt>
                                        </p:tgtEl>
                                      </p:cBhvr>
                                    </p:animEffect>
                                  </p:childTnLst>
                                </p:cTn>
                              </p:par>
                              <p:par>
                                <p:cTn id="25" presetID="18" presetClass="entr" presetSubtype="12" fill="hold" nodeType="withEffect">
                                  <p:stCondLst>
                                    <p:cond delay="0"/>
                                  </p:stCondLst>
                                  <p:childTnLst>
                                    <p:set>
                                      <p:cBhvr>
                                        <p:cTn id="26" dur="1" fill="hold">
                                          <p:stCondLst>
                                            <p:cond delay="0"/>
                                          </p:stCondLst>
                                        </p:cTn>
                                        <p:tgtEl>
                                          <p:spTgt spid="21">
                                            <p:txEl>
                                              <p:pRg st="1" end="1"/>
                                            </p:txEl>
                                          </p:spTgt>
                                        </p:tgtEl>
                                        <p:attrNameLst>
                                          <p:attrName>style.visibility</p:attrName>
                                        </p:attrNameLst>
                                      </p:cBhvr>
                                      <p:to>
                                        <p:strVal val="visible"/>
                                      </p:to>
                                    </p:set>
                                    <p:animEffect transition="in" filter="strips(downLeft)">
                                      <p:cBhvr>
                                        <p:cTn id="27" dur="500"/>
                                        <p:tgtEl>
                                          <p:spTgt spid="2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circle(in)">
                                      <p:cBhvr>
                                        <p:cTn id="32" dur="20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7">
                                            <p:txEl>
                                              <p:pRg st="1" end="1"/>
                                            </p:txEl>
                                          </p:spTgt>
                                        </p:tgtEl>
                                        <p:attrNameLst>
                                          <p:attrName>style.visibility</p:attrName>
                                        </p:attrNameLst>
                                      </p:cBhvr>
                                      <p:to>
                                        <p:strVal val="visible"/>
                                      </p:to>
                                    </p:set>
                                    <p:anim calcmode="lin" valueType="num">
                                      <p:cBhvr additive="base">
                                        <p:cTn id="37"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4"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to="" calcmode="lin" valueType="num">
                                      <p:cBhvr>
                                        <p:cTn id="43" dur="1" fill="hold"/>
                                        <p:tgtEl>
                                          <p:spTgt spid="28"/>
                                        </p:tgtEl>
                                        <p:attrNameLst>
                                          <p:attrName/>
                                        </p:attrNameLst>
                                      </p:cBhvr>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3">
                                            <p:txEl>
                                              <p:pRg st="0" end="0"/>
                                            </p:txEl>
                                          </p:spTgt>
                                        </p:tgtEl>
                                        <p:attrNameLst>
                                          <p:attrName>style.visibility</p:attrName>
                                        </p:attrNameLst>
                                      </p:cBhvr>
                                      <p:to>
                                        <p:strVal val="visible"/>
                                      </p:to>
                                    </p:set>
                                    <p:animEffect transition="in" filter="wipe(down)">
                                      <p:cBhvr>
                                        <p:cTn id="48" dur="500"/>
                                        <p:tgtEl>
                                          <p:spTgt spid="23">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6"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Horizontal)">
                                      <p:cBhvr>
                                        <p:cTn id="53" dur="500"/>
                                        <p:tgtEl>
                                          <p:spTgt spid="26"/>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25">
                                            <p:txEl>
                                              <p:pRg st="1" end="1"/>
                                            </p:txEl>
                                          </p:spTgt>
                                        </p:tgtEl>
                                        <p:attrNameLst>
                                          <p:attrName>style.visibility</p:attrName>
                                        </p:attrNameLst>
                                      </p:cBhvr>
                                      <p:to>
                                        <p:strVal val="visible"/>
                                      </p:to>
                                    </p:set>
                                    <p:animEffect transition="in" filter="dissolve">
                                      <p:cBhvr>
                                        <p:cTn id="58"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23" name="Picture 22"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299075" y="4338000"/>
            <a:ext cx="3780000" cy="2520000"/>
          </a:xfrm>
          <a:prstGeom prst="rect">
            <a:avLst/>
          </a:prstGeom>
          <a:ln>
            <a:noFill/>
          </a:ln>
          <a:effectLst>
            <a:softEdge rad="112500"/>
          </a:effectLst>
        </p:spPr>
      </p:pic>
      <p:sp>
        <p:nvSpPr>
          <p:cNvPr id="6" name="Title 5"/>
          <p:cNvSpPr>
            <a:spLocks noGrp="1"/>
          </p:cNvSpPr>
          <p:nvPr>
            <p:ph type="title"/>
          </p:nvPr>
        </p:nvSpPr>
        <p:spPr/>
        <p:txBody>
          <a:bodyPr/>
          <a:lstStyle/>
          <a:p>
            <a:endParaRPr lang="en-US"/>
          </a:p>
        </p:txBody>
      </p:sp>
      <p:pic>
        <p:nvPicPr>
          <p:cNvPr id="5" name="Content Placeholder 4" descr="Kosakata al hujurat (10) 01.tif"/>
          <p:cNvPicPr>
            <a:picLocks noGrp="1" noChangeAspect="1"/>
          </p:cNvPicPr>
          <p:nvPr>
            <p:ph idx="1"/>
          </p:nvPr>
        </p:nvPicPr>
        <p:blipFill>
          <a:blip r:embed="rId3" cstate="print"/>
          <a:stretch>
            <a:fillRect/>
          </a:stretch>
        </p:blipFill>
        <p:spPr>
          <a:xfrm>
            <a:off x="804040" y="1939157"/>
            <a:ext cx="1592317" cy="552773"/>
          </a:xfrm>
        </p:spPr>
      </p:pic>
      <p:sp>
        <p:nvSpPr>
          <p:cNvPr id="4" name="Rectangle 3"/>
          <p:cNvSpPr/>
          <p:nvPr/>
        </p:nvSpPr>
        <p:spPr>
          <a:xfrm>
            <a:off x="1024759" y="441434"/>
            <a:ext cx="6968357" cy="99322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id-ID" sz="2400" b="1" dirty="0" smtClean="0">
                <a:latin typeface="Times New Roman" pitchFamily="18" charset="0"/>
                <a:cs typeface="Times New Roman" pitchFamily="18" charset="0"/>
              </a:rPr>
              <a:t>Hukum Bacaan Surah al-Hujurat [49] ayat 10</a:t>
            </a:r>
            <a:endParaRPr lang="en-US" sz="2400" b="1" dirty="0">
              <a:latin typeface="Times New Roman" pitchFamily="18" charset="0"/>
              <a:cs typeface="Times New Roman" pitchFamily="18" charset="0"/>
            </a:endParaRPr>
          </a:p>
        </p:txBody>
      </p:sp>
      <p:pic>
        <p:nvPicPr>
          <p:cNvPr id="10" name="Picture 9" descr="Ikhwatunfaaslikhu.tif"/>
          <p:cNvPicPr>
            <a:picLocks noChangeAspect="1"/>
          </p:cNvPicPr>
          <p:nvPr/>
        </p:nvPicPr>
        <p:blipFill>
          <a:blip r:embed="rId4" cstate="print"/>
          <a:stretch>
            <a:fillRect/>
          </a:stretch>
        </p:blipFill>
        <p:spPr>
          <a:xfrm>
            <a:off x="3184630" y="1972137"/>
            <a:ext cx="1526575" cy="558943"/>
          </a:xfrm>
          <a:prstGeom prst="rect">
            <a:avLst/>
          </a:prstGeom>
        </p:spPr>
      </p:pic>
      <p:pic>
        <p:nvPicPr>
          <p:cNvPr id="11" name="Picture 10" descr="Akhawaikum wattakullah.tif"/>
          <p:cNvPicPr>
            <a:picLocks noChangeAspect="1"/>
          </p:cNvPicPr>
          <p:nvPr/>
        </p:nvPicPr>
        <p:blipFill>
          <a:blip r:embed="rId5" cstate="print"/>
          <a:stretch>
            <a:fillRect/>
          </a:stretch>
        </p:blipFill>
        <p:spPr>
          <a:xfrm>
            <a:off x="5171478" y="1970689"/>
            <a:ext cx="1966048" cy="552773"/>
          </a:xfrm>
          <a:prstGeom prst="rect">
            <a:avLst/>
          </a:prstGeom>
        </p:spPr>
      </p:pic>
      <p:pic>
        <p:nvPicPr>
          <p:cNvPr id="12" name="Picture 11" descr="turhamun.tif"/>
          <p:cNvPicPr>
            <a:picLocks noChangeAspect="1"/>
          </p:cNvPicPr>
          <p:nvPr/>
        </p:nvPicPr>
        <p:blipFill>
          <a:blip r:embed="rId6" cstate="print"/>
          <a:stretch>
            <a:fillRect/>
          </a:stretch>
        </p:blipFill>
        <p:spPr>
          <a:xfrm>
            <a:off x="7551687" y="1978052"/>
            <a:ext cx="960513" cy="614146"/>
          </a:xfrm>
          <a:prstGeom prst="rect">
            <a:avLst/>
          </a:prstGeom>
        </p:spPr>
      </p:pic>
      <p:cxnSp>
        <p:nvCxnSpPr>
          <p:cNvPr id="13" name="Straight Arrow Connector 12"/>
          <p:cNvCxnSpPr/>
          <p:nvPr/>
        </p:nvCxnSpPr>
        <p:spPr>
          <a:xfrm flipH="1">
            <a:off x="999239" y="2491930"/>
            <a:ext cx="650147" cy="93733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a:off x="1649386" y="2491930"/>
            <a:ext cx="605092" cy="93733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Straight Arrow Connector 19"/>
          <p:cNvCxnSpPr/>
          <p:nvPr/>
        </p:nvCxnSpPr>
        <p:spPr>
          <a:xfrm flipH="1">
            <a:off x="3437641" y="2554994"/>
            <a:ext cx="650147" cy="93733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 name="Straight Arrow Connector 20"/>
          <p:cNvCxnSpPr/>
          <p:nvPr/>
        </p:nvCxnSpPr>
        <p:spPr>
          <a:xfrm flipH="1">
            <a:off x="6216875" y="2565500"/>
            <a:ext cx="1" cy="108973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 name="Straight Arrow Connector 21"/>
          <p:cNvCxnSpPr/>
          <p:nvPr/>
        </p:nvCxnSpPr>
        <p:spPr>
          <a:xfrm flipH="1">
            <a:off x="8024649" y="2581266"/>
            <a:ext cx="1" cy="108973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7" name="Straight Arrow Connector 26"/>
          <p:cNvCxnSpPr/>
          <p:nvPr/>
        </p:nvCxnSpPr>
        <p:spPr>
          <a:xfrm>
            <a:off x="4103554" y="2554994"/>
            <a:ext cx="605092" cy="93733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9" name="TextBox 28"/>
          <p:cNvSpPr txBox="1"/>
          <p:nvPr/>
        </p:nvSpPr>
        <p:spPr>
          <a:xfrm>
            <a:off x="331072" y="3481808"/>
            <a:ext cx="1192186" cy="461665"/>
          </a:xfrm>
          <a:prstGeom prst="rect">
            <a:avLst/>
          </a:prstGeom>
          <a:noFill/>
        </p:spPr>
        <p:txBody>
          <a:bodyPr wrap="square" rtlCol="0">
            <a:spAutoFit/>
          </a:bodyPr>
          <a:lstStyle/>
          <a:p>
            <a:r>
              <a:rPr lang="id-ID" sz="2400" dirty="0" smtClean="0">
                <a:latin typeface="Times New Roman" pitchFamily="18" charset="0"/>
                <a:cs typeface="Times New Roman" pitchFamily="18" charset="0"/>
              </a:rPr>
              <a:t>Gunnah</a:t>
            </a:r>
            <a:endParaRPr lang="en-US" sz="2400" dirty="0">
              <a:latin typeface="Times New Roman" pitchFamily="18" charset="0"/>
              <a:cs typeface="Times New Roman" pitchFamily="18" charset="0"/>
            </a:endParaRPr>
          </a:p>
        </p:txBody>
      </p:sp>
      <p:sp>
        <p:nvSpPr>
          <p:cNvPr id="30" name="TextBox 29"/>
          <p:cNvSpPr txBox="1"/>
          <p:nvPr/>
        </p:nvSpPr>
        <p:spPr>
          <a:xfrm>
            <a:off x="1724422" y="3485881"/>
            <a:ext cx="1192186" cy="707886"/>
          </a:xfrm>
          <a:prstGeom prst="rect">
            <a:avLst/>
          </a:prstGeom>
          <a:noFill/>
        </p:spPr>
        <p:txBody>
          <a:bodyPr wrap="square" rtlCol="0">
            <a:spAutoFit/>
          </a:bodyPr>
          <a:lstStyle/>
          <a:p>
            <a:r>
              <a:rPr lang="id-ID" sz="2000" dirty="0" smtClean="0">
                <a:latin typeface="Times New Roman" pitchFamily="18" charset="0"/>
                <a:cs typeface="Times New Roman" pitchFamily="18" charset="0"/>
              </a:rPr>
              <a:t>Alif lam qamariah</a:t>
            </a:r>
            <a:endParaRPr lang="en-US" sz="2000" dirty="0">
              <a:latin typeface="Times New Roman" pitchFamily="18" charset="0"/>
              <a:cs typeface="Times New Roman" pitchFamily="18" charset="0"/>
            </a:endParaRPr>
          </a:p>
        </p:txBody>
      </p:sp>
      <p:sp>
        <p:nvSpPr>
          <p:cNvPr id="31" name="TextBox 30"/>
          <p:cNvSpPr txBox="1"/>
          <p:nvPr/>
        </p:nvSpPr>
        <p:spPr>
          <a:xfrm>
            <a:off x="4182384" y="3513340"/>
            <a:ext cx="1386638" cy="400110"/>
          </a:xfrm>
          <a:prstGeom prst="rect">
            <a:avLst/>
          </a:prstGeom>
          <a:noFill/>
        </p:spPr>
        <p:txBody>
          <a:bodyPr wrap="square" rtlCol="0">
            <a:spAutoFit/>
          </a:bodyPr>
          <a:lstStyle/>
          <a:p>
            <a:r>
              <a:rPr lang="id-ID" sz="2000" dirty="0" smtClean="0">
                <a:latin typeface="Times New Roman" pitchFamily="18" charset="0"/>
                <a:cs typeface="Times New Roman" pitchFamily="18" charset="0"/>
              </a:rPr>
              <a:t>Mad tabi’i</a:t>
            </a:r>
            <a:endParaRPr lang="en-US" sz="2000" dirty="0">
              <a:latin typeface="Times New Roman" pitchFamily="18" charset="0"/>
              <a:cs typeface="Times New Roman" pitchFamily="18" charset="0"/>
            </a:endParaRPr>
          </a:p>
        </p:txBody>
      </p:sp>
      <p:sp>
        <p:nvSpPr>
          <p:cNvPr id="32" name="TextBox 31"/>
          <p:cNvSpPr txBox="1"/>
          <p:nvPr/>
        </p:nvSpPr>
        <p:spPr>
          <a:xfrm>
            <a:off x="2990198" y="3481808"/>
            <a:ext cx="1192186"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Ikhfa hakiki</a:t>
            </a:r>
            <a:endParaRPr lang="en-US" sz="2400" dirty="0">
              <a:latin typeface="Times New Roman" pitchFamily="18" charset="0"/>
              <a:cs typeface="Times New Roman" pitchFamily="18" charset="0"/>
            </a:endParaRPr>
          </a:p>
        </p:txBody>
      </p:sp>
      <p:sp>
        <p:nvSpPr>
          <p:cNvPr id="33" name="TextBox 32"/>
          <p:cNvSpPr txBox="1"/>
          <p:nvPr/>
        </p:nvSpPr>
        <p:spPr>
          <a:xfrm>
            <a:off x="5746911" y="3620608"/>
            <a:ext cx="1192186"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Izhar syafawi</a:t>
            </a:r>
            <a:endParaRPr lang="en-US" sz="2400" dirty="0">
              <a:latin typeface="Times New Roman" pitchFamily="18" charset="0"/>
              <a:cs typeface="Times New Roman" pitchFamily="18" charset="0"/>
            </a:endParaRPr>
          </a:p>
        </p:txBody>
      </p:sp>
      <p:sp>
        <p:nvSpPr>
          <p:cNvPr id="34" name="TextBox 33"/>
          <p:cNvSpPr txBox="1"/>
          <p:nvPr/>
        </p:nvSpPr>
        <p:spPr>
          <a:xfrm>
            <a:off x="7494614" y="3825566"/>
            <a:ext cx="1192186" cy="707886"/>
          </a:xfrm>
          <a:prstGeom prst="rect">
            <a:avLst/>
          </a:prstGeom>
          <a:noFill/>
        </p:spPr>
        <p:txBody>
          <a:bodyPr wrap="square" rtlCol="0">
            <a:spAutoFit/>
          </a:bodyPr>
          <a:lstStyle/>
          <a:p>
            <a:r>
              <a:rPr lang="id-ID" sz="2000" dirty="0" smtClean="0">
                <a:latin typeface="Times New Roman" pitchFamily="18" charset="0"/>
                <a:cs typeface="Times New Roman" pitchFamily="18" charset="0"/>
              </a:rPr>
              <a:t>Mad arid lissukun</a:t>
            </a:r>
            <a:endParaRPr lang="en-US" sz="2000" dirty="0">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trips(down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500" fill="hold"/>
                                        <p:tgtEl>
                                          <p:spTgt spid="29"/>
                                        </p:tgtEl>
                                        <p:attrNameLst>
                                          <p:attrName>ppt_x</p:attrName>
                                        </p:attrNameLst>
                                      </p:cBhvr>
                                      <p:tavLst>
                                        <p:tav tm="0">
                                          <p:val>
                                            <p:strVal val="#ppt_x"/>
                                          </p:val>
                                        </p:tav>
                                        <p:tav tm="100000">
                                          <p:val>
                                            <p:strVal val="#ppt_x"/>
                                          </p:val>
                                        </p:tav>
                                      </p:tavLst>
                                    </p:anim>
                                    <p:anim calcmode="lin" valueType="num">
                                      <p:cBhvr additive="base">
                                        <p:cTn id="2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strips(downLeft)">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dissolve">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diamond(in)">
                                      <p:cBhvr>
                                        <p:cTn id="38" dur="20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strips(downLef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4" presetClass="entr" presetSubtype="0" fill="hold" grpId="0" nodeType="clickEffect">
                                  <p:stCondLst>
                                    <p:cond delay="0"/>
                                  </p:stCondLst>
                                  <p:childTnLst>
                                    <p:set>
                                      <p:cBhvr>
                                        <p:cTn id="47" dur="1" fill="hold">
                                          <p:stCondLst>
                                            <p:cond delay="0"/>
                                          </p:stCondLst>
                                        </p:cTn>
                                        <p:tgtEl>
                                          <p:spTgt spid="32"/>
                                        </p:tgtEl>
                                        <p:attrNameLst>
                                          <p:attrName>style.visibility</p:attrName>
                                        </p:attrNameLst>
                                      </p:cBhvr>
                                      <p:to>
                                        <p:strVal val="visible"/>
                                      </p:to>
                                    </p:set>
                                    <p:anim to="" calcmode="lin" valueType="num">
                                      <p:cBhvr>
                                        <p:cTn id="48" dur="1" fill="hold"/>
                                        <p:tgtEl>
                                          <p:spTgt spid="32"/>
                                        </p:tgtEl>
                                        <p:attrNameLst>
                                          <p:attrName/>
                                        </p:attrNameLst>
                                      </p:cBhvr>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500" fill="hold"/>
                                        <p:tgtEl>
                                          <p:spTgt spid="27"/>
                                        </p:tgtEl>
                                        <p:attrNameLst>
                                          <p:attrName>ppt_x</p:attrName>
                                        </p:attrNameLst>
                                      </p:cBhvr>
                                      <p:tavLst>
                                        <p:tav tm="0">
                                          <p:val>
                                            <p:strVal val="#ppt_x"/>
                                          </p:val>
                                        </p:tav>
                                        <p:tav tm="100000">
                                          <p:val>
                                            <p:strVal val="#ppt_x"/>
                                          </p:val>
                                        </p:tav>
                                      </p:tavLst>
                                    </p:anim>
                                    <p:anim calcmode="lin" valueType="num">
                                      <p:cBhvr additive="base">
                                        <p:cTn id="5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1000" fill="hold"/>
                                        <p:tgtEl>
                                          <p:spTgt spid="31"/>
                                        </p:tgtEl>
                                        <p:attrNameLst>
                                          <p:attrName>ppt_w</p:attrName>
                                        </p:attrNameLst>
                                      </p:cBhvr>
                                      <p:tavLst>
                                        <p:tav tm="0">
                                          <p:val>
                                            <p:strVal val="#ppt_w*0.70"/>
                                          </p:val>
                                        </p:tav>
                                        <p:tav tm="100000">
                                          <p:val>
                                            <p:strVal val="#ppt_w"/>
                                          </p:val>
                                        </p:tav>
                                      </p:tavLst>
                                    </p:anim>
                                    <p:anim calcmode="lin" valueType="num">
                                      <p:cBhvr>
                                        <p:cTn id="60" dur="1000" fill="hold"/>
                                        <p:tgtEl>
                                          <p:spTgt spid="31"/>
                                        </p:tgtEl>
                                        <p:attrNameLst>
                                          <p:attrName>ppt_h</p:attrName>
                                        </p:attrNameLst>
                                      </p:cBhvr>
                                      <p:tavLst>
                                        <p:tav tm="0">
                                          <p:val>
                                            <p:strVal val="#ppt_h"/>
                                          </p:val>
                                        </p:tav>
                                        <p:tav tm="100000">
                                          <p:val>
                                            <p:strVal val="#ppt_h"/>
                                          </p:val>
                                        </p:tav>
                                      </p:tavLst>
                                    </p:anim>
                                    <p:animEffect transition="in" filter="fade">
                                      <p:cBhvr>
                                        <p:cTn id="61" dur="1000"/>
                                        <p:tgtEl>
                                          <p:spTgt spid="31"/>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dissolve">
                                      <p:cBhvr>
                                        <p:cTn id="66" dur="5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4" presetClass="entr" presetSubtype="16" fill="hold"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box(in)">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2000"/>
                                        <p:tgtEl>
                                          <p:spTgt spid="33"/>
                                        </p:tgtEl>
                                      </p:cBhvr>
                                    </p:animEffect>
                                  </p:childTnLst>
                                </p:cTn>
                              </p:par>
                            </p:childTnLst>
                          </p:cTn>
                        </p:par>
                      </p:childTnLst>
                    </p:cTn>
                  </p:par>
                  <p:par>
                    <p:cTn id="77" fill="hold">
                      <p:stCondLst>
                        <p:cond delay="indefinite"/>
                      </p:stCondLst>
                      <p:childTnLst>
                        <p:par>
                          <p:cTn id="78" fill="hold">
                            <p:stCondLst>
                              <p:cond delay="0"/>
                            </p:stCondLst>
                            <p:childTnLst>
                              <p:par>
                                <p:cTn id="79" presetID="18" presetClass="entr" presetSubtype="12" fill="hold" nodeType="clickEffect">
                                  <p:stCondLst>
                                    <p:cond delay="0"/>
                                  </p:stCondLst>
                                  <p:childTnLst>
                                    <p:set>
                                      <p:cBhvr>
                                        <p:cTn id="80" dur="1" fill="hold">
                                          <p:stCondLst>
                                            <p:cond delay="0"/>
                                          </p:stCondLst>
                                        </p:cTn>
                                        <p:tgtEl>
                                          <p:spTgt spid="12"/>
                                        </p:tgtEl>
                                        <p:attrNameLst>
                                          <p:attrName>style.visibility</p:attrName>
                                        </p:attrNameLst>
                                      </p:cBhvr>
                                      <p:to>
                                        <p:strVal val="visible"/>
                                      </p:to>
                                    </p:set>
                                    <p:animEffect transition="in" filter="strips(downLeft)">
                                      <p:cBhvr>
                                        <p:cTn id="81" dur="500"/>
                                        <p:tgtEl>
                                          <p:spTgt spid="12"/>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22"/>
                                        </p:tgtEl>
                                        <p:attrNameLst>
                                          <p:attrName>style.visibility</p:attrName>
                                        </p:attrNameLst>
                                      </p:cBhvr>
                                      <p:to>
                                        <p:strVal val="visible"/>
                                      </p:to>
                                    </p:set>
                                    <p:anim calcmode="lin" valueType="num">
                                      <p:cBhvr additive="base">
                                        <p:cTn id="86" dur="500" fill="hold"/>
                                        <p:tgtEl>
                                          <p:spTgt spid="22"/>
                                        </p:tgtEl>
                                        <p:attrNameLst>
                                          <p:attrName>ppt_x</p:attrName>
                                        </p:attrNameLst>
                                      </p:cBhvr>
                                      <p:tavLst>
                                        <p:tav tm="0">
                                          <p:val>
                                            <p:strVal val="#ppt_x"/>
                                          </p:val>
                                        </p:tav>
                                        <p:tav tm="100000">
                                          <p:val>
                                            <p:strVal val="#ppt_x"/>
                                          </p:val>
                                        </p:tav>
                                      </p:tavLst>
                                    </p:anim>
                                    <p:anim calcmode="lin" valueType="num">
                                      <p:cBhvr additive="base">
                                        <p:cTn id="8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34"/>
                                        </p:tgtEl>
                                        <p:attrNameLst>
                                          <p:attrName>style.visibility</p:attrName>
                                        </p:attrNameLst>
                                      </p:cBhvr>
                                      <p:to>
                                        <p:strVal val="visible"/>
                                      </p:to>
                                    </p:set>
                                    <p:anim to="" calcmode="lin" valueType="num">
                                      <p:cBhvr>
                                        <p:cTn id="92" dur="1" fill="hold"/>
                                        <p:tgtEl>
                                          <p:spTgt spid="3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9" grpId="0"/>
      <p:bldP spid="30" grpId="0"/>
      <p:bldP spid="31" grpId="0"/>
      <p:bldP spid="32" grpId="0"/>
      <p:bldP spid="33" grpId="0"/>
      <p:bldP spid="34"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6" name="Picture 5"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299075" y="4338000"/>
            <a:ext cx="3780000" cy="2520000"/>
          </a:xfrm>
          <a:prstGeom prst="rect">
            <a:avLst/>
          </a:prstGeom>
          <a:ln>
            <a:noFill/>
          </a:ln>
          <a:effectLst>
            <a:softEdge rad="112500"/>
          </a:effectLst>
        </p:spPr>
      </p:pic>
      <p:sp>
        <p:nvSpPr>
          <p:cNvPr id="4" name="Content Placeholder 2"/>
          <p:cNvSpPr>
            <a:spLocks noGrp="1"/>
          </p:cNvSpPr>
          <p:nvPr>
            <p:ph idx="1"/>
          </p:nvPr>
        </p:nvSpPr>
        <p:spPr>
          <a:xfrm>
            <a:off x="457200" y="378371"/>
            <a:ext cx="8229600" cy="616537"/>
          </a:xfrm>
        </p:spPr>
        <p:txBody>
          <a:bodyPr>
            <a:normAutofit/>
          </a:bodyPr>
          <a:lstStyle/>
          <a:p>
            <a:pPr marL="514350" indent="-514350">
              <a:buAutoNum type="arabicPeriod" startAt="2"/>
            </a:pPr>
            <a:r>
              <a:rPr lang="id-ID" sz="2800" b="1" dirty="0" smtClean="0">
                <a:latin typeface="Times New Roman" pitchFamily="18" charset="0"/>
                <a:cs typeface="Times New Roman" pitchFamily="18" charset="0"/>
              </a:rPr>
              <a:t>Surah al-Hujurat [49] </a:t>
            </a:r>
            <a:r>
              <a:rPr lang="id-ID" sz="2800" b="1" dirty="0" smtClean="0">
                <a:latin typeface="Times New Roman" pitchFamily="18" charset="0"/>
                <a:cs typeface="Times New Roman" pitchFamily="18" charset="0"/>
              </a:rPr>
              <a:t>Ayat </a:t>
            </a:r>
            <a:r>
              <a:rPr lang="id-ID" sz="2800" b="1" dirty="0" smtClean="0">
                <a:latin typeface="Times New Roman" pitchFamily="18" charset="0"/>
                <a:cs typeface="Times New Roman" pitchFamily="18" charset="0"/>
              </a:rPr>
              <a:t>12</a:t>
            </a:r>
          </a:p>
          <a:p>
            <a:pPr marL="514350" indent="-514350">
              <a:buNone/>
            </a:pPr>
            <a:endParaRPr lang="id-ID" sz="2800" b="1" dirty="0" smtClean="0">
              <a:latin typeface="Times New Roman" pitchFamily="18" charset="0"/>
              <a:cs typeface="Times New Roman" pitchFamily="18" charset="0"/>
            </a:endParaRPr>
          </a:p>
          <a:p>
            <a:pPr marL="514350" indent="-514350">
              <a:buNone/>
            </a:pPr>
            <a:endParaRPr lang="id-ID" sz="2800" b="1" dirty="0" smtClean="0">
              <a:latin typeface="Times New Roman" pitchFamily="18" charset="0"/>
              <a:cs typeface="Times New Roman" pitchFamily="18" charset="0"/>
            </a:endParaRPr>
          </a:p>
          <a:p>
            <a:pPr marL="514350" indent="-514350">
              <a:buNone/>
            </a:pPr>
            <a:endParaRPr lang="en-US" sz="2800" b="1" dirty="0">
              <a:latin typeface="Times New Roman" pitchFamily="18" charset="0"/>
              <a:cs typeface="Times New Roman" pitchFamily="18" charset="0"/>
            </a:endParaRPr>
          </a:p>
        </p:txBody>
      </p:sp>
      <p:pic>
        <p:nvPicPr>
          <p:cNvPr id="5" name="Picture 4" descr="al-hujurat 12 4 baris.tif"/>
          <p:cNvPicPr>
            <a:picLocks noChangeAspect="1"/>
          </p:cNvPicPr>
          <p:nvPr/>
        </p:nvPicPr>
        <p:blipFill>
          <a:blip r:embed="rId3" cstate="print"/>
          <a:stretch>
            <a:fillRect/>
          </a:stretch>
        </p:blipFill>
        <p:spPr>
          <a:xfrm>
            <a:off x="2711669" y="994908"/>
            <a:ext cx="5975131" cy="2931546"/>
          </a:xfrm>
          <a:prstGeom prst="rect">
            <a:avLst/>
          </a:prstGeom>
        </p:spPr>
      </p:pic>
      <p:sp>
        <p:nvSpPr>
          <p:cNvPr id="7" name="Rectangle 6"/>
          <p:cNvSpPr/>
          <p:nvPr/>
        </p:nvSpPr>
        <p:spPr>
          <a:xfrm>
            <a:off x="772510" y="4383107"/>
            <a:ext cx="7914290" cy="2123658"/>
          </a:xfrm>
          <a:prstGeom prst="rect">
            <a:avLst/>
          </a:prstGeom>
        </p:spPr>
        <p:txBody>
          <a:bodyPr wrap="square">
            <a:spAutoFit/>
          </a:bodyPr>
          <a:lstStyle/>
          <a:p>
            <a:r>
              <a:rPr lang="en-US" sz="1800" b="1" dirty="0" smtClean="0">
                <a:latin typeface="Times New Roman" pitchFamily="18" charset="0"/>
                <a:cs typeface="Times New Roman" pitchFamily="18" charset="0"/>
              </a:rPr>
              <a:t>Artinya:</a:t>
            </a:r>
            <a:r>
              <a:rPr lang="id-ID" sz="1800" b="1" dirty="0" smtClean="0">
                <a:latin typeface="Times New Roman" pitchFamily="18" charset="0"/>
                <a:cs typeface="Times New Roman" pitchFamily="18" charset="0"/>
              </a:rPr>
              <a:t> </a:t>
            </a:r>
            <a:r>
              <a:rPr lang="en-US" sz="1800" i="1" dirty="0" smtClean="0">
                <a:latin typeface="Times New Roman" pitchFamily="18" charset="0"/>
                <a:cs typeface="Times New Roman" pitchFamily="18" charset="0"/>
              </a:rPr>
              <a:t>Wahai orang-orang yang beriman! Jauhilah banyak dari prasangka, sesungguhnya sebagian prasangka itu dosa dan janganlah kamu mencari-cari kesalahan orang lain dan janganlah ada di antara kamu yang menggunjing sebagian yang lain. Apakah ada di antara kamu yang suka memakan daging saudaranya yang sudah mati? Tentu kamu merasa jijik. Dan bertakwalah kepada Allah, sesungguhnya Allah Maha Penerima tobat, Maha Penyayang. </a:t>
            </a:r>
          </a:p>
          <a:p>
            <a:endParaRPr lang="en-US" sz="2400" i="1" dirty="0">
              <a:latin typeface="Times New Roman" pitchFamily="18" charset="0"/>
              <a:cs typeface="Times New Roman" pitchFamily="18" charset="0"/>
            </a:endParaRP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4)">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18" name="Picture 17"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299075" y="4338000"/>
            <a:ext cx="3780000" cy="2520000"/>
          </a:xfrm>
          <a:prstGeom prst="rect">
            <a:avLst/>
          </a:prstGeom>
          <a:ln>
            <a:noFill/>
          </a:ln>
          <a:effectLst>
            <a:softEdge rad="112500"/>
          </a:effectLst>
        </p:spPr>
      </p:pic>
      <p:sp>
        <p:nvSpPr>
          <p:cNvPr id="4" name="Rounded Rectangle 3"/>
          <p:cNvSpPr/>
          <p:nvPr/>
        </p:nvSpPr>
        <p:spPr>
          <a:xfrm>
            <a:off x="3358055" y="2112578"/>
            <a:ext cx="2427890" cy="222293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sz="2400" b="1" dirty="0" smtClean="0">
                <a:latin typeface="Times New Roman" pitchFamily="18" charset="0"/>
                <a:cs typeface="Times New Roman" pitchFamily="18" charset="0"/>
              </a:rPr>
              <a:t>a. Kosakata Surah </a:t>
            </a:r>
          </a:p>
          <a:p>
            <a:pPr algn="ctr"/>
            <a:r>
              <a:rPr lang="id-ID" sz="2400" b="1" dirty="0" smtClean="0">
                <a:latin typeface="Times New Roman" pitchFamily="18" charset="0"/>
                <a:cs typeface="Times New Roman" pitchFamily="18" charset="0"/>
              </a:rPr>
              <a:t>al-Hujurat [49] ayat 12</a:t>
            </a:r>
            <a:endParaRPr lang="en-US" sz="2400" b="1" dirty="0">
              <a:latin typeface="Times New Roman" pitchFamily="18" charset="0"/>
              <a:cs typeface="Times New Roman" pitchFamily="18" charset="0"/>
            </a:endParaRPr>
          </a:p>
        </p:txBody>
      </p:sp>
      <p:cxnSp>
        <p:nvCxnSpPr>
          <p:cNvPr id="5" name="Straight Arrow Connector 4"/>
          <p:cNvCxnSpPr/>
          <p:nvPr/>
        </p:nvCxnSpPr>
        <p:spPr>
          <a:xfrm flipV="1">
            <a:off x="4524703" y="1560785"/>
            <a:ext cx="1" cy="55179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flipH="1" flipV="1">
            <a:off x="2885091" y="3216165"/>
            <a:ext cx="472964" cy="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flipV="1">
            <a:off x="5785946" y="3216165"/>
            <a:ext cx="504496" cy="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Straight Arrow Connector 7"/>
          <p:cNvCxnSpPr/>
          <p:nvPr/>
        </p:nvCxnSpPr>
        <p:spPr>
          <a:xfrm flipH="1">
            <a:off x="2885091" y="4335517"/>
            <a:ext cx="1639551" cy="55179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9" name="Rounded Rectangle 8"/>
          <p:cNvSpPr/>
          <p:nvPr/>
        </p:nvSpPr>
        <p:spPr>
          <a:xfrm>
            <a:off x="2601308" y="583324"/>
            <a:ext cx="3862552" cy="97746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r>
              <a:rPr lang="id-ID" sz="2400" dirty="0" smtClean="0">
                <a:solidFill>
                  <a:schemeClr val="tx1"/>
                </a:solidFill>
                <a:latin typeface="Times New Roman" pitchFamily="18" charset="0"/>
                <a:cs typeface="Times New Roman" pitchFamily="18" charset="0"/>
              </a:rPr>
              <a:t>Jauhilah</a:t>
            </a:r>
            <a:endParaRPr lang="en-US" sz="2400" dirty="0">
              <a:solidFill>
                <a:schemeClr val="tx1"/>
              </a:solidFill>
              <a:latin typeface="Times New Roman" pitchFamily="18" charset="0"/>
              <a:cs typeface="Times New Roman" pitchFamily="18" charset="0"/>
            </a:endParaRPr>
          </a:p>
        </p:txBody>
      </p:sp>
      <p:sp>
        <p:nvSpPr>
          <p:cNvPr id="11" name="Rounded Rectangle 10"/>
          <p:cNvSpPr/>
          <p:nvPr/>
        </p:nvSpPr>
        <p:spPr>
          <a:xfrm>
            <a:off x="662090" y="4918841"/>
            <a:ext cx="3862552" cy="97746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r>
              <a:rPr lang="id-ID" sz="1800" dirty="0" smtClean="0">
                <a:solidFill>
                  <a:schemeClr val="tx1"/>
                </a:solidFill>
                <a:latin typeface="Times New Roman" pitchFamily="18" charset="0"/>
                <a:cs typeface="Times New Roman" pitchFamily="18" charset="0"/>
              </a:rPr>
              <a:t>Janganlah kamu </a:t>
            </a:r>
          </a:p>
          <a:p>
            <a:r>
              <a:rPr lang="id-ID" sz="1800" dirty="0" smtClean="0">
                <a:solidFill>
                  <a:schemeClr val="tx1"/>
                </a:solidFill>
                <a:latin typeface="Times New Roman" pitchFamily="18" charset="0"/>
                <a:cs typeface="Times New Roman" pitchFamily="18" charset="0"/>
              </a:rPr>
              <a:t>mencari-cari </a:t>
            </a:r>
          </a:p>
          <a:p>
            <a:r>
              <a:rPr lang="id-ID" sz="1800" dirty="0" smtClean="0">
                <a:solidFill>
                  <a:schemeClr val="tx1"/>
                </a:solidFill>
                <a:latin typeface="Times New Roman" pitchFamily="18" charset="0"/>
                <a:cs typeface="Times New Roman" pitchFamily="18" charset="0"/>
              </a:rPr>
              <a:t>kesalahan orang lain</a:t>
            </a:r>
            <a:endParaRPr lang="en-US" sz="1800" dirty="0">
              <a:solidFill>
                <a:schemeClr val="tx1"/>
              </a:solidFill>
              <a:latin typeface="Times New Roman" pitchFamily="18" charset="0"/>
              <a:cs typeface="Times New Roman" pitchFamily="18" charset="0"/>
            </a:endParaRPr>
          </a:p>
        </p:txBody>
      </p:sp>
      <p:sp>
        <p:nvSpPr>
          <p:cNvPr id="12" name="Rounded Rectangle 11"/>
          <p:cNvSpPr/>
          <p:nvPr/>
        </p:nvSpPr>
        <p:spPr>
          <a:xfrm>
            <a:off x="993228" y="2187465"/>
            <a:ext cx="1891863" cy="205740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endParaRPr lang="id-ID" sz="1800" dirty="0" smtClean="0">
              <a:solidFill>
                <a:schemeClr val="tx1"/>
              </a:solidFill>
              <a:latin typeface="Times New Roman" pitchFamily="18" charset="0"/>
              <a:cs typeface="Times New Roman" pitchFamily="18" charset="0"/>
            </a:endParaRPr>
          </a:p>
          <a:p>
            <a:r>
              <a:rPr lang="id-ID" sz="1800" dirty="0" smtClean="0">
                <a:solidFill>
                  <a:schemeClr val="tx1"/>
                </a:solidFill>
                <a:latin typeface="Times New Roman" pitchFamily="18" charset="0"/>
                <a:cs typeface="Times New Roman" pitchFamily="18" charset="0"/>
              </a:rPr>
              <a:t>Janganlah menggunjing</a:t>
            </a:r>
          </a:p>
        </p:txBody>
      </p:sp>
      <p:sp>
        <p:nvSpPr>
          <p:cNvPr id="14" name="Rounded Rectangle 13"/>
          <p:cNvSpPr/>
          <p:nvPr/>
        </p:nvSpPr>
        <p:spPr>
          <a:xfrm>
            <a:off x="6290442" y="2187465"/>
            <a:ext cx="1891863" cy="205740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endParaRPr lang="id-ID" sz="1800" dirty="0" smtClean="0">
              <a:solidFill>
                <a:schemeClr val="tx1"/>
              </a:solidFill>
              <a:latin typeface="Times New Roman" pitchFamily="18" charset="0"/>
              <a:cs typeface="Times New Roman" pitchFamily="18" charset="0"/>
            </a:endParaRPr>
          </a:p>
          <a:p>
            <a:r>
              <a:rPr lang="id-ID" sz="2400" dirty="0" smtClean="0">
                <a:solidFill>
                  <a:schemeClr val="tx1"/>
                </a:solidFill>
                <a:latin typeface="Times New Roman" pitchFamily="18" charset="0"/>
                <a:cs typeface="Times New Roman" pitchFamily="18" charset="0"/>
              </a:rPr>
              <a:t>Prasangka</a:t>
            </a:r>
          </a:p>
        </p:txBody>
      </p:sp>
      <p:cxnSp>
        <p:nvCxnSpPr>
          <p:cNvPr id="17" name="Straight Arrow Connector 16"/>
          <p:cNvCxnSpPr/>
          <p:nvPr/>
        </p:nvCxnSpPr>
        <p:spPr>
          <a:xfrm>
            <a:off x="4524642" y="4335517"/>
            <a:ext cx="1765800" cy="55179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4" name="Rounded Rectangle 23"/>
          <p:cNvSpPr/>
          <p:nvPr/>
        </p:nvSpPr>
        <p:spPr>
          <a:xfrm>
            <a:off x="4661276" y="4918841"/>
            <a:ext cx="3862552" cy="977461"/>
          </a:xfrm>
          <a:prstGeom prst="roundRect">
            <a:avLst/>
          </a:prstGeom>
          <a:solidFill>
            <a:schemeClr val="accent5">
              <a:alpha val="55000"/>
            </a:schemeClr>
          </a:solidFill>
        </p:spPr>
        <p:style>
          <a:lnRef idx="3">
            <a:schemeClr val="lt1"/>
          </a:lnRef>
          <a:fillRef idx="1">
            <a:schemeClr val="accent5"/>
          </a:fillRef>
          <a:effectRef idx="1">
            <a:schemeClr val="accent5"/>
          </a:effectRef>
          <a:fontRef idx="minor">
            <a:schemeClr val="lt1"/>
          </a:fontRef>
        </p:style>
        <p:txBody>
          <a:bodyPr rtlCol="0" anchor="ctr"/>
          <a:lstStyle/>
          <a:p>
            <a:r>
              <a:rPr lang="id-ID" sz="2400" dirty="0" smtClean="0">
                <a:solidFill>
                  <a:schemeClr val="tx1"/>
                </a:solidFill>
                <a:latin typeface="Times New Roman" pitchFamily="18" charset="0"/>
                <a:cs typeface="Times New Roman" pitchFamily="18" charset="0"/>
              </a:rPr>
              <a:t> Dosa</a:t>
            </a:r>
            <a:endParaRPr lang="en-US" sz="2400" dirty="0">
              <a:solidFill>
                <a:schemeClr val="tx1"/>
              </a:solidFill>
              <a:latin typeface="Times New Roman" pitchFamily="18" charset="0"/>
              <a:cs typeface="Times New Roman" pitchFamily="18" charset="0"/>
            </a:endParaRPr>
          </a:p>
        </p:txBody>
      </p:sp>
      <p:pic>
        <p:nvPicPr>
          <p:cNvPr id="27" name="Picture 26" descr="Kosakata al hujurat (12) 02.tif"/>
          <p:cNvPicPr>
            <a:picLocks noChangeAspect="1"/>
          </p:cNvPicPr>
          <p:nvPr/>
        </p:nvPicPr>
        <p:blipFill>
          <a:blip r:embed="rId3" cstate="print"/>
          <a:stretch>
            <a:fillRect/>
          </a:stretch>
        </p:blipFill>
        <p:spPr>
          <a:xfrm>
            <a:off x="5087683" y="790378"/>
            <a:ext cx="923544" cy="5791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Picture 27" descr="Kosakata al hujurat (12) 03.tif"/>
          <p:cNvPicPr>
            <a:picLocks noChangeAspect="1"/>
          </p:cNvPicPr>
          <p:nvPr/>
        </p:nvPicPr>
        <p:blipFill>
          <a:blip r:embed="rId4" cstate="print"/>
          <a:stretch>
            <a:fillRect/>
          </a:stretch>
        </p:blipFill>
        <p:spPr>
          <a:xfrm>
            <a:off x="6803556" y="2417010"/>
            <a:ext cx="865632" cy="643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9" name="Picture 28" descr="Kosakata al hujurat (12) 04.tif"/>
          <p:cNvPicPr>
            <a:picLocks noChangeAspect="1"/>
          </p:cNvPicPr>
          <p:nvPr/>
        </p:nvPicPr>
        <p:blipFill>
          <a:blip r:embed="rId5" cstate="print"/>
          <a:stretch>
            <a:fillRect/>
          </a:stretch>
        </p:blipFill>
        <p:spPr>
          <a:xfrm>
            <a:off x="7457090" y="5063881"/>
            <a:ext cx="725215" cy="6550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 name="Picture 29" descr="Kosakata al hujurat (12) 05.tif"/>
          <p:cNvPicPr>
            <a:picLocks noChangeAspect="1"/>
          </p:cNvPicPr>
          <p:nvPr/>
        </p:nvPicPr>
        <p:blipFill>
          <a:blip r:embed="rId6" cstate="print"/>
          <a:stretch>
            <a:fillRect/>
          </a:stretch>
        </p:blipFill>
        <p:spPr>
          <a:xfrm>
            <a:off x="2885091" y="5126945"/>
            <a:ext cx="1514856" cy="5394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1" name="Picture 30" descr="Kosakata al hujurat (12) 06.tif"/>
          <p:cNvPicPr>
            <a:picLocks noChangeAspect="1"/>
          </p:cNvPicPr>
          <p:nvPr/>
        </p:nvPicPr>
        <p:blipFill>
          <a:blip r:embed="rId7" cstate="print"/>
          <a:stretch>
            <a:fillRect/>
          </a:stretch>
        </p:blipFill>
        <p:spPr>
          <a:xfrm>
            <a:off x="1353576" y="2417010"/>
            <a:ext cx="1136904" cy="5364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dissolv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4)">
                                      <p:cBhvr>
                                        <p:cTn id="15" dur="20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6" fill="hold"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barn(inHorizontal)">
                                      <p:cBhvr>
                                        <p:cTn id="20" dur="500"/>
                                        <p:tgtEl>
                                          <p:spTgt spid="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down)">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4">
                                            <p:txEl>
                                              <p:pRg st="1" end="1"/>
                                            </p:txEl>
                                          </p:spTgt>
                                        </p:tgtEl>
                                        <p:attrNameLst>
                                          <p:attrName>style.visibility</p:attrName>
                                        </p:attrNameLst>
                                      </p:cBhvr>
                                      <p:to>
                                        <p:strVal val="visible"/>
                                      </p:to>
                                    </p:set>
                                    <p:animEffect transition="in" filter="fade">
                                      <p:cBhvr>
                                        <p:cTn id="30" dur="2000"/>
                                        <p:tgtEl>
                                          <p:spTgt spid="14">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strips(downLeft)">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4" fill="hold" nodeType="clickEffect">
                                  <p:stCondLst>
                                    <p:cond delay="0"/>
                                  </p:stCondLst>
                                  <p:childTnLst>
                                    <p:set>
                                      <p:cBhvr>
                                        <p:cTn id="39" dur="1" fill="hold">
                                          <p:stCondLst>
                                            <p:cond delay="0"/>
                                          </p:stCondLst>
                                        </p:cTn>
                                        <p:tgtEl>
                                          <p:spTgt spid="24">
                                            <p:txEl>
                                              <p:pRg st="0" end="0"/>
                                            </p:txEl>
                                          </p:spTgt>
                                        </p:tgtEl>
                                        <p:attrNameLst>
                                          <p:attrName>style.visibility</p:attrName>
                                        </p:attrNameLst>
                                      </p:cBhvr>
                                      <p:to>
                                        <p:strVal val="visible"/>
                                      </p:to>
                                    </p:set>
                                    <p:animEffect transition="in" filter="wheel(4)">
                                      <p:cBhvr>
                                        <p:cTn id="40" dur="2000"/>
                                        <p:tgtEl>
                                          <p:spTgt spid="24">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4"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heel(4)">
                                      <p:cBhvr>
                                        <p:cTn id="45" dur="20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50" dur="500"/>
                                        <p:tgtEl>
                                          <p:spTgt spid="11">
                                            <p:txEl>
                                              <p:pRg st="0" end="0"/>
                                            </p:txEl>
                                          </p:spTgt>
                                        </p:tgtEl>
                                      </p:cBhvr>
                                    </p:animEffect>
                                  </p:childTnLst>
                                </p:cTn>
                              </p:par>
                              <p:par>
                                <p:cTn id="51" presetID="14" presetClass="entr" presetSubtype="10" fill="hold" nodeType="withEffect">
                                  <p:stCondLst>
                                    <p:cond delay="0"/>
                                  </p:stCondLst>
                                  <p:childTnLst>
                                    <p:set>
                                      <p:cBhvr>
                                        <p:cTn id="52"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53" dur="500"/>
                                        <p:tgtEl>
                                          <p:spTgt spid="11">
                                            <p:txEl>
                                              <p:pRg st="1" end="1"/>
                                            </p:txEl>
                                          </p:spTgt>
                                        </p:tgtEl>
                                      </p:cBhvr>
                                    </p:animEffect>
                                  </p:childTnLst>
                                </p:cTn>
                              </p:par>
                              <p:par>
                                <p:cTn id="54" presetID="14" presetClass="entr" presetSubtype="10" fill="hold" nodeType="withEffect">
                                  <p:stCondLst>
                                    <p:cond delay="0"/>
                                  </p:stCondLst>
                                  <p:childTnLst>
                                    <p:set>
                                      <p:cBhvr>
                                        <p:cTn id="55"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56" dur="500"/>
                                        <p:tgtEl>
                                          <p:spTgt spid="11">
                                            <p:txEl>
                                              <p:pRg st="2" end="2"/>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4" presetClass="entr" presetSubtype="0"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anim to="" calcmode="lin" valueType="num">
                                      <p:cBhvr>
                                        <p:cTn id="61" dur="1" fill="hold"/>
                                        <p:tgtEl>
                                          <p:spTgt spid="31"/>
                                        </p:tgtEl>
                                        <p:attrNameLst>
                                          <p:attrName/>
                                        </p:attrNameLst>
                                      </p:cBhvr>
                                    </p:anim>
                                  </p:childTnLst>
                                </p:cTn>
                              </p:par>
                            </p:childTnLst>
                          </p:cTn>
                        </p:par>
                      </p:childTnLst>
                    </p:cTn>
                  </p:par>
                  <p:par>
                    <p:cTn id="62" fill="hold">
                      <p:stCondLst>
                        <p:cond delay="indefinite"/>
                      </p:stCondLst>
                      <p:childTnLst>
                        <p:par>
                          <p:cTn id="63" fill="hold">
                            <p:stCondLst>
                              <p:cond delay="0"/>
                            </p:stCondLst>
                            <p:childTnLst>
                              <p:par>
                                <p:cTn id="64" presetID="18" presetClass="entr" presetSubtype="12" fill="hold" nodeType="clickEffect">
                                  <p:stCondLst>
                                    <p:cond delay="0"/>
                                  </p:stCondLst>
                                  <p:childTnLst>
                                    <p:set>
                                      <p:cBhvr>
                                        <p:cTn id="65" dur="1" fill="hold">
                                          <p:stCondLst>
                                            <p:cond delay="0"/>
                                          </p:stCondLst>
                                        </p:cTn>
                                        <p:tgtEl>
                                          <p:spTgt spid="12">
                                            <p:txEl>
                                              <p:pRg st="1" end="1"/>
                                            </p:txEl>
                                          </p:spTgt>
                                        </p:tgtEl>
                                        <p:attrNameLst>
                                          <p:attrName>style.visibility</p:attrName>
                                        </p:attrNameLst>
                                      </p:cBhvr>
                                      <p:to>
                                        <p:strVal val="visible"/>
                                      </p:to>
                                    </p:set>
                                    <p:animEffect transition="in" filter="strips(downLeft)">
                                      <p:cBhvr>
                                        <p:cTn id="66"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23" name="Picture 22"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4" name="Rectangle 3"/>
          <p:cNvSpPr/>
          <p:nvPr/>
        </p:nvSpPr>
        <p:spPr>
          <a:xfrm>
            <a:off x="1072057" y="409902"/>
            <a:ext cx="6968357" cy="993228"/>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r>
              <a:rPr lang="id-ID" sz="2400" b="1" dirty="0" smtClean="0">
                <a:latin typeface="Times New Roman" pitchFamily="18" charset="0"/>
                <a:cs typeface="Times New Roman" pitchFamily="18" charset="0"/>
              </a:rPr>
              <a:t>Hukum Bacaan Surah al-Hujurat [49] ayat 12</a:t>
            </a:r>
            <a:endParaRPr lang="en-US" sz="2400" b="1" dirty="0">
              <a:latin typeface="Times New Roman" pitchFamily="18" charset="0"/>
              <a:cs typeface="Times New Roman" pitchFamily="18" charset="0"/>
            </a:endParaRPr>
          </a:p>
        </p:txBody>
      </p:sp>
      <p:pic>
        <p:nvPicPr>
          <p:cNvPr id="5" name="Picture 4" descr="UH No 4.tif"/>
          <p:cNvPicPr>
            <a:picLocks noChangeAspect="1"/>
          </p:cNvPicPr>
          <p:nvPr/>
        </p:nvPicPr>
        <p:blipFill>
          <a:blip r:embed="rId3" cstate="print"/>
          <a:stretch>
            <a:fillRect/>
          </a:stretch>
        </p:blipFill>
        <p:spPr>
          <a:xfrm>
            <a:off x="747908" y="1801787"/>
            <a:ext cx="1544840" cy="779137"/>
          </a:xfrm>
          <a:prstGeom prst="rect">
            <a:avLst/>
          </a:prstGeom>
        </p:spPr>
      </p:pic>
      <p:pic>
        <p:nvPicPr>
          <p:cNvPr id="6" name="Picture 5" descr="Amanujtanibu.tif"/>
          <p:cNvPicPr>
            <a:picLocks noChangeAspect="1"/>
          </p:cNvPicPr>
          <p:nvPr/>
        </p:nvPicPr>
        <p:blipFill>
          <a:blip r:embed="rId4" cstate="print"/>
          <a:stretch>
            <a:fillRect/>
          </a:stretch>
        </p:blipFill>
        <p:spPr>
          <a:xfrm>
            <a:off x="2813371" y="1862168"/>
            <a:ext cx="1727109" cy="718756"/>
          </a:xfrm>
          <a:prstGeom prst="rect">
            <a:avLst/>
          </a:prstGeom>
        </p:spPr>
      </p:pic>
      <p:pic>
        <p:nvPicPr>
          <p:cNvPr id="7" name="Picture 6" descr="Kasiromin.tif"/>
          <p:cNvPicPr>
            <a:picLocks noChangeAspect="1"/>
          </p:cNvPicPr>
          <p:nvPr/>
        </p:nvPicPr>
        <p:blipFill>
          <a:blip r:embed="rId5" cstate="print"/>
          <a:stretch>
            <a:fillRect/>
          </a:stretch>
        </p:blipFill>
        <p:spPr>
          <a:xfrm>
            <a:off x="5155330" y="1865795"/>
            <a:ext cx="1258614" cy="683248"/>
          </a:xfrm>
          <a:prstGeom prst="rect">
            <a:avLst/>
          </a:prstGeom>
        </p:spPr>
      </p:pic>
      <p:pic>
        <p:nvPicPr>
          <p:cNvPr id="8" name="Picture 7" descr="Kosakata al hujurat (12) 03.tif"/>
          <p:cNvPicPr>
            <a:picLocks noChangeAspect="1"/>
          </p:cNvPicPr>
          <p:nvPr/>
        </p:nvPicPr>
        <p:blipFill>
          <a:blip r:embed="rId6" cstate="print"/>
          <a:stretch>
            <a:fillRect/>
          </a:stretch>
        </p:blipFill>
        <p:spPr>
          <a:xfrm>
            <a:off x="7050395" y="1849085"/>
            <a:ext cx="1005785" cy="747256"/>
          </a:xfrm>
          <a:prstGeom prst="rect">
            <a:avLst/>
          </a:prstGeom>
        </p:spPr>
      </p:pic>
      <p:pic>
        <p:nvPicPr>
          <p:cNvPr id="9" name="Picture 8" descr="Ba'dhukumba'dhon.tif"/>
          <p:cNvPicPr>
            <a:picLocks noChangeAspect="1"/>
          </p:cNvPicPr>
          <p:nvPr/>
        </p:nvPicPr>
        <p:blipFill>
          <a:blip r:embed="rId7" cstate="print"/>
          <a:stretch>
            <a:fillRect/>
          </a:stretch>
        </p:blipFill>
        <p:spPr>
          <a:xfrm>
            <a:off x="1953204" y="4210968"/>
            <a:ext cx="1664842" cy="640081"/>
          </a:xfrm>
          <a:prstGeom prst="rect">
            <a:avLst/>
          </a:prstGeom>
        </p:spPr>
      </p:pic>
      <p:pic>
        <p:nvPicPr>
          <p:cNvPr id="10" name="Picture 9" descr="Tauwabunrrakhim.tif"/>
          <p:cNvPicPr>
            <a:picLocks noChangeAspect="1"/>
          </p:cNvPicPr>
          <p:nvPr/>
        </p:nvPicPr>
        <p:blipFill>
          <a:blip r:embed="rId8" cstate="print"/>
          <a:stretch>
            <a:fillRect/>
          </a:stretch>
        </p:blipFill>
        <p:spPr>
          <a:xfrm>
            <a:off x="5817476" y="4210968"/>
            <a:ext cx="1829116" cy="713967"/>
          </a:xfrm>
          <a:prstGeom prst="rect">
            <a:avLst/>
          </a:prstGeom>
        </p:spPr>
      </p:pic>
      <p:cxnSp>
        <p:nvCxnSpPr>
          <p:cNvPr id="11" name="Straight Arrow Connector 10"/>
          <p:cNvCxnSpPr/>
          <p:nvPr/>
        </p:nvCxnSpPr>
        <p:spPr>
          <a:xfrm>
            <a:off x="1554790" y="2549043"/>
            <a:ext cx="0" cy="5562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a:off x="7646592" y="2555071"/>
            <a:ext cx="0" cy="5562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Straight Arrow Connector 15"/>
          <p:cNvCxnSpPr/>
          <p:nvPr/>
        </p:nvCxnSpPr>
        <p:spPr>
          <a:xfrm>
            <a:off x="5817476" y="2570837"/>
            <a:ext cx="0" cy="5562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a:off x="3681110" y="2570837"/>
            <a:ext cx="0" cy="5562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a:off x="6810703" y="4893403"/>
            <a:ext cx="0" cy="5562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9" name="Straight Arrow Connector 18"/>
          <p:cNvCxnSpPr/>
          <p:nvPr/>
        </p:nvCxnSpPr>
        <p:spPr>
          <a:xfrm>
            <a:off x="2813371" y="4893403"/>
            <a:ext cx="0" cy="55627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0" name="TextBox 19"/>
          <p:cNvSpPr txBox="1"/>
          <p:nvPr/>
        </p:nvSpPr>
        <p:spPr>
          <a:xfrm>
            <a:off x="6979566" y="3131938"/>
            <a:ext cx="1334051"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Alif lam syamsiah</a:t>
            </a:r>
            <a:endParaRPr lang="en-US" sz="2400" dirty="0">
              <a:latin typeface="Times New Roman" pitchFamily="18" charset="0"/>
              <a:cs typeface="Times New Roman" pitchFamily="18" charset="0"/>
            </a:endParaRPr>
          </a:p>
        </p:txBody>
      </p:sp>
      <p:sp>
        <p:nvSpPr>
          <p:cNvPr id="21" name="TextBox 20"/>
          <p:cNvSpPr txBox="1"/>
          <p:nvPr/>
        </p:nvSpPr>
        <p:spPr>
          <a:xfrm>
            <a:off x="2146345" y="5449677"/>
            <a:ext cx="1334051"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Ikhfa syafawi</a:t>
            </a:r>
            <a:endParaRPr lang="en-US" sz="2400" dirty="0">
              <a:latin typeface="Times New Roman" pitchFamily="18" charset="0"/>
              <a:cs typeface="Times New Roman" pitchFamily="18" charset="0"/>
            </a:endParaRPr>
          </a:p>
        </p:txBody>
      </p:sp>
      <p:sp>
        <p:nvSpPr>
          <p:cNvPr id="22" name="TextBox 21"/>
          <p:cNvSpPr txBox="1"/>
          <p:nvPr/>
        </p:nvSpPr>
        <p:spPr>
          <a:xfrm>
            <a:off x="6143677" y="5449677"/>
            <a:ext cx="1896737"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Idgam bilagunnah</a:t>
            </a:r>
            <a:endParaRPr lang="en-US" sz="2400" dirty="0">
              <a:latin typeface="Times New Roman" pitchFamily="18" charset="0"/>
              <a:cs typeface="Times New Roman" pitchFamily="18" charset="0"/>
            </a:endParaRPr>
          </a:p>
        </p:txBody>
      </p:sp>
      <p:sp>
        <p:nvSpPr>
          <p:cNvPr id="26" name="TextBox 25"/>
          <p:cNvSpPr txBox="1"/>
          <p:nvPr/>
        </p:nvSpPr>
        <p:spPr>
          <a:xfrm>
            <a:off x="887764" y="3131938"/>
            <a:ext cx="1334051"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Mad jaiz munfasil</a:t>
            </a:r>
            <a:endParaRPr lang="en-US" sz="2400" dirty="0">
              <a:latin typeface="Times New Roman" pitchFamily="18" charset="0"/>
              <a:cs typeface="Times New Roman" pitchFamily="18" charset="0"/>
            </a:endParaRPr>
          </a:p>
        </p:txBody>
      </p:sp>
      <p:sp>
        <p:nvSpPr>
          <p:cNvPr id="27" name="TextBox 26"/>
          <p:cNvSpPr txBox="1"/>
          <p:nvPr/>
        </p:nvSpPr>
        <p:spPr>
          <a:xfrm>
            <a:off x="3014084" y="3131938"/>
            <a:ext cx="1334051"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Qalqalah sugra</a:t>
            </a:r>
            <a:endParaRPr lang="en-US" sz="2400" dirty="0">
              <a:latin typeface="Times New Roman" pitchFamily="18" charset="0"/>
              <a:cs typeface="Times New Roman" pitchFamily="18" charset="0"/>
            </a:endParaRPr>
          </a:p>
        </p:txBody>
      </p:sp>
      <p:sp>
        <p:nvSpPr>
          <p:cNvPr id="28" name="TextBox 27"/>
          <p:cNvSpPr txBox="1"/>
          <p:nvPr/>
        </p:nvSpPr>
        <p:spPr>
          <a:xfrm>
            <a:off x="5155330" y="3105317"/>
            <a:ext cx="1334051" cy="830997"/>
          </a:xfrm>
          <a:prstGeom prst="rect">
            <a:avLst/>
          </a:prstGeom>
          <a:noFill/>
        </p:spPr>
        <p:txBody>
          <a:bodyPr wrap="square" rtlCol="0">
            <a:spAutoFit/>
          </a:bodyPr>
          <a:lstStyle/>
          <a:p>
            <a:r>
              <a:rPr lang="id-ID" sz="2400" dirty="0" smtClean="0">
                <a:latin typeface="Times New Roman" pitchFamily="18" charset="0"/>
                <a:cs typeface="Times New Roman" pitchFamily="18" charset="0"/>
              </a:rPr>
              <a:t>Idgam bigunnah</a:t>
            </a:r>
            <a:endParaRPr lang="en-US" sz="2400" dirty="0">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pic>
        <p:nvPicPr>
          <p:cNvPr id="14" name="Picture 13" descr="beranda bab 1.tif"/>
          <p:cNvPicPr>
            <a:picLocks noChangeAspect="1"/>
          </p:cNvPicPr>
          <p:nvPr/>
        </p:nvPicPr>
        <p:blipFill>
          <a:blip r:embed="rId2" cstate="print">
            <a:duotone>
              <a:schemeClr val="accent1">
                <a:shade val="45000"/>
                <a:satMod val="135000"/>
              </a:schemeClr>
              <a:prstClr val="white"/>
            </a:duotone>
          </a:blip>
          <a:stretch>
            <a:fillRect/>
          </a:stretch>
        </p:blipFill>
        <p:spPr>
          <a:xfrm>
            <a:off x="5607908" y="4262283"/>
            <a:ext cx="3432945" cy="2520000"/>
          </a:xfrm>
          <a:prstGeom prst="rect">
            <a:avLst/>
          </a:prstGeom>
          <a:ln>
            <a:noFill/>
          </a:ln>
          <a:effectLst>
            <a:softEdge rad="112500"/>
          </a:effectLst>
        </p:spPr>
      </p:pic>
      <p:sp>
        <p:nvSpPr>
          <p:cNvPr id="5" name="Title 1"/>
          <p:cNvSpPr>
            <a:spLocks noGrp="1"/>
          </p:cNvSpPr>
          <p:nvPr>
            <p:ph type="title"/>
          </p:nvPr>
        </p:nvSpPr>
        <p:spPr>
          <a:xfrm>
            <a:off x="457200" y="321239"/>
            <a:ext cx="8147050" cy="1020864"/>
          </a:xfrm>
        </p:spPr>
        <p:txBody>
          <a:bodyPr>
            <a:normAutofit fontScale="90000"/>
          </a:bodyPr>
          <a:lstStyle/>
          <a:p>
            <a:pPr marL="898525" indent="-898525" algn="l"/>
            <a:r>
              <a:rPr lang="en-US" altLang="en-US" sz="3600" b="1" dirty="0" smtClean="0">
                <a:latin typeface="Helvetica" pitchFamily="34" charset="0"/>
              </a:rPr>
              <a:t>A.	</a:t>
            </a:r>
            <a:r>
              <a:rPr lang="en-US" sz="3600" b="1" dirty="0" smtClean="0">
                <a:solidFill>
                  <a:schemeClr val="tx1"/>
                </a:solidFill>
              </a:rPr>
              <a:t>Mengenal Tujuh Al-Asma’u Al-</a:t>
            </a:r>
            <a:r>
              <a:rPr lang="id-ID" sz="3600" b="1" dirty="0" smtClean="0">
                <a:solidFill>
                  <a:schemeClr val="tx1"/>
                </a:solidFill>
              </a:rPr>
              <a:t>H</a:t>
            </a:r>
            <a:r>
              <a:rPr lang="en-US" sz="3600" b="1" dirty="0" smtClean="0">
                <a:solidFill>
                  <a:schemeClr val="tx1"/>
                </a:solidFill>
              </a:rPr>
              <a:t>usna </a:t>
            </a:r>
            <a:r>
              <a:rPr lang="id-ID" sz="3600" b="1" dirty="0" smtClean="0">
                <a:solidFill>
                  <a:schemeClr val="tx1"/>
                </a:solidFill>
              </a:rPr>
              <a:t>		</a:t>
            </a:r>
            <a:r>
              <a:rPr lang="en-US" sz="3600" b="1" dirty="0" smtClean="0">
                <a:solidFill>
                  <a:schemeClr val="tx1"/>
                </a:solidFill>
              </a:rPr>
              <a:t>Allah Swt.</a:t>
            </a:r>
            <a:r>
              <a:rPr lang="id-ID" sz="3200" b="1" dirty="0" smtClean="0">
                <a:solidFill>
                  <a:schemeClr val="tx1"/>
                </a:solidFill>
              </a:rPr>
              <a:t/>
            </a:r>
            <a:br>
              <a:rPr lang="id-ID" sz="3200" b="1" dirty="0" smtClean="0">
                <a:solidFill>
                  <a:schemeClr val="tx1"/>
                </a:solidFill>
              </a:rPr>
            </a:br>
            <a:endParaRPr lang="en-US" sz="3000" dirty="0" smtClean="0">
              <a:latin typeface="Helvetica" pitchFamily="34" charset="0"/>
            </a:endParaRPr>
          </a:p>
        </p:txBody>
      </p:sp>
      <p:sp>
        <p:nvSpPr>
          <p:cNvPr id="10" name="Rounded Rectangle 9"/>
          <p:cNvSpPr/>
          <p:nvPr/>
        </p:nvSpPr>
        <p:spPr>
          <a:xfrm>
            <a:off x="1580508" y="1342103"/>
            <a:ext cx="5737123" cy="796413"/>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id-ID" sz="2400" b="1" dirty="0" smtClean="0">
                <a:solidFill>
                  <a:schemeClr val="tx1">
                    <a:lumMod val="95000"/>
                    <a:lumOff val="5000"/>
                  </a:schemeClr>
                </a:solidFill>
              </a:rPr>
              <a:t>Makna dan Dalil Al-Asma’u Al-Husna Allah Swt.</a:t>
            </a:r>
            <a:endParaRPr lang="en-US" sz="2400" b="1" dirty="0">
              <a:solidFill>
                <a:schemeClr val="tx1">
                  <a:lumMod val="95000"/>
                  <a:lumOff val="5000"/>
                </a:schemeClr>
              </a:solidFill>
            </a:endParaRPr>
          </a:p>
        </p:txBody>
      </p:sp>
      <p:cxnSp>
        <p:nvCxnSpPr>
          <p:cNvPr id="13" name="Straight Arrow Connector 12"/>
          <p:cNvCxnSpPr>
            <a:stCxn id="10" idx="2"/>
          </p:cNvCxnSpPr>
          <p:nvPr/>
        </p:nvCxnSpPr>
        <p:spPr>
          <a:xfrm flipH="1">
            <a:off x="2580968" y="2138516"/>
            <a:ext cx="1868102" cy="65195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5" name="Straight Arrow Connector 14"/>
          <p:cNvCxnSpPr>
            <a:stCxn id="10" idx="2"/>
          </p:cNvCxnSpPr>
          <p:nvPr/>
        </p:nvCxnSpPr>
        <p:spPr>
          <a:xfrm>
            <a:off x="4449070" y="2138516"/>
            <a:ext cx="1853565" cy="65195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18" name="Rounded Rectangle 17"/>
          <p:cNvSpPr/>
          <p:nvPr/>
        </p:nvSpPr>
        <p:spPr>
          <a:xfrm>
            <a:off x="457200" y="2864211"/>
            <a:ext cx="3067665" cy="911379"/>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solidFill>
                  <a:srgbClr val="333333"/>
                </a:solidFill>
              </a:rPr>
              <a:t>Nama Tujuh al-Asma’u </a:t>
            </a:r>
          </a:p>
          <a:p>
            <a:pPr algn="ctr"/>
            <a:r>
              <a:rPr lang="id-ID" sz="2000" dirty="0" smtClean="0">
                <a:solidFill>
                  <a:srgbClr val="333333"/>
                </a:solidFill>
              </a:rPr>
              <a:t>al-Husna Allah Swt.</a:t>
            </a:r>
            <a:endParaRPr lang="en-US" sz="2000" dirty="0">
              <a:solidFill>
                <a:srgbClr val="333333"/>
              </a:solidFill>
            </a:endParaRPr>
          </a:p>
        </p:txBody>
      </p:sp>
      <p:sp>
        <p:nvSpPr>
          <p:cNvPr id="19" name="Rounded Rectangle 18"/>
          <p:cNvSpPr/>
          <p:nvPr/>
        </p:nvSpPr>
        <p:spPr>
          <a:xfrm>
            <a:off x="5398582" y="2864211"/>
            <a:ext cx="3215149" cy="911379"/>
          </a:xfrm>
          <a:prstGeom prst="round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333333"/>
                </a:solidFill>
              </a:rPr>
              <a:t>Ayat-ayat Al-Qur’an tentang al-Asma’u al-Husna</a:t>
            </a:r>
            <a:endParaRPr lang="en-US" sz="2000" dirty="0">
              <a:solidFill>
                <a:srgbClr val="333333"/>
              </a:solidFill>
            </a:endParaRPr>
          </a:p>
        </p:txBody>
      </p:sp>
      <p:sp>
        <p:nvSpPr>
          <p:cNvPr id="20" name="Down Arrow 19"/>
          <p:cNvSpPr/>
          <p:nvPr/>
        </p:nvSpPr>
        <p:spPr>
          <a:xfrm>
            <a:off x="1858297" y="3775590"/>
            <a:ext cx="471948" cy="457197"/>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a:off x="6846640" y="3775590"/>
            <a:ext cx="471948" cy="457197"/>
          </a:xfrm>
          <a:prstGeom prst="downArrow">
            <a:avLst/>
          </a:prstGeom>
          <a:solidFill>
            <a:schemeClr val="accent6">
              <a:lumMod val="60000"/>
              <a:lumOff val="4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5866127" y="4262283"/>
            <a:ext cx="2507224" cy="442452"/>
          </a:xfrm>
          <a:prstGeom prst="rect">
            <a:avLst/>
          </a:prstGeom>
          <a:solidFill>
            <a:schemeClr val="accent6">
              <a:lumMod val="60000"/>
              <a:lumOff val="40000"/>
              <a:alpha val="61000"/>
            </a:schemeClr>
          </a:solidFill>
        </p:spPr>
        <p:style>
          <a:lnRef idx="3">
            <a:schemeClr val="lt1"/>
          </a:lnRef>
          <a:fillRef idx="1">
            <a:schemeClr val="accent2"/>
          </a:fillRef>
          <a:effectRef idx="1">
            <a:schemeClr val="accent2"/>
          </a:effectRef>
          <a:fontRef idx="minor">
            <a:schemeClr val="lt1"/>
          </a:fontRef>
        </p:style>
        <p:txBody>
          <a:bodyPr rtlCol="0" anchor="ctr"/>
          <a:lstStyle/>
          <a:p>
            <a:pPr marL="182563" indent="-182563">
              <a:buFont typeface="Wingdings" pitchFamily="2" charset="2"/>
              <a:buChar char="§"/>
              <a:defRPr/>
            </a:pPr>
            <a:r>
              <a:rPr lang="en-ID" sz="2000" b="1" dirty="0" smtClean="0">
                <a:latin typeface="Helvetica" pitchFamily="34" charset="0"/>
                <a:cs typeface="Arial" pitchFamily="34" charset="0"/>
              </a:rPr>
              <a:t>Al-</a:t>
            </a:r>
            <a:r>
              <a:rPr lang="id-ID" sz="2000" b="1" dirty="0" smtClean="0">
                <a:latin typeface="Helvetica" pitchFamily="34" charset="0"/>
                <a:cs typeface="Arial" pitchFamily="34" charset="0"/>
              </a:rPr>
              <a:t>Hasyr</a:t>
            </a:r>
            <a:r>
              <a:rPr lang="en-ID" sz="2000" b="1" dirty="0" smtClean="0">
                <a:latin typeface="Helvetica" pitchFamily="34" charset="0"/>
                <a:cs typeface="Arial" pitchFamily="34" charset="0"/>
              </a:rPr>
              <a:t> [5</a:t>
            </a:r>
            <a:r>
              <a:rPr lang="id-ID" sz="2000" b="1" dirty="0" smtClean="0">
                <a:latin typeface="Helvetica" pitchFamily="34" charset="0"/>
                <a:cs typeface="Arial" pitchFamily="34" charset="0"/>
              </a:rPr>
              <a:t>9</a:t>
            </a:r>
            <a:r>
              <a:rPr lang="en-ID" sz="2000" b="1" dirty="0" smtClean="0">
                <a:latin typeface="Helvetica" pitchFamily="34" charset="0"/>
                <a:cs typeface="Arial" pitchFamily="34" charset="0"/>
              </a:rPr>
              <a:t>]: </a:t>
            </a:r>
            <a:r>
              <a:rPr lang="id-ID" sz="2000" b="1" dirty="0" smtClean="0">
                <a:latin typeface="Helvetica" pitchFamily="34" charset="0"/>
                <a:cs typeface="Arial" pitchFamily="34" charset="0"/>
              </a:rPr>
              <a:t>24</a:t>
            </a:r>
            <a:endParaRPr lang="en-US" sz="2000" b="1" dirty="0">
              <a:latin typeface="Helvetica" pitchFamily="34" charset="0"/>
              <a:cs typeface="Arial" pitchFamily="34" charset="0"/>
            </a:endParaRPr>
          </a:p>
        </p:txBody>
      </p:sp>
      <p:sp>
        <p:nvSpPr>
          <p:cNvPr id="23" name="Rectangle 22"/>
          <p:cNvSpPr/>
          <p:nvPr/>
        </p:nvSpPr>
        <p:spPr>
          <a:xfrm>
            <a:off x="5879775" y="4857135"/>
            <a:ext cx="2507224" cy="442452"/>
          </a:xfrm>
          <a:prstGeom prst="rect">
            <a:avLst/>
          </a:prstGeom>
          <a:solidFill>
            <a:schemeClr val="accent6">
              <a:lumMod val="60000"/>
              <a:lumOff val="40000"/>
              <a:alpha val="61000"/>
            </a:schemeClr>
          </a:solidFill>
        </p:spPr>
        <p:style>
          <a:lnRef idx="3">
            <a:schemeClr val="lt1"/>
          </a:lnRef>
          <a:fillRef idx="1">
            <a:schemeClr val="accent2"/>
          </a:fillRef>
          <a:effectRef idx="1">
            <a:schemeClr val="accent2"/>
          </a:effectRef>
          <a:fontRef idx="minor">
            <a:schemeClr val="lt1"/>
          </a:fontRef>
        </p:style>
        <p:txBody>
          <a:bodyPr rtlCol="0" anchor="ctr"/>
          <a:lstStyle/>
          <a:p>
            <a:pPr marL="182563" indent="-182563">
              <a:buFont typeface="Wingdings" pitchFamily="2" charset="2"/>
              <a:buChar char="§"/>
              <a:defRPr/>
            </a:pPr>
            <a:r>
              <a:rPr lang="id-ID" sz="2000" b="1" dirty="0" smtClean="0">
                <a:latin typeface="Helvetica" pitchFamily="34" charset="0"/>
                <a:cs typeface="Arial" pitchFamily="34" charset="0"/>
              </a:rPr>
              <a:t>Taha</a:t>
            </a:r>
            <a:r>
              <a:rPr lang="en-ID" sz="2000" b="1" dirty="0" smtClean="0">
                <a:latin typeface="Helvetica" pitchFamily="34" charset="0"/>
                <a:cs typeface="Arial" pitchFamily="34" charset="0"/>
              </a:rPr>
              <a:t> [</a:t>
            </a:r>
            <a:r>
              <a:rPr lang="id-ID" sz="2000" b="1" dirty="0" smtClean="0">
                <a:latin typeface="Helvetica" pitchFamily="34" charset="0"/>
                <a:cs typeface="Arial" pitchFamily="34" charset="0"/>
              </a:rPr>
              <a:t>20</a:t>
            </a:r>
            <a:r>
              <a:rPr lang="en-ID" sz="2000" b="1" dirty="0" smtClean="0">
                <a:latin typeface="Helvetica" pitchFamily="34" charset="0"/>
                <a:cs typeface="Arial" pitchFamily="34" charset="0"/>
              </a:rPr>
              <a:t>]: </a:t>
            </a:r>
            <a:r>
              <a:rPr lang="id-ID" sz="2000" b="1" dirty="0" smtClean="0">
                <a:latin typeface="Helvetica" pitchFamily="34" charset="0"/>
                <a:cs typeface="Arial" pitchFamily="34" charset="0"/>
              </a:rPr>
              <a:t>6-8</a:t>
            </a:r>
            <a:endParaRPr lang="en-US" sz="2000" b="1" dirty="0">
              <a:latin typeface="Helvetica" pitchFamily="34" charset="0"/>
              <a:cs typeface="Arial" pitchFamily="34" charset="0"/>
            </a:endParaRPr>
          </a:p>
        </p:txBody>
      </p:sp>
      <p:sp>
        <p:nvSpPr>
          <p:cNvPr id="24" name="Rectangle 23"/>
          <p:cNvSpPr/>
          <p:nvPr/>
        </p:nvSpPr>
        <p:spPr>
          <a:xfrm>
            <a:off x="5893423" y="5442155"/>
            <a:ext cx="2507224" cy="442452"/>
          </a:xfrm>
          <a:prstGeom prst="rect">
            <a:avLst/>
          </a:prstGeom>
          <a:solidFill>
            <a:schemeClr val="accent6">
              <a:lumMod val="60000"/>
              <a:lumOff val="40000"/>
              <a:alpha val="61000"/>
            </a:schemeClr>
          </a:solidFill>
        </p:spPr>
        <p:style>
          <a:lnRef idx="3">
            <a:schemeClr val="lt1"/>
          </a:lnRef>
          <a:fillRef idx="1">
            <a:schemeClr val="accent2"/>
          </a:fillRef>
          <a:effectRef idx="1">
            <a:schemeClr val="accent2"/>
          </a:effectRef>
          <a:fontRef idx="minor">
            <a:schemeClr val="lt1"/>
          </a:fontRef>
        </p:style>
        <p:txBody>
          <a:bodyPr rtlCol="0" anchor="ctr"/>
          <a:lstStyle/>
          <a:p>
            <a:pPr marL="182563" indent="-182563">
              <a:buFont typeface="Wingdings" pitchFamily="2" charset="2"/>
              <a:buChar char="§"/>
              <a:defRPr/>
            </a:pPr>
            <a:r>
              <a:rPr lang="en-ID" sz="2000" b="1" dirty="0" smtClean="0">
                <a:latin typeface="Helvetica" pitchFamily="34" charset="0"/>
                <a:cs typeface="Arial" pitchFamily="34" charset="0"/>
              </a:rPr>
              <a:t>Al-</a:t>
            </a:r>
            <a:r>
              <a:rPr lang="id-ID" sz="2000" b="1" dirty="0" smtClean="0">
                <a:latin typeface="Helvetica" pitchFamily="34" charset="0"/>
                <a:cs typeface="Arial" pitchFamily="34" charset="0"/>
              </a:rPr>
              <a:t>A’raf</a:t>
            </a:r>
            <a:r>
              <a:rPr lang="en-ID" sz="2000" b="1" dirty="0" smtClean="0">
                <a:latin typeface="Helvetica" pitchFamily="34" charset="0"/>
                <a:cs typeface="Arial" pitchFamily="34" charset="0"/>
              </a:rPr>
              <a:t> [</a:t>
            </a:r>
            <a:r>
              <a:rPr lang="id-ID" sz="2000" b="1" dirty="0" smtClean="0">
                <a:latin typeface="Helvetica" pitchFamily="34" charset="0"/>
                <a:cs typeface="Arial" pitchFamily="34" charset="0"/>
              </a:rPr>
              <a:t>7</a:t>
            </a:r>
            <a:r>
              <a:rPr lang="en-ID" sz="2000" b="1" dirty="0" smtClean="0">
                <a:latin typeface="Helvetica" pitchFamily="34" charset="0"/>
                <a:cs typeface="Arial" pitchFamily="34" charset="0"/>
              </a:rPr>
              <a:t>]: </a:t>
            </a:r>
            <a:r>
              <a:rPr lang="id-ID" sz="2000" b="1" dirty="0" smtClean="0">
                <a:latin typeface="Helvetica" pitchFamily="34" charset="0"/>
                <a:cs typeface="Arial" pitchFamily="34" charset="0"/>
              </a:rPr>
              <a:t>180</a:t>
            </a:r>
            <a:endParaRPr lang="en-US" sz="2000" b="1" dirty="0">
              <a:latin typeface="Helvetica" pitchFamily="34" charset="0"/>
              <a:cs typeface="Arial" pitchFamily="34" charset="0"/>
            </a:endParaRPr>
          </a:p>
        </p:txBody>
      </p:sp>
      <p:sp>
        <p:nvSpPr>
          <p:cNvPr id="25" name="Rectangle 24"/>
          <p:cNvSpPr/>
          <p:nvPr/>
        </p:nvSpPr>
        <p:spPr>
          <a:xfrm>
            <a:off x="416256" y="4262283"/>
            <a:ext cx="4032814" cy="2070278"/>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457200" indent="-457200">
              <a:buFont typeface="+mj-lt"/>
              <a:buAutoNum type="arabicPeriod"/>
              <a:defRPr/>
            </a:pPr>
            <a:r>
              <a:rPr lang="id-ID" sz="1600" b="1" dirty="0" smtClean="0">
                <a:latin typeface="Helvetica" pitchFamily="34" charset="0"/>
                <a:cs typeface="Arial" pitchFamily="34" charset="0"/>
              </a:rPr>
              <a:t>Al-Karim	= Mahamulia</a:t>
            </a:r>
          </a:p>
          <a:p>
            <a:pPr marL="457200" indent="-457200">
              <a:buFont typeface="+mj-lt"/>
              <a:buAutoNum type="arabicPeriod"/>
              <a:defRPr/>
            </a:pPr>
            <a:r>
              <a:rPr lang="id-ID" sz="1600" b="1" dirty="0" smtClean="0">
                <a:latin typeface="Helvetica" pitchFamily="34" charset="0"/>
                <a:cs typeface="Arial" pitchFamily="34" charset="0"/>
              </a:rPr>
              <a:t>Al-Mu’min	= Maha Pemberi 			   Keamanan</a:t>
            </a:r>
          </a:p>
          <a:p>
            <a:pPr marL="457200" indent="-457200">
              <a:buFont typeface="+mj-lt"/>
              <a:buAutoNum type="arabicPeriod"/>
              <a:defRPr/>
            </a:pPr>
            <a:r>
              <a:rPr lang="id-ID" sz="1600" b="1" dirty="0" smtClean="0">
                <a:latin typeface="Helvetica" pitchFamily="34" charset="0"/>
                <a:cs typeface="Arial" pitchFamily="34" charset="0"/>
              </a:rPr>
              <a:t>Al-Wakil	= Maha Pemelihara</a:t>
            </a:r>
          </a:p>
          <a:p>
            <a:pPr marL="457200" indent="-457200">
              <a:buFont typeface="+mj-lt"/>
              <a:buAutoNum type="arabicPeriod"/>
              <a:defRPr/>
            </a:pPr>
            <a:r>
              <a:rPr lang="id-ID" sz="1600" b="1" dirty="0" smtClean="0">
                <a:latin typeface="Helvetica" pitchFamily="34" charset="0"/>
                <a:cs typeface="Arial" pitchFamily="34" charset="0"/>
              </a:rPr>
              <a:t>Al-Matin	= Mahakukuh</a:t>
            </a:r>
          </a:p>
          <a:p>
            <a:pPr marL="457200" indent="-457200">
              <a:buFont typeface="+mj-lt"/>
              <a:buAutoNum type="arabicPeriod"/>
              <a:defRPr/>
            </a:pPr>
            <a:r>
              <a:rPr lang="id-ID" sz="1600" b="1" dirty="0" smtClean="0">
                <a:latin typeface="Helvetica" pitchFamily="34" charset="0"/>
                <a:cs typeface="Arial" pitchFamily="34" charset="0"/>
              </a:rPr>
              <a:t>Al-Jami’	= Maha Menghimpun</a:t>
            </a:r>
          </a:p>
          <a:p>
            <a:pPr marL="457200" indent="-457200">
              <a:buFont typeface="+mj-lt"/>
              <a:buAutoNum type="arabicPeriod"/>
              <a:defRPr/>
            </a:pPr>
            <a:r>
              <a:rPr lang="id-ID" sz="1600" b="1" dirty="0" smtClean="0">
                <a:latin typeface="Helvetica" pitchFamily="34" charset="0"/>
                <a:cs typeface="Arial" pitchFamily="34" charset="0"/>
              </a:rPr>
              <a:t>Al-Adl	= Mahaadil</a:t>
            </a:r>
          </a:p>
          <a:p>
            <a:pPr marL="457200" indent="-457200">
              <a:buFont typeface="+mj-lt"/>
              <a:buAutoNum type="arabicPeriod"/>
              <a:defRPr/>
            </a:pPr>
            <a:r>
              <a:rPr lang="id-ID" sz="1600" b="1" dirty="0" smtClean="0">
                <a:latin typeface="Helvetica" pitchFamily="34" charset="0"/>
                <a:cs typeface="Arial" pitchFamily="34" charset="0"/>
              </a:rPr>
              <a:t>Al-Akhir	= Mahaakhir</a:t>
            </a:r>
            <a:endParaRPr lang="en-US" sz="1600" b="1" dirty="0">
              <a:latin typeface="Helvetica" pitchFamily="34" charset="0"/>
              <a:cs typeface="Arial" pitchFamily="34" charset="0"/>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trips(downLeft)">
                                      <p:cBhvr>
                                        <p:cTn id="18" dur="500"/>
                                        <p:tgtEl>
                                          <p:spTgt spid="13"/>
                                        </p:tgtEl>
                                      </p:cBhvr>
                                    </p:animEffect>
                                  </p:childTnLst>
                                </p:cTn>
                              </p:par>
                              <p:par>
                                <p:cTn id="19" presetID="18" presetClass="entr" presetSubtype="12"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strips(downLeft)">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6"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Horizont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arn(inHorizontal)">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blinds(horizontal)">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p:cTn id="41" dur="1000" fill="hold"/>
                                        <p:tgtEl>
                                          <p:spTgt spid="19"/>
                                        </p:tgtEl>
                                        <p:attrNameLst>
                                          <p:attrName>ppt_w</p:attrName>
                                        </p:attrNameLst>
                                      </p:cBhvr>
                                      <p:tavLst>
                                        <p:tav tm="0">
                                          <p:val>
                                            <p:strVal val="#ppt_w*0.70"/>
                                          </p:val>
                                        </p:tav>
                                        <p:tav tm="100000">
                                          <p:val>
                                            <p:strVal val="#ppt_w"/>
                                          </p:val>
                                        </p:tav>
                                      </p:tavLst>
                                    </p:anim>
                                    <p:anim calcmode="lin" valueType="num">
                                      <p:cBhvr>
                                        <p:cTn id="42" dur="1000" fill="hold"/>
                                        <p:tgtEl>
                                          <p:spTgt spid="19"/>
                                        </p:tgtEl>
                                        <p:attrNameLst>
                                          <p:attrName>ppt_h</p:attrName>
                                        </p:attrNameLst>
                                      </p:cBhvr>
                                      <p:tavLst>
                                        <p:tav tm="0">
                                          <p:val>
                                            <p:strVal val="#ppt_h"/>
                                          </p:val>
                                        </p:tav>
                                        <p:tav tm="100000">
                                          <p:val>
                                            <p:strVal val="#ppt_h"/>
                                          </p:val>
                                        </p:tav>
                                      </p:tavLst>
                                    </p:anim>
                                    <p:animEffect transition="in" filter="fade">
                                      <p:cBhvr>
                                        <p:cTn id="43" dur="10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strips(downLeft)">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dissolv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ppt_x"/>
                                          </p:val>
                                        </p:tav>
                                        <p:tav tm="100000">
                                          <p:val>
                                            <p:strVal val="#ppt_x"/>
                                          </p:val>
                                        </p:tav>
                                      </p:tavLst>
                                    </p:anim>
                                    <p:anim calcmode="lin" valueType="num">
                                      <p:cBhvr additive="base">
                                        <p:cTn id="5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6" presetClass="entr" presetSubtype="26"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barn(inHorizontal)">
                                      <p:cBhvr>
                                        <p:cTn id="6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8" name="Picture 7"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4" name="Content Placeholder 2"/>
          <p:cNvSpPr>
            <a:spLocks noGrp="1"/>
          </p:cNvSpPr>
          <p:nvPr>
            <p:ph idx="1"/>
          </p:nvPr>
        </p:nvSpPr>
        <p:spPr>
          <a:xfrm>
            <a:off x="457200" y="378371"/>
            <a:ext cx="8229600" cy="1292774"/>
          </a:xfrm>
        </p:spPr>
        <p:txBody>
          <a:bodyPr>
            <a:normAutofit/>
          </a:bodyPr>
          <a:lstStyle/>
          <a:p>
            <a:pPr marL="514350" indent="-514350">
              <a:buNone/>
            </a:pPr>
            <a:r>
              <a:rPr lang="id-ID" sz="3000" b="1" dirty="0" smtClean="0">
                <a:latin typeface="Times New Roman" pitchFamily="18" charset="0"/>
                <a:cs typeface="Times New Roman" pitchFamily="18" charset="0"/>
              </a:rPr>
              <a:t>3.	Hadis tentang Perilaku Mujahadah An-Nafs, Husnuzan, dan Ukhuwah</a:t>
            </a:r>
          </a:p>
          <a:p>
            <a:pPr marL="514350" indent="-514350">
              <a:buNone/>
            </a:pPr>
            <a:endParaRPr lang="id-ID" sz="2800" b="1" dirty="0" smtClean="0">
              <a:latin typeface="Times New Roman" pitchFamily="18" charset="0"/>
              <a:cs typeface="Times New Roman" pitchFamily="18" charset="0"/>
            </a:endParaRPr>
          </a:p>
          <a:p>
            <a:pPr marL="514350" indent="-514350">
              <a:buNone/>
            </a:pPr>
            <a:endParaRPr lang="id-ID" sz="2800" b="1" dirty="0" smtClean="0">
              <a:latin typeface="Times New Roman" pitchFamily="18" charset="0"/>
              <a:cs typeface="Times New Roman" pitchFamily="18" charset="0"/>
            </a:endParaRPr>
          </a:p>
          <a:p>
            <a:pPr marL="514350" indent="-514350">
              <a:buNone/>
            </a:pPr>
            <a:endParaRPr lang="en-US" sz="2800" b="1" dirty="0">
              <a:latin typeface="Times New Roman" pitchFamily="18" charset="0"/>
              <a:cs typeface="Times New Roman" pitchFamily="18" charset="0"/>
            </a:endParaRPr>
          </a:p>
        </p:txBody>
      </p:sp>
      <p:sp>
        <p:nvSpPr>
          <p:cNvPr id="6" name="Rounded Rectangle 5"/>
          <p:cNvSpPr/>
          <p:nvPr/>
        </p:nvSpPr>
        <p:spPr>
          <a:xfrm>
            <a:off x="1229711" y="1671145"/>
            <a:ext cx="6542690" cy="66215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d-ID" sz="2400" b="1" dirty="0" smtClean="0">
                <a:latin typeface="Times New Roman" pitchFamily="18" charset="0"/>
                <a:cs typeface="Times New Roman" pitchFamily="18" charset="0"/>
              </a:rPr>
              <a:t>Hadis tentang Perilaku Mujahadah An-Nafs</a:t>
            </a:r>
            <a:endParaRPr lang="en-US" sz="2400" b="1" dirty="0">
              <a:latin typeface="Times New Roman" pitchFamily="18" charset="0"/>
              <a:cs typeface="Times New Roman" pitchFamily="18" charset="0"/>
            </a:endParaRPr>
          </a:p>
        </p:txBody>
      </p:sp>
      <p:cxnSp>
        <p:nvCxnSpPr>
          <p:cNvPr id="7" name="Straight Arrow Connector 6"/>
          <p:cNvCxnSpPr/>
          <p:nvPr/>
        </p:nvCxnSpPr>
        <p:spPr>
          <a:xfrm flipH="1">
            <a:off x="2554008" y="2333297"/>
            <a:ext cx="1801037" cy="599089"/>
          </a:xfrm>
          <a:prstGeom prst="straightConnector1">
            <a:avLst/>
          </a:prstGeom>
          <a:ln>
            <a:solidFill>
              <a:srgbClr val="7030A0"/>
            </a:solidFill>
            <a:tailEnd type="arrow"/>
          </a:ln>
        </p:spPr>
        <p:style>
          <a:lnRef idx="3">
            <a:schemeClr val="accent6"/>
          </a:lnRef>
          <a:fillRef idx="0">
            <a:schemeClr val="accent6"/>
          </a:fillRef>
          <a:effectRef idx="2">
            <a:schemeClr val="accent6"/>
          </a:effectRef>
          <a:fontRef idx="minor">
            <a:schemeClr val="tx1"/>
          </a:fontRef>
        </p:style>
      </p:cxnSp>
      <p:cxnSp>
        <p:nvCxnSpPr>
          <p:cNvPr id="10" name="Straight Arrow Connector 9"/>
          <p:cNvCxnSpPr/>
          <p:nvPr/>
        </p:nvCxnSpPr>
        <p:spPr>
          <a:xfrm>
            <a:off x="4355045" y="2333297"/>
            <a:ext cx="1807775" cy="599089"/>
          </a:xfrm>
          <a:prstGeom prst="straightConnector1">
            <a:avLst/>
          </a:prstGeom>
          <a:ln>
            <a:solidFill>
              <a:srgbClr val="7030A0"/>
            </a:solidFill>
            <a:tailEnd type="arrow"/>
          </a:ln>
        </p:spPr>
        <p:style>
          <a:lnRef idx="3">
            <a:schemeClr val="accent6"/>
          </a:lnRef>
          <a:fillRef idx="0">
            <a:schemeClr val="accent6"/>
          </a:fillRef>
          <a:effectRef idx="2">
            <a:schemeClr val="accent6"/>
          </a:effectRef>
          <a:fontRef idx="minor">
            <a:schemeClr val="tx1"/>
          </a:fontRef>
        </p:style>
      </p:cxnSp>
      <p:sp>
        <p:nvSpPr>
          <p:cNvPr id="13" name="Can 12"/>
          <p:cNvSpPr/>
          <p:nvPr/>
        </p:nvSpPr>
        <p:spPr>
          <a:xfrm>
            <a:off x="1119355" y="3042742"/>
            <a:ext cx="2790496" cy="3436886"/>
          </a:xfrm>
          <a:prstGeom prst="can">
            <a:avLst>
              <a:gd name="adj" fmla="val 1100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dirty="0" smtClean="0">
                <a:solidFill>
                  <a:schemeClr val="tx1"/>
                </a:solidFill>
                <a:latin typeface="Times New Roman" pitchFamily="18" charset="0"/>
                <a:cs typeface="Times New Roman" pitchFamily="18" charset="0"/>
              </a:rPr>
              <a:t>Rasulullah saw. bersabda, ”Mujahid adalah orang yang berjihad terhadap jiwanya.” </a:t>
            </a:r>
            <a:endParaRPr lang="id-ID" sz="2400" dirty="0" smtClean="0">
              <a:solidFill>
                <a:schemeClr val="tx1"/>
              </a:solidFill>
              <a:latin typeface="Times New Roman" pitchFamily="18" charset="0"/>
              <a:cs typeface="Times New Roman" pitchFamily="18" charset="0"/>
            </a:endParaRPr>
          </a:p>
          <a:p>
            <a:pPr algn="ctr"/>
            <a:r>
              <a:rPr lang="en-US" sz="2400" dirty="0" smtClean="0">
                <a:solidFill>
                  <a:schemeClr val="tx1"/>
                </a:solidFill>
                <a:latin typeface="Times New Roman" pitchFamily="18" charset="0"/>
                <a:cs typeface="Times New Roman" pitchFamily="18" charset="0"/>
              </a:rPr>
              <a:t>(H.R. Ahmad)</a:t>
            </a:r>
            <a:endParaRPr lang="en-US" sz="2400" dirty="0">
              <a:solidFill>
                <a:schemeClr val="tx1"/>
              </a:solidFill>
              <a:latin typeface="Times New Roman" pitchFamily="18" charset="0"/>
              <a:cs typeface="Times New Roman" pitchFamily="18" charset="0"/>
            </a:endParaRPr>
          </a:p>
        </p:txBody>
      </p:sp>
      <p:sp>
        <p:nvSpPr>
          <p:cNvPr id="15" name="Can 14"/>
          <p:cNvSpPr/>
          <p:nvPr/>
        </p:nvSpPr>
        <p:spPr>
          <a:xfrm>
            <a:off x="5048749" y="3042742"/>
            <a:ext cx="2790496" cy="3436886"/>
          </a:xfrm>
          <a:prstGeom prst="can">
            <a:avLst>
              <a:gd name="adj" fmla="val 11000"/>
            </a:avLst>
          </a:prstGeom>
          <a:gradFill>
            <a:gsLst>
              <a:gs pos="0">
                <a:schemeClr val="accent3">
                  <a:shade val="51000"/>
                  <a:satMod val="130000"/>
                  <a:alpha val="0"/>
                </a:schemeClr>
              </a:gs>
              <a:gs pos="80000">
                <a:schemeClr val="accent3">
                  <a:shade val="93000"/>
                  <a:satMod val="130000"/>
                </a:schemeClr>
              </a:gs>
              <a:gs pos="100000">
                <a:schemeClr val="accent3">
                  <a:shade val="94000"/>
                  <a:satMod val="135000"/>
                </a:schemeClr>
              </a:gs>
            </a:gsLst>
          </a:gra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000" dirty="0" smtClean="0">
                <a:solidFill>
                  <a:schemeClr val="tx1"/>
                </a:solidFill>
                <a:latin typeface="Times New Roman" pitchFamily="18" charset="0"/>
                <a:cs typeface="Times New Roman" pitchFamily="18" charset="0"/>
              </a:rPr>
              <a:t>”Orang yang perkasa bukanlah orang yang menang dalam perkelahian, tetapi orang yang perkasa adalah orang yang mengendalikan dirinya ketika marah.” (H.R. Bukhari dan Muslim)</a:t>
            </a:r>
            <a:endParaRPr lang="en-US" sz="2000" dirty="0">
              <a:solidFill>
                <a:schemeClr val="tx1"/>
              </a:solidFill>
              <a:latin typeface="Times New Roman" pitchFamily="18" charset="0"/>
              <a:cs typeface="Times New Roman"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ppt_w</p:attrName>
                                        </p:attrNameLst>
                                      </p:cBhvr>
                                      <p:tavLst>
                                        <p:tav tm="0" fmla="#ppt_w*sin(2.5*pi*$)">
                                          <p:val>
                                            <p:fltVal val="0"/>
                                          </p:val>
                                        </p:tav>
                                        <p:tav tm="100000">
                                          <p:val>
                                            <p:fltVal val="1"/>
                                          </p:val>
                                        </p:tav>
                                      </p:tavLst>
                                    </p:anim>
                                    <p:anim calcmode="lin" valueType="num">
                                      <p:cBhvr>
                                        <p:cTn id="9" dur="1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strips(down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4)">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strips(down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4"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heel(4)">
                                      <p:cBhvr>
                                        <p:cTn id="2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9" name="Picture 8"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4" name="Rounded Rectangle 3"/>
          <p:cNvSpPr/>
          <p:nvPr/>
        </p:nvSpPr>
        <p:spPr>
          <a:xfrm>
            <a:off x="981415" y="425669"/>
            <a:ext cx="3180691" cy="9144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d-ID" sz="2400" b="1" dirty="0" smtClean="0">
                <a:latin typeface="Times New Roman" pitchFamily="18" charset="0"/>
                <a:cs typeface="Times New Roman" pitchFamily="18" charset="0"/>
              </a:rPr>
              <a:t>Hadis tentang Husnuzan</a:t>
            </a:r>
            <a:endParaRPr lang="en-US" sz="2400" b="1" dirty="0">
              <a:latin typeface="Times New Roman" pitchFamily="18" charset="0"/>
              <a:cs typeface="Times New Roman" pitchFamily="18" charset="0"/>
            </a:endParaRPr>
          </a:p>
        </p:txBody>
      </p:sp>
      <p:sp>
        <p:nvSpPr>
          <p:cNvPr id="7" name="Can 6"/>
          <p:cNvSpPr/>
          <p:nvPr/>
        </p:nvSpPr>
        <p:spPr>
          <a:xfrm>
            <a:off x="1292764" y="1986458"/>
            <a:ext cx="2175638" cy="3342288"/>
          </a:xfrm>
          <a:prstGeom prst="can">
            <a:avLst>
              <a:gd name="adj" fmla="val 11000"/>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000" dirty="0" smtClean="0">
                <a:solidFill>
                  <a:schemeClr val="tx1"/>
                </a:solidFill>
                <a:latin typeface="Times New Roman" pitchFamily="18" charset="0"/>
                <a:cs typeface="Times New Roman" pitchFamily="18" charset="0"/>
              </a:rPr>
              <a:t>Rasulullah saw. bersabda, ”Jauhilah prasangka sebab prasangka itu sejahat</a:t>
            </a:r>
            <a:r>
              <a:rPr lang="id-ID" sz="2000" dirty="0" smtClean="0">
                <a:solidFill>
                  <a:schemeClr val="tx1"/>
                </a:solidFill>
                <a:latin typeface="Times New Roman" pitchFamily="18" charset="0"/>
                <a:cs typeface="Times New Roman" pitchFamily="18" charset="0"/>
              </a:rPr>
              <a:t>-</a:t>
            </a:r>
            <a:r>
              <a:rPr lang="en-US" sz="2000" dirty="0" smtClean="0">
                <a:solidFill>
                  <a:schemeClr val="tx1"/>
                </a:solidFill>
                <a:latin typeface="Times New Roman" pitchFamily="18" charset="0"/>
                <a:cs typeface="Times New Roman" pitchFamily="18" charset="0"/>
              </a:rPr>
              <a:t>jahatnya perkataan (hati).” (Muttafaq ‘Alaih) </a:t>
            </a:r>
            <a:endParaRPr lang="en-US" sz="2000" dirty="0">
              <a:solidFill>
                <a:schemeClr val="tx1"/>
              </a:solidFill>
              <a:latin typeface="Times New Roman" pitchFamily="18" charset="0"/>
              <a:cs typeface="Times New Roman" pitchFamily="18" charset="0"/>
            </a:endParaRPr>
          </a:p>
        </p:txBody>
      </p:sp>
      <p:sp>
        <p:nvSpPr>
          <p:cNvPr id="12" name="Rounded Rectangle 11"/>
          <p:cNvSpPr/>
          <p:nvPr/>
        </p:nvSpPr>
        <p:spPr>
          <a:xfrm>
            <a:off x="4933279" y="425669"/>
            <a:ext cx="3180691" cy="9144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d-ID" sz="2400" b="1" dirty="0" smtClean="0">
                <a:latin typeface="Times New Roman" pitchFamily="18" charset="0"/>
                <a:cs typeface="Times New Roman" pitchFamily="18" charset="0"/>
              </a:rPr>
              <a:t>Hadis tentang Ukhuwah</a:t>
            </a:r>
            <a:endParaRPr lang="en-US" sz="2400" b="1" dirty="0">
              <a:latin typeface="Times New Roman" pitchFamily="18" charset="0"/>
              <a:cs typeface="Times New Roman" pitchFamily="18" charset="0"/>
            </a:endParaRPr>
          </a:p>
        </p:txBody>
      </p:sp>
      <p:sp>
        <p:nvSpPr>
          <p:cNvPr id="14" name="Down Arrow 13"/>
          <p:cNvSpPr/>
          <p:nvPr/>
        </p:nvSpPr>
        <p:spPr>
          <a:xfrm>
            <a:off x="2254469" y="1355835"/>
            <a:ext cx="441434" cy="536028"/>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16" name="Down Arrow 15"/>
          <p:cNvSpPr/>
          <p:nvPr/>
        </p:nvSpPr>
        <p:spPr>
          <a:xfrm>
            <a:off x="6285187" y="1340069"/>
            <a:ext cx="441434" cy="536028"/>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17" name="Can 16"/>
          <p:cNvSpPr/>
          <p:nvPr/>
        </p:nvSpPr>
        <p:spPr>
          <a:xfrm>
            <a:off x="4824235" y="1986457"/>
            <a:ext cx="3337033" cy="2648607"/>
          </a:xfrm>
          <a:prstGeom prst="can">
            <a:avLst>
              <a:gd name="adj" fmla="val 11000"/>
            </a:avLst>
          </a:prstGeom>
          <a:gradFill>
            <a:gsLst>
              <a:gs pos="0">
                <a:schemeClr val="accent3">
                  <a:shade val="51000"/>
                  <a:satMod val="130000"/>
                  <a:alpha val="0"/>
                </a:schemeClr>
              </a:gs>
              <a:gs pos="80000">
                <a:schemeClr val="accent3">
                  <a:shade val="93000"/>
                  <a:satMod val="130000"/>
                </a:schemeClr>
              </a:gs>
              <a:gs pos="100000">
                <a:schemeClr val="accent3">
                  <a:shade val="94000"/>
                  <a:satMod val="135000"/>
                </a:schemeClr>
              </a:gs>
            </a:gsLst>
          </a:gra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800" dirty="0" smtClean="0">
                <a:solidFill>
                  <a:schemeClr val="tx1"/>
                </a:solidFill>
                <a:latin typeface="Times New Roman" pitchFamily="18" charset="0"/>
                <a:cs typeface="Times New Roman" pitchFamily="18" charset="0"/>
              </a:rPr>
              <a:t>Rasulullah saw. bersabda, ”Seorang mukmin bagi mukmin lainnya bagaikan sebuah bangunan yang saling menguatkan satu sama lainnya.” (H.R. Bukhari dan Muslim)</a:t>
            </a:r>
            <a:endParaRPr lang="en-US" sz="1800" dirty="0">
              <a:solidFill>
                <a:schemeClr val="tx1"/>
              </a:solidFill>
              <a:latin typeface="Times New Roman" pitchFamily="18" charset="0"/>
              <a:cs typeface="Times New Roman" pitchFamily="18" charset="0"/>
            </a:endParaRPr>
          </a:p>
        </p:txBody>
      </p:sp>
      <p:sp>
        <p:nvSpPr>
          <p:cNvPr id="18" name="Can 17"/>
          <p:cNvSpPr/>
          <p:nvPr/>
        </p:nvSpPr>
        <p:spPr>
          <a:xfrm>
            <a:off x="4776937" y="4682363"/>
            <a:ext cx="3337033" cy="1923390"/>
          </a:xfrm>
          <a:prstGeom prst="can">
            <a:avLst>
              <a:gd name="adj" fmla="val 11000"/>
            </a:avLst>
          </a:prstGeom>
          <a:gradFill>
            <a:gsLst>
              <a:gs pos="0">
                <a:schemeClr val="accent3">
                  <a:shade val="51000"/>
                  <a:satMod val="130000"/>
                  <a:alpha val="0"/>
                </a:schemeClr>
              </a:gs>
              <a:gs pos="80000">
                <a:schemeClr val="accent3">
                  <a:shade val="93000"/>
                  <a:satMod val="130000"/>
                </a:schemeClr>
              </a:gs>
              <a:gs pos="100000">
                <a:schemeClr val="accent3">
                  <a:shade val="94000"/>
                  <a:satMod val="135000"/>
                </a:schemeClr>
              </a:gs>
            </a:gsLst>
          </a:gra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dirty="0" smtClean="0">
                <a:solidFill>
                  <a:schemeClr val="tx1"/>
                </a:solidFill>
                <a:latin typeface="Times New Roman" pitchFamily="18" charset="0"/>
                <a:cs typeface="Times New Roman" pitchFamily="18" charset="0"/>
              </a:rPr>
              <a:t>”Perumpamaan orang-orang mukmin dalam saling mencintai, saling mengasihi, dan saling menyayangi, seperti satu tubuh. Apabila satu organ tubuh merasa sakit, akan menjalar kepada semua organ tubuh, yaitu tidak dapat tidur dan terasa demam.” (H.R. Muslim)</a:t>
            </a:r>
            <a:endParaRPr lang="en-US" sz="1400" dirty="0">
              <a:solidFill>
                <a:schemeClr val="tx1"/>
              </a:solidFill>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strips(down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strips(down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heel(4)">
                                      <p:cBhvr>
                                        <p:cTn id="32" dur="20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slide(fromBottom)">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2" grpId="0" animBg="1"/>
      <p:bldP spid="14" grpId="0" animBg="1"/>
      <p:bldP spid="16" grpId="0" animBg="1"/>
      <p:bldP spid="17" grpId="0" animBg="1"/>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11" name="Picture 10"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4" name="Rectangle 3"/>
          <p:cNvSpPr/>
          <p:nvPr/>
        </p:nvSpPr>
        <p:spPr>
          <a:xfrm>
            <a:off x="756744" y="441431"/>
            <a:ext cx="7614745" cy="1072059"/>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id-ID" b="1" dirty="0" smtClean="0">
              <a:solidFill>
                <a:schemeClr val="tx1"/>
              </a:solidFill>
              <a:latin typeface="Times New Roman" pitchFamily="18" charset="0"/>
              <a:cs typeface="Times New Roman" pitchFamily="18" charset="0"/>
            </a:endParaRPr>
          </a:p>
          <a:p>
            <a:pPr algn="ctr"/>
            <a:r>
              <a:rPr lang="id-ID" b="1" dirty="0" smtClean="0">
                <a:solidFill>
                  <a:srgbClr val="000000"/>
                </a:solidFill>
                <a:latin typeface="Times New Roman" pitchFamily="18" charset="0"/>
                <a:cs typeface="Times New Roman" pitchFamily="18" charset="0"/>
              </a:rPr>
              <a:t>B. Kandungan Dalil tentang Perilaku Mujahadah An-Nafs, Husnuzan, dan Ukhuwah</a:t>
            </a:r>
          </a:p>
          <a:p>
            <a:pPr algn="ctr"/>
            <a:endParaRPr lang="en-US" dirty="0"/>
          </a:p>
        </p:txBody>
      </p:sp>
      <p:cxnSp>
        <p:nvCxnSpPr>
          <p:cNvPr id="5" name="Straight Arrow Connector 4"/>
          <p:cNvCxnSpPr/>
          <p:nvPr/>
        </p:nvCxnSpPr>
        <p:spPr>
          <a:xfrm flipH="1">
            <a:off x="2380593" y="1560770"/>
            <a:ext cx="2179410" cy="299545"/>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cxnSp>
        <p:nvCxnSpPr>
          <p:cNvPr id="12" name="Straight Arrow Connector 11"/>
          <p:cNvCxnSpPr/>
          <p:nvPr/>
        </p:nvCxnSpPr>
        <p:spPr>
          <a:xfrm>
            <a:off x="4560002" y="1560770"/>
            <a:ext cx="0" cy="441424"/>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cxnSp>
        <p:nvCxnSpPr>
          <p:cNvPr id="21" name="Straight Arrow Connector 20"/>
          <p:cNvCxnSpPr/>
          <p:nvPr/>
        </p:nvCxnSpPr>
        <p:spPr>
          <a:xfrm>
            <a:off x="4560003" y="1560770"/>
            <a:ext cx="2282231" cy="299545"/>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sp>
        <p:nvSpPr>
          <p:cNvPr id="27" name="Down Arrow Callout 26"/>
          <p:cNvSpPr/>
          <p:nvPr/>
        </p:nvSpPr>
        <p:spPr>
          <a:xfrm>
            <a:off x="441434" y="1970662"/>
            <a:ext cx="2695909" cy="1749974"/>
          </a:xfrm>
          <a:prstGeom prst="downArrowCallout">
            <a:avLst>
              <a:gd name="adj1" fmla="val 25000"/>
              <a:gd name="adj2" fmla="val 25000"/>
              <a:gd name="adj3" fmla="val 25000"/>
              <a:gd name="adj4" fmla="val 64977"/>
            </a:avLst>
          </a:prstGeom>
        </p:spPr>
        <p:style>
          <a:lnRef idx="3">
            <a:schemeClr val="lt1"/>
          </a:lnRef>
          <a:fillRef idx="1">
            <a:schemeClr val="accent6"/>
          </a:fillRef>
          <a:effectRef idx="1">
            <a:schemeClr val="accent6"/>
          </a:effectRef>
          <a:fontRef idx="minor">
            <a:schemeClr val="lt1"/>
          </a:fontRef>
        </p:style>
        <p:txBody>
          <a:bodyPr rtlCol="0" anchor="ctr"/>
          <a:lstStyle/>
          <a:p>
            <a:pPr marL="342900" indent="-342900" algn="ctr"/>
            <a:r>
              <a:rPr lang="id-ID" sz="1800" b="1" dirty="0" smtClean="0">
                <a:solidFill>
                  <a:schemeClr val="bg1"/>
                </a:solidFill>
                <a:latin typeface="Times New Roman" pitchFamily="18" charset="0"/>
                <a:cs typeface="Times New Roman" pitchFamily="18" charset="0"/>
              </a:rPr>
              <a:t>Kandungan Surah </a:t>
            </a:r>
          </a:p>
          <a:p>
            <a:pPr marL="342900" indent="-342900" algn="ctr"/>
            <a:r>
              <a:rPr lang="id-ID" sz="1800" b="1" dirty="0" smtClean="0">
                <a:solidFill>
                  <a:schemeClr val="bg1"/>
                </a:solidFill>
                <a:latin typeface="Times New Roman" pitchFamily="18" charset="0"/>
                <a:cs typeface="Times New Roman" pitchFamily="18" charset="0"/>
              </a:rPr>
              <a:t>al-Hujurat [49] ayat 10 </a:t>
            </a:r>
            <a:endParaRPr lang="en-US" sz="1800" b="1" dirty="0">
              <a:solidFill>
                <a:schemeClr val="bg1"/>
              </a:solidFill>
              <a:latin typeface="Times New Roman" pitchFamily="18" charset="0"/>
              <a:cs typeface="Times New Roman" pitchFamily="18" charset="0"/>
            </a:endParaRPr>
          </a:p>
        </p:txBody>
      </p:sp>
      <p:sp>
        <p:nvSpPr>
          <p:cNvPr id="35" name="Down Arrow Callout 34"/>
          <p:cNvSpPr/>
          <p:nvPr/>
        </p:nvSpPr>
        <p:spPr>
          <a:xfrm>
            <a:off x="3409119" y="2002194"/>
            <a:ext cx="2569781" cy="1718442"/>
          </a:xfrm>
          <a:prstGeom prst="downArrowCallou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id-ID" sz="1800" b="1" dirty="0" smtClean="0">
                <a:solidFill>
                  <a:schemeClr val="bg1"/>
                </a:solidFill>
                <a:latin typeface="Times New Roman" pitchFamily="18" charset="0"/>
                <a:cs typeface="Times New Roman" pitchFamily="18" charset="0"/>
              </a:rPr>
              <a:t>Kandungan Surah </a:t>
            </a:r>
          </a:p>
          <a:p>
            <a:pPr algn="ctr"/>
            <a:r>
              <a:rPr lang="id-ID" sz="1800" b="1" dirty="0" smtClean="0">
                <a:solidFill>
                  <a:schemeClr val="bg1"/>
                </a:solidFill>
                <a:latin typeface="Times New Roman" pitchFamily="18" charset="0"/>
                <a:cs typeface="Times New Roman" pitchFamily="18" charset="0"/>
              </a:rPr>
              <a:t>al-Hujurat [49] ayat 12 </a:t>
            </a:r>
            <a:endParaRPr lang="en-US" sz="1800" b="1" dirty="0">
              <a:solidFill>
                <a:schemeClr val="bg1"/>
              </a:solidFill>
              <a:latin typeface="Times New Roman" pitchFamily="18" charset="0"/>
              <a:cs typeface="Times New Roman" pitchFamily="18" charset="0"/>
            </a:endParaRPr>
          </a:p>
        </p:txBody>
      </p:sp>
      <p:sp>
        <p:nvSpPr>
          <p:cNvPr id="39" name="Rounded Rectangle 38"/>
          <p:cNvSpPr/>
          <p:nvPr/>
        </p:nvSpPr>
        <p:spPr>
          <a:xfrm>
            <a:off x="441434" y="3752168"/>
            <a:ext cx="2695909" cy="279052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800" dirty="0" smtClean="0">
                <a:latin typeface="Times New Roman" pitchFamily="18" charset="0"/>
                <a:cs typeface="Times New Roman" pitchFamily="18" charset="0"/>
              </a:rPr>
              <a:t>Perintah bertakwa kepada Allah Swt. dan menjaga ukhuwah atau persaudaraan antarsesama mukmin</a:t>
            </a:r>
            <a:r>
              <a:rPr lang="id-ID"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41" name="Rounded Rectangle 40"/>
          <p:cNvSpPr/>
          <p:nvPr/>
        </p:nvSpPr>
        <p:spPr>
          <a:xfrm>
            <a:off x="3361822" y="3762674"/>
            <a:ext cx="2695909" cy="2790523"/>
          </a:xfrm>
          <a:prstGeom prst="roundRect">
            <a:avLst/>
          </a:prstGeom>
          <a:gradFill>
            <a:gsLst>
              <a:gs pos="0">
                <a:schemeClr val="accent5">
                  <a:tint val="50000"/>
                  <a:satMod val="300000"/>
                  <a:alpha val="0"/>
                </a:schemeClr>
              </a:gs>
              <a:gs pos="35000">
                <a:schemeClr val="accent5">
                  <a:tint val="37000"/>
                  <a:satMod val="300000"/>
                </a:schemeClr>
              </a:gs>
              <a:gs pos="100000">
                <a:schemeClr val="accent5">
                  <a:tint val="15000"/>
                  <a:satMod val="350000"/>
                </a:schemeClr>
              </a:gs>
            </a:gsLst>
          </a:gradFill>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800" dirty="0" smtClean="0">
                <a:latin typeface="Times New Roman" pitchFamily="18" charset="0"/>
                <a:cs typeface="Times New Roman" pitchFamily="18" charset="0"/>
              </a:rPr>
              <a:t>Perintah Allah Swt. kepada kaum muslimin untuk menjauhi perilaku berprasangka buruk, mencari-cari kesalahan orang lain, dan bergunjing atau gibah.</a:t>
            </a:r>
            <a:endParaRPr lang="en-US" sz="1800" dirty="0">
              <a:latin typeface="Times New Roman" pitchFamily="18" charset="0"/>
              <a:cs typeface="Times New Roman" pitchFamily="18" charset="0"/>
            </a:endParaRPr>
          </a:p>
        </p:txBody>
      </p:sp>
      <p:sp>
        <p:nvSpPr>
          <p:cNvPr id="43" name="Rectangle 42"/>
          <p:cNvSpPr/>
          <p:nvPr/>
        </p:nvSpPr>
        <p:spPr>
          <a:xfrm>
            <a:off x="6321971" y="2002194"/>
            <a:ext cx="2396359" cy="19864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sz="1800" b="1" dirty="0" smtClean="0">
              <a:solidFill>
                <a:schemeClr val="tx1"/>
              </a:solidFill>
              <a:latin typeface="Times New Roman" pitchFamily="18" charset="0"/>
              <a:cs typeface="Times New Roman" pitchFamily="18" charset="0"/>
            </a:endParaRPr>
          </a:p>
          <a:p>
            <a:pPr algn="ctr"/>
            <a:r>
              <a:rPr lang="id-ID" sz="1800" b="1" dirty="0" smtClean="0">
                <a:solidFill>
                  <a:schemeClr val="tx1"/>
                </a:solidFill>
                <a:latin typeface="Times New Roman" pitchFamily="18" charset="0"/>
                <a:cs typeface="Times New Roman" pitchFamily="18" charset="0"/>
              </a:rPr>
              <a:t>3. Kandungan Hadis tentang Perilaku Mujahadah An-Nafs, Husnuzan, dan Ukhuwah</a:t>
            </a:r>
            <a:endParaRPr lang="en-US" sz="1800" b="1" dirty="0" smtClean="0">
              <a:solidFill>
                <a:schemeClr val="tx1"/>
              </a:solidFill>
              <a:latin typeface="Times New Roman" pitchFamily="18" charset="0"/>
              <a:cs typeface="Times New Roman" pitchFamily="18" charset="0"/>
            </a:endParaRPr>
          </a:p>
          <a:p>
            <a:pPr algn="ctr"/>
            <a:endParaRPr lang="en-US"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to="" calcmode="lin" valueType="num">
                                      <p:cBhvr>
                                        <p:cTn id="17" dur="1" fill="hold"/>
                                        <p:tgtEl>
                                          <p:spTgt spid="2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checkerboard(across)">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trips(down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edge">
                                      <p:cBhvr>
                                        <p:cTn id="32" dur="20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box(in)">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strips(down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1000" fill="hold"/>
                                        <p:tgtEl>
                                          <p:spTgt spid="43"/>
                                        </p:tgtEl>
                                        <p:attrNameLst>
                                          <p:attrName>ppt_w</p:attrName>
                                        </p:attrNameLst>
                                      </p:cBhvr>
                                      <p:tavLst>
                                        <p:tav tm="0">
                                          <p:val>
                                            <p:strVal val="#ppt_w*0.70"/>
                                          </p:val>
                                        </p:tav>
                                        <p:tav tm="100000">
                                          <p:val>
                                            <p:strVal val="#ppt_w"/>
                                          </p:val>
                                        </p:tav>
                                      </p:tavLst>
                                    </p:anim>
                                    <p:anim calcmode="lin" valueType="num">
                                      <p:cBhvr>
                                        <p:cTn id="48" dur="1000" fill="hold"/>
                                        <p:tgtEl>
                                          <p:spTgt spid="43"/>
                                        </p:tgtEl>
                                        <p:attrNameLst>
                                          <p:attrName>ppt_h</p:attrName>
                                        </p:attrNameLst>
                                      </p:cBhvr>
                                      <p:tavLst>
                                        <p:tav tm="0">
                                          <p:val>
                                            <p:strVal val="#ppt_h"/>
                                          </p:val>
                                        </p:tav>
                                        <p:tav tm="100000">
                                          <p:val>
                                            <p:strVal val="#ppt_h"/>
                                          </p:val>
                                        </p:tav>
                                      </p:tavLst>
                                    </p:anim>
                                    <p:animEffect transition="in" filter="fade">
                                      <p:cBhvr>
                                        <p:cTn id="49"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7" grpId="0" animBg="1"/>
      <p:bldP spid="35" grpId="0" animBg="1"/>
      <p:bldP spid="39" grpId="0" animBg="1"/>
      <p:bldP spid="41" grpId="0" animBg="1"/>
      <p:bldP spid="4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12" name="Picture 11"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4" name="Rectangle 3"/>
          <p:cNvSpPr/>
          <p:nvPr/>
        </p:nvSpPr>
        <p:spPr>
          <a:xfrm>
            <a:off x="1765744" y="378346"/>
            <a:ext cx="5423337" cy="146622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id-ID" sz="1800" b="1" dirty="0" smtClean="0">
              <a:solidFill>
                <a:schemeClr val="tx1"/>
              </a:solidFill>
              <a:latin typeface="Times New Roman" pitchFamily="18" charset="0"/>
              <a:cs typeface="Times New Roman" pitchFamily="18" charset="0"/>
            </a:endParaRPr>
          </a:p>
          <a:p>
            <a:pPr algn="ctr"/>
            <a:r>
              <a:rPr lang="id-ID" sz="2000" b="1" dirty="0" smtClean="0">
                <a:solidFill>
                  <a:schemeClr val="bg1"/>
                </a:solidFill>
                <a:latin typeface="Times New Roman" pitchFamily="18" charset="0"/>
                <a:cs typeface="Times New Roman" pitchFamily="18" charset="0"/>
              </a:rPr>
              <a:t>3. Kandungan Hadis tentang Perilaku Mujahadah An-Nafs, Husnuzan, dan Ukhuwah</a:t>
            </a:r>
            <a:endParaRPr lang="en-US" sz="2000" b="1" dirty="0" smtClean="0">
              <a:solidFill>
                <a:schemeClr val="bg1"/>
              </a:solidFill>
              <a:latin typeface="Times New Roman" pitchFamily="18" charset="0"/>
              <a:cs typeface="Times New Roman" pitchFamily="18" charset="0"/>
            </a:endParaRPr>
          </a:p>
          <a:p>
            <a:pPr algn="ctr"/>
            <a:endParaRPr lang="en-US" dirty="0"/>
          </a:p>
        </p:txBody>
      </p:sp>
      <p:cxnSp>
        <p:nvCxnSpPr>
          <p:cNvPr id="5" name="Straight Arrow Connector 4"/>
          <p:cNvCxnSpPr/>
          <p:nvPr/>
        </p:nvCxnSpPr>
        <p:spPr>
          <a:xfrm flipH="1">
            <a:off x="2317535" y="1860315"/>
            <a:ext cx="2179410" cy="299545"/>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cxnSp>
        <p:nvCxnSpPr>
          <p:cNvPr id="6" name="Straight Arrow Connector 5"/>
          <p:cNvCxnSpPr/>
          <p:nvPr/>
        </p:nvCxnSpPr>
        <p:spPr>
          <a:xfrm>
            <a:off x="4496944" y="1860315"/>
            <a:ext cx="0" cy="441424"/>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cxnSp>
        <p:nvCxnSpPr>
          <p:cNvPr id="7" name="Straight Arrow Connector 6"/>
          <p:cNvCxnSpPr/>
          <p:nvPr/>
        </p:nvCxnSpPr>
        <p:spPr>
          <a:xfrm>
            <a:off x="4496945" y="1860315"/>
            <a:ext cx="2282231" cy="299545"/>
          </a:xfrm>
          <a:prstGeom prst="straightConnector1">
            <a:avLst/>
          </a:prstGeom>
          <a:ln>
            <a:solidFill>
              <a:schemeClr val="tx1"/>
            </a:solidFill>
            <a:tailEnd type="arrow"/>
          </a:ln>
        </p:spPr>
        <p:style>
          <a:lnRef idx="3">
            <a:schemeClr val="accent6"/>
          </a:lnRef>
          <a:fillRef idx="0">
            <a:schemeClr val="accent6"/>
          </a:fillRef>
          <a:effectRef idx="2">
            <a:schemeClr val="accent6"/>
          </a:effectRef>
          <a:fontRef idx="minor">
            <a:schemeClr val="tx1"/>
          </a:fontRef>
        </p:style>
      </p:cxnSp>
      <p:sp>
        <p:nvSpPr>
          <p:cNvPr id="8" name="Down Arrow Callout 7"/>
          <p:cNvSpPr/>
          <p:nvPr/>
        </p:nvSpPr>
        <p:spPr>
          <a:xfrm>
            <a:off x="417789" y="2301739"/>
            <a:ext cx="2695909" cy="1481985"/>
          </a:xfrm>
          <a:prstGeom prst="downArrowCallout">
            <a:avLst>
              <a:gd name="adj1" fmla="val 25000"/>
              <a:gd name="adj2" fmla="val 25000"/>
              <a:gd name="adj3" fmla="val 25000"/>
              <a:gd name="adj4" fmla="val 64977"/>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lgn="ctr"/>
            <a:r>
              <a:rPr lang="id-ID" sz="1800" b="1" dirty="0" smtClean="0">
                <a:solidFill>
                  <a:schemeClr val="tx1"/>
                </a:solidFill>
                <a:latin typeface="Times New Roman" pitchFamily="18" charset="0"/>
                <a:cs typeface="Times New Roman" pitchFamily="18" charset="0"/>
              </a:rPr>
              <a:t>a. Kandungan hadis tentang mujahadah An-Nafs</a:t>
            </a:r>
            <a:endParaRPr lang="en-US" sz="1800" b="1" dirty="0">
              <a:solidFill>
                <a:schemeClr val="tx1"/>
              </a:solidFill>
              <a:latin typeface="Times New Roman" pitchFamily="18" charset="0"/>
              <a:cs typeface="Times New Roman" pitchFamily="18" charset="0"/>
            </a:endParaRPr>
          </a:p>
        </p:txBody>
      </p:sp>
      <p:sp>
        <p:nvSpPr>
          <p:cNvPr id="9" name="Down Arrow Callout 8"/>
          <p:cNvSpPr/>
          <p:nvPr/>
        </p:nvSpPr>
        <p:spPr>
          <a:xfrm>
            <a:off x="3216173" y="2301739"/>
            <a:ext cx="2695909" cy="1481985"/>
          </a:xfrm>
          <a:prstGeom prst="downArrowCallout">
            <a:avLst>
              <a:gd name="adj1" fmla="val 25000"/>
              <a:gd name="adj2" fmla="val 25000"/>
              <a:gd name="adj3" fmla="val 25000"/>
              <a:gd name="adj4" fmla="val 64977"/>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lgn="ctr"/>
            <a:r>
              <a:rPr lang="id-ID" sz="1800" b="1" dirty="0" smtClean="0">
                <a:solidFill>
                  <a:schemeClr val="tx1"/>
                </a:solidFill>
                <a:latin typeface="Times New Roman" pitchFamily="18" charset="0"/>
                <a:cs typeface="Times New Roman" pitchFamily="18" charset="0"/>
              </a:rPr>
              <a:t>b. Kandungan hadis tentang husnuzan</a:t>
            </a:r>
            <a:endParaRPr lang="en-US" sz="1800" b="1" dirty="0">
              <a:solidFill>
                <a:schemeClr val="tx1"/>
              </a:solidFill>
              <a:latin typeface="Times New Roman" pitchFamily="18" charset="0"/>
              <a:cs typeface="Times New Roman" pitchFamily="18" charset="0"/>
            </a:endParaRPr>
          </a:p>
        </p:txBody>
      </p:sp>
      <p:sp>
        <p:nvSpPr>
          <p:cNvPr id="10" name="Down Arrow Callout 9"/>
          <p:cNvSpPr/>
          <p:nvPr/>
        </p:nvSpPr>
        <p:spPr>
          <a:xfrm>
            <a:off x="6027681" y="2301739"/>
            <a:ext cx="2695909" cy="1481985"/>
          </a:xfrm>
          <a:prstGeom prst="downArrowCallout">
            <a:avLst>
              <a:gd name="adj1" fmla="val 25000"/>
              <a:gd name="adj2" fmla="val 25000"/>
              <a:gd name="adj3" fmla="val 25000"/>
              <a:gd name="adj4" fmla="val 64977"/>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lgn="ctr"/>
            <a:r>
              <a:rPr lang="id-ID" sz="1800" b="1" dirty="0" smtClean="0">
                <a:solidFill>
                  <a:schemeClr val="tx1"/>
                </a:solidFill>
                <a:latin typeface="Times New Roman" pitchFamily="18" charset="0"/>
                <a:cs typeface="Times New Roman" pitchFamily="18" charset="0"/>
              </a:rPr>
              <a:t>c. Kandungan hadis tentang ukhuwah</a:t>
            </a:r>
            <a:endParaRPr lang="en-US" sz="1800" b="1" dirty="0">
              <a:solidFill>
                <a:schemeClr val="tx1"/>
              </a:solidFill>
              <a:latin typeface="Times New Roman" pitchFamily="18" charset="0"/>
              <a:cs typeface="Times New Roman" pitchFamily="18" charset="0"/>
            </a:endParaRPr>
          </a:p>
        </p:txBody>
      </p:sp>
      <p:sp>
        <p:nvSpPr>
          <p:cNvPr id="11" name="Rounded Rectangle 10"/>
          <p:cNvSpPr/>
          <p:nvPr/>
        </p:nvSpPr>
        <p:spPr>
          <a:xfrm>
            <a:off x="433555" y="3846756"/>
            <a:ext cx="2680143" cy="277476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buFont typeface="Wingdings" pitchFamily="2" charset="2"/>
              <a:buChar char="§"/>
            </a:pPr>
            <a:r>
              <a:rPr lang="id-ID" sz="1400" dirty="0" smtClean="0"/>
              <a:t> Hadis yang diriwayatkan oleh Ahmad, Rasulullah saw. menyebut bahwa perilaku melawan hawa nafsu merupakan jihad yang besar.</a:t>
            </a:r>
          </a:p>
          <a:p>
            <a:pPr>
              <a:buFont typeface="Wingdings" pitchFamily="2" charset="2"/>
              <a:buChar char="§"/>
            </a:pPr>
            <a:r>
              <a:rPr lang="id-ID" sz="1400" dirty="0" smtClean="0"/>
              <a:t> Rasulullah saw. juga memerintahkan umatnya untuk senantiasa mengendalikan diri. Hadis ini diriwayatkan oleh Bukhari dan Muslim.</a:t>
            </a:r>
            <a:endParaRPr lang="en-US" sz="1400" dirty="0"/>
          </a:p>
        </p:txBody>
      </p:sp>
      <p:sp>
        <p:nvSpPr>
          <p:cNvPr id="15" name="Rounded Rectangle 14"/>
          <p:cNvSpPr/>
          <p:nvPr/>
        </p:nvSpPr>
        <p:spPr>
          <a:xfrm>
            <a:off x="3266098" y="3846756"/>
            <a:ext cx="2680143" cy="277476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buFont typeface="Wingdings" pitchFamily="2" charset="2"/>
              <a:buChar char="§"/>
            </a:pPr>
            <a:r>
              <a:rPr lang="id-ID" sz="1800" dirty="0" smtClean="0"/>
              <a:t> Rasulullah saw. memerintahkan umat Islam untuk menjauhi prasangka buruk kepada orang lain.</a:t>
            </a:r>
            <a:endParaRPr lang="en-US" sz="1800" dirty="0"/>
          </a:p>
        </p:txBody>
      </p:sp>
      <p:sp>
        <p:nvSpPr>
          <p:cNvPr id="16" name="Rounded Rectangle 15"/>
          <p:cNvSpPr/>
          <p:nvPr/>
        </p:nvSpPr>
        <p:spPr>
          <a:xfrm>
            <a:off x="6074979" y="3815256"/>
            <a:ext cx="2680143" cy="2774762"/>
          </a:xfrm>
          <a:prstGeom prst="roundRect">
            <a:avLst/>
          </a:prstGeom>
          <a:gradFill>
            <a:gsLst>
              <a:gs pos="50000">
                <a:schemeClr val="accent3">
                  <a:tint val="50000"/>
                  <a:satMod val="300000"/>
                  <a:alpha val="0"/>
                </a:schemeClr>
              </a:gs>
              <a:gs pos="35000">
                <a:schemeClr val="accent3">
                  <a:tint val="37000"/>
                  <a:satMod val="300000"/>
                </a:schemeClr>
              </a:gs>
              <a:gs pos="100000">
                <a:schemeClr val="accent3">
                  <a:tint val="15000"/>
                  <a:satMod val="350000"/>
                </a:schemeClr>
              </a:gs>
            </a:gsLst>
          </a:gradFill>
        </p:spPr>
        <p:style>
          <a:lnRef idx="1">
            <a:schemeClr val="accent3"/>
          </a:lnRef>
          <a:fillRef idx="2">
            <a:schemeClr val="accent3"/>
          </a:fillRef>
          <a:effectRef idx="1">
            <a:schemeClr val="accent3"/>
          </a:effectRef>
          <a:fontRef idx="minor">
            <a:schemeClr val="dk1"/>
          </a:fontRef>
        </p:style>
        <p:txBody>
          <a:bodyPr rtlCol="0" anchor="ctr"/>
          <a:lstStyle/>
          <a:p>
            <a:pPr>
              <a:buFont typeface="Wingdings" pitchFamily="2" charset="2"/>
              <a:buChar char="§"/>
            </a:pPr>
            <a:r>
              <a:rPr lang="id-ID" sz="1400" dirty="0" smtClean="0"/>
              <a:t> Rasulullah saw. menjelaskan bahwa persaudaraan antarmuslim bagaikan satu bangunan. Sebuah bangunan akan runtuh apabila salah satu bagiannya rusak. Begitu pula dengan persaudaraan umat Islam, jika umat Islam terpecah belah karena suatu permasalahan, persaudaraan tersebut akan hancur layaknya bangunan yang rusak.</a:t>
            </a:r>
            <a:endParaRPr lang="en-US" sz="1400" dirty="0"/>
          </a:p>
        </p:txBody>
      </p:sp>
    </p:spTree>
  </p:cSld>
  <p:clrMapOvr>
    <a:masterClrMapping/>
  </p:clrMapOvr>
  <p:transition>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strips(downLeft)">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to="" calcmode="lin" valueType="num">
                                      <p:cBhvr>
                                        <p:cTn id="47" dur="1" fill="hold"/>
                                        <p:tgtEl>
                                          <p:spTgt spid="10"/>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6"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arn(inHorizontal)">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P spid="15" grpId="0" animBg="1"/>
      <p:bldP spid="1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9" name="Picture 8"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4" name="Rectangle 3"/>
          <p:cNvSpPr/>
          <p:nvPr/>
        </p:nvSpPr>
        <p:spPr>
          <a:xfrm>
            <a:off x="1466193" y="567559"/>
            <a:ext cx="6432331" cy="1513489"/>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b="1" dirty="0" smtClean="0">
              <a:solidFill>
                <a:schemeClr val="tx1"/>
              </a:solidFill>
              <a:latin typeface="Times New Roman" pitchFamily="18" charset="0"/>
              <a:cs typeface="Times New Roman" pitchFamily="18" charset="0"/>
            </a:endParaRPr>
          </a:p>
          <a:p>
            <a:pPr algn="ctr"/>
            <a:r>
              <a:rPr lang="id-ID" b="1" dirty="0" smtClean="0">
                <a:solidFill>
                  <a:srgbClr val="000000"/>
                </a:solidFill>
                <a:latin typeface="Times New Roman" pitchFamily="18" charset="0"/>
                <a:cs typeface="Times New Roman" pitchFamily="18" charset="0"/>
              </a:rPr>
              <a:t>C. Mengamalkan Perilaku Mujahadah An-Nafs, Husnuzan, dan Ukhuwah 	serta Hikmahnya</a:t>
            </a:r>
          </a:p>
          <a:p>
            <a:pPr algn="ctr"/>
            <a:endParaRPr lang="en-US" dirty="0"/>
          </a:p>
        </p:txBody>
      </p:sp>
      <p:cxnSp>
        <p:nvCxnSpPr>
          <p:cNvPr id="5" name="Straight Arrow Connector 4"/>
          <p:cNvCxnSpPr/>
          <p:nvPr/>
        </p:nvCxnSpPr>
        <p:spPr>
          <a:xfrm flipH="1">
            <a:off x="2554014" y="2081048"/>
            <a:ext cx="2005987" cy="93016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a:off x="4560001" y="2081048"/>
            <a:ext cx="0" cy="151349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4560001" y="2081048"/>
            <a:ext cx="1919627" cy="93016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6" name="Oval 15"/>
          <p:cNvSpPr/>
          <p:nvPr/>
        </p:nvSpPr>
        <p:spPr>
          <a:xfrm>
            <a:off x="504497" y="3042746"/>
            <a:ext cx="2632850" cy="275896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Mengamalkan Perilaku Mujahadah An-Nafs dan Hikmahnya</a:t>
            </a:r>
            <a:endParaRPr lang="en-US" sz="2000" b="1" dirty="0">
              <a:latin typeface="Times New Roman" pitchFamily="18" charset="0"/>
              <a:cs typeface="Times New Roman" pitchFamily="18" charset="0"/>
            </a:endParaRPr>
          </a:p>
        </p:txBody>
      </p:sp>
      <p:sp>
        <p:nvSpPr>
          <p:cNvPr id="17" name="Oval 16"/>
          <p:cNvSpPr/>
          <p:nvPr/>
        </p:nvSpPr>
        <p:spPr>
          <a:xfrm>
            <a:off x="3245643" y="3746937"/>
            <a:ext cx="2628716" cy="275896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Mengamalkan Perilaku Husnuzan dan Hikmahnya</a:t>
            </a:r>
            <a:endParaRPr lang="en-US" sz="2000" b="1" dirty="0" smtClean="0">
              <a:latin typeface="Times New Roman" pitchFamily="18" charset="0"/>
              <a:cs typeface="Times New Roman" pitchFamily="18" charset="0"/>
            </a:endParaRPr>
          </a:p>
          <a:p>
            <a:pPr algn="ctr"/>
            <a:endParaRPr lang="en-US" dirty="0"/>
          </a:p>
        </p:txBody>
      </p:sp>
      <p:sp>
        <p:nvSpPr>
          <p:cNvPr id="18" name="Oval 17"/>
          <p:cNvSpPr/>
          <p:nvPr/>
        </p:nvSpPr>
        <p:spPr>
          <a:xfrm>
            <a:off x="6028818" y="3042746"/>
            <a:ext cx="2657982" cy="2758965"/>
          </a:xfrm>
          <a:prstGeom prst="ellipse">
            <a:avLst/>
          </a:prstGeom>
          <a:gradFill>
            <a:gsLst>
              <a:gs pos="0">
                <a:schemeClr val="accent1">
                  <a:shade val="51000"/>
                  <a:satMod val="130000"/>
                  <a:alpha val="30000"/>
                </a:schemeClr>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Mengamalkan Perilaku Ukhuwah dan Hikmahnya</a:t>
            </a:r>
            <a:endParaRPr lang="en-US" sz="2000" b="1" dirty="0" smtClean="0">
              <a:latin typeface="Times New Roman" pitchFamily="18" charset="0"/>
              <a:cs typeface="Times New Roman" pitchFamily="18" charset="0"/>
            </a:endParaRPr>
          </a:p>
          <a:p>
            <a:pPr algn="ctr"/>
            <a:endParaRPr lang="en-US" sz="2000" dirty="0"/>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Horizontal)">
                                      <p:cBhvr>
                                        <p:cTn id="14" dur="500"/>
                                        <p:tgtEl>
                                          <p:spTgt spid="5"/>
                                        </p:tgtEl>
                                      </p:cBhvr>
                                    </p:animEffect>
                                  </p:childTnLst>
                                </p:cTn>
                              </p:par>
                              <p:par>
                                <p:cTn id="15" presetID="16" presetClass="entr" presetSubtype="2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Horizontal)">
                                      <p:cBhvr>
                                        <p:cTn id="17" dur="500"/>
                                        <p:tgtEl>
                                          <p:spTgt spid="6"/>
                                        </p:tgtEl>
                                      </p:cBhvr>
                                    </p:animEffect>
                                  </p:childTnLst>
                                </p:cTn>
                              </p:par>
                              <p:par>
                                <p:cTn id="18" presetID="16" presetClass="entr" presetSubtype="26"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dissolv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edge">
                                      <p:cBhvr>
                                        <p:cTn id="30" dur="20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7" grpId="0" animBg="1"/>
      <p:bldP spid="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16" name="Picture 15"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5" name="Oval 4"/>
          <p:cNvSpPr/>
          <p:nvPr/>
        </p:nvSpPr>
        <p:spPr>
          <a:xfrm>
            <a:off x="3216159" y="1024760"/>
            <a:ext cx="2617081" cy="215987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Mengamalkan Perilaku Mujahadah An-Nafs dan Hikmahnya</a:t>
            </a:r>
            <a:endParaRPr lang="en-US" sz="2000" b="1" dirty="0">
              <a:latin typeface="Times New Roman" pitchFamily="18" charset="0"/>
              <a:cs typeface="Times New Roman" pitchFamily="18" charset="0"/>
            </a:endParaRPr>
          </a:p>
        </p:txBody>
      </p:sp>
      <p:sp>
        <p:nvSpPr>
          <p:cNvPr id="7" name="U-Turn Arrow 6"/>
          <p:cNvSpPr/>
          <p:nvPr/>
        </p:nvSpPr>
        <p:spPr>
          <a:xfrm>
            <a:off x="4729651" y="378372"/>
            <a:ext cx="2806265" cy="646387"/>
          </a:xfrm>
          <a:prstGeom prst="utur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U-Turn Arrow 8"/>
          <p:cNvSpPr/>
          <p:nvPr/>
        </p:nvSpPr>
        <p:spPr>
          <a:xfrm flipH="1">
            <a:off x="1466192" y="378372"/>
            <a:ext cx="2864065" cy="646387"/>
          </a:xfrm>
          <a:prstGeom prst="utur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Plaque 10"/>
          <p:cNvSpPr/>
          <p:nvPr/>
        </p:nvSpPr>
        <p:spPr>
          <a:xfrm>
            <a:off x="409903" y="914397"/>
            <a:ext cx="2475180" cy="1939161"/>
          </a:xfrm>
          <a:prstGeom prst="plaque">
            <a:avLst/>
          </a:prstGeom>
        </p:spPr>
        <p:style>
          <a:lnRef idx="1">
            <a:schemeClr val="accent5"/>
          </a:lnRef>
          <a:fillRef idx="3">
            <a:schemeClr val="accent5"/>
          </a:fillRef>
          <a:effectRef idx="2">
            <a:schemeClr val="accent5"/>
          </a:effectRef>
          <a:fontRef idx="minor">
            <a:schemeClr val="lt1"/>
          </a:fontRef>
        </p:style>
        <p:txBody>
          <a:bodyPr rtlCol="0" anchor="ctr"/>
          <a:lstStyle/>
          <a:p>
            <a:pPr marL="457200" indent="-457200">
              <a:buAutoNum type="alphaLcPeriod"/>
            </a:pPr>
            <a:r>
              <a:rPr lang="id-ID" sz="2000" b="1" dirty="0" smtClean="0"/>
              <a:t>Pengamalan perilaku mujahadah An-Nafs dalam keseharian</a:t>
            </a:r>
            <a:endParaRPr lang="en-US" sz="2000" b="1" dirty="0"/>
          </a:p>
        </p:txBody>
      </p:sp>
      <p:sp>
        <p:nvSpPr>
          <p:cNvPr id="12" name="Plaque 11"/>
          <p:cNvSpPr/>
          <p:nvPr/>
        </p:nvSpPr>
        <p:spPr>
          <a:xfrm>
            <a:off x="6172198" y="914397"/>
            <a:ext cx="2475180" cy="1939161"/>
          </a:xfrm>
          <a:prstGeom prst="plaque">
            <a:avLst/>
          </a:prstGeom>
        </p:spPr>
        <p:style>
          <a:lnRef idx="1">
            <a:schemeClr val="accent5"/>
          </a:lnRef>
          <a:fillRef idx="3">
            <a:schemeClr val="accent5"/>
          </a:fillRef>
          <a:effectRef idx="2">
            <a:schemeClr val="accent5"/>
          </a:effectRef>
          <a:fontRef idx="minor">
            <a:schemeClr val="lt1"/>
          </a:fontRef>
        </p:style>
        <p:txBody>
          <a:bodyPr rtlCol="0" anchor="ctr"/>
          <a:lstStyle/>
          <a:p>
            <a:pPr marL="457200" indent="-457200"/>
            <a:r>
              <a:rPr lang="id-ID" sz="2000" b="1" dirty="0" smtClean="0"/>
              <a:t>b.	Hikmah perilaku mujahadah An-Nafs</a:t>
            </a:r>
            <a:endParaRPr lang="en-US" sz="2000" b="1" dirty="0"/>
          </a:p>
        </p:txBody>
      </p:sp>
      <p:sp>
        <p:nvSpPr>
          <p:cNvPr id="13" name="Down Arrow 12"/>
          <p:cNvSpPr/>
          <p:nvPr/>
        </p:nvSpPr>
        <p:spPr>
          <a:xfrm>
            <a:off x="1371601" y="2853558"/>
            <a:ext cx="409905" cy="662151"/>
          </a:xfrm>
          <a:prstGeom prst="down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4" name="Down Arrow 13"/>
          <p:cNvSpPr/>
          <p:nvPr/>
        </p:nvSpPr>
        <p:spPr>
          <a:xfrm>
            <a:off x="7220601" y="2853557"/>
            <a:ext cx="409905" cy="662151"/>
          </a:xfrm>
          <a:prstGeom prst="down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5" name="Horizontal Scroll 14"/>
          <p:cNvSpPr/>
          <p:nvPr/>
        </p:nvSpPr>
        <p:spPr>
          <a:xfrm>
            <a:off x="204952" y="3184636"/>
            <a:ext cx="3909843" cy="3531477"/>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marL="514350" indent="-514350">
              <a:buAutoNum type="arabicParenR"/>
            </a:pPr>
            <a:r>
              <a:rPr lang="en-US" sz="1800" dirty="0" smtClean="0">
                <a:latin typeface="Times New Roman" pitchFamily="18" charset="0"/>
                <a:cs typeface="Times New Roman" pitchFamily="18" charset="0"/>
              </a:rPr>
              <a:t>Meningkatkan keimanan dan ketakwaan kepada Allah Swt.</a:t>
            </a:r>
            <a:endParaRPr lang="id-ID" sz="1800" dirty="0" smtClean="0">
              <a:latin typeface="Times New Roman" pitchFamily="18" charset="0"/>
              <a:cs typeface="Times New Roman" pitchFamily="18" charset="0"/>
            </a:endParaRPr>
          </a:p>
          <a:p>
            <a:pPr marL="514350" indent="-514350">
              <a:buAutoNum type="arabicParenR"/>
            </a:pPr>
            <a:r>
              <a:rPr lang="en-US" sz="1800" dirty="0" smtClean="0">
                <a:latin typeface="Times New Roman" pitchFamily="18" charset="0"/>
                <a:cs typeface="Times New Roman" pitchFamily="18" charset="0"/>
              </a:rPr>
              <a:t>Melaksanakan perintah Allah Swt. seperti salat, puasa, zakat, dan haji.</a:t>
            </a:r>
            <a:endParaRPr lang="id-ID" sz="1800" dirty="0" smtClean="0">
              <a:latin typeface="Times New Roman" pitchFamily="18" charset="0"/>
              <a:cs typeface="Times New Roman" pitchFamily="18" charset="0"/>
            </a:endParaRPr>
          </a:p>
          <a:p>
            <a:pPr marL="514350" indent="-514350">
              <a:buAutoNum type="arabicParenR"/>
            </a:pPr>
            <a:r>
              <a:rPr lang="id-ID" sz="1800" dirty="0" smtClean="0">
                <a:latin typeface="Times New Roman" pitchFamily="18" charset="0"/>
                <a:cs typeface="Times New Roman" pitchFamily="18" charset="0"/>
              </a:rPr>
              <a:t>Menjauhi perbuatan tercela. </a:t>
            </a:r>
            <a:endParaRPr lang="en-US" sz="1800" dirty="0">
              <a:latin typeface="Times New Roman" pitchFamily="18" charset="0"/>
              <a:cs typeface="Times New Roman" pitchFamily="18" charset="0"/>
            </a:endParaRPr>
          </a:p>
        </p:txBody>
      </p:sp>
      <p:sp>
        <p:nvSpPr>
          <p:cNvPr id="17" name="Horizontal Scroll 16"/>
          <p:cNvSpPr/>
          <p:nvPr/>
        </p:nvSpPr>
        <p:spPr>
          <a:xfrm>
            <a:off x="5005557" y="3200395"/>
            <a:ext cx="3909843" cy="3531477"/>
          </a:xfrm>
          <a:prstGeom prst="horizontalScroll">
            <a:avLst/>
          </a:prstGeom>
          <a:solidFill>
            <a:schemeClr val="lt1">
              <a:alpha val="40000"/>
            </a:schemeClr>
          </a:solidFill>
        </p:spPr>
        <p:style>
          <a:lnRef idx="2">
            <a:schemeClr val="dk1"/>
          </a:lnRef>
          <a:fillRef idx="1">
            <a:schemeClr val="lt1"/>
          </a:fillRef>
          <a:effectRef idx="0">
            <a:schemeClr val="dk1"/>
          </a:effectRef>
          <a:fontRef idx="minor">
            <a:schemeClr val="dk1"/>
          </a:fontRef>
        </p:style>
        <p:txBody>
          <a:bodyPr rtlCol="0" anchor="ctr"/>
          <a:lstStyle/>
          <a:p>
            <a:pPr marL="514350" indent="-514350">
              <a:buAutoNum type="arabicParenR"/>
            </a:pPr>
            <a:r>
              <a:rPr lang="id-ID" sz="1400" dirty="0" smtClean="0">
                <a:latin typeface="Times New Roman" pitchFamily="18" charset="0"/>
                <a:cs typeface="Times New Roman" pitchFamily="18" charset="0"/>
              </a:rPr>
              <a:t>Meningkatkan kesabaran.</a:t>
            </a:r>
          </a:p>
          <a:p>
            <a:pPr marL="514350" indent="-514350">
              <a:buAutoNum type="arabicParenR"/>
            </a:pPr>
            <a:r>
              <a:rPr lang="id-ID" sz="1400" dirty="0" smtClean="0">
                <a:latin typeface="Times New Roman" pitchFamily="18" charset="0"/>
                <a:cs typeface="Times New Roman" pitchFamily="18" charset="0"/>
              </a:rPr>
              <a:t>Dapat mempertimbangkan kebutuhan hidup sesuai kemampuan diri.</a:t>
            </a:r>
          </a:p>
          <a:p>
            <a:pPr marL="514350" indent="-514350">
              <a:buAutoNum type="arabicParenR"/>
            </a:pPr>
            <a:r>
              <a:rPr lang="id-ID" sz="1400" dirty="0" smtClean="0">
                <a:latin typeface="Times New Roman" pitchFamily="18" charset="0"/>
                <a:cs typeface="Times New Roman" pitchFamily="18" charset="0"/>
              </a:rPr>
              <a:t>Meningkatkan rasa syukur kepada Allah Swt.</a:t>
            </a:r>
          </a:p>
          <a:p>
            <a:pPr marL="514350" indent="-514350">
              <a:buAutoNum type="arabicParenR"/>
            </a:pPr>
            <a:r>
              <a:rPr lang="id-ID" sz="1400" dirty="0" smtClean="0">
                <a:latin typeface="Times New Roman" pitchFamily="18" charset="0"/>
                <a:cs typeface="Times New Roman" pitchFamily="18" charset="0"/>
              </a:rPr>
              <a:t>Mempererat tali silaturahmi.</a:t>
            </a:r>
          </a:p>
          <a:p>
            <a:pPr marL="514350" indent="-514350">
              <a:buAutoNum type="arabicParenR"/>
            </a:pPr>
            <a:r>
              <a:rPr lang="id-ID" sz="1400" dirty="0" smtClean="0">
                <a:latin typeface="Times New Roman" pitchFamily="18" charset="0"/>
                <a:cs typeface="Times New Roman" pitchFamily="18" charset="0"/>
              </a:rPr>
              <a:t>Terhindar dari maksiat.</a:t>
            </a:r>
          </a:p>
          <a:p>
            <a:pPr marL="514350" indent="-514350">
              <a:buAutoNum type="arabicParenR"/>
            </a:pPr>
            <a:r>
              <a:rPr lang="id-ID" sz="1400" dirty="0" smtClean="0">
                <a:latin typeface="Times New Roman" pitchFamily="18" charset="0"/>
                <a:cs typeface="Times New Roman" pitchFamily="18" charset="0"/>
              </a:rPr>
              <a:t>Terhindar dari perselisihan.</a:t>
            </a:r>
          </a:p>
          <a:p>
            <a:pPr marL="514350" indent="-514350">
              <a:buAutoNum type="arabicParenR"/>
            </a:pPr>
            <a:r>
              <a:rPr lang="id-ID" sz="1400" dirty="0" smtClean="0">
                <a:latin typeface="Times New Roman" pitchFamily="18" charset="0"/>
                <a:cs typeface="Times New Roman" pitchFamily="18" charset="0"/>
              </a:rPr>
              <a:t>Mengurangi rasa gelisah, cemas, iri, dan tidak puas.</a:t>
            </a:r>
          </a:p>
          <a:p>
            <a:pPr marL="514350" indent="-514350">
              <a:buAutoNum type="arabicParenR"/>
            </a:pPr>
            <a:r>
              <a:rPr lang="id-ID" sz="1400" dirty="0" smtClean="0">
                <a:latin typeface="Times New Roman" pitchFamily="18" charset="0"/>
                <a:cs typeface="Times New Roman" pitchFamily="18" charset="0"/>
              </a:rPr>
              <a:t>Meningkatkan keimanan.</a:t>
            </a:r>
            <a:endParaRPr lang="en-US" sz="1400" dirty="0">
              <a:latin typeface="Times New Roman" pitchFamily="18" charset="0"/>
              <a:cs typeface="Times New Roman" pitchFamily="18" charset="0"/>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to="" calcmode="lin" valueType="num">
                                      <p:cBhvr>
                                        <p:cTn id="19" dur="1" fill="hold"/>
                                        <p:tgtEl>
                                          <p:spTgt spid="11"/>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Horizont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to="" calcmode="lin" valueType="num">
                                      <p:cBhvr>
                                        <p:cTn id="29" dur="1" fill="hold"/>
                                        <p:tgtEl>
                                          <p:spTgt spid="15"/>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strips(downLeft)">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to="" calcmode="lin" valueType="num">
                                      <p:cBhvr>
                                        <p:cTn id="39" dur="1" fill="hold"/>
                                        <p:tgtEl>
                                          <p:spTgt spid="12"/>
                                        </p:tgtEl>
                                        <p:attrNameLst>
                                          <p:attrName/>
                                        </p:attrNameLst>
                                      </p:cBhvr>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strips(downLeft)">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randombar(horizontal)">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P spid="12" grpId="0" animBg="1"/>
      <p:bldP spid="13" grpId="0" animBg="1"/>
      <p:bldP spid="14" grpId="0" animBg="1"/>
      <p:bldP spid="15" grpId="0" animBg="1"/>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pic>
        <p:nvPicPr>
          <p:cNvPr id="15" name="Picture 14"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6" name="Oval 5"/>
          <p:cNvSpPr/>
          <p:nvPr/>
        </p:nvSpPr>
        <p:spPr>
          <a:xfrm>
            <a:off x="3216159" y="1024760"/>
            <a:ext cx="2617081" cy="215987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Mengamalkan Perilaku Husnuzan dan Hikmahnya</a:t>
            </a:r>
            <a:endParaRPr lang="en-US" sz="2000" b="1" dirty="0">
              <a:latin typeface="Times New Roman" pitchFamily="18" charset="0"/>
              <a:cs typeface="Times New Roman" pitchFamily="18" charset="0"/>
            </a:endParaRPr>
          </a:p>
        </p:txBody>
      </p:sp>
      <p:sp>
        <p:nvSpPr>
          <p:cNvPr id="7" name="U-Turn Arrow 6"/>
          <p:cNvSpPr/>
          <p:nvPr/>
        </p:nvSpPr>
        <p:spPr>
          <a:xfrm>
            <a:off x="4729651" y="378372"/>
            <a:ext cx="2806265" cy="646387"/>
          </a:xfrm>
          <a:prstGeom prst="utur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U-Turn Arrow 7"/>
          <p:cNvSpPr/>
          <p:nvPr/>
        </p:nvSpPr>
        <p:spPr>
          <a:xfrm flipH="1">
            <a:off x="1466192" y="378372"/>
            <a:ext cx="2864065" cy="646387"/>
          </a:xfrm>
          <a:prstGeom prst="utur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Plaque 8"/>
          <p:cNvSpPr/>
          <p:nvPr/>
        </p:nvSpPr>
        <p:spPr>
          <a:xfrm>
            <a:off x="409903" y="914397"/>
            <a:ext cx="2475180" cy="1939161"/>
          </a:xfrm>
          <a:prstGeom prst="plaque">
            <a:avLst/>
          </a:prstGeom>
        </p:spPr>
        <p:style>
          <a:lnRef idx="1">
            <a:schemeClr val="accent5"/>
          </a:lnRef>
          <a:fillRef idx="3">
            <a:schemeClr val="accent5"/>
          </a:fillRef>
          <a:effectRef idx="2">
            <a:schemeClr val="accent5"/>
          </a:effectRef>
          <a:fontRef idx="minor">
            <a:schemeClr val="lt1"/>
          </a:fontRef>
        </p:style>
        <p:txBody>
          <a:bodyPr rtlCol="0" anchor="ctr"/>
          <a:lstStyle/>
          <a:p>
            <a:pPr marL="457200" indent="-457200">
              <a:buAutoNum type="alphaLcPeriod"/>
            </a:pPr>
            <a:r>
              <a:rPr lang="id-ID" sz="2000" b="1" dirty="0" smtClean="0"/>
              <a:t>Pengamalan perilaku husnuzan dalam keseharian</a:t>
            </a:r>
            <a:endParaRPr lang="en-US" sz="2000" b="1" dirty="0"/>
          </a:p>
        </p:txBody>
      </p:sp>
      <p:sp>
        <p:nvSpPr>
          <p:cNvPr id="10" name="Plaque 9"/>
          <p:cNvSpPr/>
          <p:nvPr/>
        </p:nvSpPr>
        <p:spPr>
          <a:xfrm>
            <a:off x="6172198" y="914397"/>
            <a:ext cx="2475180" cy="1939161"/>
          </a:xfrm>
          <a:prstGeom prst="plaque">
            <a:avLst/>
          </a:prstGeom>
        </p:spPr>
        <p:style>
          <a:lnRef idx="1">
            <a:schemeClr val="accent5"/>
          </a:lnRef>
          <a:fillRef idx="3">
            <a:schemeClr val="accent5"/>
          </a:fillRef>
          <a:effectRef idx="2">
            <a:schemeClr val="accent5"/>
          </a:effectRef>
          <a:fontRef idx="minor">
            <a:schemeClr val="lt1"/>
          </a:fontRef>
        </p:style>
        <p:txBody>
          <a:bodyPr rtlCol="0" anchor="ctr"/>
          <a:lstStyle/>
          <a:p>
            <a:pPr marL="457200" indent="-457200"/>
            <a:r>
              <a:rPr lang="id-ID" sz="2000" b="1" dirty="0" smtClean="0"/>
              <a:t>b.	Hikmah perilaku husnuzan</a:t>
            </a:r>
            <a:endParaRPr lang="en-US" sz="2000" b="1" dirty="0"/>
          </a:p>
        </p:txBody>
      </p:sp>
      <p:sp>
        <p:nvSpPr>
          <p:cNvPr id="11" name="Down Arrow 10"/>
          <p:cNvSpPr/>
          <p:nvPr/>
        </p:nvSpPr>
        <p:spPr>
          <a:xfrm>
            <a:off x="1371601" y="2853558"/>
            <a:ext cx="409905" cy="662151"/>
          </a:xfrm>
          <a:prstGeom prst="down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2" name="Down Arrow 11"/>
          <p:cNvSpPr/>
          <p:nvPr/>
        </p:nvSpPr>
        <p:spPr>
          <a:xfrm>
            <a:off x="7220601" y="2853557"/>
            <a:ext cx="409905" cy="662151"/>
          </a:xfrm>
          <a:prstGeom prst="down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3" name="Horizontal Scroll 12"/>
          <p:cNvSpPr/>
          <p:nvPr/>
        </p:nvSpPr>
        <p:spPr>
          <a:xfrm>
            <a:off x="204952" y="3184636"/>
            <a:ext cx="3909843" cy="3531477"/>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marL="514350" indent="-514350">
              <a:buAutoNum type="arabicParenR"/>
            </a:pPr>
            <a:r>
              <a:rPr lang="en-US" sz="1400" dirty="0" smtClean="0">
                <a:latin typeface="Times New Roman" pitchFamily="18" charset="0"/>
                <a:cs typeface="Times New Roman" pitchFamily="18" charset="0"/>
              </a:rPr>
              <a:t>M</a:t>
            </a:r>
            <a:r>
              <a:rPr lang="id-ID" sz="1400" dirty="0" smtClean="0">
                <a:latin typeface="Times New Roman" pitchFamily="18" charset="0"/>
                <a:cs typeface="Times New Roman" pitchFamily="18" charset="0"/>
              </a:rPr>
              <a:t>emberi semangat kepada orang lain yang hendak melakukan kebaikan.</a:t>
            </a:r>
          </a:p>
          <a:p>
            <a:pPr marL="514350" indent="-514350">
              <a:buAutoNum type="arabicParenR"/>
            </a:pPr>
            <a:r>
              <a:rPr lang="en-US" sz="1400" dirty="0" smtClean="0">
                <a:latin typeface="Times New Roman" pitchFamily="18" charset="0"/>
                <a:cs typeface="Times New Roman" pitchFamily="18" charset="0"/>
              </a:rPr>
              <a:t>B</a:t>
            </a:r>
            <a:r>
              <a:rPr lang="id-ID" sz="1400" dirty="0" smtClean="0">
                <a:latin typeface="Times New Roman" pitchFamily="18" charset="0"/>
                <a:cs typeface="Times New Roman" pitchFamily="18" charset="0"/>
              </a:rPr>
              <a:t>ersabar dalam menghadapi cobaan.</a:t>
            </a:r>
          </a:p>
          <a:p>
            <a:pPr marL="514350" indent="-514350">
              <a:buAutoNum type="arabicParenR"/>
            </a:pPr>
            <a:r>
              <a:rPr lang="id-ID" sz="1400" dirty="0" smtClean="0">
                <a:latin typeface="Times New Roman" pitchFamily="18" charset="0"/>
                <a:cs typeface="Times New Roman" pitchFamily="18" charset="0"/>
              </a:rPr>
              <a:t>Memeriksa kebenaran berita yang didengar.</a:t>
            </a:r>
          </a:p>
          <a:p>
            <a:pPr marL="514350" indent="-514350">
              <a:buAutoNum type="arabicParenR"/>
            </a:pPr>
            <a:r>
              <a:rPr lang="id-ID" sz="1400" dirty="0" smtClean="0">
                <a:latin typeface="Times New Roman" pitchFamily="18" charset="0"/>
                <a:cs typeface="Times New Roman" pitchFamily="18" charset="0"/>
              </a:rPr>
              <a:t>Memercayai kemampuan yang dimiliki.</a:t>
            </a:r>
          </a:p>
          <a:p>
            <a:pPr marL="514350" indent="-514350">
              <a:buAutoNum type="arabicParenR"/>
            </a:pPr>
            <a:r>
              <a:rPr lang="id-ID" sz="1400" dirty="0" smtClean="0">
                <a:latin typeface="Times New Roman" pitchFamily="18" charset="0"/>
                <a:cs typeface="Times New Roman" pitchFamily="18" charset="0"/>
              </a:rPr>
              <a:t>Bersikap ramah kepada teman.</a:t>
            </a:r>
          </a:p>
          <a:p>
            <a:pPr marL="514350" indent="-514350">
              <a:buAutoNum type="arabicParenR"/>
            </a:pPr>
            <a:r>
              <a:rPr lang="id-ID" sz="1400" dirty="0" smtClean="0">
                <a:latin typeface="Times New Roman" pitchFamily="18" charset="0"/>
                <a:cs typeface="Times New Roman" pitchFamily="18" charset="0"/>
              </a:rPr>
              <a:t>Bersyukur kepada Allah Swt.</a:t>
            </a:r>
            <a:endParaRPr lang="en-US" sz="1400" dirty="0">
              <a:latin typeface="Times New Roman" pitchFamily="18" charset="0"/>
              <a:cs typeface="Times New Roman" pitchFamily="18" charset="0"/>
            </a:endParaRPr>
          </a:p>
        </p:txBody>
      </p:sp>
      <p:sp>
        <p:nvSpPr>
          <p:cNvPr id="14" name="Horizontal Scroll 13"/>
          <p:cNvSpPr/>
          <p:nvPr/>
        </p:nvSpPr>
        <p:spPr>
          <a:xfrm>
            <a:off x="5005557" y="3200395"/>
            <a:ext cx="3909843" cy="3531477"/>
          </a:xfrm>
          <a:prstGeom prst="horizontalScroll">
            <a:avLst/>
          </a:prstGeom>
          <a:solidFill>
            <a:schemeClr val="lt1">
              <a:alpha val="40000"/>
            </a:schemeClr>
          </a:solidFill>
        </p:spPr>
        <p:style>
          <a:lnRef idx="2">
            <a:schemeClr val="dk1"/>
          </a:lnRef>
          <a:fillRef idx="1">
            <a:schemeClr val="lt1"/>
          </a:fillRef>
          <a:effectRef idx="0">
            <a:schemeClr val="dk1"/>
          </a:effectRef>
          <a:fontRef idx="minor">
            <a:schemeClr val="dk1"/>
          </a:fontRef>
        </p:style>
        <p:txBody>
          <a:bodyPr rtlCol="0" anchor="ctr"/>
          <a:lstStyle/>
          <a:p>
            <a:pPr marL="514350" indent="-514350">
              <a:buAutoNum type="arabicParenR"/>
            </a:pPr>
            <a:r>
              <a:rPr lang="id-ID" sz="1500" dirty="0" smtClean="0">
                <a:latin typeface="Times New Roman" pitchFamily="18" charset="0"/>
                <a:cs typeface="Times New Roman" pitchFamily="18" charset="0"/>
              </a:rPr>
              <a:t>Terhindar dari penyesalan  dalam hubungan antarsesama.</a:t>
            </a:r>
          </a:p>
          <a:p>
            <a:pPr marL="514350" indent="-514350">
              <a:buAutoNum type="arabicParenR"/>
            </a:pPr>
            <a:r>
              <a:rPr lang="id-ID" sz="1500" dirty="0" smtClean="0">
                <a:latin typeface="Times New Roman" pitchFamily="18" charset="0"/>
                <a:cs typeface="Times New Roman" pitchFamily="18" charset="0"/>
              </a:rPr>
              <a:t>Tulus dalam menjalin persahabatan.</a:t>
            </a:r>
          </a:p>
          <a:p>
            <a:pPr marL="514350" indent="-514350">
              <a:buAutoNum type="arabicParenR"/>
            </a:pPr>
            <a:r>
              <a:rPr lang="en-US" sz="1500" dirty="0" smtClean="0">
                <a:latin typeface="Times New Roman" pitchFamily="18" charset="0"/>
                <a:cs typeface="Times New Roman" pitchFamily="18" charset="0"/>
              </a:rPr>
              <a:t>Selalu merasa senang dan bahagia atas kebahagiaan orang lain</a:t>
            </a:r>
            <a:r>
              <a:rPr lang="id-ID" sz="1500" dirty="0" smtClean="0">
                <a:latin typeface="Times New Roman" pitchFamily="18" charset="0"/>
                <a:cs typeface="Times New Roman" pitchFamily="18" charset="0"/>
              </a:rPr>
              <a:t>.</a:t>
            </a:r>
          </a:p>
          <a:p>
            <a:pPr marL="514350" indent="-514350">
              <a:buAutoNum type="arabicParenR"/>
            </a:pPr>
            <a:r>
              <a:rPr lang="en-US" sz="1500" dirty="0" smtClean="0">
                <a:latin typeface="Times New Roman" pitchFamily="18" charset="0"/>
                <a:cs typeface="Times New Roman" pitchFamily="18" charset="0"/>
              </a:rPr>
              <a:t>Timbulnya ketenangan dan ketenteraman dalam hidup.</a:t>
            </a:r>
            <a:endParaRPr lang="id-ID" sz="1500" dirty="0" smtClean="0">
              <a:latin typeface="Times New Roman" pitchFamily="18" charset="0"/>
              <a:cs typeface="Times New Roman" pitchFamily="18" charset="0"/>
            </a:endParaRPr>
          </a:p>
          <a:p>
            <a:pPr marL="514350" indent="-514350">
              <a:buAutoNum type="arabicParenR"/>
            </a:pPr>
            <a:r>
              <a:rPr lang="id-ID" sz="1500" dirty="0" smtClean="0">
                <a:latin typeface="Times New Roman" pitchFamily="18" charset="0"/>
                <a:cs typeface="Times New Roman" pitchFamily="18" charset="0"/>
              </a:rPr>
              <a:t>Meningkatkan keimanan yang dimiliki.</a:t>
            </a:r>
            <a:endParaRPr lang="en-US" sz="1500" dirty="0">
              <a:latin typeface="Times New Roman" pitchFamily="18" charset="0"/>
              <a:cs typeface="Times New Roman"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to="" calcmode="lin" valueType="num">
                                      <p:cBhvr>
                                        <p:cTn id="17" dur="1" fill="hold"/>
                                        <p:tgtEl>
                                          <p:spTgt spid="9"/>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strips(down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randombar(horizontal)">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alpha val="0"/>
              </a:schemeClr>
            </a:gs>
            <a:gs pos="39999">
              <a:schemeClr val="accent2"/>
            </a:gs>
            <a:gs pos="70000">
              <a:schemeClr val="bg1"/>
            </a:gs>
            <a:gs pos="100000">
              <a:srgbClr val="FFEBFA"/>
            </a:gs>
          </a:gsLst>
          <a:lin ang="2700000" scaled="0"/>
          <a:tileRect/>
        </a:gradFill>
        <a:effectLst/>
      </p:bgPr>
    </p:bg>
    <p:spTree>
      <p:nvGrpSpPr>
        <p:cNvPr id="1" name=""/>
        <p:cNvGrpSpPr/>
        <p:nvPr/>
      </p:nvGrpSpPr>
      <p:grpSpPr>
        <a:xfrm>
          <a:off x="0" y="0"/>
          <a:ext cx="0" cy="0"/>
          <a:chOff x="0" y="0"/>
          <a:chExt cx="0" cy="0"/>
        </a:xfrm>
      </p:grpSpPr>
      <p:pic>
        <p:nvPicPr>
          <p:cNvPr id="13" name="Picture 12" descr="beranda bab 6.tif"/>
          <p:cNvPicPr>
            <a:picLocks noChangeAspect="1"/>
          </p:cNvPicPr>
          <p:nvPr/>
        </p:nvPicPr>
        <p:blipFill>
          <a:blip r:embed="rId2" cstate="print">
            <a:duotone>
              <a:schemeClr val="bg2">
                <a:shade val="45000"/>
                <a:satMod val="135000"/>
              </a:schemeClr>
              <a:prstClr val="white"/>
            </a:duotone>
            <a:lum/>
          </a:blip>
          <a:stretch>
            <a:fillRect/>
          </a:stretch>
        </p:blipFill>
        <p:spPr>
          <a:xfrm>
            <a:off x="5364000" y="4338000"/>
            <a:ext cx="3780000" cy="2520000"/>
          </a:xfrm>
          <a:prstGeom prst="rect">
            <a:avLst/>
          </a:prstGeom>
          <a:ln>
            <a:noFill/>
          </a:ln>
          <a:effectLst>
            <a:softEdge rad="112500"/>
          </a:effectLst>
        </p:spPr>
      </p:pic>
      <p:sp>
        <p:nvSpPr>
          <p:cNvPr id="4" name="Oval 3"/>
          <p:cNvSpPr/>
          <p:nvPr/>
        </p:nvSpPr>
        <p:spPr>
          <a:xfrm>
            <a:off x="3216159" y="1024760"/>
            <a:ext cx="2617081" cy="215987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id-ID" sz="2000" b="1" dirty="0" smtClean="0">
                <a:latin typeface="Times New Roman" pitchFamily="18" charset="0"/>
                <a:cs typeface="Times New Roman" pitchFamily="18" charset="0"/>
              </a:rPr>
              <a:t>Mengamalkan Perilaku Ukhuwah dan Hikmahnya</a:t>
            </a:r>
            <a:endParaRPr lang="en-US" sz="2000" b="1" dirty="0">
              <a:latin typeface="Times New Roman" pitchFamily="18" charset="0"/>
              <a:cs typeface="Times New Roman" pitchFamily="18" charset="0"/>
            </a:endParaRPr>
          </a:p>
        </p:txBody>
      </p:sp>
      <p:sp>
        <p:nvSpPr>
          <p:cNvPr id="5" name="U-Turn Arrow 4"/>
          <p:cNvSpPr/>
          <p:nvPr/>
        </p:nvSpPr>
        <p:spPr>
          <a:xfrm>
            <a:off x="4729651" y="378372"/>
            <a:ext cx="2806265" cy="646387"/>
          </a:xfrm>
          <a:prstGeom prst="utur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U-Turn Arrow 5"/>
          <p:cNvSpPr/>
          <p:nvPr/>
        </p:nvSpPr>
        <p:spPr>
          <a:xfrm flipH="1">
            <a:off x="1466192" y="378372"/>
            <a:ext cx="2864065" cy="646387"/>
          </a:xfrm>
          <a:prstGeom prst="utur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laque 6"/>
          <p:cNvSpPr/>
          <p:nvPr/>
        </p:nvSpPr>
        <p:spPr>
          <a:xfrm>
            <a:off x="409903" y="914397"/>
            <a:ext cx="2475180" cy="1939161"/>
          </a:xfrm>
          <a:prstGeom prst="plaque">
            <a:avLst/>
          </a:prstGeom>
        </p:spPr>
        <p:style>
          <a:lnRef idx="1">
            <a:schemeClr val="accent5"/>
          </a:lnRef>
          <a:fillRef idx="3">
            <a:schemeClr val="accent5"/>
          </a:fillRef>
          <a:effectRef idx="2">
            <a:schemeClr val="accent5"/>
          </a:effectRef>
          <a:fontRef idx="minor">
            <a:schemeClr val="lt1"/>
          </a:fontRef>
        </p:style>
        <p:txBody>
          <a:bodyPr rtlCol="0" anchor="ctr"/>
          <a:lstStyle/>
          <a:p>
            <a:pPr marL="457200" indent="-457200">
              <a:buAutoNum type="alphaLcPeriod"/>
            </a:pPr>
            <a:r>
              <a:rPr lang="id-ID" sz="2000" b="1" dirty="0" smtClean="0"/>
              <a:t>Macam-Macam perilaku Ukhuwah</a:t>
            </a:r>
            <a:endParaRPr lang="en-US" sz="2000" b="1" dirty="0"/>
          </a:p>
        </p:txBody>
      </p:sp>
      <p:sp>
        <p:nvSpPr>
          <p:cNvPr id="8" name="Plaque 7"/>
          <p:cNvSpPr/>
          <p:nvPr/>
        </p:nvSpPr>
        <p:spPr>
          <a:xfrm>
            <a:off x="6172198" y="914397"/>
            <a:ext cx="2475180" cy="1939161"/>
          </a:xfrm>
          <a:prstGeom prst="plaque">
            <a:avLst/>
          </a:prstGeom>
        </p:spPr>
        <p:style>
          <a:lnRef idx="1">
            <a:schemeClr val="accent5"/>
          </a:lnRef>
          <a:fillRef idx="3">
            <a:schemeClr val="accent5"/>
          </a:fillRef>
          <a:effectRef idx="2">
            <a:schemeClr val="accent5"/>
          </a:effectRef>
          <a:fontRef idx="minor">
            <a:schemeClr val="lt1"/>
          </a:fontRef>
        </p:style>
        <p:txBody>
          <a:bodyPr rtlCol="0" anchor="ctr"/>
          <a:lstStyle/>
          <a:p>
            <a:pPr marL="457200" indent="-457200"/>
            <a:r>
              <a:rPr lang="id-ID" sz="2000" b="1" dirty="0" smtClean="0"/>
              <a:t>b.	Hikmah perilaku Ukhuwah</a:t>
            </a:r>
            <a:endParaRPr lang="en-US" sz="2000" b="1" dirty="0"/>
          </a:p>
        </p:txBody>
      </p:sp>
      <p:sp>
        <p:nvSpPr>
          <p:cNvPr id="9" name="Down Arrow 8"/>
          <p:cNvSpPr/>
          <p:nvPr/>
        </p:nvSpPr>
        <p:spPr>
          <a:xfrm>
            <a:off x="1371601" y="2853558"/>
            <a:ext cx="409905" cy="662151"/>
          </a:xfrm>
          <a:prstGeom prst="down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0" name="Down Arrow 9"/>
          <p:cNvSpPr/>
          <p:nvPr/>
        </p:nvSpPr>
        <p:spPr>
          <a:xfrm>
            <a:off x="7220601" y="2853557"/>
            <a:ext cx="409905" cy="662151"/>
          </a:xfrm>
          <a:prstGeom prst="down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Horizontal Scroll 10"/>
          <p:cNvSpPr/>
          <p:nvPr/>
        </p:nvSpPr>
        <p:spPr>
          <a:xfrm>
            <a:off x="204952" y="3184636"/>
            <a:ext cx="3909843" cy="3531477"/>
          </a:xfrm>
          <a:prstGeom prst="horizontalScroll">
            <a:avLst/>
          </a:prstGeom>
        </p:spPr>
        <p:style>
          <a:lnRef idx="2">
            <a:schemeClr val="dk1"/>
          </a:lnRef>
          <a:fillRef idx="1">
            <a:schemeClr val="lt1"/>
          </a:fillRef>
          <a:effectRef idx="0">
            <a:schemeClr val="dk1"/>
          </a:effectRef>
          <a:fontRef idx="minor">
            <a:schemeClr val="dk1"/>
          </a:fontRef>
        </p:style>
        <p:txBody>
          <a:bodyPr rtlCol="0" anchor="ctr"/>
          <a:lstStyle/>
          <a:p>
            <a:pPr marL="514350" indent="-514350">
              <a:buAutoNum type="arabicParenR"/>
            </a:pPr>
            <a:r>
              <a:rPr lang="id-ID" sz="2400" dirty="0" smtClean="0">
                <a:latin typeface="Times New Roman" pitchFamily="18" charset="0"/>
                <a:cs typeface="Times New Roman" pitchFamily="18" charset="0"/>
              </a:rPr>
              <a:t>Ukhuwah islamiah</a:t>
            </a:r>
          </a:p>
          <a:p>
            <a:pPr marL="514350" indent="-514350">
              <a:buAutoNum type="arabicParenR"/>
            </a:pPr>
            <a:r>
              <a:rPr lang="id-ID" sz="2400" dirty="0" smtClean="0">
                <a:latin typeface="Times New Roman" pitchFamily="18" charset="0"/>
                <a:cs typeface="Times New Roman" pitchFamily="18" charset="0"/>
              </a:rPr>
              <a:t>Ukhuwah insaniah</a:t>
            </a:r>
          </a:p>
          <a:p>
            <a:pPr marL="514350" indent="-514350">
              <a:buAutoNum type="arabicParenR"/>
            </a:pPr>
            <a:r>
              <a:rPr lang="id-ID" sz="2400" dirty="0" smtClean="0">
                <a:latin typeface="Times New Roman" pitchFamily="18" charset="0"/>
                <a:cs typeface="Times New Roman" pitchFamily="18" charset="0"/>
              </a:rPr>
              <a:t>Ukhuwah wataniah</a:t>
            </a:r>
          </a:p>
        </p:txBody>
      </p:sp>
      <p:sp>
        <p:nvSpPr>
          <p:cNvPr id="12" name="Horizontal Scroll 11"/>
          <p:cNvSpPr/>
          <p:nvPr/>
        </p:nvSpPr>
        <p:spPr>
          <a:xfrm>
            <a:off x="5005557" y="3200395"/>
            <a:ext cx="3909843" cy="3531477"/>
          </a:xfrm>
          <a:prstGeom prst="horizontalScroll">
            <a:avLst/>
          </a:prstGeom>
          <a:solidFill>
            <a:schemeClr val="lt1">
              <a:alpha val="40000"/>
            </a:schemeClr>
          </a:solidFill>
        </p:spPr>
        <p:style>
          <a:lnRef idx="2">
            <a:schemeClr val="dk1"/>
          </a:lnRef>
          <a:fillRef idx="1">
            <a:schemeClr val="lt1"/>
          </a:fillRef>
          <a:effectRef idx="0">
            <a:schemeClr val="dk1"/>
          </a:effectRef>
          <a:fontRef idx="minor">
            <a:schemeClr val="dk1"/>
          </a:fontRef>
        </p:style>
        <p:txBody>
          <a:bodyPr rtlCol="0" anchor="ctr"/>
          <a:lstStyle/>
          <a:p>
            <a:pPr marL="514350" indent="-514350">
              <a:buAutoNum type="arabicParenR"/>
            </a:pPr>
            <a:r>
              <a:rPr lang="id-ID" sz="1600" dirty="0" smtClean="0">
                <a:latin typeface="Times New Roman" pitchFamily="18" charset="0"/>
                <a:cs typeface="Times New Roman" pitchFamily="18" charset="0"/>
              </a:rPr>
              <a:t>Dicintai oleh Allah Swt.</a:t>
            </a:r>
          </a:p>
          <a:p>
            <a:pPr marL="514350" indent="-514350">
              <a:buAutoNum type="arabicParenR"/>
            </a:pPr>
            <a:r>
              <a:rPr lang="id-ID" sz="1600" dirty="0" smtClean="0">
                <a:latin typeface="Times New Roman" pitchFamily="18" charset="0"/>
                <a:cs typeface="Times New Roman" pitchFamily="18" charset="0"/>
              </a:rPr>
              <a:t>Memiliki banyak teman dan saudara.</a:t>
            </a:r>
          </a:p>
          <a:p>
            <a:pPr marL="514350" indent="-514350">
              <a:buAutoNum type="arabicParenR"/>
            </a:pPr>
            <a:r>
              <a:rPr lang="id-ID" sz="1600" dirty="0" smtClean="0">
                <a:latin typeface="Times New Roman" pitchFamily="18" charset="0"/>
                <a:cs typeface="Times New Roman" pitchFamily="18" charset="0"/>
              </a:rPr>
              <a:t>Memperoleh kemudahan jika menghadapi kesulitan hidup.</a:t>
            </a:r>
          </a:p>
          <a:p>
            <a:pPr marL="514350" indent="-514350">
              <a:buAutoNum type="arabicParenR"/>
            </a:pPr>
            <a:r>
              <a:rPr lang="id-ID" sz="1600" dirty="0" smtClean="0">
                <a:latin typeface="Times New Roman" pitchFamily="18" charset="0"/>
                <a:cs typeface="Times New Roman" pitchFamily="18" charset="0"/>
              </a:rPr>
              <a:t>Memperkuat persaudaraan sesama muslim.</a:t>
            </a:r>
          </a:p>
          <a:p>
            <a:pPr marL="514350" indent="-514350">
              <a:buAutoNum type="arabicParenR"/>
            </a:pPr>
            <a:r>
              <a:rPr lang="id-ID" sz="1600" dirty="0" smtClean="0">
                <a:latin typeface="Times New Roman" pitchFamily="18" charset="0"/>
                <a:cs typeface="Times New Roman" pitchFamily="18" charset="0"/>
              </a:rPr>
              <a:t>Terhindar dari perpecahan dan konflik.</a:t>
            </a:r>
            <a:endParaRPr lang="en-US" sz="1600" dirty="0">
              <a:latin typeface="Times New Roman" pitchFamily="18" charset="0"/>
              <a:cs typeface="Times New Roman" pitchFamily="18" charset="0"/>
            </a:endParaRPr>
          </a:p>
        </p:txBody>
      </p:sp>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strips(down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to="" calcmode="lin" valueType="num">
                                      <p:cBhvr>
                                        <p:cTn id="37" dur="1" fill="hold"/>
                                        <p:tgtEl>
                                          <p:spTgt spid="8"/>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trips(down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3" name="Picture 2" descr="al-quran.jpg"/>
          <p:cNvPicPr>
            <a:picLocks noChangeAspect="1"/>
          </p:cNvPicPr>
          <p:nvPr/>
        </p:nvPicPr>
        <p:blipFill>
          <a:blip r:embed="rId2" cstate="print"/>
          <a:stretch>
            <a:fillRect/>
          </a:stretch>
        </p:blipFill>
        <p:spPr>
          <a:xfrm>
            <a:off x="1665890" y="4619297"/>
            <a:ext cx="2249212" cy="16869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1324302" y="1245477"/>
            <a:ext cx="6574221" cy="2585323"/>
          </a:xfrm>
          <a:prstGeom prst="rect">
            <a:avLst/>
          </a:prstGeom>
          <a:noFill/>
        </p:spPr>
        <p:txBody>
          <a:bodyPr wrap="square" lIns="91440" tIns="45720" rIns="91440" bIns="45720">
            <a:prstTxWarp prst="textInflate">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5400" b="1" spc="50" dirty="0" smtClean="0">
                <a:ln w="11430"/>
                <a:gradFill>
                  <a:gsLst>
                    <a:gs pos="25000">
                      <a:schemeClr val="accent2">
                        <a:satMod val="155000"/>
                      </a:schemeClr>
                    </a:gs>
                    <a:gs pos="100000">
                      <a:schemeClr val="accent2">
                        <a:shade val="45000"/>
                        <a:satMod val="165000"/>
                      </a:schemeClr>
                    </a:gs>
                  </a:gsLst>
                  <a:lin ang="5400000"/>
                </a:gradFill>
                <a:effectLst>
                  <a:outerShdw blurRad="50800" dist="38100" dir="16200000" rotWithShape="0">
                    <a:prstClr val="black">
                      <a:alpha val="40000"/>
                    </a:prstClr>
                  </a:outerShdw>
                </a:effectLst>
              </a:rPr>
              <a:t>Syukron</a:t>
            </a:r>
          </a:p>
          <a:p>
            <a:pPr algn="ctr"/>
            <a:r>
              <a:rPr lang="id-ID" sz="5400" b="1" spc="50" dirty="0" smtClean="0">
                <a:ln w="11430"/>
                <a:gradFill>
                  <a:gsLst>
                    <a:gs pos="25000">
                      <a:schemeClr val="accent2">
                        <a:satMod val="155000"/>
                      </a:schemeClr>
                    </a:gs>
                    <a:gs pos="100000">
                      <a:schemeClr val="accent2">
                        <a:shade val="45000"/>
                        <a:satMod val="165000"/>
                      </a:schemeClr>
                    </a:gs>
                  </a:gsLst>
                  <a:lin ang="5400000"/>
                </a:gradFill>
                <a:effectLst>
                  <a:outerShdw blurRad="50800" dist="38100" dir="16200000" rotWithShape="0">
                    <a:prstClr val="black">
                      <a:alpha val="40000"/>
                    </a:prstClr>
                  </a:outerShdw>
                </a:effectLst>
              </a:rPr>
              <a:t>Thank You</a:t>
            </a:r>
          </a:p>
          <a:p>
            <a:pPr algn="ctr"/>
            <a:r>
              <a:rPr lang="id-ID" sz="5400" b="1" spc="50" dirty="0" smtClean="0">
                <a:ln w="11430"/>
                <a:gradFill>
                  <a:gsLst>
                    <a:gs pos="25000">
                      <a:schemeClr val="accent2">
                        <a:satMod val="155000"/>
                      </a:schemeClr>
                    </a:gs>
                    <a:gs pos="100000">
                      <a:schemeClr val="accent2">
                        <a:shade val="45000"/>
                        <a:satMod val="165000"/>
                      </a:schemeClr>
                    </a:gs>
                  </a:gsLst>
                  <a:lin ang="5400000"/>
                </a:gradFill>
                <a:effectLst>
                  <a:outerShdw blurRad="50800" dist="38100" dir="16200000" rotWithShape="0">
                    <a:prstClr val="black">
                      <a:alpha val="40000"/>
                    </a:prstClr>
                  </a:outerShdw>
                </a:effectLst>
              </a:rPr>
              <a:t>Terima kasih</a:t>
            </a:r>
          </a:p>
        </p:txBody>
      </p:sp>
      <p:pic>
        <p:nvPicPr>
          <p:cNvPr id="5" name="Picture 4" descr="Kaligrafi-Al-Quran-Al-Karim.jpg"/>
          <p:cNvPicPr>
            <a:picLocks noChangeAspect="1"/>
          </p:cNvPicPr>
          <p:nvPr/>
        </p:nvPicPr>
        <p:blipFill>
          <a:blip r:embed="rId3" cstate="print"/>
          <a:stretch>
            <a:fillRect/>
          </a:stretch>
        </p:blipFill>
        <p:spPr>
          <a:xfrm>
            <a:off x="7412553" y="204952"/>
            <a:ext cx="1494965" cy="12458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grand_mosque2.jpg"/>
          <p:cNvPicPr>
            <a:picLocks noChangeAspect="1"/>
          </p:cNvPicPr>
          <p:nvPr/>
        </p:nvPicPr>
        <p:blipFill>
          <a:blip r:embed="rId4" cstate="print"/>
          <a:stretch>
            <a:fillRect/>
          </a:stretch>
        </p:blipFill>
        <p:spPr>
          <a:xfrm flipH="1">
            <a:off x="5095125" y="4624426"/>
            <a:ext cx="2803398" cy="16817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umroh-9-hari.jpg"/>
          <p:cNvPicPr>
            <a:picLocks noChangeAspect="1"/>
          </p:cNvPicPr>
          <p:nvPr/>
        </p:nvPicPr>
        <p:blipFill>
          <a:blip r:embed="rId5" cstate="print"/>
          <a:stretch>
            <a:fillRect/>
          </a:stretch>
        </p:blipFill>
        <p:spPr>
          <a:xfrm>
            <a:off x="361857" y="252250"/>
            <a:ext cx="1601491" cy="11263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8" presetClass="path" presetSubtype="0" accel="50000" decel="50000" fill="hold" grpId="1" nodeType="clickEffect">
                                  <p:stCondLst>
                                    <p:cond delay="0"/>
                                  </p:stCondLst>
                                  <p:iterate type="lt">
                                    <p:tmPct val="0"/>
                                  </p:iterate>
                                  <p:childTnLst>
                                    <p:animMotion origin="layout" path="M 0 0  C 0.001 0.04533  0.011 0.08667  0.028 0.11333  C 0.028 0.11467  0.055 0.15067  0.055 0.14933  C 0.07 0.16933  0.079 0.19733  0.079 0.22667  C 0.079 0.28533  0.044 0.332  0 0.33333  C -0.044 0.332  -0.079 0.28533  -0.079 0.22667  C -0.079 0.19733  -0.07 0.16933  -0.055 0.14933  C -0.055 0.15067  -0.028 0.11467  -0.028 0.11333  C -0.011 0.08667  -0.001 0.04533  0 0  Z" pathEditMode="relative" ptsTypes="">
                                      <p:cBhvr>
                                        <p:cTn id="13"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pic>
        <p:nvPicPr>
          <p:cNvPr id="12" name="Picture 11" descr="beranda bab 1.tif"/>
          <p:cNvPicPr>
            <a:picLocks noChangeAspect="1"/>
          </p:cNvPicPr>
          <p:nvPr/>
        </p:nvPicPr>
        <p:blipFill>
          <a:blip r:embed="rId2" cstate="print">
            <a:duotone>
              <a:schemeClr val="accent1">
                <a:shade val="45000"/>
                <a:satMod val="135000"/>
              </a:schemeClr>
              <a:prstClr val="white"/>
            </a:duotone>
          </a:blip>
          <a:stretch>
            <a:fillRect/>
          </a:stretch>
        </p:blipFill>
        <p:spPr>
          <a:xfrm>
            <a:off x="5607908" y="4262283"/>
            <a:ext cx="3432945" cy="2520000"/>
          </a:xfrm>
          <a:prstGeom prst="rect">
            <a:avLst/>
          </a:prstGeom>
          <a:ln>
            <a:noFill/>
          </a:ln>
          <a:effectLst>
            <a:softEdge rad="112500"/>
          </a:effectLst>
        </p:spPr>
      </p:pic>
      <p:sp>
        <p:nvSpPr>
          <p:cNvPr id="6" name="Title 1"/>
          <p:cNvSpPr>
            <a:spLocks noGrp="1"/>
          </p:cNvSpPr>
          <p:nvPr>
            <p:ph type="title"/>
          </p:nvPr>
        </p:nvSpPr>
        <p:spPr>
          <a:xfrm>
            <a:off x="107950" y="268288"/>
            <a:ext cx="8229600" cy="1143000"/>
          </a:xfrm>
        </p:spPr>
        <p:txBody>
          <a:bodyPr/>
          <a:lstStyle/>
          <a:p>
            <a:pPr marL="803275" indent="-803275" algn="l"/>
            <a:r>
              <a:rPr lang="en-US" altLang="en-US" sz="3000" b="1" dirty="0" smtClean="0">
                <a:latin typeface="Helvetica" pitchFamily="34" charset="0"/>
              </a:rPr>
              <a:t>B.</a:t>
            </a:r>
            <a:r>
              <a:rPr lang="id-ID" altLang="en-US" sz="3000" b="1" dirty="0" smtClean="0">
                <a:latin typeface="Helvetica" pitchFamily="34" charset="0"/>
              </a:rPr>
              <a:t>	</a:t>
            </a:r>
            <a:r>
              <a:rPr lang="en-US" sz="3200" b="1" dirty="0" smtClean="0"/>
              <a:t>Implementasi Pemahaman Tujuh </a:t>
            </a:r>
            <a:r>
              <a:rPr lang="id-ID" sz="3200" b="1" dirty="0" smtClean="0"/>
              <a:t/>
            </a:r>
            <a:br>
              <a:rPr lang="id-ID" sz="3200" b="1" dirty="0" smtClean="0"/>
            </a:br>
            <a:r>
              <a:rPr lang="id-ID" sz="3200" b="1" dirty="0" smtClean="0"/>
              <a:t>Al-Asma’u Al-Husna</a:t>
            </a:r>
            <a:endParaRPr lang="en-US" sz="3000" dirty="0" smtClean="0">
              <a:latin typeface="Helvetica" pitchFamily="34" charset="0"/>
            </a:endParaRPr>
          </a:p>
        </p:txBody>
      </p:sp>
      <p:sp>
        <p:nvSpPr>
          <p:cNvPr id="24" name="Rectangle 23"/>
          <p:cNvSpPr/>
          <p:nvPr/>
        </p:nvSpPr>
        <p:spPr>
          <a:xfrm>
            <a:off x="801255" y="1411288"/>
            <a:ext cx="7483908" cy="584775"/>
          </a:xfrm>
          <a:prstGeom prst="rect">
            <a:avLst/>
          </a:prstGeom>
          <a:noFill/>
        </p:spPr>
        <p:txBody>
          <a:bodyPr wrap="none" lIns="91440" tIns="45720" rIns="91440" bIns="45720">
            <a:spAutoFit/>
          </a:bodyPr>
          <a:lstStyle/>
          <a:p>
            <a:r>
              <a:rPr lang="id-ID"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 Impementasi Pemahaman Al-Karim</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6" name="Round Diagonal Corner Rectangle 25"/>
          <p:cNvSpPr/>
          <p:nvPr/>
        </p:nvSpPr>
        <p:spPr>
          <a:xfrm>
            <a:off x="1302067" y="1996063"/>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a. Memuliakan dan berbakti kepada orang tua</a:t>
            </a:r>
            <a:endParaRPr lang="en-US" sz="2400" dirty="0">
              <a:solidFill>
                <a:srgbClr val="000000"/>
              </a:solidFill>
            </a:endParaRPr>
          </a:p>
        </p:txBody>
      </p:sp>
      <p:sp>
        <p:nvSpPr>
          <p:cNvPr id="27" name="Round Diagonal Corner Rectangle 26"/>
          <p:cNvSpPr/>
          <p:nvPr/>
        </p:nvSpPr>
        <p:spPr>
          <a:xfrm>
            <a:off x="1302067" y="2605663"/>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b. Menghormati orang yang lebih tua</a:t>
            </a:r>
            <a:endParaRPr lang="en-US" sz="2400" dirty="0">
              <a:solidFill>
                <a:srgbClr val="000000"/>
              </a:solidFill>
            </a:endParaRPr>
          </a:p>
        </p:txBody>
      </p:sp>
      <p:sp>
        <p:nvSpPr>
          <p:cNvPr id="28" name="Round Diagonal Corner Rectangle 27"/>
          <p:cNvSpPr/>
          <p:nvPr/>
        </p:nvSpPr>
        <p:spPr>
          <a:xfrm>
            <a:off x="1302067" y="3215640"/>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c. Memuliakan dan menghormati guru</a:t>
            </a:r>
            <a:endParaRPr lang="en-US" sz="2400" dirty="0">
              <a:solidFill>
                <a:srgbClr val="000000"/>
              </a:solidFill>
            </a:endParaRPr>
          </a:p>
        </p:txBody>
      </p:sp>
      <p:sp>
        <p:nvSpPr>
          <p:cNvPr id="29" name="Rectangle 28"/>
          <p:cNvSpPr/>
          <p:nvPr/>
        </p:nvSpPr>
        <p:spPr>
          <a:xfrm>
            <a:off x="874995" y="4089096"/>
            <a:ext cx="7019357" cy="523220"/>
          </a:xfrm>
          <a:prstGeom prst="rect">
            <a:avLst/>
          </a:prstGeom>
          <a:noFill/>
        </p:spPr>
        <p:txBody>
          <a:bodyPr wrap="none" lIns="91440" tIns="45720" rIns="91440" bIns="45720">
            <a:spAutoFit/>
          </a:bodyPr>
          <a:lstStyle/>
          <a:p>
            <a:r>
              <a:rPr lang="id-ID"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 Implementasi Pemahaman Al-Mu’min </a:t>
            </a:r>
            <a:endParaRPr lang="en-US"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1" name="Round Diagonal Corner Rectangle 30"/>
          <p:cNvSpPr/>
          <p:nvPr/>
        </p:nvSpPr>
        <p:spPr>
          <a:xfrm>
            <a:off x="1302067" y="4670324"/>
            <a:ext cx="7035483" cy="441960"/>
          </a:xfrm>
          <a:prstGeom prst="round2DiagRect">
            <a:avLst/>
          </a:prstGeom>
          <a:solidFill>
            <a:schemeClr val="accent6">
              <a:lumMod val="40000"/>
              <a:lumOff val="60000"/>
              <a:alpha val="7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a. Berpartisipasi dalam menjaga keamanan rumah</a:t>
            </a:r>
            <a:endParaRPr lang="en-US" sz="2400" dirty="0">
              <a:solidFill>
                <a:srgbClr val="000000"/>
              </a:solidFill>
            </a:endParaRPr>
          </a:p>
        </p:txBody>
      </p:sp>
      <p:sp>
        <p:nvSpPr>
          <p:cNvPr id="32" name="Round Diagonal Corner Rectangle 31"/>
          <p:cNvSpPr/>
          <p:nvPr/>
        </p:nvSpPr>
        <p:spPr>
          <a:xfrm>
            <a:off x="1302067" y="5264684"/>
            <a:ext cx="7035483" cy="441960"/>
          </a:xfrm>
          <a:prstGeom prst="round2DiagRect">
            <a:avLst/>
          </a:prstGeom>
          <a:solidFill>
            <a:schemeClr val="accent6">
              <a:lumMod val="40000"/>
              <a:lumOff val="60000"/>
              <a:alpha val="7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b. Berpartisipasi dalam menjaga keamanan sekolah</a:t>
            </a:r>
            <a:endParaRPr lang="en-US" sz="2400" dirty="0">
              <a:solidFill>
                <a:srgbClr val="000000"/>
              </a:solidFill>
            </a:endParaRPr>
          </a:p>
        </p:txBody>
      </p:sp>
      <p:sp>
        <p:nvSpPr>
          <p:cNvPr id="33" name="Round Diagonal Corner Rectangle 32"/>
          <p:cNvSpPr/>
          <p:nvPr/>
        </p:nvSpPr>
        <p:spPr>
          <a:xfrm>
            <a:off x="1302067" y="5882640"/>
            <a:ext cx="7035483" cy="670560"/>
          </a:xfrm>
          <a:prstGeom prst="round2DiagRect">
            <a:avLst>
              <a:gd name="adj1" fmla="val 40805"/>
              <a:gd name="adj2" fmla="val 0"/>
            </a:avLst>
          </a:prstGeom>
          <a:solidFill>
            <a:schemeClr val="accent6">
              <a:lumMod val="40000"/>
              <a:lumOff val="60000"/>
              <a:alpha val="7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indent="-268288"/>
            <a:r>
              <a:rPr lang="id-ID" sz="2400" dirty="0" smtClean="0">
                <a:solidFill>
                  <a:srgbClr val="000000"/>
                </a:solidFill>
              </a:rPr>
              <a:t>c. Berpartisipasi dalam menjaga keamanan lingkungan                            sekitar</a:t>
            </a:r>
            <a:endParaRPr lang="en-US" sz="2400" dirty="0">
              <a:solidFill>
                <a:srgbClr val="000000"/>
              </a:solidFill>
            </a:endParaRPr>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500" fill="hold"/>
                                        <p:tgtEl>
                                          <p:spTgt spid="27"/>
                                        </p:tgtEl>
                                        <p:attrNameLst>
                                          <p:attrName>ppt_x</p:attrName>
                                        </p:attrNameLst>
                                      </p:cBhvr>
                                      <p:tavLst>
                                        <p:tav tm="0">
                                          <p:val>
                                            <p:strVal val="#ppt_x"/>
                                          </p:val>
                                        </p:tav>
                                        <p:tav tm="100000">
                                          <p:val>
                                            <p:strVal val="#ppt_x"/>
                                          </p:val>
                                        </p:tav>
                                      </p:tavLst>
                                    </p:anim>
                                    <p:anim calcmode="lin" valueType="num">
                                      <p:cBhvr additive="base">
                                        <p:cTn id="2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ppt_x"/>
                                          </p:val>
                                        </p:tav>
                                        <p:tav tm="100000">
                                          <p:val>
                                            <p:strVal val="#ppt_x"/>
                                          </p:val>
                                        </p:tav>
                                      </p:tavLst>
                                    </p:anim>
                                    <p:anim calcmode="lin" valueType="num">
                                      <p:cBhvr additive="base">
                                        <p:cTn id="3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dissolv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additive="base">
                                        <p:cTn id="40" dur="500" fill="hold"/>
                                        <p:tgtEl>
                                          <p:spTgt spid="31"/>
                                        </p:tgtEl>
                                        <p:attrNameLst>
                                          <p:attrName>ppt_x</p:attrName>
                                        </p:attrNameLst>
                                      </p:cBhvr>
                                      <p:tavLst>
                                        <p:tav tm="0">
                                          <p:val>
                                            <p:strVal val="#ppt_x"/>
                                          </p:val>
                                        </p:tav>
                                        <p:tav tm="100000">
                                          <p:val>
                                            <p:strVal val="#ppt_x"/>
                                          </p:val>
                                        </p:tav>
                                      </p:tavLst>
                                    </p:anim>
                                    <p:anim calcmode="lin" valueType="num">
                                      <p:cBhvr additive="base">
                                        <p:cTn id="41"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 calcmode="lin" valueType="num">
                                      <p:cBhvr additive="base">
                                        <p:cTn id="46" dur="500" fill="hold"/>
                                        <p:tgtEl>
                                          <p:spTgt spid="32"/>
                                        </p:tgtEl>
                                        <p:attrNameLst>
                                          <p:attrName>ppt_x</p:attrName>
                                        </p:attrNameLst>
                                      </p:cBhvr>
                                      <p:tavLst>
                                        <p:tav tm="0">
                                          <p:val>
                                            <p:strVal val="#ppt_x"/>
                                          </p:val>
                                        </p:tav>
                                        <p:tav tm="100000">
                                          <p:val>
                                            <p:strVal val="#ppt_x"/>
                                          </p:val>
                                        </p:tav>
                                      </p:tavLst>
                                    </p:anim>
                                    <p:anim calcmode="lin" valueType="num">
                                      <p:cBhvr additive="base">
                                        <p:cTn id="47"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additive="base">
                                        <p:cTn id="52" dur="500" fill="hold"/>
                                        <p:tgtEl>
                                          <p:spTgt spid="33"/>
                                        </p:tgtEl>
                                        <p:attrNameLst>
                                          <p:attrName>ppt_x</p:attrName>
                                        </p:attrNameLst>
                                      </p:cBhvr>
                                      <p:tavLst>
                                        <p:tav tm="0">
                                          <p:val>
                                            <p:strVal val="#ppt_x"/>
                                          </p:val>
                                        </p:tav>
                                        <p:tav tm="100000">
                                          <p:val>
                                            <p:strVal val="#ppt_x"/>
                                          </p:val>
                                        </p:tav>
                                      </p:tavLst>
                                    </p:anim>
                                    <p:anim calcmode="lin" valueType="num">
                                      <p:cBhvr additive="base">
                                        <p:cTn id="53"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4" grpId="0"/>
      <p:bldP spid="26" grpId="0" animBg="1"/>
      <p:bldP spid="27" grpId="0" animBg="1"/>
      <p:bldP spid="28" grpId="0" animBg="1"/>
      <p:bldP spid="29" grpId="0"/>
      <p:bldP spid="31" grpId="0" animBg="1"/>
      <p:bldP spid="32" grpId="0" animBg="1"/>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pic>
        <p:nvPicPr>
          <p:cNvPr id="16" name="Picture 15" descr="beranda bab 1.tif"/>
          <p:cNvPicPr>
            <a:picLocks noChangeAspect="1"/>
          </p:cNvPicPr>
          <p:nvPr/>
        </p:nvPicPr>
        <p:blipFill>
          <a:blip r:embed="rId2" cstate="print">
            <a:duotone>
              <a:schemeClr val="accent1">
                <a:shade val="45000"/>
                <a:satMod val="135000"/>
              </a:schemeClr>
              <a:prstClr val="white"/>
            </a:duotone>
          </a:blip>
          <a:stretch>
            <a:fillRect/>
          </a:stretch>
        </p:blipFill>
        <p:spPr>
          <a:xfrm>
            <a:off x="5607908" y="4262283"/>
            <a:ext cx="3432945" cy="2520000"/>
          </a:xfrm>
          <a:prstGeom prst="rect">
            <a:avLst/>
          </a:prstGeom>
          <a:ln>
            <a:noFill/>
          </a:ln>
          <a:effectLst>
            <a:softEdge rad="112500"/>
          </a:effectLst>
        </p:spPr>
      </p:pic>
      <p:sp>
        <p:nvSpPr>
          <p:cNvPr id="4" name="Rectangle 3"/>
          <p:cNvSpPr/>
          <p:nvPr/>
        </p:nvSpPr>
        <p:spPr>
          <a:xfrm>
            <a:off x="850936" y="494308"/>
            <a:ext cx="6687023" cy="523220"/>
          </a:xfrm>
          <a:prstGeom prst="rect">
            <a:avLst/>
          </a:prstGeom>
          <a:noFill/>
        </p:spPr>
        <p:txBody>
          <a:bodyPr wrap="none" lIns="91440" tIns="45720" rIns="91440" bIns="45720">
            <a:spAutoFit/>
          </a:bodyPr>
          <a:lstStyle/>
          <a:p>
            <a:pPr algn="ctr"/>
            <a:r>
              <a:rPr lang="id-ID"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 Implementasi Pemahaman Al-Wakil </a:t>
            </a:r>
            <a:endParaRPr lang="en-US"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8" name="Round Diagonal Corner Rectangle 7"/>
          <p:cNvSpPr/>
          <p:nvPr/>
        </p:nvSpPr>
        <p:spPr>
          <a:xfrm>
            <a:off x="1302067" y="1135610"/>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a. Membantu acara keagamaan di lingkungan sekitar</a:t>
            </a:r>
            <a:endParaRPr lang="en-US" sz="2400" dirty="0">
              <a:solidFill>
                <a:srgbClr val="000000"/>
              </a:solidFill>
            </a:endParaRPr>
          </a:p>
        </p:txBody>
      </p:sp>
      <p:sp>
        <p:nvSpPr>
          <p:cNvPr id="9" name="Round Diagonal Corner Rectangle 8"/>
          <p:cNvSpPr/>
          <p:nvPr/>
        </p:nvSpPr>
        <p:spPr>
          <a:xfrm>
            <a:off x="1302067" y="1745210"/>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b. Berani mengajukan diri sebagai pengurus organisasi</a:t>
            </a:r>
            <a:endParaRPr lang="en-US" sz="2400" dirty="0">
              <a:solidFill>
                <a:srgbClr val="000000"/>
              </a:solidFill>
            </a:endParaRPr>
          </a:p>
        </p:txBody>
      </p:sp>
      <p:sp>
        <p:nvSpPr>
          <p:cNvPr id="10" name="Round Diagonal Corner Rectangle 9"/>
          <p:cNvSpPr/>
          <p:nvPr/>
        </p:nvSpPr>
        <p:spPr>
          <a:xfrm>
            <a:off x="1302067" y="2355187"/>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c. Mandiri mengurus diri sendiri</a:t>
            </a:r>
            <a:endParaRPr lang="en-US" sz="2400" dirty="0">
              <a:solidFill>
                <a:srgbClr val="000000"/>
              </a:solidFill>
            </a:endParaRPr>
          </a:p>
        </p:txBody>
      </p:sp>
      <p:sp>
        <p:nvSpPr>
          <p:cNvPr id="11" name="Rectangle 10"/>
          <p:cNvSpPr/>
          <p:nvPr/>
        </p:nvSpPr>
        <p:spPr>
          <a:xfrm>
            <a:off x="852315" y="3200402"/>
            <a:ext cx="6701964" cy="523220"/>
          </a:xfrm>
          <a:prstGeom prst="rect">
            <a:avLst/>
          </a:prstGeom>
          <a:noFill/>
        </p:spPr>
        <p:txBody>
          <a:bodyPr wrap="none" lIns="91440" tIns="45720" rIns="91440" bIns="45720">
            <a:spAutoFit/>
          </a:bodyPr>
          <a:lstStyle/>
          <a:p>
            <a:pPr algn="ctr"/>
            <a:r>
              <a:rPr lang="id-ID"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4. Implementasi Pemahaman Al-Matin </a:t>
            </a:r>
            <a:endParaRPr lang="en-US"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2" name="Round Diagonal Corner Rectangle 11"/>
          <p:cNvSpPr/>
          <p:nvPr/>
        </p:nvSpPr>
        <p:spPr>
          <a:xfrm>
            <a:off x="1302067" y="3782614"/>
            <a:ext cx="7035483" cy="441960"/>
          </a:xfrm>
          <a:prstGeom prst="round2DiagRect">
            <a:avLst/>
          </a:prstGeom>
          <a:solidFill>
            <a:schemeClr val="accent6">
              <a:lumMod val="40000"/>
              <a:lumOff val="60000"/>
              <a:alpha val="69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a. Percaya diri</a:t>
            </a:r>
            <a:endParaRPr lang="en-US" sz="2400" dirty="0">
              <a:solidFill>
                <a:srgbClr val="000000"/>
              </a:solidFill>
            </a:endParaRPr>
          </a:p>
        </p:txBody>
      </p:sp>
      <p:sp>
        <p:nvSpPr>
          <p:cNvPr id="13" name="Round Diagonal Corner Rectangle 12"/>
          <p:cNvSpPr/>
          <p:nvPr/>
        </p:nvSpPr>
        <p:spPr>
          <a:xfrm>
            <a:off x="1302067" y="4392214"/>
            <a:ext cx="7035483" cy="441960"/>
          </a:xfrm>
          <a:prstGeom prst="round2DiagRect">
            <a:avLst/>
          </a:prstGeom>
          <a:solidFill>
            <a:schemeClr val="accent6">
              <a:lumMod val="40000"/>
              <a:lumOff val="60000"/>
              <a:alpha val="69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b. Teguh pendirian</a:t>
            </a:r>
            <a:endParaRPr lang="en-US" sz="2400" dirty="0">
              <a:solidFill>
                <a:srgbClr val="000000"/>
              </a:solidFill>
            </a:endParaRPr>
          </a:p>
        </p:txBody>
      </p:sp>
      <p:sp>
        <p:nvSpPr>
          <p:cNvPr id="14" name="Round Diagonal Corner Rectangle 13"/>
          <p:cNvSpPr/>
          <p:nvPr/>
        </p:nvSpPr>
        <p:spPr>
          <a:xfrm>
            <a:off x="1302067" y="5002191"/>
            <a:ext cx="7035483" cy="441960"/>
          </a:xfrm>
          <a:prstGeom prst="round2DiagRect">
            <a:avLst/>
          </a:prstGeom>
          <a:solidFill>
            <a:schemeClr val="accent6">
              <a:lumMod val="40000"/>
              <a:lumOff val="60000"/>
              <a:alpha val="69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c. Meneguhkan hati orang lain</a:t>
            </a:r>
            <a:endParaRPr lang="en-US" sz="2400" dirty="0">
              <a:solidFill>
                <a:srgbClr val="000000"/>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dissolv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P spid="11" grpId="0"/>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pic>
        <p:nvPicPr>
          <p:cNvPr id="16" name="Picture 15" descr="beranda bab 1.tif"/>
          <p:cNvPicPr>
            <a:picLocks noChangeAspect="1"/>
          </p:cNvPicPr>
          <p:nvPr/>
        </p:nvPicPr>
        <p:blipFill>
          <a:blip r:embed="rId2" cstate="print">
            <a:duotone>
              <a:schemeClr val="accent1">
                <a:shade val="45000"/>
                <a:satMod val="135000"/>
              </a:schemeClr>
              <a:prstClr val="white"/>
            </a:duotone>
          </a:blip>
          <a:stretch>
            <a:fillRect/>
          </a:stretch>
        </p:blipFill>
        <p:spPr>
          <a:xfrm>
            <a:off x="5607908" y="4262283"/>
            <a:ext cx="3432945" cy="2520000"/>
          </a:xfrm>
          <a:prstGeom prst="rect">
            <a:avLst/>
          </a:prstGeom>
          <a:ln>
            <a:noFill/>
          </a:ln>
          <a:effectLst>
            <a:softEdge rad="112500"/>
          </a:effectLst>
        </p:spPr>
      </p:pic>
      <p:sp>
        <p:nvSpPr>
          <p:cNvPr id="4" name="Rectangle 3"/>
          <p:cNvSpPr/>
          <p:nvPr/>
        </p:nvSpPr>
        <p:spPr>
          <a:xfrm>
            <a:off x="725180" y="494308"/>
            <a:ext cx="6661312" cy="523220"/>
          </a:xfrm>
          <a:prstGeom prst="rect">
            <a:avLst/>
          </a:prstGeom>
          <a:noFill/>
        </p:spPr>
        <p:txBody>
          <a:bodyPr wrap="none" lIns="91440" tIns="45720" rIns="91440" bIns="45720">
            <a:spAutoFit/>
          </a:bodyPr>
          <a:lstStyle/>
          <a:p>
            <a:pPr algn="ctr"/>
            <a:r>
              <a:rPr lang="id-ID"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5. Implementasi Pemahaman Al-Jami’ </a:t>
            </a:r>
            <a:endParaRPr lang="en-US"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8" name="Round Diagonal Corner Rectangle 7"/>
          <p:cNvSpPr/>
          <p:nvPr/>
        </p:nvSpPr>
        <p:spPr>
          <a:xfrm>
            <a:off x="1256347" y="1048008"/>
            <a:ext cx="7035483" cy="80772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indent="-268288"/>
            <a:r>
              <a:rPr lang="id-ID" sz="2400" dirty="0" smtClean="0">
                <a:solidFill>
                  <a:srgbClr val="000000"/>
                </a:solidFill>
              </a:rPr>
              <a:t>a. Mengedepankan musyawarah dalam mengambil           keputusan</a:t>
            </a:r>
            <a:endParaRPr lang="en-US" sz="2400" dirty="0">
              <a:solidFill>
                <a:srgbClr val="000000"/>
              </a:solidFill>
            </a:endParaRPr>
          </a:p>
        </p:txBody>
      </p:sp>
      <p:sp>
        <p:nvSpPr>
          <p:cNvPr id="9" name="Round Diagonal Corner Rectangle 8"/>
          <p:cNvSpPr/>
          <p:nvPr/>
        </p:nvSpPr>
        <p:spPr>
          <a:xfrm>
            <a:off x="1256347" y="2008128"/>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b. Menjaga persatuan dan kesatuan</a:t>
            </a:r>
            <a:endParaRPr lang="en-US" sz="2400" dirty="0">
              <a:solidFill>
                <a:srgbClr val="000000"/>
              </a:solidFill>
            </a:endParaRPr>
          </a:p>
        </p:txBody>
      </p:sp>
      <p:sp>
        <p:nvSpPr>
          <p:cNvPr id="10" name="Round Diagonal Corner Rectangle 9"/>
          <p:cNvSpPr/>
          <p:nvPr/>
        </p:nvSpPr>
        <p:spPr>
          <a:xfrm>
            <a:off x="1256347" y="2618105"/>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c. Memperbanyak amal kebaikan</a:t>
            </a:r>
            <a:endParaRPr lang="en-US" sz="2400" dirty="0">
              <a:solidFill>
                <a:srgbClr val="000000"/>
              </a:solidFill>
            </a:endParaRPr>
          </a:p>
        </p:txBody>
      </p:sp>
      <p:sp>
        <p:nvSpPr>
          <p:cNvPr id="11" name="Rectangle 10"/>
          <p:cNvSpPr/>
          <p:nvPr/>
        </p:nvSpPr>
        <p:spPr>
          <a:xfrm>
            <a:off x="732238" y="3554361"/>
            <a:ext cx="6440674" cy="523220"/>
          </a:xfrm>
          <a:prstGeom prst="rect">
            <a:avLst/>
          </a:prstGeom>
          <a:noFill/>
        </p:spPr>
        <p:txBody>
          <a:bodyPr wrap="none" lIns="91440" tIns="45720" rIns="91440" bIns="45720">
            <a:spAutoFit/>
          </a:bodyPr>
          <a:lstStyle/>
          <a:p>
            <a:pPr algn="ctr"/>
            <a:r>
              <a:rPr lang="id-ID"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6. Implementasi Pemahaman Al-’Adl </a:t>
            </a:r>
            <a:endParaRPr lang="en-US"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2" name="Round Diagonal Corner Rectangle 11"/>
          <p:cNvSpPr/>
          <p:nvPr/>
        </p:nvSpPr>
        <p:spPr>
          <a:xfrm>
            <a:off x="1256347" y="4150834"/>
            <a:ext cx="7035483" cy="441960"/>
          </a:xfrm>
          <a:prstGeom prst="round2DiagRect">
            <a:avLst/>
          </a:prstGeom>
          <a:solidFill>
            <a:schemeClr val="accent6">
              <a:lumMod val="40000"/>
              <a:lumOff val="60000"/>
              <a:alpha val="7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a. Menempatkan sesuatu pada tempatnya</a:t>
            </a:r>
            <a:endParaRPr lang="en-US" sz="2400" dirty="0">
              <a:solidFill>
                <a:srgbClr val="000000"/>
              </a:solidFill>
            </a:endParaRPr>
          </a:p>
        </p:txBody>
      </p:sp>
      <p:sp>
        <p:nvSpPr>
          <p:cNvPr id="13" name="Round Diagonal Corner Rectangle 12"/>
          <p:cNvSpPr/>
          <p:nvPr/>
        </p:nvSpPr>
        <p:spPr>
          <a:xfrm>
            <a:off x="1256347" y="4760434"/>
            <a:ext cx="7035483" cy="441960"/>
          </a:xfrm>
          <a:prstGeom prst="round2DiagRect">
            <a:avLst/>
          </a:prstGeom>
          <a:solidFill>
            <a:schemeClr val="accent6">
              <a:lumMod val="40000"/>
              <a:lumOff val="60000"/>
              <a:alpha val="7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b. Menjadi pemimpin yang adil</a:t>
            </a:r>
            <a:endParaRPr lang="en-US" sz="2400" dirty="0">
              <a:solidFill>
                <a:srgbClr val="000000"/>
              </a:solidFill>
            </a:endParaRPr>
          </a:p>
        </p:txBody>
      </p:sp>
      <p:sp>
        <p:nvSpPr>
          <p:cNvPr id="14" name="Round Diagonal Corner Rectangle 13"/>
          <p:cNvSpPr/>
          <p:nvPr/>
        </p:nvSpPr>
        <p:spPr>
          <a:xfrm>
            <a:off x="1256347" y="5370411"/>
            <a:ext cx="7035483" cy="441960"/>
          </a:xfrm>
          <a:prstGeom prst="round2DiagRect">
            <a:avLst/>
          </a:prstGeom>
          <a:solidFill>
            <a:schemeClr val="accent6">
              <a:lumMod val="40000"/>
              <a:lumOff val="60000"/>
              <a:alpha val="7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c. Berlaku adil dalam jual beli</a:t>
            </a:r>
            <a:endParaRPr lang="en-US" sz="2400" dirty="0">
              <a:solidFill>
                <a:srgbClr val="000000"/>
              </a:solidFill>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dissolv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P spid="11" grpId="0"/>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4" name="Rectangle 3"/>
          <p:cNvSpPr/>
          <p:nvPr/>
        </p:nvSpPr>
        <p:spPr>
          <a:xfrm>
            <a:off x="774266" y="494308"/>
            <a:ext cx="6681124" cy="523220"/>
          </a:xfrm>
          <a:prstGeom prst="rect">
            <a:avLst/>
          </a:prstGeom>
          <a:noFill/>
        </p:spPr>
        <p:txBody>
          <a:bodyPr wrap="none" lIns="91440" tIns="45720" rIns="91440" bIns="45720">
            <a:spAutoFit/>
          </a:bodyPr>
          <a:lstStyle/>
          <a:p>
            <a:pPr algn="ctr"/>
            <a:r>
              <a:rPr lang="id-ID"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7. Implementasi Pemahaman Al-Akhir </a:t>
            </a:r>
            <a:endParaRPr lang="en-US"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8" name="Round Diagonal Corner Rectangle 7"/>
          <p:cNvSpPr/>
          <p:nvPr/>
        </p:nvSpPr>
        <p:spPr>
          <a:xfrm>
            <a:off x="1256347" y="1063248"/>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a. Selalu berusaha meningkatkan ibadah dan ilmu</a:t>
            </a:r>
            <a:endParaRPr lang="en-US" sz="2400" dirty="0">
              <a:solidFill>
                <a:srgbClr val="000000"/>
              </a:solidFill>
            </a:endParaRPr>
          </a:p>
        </p:txBody>
      </p:sp>
      <p:sp>
        <p:nvSpPr>
          <p:cNvPr id="9" name="Round Diagonal Corner Rectangle 8"/>
          <p:cNvSpPr/>
          <p:nvPr/>
        </p:nvSpPr>
        <p:spPr>
          <a:xfrm>
            <a:off x="1256347" y="1672848"/>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b. Bertobat atas segala dosa dan kesalahan</a:t>
            </a:r>
            <a:endParaRPr lang="en-US" sz="2400" dirty="0">
              <a:solidFill>
                <a:srgbClr val="000000"/>
              </a:solidFill>
            </a:endParaRPr>
          </a:p>
        </p:txBody>
      </p:sp>
      <p:sp>
        <p:nvSpPr>
          <p:cNvPr id="10" name="Round Diagonal Corner Rectangle 9"/>
          <p:cNvSpPr/>
          <p:nvPr/>
        </p:nvSpPr>
        <p:spPr>
          <a:xfrm>
            <a:off x="1256347" y="2282825"/>
            <a:ext cx="7035483" cy="441960"/>
          </a:xfrm>
          <a:prstGeom prst="round2Diag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dirty="0" smtClean="0">
                <a:solidFill>
                  <a:srgbClr val="000000"/>
                </a:solidFill>
              </a:rPr>
              <a:t>c. Mengajak orang lain berbuat baik</a:t>
            </a:r>
            <a:endParaRPr lang="en-US" sz="2400" dirty="0">
              <a:solidFill>
                <a:srgbClr val="000000"/>
              </a:solidFill>
            </a:endParaRPr>
          </a:p>
        </p:txBody>
      </p:sp>
      <p:pic>
        <p:nvPicPr>
          <p:cNvPr id="7" name="Picture 6" descr="beranda bab 1.tif"/>
          <p:cNvPicPr>
            <a:picLocks noChangeAspect="1"/>
          </p:cNvPicPr>
          <p:nvPr/>
        </p:nvPicPr>
        <p:blipFill>
          <a:blip r:embed="rId2" cstate="print">
            <a:duotone>
              <a:schemeClr val="accent1">
                <a:shade val="45000"/>
                <a:satMod val="135000"/>
              </a:schemeClr>
              <a:prstClr val="white"/>
            </a:duotone>
          </a:blip>
          <a:stretch>
            <a:fillRect/>
          </a:stretch>
        </p:blipFill>
        <p:spPr>
          <a:xfrm>
            <a:off x="5607907" y="4262283"/>
            <a:ext cx="3432944" cy="2520000"/>
          </a:xfrm>
          <a:prstGeom prst="rect">
            <a:avLst/>
          </a:prstGeom>
          <a:ln>
            <a:noFill/>
          </a:ln>
          <a:effectLst>
            <a:softEdge rad="112500"/>
          </a:effectLst>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beranda bab 2.tif"/>
          <p:cNvPicPr>
            <a:picLocks noChangeAspect="1"/>
          </p:cNvPicPr>
          <p:nvPr/>
        </p:nvPicPr>
        <p:blipFill>
          <a:blip r:embed="rId2" cstate="print">
            <a:duotone>
              <a:schemeClr val="bg2">
                <a:shade val="45000"/>
                <a:satMod val="135000"/>
              </a:schemeClr>
              <a:prstClr val="white"/>
            </a:duotone>
          </a:blip>
          <a:stretch>
            <a:fillRect/>
          </a:stretch>
        </p:blipFill>
        <p:spPr>
          <a:xfrm>
            <a:off x="-1" y="0"/>
            <a:ext cx="9144001" cy="6858000"/>
          </a:xfrm>
          <a:prstGeom prst="rect">
            <a:avLst/>
          </a:prstGeom>
          <a:ln>
            <a:noFill/>
          </a:ln>
          <a:effectLst>
            <a:softEdge rad="112500"/>
          </a:effectLst>
        </p:spPr>
      </p:pic>
      <p:sp>
        <p:nvSpPr>
          <p:cNvPr id="22" name="Title 21"/>
          <p:cNvSpPr>
            <a:spLocks noGrp="1"/>
          </p:cNvSpPr>
          <p:nvPr>
            <p:ph type="title"/>
          </p:nvPr>
        </p:nvSpPr>
        <p:spPr>
          <a:xfrm>
            <a:off x="457200" y="555625"/>
            <a:ext cx="8229600" cy="1143000"/>
          </a:xfrm>
        </p:spPr>
        <p:txBody>
          <a:bodyPr>
            <a:noAutofit/>
          </a:bodyPr>
          <a:lstStyle/>
          <a:p>
            <a:pPr>
              <a:defRPr/>
            </a:pPr>
            <a: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B</a:t>
            </a:r>
            <a:r>
              <a:rPr lang="id-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ab</a:t>
            </a:r>
            <a: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 </a:t>
            </a:r>
            <a: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II</a:t>
            </a:r>
            <a:br>
              <a:rPr lang="en-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br>
            <a:r>
              <a:rPr lang="id-ID" altLang="x-none" sz="4000" b="1" noProof="1" smtClean="0">
                <a:ln/>
                <a:solidFill>
                  <a:srgbClr val="FF0000"/>
                </a:solidFill>
                <a:effectLst>
                  <a:outerShdw blurRad="38100" dist="19050" dir="2700000" algn="tl" rotWithShape="0">
                    <a:schemeClr val="dk1">
                      <a:alpha val="40000"/>
                    </a:schemeClr>
                  </a:outerShdw>
                </a:effectLst>
                <a:latin typeface="Times New Roman" pitchFamily="18" charset="0"/>
                <a:ea typeface="Aharoni" panose="02010803020104030203" pitchFamily="2" charset="-79"/>
                <a:cs typeface="Times New Roman" pitchFamily="18" charset="0"/>
              </a:rPr>
              <a:t>Berbusana Sesuai Ketentuan Syariat Islam</a:t>
            </a:r>
            <a:endParaRPr lang="en-US" sz="4000" b="1" dirty="0">
              <a:solidFill>
                <a:srgbClr val="FF0000"/>
              </a:solidFill>
              <a:latin typeface="Times New Roman" pitchFamily="18" charset="0"/>
              <a:cs typeface="Times New Roman" pitchFamily="18" charset="0"/>
            </a:endParaRPr>
          </a:p>
        </p:txBody>
      </p:sp>
      <p:sp>
        <p:nvSpPr>
          <p:cNvPr id="23" name="Content Placeholder 22"/>
          <p:cNvSpPr>
            <a:spLocks noGrp="1"/>
          </p:cNvSpPr>
          <p:nvPr>
            <p:ph idx="1"/>
          </p:nvPr>
        </p:nvSpPr>
        <p:spPr>
          <a:xfrm>
            <a:off x="515938" y="2601794"/>
            <a:ext cx="8628062" cy="2311400"/>
          </a:xfrm>
        </p:spPr>
        <p:txBody>
          <a:bodyPr>
            <a:normAutofit/>
          </a:bodyPr>
          <a:lstStyle/>
          <a:p>
            <a:pPr marL="514350" indent="-514350">
              <a:buFont typeface="+mj-lt"/>
              <a:buAutoNum type="alphaUcPeriod"/>
              <a:defRPr/>
            </a:pPr>
            <a:r>
              <a:rPr lang="id-ID" sz="2500" b="1" noProof="1" smtClean="0">
                <a:ln/>
                <a:solidFill>
                  <a:srgbClr val="FF0000"/>
                </a:solidFill>
                <a:latin typeface="Times New Roman" pitchFamily="18" charset="0"/>
                <a:ea typeface="Aharoni" panose="02010803020104030203" pitchFamily="2" charset="-79"/>
                <a:cs typeface="Times New Roman" pitchFamily="18" charset="0"/>
              </a:rPr>
              <a:t>Perintah Berbusana sesuai Ketentuan Syariat Islam</a:t>
            </a:r>
            <a:endParaRPr lang="en-US" sz="2500" b="1" noProof="1" smtClean="0">
              <a:ln/>
              <a:solidFill>
                <a:srgbClr val="FF0000"/>
              </a:solidFill>
              <a:latin typeface="Times New Roman" pitchFamily="18" charset="0"/>
              <a:ea typeface="Aharoni" panose="02010803020104030203" pitchFamily="2" charset="-79"/>
              <a:cs typeface="Times New Roman" pitchFamily="18" charset="0"/>
            </a:endParaRPr>
          </a:p>
          <a:p>
            <a:pPr marL="514350" indent="-514350">
              <a:buFont typeface="+mj-lt"/>
              <a:buAutoNum type="alphaUcPeriod"/>
              <a:defRPr/>
            </a:pPr>
            <a:r>
              <a:rPr lang="en-US" sz="2500" b="1" dirty="0" smtClean="0">
                <a:ln/>
                <a:solidFill>
                  <a:srgbClr val="FF0000"/>
                </a:solidFill>
                <a:latin typeface="Times New Roman" pitchFamily="18" charset="0"/>
                <a:cs typeface="Times New Roman" pitchFamily="18" charset="0"/>
              </a:rPr>
              <a:t>Perilaku </a:t>
            </a:r>
            <a:r>
              <a:rPr lang="id-ID" sz="2500" b="1" dirty="0" smtClean="0">
                <a:ln/>
                <a:solidFill>
                  <a:srgbClr val="FF0000"/>
                </a:solidFill>
                <a:latin typeface="Times New Roman" pitchFamily="18" charset="0"/>
                <a:cs typeface="Times New Roman" pitchFamily="18" charset="0"/>
              </a:rPr>
              <a:t>Berbusana sesuai Syariat Islam dan Hikmahnya</a:t>
            </a:r>
            <a:endParaRPr lang="en-US" sz="2500" b="1" dirty="0" smtClean="0">
              <a:ln/>
              <a:solidFill>
                <a:srgbClr val="FF0000"/>
              </a:solidFill>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ox(in)">
                                      <p:cBhvr>
                                        <p:cTn id="7" dur="1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box(in)">
                                      <p:cBhvr>
                                        <p:cTn id="12" dur="1000"/>
                                        <p:tgtEl>
                                          <p:spTgt spid="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box(in)">
                                      <p:cBhvr>
                                        <p:cTn id="17" dur="10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7610</TotalTime>
  <Pages>0</Pages>
  <Words>2122</Words>
  <Characters>0</Characters>
  <Application>Microsoft Office PowerPoint</Application>
  <DocSecurity>0</DocSecurity>
  <PresentationFormat>On-screen Show (4:3)</PresentationFormat>
  <Lines>0</Lines>
  <Paragraphs>388</Paragraphs>
  <Slides>48</Slides>
  <Notes>1</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Pendidikan Agama Islam dan Budi Pekerti</vt:lpstr>
      <vt:lpstr>Slide 2</vt:lpstr>
      <vt:lpstr>Bab I Tujuh Al-Asma’u Al-Husna </vt:lpstr>
      <vt:lpstr>A. Mengenal Tujuh Al-Asma’u Al-Husna   Allah Swt. </vt:lpstr>
      <vt:lpstr>B. Implementasi Pemahaman Tujuh  Al-Asma’u Al-Husna</vt:lpstr>
      <vt:lpstr>Slide 6</vt:lpstr>
      <vt:lpstr>Slide 7</vt:lpstr>
      <vt:lpstr>Slide 8</vt:lpstr>
      <vt:lpstr>Bab II Berbusana Sesuai Ketentuan Syariat Islam</vt:lpstr>
      <vt:lpstr>Slide 10</vt:lpstr>
      <vt:lpstr>Slide 11</vt:lpstr>
      <vt:lpstr>Slide 12</vt:lpstr>
      <vt:lpstr>Bab III Perilaku Jujur</vt:lpstr>
      <vt:lpstr>Slide 14</vt:lpstr>
      <vt:lpstr>Slide 15</vt:lpstr>
      <vt:lpstr>Bab IV Sumber Hukum Islam</vt:lpstr>
      <vt:lpstr>Slide 17</vt:lpstr>
      <vt:lpstr>1. Al-Qur’an</vt:lpstr>
      <vt:lpstr>Slide 19</vt:lpstr>
      <vt:lpstr>Slide 20</vt:lpstr>
      <vt:lpstr>2. Hadis dan Sunah</vt:lpstr>
      <vt:lpstr>Slide 22</vt:lpstr>
      <vt:lpstr>Slide 23</vt:lpstr>
      <vt:lpstr>3. Ijtihad</vt:lpstr>
      <vt:lpstr>Slide 25</vt:lpstr>
      <vt:lpstr>Slide 26</vt:lpstr>
      <vt:lpstr>Slide 27</vt:lpstr>
      <vt:lpstr>Bab V Substansi Dakwah  Nabi Muhammad saw. di Mekah</vt:lpstr>
      <vt:lpstr>Slide 29</vt:lpstr>
      <vt:lpstr>Slide 30</vt:lpstr>
      <vt:lpstr>B. Meneladan Sifat dan Perilaku  Nabi Muhammad saw.</vt:lpstr>
      <vt:lpstr>Bab VI Perilaku Mujahadah An-Nafs, Husnuzan, dan Ukhuwah</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vector>
  </TitlesOfParts>
  <Company>Presentation Magazine</Company>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EASYMEDIA</dc:creator>
  <cp:lastModifiedBy>Azure</cp:lastModifiedBy>
  <cp:revision>933</cp:revision>
  <dcterms:created xsi:type="dcterms:W3CDTF">2005-04-05T14:19:59Z</dcterms:created>
  <dcterms:modified xsi:type="dcterms:W3CDTF">2019-05-31T03:01:21Z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1033-10.2.0.5804</vt:lpwstr>
  </property>
</Properties>
</file>