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  <p:sldMasterId id="2147483756" r:id="rId2"/>
    <p:sldMasterId id="2147483768" r:id="rId3"/>
    <p:sldMasterId id="2147483780" r:id="rId4"/>
  </p:sldMasterIdLst>
  <p:notesMasterIdLst>
    <p:notesMasterId r:id="rId50"/>
  </p:notesMasterIdLst>
  <p:sldIdLst>
    <p:sldId id="256" r:id="rId5"/>
    <p:sldId id="258" r:id="rId6"/>
    <p:sldId id="284" r:id="rId7"/>
    <p:sldId id="259" r:id="rId8"/>
    <p:sldId id="285" r:id="rId9"/>
    <p:sldId id="260" r:id="rId10"/>
    <p:sldId id="261" r:id="rId11"/>
    <p:sldId id="262" r:id="rId12"/>
    <p:sldId id="286" r:id="rId13"/>
    <p:sldId id="287" r:id="rId14"/>
    <p:sldId id="263" r:id="rId15"/>
    <p:sldId id="264" r:id="rId16"/>
    <p:sldId id="265" r:id="rId17"/>
    <p:sldId id="288" r:id="rId18"/>
    <p:sldId id="266" r:id="rId19"/>
    <p:sldId id="289" r:id="rId20"/>
    <p:sldId id="267" r:id="rId21"/>
    <p:sldId id="290" r:id="rId22"/>
    <p:sldId id="268" r:id="rId23"/>
    <p:sldId id="291" r:id="rId24"/>
    <p:sldId id="269" r:id="rId25"/>
    <p:sldId id="292" r:id="rId26"/>
    <p:sldId id="270" r:id="rId27"/>
    <p:sldId id="271" r:id="rId28"/>
    <p:sldId id="293" r:id="rId29"/>
    <p:sldId id="272" r:id="rId30"/>
    <p:sldId id="294" r:id="rId31"/>
    <p:sldId id="273" r:id="rId32"/>
    <p:sldId id="295" r:id="rId33"/>
    <p:sldId id="274" r:id="rId34"/>
    <p:sldId id="296" r:id="rId35"/>
    <p:sldId id="275" r:id="rId36"/>
    <p:sldId id="297" r:id="rId37"/>
    <p:sldId id="276" r:id="rId38"/>
    <p:sldId id="277" r:id="rId39"/>
    <p:sldId id="278" r:id="rId40"/>
    <p:sldId id="299" r:id="rId41"/>
    <p:sldId id="279" r:id="rId42"/>
    <p:sldId id="300" r:id="rId43"/>
    <p:sldId id="280" r:id="rId44"/>
    <p:sldId id="301" r:id="rId45"/>
    <p:sldId id="281" r:id="rId46"/>
    <p:sldId id="302" r:id="rId47"/>
    <p:sldId id="282" r:id="rId48"/>
    <p:sldId id="283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95" autoAdjust="0"/>
    <p:restoredTop sz="94660"/>
  </p:normalViewPr>
  <p:slideViewPr>
    <p:cSldViewPr>
      <p:cViewPr>
        <p:scale>
          <a:sx n="50" d="100"/>
          <a:sy n="50" d="100"/>
        </p:scale>
        <p:origin x="-1938" y="-5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31623D-0698-4713-A034-4C3C337A7DCA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9A07DA-E297-4A97-93B6-90D6D2F5004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A07DA-E297-4A97-93B6-90D6D2F5004A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9A07DA-E297-4A97-93B6-90D6D2F5004A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DAE92A9-F930-49B4-BDCC-CB422023525A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1FA6AC-F70D-4BB6-893C-6D007FAAF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DAE92A9-F930-49B4-BDCC-CB422023525A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1FA6AC-F70D-4BB6-893C-6D007FAAF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DAE92A9-F930-49B4-BDCC-CB422023525A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1FA6AC-F70D-4BB6-893C-6D007FAAF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  <a:prstGeom prst="rect">
            <a:avLst/>
          </a:prstGeo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  <a:prstGeom prst="rect">
            <a:avLst/>
          </a:prstGeo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2DAE92A9-F930-49B4-BDCC-CB422023525A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/>
          <a:lstStyle/>
          <a:p>
            <a:fld id="{EB1FA6AC-F70D-4BB6-893C-6D007FAAF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2DAE92A9-F930-49B4-BDCC-CB422023525A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/>
          <a:lstStyle/>
          <a:p>
            <a:fld id="{EB1FA6AC-F70D-4BB6-893C-6D007FAAF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  <a:prstGeom prst="rect">
            <a:avLst/>
          </a:prstGeo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  <a:prstGeom prst="rect">
            <a:avLst/>
          </a:prstGeo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2DAE92A9-F930-49B4-BDCC-CB422023525A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/>
          <a:lstStyle/>
          <a:p>
            <a:fld id="{EB1FA6AC-F70D-4BB6-893C-6D007FAAF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2DAE92A9-F930-49B4-BDCC-CB422023525A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/>
          <a:lstStyle/>
          <a:p>
            <a:fld id="{EB1FA6AC-F70D-4BB6-893C-6D007FAAF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2DAE92A9-F930-49B4-BDCC-CB422023525A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/>
          <a:lstStyle/>
          <a:p>
            <a:fld id="{EB1FA6AC-F70D-4BB6-893C-6D007FAAF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  <a:prstGeom prst="rect">
            <a:avLst/>
          </a:prstGeo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2DAE92A9-F930-49B4-BDCC-CB422023525A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/>
          <a:lstStyle/>
          <a:p>
            <a:fld id="{EB1FA6AC-F70D-4BB6-893C-6D007FAAF86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2DAE92A9-F930-49B4-BDCC-CB422023525A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/>
          <a:lstStyle/>
          <a:p>
            <a:fld id="{EB1FA6AC-F70D-4BB6-893C-6D007FAAF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  <a:prstGeom prst="rect">
            <a:avLst/>
          </a:prstGeo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  <a:prstGeom prst="rect">
            <a:avLst/>
          </a:prstGeo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2DAE92A9-F930-49B4-BDCC-CB422023525A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  <a:prstGeom prst="rect">
            <a:avLst/>
          </a:prstGeom>
        </p:spPr>
        <p:txBody>
          <a:bodyPr/>
          <a:lstStyle/>
          <a:p>
            <a:fld id="{EB1FA6AC-F70D-4BB6-893C-6D007FAAF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DAE92A9-F930-49B4-BDCC-CB422023525A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1FA6AC-F70D-4BB6-893C-6D007FAAF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  <a:prstGeom prst="rect">
            <a:avLst/>
          </a:prstGeo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  <a:prstGeom prst="rect">
            <a:avLst/>
          </a:prstGeo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2DAE92A9-F930-49B4-BDCC-CB422023525A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/>
          <a:lstStyle/>
          <a:p>
            <a:fld id="{EB1FA6AC-F70D-4BB6-893C-6D007FAAF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2DAE92A9-F930-49B4-BDCC-CB422023525A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/>
          <a:lstStyle/>
          <a:p>
            <a:fld id="{EB1FA6AC-F70D-4BB6-893C-6D007FAAF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/>
          <a:lstStyle/>
          <a:p>
            <a:fld id="{2DAE92A9-F930-49B4-BDCC-CB422023525A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/>
          <a:lstStyle/>
          <a:p>
            <a:fld id="{EB1FA6AC-F70D-4BB6-893C-6D007FAAF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FAAFF8-3427-4519-B79C-B3A2C61202E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816961-ACA1-4EE6-BD9A-78267B9A6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FAAFF8-3427-4519-B79C-B3A2C61202E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816961-ACA1-4EE6-BD9A-78267B9A6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FAAFF8-3427-4519-B79C-B3A2C61202E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816961-ACA1-4EE6-BD9A-78267B9A6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FAAFF8-3427-4519-B79C-B3A2C61202E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816961-ACA1-4EE6-BD9A-78267B9A6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FAAFF8-3427-4519-B79C-B3A2C61202E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816961-ACA1-4EE6-BD9A-78267B9A6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FAAFF8-3427-4519-B79C-B3A2C61202E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816961-ACA1-4EE6-BD9A-78267B9A6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FAAFF8-3427-4519-B79C-B3A2C61202E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816961-ACA1-4EE6-BD9A-78267B9A6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DAE92A9-F930-49B4-BDCC-CB422023525A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1FA6AC-F70D-4BB6-893C-6D007FAAF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FAAFF8-3427-4519-B79C-B3A2C61202E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816961-ACA1-4EE6-BD9A-78267B9A6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FAAFF8-3427-4519-B79C-B3A2C61202E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816961-ACA1-4EE6-BD9A-78267B9A6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FAAFF8-3427-4519-B79C-B3A2C61202E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816961-ACA1-4EE6-BD9A-78267B9A6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FAAFF8-3427-4519-B79C-B3A2C61202E4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816961-ACA1-4EE6-BD9A-78267B9A6A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4B4E-C64B-457A-8149-A0879180E187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2D584-5563-442E-A481-2D71AC9739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4B4E-C64B-457A-8149-A0879180E187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2D584-5563-442E-A481-2D71AC9739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4B4E-C64B-457A-8149-A0879180E187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2D584-5563-442E-A481-2D71AC9739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4B4E-C64B-457A-8149-A0879180E187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2D584-5563-442E-A481-2D71AC9739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4B4E-C64B-457A-8149-A0879180E187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2D584-5563-442E-A481-2D71AC9739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4B4E-C64B-457A-8149-A0879180E187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12D584-5563-442E-A481-2D71AC9739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DAE92A9-F930-49B4-BDCC-CB422023525A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1FA6AC-F70D-4BB6-893C-6D007FAAF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4B4E-C64B-457A-8149-A0879180E187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2D584-5563-442E-A481-2D71AC9739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4B4E-C64B-457A-8149-A0879180E187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3E12D584-5563-442E-A481-2D71AC9739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443E4B4E-C64B-457A-8149-A0879180E187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2D584-5563-442E-A481-2D71AC9739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4B4E-C64B-457A-8149-A0879180E187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2D584-5563-442E-A481-2D71AC9739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E4B4E-C64B-457A-8149-A0879180E187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2D584-5563-442E-A481-2D71AC9739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DAE92A9-F930-49B4-BDCC-CB422023525A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1FA6AC-F70D-4BB6-893C-6D007FAAF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DAE92A9-F930-49B4-BDCC-CB422023525A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1FA6AC-F70D-4BB6-893C-6D007FAAF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DAE92A9-F930-49B4-BDCC-CB422023525A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1FA6AC-F70D-4BB6-893C-6D007FAAF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DAE92A9-F930-49B4-BDCC-CB422023525A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1FA6AC-F70D-4BB6-893C-6D007FAAF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DAE92A9-F930-49B4-BDCC-CB422023525A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1FA6AC-F70D-4BB6-893C-6D007FAAF8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52400" y="243134"/>
            <a:ext cx="8839200" cy="638175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86800" y="71414"/>
            <a:ext cx="410816" cy="30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52400" y="243134"/>
            <a:ext cx="8839200" cy="638175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86800" y="71414"/>
            <a:ext cx="410816" cy="30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 userDrawn="1"/>
        </p:nvSpPr>
        <p:spPr>
          <a:xfrm>
            <a:off x="152400" y="243134"/>
            <a:ext cx="8839200" cy="638175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86800" y="71414"/>
            <a:ext cx="410816" cy="30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86800" y="0"/>
            <a:ext cx="410816" cy="30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152400" y="366963"/>
            <a:ext cx="8839200" cy="638175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443E4B4E-C64B-457A-8149-A0879180E187}" type="datetimeFigureOut">
              <a:rPr lang="en-US" smtClean="0"/>
              <a:pPr/>
              <a:t>1/25/2012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3E12D584-5563-442E-A481-2D71AC9739B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14348" y="428604"/>
            <a:ext cx="7696200" cy="164307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j-ea"/>
                <a:cs typeface="Arial" pitchFamily="34" charset="0"/>
              </a:rPr>
              <a:t>BAB 6</a:t>
            </a:r>
            <a:b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j-ea"/>
                <a:cs typeface="Arial" pitchFamily="34" charset="0"/>
              </a:rPr>
            </a:b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mic Sans MS" pitchFamily="66" charset="0"/>
                <a:ea typeface="+mj-ea"/>
                <a:cs typeface="Arial" pitchFamily="34" charset="0"/>
              </a:rPr>
              <a:t>Geometri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mic Sans MS" pitchFamily="66" charset="0"/>
              <a:ea typeface="+mj-ea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72526" y="2276660"/>
            <a:ext cx="8214316" cy="3799719"/>
            <a:chOff x="572526" y="2276660"/>
            <a:chExt cx="8214316" cy="3799719"/>
          </a:xfrm>
        </p:grpSpPr>
        <p:sp>
          <p:nvSpPr>
            <p:cNvPr id="3" name="TextBox 2"/>
            <p:cNvSpPr txBox="1"/>
            <p:nvPr/>
          </p:nvSpPr>
          <p:spPr>
            <a:xfrm>
              <a:off x="572526" y="2276660"/>
              <a:ext cx="27638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b="1" dirty="0" err="1" smtClean="0">
                  <a:latin typeface="Arial" pitchFamily="34" charset="0"/>
                  <a:cs typeface="Arial" pitchFamily="34" charset="0"/>
                </a:rPr>
                <a:t>Standar</a:t>
              </a:r>
              <a:r>
                <a:rPr lang="en-US" sz="2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 smtClean="0">
                  <a:latin typeface="Arial" pitchFamily="34" charset="0"/>
                  <a:cs typeface="Arial" pitchFamily="34" charset="0"/>
                </a:rPr>
                <a:t>Kompetensi</a:t>
              </a:r>
              <a:r>
                <a:rPr lang="en-US" sz="2000" b="1" dirty="0" smtClean="0">
                  <a:latin typeface="Arial" pitchFamily="34" charset="0"/>
                  <a:cs typeface="Arial" pitchFamily="34" charset="0"/>
                </a:rPr>
                <a:t>:</a:t>
              </a:r>
              <a:endParaRPr lang="en-US" sz="2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TextBox 3"/>
            <p:cNvSpPr txBox="1"/>
            <p:nvPr/>
          </p:nvSpPr>
          <p:spPr>
            <a:xfrm>
              <a:off x="572526" y="2705725"/>
              <a:ext cx="8214316" cy="723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1200"/>
                </a:spcBef>
                <a:buFont typeface="Wingdings" pitchFamily="2" charset="2"/>
                <a:buChar char="q"/>
              </a:pP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Menentukan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kedudukan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jarak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besar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sudut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melibatkan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titik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garis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, </a:t>
              </a:r>
            </a:p>
            <a:p>
              <a:pPr>
                <a:spcBef>
                  <a:spcPts val="600"/>
                </a:spcBef>
              </a:pPr>
              <a:r>
                <a:rPr lang="en-US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bidang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dalam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ruang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dimensi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tiga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TextBox 4"/>
            <p:cNvSpPr txBox="1"/>
            <p:nvPr/>
          </p:nvSpPr>
          <p:spPr>
            <a:xfrm>
              <a:off x="572526" y="3643314"/>
              <a:ext cx="252184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b="1" dirty="0" err="1" smtClean="0">
                  <a:latin typeface="Arial" pitchFamily="34" charset="0"/>
                  <a:cs typeface="Arial" pitchFamily="34" charset="0"/>
                </a:rPr>
                <a:t>Kompetensi</a:t>
              </a:r>
              <a:r>
                <a:rPr lang="en-US" sz="2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 smtClean="0">
                  <a:latin typeface="Arial" pitchFamily="34" charset="0"/>
                  <a:cs typeface="Arial" pitchFamily="34" charset="0"/>
                </a:rPr>
                <a:t>Dasar</a:t>
              </a:r>
              <a:r>
                <a:rPr lang="en-US" sz="2000" b="1" dirty="0" smtClean="0">
                  <a:latin typeface="Arial" pitchFamily="34" charset="0"/>
                  <a:cs typeface="Arial" pitchFamily="34" charset="0"/>
                </a:rPr>
                <a:t>:</a:t>
              </a:r>
              <a:endParaRPr lang="en-US" sz="20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TextBox 5"/>
            <p:cNvSpPr txBox="1"/>
            <p:nvPr/>
          </p:nvSpPr>
          <p:spPr>
            <a:xfrm>
              <a:off x="572526" y="4060443"/>
              <a:ext cx="8071440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1200"/>
                </a:spcBef>
                <a:buFont typeface="Wingdings" pitchFamily="2" charset="2"/>
                <a:buChar char="q"/>
              </a:pP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Menentukan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kedudukan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titik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garis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bidang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dalam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ruang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dimensi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tiga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>
                <a:spcBef>
                  <a:spcPts val="1200"/>
                </a:spcBef>
                <a:buFont typeface="Wingdings" pitchFamily="2" charset="2"/>
                <a:buChar char="q"/>
              </a:pP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Menentukan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jarak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dari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titik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ke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garis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dari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titik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ke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bidang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dalam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ruang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</a:p>
            <a:p>
              <a:pPr>
                <a:spcBef>
                  <a:spcPts val="600"/>
                </a:spcBef>
              </a:pPr>
              <a:r>
                <a:rPr lang="en-US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dimensi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tiga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>
                <a:spcBef>
                  <a:spcPts val="1200"/>
                </a:spcBef>
                <a:buFont typeface="Wingdings" pitchFamily="2" charset="2"/>
                <a:buChar char="q"/>
              </a:pP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Menentukan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besar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sudut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antara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garis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bidang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antara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dua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bidang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</a:p>
            <a:p>
              <a:pPr>
                <a:spcBef>
                  <a:spcPts val="600"/>
                </a:spcBef>
              </a:pPr>
              <a:r>
                <a:rPr lang="en-US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dalam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satu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ruang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dimensi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tiga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158" y="2428868"/>
            <a:ext cx="30636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Dua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Berpotongan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2816774"/>
            <a:ext cx="85725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Dua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buah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dikatakan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berpotongan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jika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kedua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itu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terletak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sebuah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mempunyai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sebuah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titik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persekutuan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geometri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titik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persekutuan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itu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disebut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titik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potong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antara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kedua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7158" y="509925"/>
            <a:ext cx="6709465" cy="52322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Kedudukan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Terhadap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Lain</a:t>
            </a:r>
            <a:endParaRPr lang="en-US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57158" y="1149478"/>
            <a:ext cx="8786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Kemungkinan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kedudukan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sebuah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terhadap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lain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sebuah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bangun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ruang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berpotongan</a:t>
            </a:r>
            <a:r>
              <a:rPr lang="en-US" sz="20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sejajar</a:t>
            </a:r>
            <a:r>
              <a:rPr lang="en-US" sz="20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atau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bersilangan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3" y="4221088"/>
            <a:ext cx="3661099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4149080"/>
            <a:ext cx="3096344" cy="2083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357158" y="714356"/>
            <a:ext cx="2733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Dua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Sejajar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57158" y="1214422"/>
            <a:ext cx="8572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Dua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buah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dikatakan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sejajar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jika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kedua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itu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terletak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sebuah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tidak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mempunyai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satu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pun </a:t>
            </a:r>
            <a:r>
              <a:rPr lang="en-US" sz="20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titik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persekutuan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57158" y="2308769"/>
            <a:ext cx="34852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Dua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Bersilangan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57158" y="2792552"/>
            <a:ext cx="8572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Dua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buah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dikatakan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bersilangan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0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tidak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berpotongan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tidak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sejajar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jika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kedua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itu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tidak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terletak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sebuah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645024"/>
            <a:ext cx="4104456" cy="2584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6157" y="3501008"/>
            <a:ext cx="3814275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384005" y="928670"/>
            <a:ext cx="5402441" cy="58477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Aksioma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Dua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Sejajar</a:t>
            </a:r>
            <a:endParaRPr lang="en-US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57158" y="1785926"/>
            <a:ext cx="17251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Aksioma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4</a:t>
            </a:r>
            <a:endParaRPr lang="en-US" sz="2400" b="1" i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7158" y="2285992"/>
            <a:ext cx="80010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Melalui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sebuah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titik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berada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luar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sebuah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hanya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dapat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dibuat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sebuah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itu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2357422" y="3909339"/>
            <a:ext cx="2928958" cy="2019991"/>
            <a:chOff x="2928926" y="5260106"/>
            <a:chExt cx="2071702" cy="1162735"/>
          </a:xfrm>
        </p:grpSpPr>
        <p:sp>
          <p:nvSpPr>
            <p:cNvPr id="28" name="Parallelogram 27"/>
            <p:cNvSpPr/>
            <p:nvPr/>
          </p:nvSpPr>
          <p:spPr>
            <a:xfrm>
              <a:off x="2928926" y="5286388"/>
              <a:ext cx="2071702" cy="1071570"/>
            </a:xfrm>
            <a:prstGeom prst="parallelogram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943919" y="6053509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  <a:sym typeface="Symbol"/>
                </a:rPr>
                <a:t>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Freeform 29"/>
            <p:cNvSpPr/>
            <p:nvPr/>
          </p:nvSpPr>
          <p:spPr>
            <a:xfrm>
              <a:off x="2981490" y="6162518"/>
              <a:ext cx="259645" cy="169333"/>
            </a:xfrm>
            <a:custGeom>
              <a:avLst/>
              <a:gdLst>
                <a:gd name="connsiteX0" fmla="*/ 0 w 259645"/>
                <a:gd name="connsiteY0" fmla="*/ 0 h 169333"/>
                <a:gd name="connsiteX1" fmla="*/ 259645 w 259645"/>
                <a:gd name="connsiteY1" fmla="*/ 0 h 169333"/>
                <a:gd name="connsiteX2" fmla="*/ 214489 w 259645"/>
                <a:gd name="connsiteY2" fmla="*/ 169333 h 169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9645" h="169333">
                  <a:moveTo>
                    <a:pt x="0" y="0"/>
                  </a:moveTo>
                  <a:lnTo>
                    <a:pt x="259645" y="0"/>
                  </a:lnTo>
                  <a:lnTo>
                    <a:pt x="214489" y="169333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" name="Straight Arrow Connector 34"/>
            <p:cNvCxnSpPr/>
            <p:nvPr/>
          </p:nvCxnSpPr>
          <p:spPr>
            <a:xfrm flipV="1">
              <a:off x="3214678" y="5478301"/>
              <a:ext cx="1071570" cy="42862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 flipV="1">
              <a:off x="3428992" y="5786454"/>
              <a:ext cx="1071570" cy="42862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3590742" y="5511991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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515600" y="5346537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A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259966" y="5260106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h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429124" y="5572140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g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772523"/>
            <a:ext cx="7152920" cy="58477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Dalil-Dalil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tentang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Dua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Sejajar</a:t>
            </a:r>
            <a:endParaRPr lang="en-US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2910" y="1610013"/>
            <a:ext cx="10903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Dalil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5</a:t>
            </a:r>
            <a:endParaRPr lang="en-US" sz="2400" b="1" i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2910" y="2097937"/>
            <a:ext cx="8001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Jika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l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maka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3214678" y="3357562"/>
            <a:ext cx="4143404" cy="2204142"/>
            <a:chOff x="1270859" y="2165694"/>
            <a:chExt cx="3015421" cy="1275448"/>
          </a:xfrm>
        </p:grpSpPr>
        <p:sp>
          <p:nvSpPr>
            <p:cNvPr id="8" name="Freeform 7"/>
            <p:cNvSpPr/>
            <p:nvPr/>
          </p:nvSpPr>
          <p:spPr>
            <a:xfrm>
              <a:off x="1693333" y="2381956"/>
              <a:ext cx="383823" cy="869244"/>
            </a:xfrm>
            <a:custGeom>
              <a:avLst/>
              <a:gdLst>
                <a:gd name="connsiteX0" fmla="*/ 0 w 383823"/>
                <a:gd name="connsiteY0" fmla="*/ 0 h 869244"/>
                <a:gd name="connsiteX1" fmla="*/ 383823 w 383823"/>
                <a:gd name="connsiteY1" fmla="*/ 869244 h 869244"/>
                <a:gd name="connsiteX2" fmla="*/ 383823 w 383823"/>
                <a:gd name="connsiteY2" fmla="*/ 869244 h 86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3823" h="869244">
                  <a:moveTo>
                    <a:pt x="0" y="0"/>
                  </a:moveTo>
                  <a:lnTo>
                    <a:pt x="383823" y="869244"/>
                  </a:lnTo>
                  <a:lnTo>
                    <a:pt x="383823" y="869244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2088444" y="2754489"/>
              <a:ext cx="169334" cy="496711"/>
            </a:xfrm>
            <a:custGeom>
              <a:avLst/>
              <a:gdLst>
                <a:gd name="connsiteX0" fmla="*/ 0 w 169334"/>
                <a:gd name="connsiteY0" fmla="*/ 496711 h 496711"/>
                <a:gd name="connsiteX1" fmla="*/ 169334 w 169334"/>
                <a:gd name="connsiteY1" fmla="*/ 0 h 496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9334" h="496711">
                  <a:moveTo>
                    <a:pt x="0" y="496711"/>
                  </a:moveTo>
                  <a:lnTo>
                    <a:pt x="169334" y="0"/>
                  </a:lnTo>
                </a:path>
              </a:pathLst>
            </a:cu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/>
          </p:nvSpPr>
          <p:spPr>
            <a:xfrm>
              <a:off x="2955035" y="2381956"/>
              <a:ext cx="383823" cy="869244"/>
            </a:xfrm>
            <a:custGeom>
              <a:avLst/>
              <a:gdLst>
                <a:gd name="connsiteX0" fmla="*/ 0 w 383823"/>
                <a:gd name="connsiteY0" fmla="*/ 0 h 869244"/>
                <a:gd name="connsiteX1" fmla="*/ 383823 w 383823"/>
                <a:gd name="connsiteY1" fmla="*/ 869244 h 869244"/>
                <a:gd name="connsiteX2" fmla="*/ 383823 w 383823"/>
                <a:gd name="connsiteY2" fmla="*/ 869244 h 869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3823" h="869244">
                  <a:moveTo>
                    <a:pt x="0" y="0"/>
                  </a:moveTo>
                  <a:lnTo>
                    <a:pt x="383823" y="869244"/>
                  </a:lnTo>
                  <a:lnTo>
                    <a:pt x="383823" y="869244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3350146" y="2754489"/>
              <a:ext cx="169334" cy="496711"/>
            </a:xfrm>
            <a:custGeom>
              <a:avLst/>
              <a:gdLst>
                <a:gd name="connsiteX0" fmla="*/ 0 w 169334"/>
                <a:gd name="connsiteY0" fmla="*/ 496711 h 496711"/>
                <a:gd name="connsiteX1" fmla="*/ 169334 w 169334"/>
                <a:gd name="connsiteY1" fmla="*/ 0 h 496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9334" h="496711">
                  <a:moveTo>
                    <a:pt x="0" y="496711"/>
                  </a:moveTo>
                  <a:lnTo>
                    <a:pt x="169334" y="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>
              <a:off x="1571604" y="3252257"/>
              <a:ext cx="2357454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1519040" y="2368719"/>
              <a:ext cx="2357454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3135478" y="2752191"/>
              <a:ext cx="785818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1864764" y="2759776"/>
              <a:ext cx="1285884" cy="1588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1270859" y="2759599"/>
              <a:ext cx="64294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3823753" y="2165694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m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880198" y="2537877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k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929058" y="3071810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l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785786" y="3202544"/>
            <a:ext cx="2357454" cy="1512340"/>
            <a:chOff x="785786" y="1785926"/>
            <a:chExt cx="1143008" cy="1512340"/>
          </a:xfrm>
        </p:grpSpPr>
        <p:sp>
          <p:nvSpPr>
            <p:cNvPr id="36" name="TextBox 35"/>
            <p:cNvSpPr txBox="1"/>
            <p:nvPr/>
          </p:nvSpPr>
          <p:spPr>
            <a:xfrm>
              <a:off x="785786" y="1785926"/>
              <a:ext cx="7858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k  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 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l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sz="24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85786" y="2033930"/>
              <a:ext cx="7858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l  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 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m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sz="24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9" name="Straight Connector 38"/>
            <p:cNvCxnSpPr/>
            <p:nvPr/>
          </p:nvCxnSpPr>
          <p:spPr>
            <a:xfrm>
              <a:off x="842231" y="2510860"/>
              <a:ext cx="928694" cy="1588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785786" y="2467269"/>
              <a:ext cx="11430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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k 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 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m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sz="24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642910" y="1071546"/>
            <a:ext cx="13917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Dalil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6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42910" y="1669309"/>
            <a:ext cx="80010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Jika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h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memotong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juga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memotong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maka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garis-garis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terletak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sebuah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oup 56"/>
          <p:cNvGrpSpPr/>
          <p:nvPr/>
        </p:nvGrpSpPr>
        <p:grpSpPr>
          <a:xfrm>
            <a:off x="5748793" y="4921613"/>
            <a:ext cx="2071702" cy="1215476"/>
            <a:chOff x="5072066" y="4921613"/>
            <a:chExt cx="2071702" cy="1215476"/>
          </a:xfrm>
        </p:grpSpPr>
        <p:sp>
          <p:nvSpPr>
            <p:cNvPr id="44" name="Parallelogram 43"/>
            <p:cNvSpPr/>
            <p:nvPr/>
          </p:nvSpPr>
          <p:spPr>
            <a:xfrm>
              <a:off x="5072066" y="5000636"/>
              <a:ext cx="2071702" cy="1071570"/>
            </a:xfrm>
            <a:prstGeom prst="parallelogram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87059" y="5767757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  <a:sym typeface="Symbol"/>
                </a:rPr>
                <a:t>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Freeform 45"/>
            <p:cNvSpPr/>
            <p:nvPr/>
          </p:nvSpPr>
          <p:spPr>
            <a:xfrm>
              <a:off x="5132215" y="5880824"/>
              <a:ext cx="259645" cy="169333"/>
            </a:xfrm>
            <a:custGeom>
              <a:avLst/>
              <a:gdLst>
                <a:gd name="connsiteX0" fmla="*/ 0 w 259645"/>
                <a:gd name="connsiteY0" fmla="*/ 0 h 169333"/>
                <a:gd name="connsiteX1" fmla="*/ 259645 w 259645"/>
                <a:gd name="connsiteY1" fmla="*/ 0 h 169333"/>
                <a:gd name="connsiteX2" fmla="*/ 214489 w 259645"/>
                <a:gd name="connsiteY2" fmla="*/ 169333 h 169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9645" h="169333">
                  <a:moveTo>
                    <a:pt x="0" y="0"/>
                  </a:moveTo>
                  <a:lnTo>
                    <a:pt x="259645" y="0"/>
                  </a:lnTo>
                  <a:lnTo>
                    <a:pt x="214489" y="169333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8" name="Straight Arrow Connector 47"/>
            <p:cNvCxnSpPr/>
            <p:nvPr/>
          </p:nvCxnSpPr>
          <p:spPr>
            <a:xfrm>
              <a:off x="5500694" y="5244936"/>
              <a:ext cx="1214446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>
              <a:off x="5500694" y="5643578"/>
              <a:ext cx="1214446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5400000">
              <a:off x="5558991" y="5145364"/>
              <a:ext cx="642942" cy="5715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5914329" y="5049496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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5568428" y="5451842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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117354" y="4921613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g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662576" y="5045792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k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677569" y="5429264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l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642910" y="3286124"/>
            <a:ext cx="4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 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 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h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k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memotong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400" i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42910" y="3786190"/>
            <a:ext cx="3857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 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 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h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l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memotong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400" i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42910" y="4572008"/>
            <a:ext cx="46434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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k, l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terletak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sebuah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400" i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714348" y="4429132"/>
            <a:ext cx="3500462" cy="1588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1071546"/>
            <a:ext cx="13917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Dalil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7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2910" y="1729127"/>
            <a:ext cx="8001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Jika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l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menembus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,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maka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k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juga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menembus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.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4869009" y="3071810"/>
            <a:ext cx="2417635" cy="2071702"/>
            <a:chOff x="5583421" y="4533012"/>
            <a:chExt cx="2417635" cy="2071702"/>
          </a:xfrm>
        </p:grpSpPr>
        <p:grpSp>
          <p:nvGrpSpPr>
            <p:cNvPr id="20" name="Group 19"/>
            <p:cNvGrpSpPr/>
            <p:nvPr/>
          </p:nvGrpSpPr>
          <p:grpSpPr>
            <a:xfrm rot="5400000">
              <a:off x="5748793" y="5000636"/>
              <a:ext cx="2071702" cy="1136453"/>
              <a:chOff x="5748793" y="5000636"/>
              <a:chExt cx="2071702" cy="1136453"/>
            </a:xfrm>
          </p:grpSpPr>
          <p:sp>
            <p:nvSpPr>
              <p:cNvPr id="14" name="Parallelogram 13"/>
              <p:cNvSpPr/>
              <p:nvPr/>
            </p:nvSpPr>
            <p:spPr>
              <a:xfrm>
                <a:off x="5748793" y="5000636"/>
                <a:ext cx="2071702" cy="1071570"/>
              </a:xfrm>
              <a:prstGeom prst="parallelogram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5763786" y="5767757"/>
                <a:ext cx="3572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</a:t>
                </a:r>
                <a:endParaRPr lang="en-US" i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" name="Freeform 15"/>
              <p:cNvSpPr/>
              <p:nvPr/>
            </p:nvSpPr>
            <p:spPr>
              <a:xfrm>
                <a:off x="5808942" y="5880824"/>
                <a:ext cx="259645" cy="169333"/>
              </a:xfrm>
              <a:custGeom>
                <a:avLst/>
                <a:gdLst>
                  <a:gd name="connsiteX0" fmla="*/ 0 w 259645"/>
                  <a:gd name="connsiteY0" fmla="*/ 0 h 169333"/>
                  <a:gd name="connsiteX1" fmla="*/ 259645 w 259645"/>
                  <a:gd name="connsiteY1" fmla="*/ 0 h 169333"/>
                  <a:gd name="connsiteX2" fmla="*/ 214489 w 259645"/>
                  <a:gd name="connsiteY2" fmla="*/ 169333 h 169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9645" h="169333">
                    <a:moveTo>
                      <a:pt x="0" y="0"/>
                    </a:moveTo>
                    <a:lnTo>
                      <a:pt x="259645" y="0"/>
                    </a:lnTo>
                    <a:lnTo>
                      <a:pt x="214489" y="169333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8" name="Straight Connector 17"/>
              <p:cNvCxnSpPr>
                <a:stCxn id="14" idx="5"/>
                <a:endCxn id="14" idx="2"/>
              </p:cNvCxnSpPr>
              <p:nvPr/>
            </p:nvCxnSpPr>
            <p:spPr>
              <a:xfrm rot="10800000" flipH="1">
                <a:off x="5882739" y="5536421"/>
                <a:ext cx="180381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2" name="Straight Connector 21"/>
            <p:cNvCxnSpPr/>
            <p:nvPr/>
          </p:nvCxnSpPr>
          <p:spPr>
            <a:xfrm flipV="1">
              <a:off x="5583421" y="5357826"/>
              <a:ext cx="1214446" cy="3571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5609703" y="5715016"/>
              <a:ext cx="1214446" cy="35719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flipV="1">
              <a:off x="6786578" y="5214950"/>
              <a:ext cx="571504" cy="142876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V="1">
              <a:off x="6786578" y="5572140"/>
              <a:ext cx="571504" cy="142876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flipV="1">
              <a:off x="7358082" y="5143512"/>
              <a:ext cx="285752" cy="7143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V="1">
              <a:off x="7358082" y="5500702"/>
              <a:ext cx="285752" cy="7143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6677569" y="5158505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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677569" y="5523280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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643834" y="4929198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l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7613671" y="5286388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k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500826" y="5023214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Q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545982" y="5466835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F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642910" y="2845354"/>
            <a:ext cx="3857652" cy="1481948"/>
            <a:chOff x="642910" y="2845354"/>
            <a:chExt cx="3857652" cy="1481948"/>
          </a:xfrm>
        </p:grpSpPr>
        <p:sp>
          <p:nvSpPr>
            <p:cNvPr id="5" name="TextBox 4"/>
            <p:cNvSpPr txBox="1"/>
            <p:nvPr/>
          </p:nvSpPr>
          <p:spPr>
            <a:xfrm>
              <a:off x="714348" y="2845354"/>
              <a:ext cx="9868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k  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 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l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sz="24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14348" y="3253087"/>
              <a:ext cx="33193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l 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menembus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bidang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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sz="24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42910" y="3865637"/>
              <a:ext cx="38576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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k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menembus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bidang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.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sz="24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9" name="Straight Connector 38"/>
            <p:cNvCxnSpPr/>
            <p:nvPr/>
          </p:nvCxnSpPr>
          <p:spPr>
            <a:xfrm>
              <a:off x="785786" y="3786190"/>
              <a:ext cx="3429024" cy="1588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/>
          <p:cNvSpPr txBox="1"/>
          <p:nvPr/>
        </p:nvSpPr>
        <p:spPr>
          <a:xfrm>
            <a:off x="323528" y="476672"/>
            <a:ext cx="61708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Kedudukan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Garis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Terhadap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Bidang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23528" y="1115452"/>
            <a:ext cx="6929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Kemungkinan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kedudukan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sebuah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garis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terhadap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sebuah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bidang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91928" y="2060848"/>
            <a:ext cx="3155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Garis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Terletak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Bidang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91928" y="2489476"/>
            <a:ext cx="8572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Sebuah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garis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dikatakan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terletak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bidang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,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jika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i="1" dirty="0" smtClean="0">
                <a:latin typeface="Arial" pitchFamily="34" charset="0"/>
                <a:cs typeface="Arial" pitchFamily="34" charset="0"/>
                <a:sym typeface="Symbol"/>
              </a:rPr>
              <a:t>g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 </a:t>
            </a:r>
            <a:r>
              <a:rPr lang="en-US" i="1" dirty="0" err="1" smtClean="0">
                <a:latin typeface="Arial" pitchFamily="34" charset="0"/>
                <a:cs typeface="Arial" pitchFamily="34" charset="0"/>
                <a:sym typeface="Symbol"/>
              </a:rPr>
              <a:t>sekurang-kurangnya</a:t>
            </a:r>
            <a:r>
              <a:rPr lang="en-US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  <a:sym typeface="Symbol"/>
              </a:rPr>
              <a:t>mempunyai</a:t>
            </a:r>
            <a:r>
              <a:rPr lang="en-US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  <a:sym typeface="Symbol"/>
              </a:rPr>
              <a:t>dua</a:t>
            </a:r>
            <a:r>
              <a:rPr lang="en-US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  <a:sym typeface="Symbol"/>
              </a:rPr>
              <a:t>titik</a:t>
            </a:r>
            <a:r>
              <a:rPr lang="en-US" i="1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i="1" dirty="0" err="1" smtClean="0">
                <a:latin typeface="Arial" pitchFamily="34" charset="0"/>
                <a:cs typeface="Arial" pitchFamily="34" charset="0"/>
                <a:sym typeface="Symbol"/>
              </a:rPr>
              <a:t>persekutuan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.</a:t>
            </a:r>
            <a:endParaRPr lang="en-US" i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54"/>
          <p:cNvGrpSpPr/>
          <p:nvPr/>
        </p:nvGrpSpPr>
        <p:grpSpPr>
          <a:xfrm>
            <a:off x="3087521" y="3706623"/>
            <a:ext cx="2714644" cy="1522577"/>
            <a:chOff x="3052751" y="5143158"/>
            <a:chExt cx="2714644" cy="1522577"/>
          </a:xfrm>
        </p:grpSpPr>
        <p:grpSp>
          <p:nvGrpSpPr>
            <p:cNvPr id="12" name="Group 52"/>
            <p:cNvGrpSpPr/>
            <p:nvPr/>
          </p:nvGrpSpPr>
          <p:grpSpPr>
            <a:xfrm>
              <a:off x="3536149" y="5143158"/>
              <a:ext cx="2071702" cy="1185844"/>
              <a:chOff x="5760082" y="5459250"/>
              <a:chExt cx="2071702" cy="1185844"/>
            </a:xfrm>
          </p:grpSpPr>
          <p:sp>
            <p:nvSpPr>
              <p:cNvPr id="43" name="Parallelogram 42"/>
              <p:cNvSpPr/>
              <p:nvPr/>
            </p:nvSpPr>
            <p:spPr>
              <a:xfrm>
                <a:off x="5760082" y="5508641"/>
                <a:ext cx="2071702" cy="1071570"/>
              </a:xfrm>
              <a:prstGeom prst="parallelogram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5775075" y="6275762"/>
                <a:ext cx="3572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</a:t>
                </a:r>
                <a:endParaRPr lang="en-US" i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5" name="Freeform 44"/>
              <p:cNvSpPr/>
              <p:nvPr/>
            </p:nvSpPr>
            <p:spPr>
              <a:xfrm>
                <a:off x="5820231" y="6388829"/>
                <a:ext cx="259645" cy="169333"/>
              </a:xfrm>
              <a:custGeom>
                <a:avLst/>
                <a:gdLst>
                  <a:gd name="connsiteX0" fmla="*/ 0 w 259645"/>
                  <a:gd name="connsiteY0" fmla="*/ 0 h 169333"/>
                  <a:gd name="connsiteX1" fmla="*/ 259645 w 259645"/>
                  <a:gd name="connsiteY1" fmla="*/ 0 h 169333"/>
                  <a:gd name="connsiteX2" fmla="*/ 214489 w 259645"/>
                  <a:gd name="connsiteY2" fmla="*/ 169333 h 169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9645" h="169333">
                    <a:moveTo>
                      <a:pt x="0" y="0"/>
                    </a:moveTo>
                    <a:lnTo>
                      <a:pt x="259645" y="0"/>
                    </a:lnTo>
                    <a:lnTo>
                      <a:pt x="214489" y="169333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7" name="Straight Connector 46"/>
              <p:cNvCxnSpPr/>
              <p:nvPr/>
            </p:nvCxnSpPr>
            <p:spPr>
              <a:xfrm flipV="1">
                <a:off x="6215074" y="5715016"/>
                <a:ext cx="1214446" cy="57150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TextBox 47"/>
              <p:cNvSpPr txBox="1"/>
              <p:nvPr/>
            </p:nvSpPr>
            <p:spPr>
              <a:xfrm>
                <a:off x="6865601" y="5711312"/>
                <a:ext cx="3572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</a:t>
                </a:r>
                <a:endParaRPr 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6414395" y="5940619"/>
                <a:ext cx="3572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</a:t>
                </a:r>
                <a:endParaRPr 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7391949" y="5459250"/>
                <a:ext cx="3572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latin typeface="Arial" pitchFamily="34" charset="0"/>
                    <a:cs typeface="Arial" pitchFamily="34" charset="0"/>
                  </a:rPr>
                  <a:t>g</a:t>
                </a:r>
                <a:endParaRPr lang="en-US" i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6429388" y="6143644"/>
                <a:ext cx="3572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latin typeface="Arial" pitchFamily="34" charset="0"/>
                    <a:cs typeface="Arial" pitchFamily="34" charset="0"/>
                  </a:rPr>
                  <a:t>A</a:t>
                </a:r>
                <a:endParaRPr lang="en-US" i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6929454" y="5929330"/>
                <a:ext cx="3572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latin typeface="Arial" pitchFamily="34" charset="0"/>
                    <a:cs typeface="Arial" pitchFamily="34" charset="0"/>
                  </a:rPr>
                  <a:t>B</a:t>
                </a:r>
                <a:endParaRPr lang="en-US" i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54" name="TextBox 53"/>
            <p:cNvSpPr txBox="1"/>
            <p:nvPr/>
          </p:nvSpPr>
          <p:spPr>
            <a:xfrm>
              <a:off x="3052751" y="6357958"/>
              <a:ext cx="27146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Garis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i="1" dirty="0" smtClean="0">
                  <a:latin typeface="Arial" pitchFamily="34" charset="0"/>
                  <a:cs typeface="Arial" pitchFamily="34" charset="0"/>
                </a:rPr>
                <a:t>g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terletak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bidang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  <a:sym typeface="Symbol"/>
                </a:rPr>
                <a:t></a:t>
              </a:r>
              <a:endParaRPr lang="en-US" sz="1400" i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059404"/>
            <a:ext cx="41937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Sejajar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827577"/>
            <a:ext cx="8572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Sebuah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dikatakan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sejajar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,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jika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h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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tidak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mempunyai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satu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pun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titik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persekutuan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.</a:t>
            </a:r>
            <a:endParaRPr lang="en-US" sz="2400" i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3357554" y="3361819"/>
            <a:ext cx="2269099" cy="1853131"/>
            <a:chOff x="3357554" y="1312142"/>
            <a:chExt cx="2269099" cy="1853131"/>
          </a:xfrm>
        </p:grpSpPr>
        <p:grpSp>
          <p:nvGrpSpPr>
            <p:cNvPr id="16" name="Group 15"/>
            <p:cNvGrpSpPr/>
            <p:nvPr/>
          </p:nvGrpSpPr>
          <p:grpSpPr>
            <a:xfrm>
              <a:off x="3517348" y="1312142"/>
              <a:ext cx="2109305" cy="1516752"/>
              <a:chOff x="3500430" y="1312142"/>
              <a:chExt cx="2109305" cy="1516752"/>
            </a:xfrm>
          </p:grpSpPr>
          <p:grpSp>
            <p:nvGrpSpPr>
              <p:cNvPr id="4" name="Group 3"/>
              <p:cNvGrpSpPr/>
              <p:nvPr/>
            </p:nvGrpSpPr>
            <p:grpSpPr>
              <a:xfrm>
                <a:off x="3500430" y="1312142"/>
                <a:ext cx="2109305" cy="1516752"/>
                <a:chOff x="5760082" y="5128342"/>
                <a:chExt cx="2109305" cy="1516752"/>
              </a:xfrm>
            </p:grpSpPr>
            <p:sp>
              <p:nvSpPr>
                <p:cNvPr id="5" name="Parallelogram 4"/>
                <p:cNvSpPr/>
                <p:nvPr/>
              </p:nvSpPr>
              <p:spPr>
                <a:xfrm>
                  <a:off x="5760082" y="5508641"/>
                  <a:ext cx="2071702" cy="1071570"/>
                </a:xfrm>
                <a:prstGeom prst="parallelogram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5775075" y="6275762"/>
                  <a:ext cx="35722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i="1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</a:t>
                  </a:r>
                  <a:endParaRPr lang="en-US" i="1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" name="Freeform 6"/>
                <p:cNvSpPr/>
                <p:nvPr/>
              </p:nvSpPr>
              <p:spPr>
                <a:xfrm>
                  <a:off x="5820231" y="6388829"/>
                  <a:ext cx="259645" cy="169333"/>
                </a:xfrm>
                <a:custGeom>
                  <a:avLst/>
                  <a:gdLst>
                    <a:gd name="connsiteX0" fmla="*/ 0 w 259645"/>
                    <a:gd name="connsiteY0" fmla="*/ 0 h 169333"/>
                    <a:gd name="connsiteX1" fmla="*/ 259645 w 259645"/>
                    <a:gd name="connsiteY1" fmla="*/ 0 h 169333"/>
                    <a:gd name="connsiteX2" fmla="*/ 214489 w 259645"/>
                    <a:gd name="connsiteY2" fmla="*/ 169333 h 1693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59645" h="169333">
                      <a:moveTo>
                        <a:pt x="0" y="0"/>
                      </a:moveTo>
                      <a:lnTo>
                        <a:pt x="259645" y="0"/>
                      </a:lnTo>
                      <a:lnTo>
                        <a:pt x="214489" y="169333"/>
                      </a:lnTo>
                    </a:path>
                  </a:pathLst>
                </a:cu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" name="TextBox 10"/>
                <p:cNvSpPr txBox="1"/>
                <p:nvPr/>
              </p:nvSpPr>
              <p:spPr>
                <a:xfrm>
                  <a:off x="7512165" y="5128342"/>
                  <a:ext cx="35722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i="1" dirty="0" smtClean="0">
                      <a:latin typeface="Arial" pitchFamily="34" charset="0"/>
                      <a:cs typeface="Arial" pitchFamily="34" charset="0"/>
                    </a:rPr>
                    <a:t>h</a:t>
                  </a:r>
                  <a:endParaRPr lang="en-US" i="1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3929058" y="1500174"/>
                <a:ext cx="1357322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TextBox 16"/>
            <p:cNvSpPr txBox="1"/>
            <p:nvPr/>
          </p:nvSpPr>
          <p:spPr>
            <a:xfrm>
              <a:off x="3357554" y="2857496"/>
              <a:ext cx="21431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Garis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i="1" dirty="0" smtClean="0">
                  <a:latin typeface="Arial" pitchFamily="34" charset="0"/>
                  <a:cs typeface="Arial" pitchFamily="34" charset="0"/>
                </a:rPr>
                <a:t>h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sejajar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bidang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  <a:sym typeface="Symbol"/>
                </a:rPr>
                <a:t></a:t>
              </a:r>
              <a:endParaRPr lang="en-US" sz="1400" i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357158" y="1000108"/>
            <a:ext cx="81291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Memotong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atau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Menembus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7158" y="1643050"/>
            <a:ext cx="8572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Sebuah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dikatakan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memotong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atau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menembus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,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jika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k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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hanya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mempunyai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sebuah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titik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persekutuan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.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Titik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persekutuan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itu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disebut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titik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potong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atau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titik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tembus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.</a:t>
            </a:r>
            <a:endParaRPr lang="en-US" sz="2400" i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43"/>
          <p:cNvGrpSpPr/>
          <p:nvPr/>
        </p:nvGrpSpPr>
        <p:grpSpPr>
          <a:xfrm>
            <a:off x="2285984" y="3214686"/>
            <a:ext cx="4083431" cy="2928958"/>
            <a:chOff x="3030172" y="4500570"/>
            <a:chExt cx="3339243" cy="2244365"/>
          </a:xfrm>
        </p:grpSpPr>
        <p:grpSp>
          <p:nvGrpSpPr>
            <p:cNvPr id="12" name="Group 40"/>
            <p:cNvGrpSpPr/>
            <p:nvPr/>
          </p:nvGrpSpPr>
          <p:grpSpPr>
            <a:xfrm>
              <a:off x="3030172" y="4500570"/>
              <a:ext cx="3339243" cy="2244365"/>
              <a:chOff x="3030172" y="4500570"/>
              <a:chExt cx="3339243" cy="2244365"/>
            </a:xfrm>
          </p:grpSpPr>
          <p:grpSp>
            <p:nvGrpSpPr>
              <p:cNvPr id="13" name="Group 20"/>
              <p:cNvGrpSpPr/>
              <p:nvPr/>
            </p:nvGrpSpPr>
            <p:grpSpPr>
              <a:xfrm>
                <a:off x="3030172" y="4500570"/>
                <a:ext cx="3339243" cy="2244365"/>
                <a:chOff x="3030172" y="1240704"/>
                <a:chExt cx="3339243" cy="2244365"/>
              </a:xfrm>
            </p:grpSpPr>
            <p:grpSp>
              <p:nvGrpSpPr>
                <p:cNvPr id="14" name="Group 23"/>
                <p:cNvGrpSpPr/>
                <p:nvPr/>
              </p:nvGrpSpPr>
              <p:grpSpPr>
                <a:xfrm>
                  <a:off x="3517348" y="1240704"/>
                  <a:ext cx="2071702" cy="1588190"/>
                  <a:chOff x="5760082" y="5056904"/>
                  <a:chExt cx="2071702" cy="1588190"/>
                </a:xfrm>
              </p:grpSpPr>
              <p:sp>
                <p:nvSpPr>
                  <p:cNvPr id="26" name="Parallelogram 25"/>
                  <p:cNvSpPr/>
                  <p:nvPr/>
                </p:nvSpPr>
                <p:spPr>
                  <a:xfrm>
                    <a:off x="5760082" y="5508641"/>
                    <a:ext cx="2071702" cy="1071570"/>
                  </a:xfrm>
                  <a:prstGeom prst="parallelogram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" name="TextBox 26"/>
                  <p:cNvSpPr txBox="1"/>
                  <p:nvPr/>
                </p:nvSpPr>
                <p:spPr>
                  <a:xfrm>
                    <a:off x="5775075" y="6275762"/>
                    <a:ext cx="35722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Bef>
                        <a:spcPts val="1200"/>
                      </a:spcBef>
                    </a:pPr>
                    <a:r>
                      <a:rPr lang="en-US" i="1" dirty="0" smtClean="0">
                        <a:latin typeface="Arial" pitchFamily="34" charset="0"/>
                        <a:cs typeface="Arial" pitchFamily="34" charset="0"/>
                        <a:sym typeface="Symbol"/>
                      </a:rPr>
                      <a:t></a:t>
                    </a:r>
                    <a:endParaRPr lang="en-US" i="1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28" name="Freeform 27"/>
                  <p:cNvSpPr/>
                  <p:nvPr/>
                </p:nvSpPr>
                <p:spPr>
                  <a:xfrm>
                    <a:off x="5820231" y="6388829"/>
                    <a:ext cx="259645" cy="169333"/>
                  </a:xfrm>
                  <a:custGeom>
                    <a:avLst/>
                    <a:gdLst>
                      <a:gd name="connsiteX0" fmla="*/ 0 w 259645"/>
                      <a:gd name="connsiteY0" fmla="*/ 0 h 169333"/>
                      <a:gd name="connsiteX1" fmla="*/ 259645 w 259645"/>
                      <a:gd name="connsiteY1" fmla="*/ 0 h 169333"/>
                      <a:gd name="connsiteX2" fmla="*/ 214489 w 259645"/>
                      <a:gd name="connsiteY2" fmla="*/ 169333 h 16933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59645" h="169333">
                        <a:moveTo>
                          <a:pt x="0" y="0"/>
                        </a:moveTo>
                        <a:lnTo>
                          <a:pt x="259645" y="0"/>
                        </a:lnTo>
                        <a:lnTo>
                          <a:pt x="214489" y="169333"/>
                        </a:lnTo>
                      </a:path>
                    </a:pathLst>
                  </a:cu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" name="TextBox 28"/>
                  <p:cNvSpPr txBox="1"/>
                  <p:nvPr/>
                </p:nvSpPr>
                <p:spPr>
                  <a:xfrm>
                    <a:off x="6352239" y="5056904"/>
                    <a:ext cx="35722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Bef>
                        <a:spcPts val="1200"/>
                      </a:spcBef>
                    </a:pPr>
                    <a:r>
                      <a:rPr lang="en-US" i="1" dirty="0" smtClean="0">
                        <a:latin typeface="Arial" pitchFamily="34" charset="0"/>
                        <a:cs typeface="Arial" pitchFamily="34" charset="0"/>
                      </a:rPr>
                      <a:t>k</a:t>
                    </a:r>
                    <a:endParaRPr lang="en-US" i="1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38" name="TextBox 37"/>
                  <p:cNvSpPr txBox="1"/>
                  <p:nvPr/>
                </p:nvSpPr>
                <p:spPr>
                  <a:xfrm>
                    <a:off x="7171924" y="5771284"/>
                    <a:ext cx="35722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Bef>
                        <a:spcPts val="1200"/>
                      </a:spcBef>
                    </a:pPr>
                    <a:r>
                      <a:rPr lang="en-US" i="1" dirty="0" smtClean="0">
                        <a:latin typeface="Arial" pitchFamily="34" charset="0"/>
                        <a:cs typeface="Arial" pitchFamily="34" charset="0"/>
                      </a:rPr>
                      <a:t>A</a:t>
                    </a:r>
                    <a:endParaRPr lang="en-US" i="1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39" name="TextBox 38"/>
                  <p:cNvSpPr txBox="1"/>
                  <p:nvPr/>
                </p:nvSpPr>
                <p:spPr>
                  <a:xfrm>
                    <a:off x="7062915" y="5948027"/>
                    <a:ext cx="28575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Bef>
                        <a:spcPts val="1200"/>
                      </a:spcBef>
                    </a:pPr>
                    <a:r>
                      <a:rPr lang="en-US" dirty="0" smtClean="0">
                        <a:latin typeface="Arial" pitchFamily="34" charset="0"/>
                        <a:cs typeface="Arial" pitchFamily="34" charset="0"/>
                        <a:sym typeface="Symbol"/>
                      </a:rPr>
                      <a:t></a:t>
                    </a:r>
                    <a:endParaRPr lang="en-US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23" name="TextBox 22"/>
                <p:cNvSpPr txBox="1"/>
                <p:nvPr/>
              </p:nvSpPr>
              <p:spPr>
                <a:xfrm>
                  <a:off x="3030172" y="3177292"/>
                  <a:ext cx="3339243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sz="1400" dirty="0" err="1" smtClean="0">
                      <a:latin typeface="Arial" pitchFamily="34" charset="0"/>
                      <a:cs typeface="Arial" pitchFamily="34" charset="0"/>
                    </a:rPr>
                    <a:t>Garis</a:t>
                  </a:r>
                  <a:r>
                    <a:rPr lang="en-US" sz="14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1400" i="1" dirty="0" smtClean="0">
                      <a:latin typeface="Arial" pitchFamily="34" charset="0"/>
                      <a:cs typeface="Arial" pitchFamily="34" charset="0"/>
                    </a:rPr>
                    <a:t>k</a:t>
                  </a:r>
                  <a:r>
                    <a:rPr lang="en-US" sz="14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1400" dirty="0" err="1" smtClean="0">
                      <a:latin typeface="Arial" pitchFamily="34" charset="0"/>
                      <a:cs typeface="Arial" pitchFamily="34" charset="0"/>
                    </a:rPr>
                    <a:t>memotong</a:t>
                  </a:r>
                  <a:r>
                    <a:rPr lang="en-US" sz="14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1400" dirty="0" err="1" smtClean="0">
                      <a:latin typeface="Arial" pitchFamily="34" charset="0"/>
                      <a:cs typeface="Arial" pitchFamily="34" charset="0"/>
                    </a:rPr>
                    <a:t>bidang</a:t>
                  </a:r>
                  <a:r>
                    <a:rPr lang="en-US" sz="14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14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 </a:t>
                  </a:r>
                  <a:r>
                    <a:rPr lang="en-US" sz="1400" dirty="0" err="1" smtClean="0">
                      <a:latin typeface="Arial" pitchFamily="34" charset="0"/>
                      <a:cs typeface="Arial" pitchFamily="34" charset="0"/>
                      <a:sym typeface="Symbol"/>
                    </a:rPr>
                    <a:t>dititik</a:t>
                  </a:r>
                  <a:r>
                    <a:rPr lang="en-US" sz="1400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 </a:t>
                  </a:r>
                  <a:r>
                    <a:rPr lang="en-US" sz="1400" i="1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A</a:t>
                  </a:r>
                  <a:endParaRPr lang="en-US" sz="1400" i="1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cxnSp>
            <p:nvCxnSpPr>
              <p:cNvPr id="33" name="Straight Connector 32"/>
              <p:cNvCxnSpPr/>
              <p:nvPr/>
            </p:nvCxnSpPr>
            <p:spPr>
              <a:xfrm rot="16200000" flipH="1">
                <a:off x="4846463" y="5572140"/>
                <a:ext cx="500066" cy="35719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 rot="16200000" flipV="1">
                <a:off x="4250529" y="4822041"/>
                <a:ext cx="785818" cy="57150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3" name="Straight Connector 42"/>
            <p:cNvCxnSpPr/>
            <p:nvPr/>
          </p:nvCxnSpPr>
          <p:spPr>
            <a:xfrm rot="16200000" flipH="1">
              <a:off x="5250661" y="6036487"/>
              <a:ext cx="214314" cy="1428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1470" y="3068960"/>
            <a:ext cx="4353984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357158" y="702214"/>
            <a:ext cx="7766870" cy="58477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Dalil-Dalil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tentang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Sejajar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Bidang</a:t>
            </a:r>
            <a:endParaRPr lang="en-US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486903"/>
            <a:ext cx="12426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Dalil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8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2040485"/>
            <a:ext cx="8001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Jika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h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terletak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,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maka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dengan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.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57158" y="3045327"/>
            <a:ext cx="4000528" cy="1955309"/>
            <a:chOff x="785786" y="1661747"/>
            <a:chExt cx="3000396" cy="1455243"/>
          </a:xfrm>
        </p:grpSpPr>
        <p:grpSp>
          <p:nvGrpSpPr>
            <p:cNvPr id="5" name="Group 4"/>
            <p:cNvGrpSpPr/>
            <p:nvPr/>
          </p:nvGrpSpPr>
          <p:grpSpPr>
            <a:xfrm>
              <a:off x="785786" y="1661747"/>
              <a:ext cx="3000396" cy="1455243"/>
              <a:chOff x="785786" y="1785926"/>
              <a:chExt cx="3000396" cy="1455243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785786" y="1785926"/>
                <a:ext cx="78581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4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g  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  </a:t>
                </a:r>
                <a:r>
                  <a:rPr lang="en-US" sz="24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h</a:t>
                </a:r>
                <a:endParaRPr lang="en-US" sz="2400" i="1" dirty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785786" y="2052981"/>
                <a:ext cx="300039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4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h </a:t>
                </a:r>
                <a:r>
                  <a:rPr lang="en-US" sz="24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terletak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4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pada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4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bidang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</a:t>
                </a:r>
                <a:r>
                  <a:rPr lang="en-US" sz="24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2400" i="1" dirty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785786" y="2410172"/>
                <a:ext cx="221457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</a:t>
                </a:r>
                <a:r>
                  <a:rPr lang="en-US" sz="24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g 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  </a:t>
                </a:r>
                <a:r>
                  <a:rPr lang="en-US" sz="24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bidang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</a:t>
                </a:r>
                <a:r>
                  <a:rPr lang="en-US" sz="24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4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2400" i="1" dirty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11" name="Straight Connector 10"/>
            <p:cNvCxnSpPr/>
            <p:nvPr/>
          </p:nvCxnSpPr>
          <p:spPr>
            <a:xfrm>
              <a:off x="857224" y="2285992"/>
              <a:ext cx="2643206" cy="1588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559338"/>
            <a:ext cx="8143932" cy="135421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36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Kedudukan</a:t>
            </a:r>
            <a:r>
              <a:rPr lang="en-US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Titik</a:t>
            </a:r>
            <a:r>
              <a:rPr lang="en-US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spcBef>
                <a:spcPts val="1200"/>
              </a:spcBef>
            </a:pPr>
            <a:r>
              <a:rPr lang="en-US" sz="36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sz="3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Ruang</a:t>
            </a:r>
            <a:endParaRPr lang="en-US" sz="36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2262838"/>
            <a:ext cx="10188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Titik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596" y="4544335"/>
            <a:ext cx="82868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Sebuah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titik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hanya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dapat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ditentukan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oleh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letaknya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tetapi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tidak</a:t>
            </a:r>
            <a:r>
              <a:rPr lang="en-US" sz="28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mempunyai</a:t>
            </a:r>
            <a:r>
              <a:rPr lang="en-US" sz="28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ukuran</a:t>
            </a:r>
            <a:r>
              <a:rPr lang="en-US" sz="28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8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dikatakan</a:t>
            </a:r>
            <a:r>
              <a:rPr lang="en-US" sz="28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tidak</a:t>
            </a:r>
            <a:r>
              <a:rPr lang="en-US" sz="28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berdimensi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).</a:t>
            </a:r>
            <a:endParaRPr lang="en-US" sz="28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000364" y="2928934"/>
            <a:ext cx="3357586" cy="1223127"/>
            <a:chOff x="2571736" y="1310216"/>
            <a:chExt cx="3357586" cy="1223127"/>
          </a:xfrm>
        </p:grpSpPr>
        <p:sp>
          <p:nvSpPr>
            <p:cNvPr id="5" name="Oval 4"/>
            <p:cNvSpPr/>
            <p:nvPr/>
          </p:nvSpPr>
          <p:spPr>
            <a:xfrm>
              <a:off x="2857488" y="1785926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798836" y="1310216"/>
              <a:ext cx="35722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800" b="1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en-US" sz="2800" b="1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5130718" y="1785926"/>
              <a:ext cx="214314" cy="214314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072066" y="1310216"/>
              <a:ext cx="35722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800" b="1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P</a:t>
              </a:r>
              <a:endParaRPr lang="en-US" sz="2800" b="1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571736" y="2071678"/>
              <a:ext cx="10715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Titik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en-US" sz="24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857752" y="2071678"/>
              <a:ext cx="10715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Titik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P</a:t>
              </a:r>
              <a:endParaRPr lang="en-US" sz="24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00034" y="1071546"/>
            <a:ext cx="13917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Dalil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9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0034" y="1728605"/>
            <a:ext cx="80010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Jika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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melalui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terhadap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,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maka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potong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antara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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dengan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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akan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terhadap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.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15"/>
          <p:cNvGrpSpPr/>
          <p:nvPr/>
        </p:nvGrpSpPr>
        <p:grpSpPr>
          <a:xfrm>
            <a:off x="642910" y="3071810"/>
            <a:ext cx="3143272" cy="1395758"/>
            <a:chOff x="785786" y="1785926"/>
            <a:chExt cx="2214578" cy="932772"/>
          </a:xfrm>
        </p:grpSpPr>
        <p:sp>
          <p:nvSpPr>
            <p:cNvPr id="18" name="TextBox 17"/>
            <p:cNvSpPr txBox="1"/>
            <p:nvPr/>
          </p:nvSpPr>
          <p:spPr>
            <a:xfrm>
              <a:off x="785786" y="1785926"/>
              <a:ext cx="1714512" cy="3085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 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melalui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g</a:t>
              </a:r>
              <a:endParaRPr lang="en-US" sz="24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85786" y="2052980"/>
              <a:ext cx="1643074" cy="3085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h 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 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bidang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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sz="24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85786" y="2410172"/>
              <a:ext cx="2214578" cy="3085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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(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, ) 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g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sz="24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23" name="Straight Connector 22"/>
          <p:cNvCxnSpPr/>
          <p:nvPr/>
        </p:nvCxnSpPr>
        <p:spPr>
          <a:xfrm>
            <a:off x="714348" y="3998128"/>
            <a:ext cx="2129313" cy="23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3212976"/>
            <a:ext cx="4248472" cy="3258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1428736"/>
            <a:ext cx="16193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Dalil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10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2910" y="2088991"/>
            <a:ext cx="8143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Jika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h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terhadap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,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maka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dengan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.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714348" y="3500438"/>
            <a:ext cx="4071966" cy="1561118"/>
            <a:chOff x="785786" y="1206306"/>
            <a:chExt cx="3000396" cy="886369"/>
          </a:xfrm>
        </p:grpSpPr>
        <p:grpSp>
          <p:nvGrpSpPr>
            <p:cNvPr id="5" name="Group 4"/>
            <p:cNvGrpSpPr/>
            <p:nvPr/>
          </p:nvGrpSpPr>
          <p:grpSpPr>
            <a:xfrm>
              <a:off x="785786" y="1206306"/>
              <a:ext cx="3000396" cy="886369"/>
              <a:chOff x="785786" y="1785926"/>
              <a:chExt cx="3000396" cy="886369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785786" y="1785926"/>
                <a:ext cx="785818" cy="2621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4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g  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  </a:t>
                </a:r>
                <a:r>
                  <a:rPr lang="en-US" sz="24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h</a:t>
                </a:r>
                <a:endParaRPr lang="en-US" sz="2400" i="1" dirty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785786" y="2052981"/>
                <a:ext cx="3000396" cy="2621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4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h 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  </a:t>
                </a:r>
                <a:r>
                  <a:rPr lang="en-US" sz="24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bidang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endParaRPr lang="en-US" sz="2400" i="1" dirty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785786" y="2410172"/>
                <a:ext cx="2214578" cy="2621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</a:t>
                </a:r>
                <a:r>
                  <a:rPr lang="en-US" sz="24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g 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  </a:t>
                </a:r>
                <a:r>
                  <a:rPr lang="en-US" sz="24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bidang</a:t>
                </a:r>
                <a:r>
                  <a:rPr lang="en-US" sz="24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</a:t>
                </a:r>
                <a:r>
                  <a:rPr lang="en-US" sz="24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4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2400" i="1" dirty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18" name="Straight Connector 17"/>
            <p:cNvCxnSpPr/>
            <p:nvPr/>
          </p:nvCxnSpPr>
          <p:spPr>
            <a:xfrm>
              <a:off x="857224" y="1807160"/>
              <a:ext cx="1285884" cy="1588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3140968"/>
            <a:ext cx="4320480" cy="3464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42910" y="1201151"/>
            <a:ext cx="15888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Dalil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11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2910" y="1857364"/>
            <a:ext cx="80010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Jika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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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berpotongan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masing-masing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terhadap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,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maka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potong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antara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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dengan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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akan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dengan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.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785786" y="3597480"/>
            <a:ext cx="2214578" cy="1403156"/>
            <a:chOff x="785786" y="3597480"/>
            <a:chExt cx="2214578" cy="1403156"/>
          </a:xfrm>
        </p:grpSpPr>
        <p:sp>
          <p:nvSpPr>
            <p:cNvPr id="13" name="TextBox 12"/>
            <p:cNvSpPr txBox="1"/>
            <p:nvPr/>
          </p:nvSpPr>
          <p:spPr>
            <a:xfrm>
              <a:off x="785786" y="3597480"/>
              <a:ext cx="17145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  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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g</a:t>
              </a:r>
              <a:endParaRPr lang="en-US" sz="24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85786" y="4005567"/>
              <a:ext cx="16430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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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g</a:t>
              </a:r>
              <a:endParaRPr lang="en-US" sz="24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85786" y="4538971"/>
              <a:ext cx="22145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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(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, ) 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g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sz="24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2" name="Straight Connector 21"/>
            <p:cNvCxnSpPr/>
            <p:nvPr/>
          </p:nvCxnSpPr>
          <p:spPr>
            <a:xfrm>
              <a:off x="857224" y="4551370"/>
              <a:ext cx="1571636" cy="1588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3212976"/>
            <a:ext cx="3600400" cy="3421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476888"/>
            <a:ext cx="8719566" cy="52322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Titik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Tembus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Berpotongan</a:t>
            </a:r>
            <a:endParaRPr lang="en-US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3332" y="1071900"/>
            <a:ext cx="8572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Tititk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tembus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antara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 (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memotong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)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dapat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dicari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dengan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cara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sebagai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berikut</a:t>
            </a:r>
            <a:endParaRPr lang="en-US" sz="2000" i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3332" y="1785926"/>
            <a:ext cx="85725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buAutoNum type="arabicPeriod"/>
            </a:pP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Buatlah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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melalui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</a:t>
            </a:r>
            <a:endParaRPr lang="en-US" sz="2000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  <a:sym typeface="Symbol"/>
            </a:endParaRPr>
          </a:p>
          <a:p>
            <a:pPr marL="342900" indent="-342900">
              <a:spcBef>
                <a:spcPts val="1200"/>
              </a:spcBef>
              <a:buAutoNum type="arabicPeriod"/>
            </a:pP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Tentukan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potong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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,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dengan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cara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menghubungkan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dua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buah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titik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persekutuan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antara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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.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Titik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persekutuan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antara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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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ditandai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dengan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titik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titik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.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potong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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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dilambangkan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dengan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(, ).</a:t>
            </a:r>
          </a:p>
          <a:p>
            <a:pPr marL="342900" indent="-342900">
              <a:spcBef>
                <a:spcPts val="1200"/>
              </a:spcBef>
              <a:buAutoNum type="arabicPeriod"/>
            </a:pP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Titik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potong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dengan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(, )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adalah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titik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tembus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yang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diminta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,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yaitu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titik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P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.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3" y="4365105"/>
            <a:ext cx="3312369" cy="2244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123934"/>
            <a:ext cx="8300670" cy="58477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Kedudukan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Terhadap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Lain</a:t>
            </a:r>
            <a:endParaRPr lang="en-US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857364"/>
            <a:ext cx="37385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Dua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Berimpit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2428868"/>
            <a:ext cx="82153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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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dikatakan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berimpit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,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jika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setiap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titik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yang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terletak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pada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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juga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terletak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pada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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atau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setiap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titik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yang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terletak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pada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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juga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terletak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pada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.</a:t>
            </a:r>
            <a:endParaRPr lang="en-US" sz="2400" i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521862" y="4176393"/>
            <a:ext cx="2693213" cy="1824376"/>
            <a:chOff x="3500430" y="2357430"/>
            <a:chExt cx="2071702" cy="1204311"/>
          </a:xfrm>
        </p:grpSpPr>
        <p:sp>
          <p:nvSpPr>
            <p:cNvPr id="9" name="Parallelogram 8"/>
            <p:cNvSpPr/>
            <p:nvPr/>
          </p:nvSpPr>
          <p:spPr>
            <a:xfrm>
              <a:off x="3500430" y="2357430"/>
              <a:ext cx="2071702" cy="1071570"/>
            </a:xfrm>
            <a:prstGeom prst="parallelogram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/>
          </p:nvSpPr>
          <p:spPr>
            <a:xfrm>
              <a:off x="3556000" y="3194756"/>
              <a:ext cx="428978" cy="225777"/>
            </a:xfrm>
            <a:custGeom>
              <a:avLst/>
              <a:gdLst>
                <a:gd name="connsiteX0" fmla="*/ 0 w 428978"/>
                <a:gd name="connsiteY0" fmla="*/ 0 h 225777"/>
                <a:gd name="connsiteX1" fmla="*/ 428978 w 428978"/>
                <a:gd name="connsiteY1" fmla="*/ 0 h 225777"/>
                <a:gd name="connsiteX2" fmla="*/ 361244 w 428978"/>
                <a:gd name="connsiteY2" fmla="*/ 225777 h 22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8978" h="225777">
                  <a:moveTo>
                    <a:pt x="0" y="0"/>
                  </a:moveTo>
                  <a:lnTo>
                    <a:pt x="428978" y="0"/>
                  </a:lnTo>
                  <a:lnTo>
                    <a:pt x="361244" y="225777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35192" y="3192409"/>
              <a:ext cx="7180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  <a:sym typeface="Symbol"/>
                </a:rPr>
                <a:t>, 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28596" y="1071546"/>
            <a:ext cx="39196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Dua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Sejajar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596" y="1785926"/>
            <a:ext cx="7858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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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dikatakan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sejajar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jika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kedua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itu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tidak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mempunyai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satu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pun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titik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persekutuan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.</a:t>
            </a:r>
            <a:endParaRPr lang="en-US" sz="2400" i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oup 18"/>
          <p:cNvGrpSpPr/>
          <p:nvPr/>
        </p:nvGrpSpPr>
        <p:grpSpPr>
          <a:xfrm>
            <a:off x="3000364" y="3124109"/>
            <a:ext cx="2940247" cy="2595669"/>
            <a:chOff x="3929058" y="4606495"/>
            <a:chExt cx="1940115" cy="1867282"/>
          </a:xfrm>
        </p:grpSpPr>
        <p:sp>
          <p:nvSpPr>
            <p:cNvPr id="13" name="Parallelogram 12"/>
            <p:cNvSpPr/>
            <p:nvPr/>
          </p:nvSpPr>
          <p:spPr>
            <a:xfrm>
              <a:off x="3929058" y="4606495"/>
              <a:ext cx="1928826" cy="679893"/>
            </a:xfrm>
            <a:prstGeom prst="parallelogram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/>
            <p:cNvSpPr/>
            <p:nvPr/>
          </p:nvSpPr>
          <p:spPr>
            <a:xfrm>
              <a:off x="3940347" y="5685030"/>
              <a:ext cx="1928826" cy="679893"/>
            </a:xfrm>
            <a:prstGeom prst="parallelogram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3984978" y="5068711"/>
              <a:ext cx="327378" cy="203200"/>
            </a:xfrm>
            <a:custGeom>
              <a:avLst/>
              <a:gdLst>
                <a:gd name="connsiteX0" fmla="*/ 0 w 327378"/>
                <a:gd name="connsiteY0" fmla="*/ 0 h 203200"/>
                <a:gd name="connsiteX1" fmla="*/ 327378 w 327378"/>
                <a:gd name="connsiteY1" fmla="*/ 11289 h 203200"/>
                <a:gd name="connsiteX2" fmla="*/ 282222 w 327378"/>
                <a:gd name="connsiteY2" fmla="*/ 203200 h 2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7378" h="203200">
                  <a:moveTo>
                    <a:pt x="0" y="0"/>
                  </a:moveTo>
                  <a:lnTo>
                    <a:pt x="327378" y="11289"/>
                  </a:lnTo>
                  <a:lnTo>
                    <a:pt x="282222" y="20320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3984977" y="6141156"/>
              <a:ext cx="338667" cy="225777"/>
            </a:xfrm>
            <a:custGeom>
              <a:avLst/>
              <a:gdLst>
                <a:gd name="connsiteX0" fmla="*/ 0 w 338667"/>
                <a:gd name="connsiteY0" fmla="*/ 0 h 225777"/>
                <a:gd name="connsiteX1" fmla="*/ 338667 w 338667"/>
                <a:gd name="connsiteY1" fmla="*/ 11288 h 225777"/>
                <a:gd name="connsiteX2" fmla="*/ 282223 w 338667"/>
                <a:gd name="connsiteY2" fmla="*/ 225777 h 225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8667" h="225777">
                  <a:moveTo>
                    <a:pt x="0" y="0"/>
                  </a:moveTo>
                  <a:lnTo>
                    <a:pt x="338667" y="11288"/>
                  </a:lnTo>
                  <a:lnTo>
                    <a:pt x="282223" y="225777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961544" y="5045098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  <a:sym typeface="Symbol"/>
                </a:rPr>
                <a:t>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990627" y="6104445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  <a:sym typeface="Symbol"/>
                </a:rPr>
                <a:t>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404664"/>
            <a:ext cx="5237331" cy="58477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Dua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Berpotongan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119044"/>
            <a:ext cx="80010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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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dikatakan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berpotongan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jika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kedua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itu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tepat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memliki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sebuah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persekutuan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.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persekutuan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atau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potong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merupakan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tempat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kedudukan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titik-titik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persekutuan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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.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persekutuan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antara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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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dituliskan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sebagai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(, ).</a:t>
            </a:r>
            <a:endParaRPr lang="en-US" sz="2400" i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3108346"/>
            <a:ext cx="3295358" cy="3441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158" y="642918"/>
            <a:ext cx="7492757" cy="58477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Dalil-Dalil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tentang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Dua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Sejajar</a:t>
            </a:r>
            <a:endParaRPr lang="en-US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1285860"/>
            <a:ext cx="14430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Dalil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12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1787902"/>
            <a:ext cx="80010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Jika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berpotongan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terletak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,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g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h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berpotongan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terletak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pada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,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maka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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dengan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.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oup 14"/>
          <p:cNvGrpSpPr/>
          <p:nvPr/>
        </p:nvGrpSpPr>
        <p:grpSpPr>
          <a:xfrm>
            <a:off x="428596" y="3571878"/>
            <a:ext cx="5000660" cy="2139038"/>
            <a:chOff x="785786" y="5031862"/>
            <a:chExt cx="3929090" cy="1493877"/>
          </a:xfrm>
        </p:grpSpPr>
        <p:grpSp>
          <p:nvGrpSpPr>
            <p:cNvPr id="8" name="Group 4"/>
            <p:cNvGrpSpPr/>
            <p:nvPr/>
          </p:nvGrpSpPr>
          <p:grpSpPr>
            <a:xfrm>
              <a:off x="785786" y="5031862"/>
              <a:ext cx="3929090" cy="1493877"/>
              <a:chOff x="785786" y="1785927"/>
              <a:chExt cx="3929090" cy="1493877"/>
            </a:xfrm>
          </p:grpSpPr>
          <p:sp>
            <p:nvSpPr>
              <p:cNvPr id="10" name="TextBox 9"/>
              <p:cNvSpPr txBox="1"/>
              <p:nvPr/>
            </p:nvSpPr>
            <p:spPr>
              <a:xfrm>
                <a:off x="785786" y="1785927"/>
                <a:ext cx="785818" cy="279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a  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  </a:t>
                </a: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g</a:t>
                </a:r>
                <a:endParaRPr lang="en-US" sz="2000" i="1" dirty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785786" y="2052981"/>
                <a:ext cx="3000396" cy="279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 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  </a:t>
                </a: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h</a:t>
                </a:r>
                <a:endParaRPr lang="en-US" sz="2000" i="1" dirty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785786" y="3000372"/>
                <a:ext cx="2428892" cy="279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</a:t>
                </a: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bidang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  </a:t>
                </a: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bidang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</a:t>
                </a: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2000" i="1" dirty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785786" y="2357430"/>
                <a:ext cx="3929090" cy="279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a </a:t>
                </a: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dan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b </a:t>
                </a: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berpotongan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pada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bidang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</a:t>
                </a:r>
                <a:endParaRPr lang="en-US" sz="2000" i="1" dirty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785786" y="2639300"/>
                <a:ext cx="3929090" cy="279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g </a:t>
                </a: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dan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h </a:t>
                </a: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berpotongan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pada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bidang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</a:t>
                </a:r>
                <a:endParaRPr lang="en-US" sz="2000" i="1" dirty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842256" y="6229254"/>
              <a:ext cx="3367451" cy="1109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/>
          <p:cNvGrpSpPr/>
          <p:nvPr/>
        </p:nvGrpSpPr>
        <p:grpSpPr>
          <a:xfrm>
            <a:off x="5509079" y="3788518"/>
            <a:ext cx="2992012" cy="2426566"/>
            <a:chOff x="5500694" y="3788517"/>
            <a:chExt cx="2071702" cy="1658628"/>
          </a:xfrm>
        </p:grpSpPr>
        <p:sp>
          <p:nvSpPr>
            <p:cNvPr id="40" name="Parallelogram 39"/>
            <p:cNvSpPr/>
            <p:nvPr/>
          </p:nvSpPr>
          <p:spPr>
            <a:xfrm>
              <a:off x="5643570" y="3788517"/>
              <a:ext cx="1928826" cy="679893"/>
            </a:xfrm>
            <a:prstGeom prst="parallelogram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41" name="Parallelogram 40"/>
            <p:cNvSpPr/>
            <p:nvPr/>
          </p:nvSpPr>
          <p:spPr>
            <a:xfrm>
              <a:off x="5500694" y="4645773"/>
              <a:ext cx="1928826" cy="679893"/>
            </a:xfrm>
            <a:prstGeom prst="parallelogram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42" name="Freeform 41"/>
            <p:cNvSpPr/>
            <p:nvPr/>
          </p:nvSpPr>
          <p:spPr>
            <a:xfrm>
              <a:off x="5700889" y="4255583"/>
              <a:ext cx="270933" cy="203200"/>
            </a:xfrm>
            <a:custGeom>
              <a:avLst/>
              <a:gdLst>
                <a:gd name="connsiteX0" fmla="*/ 0 w 270933"/>
                <a:gd name="connsiteY0" fmla="*/ 0 h 203200"/>
                <a:gd name="connsiteX1" fmla="*/ 270933 w 270933"/>
                <a:gd name="connsiteY1" fmla="*/ 0 h 203200"/>
                <a:gd name="connsiteX2" fmla="*/ 225778 w 270933"/>
                <a:gd name="connsiteY2" fmla="*/ 203200 h 2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0933" h="203200">
                  <a:moveTo>
                    <a:pt x="0" y="0"/>
                  </a:moveTo>
                  <a:lnTo>
                    <a:pt x="270933" y="0"/>
                  </a:lnTo>
                  <a:lnTo>
                    <a:pt x="225778" y="20320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43" name="Freeform 42"/>
            <p:cNvSpPr/>
            <p:nvPr/>
          </p:nvSpPr>
          <p:spPr>
            <a:xfrm>
              <a:off x="5560843" y="5096979"/>
              <a:ext cx="270933" cy="203200"/>
            </a:xfrm>
            <a:custGeom>
              <a:avLst/>
              <a:gdLst>
                <a:gd name="connsiteX0" fmla="*/ 0 w 270933"/>
                <a:gd name="connsiteY0" fmla="*/ 0 h 203200"/>
                <a:gd name="connsiteX1" fmla="*/ 270933 w 270933"/>
                <a:gd name="connsiteY1" fmla="*/ 0 h 203200"/>
                <a:gd name="connsiteX2" fmla="*/ 225778 w 270933"/>
                <a:gd name="connsiteY2" fmla="*/ 203200 h 2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0933" h="203200">
                  <a:moveTo>
                    <a:pt x="0" y="0"/>
                  </a:moveTo>
                  <a:lnTo>
                    <a:pt x="270933" y="0"/>
                  </a:lnTo>
                  <a:lnTo>
                    <a:pt x="225778" y="20320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cxnSp>
          <p:nvCxnSpPr>
            <p:cNvPr id="45" name="Straight Arrow Connector 44"/>
            <p:cNvCxnSpPr/>
            <p:nvPr/>
          </p:nvCxnSpPr>
          <p:spPr>
            <a:xfrm flipV="1">
              <a:off x="6072198" y="3931393"/>
              <a:ext cx="428628" cy="28575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/>
            <p:nvPr/>
          </p:nvCxnSpPr>
          <p:spPr>
            <a:xfrm>
              <a:off x="6215074" y="3931393"/>
              <a:ext cx="642942" cy="35719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/>
            <p:cNvSpPr txBox="1"/>
            <p:nvPr/>
          </p:nvSpPr>
          <p:spPr>
            <a:xfrm>
              <a:off x="5533414" y="5047035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i="1" dirty="0" smtClean="0">
                  <a:latin typeface="Arial" pitchFamily="34" charset="0"/>
                  <a:cs typeface="Arial" pitchFamily="34" charset="0"/>
                  <a:sym typeface="Symbol"/>
                </a:rPr>
                <a:t></a:t>
              </a:r>
              <a:endParaRPr lang="en-US" sz="2000" i="1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9" name="Straight Arrow Connector 48"/>
            <p:cNvCxnSpPr/>
            <p:nvPr/>
          </p:nvCxnSpPr>
          <p:spPr>
            <a:xfrm>
              <a:off x="6286512" y="4002831"/>
              <a:ext cx="642942" cy="35719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187477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Dalil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13</a:t>
            </a:r>
            <a:endParaRPr lang="en-US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2910" y="544667"/>
            <a:ext cx="8001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Jika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bidang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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sejajar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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dipotong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oleh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,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maka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potong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(, )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sejajar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potong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(, ).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4"/>
          <p:cNvGrpSpPr/>
          <p:nvPr/>
        </p:nvGrpSpPr>
        <p:grpSpPr>
          <a:xfrm>
            <a:off x="714348" y="1285860"/>
            <a:ext cx="4572032" cy="1034852"/>
            <a:chOff x="785786" y="2357430"/>
            <a:chExt cx="4572032" cy="1034852"/>
          </a:xfrm>
        </p:grpSpPr>
        <p:sp>
          <p:nvSpPr>
            <p:cNvPr id="13" name="TextBox 12"/>
            <p:cNvSpPr txBox="1"/>
            <p:nvPr/>
          </p:nvSpPr>
          <p:spPr>
            <a:xfrm>
              <a:off x="785786" y="3022950"/>
              <a:ext cx="24288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</a:t>
              </a: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(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, )   (, ).</a:t>
              </a:r>
              <a:r>
                <a:rPr lang="en-US" i="1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85786" y="2357430"/>
              <a:ext cx="23574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bidang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i="1" dirty="0" smtClean="0">
                  <a:latin typeface="Arial" pitchFamily="34" charset="0"/>
                  <a:cs typeface="Arial" pitchFamily="34" charset="0"/>
                  <a:sym typeface="Symbol"/>
                </a:rPr>
                <a:t></a:t>
              </a: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 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bidang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 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85786" y="2643182"/>
              <a:ext cx="4572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bidang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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memotong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bidang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 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dan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  <a:sym typeface="Symbol"/>
                </a:rPr>
                <a:t>bidang</a:t>
              </a: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 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17" name="Straight Connector 16"/>
          <p:cNvCxnSpPr/>
          <p:nvPr/>
        </p:nvCxnSpPr>
        <p:spPr>
          <a:xfrm>
            <a:off x="800779" y="1928802"/>
            <a:ext cx="450059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420888"/>
            <a:ext cx="4025644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611560" y="983578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Dalil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14</a:t>
            </a:r>
            <a:endParaRPr lang="en-US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1560" y="1340768"/>
            <a:ext cx="8001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Jika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garis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menembus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bidang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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 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sejajar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,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maka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g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juga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menembus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dirty="0" smtClean="0">
                <a:latin typeface="Arial" pitchFamily="34" charset="0"/>
                <a:cs typeface="Arial" pitchFamily="34" charset="0"/>
                <a:sym typeface="Symbol"/>
              </a:rPr>
              <a:t> .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25"/>
          <p:cNvGrpSpPr/>
          <p:nvPr/>
        </p:nvGrpSpPr>
        <p:grpSpPr>
          <a:xfrm>
            <a:off x="682998" y="2081961"/>
            <a:ext cx="4572032" cy="1012274"/>
            <a:chOff x="714348" y="4286256"/>
            <a:chExt cx="4572032" cy="1012274"/>
          </a:xfrm>
        </p:grpSpPr>
        <p:grpSp>
          <p:nvGrpSpPr>
            <p:cNvPr id="6" name="Group 4"/>
            <p:cNvGrpSpPr/>
            <p:nvPr/>
          </p:nvGrpSpPr>
          <p:grpSpPr>
            <a:xfrm>
              <a:off x="714348" y="4286256"/>
              <a:ext cx="4572032" cy="1012274"/>
              <a:chOff x="785786" y="2357430"/>
              <a:chExt cx="4572032" cy="1012274"/>
            </a:xfrm>
          </p:grpSpPr>
          <p:sp>
            <p:nvSpPr>
              <p:cNvPr id="21" name="TextBox 20"/>
              <p:cNvSpPr txBox="1"/>
              <p:nvPr/>
            </p:nvSpPr>
            <p:spPr>
              <a:xfrm>
                <a:off x="785786" y="3000372"/>
                <a:ext cx="271464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</a:t>
                </a:r>
                <a:r>
                  <a:rPr lang="en-US" i="1" dirty="0" smtClean="0">
                    <a:latin typeface="Arial" pitchFamily="34" charset="0"/>
                    <a:cs typeface="Arial" pitchFamily="34" charset="0"/>
                  </a:rPr>
                  <a:t> g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menembus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bidang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</a:t>
                </a:r>
                <a:r>
                  <a:rPr lang="en-US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en-US" i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785786" y="2357430"/>
                <a:ext cx="23574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latin typeface="Arial" pitchFamily="34" charset="0"/>
                    <a:cs typeface="Arial" pitchFamily="34" charset="0"/>
                  </a:rPr>
                  <a:t>g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menembus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</a:t>
                </a:r>
                <a:endParaRPr lang="en-US" i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785786" y="2643182"/>
                <a:ext cx="45720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bidang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 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  <a:sym typeface="Symbol"/>
                  </a:rPr>
                  <a:t>bidang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 </a:t>
                </a:r>
                <a:endParaRPr lang="en-US" i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25" name="Straight Connector 24"/>
            <p:cNvCxnSpPr/>
            <p:nvPr/>
          </p:nvCxnSpPr>
          <p:spPr>
            <a:xfrm>
              <a:off x="785786" y="4932902"/>
              <a:ext cx="214314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2132856"/>
            <a:ext cx="3932383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28596" y="642918"/>
            <a:ext cx="1364476" cy="64633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Garis</a:t>
            </a:r>
            <a:endParaRPr lang="en-US" sz="36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oup 25"/>
          <p:cNvGrpSpPr/>
          <p:nvPr/>
        </p:nvGrpSpPr>
        <p:grpSpPr>
          <a:xfrm>
            <a:off x="1643042" y="1843279"/>
            <a:ext cx="6357982" cy="1369148"/>
            <a:chOff x="785786" y="3745846"/>
            <a:chExt cx="6357982" cy="1369148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785786" y="4000504"/>
              <a:ext cx="2000264" cy="78581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V="1">
              <a:off x="3714744" y="4000504"/>
              <a:ext cx="2000264" cy="78581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1428728" y="4714884"/>
              <a:ext cx="10715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Garis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g</a:t>
              </a:r>
              <a:endParaRPr lang="en-US" sz="20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857488" y="3786190"/>
              <a:ext cx="35722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g</a:t>
              </a:r>
              <a:endParaRPr lang="en-US" sz="20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592040" y="4592180"/>
              <a:ext cx="35722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</a:t>
              </a:r>
              <a:endPara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547762" y="3810560"/>
              <a:ext cx="35722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</a:t>
              </a:r>
              <a:endPara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071934" y="4714884"/>
              <a:ext cx="307183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Segmen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/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ruas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garis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AB</a:t>
              </a:r>
              <a:endParaRPr lang="en-US" sz="20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428992" y="4714884"/>
              <a:ext cx="35722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en-US" sz="20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670466" y="3745846"/>
              <a:ext cx="35722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en-US" sz="20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428596" y="4071942"/>
            <a:ext cx="785818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Sebuah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dimaksudkan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lurus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dapat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diperpanjang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sekehendak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kita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Sebuah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hanya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dilukiskan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sebagian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saja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Bagian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dari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ini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disebut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wakil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928670"/>
            <a:ext cx="16193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Dalil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15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2910" y="1643050"/>
            <a:ext cx="8001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Jika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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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,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maka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juga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.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714348" y="2631040"/>
            <a:ext cx="5143536" cy="1726654"/>
            <a:chOff x="785786" y="2357430"/>
            <a:chExt cx="4572032" cy="1127185"/>
          </a:xfrm>
        </p:grpSpPr>
        <p:sp>
          <p:nvSpPr>
            <p:cNvPr id="5" name="TextBox 4"/>
            <p:cNvSpPr txBox="1"/>
            <p:nvPr/>
          </p:nvSpPr>
          <p:spPr>
            <a:xfrm>
              <a:off x="785786" y="3022950"/>
              <a:ext cx="24288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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g 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 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bidang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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sz="24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85786" y="2357430"/>
              <a:ext cx="19288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g  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 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bidang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</a:t>
              </a:r>
              <a:endParaRPr lang="en-US" sz="24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85786" y="2643182"/>
              <a:ext cx="45720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bidang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   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bidang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</a:t>
              </a:r>
              <a:endParaRPr lang="en-US" sz="24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22" name="Straight Connector 21"/>
          <p:cNvCxnSpPr/>
          <p:nvPr/>
        </p:nvCxnSpPr>
        <p:spPr>
          <a:xfrm>
            <a:off x="785786" y="3643314"/>
            <a:ext cx="2857520" cy="1588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7150" y="2814638"/>
            <a:ext cx="4252451" cy="3710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42910" y="1142984"/>
            <a:ext cx="16193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Dalil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16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2910" y="1785926"/>
            <a:ext cx="7500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Jika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terletak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pada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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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,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maka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.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4"/>
          <p:cNvGrpSpPr/>
          <p:nvPr/>
        </p:nvGrpSpPr>
        <p:grpSpPr>
          <a:xfrm>
            <a:off x="714348" y="2873319"/>
            <a:ext cx="4572032" cy="1341499"/>
            <a:chOff x="785786" y="2357430"/>
            <a:chExt cx="4572032" cy="1341499"/>
          </a:xfrm>
        </p:grpSpPr>
        <p:sp>
          <p:nvSpPr>
            <p:cNvPr id="15" name="TextBox 14"/>
            <p:cNvSpPr txBox="1"/>
            <p:nvPr/>
          </p:nvSpPr>
          <p:spPr>
            <a:xfrm>
              <a:off x="785786" y="3237264"/>
              <a:ext cx="24288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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g 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 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bidang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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sz="24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85786" y="2357430"/>
              <a:ext cx="45005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g 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terletak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bidang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</a:t>
              </a:r>
              <a:endParaRPr lang="en-US" sz="24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85786" y="2756248"/>
              <a:ext cx="45720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bidang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   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bidang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</a:t>
              </a:r>
              <a:endParaRPr lang="en-US" sz="24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 40"/>
          <p:cNvGrpSpPr/>
          <p:nvPr/>
        </p:nvGrpSpPr>
        <p:grpSpPr>
          <a:xfrm>
            <a:off x="4994845" y="3071809"/>
            <a:ext cx="2934740" cy="2310506"/>
            <a:chOff x="4993220" y="4601994"/>
            <a:chExt cx="2068175" cy="1836251"/>
          </a:xfrm>
        </p:grpSpPr>
        <p:grpSp>
          <p:nvGrpSpPr>
            <p:cNvPr id="14" name="Group 29"/>
            <p:cNvGrpSpPr/>
            <p:nvPr/>
          </p:nvGrpSpPr>
          <p:grpSpPr>
            <a:xfrm>
              <a:off x="4993220" y="4601994"/>
              <a:ext cx="2068175" cy="1836251"/>
              <a:chOff x="4993220" y="1451137"/>
              <a:chExt cx="2068175" cy="1836251"/>
            </a:xfrm>
          </p:grpSpPr>
          <p:sp>
            <p:nvSpPr>
              <p:cNvPr id="31" name="Parallelogram 30"/>
              <p:cNvSpPr/>
              <p:nvPr/>
            </p:nvSpPr>
            <p:spPr>
              <a:xfrm>
                <a:off x="4993220" y="1583078"/>
                <a:ext cx="1928826" cy="679893"/>
              </a:xfrm>
              <a:prstGeom prst="parallelogram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Parallelogram 31"/>
              <p:cNvSpPr/>
              <p:nvPr/>
            </p:nvSpPr>
            <p:spPr>
              <a:xfrm>
                <a:off x="5132569" y="2519357"/>
                <a:ext cx="1928826" cy="679893"/>
              </a:xfrm>
              <a:prstGeom prst="parallelogram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Freeform 32"/>
              <p:cNvSpPr/>
              <p:nvPr/>
            </p:nvSpPr>
            <p:spPr>
              <a:xfrm>
                <a:off x="5023556" y="2088444"/>
                <a:ext cx="304800" cy="158045"/>
              </a:xfrm>
              <a:custGeom>
                <a:avLst/>
                <a:gdLst>
                  <a:gd name="connsiteX0" fmla="*/ 0 w 304800"/>
                  <a:gd name="connsiteY0" fmla="*/ 0 h 158045"/>
                  <a:gd name="connsiteX1" fmla="*/ 304800 w 304800"/>
                  <a:gd name="connsiteY1" fmla="*/ 0 h 158045"/>
                  <a:gd name="connsiteX2" fmla="*/ 282222 w 304800"/>
                  <a:gd name="connsiteY2" fmla="*/ 158045 h 158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04800" h="158045">
                    <a:moveTo>
                      <a:pt x="0" y="0"/>
                    </a:moveTo>
                    <a:lnTo>
                      <a:pt x="304800" y="0"/>
                    </a:lnTo>
                    <a:lnTo>
                      <a:pt x="282222" y="158045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Freeform 33"/>
              <p:cNvSpPr/>
              <p:nvPr/>
            </p:nvSpPr>
            <p:spPr>
              <a:xfrm>
                <a:off x="5181600" y="2957689"/>
                <a:ext cx="349956" cy="237067"/>
              </a:xfrm>
              <a:custGeom>
                <a:avLst/>
                <a:gdLst>
                  <a:gd name="connsiteX0" fmla="*/ 0 w 349956"/>
                  <a:gd name="connsiteY0" fmla="*/ 0 h 237067"/>
                  <a:gd name="connsiteX1" fmla="*/ 349956 w 349956"/>
                  <a:gd name="connsiteY1" fmla="*/ 0 h 237067"/>
                  <a:gd name="connsiteX2" fmla="*/ 282222 w 349956"/>
                  <a:gd name="connsiteY2" fmla="*/ 237067 h 237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49956" h="237067">
                    <a:moveTo>
                      <a:pt x="0" y="0"/>
                    </a:moveTo>
                    <a:lnTo>
                      <a:pt x="349956" y="0"/>
                    </a:lnTo>
                    <a:lnTo>
                      <a:pt x="282222" y="237067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5016189" y="2015644"/>
                <a:ext cx="4286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</a:t>
                </a:r>
                <a:endParaRPr lang="en-US" i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5170354" y="2918056"/>
                <a:ext cx="4286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</a:t>
                </a:r>
                <a:endParaRPr lang="en-US" i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6293920" y="1451137"/>
                <a:ext cx="3572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latin typeface="Arial" pitchFamily="34" charset="0"/>
                    <a:cs typeface="Arial" pitchFamily="34" charset="0"/>
                  </a:rPr>
                  <a:t>g</a:t>
                </a:r>
                <a:endParaRPr lang="en-US" i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40" name="Straight Arrow Connector 39"/>
            <p:cNvCxnSpPr/>
            <p:nvPr/>
          </p:nvCxnSpPr>
          <p:spPr>
            <a:xfrm flipV="1">
              <a:off x="5429256" y="4857760"/>
              <a:ext cx="928694" cy="35719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Straight Connector 20"/>
          <p:cNvCxnSpPr/>
          <p:nvPr/>
        </p:nvCxnSpPr>
        <p:spPr>
          <a:xfrm>
            <a:off x="785786" y="3786190"/>
            <a:ext cx="3500462" cy="1588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857232"/>
            <a:ext cx="16193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Dalil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17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2910" y="1525072"/>
            <a:ext cx="8001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Jika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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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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memotong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,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maka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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juga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memotong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.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714348" y="2883755"/>
            <a:ext cx="4572032" cy="1974005"/>
            <a:chOff x="785786" y="2357430"/>
            <a:chExt cx="4572032" cy="1974005"/>
          </a:xfrm>
        </p:grpSpPr>
        <p:sp>
          <p:nvSpPr>
            <p:cNvPr id="5" name="TextBox 4"/>
            <p:cNvSpPr txBox="1"/>
            <p:nvPr/>
          </p:nvSpPr>
          <p:spPr>
            <a:xfrm>
              <a:off x="785786" y="3500438"/>
              <a:ext cx="42862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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idang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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juga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memotong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bidang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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sz="24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85786" y="2357430"/>
              <a:ext cx="39290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bidang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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 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bidang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</a:t>
              </a:r>
              <a:endParaRPr lang="en-US" sz="24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85786" y="2857496"/>
              <a:ext cx="45720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bidang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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memotong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bidang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</a:t>
              </a:r>
              <a:endParaRPr lang="en-US" sz="24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27" name="Straight Connector 26"/>
          <p:cNvCxnSpPr/>
          <p:nvPr/>
        </p:nvCxnSpPr>
        <p:spPr>
          <a:xfrm>
            <a:off x="785786" y="3948116"/>
            <a:ext cx="4000528" cy="1588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2924944"/>
            <a:ext cx="4123481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42910" y="1214422"/>
            <a:ext cx="16193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Dalil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18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2910" y="1812185"/>
            <a:ext cx="8001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Jika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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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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,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maka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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.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4"/>
          <p:cNvGrpSpPr/>
          <p:nvPr/>
        </p:nvGrpSpPr>
        <p:grpSpPr>
          <a:xfrm>
            <a:off x="642910" y="2955747"/>
            <a:ext cx="4643470" cy="1349559"/>
            <a:chOff x="714348" y="2357430"/>
            <a:chExt cx="4643470" cy="1349559"/>
          </a:xfrm>
        </p:grpSpPr>
        <p:sp>
          <p:nvSpPr>
            <p:cNvPr id="11" name="TextBox 10"/>
            <p:cNvSpPr txBox="1"/>
            <p:nvPr/>
          </p:nvSpPr>
          <p:spPr>
            <a:xfrm>
              <a:off x="714348" y="3245324"/>
              <a:ext cx="42862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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bidang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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 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bidang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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sz="24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85786" y="2357430"/>
              <a:ext cx="30003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bidang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  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bidang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</a:t>
              </a:r>
              <a:endParaRPr lang="en-US" sz="24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85786" y="2745258"/>
              <a:ext cx="45720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bidang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   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bidang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</a:t>
              </a:r>
              <a:endParaRPr lang="en-US" sz="24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 31"/>
          <p:cNvGrpSpPr/>
          <p:nvPr/>
        </p:nvGrpSpPr>
        <p:grpSpPr>
          <a:xfrm>
            <a:off x="5291404" y="3000370"/>
            <a:ext cx="3066809" cy="3038498"/>
            <a:chOff x="4933071" y="4203883"/>
            <a:chExt cx="2368743" cy="2607796"/>
          </a:xfrm>
        </p:grpSpPr>
        <p:grpSp>
          <p:nvGrpSpPr>
            <p:cNvPr id="16" name="Group 29"/>
            <p:cNvGrpSpPr/>
            <p:nvPr/>
          </p:nvGrpSpPr>
          <p:grpSpPr>
            <a:xfrm>
              <a:off x="4933071" y="4203883"/>
              <a:ext cx="2368743" cy="2607796"/>
              <a:chOff x="4993220" y="1583078"/>
              <a:chExt cx="2368743" cy="2607796"/>
            </a:xfrm>
          </p:grpSpPr>
          <p:sp>
            <p:nvSpPr>
              <p:cNvPr id="20" name="Parallelogram 19"/>
              <p:cNvSpPr/>
              <p:nvPr/>
            </p:nvSpPr>
            <p:spPr>
              <a:xfrm>
                <a:off x="4993220" y="1583078"/>
                <a:ext cx="1928826" cy="679893"/>
              </a:xfrm>
              <a:prstGeom prst="parallelogram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Parallelogram 20"/>
              <p:cNvSpPr/>
              <p:nvPr/>
            </p:nvSpPr>
            <p:spPr>
              <a:xfrm>
                <a:off x="5189014" y="2519357"/>
                <a:ext cx="1928826" cy="679893"/>
              </a:xfrm>
              <a:prstGeom prst="parallelogram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Freeform 21"/>
              <p:cNvSpPr/>
              <p:nvPr/>
            </p:nvSpPr>
            <p:spPr>
              <a:xfrm>
                <a:off x="5023556" y="2088444"/>
                <a:ext cx="304800" cy="158045"/>
              </a:xfrm>
              <a:custGeom>
                <a:avLst/>
                <a:gdLst>
                  <a:gd name="connsiteX0" fmla="*/ 0 w 304800"/>
                  <a:gd name="connsiteY0" fmla="*/ 0 h 158045"/>
                  <a:gd name="connsiteX1" fmla="*/ 304800 w 304800"/>
                  <a:gd name="connsiteY1" fmla="*/ 0 h 158045"/>
                  <a:gd name="connsiteX2" fmla="*/ 282222 w 304800"/>
                  <a:gd name="connsiteY2" fmla="*/ 158045 h 158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04800" h="158045">
                    <a:moveTo>
                      <a:pt x="0" y="0"/>
                    </a:moveTo>
                    <a:lnTo>
                      <a:pt x="304800" y="0"/>
                    </a:lnTo>
                    <a:lnTo>
                      <a:pt x="282222" y="158045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5018767" y="1987785"/>
                <a:ext cx="4286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</a:t>
                </a:r>
                <a:endParaRPr lang="en-US" i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5184221" y="2924064"/>
                <a:ext cx="4286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</a:t>
                </a:r>
                <a:endParaRPr lang="en-US" i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" name="Parallelogram 26"/>
              <p:cNvSpPr/>
              <p:nvPr/>
            </p:nvSpPr>
            <p:spPr>
              <a:xfrm>
                <a:off x="5433137" y="3451401"/>
                <a:ext cx="1928826" cy="679893"/>
              </a:xfrm>
              <a:prstGeom prst="parallelogram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5480248" y="3821542"/>
                <a:ext cx="4286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</a:t>
                </a:r>
                <a:endParaRPr lang="en-US" i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0" name="Freeform 29"/>
            <p:cNvSpPr/>
            <p:nvPr/>
          </p:nvSpPr>
          <p:spPr>
            <a:xfrm>
              <a:off x="5181600" y="5599289"/>
              <a:ext cx="293511" cy="237067"/>
            </a:xfrm>
            <a:custGeom>
              <a:avLst/>
              <a:gdLst>
                <a:gd name="connsiteX0" fmla="*/ 0 w 293511"/>
                <a:gd name="connsiteY0" fmla="*/ 0 h 237067"/>
                <a:gd name="connsiteX1" fmla="*/ 293511 w 293511"/>
                <a:gd name="connsiteY1" fmla="*/ 0 h 237067"/>
                <a:gd name="connsiteX2" fmla="*/ 237067 w 293511"/>
                <a:gd name="connsiteY2" fmla="*/ 237067 h 237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3511" h="237067">
                  <a:moveTo>
                    <a:pt x="0" y="0"/>
                  </a:moveTo>
                  <a:lnTo>
                    <a:pt x="293511" y="0"/>
                  </a:lnTo>
                  <a:lnTo>
                    <a:pt x="237067" y="237067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5418667" y="6502400"/>
              <a:ext cx="349955" cy="259644"/>
            </a:xfrm>
            <a:custGeom>
              <a:avLst/>
              <a:gdLst>
                <a:gd name="connsiteX0" fmla="*/ 0 w 349955"/>
                <a:gd name="connsiteY0" fmla="*/ 0 h 259644"/>
                <a:gd name="connsiteX1" fmla="*/ 349955 w 349955"/>
                <a:gd name="connsiteY1" fmla="*/ 11289 h 259644"/>
                <a:gd name="connsiteX2" fmla="*/ 259644 w 349955"/>
                <a:gd name="connsiteY2" fmla="*/ 259644 h 25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9955" h="259644">
                  <a:moveTo>
                    <a:pt x="0" y="0"/>
                  </a:moveTo>
                  <a:lnTo>
                    <a:pt x="349955" y="11289"/>
                  </a:lnTo>
                  <a:lnTo>
                    <a:pt x="259644" y="259644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/>
          <p:cNvCxnSpPr/>
          <p:nvPr/>
        </p:nvCxnSpPr>
        <p:spPr>
          <a:xfrm>
            <a:off x="785786" y="3871916"/>
            <a:ext cx="3143272" cy="1588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3880098"/>
            <a:ext cx="3960440" cy="2692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500034" y="571480"/>
            <a:ext cx="16193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Dalil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19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1127453"/>
            <a:ext cx="82153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Jika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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sejajar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U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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sejajar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V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,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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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berpotongan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pada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(, ),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U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V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berpotongan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pada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(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U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,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V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),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maka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(, )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sejajar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(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U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,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V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).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500034" y="2285992"/>
            <a:ext cx="6500858" cy="1996706"/>
            <a:chOff x="571472" y="2484814"/>
            <a:chExt cx="6500858" cy="1996706"/>
          </a:xfrm>
        </p:grpSpPr>
        <p:grpSp>
          <p:nvGrpSpPr>
            <p:cNvPr id="4" name="Group 4"/>
            <p:cNvGrpSpPr/>
            <p:nvPr/>
          </p:nvGrpSpPr>
          <p:grpSpPr>
            <a:xfrm>
              <a:off x="571472" y="2484814"/>
              <a:ext cx="6500858" cy="1996706"/>
              <a:chOff x="785786" y="2357430"/>
              <a:chExt cx="6500858" cy="1996706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785786" y="3954026"/>
                <a:ext cx="42862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(, )  (</a:t>
                </a: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U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, </a:t>
                </a: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V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)</a:t>
                </a:r>
                <a:endParaRPr lang="en-US" sz="2000" i="1" dirty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85786" y="2357430"/>
                <a:ext cx="257176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bidang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</a:t>
                </a: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  </a:t>
                </a: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bidang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U</a:t>
                </a:r>
                <a:endParaRPr lang="en-US" sz="2000" i="1" dirty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785786" y="2698834"/>
                <a:ext cx="45720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bidang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   </a:t>
                </a: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bidang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V</a:t>
                </a:r>
                <a:endParaRPr lang="en-US" sz="2000" i="1" dirty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785786" y="3044382"/>
                <a:ext cx="650085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bidang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</a:t>
                </a: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dan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bidang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 </a:t>
                </a: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berpotongan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pada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garis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(, )</a:t>
                </a:r>
                <a:endParaRPr lang="en-US" sz="2000" i="1" dirty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785786" y="3473010"/>
                <a:ext cx="650085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bidang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U</a:t>
                </a: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dan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bidang</a:t>
                </a:r>
                <a:r>
                  <a:rPr lang="en-US" sz="2000" i="1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V</a:t>
                </a: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berpotongan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pada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</a:t>
                </a:r>
                <a:r>
                  <a:rPr lang="en-US" sz="2000" dirty="0" err="1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garis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(</a:t>
                </a: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U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, </a:t>
                </a: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V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)</a:t>
                </a:r>
                <a:endParaRPr lang="en-US" sz="2000" i="1" dirty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37" name="Straight Connector 36"/>
            <p:cNvCxnSpPr/>
            <p:nvPr/>
          </p:nvCxnSpPr>
          <p:spPr>
            <a:xfrm>
              <a:off x="642910" y="4070354"/>
              <a:ext cx="6072230" cy="1588"/>
            </a:xfrm>
            <a:prstGeom prst="line">
              <a:avLst/>
            </a:prstGeom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894" y="526324"/>
            <a:ext cx="5540299" cy="52322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Kedudukan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Jarak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Ruang</a:t>
            </a:r>
            <a:endParaRPr lang="en-US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857224" y="2528824"/>
            <a:ext cx="3571900" cy="471548"/>
            <a:chOff x="2643174" y="1883646"/>
            <a:chExt cx="3571900" cy="471548"/>
          </a:xfrm>
        </p:grpSpPr>
        <p:sp>
          <p:nvSpPr>
            <p:cNvPr id="5" name="TextBox 4"/>
            <p:cNvSpPr txBox="1"/>
            <p:nvPr/>
          </p:nvSpPr>
          <p:spPr>
            <a:xfrm>
              <a:off x="2643174" y="1928802"/>
              <a:ext cx="35722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</a:t>
              </a:r>
              <a:endParaRPr lang="en-US" sz="20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071802" y="195508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AB</a:t>
              </a:r>
              <a:endParaRPr lang="en-US" sz="20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500430" y="1951380"/>
              <a:ext cx="35722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=</a:t>
              </a:r>
              <a:endPara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857488" y="1951380"/>
              <a:ext cx="35722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=</a:t>
              </a:r>
              <a:endPara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3759726" y="1886294"/>
              <a:ext cx="2144888" cy="372533"/>
            </a:xfrm>
            <a:custGeom>
              <a:avLst/>
              <a:gdLst>
                <a:gd name="connsiteX0" fmla="*/ 0 w 2144888"/>
                <a:gd name="connsiteY0" fmla="*/ 270933 h 372533"/>
                <a:gd name="connsiteX1" fmla="*/ 56444 w 2144888"/>
                <a:gd name="connsiteY1" fmla="*/ 214489 h 372533"/>
                <a:gd name="connsiteX2" fmla="*/ 101600 w 2144888"/>
                <a:gd name="connsiteY2" fmla="*/ 372533 h 372533"/>
                <a:gd name="connsiteX3" fmla="*/ 158044 w 2144888"/>
                <a:gd name="connsiteY3" fmla="*/ 0 h 372533"/>
                <a:gd name="connsiteX4" fmla="*/ 2144888 w 2144888"/>
                <a:gd name="connsiteY4" fmla="*/ 0 h 372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44888" h="372533">
                  <a:moveTo>
                    <a:pt x="0" y="270933"/>
                  </a:moveTo>
                  <a:lnTo>
                    <a:pt x="56444" y="214489"/>
                  </a:lnTo>
                  <a:lnTo>
                    <a:pt x="101600" y="372533"/>
                  </a:lnTo>
                  <a:lnTo>
                    <a:pt x="158044" y="0"/>
                  </a:lnTo>
                  <a:lnTo>
                    <a:pt x="2144888" y="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857620" y="1883646"/>
              <a:ext cx="23574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(</a:t>
              </a:r>
              <a:r>
                <a:rPr lang="en-US" sz="20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x  </a:t>
              </a:r>
              <a:r>
                <a:rPr lang="en-US" sz="20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 x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)</a:t>
              </a:r>
              <a:r>
                <a:rPr lang="en-US" sz="2000" baseline="30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2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+ (</a:t>
              </a:r>
              <a:r>
                <a:rPr lang="en-US" sz="20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y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  </a:t>
              </a:r>
              <a:r>
                <a:rPr lang="en-US" sz="20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y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)</a:t>
              </a:r>
              <a:r>
                <a:rPr lang="en-US" sz="2000" baseline="30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2</a:t>
              </a:r>
              <a:endParaRPr lang="en-US" sz="2000" i="1" baseline="30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48894" y="1214422"/>
            <a:ext cx="7643866" cy="707886"/>
            <a:chOff x="548894" y="714356"/>
            <a:chExt cx="7643866" cy="707886"/>
          </a:xfrm>
        </p:grpSpPr>
        <p:sp>
          <p:nvSpPr>
            <p:cNvPr id="3" name="TextBox 2"/>
            <p:cNvSpPr txBox="1"/>
            <p:nvPr/>
          </p:nvSpPr>
          <p:spPr>
            <a:xfrm>
              <a:off x="548894" y="714356"/>
              <a:ext cx="764386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adalah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jarak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titik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A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(</a:t>
              </a:r>
              <a:r>
                <a:rPr lang="en-US" sz="20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x 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0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)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ke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titik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(</a:t>
              </a:r>
              <a:r>
                <a:rPr lang="en-US" sz="20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x , y 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),</a:t>
              </a:r>
              <a:r>
                <a:rPr lang="en-US" sz="20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maka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jarak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dapat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ditentukan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menggunakan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hubungan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:</a:t>
              </a:r>
              <a:endParaRPr lang="en-US" sz="20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343234" y="917381"/>
              <a:ext cx="357222" cy="2975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baseline="30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en-US" sz="2000" baseline="30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011974" y="909973"/>
              <a:ext cx="357222" cy="2975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baseline="30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en-US" sz="2000" baseline="30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771289" y="909973"/>
              <a:ext cx="357222" cy="2975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baseline="30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en-US" sz="2000" baseline="30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091084" y="909973"/>
              <a:ext cx="357222" cy="2975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baseline="30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en-US" sz="2000" baseline="30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48894" y="3538540"/>
            <a:ext cx="7643866" cy="707886"/>
            <a:chOff x="548894" y="714356"/>
            <a:chExt cx="7643866" cy="707886"/>
          </a:xfrm>
        </p:grpSpPr>
        <p:sp>
          <p:nvSpPr>
            <p:cNvPr id="24" name="TextBox 23"/>
            <p:cNvSpPr txBox="1"/>
            <p:nvPr/>
          </p:nvSpPr>
          <p:spPr>
            <a:xfrm>
              <a:off x="548894" y="714356"/>
              <a:ext cx="764386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adalah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jarak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titik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P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(</a:t>
              </a:r>
              <a:r>
                <a:rPr lang="en-US" sz="20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x 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0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y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)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ke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garis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g 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 </a:t>
              </a:r>
              <a:r>
                <a:rPr lang="en-US" sz="20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ax 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+ </a:t>
              </a:r>
              <a:r>
                <a:rPr lang="en-US" sz="20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by 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+ </a:t>
              </a:r>
              <a:r>
                <a:rPr lang="en-US" sz="20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c 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= 0;</a:t>
              </a:r>
              <a:r>
                <a:rPr lang="en-US" sz="20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maka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jarak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dapat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ditentukan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menggunakan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hubungan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:</a:t>
              </a:r>
              <a:endParaRPr lang="en-US" sz="20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060513" y="917381"/>
              <a:ext cx="357222" cy="2975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baseline="30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en-US" sz="2000" baseline="30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767353" y="909973"/>
              <a:ext cx="357222" cy="2975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baseline="30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en-US" sz="2000" baseline="30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785786" y="4643446"/>
            <a:ext cx="2144728" cy="857256"/>
            <a:chOff x="2928926" y="3689264"/>
            <a:chExt cx="2144728" cy="857256"/>
          </a:xfrm>
        </p:grpSpPr>
        <p:sp>
          <p:nvSpPr>
            <p:cNvPr id="27" name="TextBox 26"/>
            <p:cNvSpPr txBox="1"/>
            <p:nvPr/>
          </p:nvSpPr>
          <p:spPr>
            <a:xfrm>
              <a:off x="2928926" y="3906488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</a:t>
              </a:r>
              <a:endParaRPr lang="en-US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143240" y="3929066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=</a:t>
              </a:r>
              <a:endPara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0" name="Straight Connector 29"/>
            <p:cNvCxnSpPr/>
            <p:nvPr/>
          </p:nvCxnSpPr>
          <p:spPr>
            <a:xfrm rot="5400000" flipH="1" flipV="1">
              <a:off x="3143240" y="4117098"/>
              <a:ext cx="857256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 flipH="1" flipV="1">
              <a:off x="4644232" y="4117098"/>
              <a:ext cx="857256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3902776" y="4098224"/>
              <a:ext cx="10001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a</a:t>
              </a:r>
              <a:r>
                <a:rPr lang="en-US" baseline="30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2</a:t>
              </a:r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+ </a:t>
              </a: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</a:t>
              </a:r>
              <a:r>
                <a:rPr lang="en-US" baseline="30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en-US" i="1" baseline="30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3677173" y="4124329"/>
              <a:ext cx="1285884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oup 38"/>
            <p:cNvGrpSpPr/>
            <p:nvPr/>
          </p:nvGrpSpPr>
          <p:grpSpPr>
            <a:xfrm>
              <a:off x="3669588" y="3767493"/>
              <a:ext cx="1357322" cy="453742"/>
              <a:chOff x="5214942" y="4286256"/>
              <a:chExt cx="1357322" cy="453742"/>
            </a:xfrm>
          </p:grpSpPr>
          <p:sp>
            <p:nvSpPr>
              <p:cNvPr id="35" name="TextBox 34"/>
              <p:cNvSpPr txBox="1"/>
              <p:nvPr/>
            </p:nvSpPr>
            <p:spPr>
              <a:xfrm>
                <a:off x="5214942" y="4286256"/>
                <a:ext cx="13573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ax </a:t>
                </a: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+ by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 + </a:t>
                </a: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  <a:sym typeface="Symbol"/>
                  </a:rPr>
                  <a:t>c</a:t>
                </a:r>
                <a:endParaRPr lang="en-US" i="1" baseline="30000" dirty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38" name="Group 37"/>
              <p:cNvGrpSpPr/>
              <p:nvPr/>
            </p:nvGrpSpPr>
            <p:grpSpPr>
              <a:xfrm>
                <a:off x="5429256" y="4462999"/>
                <a:ext cx="849880" cy="276999"/>
                <a:chOff x="5429256" y="4462999"/>
                <a:chExt cx="849880" cy="276999"/>
              </a:xfrm>
            </p:grpSpPr>
            <p:sp>
              <p:nvSpPr>
                <p:cNvPr id="36" name="TextBox 35"/>
                <p:cNvSpPr txBox="1"/>
                <p:nvPr/>
              </p:nvSpPr>
              <p:spPr>
                <a:xfrm>
                  <a:off x="5429256" y="4462999"/>
                  <a:ext cx="357222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baseline="30000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1</a:t>
                  </a:r>
                  <a:endParaRPr lang="en-US" baseline="30000" dirty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37" name="TextBox 36"/>
                <p:cNvSpPr txBox="1"/>
                <p:nvPr/>
              </p:nvSpPr>
              <p:spPr>
                <a:xfrm>
                  <a:off x="5921914" y="4462999"/>
                  <a:ext cx="357222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baseline="30000" dirty="0" smtClean="0">
                      <a:solidFill>
                        <a:schemeClr val="accent6">
                          <a:lumMod val="50000"/>
                        </a:schemeClr>
                      </a:solidFill>
                      <a:latin typeface="Arial" pitchFamily="34" charset="0"/>
                      <a:cs typeface="Arial" pitchFamily="34" charset="0"/>
                    </a:rPr>
                    <a:t>1</a:t>
                  </a:r>
                  <a:endParaRPr lang="en-US" baseline="30000" dirty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</p:grpSp>
      <p:grpSp>
        <p:nvGrpSpPr>
          <p:cNvPr id="54" name="Group 53"/>
          <p:cNvGrpSpPr/>
          <p:nvPr/>
        </p:nvGrpSpPr>
        <p:grpSpPr>
          <a:xfrm>
            <a:off x="5049664" y="2288228"/>
            <a:ext cx="3447722" cy="663284"/>
            <a:chOff x="5049664" y="1902520"/>
            <a:chExt cx="3447722" cy="663284"/>
          </a:xfrm>
        </p:grpSpPr>
        <p:cxnSp>
          <p:nvCxnSpPr>
            <p:cNvPr id="42" name="Straight Connector 41"/>
            <p:cNvCxnSpPr/>
            <p:nvPr/>
          </p:nvCxnSpPr>
          <p:spPr>
            <a:xfrm>
              <a:off x="5286380" y="2357430"/>
              <a:ext cx="285752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6572264" y="2000240"/>
              <a:ext cx="35722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</a:t>
              </a:r>
              <a:endParaRPr lang="en-US" sz="2000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158497" y="2165694"/>
              <a:ext cx="35722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</a:t>
              </a:r>
              <a:endPara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8001024" y="2165694"/>
              <a:ext cx="35722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</a:t>
              </a:r>
              <a:endPara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49" name="Group 48"/>
            <p:cNvGrpSpPr/>
            <p:nvPr/>
          </p:nvGrpSpPr>
          <p:grpSpPr>
            <a:xfrm>
              <a:off x="5049664" y="1902520"/>
              <a:ext cx="1093971" cy="470379"/>
              <a:chOff x="3143239" y="2786058"/>
              <a:chExt cx="1093971" cy="470379"/>
            </a:xfrm>
          </p:grpSpPr>
          <p:sp>
            <p:nvSpPr>
              <p:cNvPr id="46" name="TextBox 45"/>
              <p:cNvSpPr txBox="1"/>
              <p:nvPr/>
            </p:nvSpPr>
            <p:spPr>
              <a:xfrm>
                <a:off x="3143239" y="2786058"/>
                <a:ext cx="109397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A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x 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y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)</a:t>
                </a: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2000" i="1" dirty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3500959" y="2958920"/>
                <a:ext cx="357222" cy="2975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baseline="30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en-US" sz="2000" baseline="30000" dirty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3824458" y="2958920"/>
                <a:ext cx="357222" cy="2975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baseline="30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en-US" sz="2000" baseline="30000" dirty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0" name="Group 49"/>
            <p:cNvGrpSpPr/>
            <p:nvPr/>
          </p:nvGrpSpPr>
          <p:grpSpPr>
            <a:xfrm>
              <a:off x="7358082" y="1925098"/>
              <a:ext cx="1139304" cy="489429"/>
              <a:chOff x="3004068" y="2786058"/>
              <a:chExt cx="1139304" cy="489429"/>
            </a:xfrm>
          </p:grpSpPr>
          <p:sp>
            <p:nvSpPr>
              <p:cNvPr id="51" name="TextBox 50"/>
              <p:cNvSpPr txBox="1"/>
              <p:nvPr/>
            </p:nvSpPr>
            <p:spPr>
              <a:xfrm>
                <a:off x="3004068" y="2786058"/>
                <a:ext cx="113930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x 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y</a:t>
                </a:r>
                <a:r>
                  <a:rPr lang="en-US" sz="2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)</a:t>
                </a:r>
                <a:r>
                  <a:rPr lang="en-US" sz="2000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2000" i="1" dirty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3366020" y="2958920"/>
                <a:ext cx="357222" cy="2975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baseline="30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endParaRPr lang="en-US" sz="2000" baseline="30000" dirty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3691108" y="2977970"/>
                <a:ext cx="357222" cy="2975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2000" baseline="30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endParaRPr lang="en-US" sz="2000" baseline="30000" dirty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78" name="Group 77"/>
          <p:cNvGrpSpPr/>
          <p:nvPr/>
        </p:nvGrpSpPr>
        <p:grpSpPr>
          <a:xfrm>
            <a:off x="5000628" y="4553311"/>
            <a:ext cx="3564315" cy="1922094"/>
            <a:chOff x="5000628" y="4553311"/>
            <a:chExt cx="3564315" cy="1922094"/>
          </a:xfrm>
        </p:grpSpPr>
        <p:cxnSp>
          <p:nvCxnSpPr>
            <p:cNvPr id="56" name="Straight Connector 55"/>
            <p:cNvCxnSpPr/>
            <p:nvPr/>
          </p:nvCxnSpPr>
          <p:spPr>
            <a:xfrm>
              <a:off x="5000628" y="6309452"/>
              <a:ext cx="3071834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/>
            <p:cNvCxnSpPr/>
            <p:nvPr/>
          </p:nvCxnSpPr>
          <p:spPr>
            <a:xfrm rot="5400000" flipH="1" flipV="1">
              <a:off x="5495846" y="5495500"/>
              <a:ext cx="1500198" cy="1588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/>
            <p:cNvSpPr txBox="1"/>
            <p:nvPr/>
          </p:nvSpPr>
          <p:spPr>
            <a:xfrm>
              <a:off x="6369239" y="6106073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</a:t>
              </a:r>
              <a:endPara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63" name="Straight Connector 62"/>
            <p:cNvCxnSpPr/>
            <p:nvPr/>
          </p:nvCxnSpPr>
          <p:spPr>
            <a:xfrm rot="5400000" flipH="1" flipV="1">
              <a:off x="5715008" y="5500702"/>
              <a:ext cx="1571636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6365535" y="4557015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</a:t>
              </a:r>
              <a:endParaRPr lang="en-US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66" name="Straight Connector 65"/>
            <p:cNvCxnSpPr/>
            <p:nvPr/>
          </p:nvCxnSpPr>
          <p:spPr>
            <a:xfrm rot="10800000">
              <a:off x="6072198" y="4714884"/>
              <a:ext cx="428628" cy="1588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/>
            <p:cNvSpPr txBox="1"/>
            <p:nvPr/>
          </p:nvSpPr>
          <p:spPr>
            <a:xfrm>
              <a:off x="5857884" y="5214950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</a:t>
              </a:r>
              <a:endParaRPr lang="en-US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Freeform 69"/>
            <p:cNvSpPr/>
            <p:nvPr/>
          </p:nvSpPr>
          <p:spPr>
            <a:xfrm>
              <a:off x="6502400" y="6107289"/>
              <a:ext cx="225778" cy="191911"/>
            </a:xfrm>
            <a:custGeom>
              <a:avLst/>
              <a:gdLst>
                <a:gd name="connsiteX0" fmla="*/ 0 w 225778"/>
                <a:gd name="connsiteY0" fmla="*/ 0 h 191911"/>
                <a:gd name="connsiteX1" fmla="*/ 225778 w 225778"/>
                <a:gd name="connsiteY1" fmla="*/ 0 h 191911"/>
                <a:gd name="connsiteX2" fmla="*/ 225778 w 225778"/>
                <a:gd name="connsiteY2" fmla="*/ 191911 h 19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5778" h="191911">
                  <a:moveTo>
                    <a:pt x="0" y="0"/>
                  </a:moveTo>
                  <a:lnTo>
                    <a:pt x="225778" y="0"/>
                  </a:lnTo>
                  <a:lnTo>
                    <a:pt x="225778" y="191911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cxnSp>
          <p:nvCxnSpPr>
            <p:cNvPr id="72" name="Curved Connector 71"/>
            <p:cNvCxnSpPr/>
            <p:nvPr/>
          </p:nvCxnSpPr>
          <p:spPr>
            <a:xfrm rot="5400000">
              <a:off x="6929454" y="6072206"/>
              <a:ext cx="285752" cy="142876"/>
            </a:xfrm>
            <a:prstGeom prst="curved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6" name="Group 75"/>
            <p:cNvGrpSpPr/>
            <p:nvPr/>
          </p:nvGrpSpPr>
          <p:grpSpPr>
            <a:xfrm>
              <a:off x="6500826" y="4553311"/>
              <a:ext cx="1000132" cy="453742"/>
              <a:chOff x="7000892" y="4357694"/>
              <a:chExt cx="1000132" cy="453742"/>
            </a:xfrm>
          </p:grpSpPr>
          <p:sp>
            <p:nvSpPr>
              <p:cNvPr id="73" name="TextBox 72"/>
              <p:cNvSpPr txBox="1"/>
              <p:nvPr/>
            </p:nvSpPr>
            <p:spPr>
              <a:xfrm>
                <a:off x="7000892" y="4357694"/>
                <a:ext cx="10001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P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x 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y</a:t>
                </a:r>
                <a:r>
                  <a:rPr lang="en-US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)</a:t>
                </a:r>
                <a:r>
                  <a:rPr lang="en-US" i="1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en-US" i="1" dirty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>
                <a:off x="7316807" y="4534437"/>
                <a:ext cx="35722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baseline="30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en-US" baseline="30000" dirty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" name="TextBox 74"/>
              <p:cNvSpPr txBox="1"/>
              <p:nvPr/>
            </p:nvSpPr>
            <p:spPr>
              <a:xfrm>
                <a:off x="7606263" y="4534437"/>
                <a:ext cx="35722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baseline="30000" dirty="0" smtClean="0">
                    <a:solidFill>
                      <a:schemeClr val="accent6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en-US" baseline="30000" dirty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7" name="TextBox 76"/>
            <p:cNvSpPr txBox="1"/>
            <p:nvPr/>
          </p:nvSpPr>
          <p:spPr>
            <a:xfrm>
              <a:off x="6850431" y="5643578"/>
              <a:ext cx="17145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g </a:t>
              </a:r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 </a:t>
              </a: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ax</a:t>
              </a:r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+ </a:t>
              </a: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by</a:t>
              </a:r>
              <a:r>
                <a:rPr lang="en-US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+ </a:t>
              </a:r>
              <a:r>
                <a:rPr lang="en-US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c</a:t>
              </a:r>
              <a:endParaRPr lang="en-US" i="1" baseline="30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571480"/>
            <a:ext cx="32895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Jarak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Titik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Titik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097805"/>
            <a:ext cx="45005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Jarak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titik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titik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ditentukan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oleh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panjang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ruas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AB.</a:t>
            </a:r>
            <a:endParaRPr lang="en-US" sz="2400" i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715008" y="642918"/>
            <a:ext cx="2857519" cy="1892108"/>
            <a:chOff x="3357554" y="1894082"/>
            <a:chExt cx="2071702" cy="1231597"/>
          </a:xfrm>
        </p:grpSpPr>
        <p:grpSp>
          <p:nvGrpSpPr>
            <p:cNvPr id="8" name="Group 7"/>
            <p:cNvGrpSpPr/>
            <p:nvPr/>
          </p:nvGrpSpPr>
          <p:grpSpPr>
            <a:xfrm>
              <a:off x="3357554" y="1894082"/>
              <a:ext cx="2071702" cy="1231597"/>
              <a:chOff x="3500430" y="2357430"/>
              <a:chExt cx="2071702" cy="1231597"/>
            </a:xfrm>
          </p:grpSpPr>
          <p:sp>
            <p:nvSpPr>
              <p:cNvPr id="9" name="Parallelogram 8"/>
              <p:cNvSpPr/>
              <p:nvPr/>
            </p:nvSpPr>
            <p:spPr>
              <a:xfrm>
                <a:off x="3500430" y="2357430"/>
                <a:ext cx="2071702" cy="1071570"/>
              </a:xfrm>
              <a:prstGeom prst="parallelogram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3560904" y="3219695"/>
                <a:ext cx="4286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</a:t>
                </a:r>
                <a:endParaRPr lang="en-US" i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2" name="Freeform 11"/>
            <p:cNvSpPr/>
            <p:nvPr/>
          </p:nvSpPr>
          <p:spPr>
            <a:xfrm>
              <a:off x="3386667" y="2760520"/>
              <a:ext cx="316089" cy="191911"/>
            </a:xfrm>
            <a:custGeom>
              <a:avLst/>
              <a:gdLst>
                <a:gd name="connsiteX0" fmla="*/ 0 w 316089"/>
                <a:gd name="connsiteY0" fmla="*/ 0 h 191911"/>
                <a:gd name="connsiteX1" fmla="*/ 316089 w 316089"/>
                <a:gd name="connsiteY1" fmla="*/ 0 h 191911"/>
                <a:gd name="connsiteX2" fmla="*/ 259644 w 316089"/>
                <a:gd name="connsiteY2" fmla="*/ 191911 h 19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6089" h="191911">
                  <a:moveTo>
                    <a:pt x="0" y="0"/>
                  </a:moveTo>
                  <a:lnTo>
                    <a:pt x="316089" y="0"/>
                  </a:lnTo>
                  <a:lnTo>
                    <a:pt x="259644" y="191911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3857620" y="2394148"/>
              <a:ext cx="107157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3714744" y="2206116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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771321" y="2206116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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214810" y="2036958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d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857752" y="2036958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B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643306" y="2036958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A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57158" y="3405846"/>
            <a:ext cx="34755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Jarak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Titik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57158" y="3955325"/>
            <a:ext cx="5143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Ruas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AP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merupakan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jarak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titik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g</a:t>
            </a:r>
            <a:endParaRPr lang="en-US" sz="2400" b="1" i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" name="Group 35"/>
          <p:cNvGrpSpPr/>
          <p:nvPr/>
        </p:nvGrpSpPr>
        <p:grpSpPr>
          <a:xfrm>
            <a:off x="5786446" y="3857628"/>
            <a:ext cx="2826714" cy="1710958"/>
            <a:chOff x="3380132" y="3195812"/>
            <a:chExt cx="2071702" cy="1259721"/>
          </a:xfrm>
        </p:grpSpPr>
        <p:grpSp>
          <p:nvGrpSpPr>
            <p:cNvPr id="24" name="Group 19"/>
            <p:cNvGrpSpPr/>
            <p:nvPr/>
          </p:nvGrpSpPr>
          <p:grpSpPr>
            <a:xfrm>
              <a:off x="3380132" y="3286124"/>
              <a:ext cx="2071702" cy="1169409"/>
              <a:chOff x="3500430" y="2357430"/>
              <a:chExt cx="2071702" cy="1169409"/>
            </a:xfrm>
          </p:grpSpPr>
          <p:sp>
            <p:nvSpPr>
              <p:cNvPr id="35" name="Parallelogram 34"/>
              <p:cNvSpPr/>
              <p:nvPr/>
            </p:nvSpPr>
            <p:spPr>
              <a:xfrm>
                <a:off x="3500430" y="2357430"/>
                <a:ext cx="2071702" cy="1071570"/>
              </a:xfrm>
              <a:prstGeom prst="parallelogram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3520437" y="3157507"/>
                <a:ext cx="4286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</a:t>
                </a:r>
                <a:endParaRPr lang="en-US" i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5" name="Freeform 24"/>
            <p:cNvSpPr/>
            <p:nvPr/>
          </p:nvSpPr>
          <p:spPr>
            <a:xfrm>
              <a:off x="3413822" y="4147261"/>
              <a:ext cx="316089" cy="191911"/>
            </a:xfrm>
            <a:custGeom>
              <a:avLst/>
              <a:gdLst>
                <a:gd name="connsiteX0" fmla="*/ 0 w 316089"/>
                <a:gd name="connsiteY0" fmla="*/ 0 h 191911"/>
                <a:gd name="connsiteX1" fmla="*/ 316089 w 316089"/>
                <a:gd name="connsiteY1" fmla="*/ 0 h 191911"/>
                <a:gd name="connsiteX2" fmla="*/ 259644 w 316089"/>
                <a:gd name="connsiteY2" fmla="*/ 191911 h 19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6089" h="191911">
                  <a:moveTo>
                    <a:pt x="0" y="0"/>
                  </a:moveTo>
                  <a:lnTo>
                    <a:pt x="316089" y="0"/>
                  </a:lnTo>
                  <a:lnTo>
                    <a:pt x="259644" y="191911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>
              <a:off x="3714744" y="4000504"/>
              <a:ext cx="1285884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5400000" flipH="1" flipV="1">
              <a:off x="3960190" y="3675241"/>
              <a:ext cx="643736" cy="837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4143372" y="3801183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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143372" y="3195812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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929058" y="3500438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d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286248" y="3286124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A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071934" y="4000504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P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Freeform 32"/>
            <p:cNvSpPr/>
            <p:nvPr/>
          </p:nvSpPr>
          <p:spPr>
            <a:xfrm>
              <a:off x="4278489" y="3826933"/>
              <a:ext cx="158044" cy="158045"/>
            </a:xfrm>
            <a:custGeom>
              <a:avLst/>
              <a:gdLst>
                <a:gd name="connsiteX0" fmla="*/ 0 w 158044"/>
                <a:gd name="connsiteY0" fmla="*/ 0 h 158045"/>
                <a:gd name="connsiteX1" fmla="*/ 158044 w 158044"/>
                <a:gd name="connsiteY1" fmla="*/ 0 h 158045"/>
                <a:gd name="connsiteX2" fmla="*/ 158044 w 158044"/>
                <a:gd name="connsiteY2" fmla="*/ 158045 h 158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8044" h="158045">
                  <a:moveTo>
                    <a:pt x="0" y="0"/>
                  </a:moveTo>
                  <a:lnTo>
                    <a:pt x="158044" y="0"/>
                  </a:lnTo>
                  <a:lnTo>
                    <a:pt x="158044" y="158045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914197" y="3857628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g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00034" y="1285860"/>
            <a:ext cx="42745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Jarak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Titik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034" y="1985601"/>
            <a:ext cx="8215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Ruas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AQ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merupakan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jarak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titik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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.</a:t>
            </a:r>
            <a:endParaRPr lang="en-US" sz="2400" b="1" i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" name="Group 65"/>
          <p:cNvGrpSpPr/>
          <p:nvPr/>
        </p:nvGrpSpPr>
        <p:grpSpPr>
          <a:xfrm>
            <a:off x="2357422" y="2677402"/>
            <a:ext cx="3643338" cy="2966176"/>
            <a:chOff x="3451570" y="4978058"/>
            <a:chExt cx="2071702" cy="1812208"/>
          </a:xfrm>
        </p:grpSpPr>
        <p:grpSp>
          <p:nvGrpSpPr>
            <p:cNvPr id="24" name="Group 37"/>
            <p:cNvGrpSpPr/>
            <p:nvPr/>
          </p:nvGrpSpPr>
          <p:grpSpPr>
            <a:xfrm>
              <a:off x="3451570" y="4978058"/>
              <a:ext cx="2071702" cy="1812208"/>
              <a:chOff x="3380132" y="2853615"/>
              <a:chExt cx="2071702" cy="1812208"/>
            </a:xfrm>
          </p:grpSpPr>
          <p:grpSp>
            <p:nvGrpSpPr>
              <p:cNvPr id="26" name="Group 19"/>
              <p:cNvGrpSpPr/>
              <p:nvPr/>
            </p:nvGrpSpPr>
            <p:grpSpPr>
              <a:xfrm>
                <a:off x="3380132" y="3286124"/>
                <a:ext cx="2071702" cy="1074179"/>
                <a:chOff x="3500430" y="2357430"/>
                <a:chExt cx="2071702" cy="1074179"/>
              </a:xfrm>
            </p:grpSpPr>
            <p:sp>
              <p:nvSpPr>
                <p:cNvPr id="50" name="Parallelogram 49"/>
                <p:cNvSpPr/>
                <p:nvPr/>
              </p:nvSpPr>
              <p:spPr>
                <a:xfrm>
                  <a:off x="3500430" y="2357430"/>
                  <a:ext cx="2071702" cy="1071570"/>
                </a:xfrm>
                <a:prstGeom prst="parallelogram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" name="TextBox 50"/>
                <p:cNvSpPr txBox="1"/>
                <p:nvPr/>
              </p:nvSpPr>
              <p:spPr>
                <a:xfrm>
                  <a:off x="3559261" y="3187159"/>
                  <a:ext cx="428628" cy="24445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spcBef>
                      <a:spcPts val="1200"/>
                    </a:spcBef>
                  </a:pPr>
                  <a:r>
                    <a:rPr lang="en-US" sz="2000" i="1" dirty="0" smtClean="0">
                      <a:latin typeface="Arial" pitchFamily="34" charset="0"/>
                      <a:cs typeface="Arial" pitchFamily="34" charset="0"/>
                      <a:sym typeface="Symbol"/>
                    </a:rPr>
                    <a:t></a:t>
                  </a:r>
                  <a:endParaRPr lang="en-US" sz="2000" i="1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40" name="Freeform 39"/>
              <p:cNvSpPr/>
              <p:nvPr/>
            </p:nvSpPr>
            <p:spPr>
              <a:xfrm>
                <a:off x="3413822" y="4147261"/>
                <a:ext cx="316089" cy="191911"/>
              </a:xfrm>
              <a:custGeom>
                <a:avLst/>
                <a:gdLst>
                  <a:gd name="connsiteX0" fmla="*/ 0 w 316089"/>
                  <a:gd name="connsiteY0" fmla="*/ 0 h 191911"/>
                  <a:gd name="connsiteX1" fmla="*/ 316089 w 316089"/>
                  <a:gd name="connsiteY1" fmla="*/ 0 h 191911"/>
                  <a:gd name="connsiteX2" fmla="*/ 259644 w 316089"/>
                  <a:gd name="connsiteY2" fmla="*/ 191911 h 191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6089" h="191911">
                    <a:moveTo>
                      <a:pt x="0" y="0"/>
                    </a:moveTo>
                    <a:lnTo>
                      <a:pt x="316089" y="0"/>
                    </a:lnTo>
                    <a:lnTo>
                      <a:pt x="259644" y="191911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4353982" y="2853615"/>
                <a:ext cx="3572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</a:t>
                </a:r>
                <a:endParaRPr 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4071934" y="3304821"/>
                <a:ext cx="3572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latin typeface="Arial" pitchFamily="34" charset="0"/>
                    <a:cs typeface="Arial" pitchFamily="34" charset="0"/>
                  </a:rPr>
                  <a:t>d</a:t>
                </a:r>
                <a:endParaRPr lang="en-US" i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4504266" y="2876193"/>
                <a:ext cx="3572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latin typeface="Arial" pitchFamily="34" charset="0"/>
                    <a:cs typeface="Arial" pitchFamily="34" charset="0"/>
                  </a:rPr>
                  <a:t>A</a:t>
                </a:r>
                <a:endParaRPr lang="en-US" i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4199817" y="3647018"/>
                <a:ext cx="3572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latin typeface="Arial" pitchFamily="34" charset="0"/>
                    <a:cs typeface="Arial" pitchFamily="34" charset="0"/>
                  </a:rPr>
                  <a:t>Q</a:t>
                </a:r>
                <a:endParaRPr lang="en-US" i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8" name="Freeform 47"/>
              <p:cNvSpPr/>
              <p:nvPr/>
            </p:nvSpPr>
            <p:spPr>
              <a:xfrm>
                <a:off x="4511851" y="3793598"/>
                <a:ext cx="158044" cy="158045"/>
              </a:xfrm>
              <a:custGeom>
                <a:avLst/>
                <a:gdLst>
                  <a:gd name="connsiteX0" fmla="*/ 0 w 158044"/>
                  <a:gd name="connsiteY0" fmla="*/ 0 h 158045"/>
                  <a:gd name="connsiteX1" fmla="*/ 158044 w 158044"/>
                  <a:gd name="connsiteY1" fmla="*/ 0 h 158045"/>
                  <a:gd name="connsiteX2" fmla="*/ 158044 w 158044"/>
                  <a:gd name="connsiteY2" fmla="*/ 158045 h 158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8044" h="158045">
                    <a:moveTo>
                      <a:pt x="0" y="0"/>
                    </a:moveTo>
                    <a:lnTo>
                      <a:pt x="158044" y="0"/>
                    </a:lnTo>
                    <a:lnTo>
                      <a:pt x="158044" y="158045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4481688" y="4296491"/>
                <a:ext cx="3572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latin typeface="Arial" pitchFamily="34" charset="0"/>
                    <a:cs typeface="Arial" pitchFamily="34" charset="0"/>
                  </a:rPr>
                  <a:t>g</a:t>
                </a:r>
                <a:endParaRPr lang="en-US" i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53" name="Straight Arrow Connector 52"/>
            <p:cNvCxnSpPr/>
            <p:nvPr/>
          </p:nvCxnSpPr>
          <p:spPr>
            <a:xfrm>
              <a:off x="3714744" y="6072206"/>
              <a:ext cx="142876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4108447" y="5607065"/>
              <a:ext cx="928694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5400000">
              <a:off x="4393405" y="6250801"/>
              <a:ext cx="357190" cy="1588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4465637" y="6584619"/>
              <a:ext cx="214314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214422"/>
            <a:ext cx="4764446" cy="58477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Jarak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Dua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Sejajar</a:t>
            </a:r>
            <a:endParaRPr lang="en-US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955061"/>
            <a:ext cx="8572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Panjang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ruas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AB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ditetapkan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sebagai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jarak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antara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g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h yang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i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2714612" y="3223625"/>
            <a:ext cx="3222295" cy="2205639"/>
            <a:chOff x="2714612" y="1336927"/>
            <a:chExt cx="3222295" cy="2205639"/>
          </a:xfrm>
        </p:grpSpPr>
        <p:sp>
          <p:nvSpPr>
            <p:cNvPr id="4" name="Rectangle 3"/>
            <p:cNvSpPr/>
            <p:nvPr/>
          </p:nvSpPr>
          <p:spPr>
            <a:xfrm>
              <a:off x="2722197" y="1336927"/>
              <a:ext cx="3214710" cy="216500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2928926" y="1928802"/>
              <a:ext cx="2643206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>
              <a:off x="2928926" y="2857496"/>
              <a:ext cx="2643206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5400000" flipH="1" flipV="1">
              <a:off x="2428860" y="2357430"/>
              <a:ext cx="171451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rot="5400000" flipH="1" flipV="1">
              <a:off x="3088647" y="2393149"/>
              <a:ext cx="928694" cy="1588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Freeform 12"/>
            <p:cNvSpPr/>
            <p:nvPr/>
          </p:nvSpPr>
          <p:spPr>
            <a:xfrm>
              <a:off x="3334976" y="2699627"/>
              <a:ext cx="135675" cy="105340"/>
            </a:xfrm>
            <a:custGeom>
              <a:avLst/>
              <a:gdLst>
                <a:gd name="connsiteX0" fmla="*/ 22786 w 135675"/>
                <a:gd name="connsiteY0" fmla="*/ 0 h 105340"/>
                <a:gd name="connsiteX1" fmla="*/ 45364 w 135675"/>
                <a:gd name="connsiteY1" fmla="*/ 101600 h 105340"/>
                <a:gd name="connsiteX2" fmla="*/ 135675 w 135675"/>
                <a:gd name="connsiteY2" fmla="*/ 101600 h 105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675" h="105340">
                  <a:moveTo>
                    <a:pt x="22786" y="0"/>
                  </a:moveTo>
                  <a:cubicBezTo>
                    <a:pt x="34491" y="105340"/>
                    <a:pt x="0" y="101600"/>
                    <a:pt x="45364" y="101600"/>
                  </a:cubicBezTo>
                  <a:lnTo>
                    <a:pt x="135675" y="10160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3346265" y="1986842"/>
              <a:ext cx="135467" cy="101600"/>
            </a:xfrm>
            <a:custGeom>
              <a:avLst/>
              <a:gdLst>
                <a:gd name="connsiteX0" fmla="*/ 135467 w 135467"/>
                <a:gd name="connsiteY0" fmla="*/ 0 h 101600"/>
                <a:gd name="connsiteX1" fmla="*/ 0 w 135467"/>
                <a:gd name="connsiteY1" fmla="*/ 0 h 101600"/>
                <a:gd name="connsiteX2" fmla="*/ 0 w 135467"/>
                <a:gd name="connsiteY2" fmla="*/ 101600 h 10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467" h="101600">
                  <a:moveTo>
                    <a:pt x="135467" y="0"/>
                  </a:moveTo>
                  <a:lnTo>
                    <a:pt x="0" y="0"/>
                  </a:lnTo>
                  <a:lnTo>
                    <a:pt x="0" y="10160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571868" y="2214554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d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572132" y="1714488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h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572132" y="2643182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g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928926" y="1857364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B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928926" y="2786058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A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Freeform 20"/>
            <p:cNvSpPr/>
            <p:nvPr/>
          </p:nvSpPr>
          <p:spPr>
            <a:xfrm>
              <a:off x="2714612" y="3286124"/>
              <a:ext cx="349956" cy="203200"/>
            </a:xfrm>
            <a:custGeom>
              <a:avLst/>
              <a:gdLst>
                <a:gd name="connsiteX0" fmla="*/ 0 w 349956"/>
                <a:gd name="connsiteY0" fmla="*/ 0 h 203200"/>
                <a:gd name="connsiteX1" fmla="*/ 349956 w 349956"/>
                <a:gd name="connsiteY1" fmla="*/ 0 h 203200"/>
                <a:gd name="connsiteX2" fmla="*/ 349956 w 349956"/>
                <a:gd name="connsiteY2" fmla="*/ 203200 h 2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9956" h="203200">
                  <a:moveTo>
                    <a:pt x="0" y="0"/>
                  </a:moveTo>
                  <a:lnTo>
                    <a:pt x="349956" y="0"/>
                  </a:lnTo>
                  <a:lnTo>
                    <a:pt x="349956" y="20320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714612" y="317323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  <a:sym typeface="Symbol"/>
                </a:rPr>
                <a:t>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285720" y="857232"/>
            <a:ext cx="5764720" cy="58477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Jarak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Dua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Bersilangan</a:t>
            </a:r>
            <a:endParaRPr lang="en-US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85720" y="1585729"/>
            <a:ext cx="8215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PQ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tegak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lurus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terhadap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juga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terhadap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h,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sehingga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panjang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ruas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PQ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ditetapkan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sebagai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jarak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g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h yang </a:t>
            </a:r>
            <a:r>
              <a:rPr lang="en-US" sz="24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bersilangan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i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780928"/>
            <a:ext cx="4896544" cy="3824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642910" y="1714488"/>
            <a:ext cx="7858180" cy="3786214"/>
            <a:chOff x="571472" y="2285992"/>
            <a:chExt cx="7858180" cy="3786214"/>
          </a:xfrm>
        </p:grpSpPr>
        <p:sp>
          <p:nvSpPr>
            <p:cNvPr id="14" name="Rounded Rectangle 13"/>
            <p:cNvSpPr/>
            <p:nvPr/>
          </p:nvSpPr>
          <p:spPr>
            <a:xfrm>
              <a:off x="571472" y="2285992"/>
              <a:ext cx="7858180" cy="3786214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966730" y="2577653"/>
              <a:ext cx="7000956" cy="3262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1200"/>
                </a:spcBef>
              </a:pPr>
              <a:r>
                <a:rPr lang="en-US" sz="3600" b="1" dirty="0" err="1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Bidang</a:t>
              </a:r>
              <a:r>
                <a:rPr lang="en-US" sz="3600" dirty="0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adalah</a:t>
              </a:r>
              <a:r>
                <a:rPr lang="en-US" sz="3200" dirty="0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sebuah</a:t>
              </a:r>
              <a:r>
                <a:rPr lang="en-US" sz="3200" dirty="0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bidang</a:t>
              </a:r>
              <a:r>
                <a:rPr lang="en-US" sz="3200" dirty="0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 (</a:t>
              </a:r>
              <a:r>
                <a:rPr lang="en-US" sz="3200" dirty="0" err="1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dimaksudkan</a:t>
              </a:r>
              <a:r>
                <a:rPr lang="en-US" sz="3200" dirty="0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adalah</a:t>
              </a:r>
              <a:r>
                <a:rPr lang="en-US" sz="3200" dirty="0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3200" i="1" dirty="0" err="1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bidang</a:t>
              </a:r>
              <a:r>
                <a:rPr lang="en-US" sz="3200" i="1" dirty="0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3200" i="1" dirty="0" err="1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datar</a:t>
              </a:r>
              <a:r>
                <a:rPr lang="en-US" sz="3200" dirty="0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) </a:t>
              </a:r>
              <a:r>
                <a:rPr lang="en-US" sz="3200" dirty="0" err="1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dapat</a:t>
              </a:r>
              <a:r>
                <a:rPr lang="en-US" sz="3200" dirty="0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diperlus</a:t>
              </a:r>
              <a:r>
                <a:rPr lang="en-US" sz="3200" dirty="0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seluas-luasnya</a:t>
              </a:r>
              <a:r>
                <a:rPr lang="en-US" sz="3200" dirty="0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. </a:t>
              </a:r>
            </a:p>
            <a:p>
              <a:pPr algn="ctr">
                <a:spcBef>
                  <a:spcPts val="1200"/>
                </a:spcBef>
              </a:pPr>
              <a:r>
                <a:rPr lang="en-US" sz="3200" dirty="0" err="1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Pada</a:t>
              </a:r>
              <a:r>
                <a:rPr lang="en-US" sz="3200" dirty="0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umumnya</a:t>
              </a:r>
              <a:r>
                <a:rPr lang="en-US" sz="3200" dirty="0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, </a:t>
              </a:r>
              <a:r>
                <a:rPr lang="en-US" sz="3200" dirty="0" err="1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sebuah</a:t>
              </a:r>
              <a:r>
                <a:rPr lang="en-US" sz="3200" dirty="0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bidang</a:t>
              </a:r>
              <a:r>
                <a:rPr lang="en-US" sz="3200" dirty="0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hanya</a:t>
              </a:r>
              <a:r>
                <a:rPr lang="en-US" sz="3200" dirty="0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dilukiskan</a:t>
              </a:r>
              <a:r>
                <a:rPr lang="en-US" sz="3200" dirty="0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sebagian</a:t>
              </a:r>
              <a:r>
                <a:rPr lang="en-US" sz="3200" dirty="0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saja</a:t>
              </a:r>
              <a:r>
                <a:rPr lang="en-US" sz="3200" dirty="0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 yang </a:t>
              </a:r>
              <a:r>
                <a:rPr lang="en-US" sz="3200" dirty="0" err="1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disebut</a:t>
              </a:r>
              <a:r>
                <a:rPr lang="en-US" sz="3200" dirty="0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sebagai</a:t>
              </a:r>
              <a:r>
                <a:rPr lang="en-US" sz="3200" dirty="0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3200" i="1" dirty="0" err="1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wakil</a:t>
              </a:r>
              <a:r>
                <a:rPr lang="en-US" sz="3200" i="1" dirty="0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3200" i="1" dirty="0" err="1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bidang</a:t>
              </a:r>
              <a:r>
                <a:rPr lang="en-US" sz="3200" dirty="0" smtClean="0">
                  <a:solidFill>
                    <a:srgbClr val="FFFF00"/>
                  </a:solidFill>
                  <a:latin typeface="Comic Sans MS" pitchFamily="66" charset="0"/>
                  <a:cs typeface="Arial" pitchFamily="34" charset="0"/>
                </a:rPr>
                <a:t>.</a:t>
              </a:r>
              <a:endParaRPr lang="en-US" sz="3200" dirty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857232"/>
            <a:ext cx="7289175" cy="58477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Jarak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Sejajar</a:t>
            </a:r>
            <a:endParaRPr lang="en-US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623500"/>
            <a:ext cx="8001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Panjang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ruas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PQ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ditetapkan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sebagai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jarak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antara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g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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i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2571736" y="2988230"/>
            <a:ext cx="3996928" cy="2941100"/>
            <a:chOff x="2936157" y="1071546"/>
            <a:chExt cx="2993197" cy="2369596"/>
          </a:xfrm>
        </p:grpSpPr>
        <p:sp>
          <p:nvSpPr>
            <p:cNvPr id="6" name="Parallelogram 5"/>
            <p:cNvSpPr/>
            <p:nvPr/>
          </p:nvSpPr>
          <p:spPr>
            <a:xfrm>
              <a:off x="3357554" y="1928802"/>
              <a:ext cx="2071702" cy="1071570"/>
            </a:xfrm>
            <a:prstGeom prst="parallelogram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389063" y="2711450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  <a:sym typeface="Symbol"/>
                </a:rPr>
                <a:t>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3406414" y="2797347"/>
              <a:ext cx="316089" cy="191911"/>
            </a:xfrm>
            <a:custGeom>
              <a:avLst/>
              <a:gdLst>
                <a:gd name="connsiteX0" fmla="*/ 0 w 316089"/>
                <a:gd name="connsiteY0" fmla="*/ 0 h 191911"/>
                <a:gd name="connsiteX1" fmla="*/ 316089 w 316089"/>
                <a:gd name="connsiteY1" fmla="*/ 0 h 191911"/>
                <a:gd name="connsiteX2" fmla="*/ 259644 w 316089"/>
                <a:gd name="connsiteY2" fmla="*/ 191911 h 19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6089" h="191911">
                  <a:moveTo>
                    <a:pt x="0" y="0"/>
                  </a:moveTo>
                  <a:lnTo>
                    <a:pt x="316089" y="0"/>
                  </a:lnTo>
                  <a:lnTo>
                    <a:pt x="259644" y="191911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/>
            <p:cNvCxnSpPr>
              <a:stCxn id="6" idx="5"/>
              <a:endCxn id="6" idx="2"/>
            </p:cNvCxnSpPr>
            <p:nvPr/>
          </p:nvCxnSpPr>
          <p:spPr>
            <a:xfrm rot="10800000" flipH="1">
              <a:off x="3491500" y="2464587"/>
              <a:ext cx="180381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3858414" y="1965579"/>
              <a:ext cx="1000132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2936157" y="1466307"/>
              <a:ext cx="285752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4214810" y="1071546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P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226099" y="1278275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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3" name="Straight Connector 22"/>
            <p:cNvCxnSpPr/>
            <p:nvPr/>
          </p:nvCxnSpPr>
          <p:spPr>
            <a:xfrm rot="5400000" flipH="1" flipV="1">
              <a:off x="4072728" y="2713826"/>
              <a:ext cx="571504" cy="1588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rot="5400000">
              <a:off x="4251323" y="3095446"/>
              <a:ext cx="214314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Freeform 27"/>
            <p:cNvSpPr/>
            <p:nvPr/>
          </p:nvSpPr>
          <p:spPr>
            <a:xfrm>
              <a:off x="4165600" y="2336800"/>
              <a:ext cx="191911" cy="124178"/>
            </a:xfrm>
            <a:custGeom>
              <a:avLst/>
              <a:gdLst>
                <a:gd name="connsiteX0" fmla="*/ 191911 w 191911"/>
                <a:gd name="connsiteY0" fmla="*/ 0 h 124178"/>
                <a:gd name="connsiteX1" fmla="*/ 11289 w 191911"/>
                <a:gd name="connsiteY1" fmla="*/ 0 h 124178"/>
                <a:gd name="connsiteX2" fmla="*/ 0 w 191911"/>
                <a:gd name="connsiteY2" fmla="*/ 124178 h 124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1911" h="124178">
                  <a:moveTo>
                    <a:pt x="191911" y="0"/>
                  </a:moveTo>
                  <a:lnTo>
                    <a:pt x="11289" y="0"/>
                  </a:lnTo>
                  <a:lnTo>
                    <a:pt x="0" y="124178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429124" y="2143116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Q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572132" y="1432440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g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357686" y="3071810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k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6412" y="1071546"/>
            <a:ext cx="5104282" cy="58477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Jarak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Dua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Sejajar</a:t>
            </a:r>
            <a:endParaRPr lang="en-US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9058" y="1785926"/>
            <a:ext cx="8572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Panjang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ruas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PQ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ditetapkan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sebagai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jarak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antara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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 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yang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i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3071802" y="3000372"/>
            <a:ext cx="2440092" cy="3183485"/>
            <a:chOff x="3417792" y="2745845"/>
            <a:chExt cx="2165541" cy="2928934"/>
          </a:xfrm>
        </p:grpSpPr>
        <p:sp>
          <p:nvSpPr>
            <p:cNvPr id="62" name="TextBox 61"/>
            <p:cNvSpPr txBox="1"/>
            <p:nvPr/>
          </p:nvSpPr>
          <p:spPr>
            <a:xfrm>
              <a:off x="4071934" y="5305447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k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1" name="Group 65"/>
            <p:cNvGrpSpPr/>
            <p:nvPr/>
          </p:nvGrpSpPr>
          <p:grpSpPr>
            <a:xfrm>
              <a:off x="3417792" y="2745845"/>
              <a:ext cx="2165541" cy="2786082"/>
              <a:chOff x="3022942" y="3929066"/>
              <a:chExt cx="2165541" cy="2786082"/>
            </a:xfrm>
          </p:grpSpPr>
          <p:sp>
            <p:nvSpPr>
              <p:cNvPr id="7" name="Parallelogram 6"/>
              <p:cNvSpPr/>
              <p:nvPr/>
            </p:nvSpPr>
            <p:spPr>
              <a:xfrm>
                <a:off x="3116781" y="5497175"/>
                <a:ext cx="2071702" cy="1071570"/>
              </a:xfrm>
              <a:prstGeom prst="parallelogram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Parallelogram 32"/>
              <p:cNvSpPr/>
              <p:nvPr/>
            </p:nvSpPr>
            <p:spPr>
              <a:xfrm>
                <a:off x="3038112" y="4207410"/>
                <a:ext cx="2071702" cy="1071570"/>
              </a:xfrm>
              <a:prstGeom prst="parallelogram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3022942" y="4966946"/>
                <a:ext cx="4286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latin typeface="Arial" pitchFamily="34" charset="0"/>
                    <a:cs typeface="Arial" pitchFamily="34" charset="0"/>
                    <a:sym typeface="Symbol"/>
                  </a:rPr>
                  <a:t></a:t>
                </a:r>
                <a:endParaRPr lang="en-US" i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" name="Freeform 34"/>
              <p:cNvSpPr/>
              <p:nvPr/>
            </p:nvSpPr>
            <p:spPr>
              <a:xfrm>
                <a:off x="3083091" y="5083540"/>
                <a:ext cx="316089" cy="191911"/>
              </a:xfrm>
              <a:custGeom>
                <a:avLst/>
                <a:gdLst>
                  <a:gd name="connsiteX0" fmla="*/ 0 w 316089"/>
                  <a:gd name="connsiteY0" fmla="*/ 0 h 191911"/>
                  <a:gd name="connsiteX1" fmla="*/ 316089 w 316089"/>
                  <a:gd name="connsiteY1" fmla="*/ 0 h 191911"/>
                  <a:gd name="connsiteX2" fmla="*/ 259644 w 316089"/>
                  <a:gd name="connsiteY2" fmla="*/ 191911 h 191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6089" h="191911">
                    <a:moveTo>
                      <a:pt x="0" y="0"/>
                    </a:moveTo>
                    <a:lnTo>
                      <a:pt x="316089" y="0"/>
                    </a:lnTo>
                    <a:lnTo>
                      <a:pt x="259644" y="191911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Freeform 35"/>
              <p:cNvSpPr/>
              <p:nvPr/>
            </p:nvSpPr>
            <p:spPr>
              <a:xfrm>
                <a:off x="3183465" y="6321780"/>
                <a:ext cx="372534" cy="225778"/>
              </a:xfrm>
              <a:custGeom>
                <a:avLst/>
                <a:gdLst>
                  <a:gd name="connsiteX0" fmla="*/ 0 w 372534"/>
                  <a:gd name="connsiteY0" fmla="*/ 0 h 225778"/>
                  <a:gd name="connsiteX1" fmla="*/ 372534 w 372534"/>
                  <a:gd name="connsiteY1" fmla="*/ 0 h 225778"/>
                  <a:gd name="connsiteX2" fmla="*/ 327378 w 372534"/>
                  <a:gd name="connsiteY2" fmla="*/ 225778 h 225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72534" h="225778">
                    <a:moveTo>
                      <a:pt x="0" y="0"/>
                    </a:moveTo>
                    <a:lnTo>
                      <a:pt x="372534" y="0"/>
                    </a:lnTo>
                    <a:cubicBezTo>
                      <a:pt x="326603" y="218171"/>
                      <a:pt x="327378" y="141425"/>
                      <a:pt x="327378" y="225778"/>
                    </a:cubicBez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38" name="Straight Connector 37"/>
              <p:cNvCxnSpPr>
                <a:stCxn id="7" idx="5"/>
                <a:endCxn id="7" idx="2"/>
              </p:cNvCxnSpPr>
              <p:nvPr/>
            </p:nvCxnSpPr>
            <p:spPr>
              <a:xfrm rot="10800000" flipH="1">
                <a:off x="3250727" y="6032960"/>
                <a:ext cx="180381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/>
              <p:cNvCxnSpPr/>
              <p:nvPr/>
            </p:nvCxnSpPr>
            <p:spPr>
              <a:xfrm rot="5400000">
                <a:off x="3751257" y="4321181"/>
                <a:ext cx="785818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rot="5400000">
                <a:off x="3858414" y="4999842"/>
                <a:ext cx="571504" cy="1588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 rot="5400000">
                <a:off x="3786976" y="5642784"/>
                <a:ext cx="71438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rot="5400000">
                <a:off x="4001290" y="6142850"/>
                <a:ext cx="285752" cy="1588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Arrow Connector 56"/>
              <p:cNvCxnSpPr/>
              <p:nvPr/>
            </p:nvCxnSpPr>
            <p:spPr>
              <a:xfrm rot="5400000">
                <a:off x="3929852" y="6500040"/>
                <a:ext cx="428628" cy="158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Freeform 58"/>
              <p:cNvSpPr/>
              <p:nvPr/>
            </p:nvSpPr>
            <p:spPr>
              <a:xfrm>
                <a:off x="4007556" y="5904089"/>
                <a:ext cx="124177" cy="124178"/>
              </a:xfrm>
              <a:custGeom>
                <a:avLst/>
                <a:gdLst>
                  <a:gd name="connsiteX0" fmla="*/ 124177 w 124177"/>
                  <a:gd name="connsiteY0" fmla="*/ 0 h 124178"/>
                  <a:gd name="connsiteX1" fmla="*/ 11288 w 124177"/>
                  <a:gd name="connsiteY1" fmla="*/ 0 h 124178"/>
                  <a:gd name="connsiteX2" fmla="*/ 0 w 124177"/>
                  <a:gd name="connsiteY2" fmla="*/ 124178 h 124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4177" h="124178">
                    <a:moveTo>
                      <a:pt x="124177" y="0"/>
                    </a:moveTo>
                    <a:lnTo>
                      <a:pt x="11288" y="0"/>
                    </a:lnTo>
                    <a:lnTo>
                      <a:pt x="0" y="124178"/>
                    </a:lnTo>
                  </a:path>
                </a:pathLst>
              </a:cu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4135787" y="4590882"/>
                <a:ext cx="3572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latin typeface="Arial" pitchFamily="34" charset="0"/>
                    <a:cs typeface="Arial" pitchFamily="34" charset="0"/>
                  </a:rPr>
                  <a:t>P</a:t>
                </a:r>
                <a:endParaRPr lang="en-US" i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4083223" y="5733890"/>
                <a:ext cx="3572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latin typeface="Arial" pitchFamily="34" charset="0"/>
                    <a:cs typeface="Arial" pitchFamily="34" charset="0"/>
                  </a:rPr>
                  <a:t>Q</a:t>
                </a:r>
                <a:endParaRPr lang="en-US" i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4011785" y="4651031"/>
                <a:ext cx="3572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°</a:t>
                </a:r>
                <a:endParaRPr lang="en-US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000108"/>
            <a:ext cx="6534161" cy="58477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Menentukan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Sudut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dalam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Ruang</a:t>
            </a:r>
            <a:endParaRPr lang="en-US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867800"/>
            <a:ext cx="65165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Sudut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antara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Dua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Berpotongan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2425479"/>
            <a:ext cx="83582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Besar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sudut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APB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ditetapkan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sebagai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ukuran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sudut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antara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g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h yang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berpotongan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i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2807655" y="3800330"/>
            <a:ext cx="2950655" cy="1948024"/>
            <a:chOff x="3500430" y="1643050"/>
            <a:chExt cx="2071702" cy="1193036"/>
          </a:xfrm>
        </p:grpSpPr>
        <p:sp>
          <p:nvSpPr>
            <p:cNvPr id="7" name="Parallelogram 6"/>
            <p:cNvSpPr/>
            <p:nvPr/>
          </p:nvSpPr>
          <p:spPr>
            <a:xfrm>
              <a:off x="3500430" y="1643050"/>
              <a:ext cx="2071702" cy="1071570"/>
            </a:xfrm>
            <a:prstGeom prst="parallelogram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525387" y="246675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  <a:sym typeface="Symbol"/>
                </a:rPr>
                <a:t>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3545659" y="2492544"/>
              <a:ext cx="316089" cy="191911"/>
            </a:xfrm>
            <a:custGeom>
              <a:avLst/>
              <a:gdLst>
                <a:gd name="connsiteX0" fmla="*/ 0 w 316089"/>
                <a:gd name="connsiteY0" fmla="*/ 0 h 191911"/>
                <a:gd name="connsiteX1" fmla="*/ 316089 w 316089"/>
                <a:gd name="connsiteY1" fmla="*/ 0 h 191911"/>
                <a:gd name="connsiteX2" fmla="*/ 259644 w 316089"/>
                <a:gd name="connsiteY2" fmla="*/ 191911 h 191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6089" h="191911">
                  <a:moveTo>
                    <a:pt x="0" y="0"/>
                  </a:moveTo>
                  <a:lnTo>
                    <a:pt x="316089" y="0"/>
                  </a:lnTo>
                  <a:lnTo>
                    <a:pt x="259644" y="191911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flipV="1">
              <a:off x="4004200" y="1834786"/>
              <a:ext cx="785818" cy="64294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3962925" y="2285992"/>
              <a:ext cx="1285884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rot="16200000" flipV="1">
              <a:off x="4536281" y="2178835"/>
              <a:ext cx="142876" cy="7143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4117090" y="2082967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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459287" y="1819793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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812773" y="2082967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smtClean="0">
                  <a:latin typeface="Arial" pitchFamily="34" charset="0"/>
                  <a:cs typeface="Arial" pitchFamily="34" charset="0"/>
                  <a:sym typeface="Symbol"/>
                </a:rPr>
                <a:t>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929058" y="1928802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P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323819" y="1691910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B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737454" y="2252125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A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143504" y="2128123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g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786314" y="1643050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h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7158" y="1000108"/>
            <a:ext cx="7197804" cy="58477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Sudut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antara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Dua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Bersilangan</a:t>
            </a:r>
            <a:endParaRPr lang="en-US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1745713"/>
            <a:ext cx="8572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Dua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buah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sudut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dikatakan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sam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besar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jika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kaki-kaki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kedua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sudut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itu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sejajar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searah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i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7158" y="2728737"/>
            <a:ext cx="8572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Sudut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dibentuk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oleh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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h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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ditetapkan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sebagai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ukuran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besar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sudut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antara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h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yang </a:t>
            </a:r>
            <a:r>
              <a:rPr lang="en-US" sz="2400" b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bersilangan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.</a:t>
            </a:r>
            <a:endParaRPr lang="en-US" sz="2400" i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oup 64"/>
          <p:cNvGrpSpPr/>
          <p:nvPr/>
        </p:nvGrpSpPr>
        <p:grpSpPr>
          <a:xfrm>
            <a:off x="3236129" y="3929066"/>
            <a:ext cx="3073050" cy="2365039"/>
            <a:chOff x="3428992" y="4572008"/>
            <a:chExt cx="2173303" cy="1812232"/>
          </a:xfrm>
        </p:grpSpPr>
        <p:sp>
          <p:nvSpPr>
            <p:cNvPr id="30" name="Parallelogram 29"/>
            <p:cNvSpPr/>
            <p:nvPr/>
          </p:nvSpPr>
          <p:spPr>
            <a:xfrm>
              <a:off x="3428992" y="5057081"/>
              <a:ext cx="2071702" cy="1071570"/>
            </a:xfrm>
            <a:prstGeom prst="parallelogram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440766" y="5845811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  <a:sym typeface="Symbol"/>
                </a:rPr>
                <a:t>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Freeform 31"/>
            <p:cNvSpPr/>
            <p:nvPr/>
          </p:nvSpPr>
          <p:spPr>
            <a:xfrm>
              <a:off x="3488267" y="5915378"/>
              <a:ext cx="282222" cy="203200"/>
            </a:xfrm>
            <a:custGeom>
              <a:avLst/>
              <a:gdLst>
                <a:gd name="connsiteX0" fmla="*/ 0 w 282222"/>
                <a:gd name="connsiteY0" fmla="*/ 0 h 203200"/>
                <a:gd name="connsiteX1" fmla="*/ 282222 w 282222"/>
                <a:gd name="connsiteY1" fmla="*/ 0 h 203200"/>
                <a:gd name="connsiteX2" fmla="*/ 214489 w 282222"/>
                <a:gd name="connsiteY2" fmla="*/ 203200 h 2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2222" h="203200">
                  <a:moveTo>
                    <a:pt x="0" y="0"/>
                  </a:moveTo>
                  <a:lnTo>
                    <a:pt x="282222" y="0"/>
                  </a:lnTo>
                  <a:lnTo>
                    <a:pt x="214489" y="203200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>
              <a:off x="3658299" y="5786454"/>
              <a:ext cx="142876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>
              <a:off x="3680877" y="5429264"/>
              <a:ext cx="142876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/>
            <p:nvPr/>
          </p:nvCxnSpPr>
          <p:spPr>
            <a:xfrm>
              <a:off x="4895323" y="5429264"/>
              <a:ext cx="285752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>
              <a:off x="4865160" y="5786454"/>
              <a:ext cx="285752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5400000">
              <a:off x="3714744" y="5500702"/>
              <a:ext cx="714380" cy="285752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4071934" y="5643578"/>
              <a:ext cx="714380" cy="285752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/>
            <p:cNvSpPr txBox="1"/>
            <p:nvPr/>
          </p:nvSpPr>
          <p:spPr>
            <a:xfrm>
              <a:off x="4094512" y="5128519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smtClean="0">
                  <a:latin typeface="Arial" pitchFamily="34" charset="0"/>
                  <a:cs typeface="Arial" pitchFamily="34" charset="0"/>
                </a:rPr>
                <a:t>°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462991" y="5275099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dirty="0" smtClean="0">
                  <a:latin typeface="Arial" pitchFamily="34" charset="0"/>
                  <a:cs typeface="Arial" pitchFamily="34" charset="0"/>
                </a:rPr>
                <a:t>°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9" name="Straight Arrow Connector 48"/>
            <p:cNvCxnSpPr/>
            <p:nvPr/>
          </p:nvCxnSpPr>
          <p:spPr>
            <a:xfrm rot="5400000" flipH="1" flipV="1">
              <a:off x="4122646" y="4904768"/>
              <a:ext cx="428628" cy="214314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 rot="5400000" flipH="1" flipV="1">
              <a:off x="4458265" y="5009066"/>
              <a:ext cx="488777" cy="21615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714744" y="6072206"/>
              <a:ext cx="285752" cy="1428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5400000">
              <a:off x="4122481" y="6175824"/>
              <a:ext cx="300745" cy="1160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/>
            <p:cNvSpPr txBox="1"/>
            <p:nvPr/>
          </p:nvSpPr>
          <p:spPr>
            <a:xfrm>
              <a:off x="5068362" y="5609711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h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5102229" y="5199957"/>
              <a:ext cx="5000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h</a:t>
              </a:r>
              <a:r>
                <a:rPr lang="en-US" i="1" dirty="0" smtClean="0">
                  <a:latin typeface="Arial" pitchFamily="34" charset="0"/>
                  <a:cs typeface="Arial" pitchFamily="34" charset="0"/>
                  <a:sym typeface="Symbol"/>
                </a:rPr>
                <a:t>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4786314" y="4696010"/>
              <a:ext cx="5000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g</a:t>
              </a:r>
              <a:r>
                <a:rPr lang="en-US" i="1" dirty="0" smtClean="0">
                  <a:latin typeface="Arial" pitchFamily="34" charset="0"/>
                  <a:cs typeface="Arial" pitchFamily="34" charset="0"/>
                  <a:sym typeface="Symbol"/>
                </a:rPr>
                <a:t>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376560" y="4572008"/>
              <a:ext cx="3383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g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914065" y="5023214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P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4286248" y="5117230"/>
              <a:ext cx="3572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i="1" dirty="0" smtClean="0">
                  <a:latin typeface="Arial" pitchFamily="34" charset="0"/>
                  <a:cs typeface="Arial" pitchFamily="34" charset="0"/>
                </a:rPr>
                <a:t>O</a:t>
              </a:r>
              <a:endParaRPr lang="en-US" i="1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64" name="Straight Arrow Connector 63"/>
            <p:cNvCxnSpPr>
              <a:endCxn id="43" idx="0"/>
            </p:cNvCxnSpPr>
            <p:nvPr/>
          </p:nvCxnSpPr>
          <p:spPr>
            <a:xfrm rot="10800000">
              <a:off x="4641602" y="5275100"/>
              <a:ext cx="216150" cy="15416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476888"/>
            <a:ext cx="5456943" cy="52322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Sudut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antara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Bidang</a:t>
            </a:r>
            <a:endParaRPr lang="en-US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045417"/>
            <a:ext cx="8572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Sudut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QPQ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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ditetapkan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sebagai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ukuran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besar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sudut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antara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 yang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berpotongan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.</a:t>
            </a:r>
            <a:endParaRPr lang="en-US" sz="2400" i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5694347"/>
            <a:ext cx="8572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Sudut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antara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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adalah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sudut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lancip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yang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berbentuk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oleh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garis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dengan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proyeksinya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pada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.</a:t>
            </a:r>
            <a:endParaRPr lang="en-US" sz="2400" i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5153006"/>
            <a:ext cx="8786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Definisi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Sudut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antara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berpotongan</a:t>
            </a:r>
            <a:endParaRPr lang="en-US" sz="2400" b="1" i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916832"/>
            <a:ext cx="3456384" cy="3204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500042"/>
            <a:ext cx="5756704" cy="52322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Sudut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antara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Bidang</a:t>
            </a:r>
            <a:endParaRPr lang="en-US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149478"/>
            <a:ext cx="8572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Sudut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QPR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ditetapkan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sebagai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ukuran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sudut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antara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 </a:t>
            </a:r>
            <a:r>
              <a:rPr lang="en-US" sz="20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dan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bidang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 </a:t>
            </a:r>
            <a:r>
              <a:rPr lang="en-US" sz="2000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yang </a:t>
            </a:r>
            <a:r>
              <a:rPr lang="en-US" sz="2000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berpotongan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/>
              </a:rPr>
              <a:t>.</a:t>
            </a:r>
            <a:endParaRPr lang="en-US" sz="2000" i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4963081"/>
            <a:ext cx="85725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Sudut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antara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dua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berpotongan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sudut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berbentuk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oleh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dua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berpotongan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sebuah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pertama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sebuah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lagi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kedua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garis-garis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itu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tegak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lurus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terhadap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potong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antara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kedua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tersebut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000" i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4467533"/>
            <a:ext cx="8429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Definisi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Sudut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antara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antara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dua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400" b="1" i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1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berpotongan</a:t>
            </a:r>
            <a:endParaRPr lang="en-US" sz="2400" b="1" i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1628800"/>
            <a:ext cx="3240360" cy="2833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7158" y="714356"/>
            <a:ext cx="5295039" cy="58477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Aksioma</a:t>
            </a:r>
            <a:r>
              <a:rPr lang="en-US" sz="32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Garis</a:t>
            </a:r>
            <a:r>
              <a:rPr lang="en-US" sz="32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dan</a:t>
            </a:r>
            <a:r>
              <a:rPr lang="en-US" sz="3200" b="1" dirty="0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Comic Sans MS" pitchFamily="66" charset="0"/>
                <a:cs typeface="Arial" pitchFamily="34" charset="0"/>
              </a:rPr>
              <a:t>Bidang</a:t>
            </a:r>
            <a:endParaRPr lang="en-US" sz="3200" b="1" dirty="0">
              <a:solidFill>
                <a:srgbClr val="FFFF00"/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820" y="1495412"/>
            <a:ext cx="8429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Dalam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geometri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ruang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ada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tiga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buah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aksioma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 yang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penting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rPr>
              <a:t>.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Comic Sans MS" pitchFamily="66" charset="0"/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57132" y="2512553"/>
            <a:ext cx="2714644" cy="2959631"/>
            <a:chOff x="157132" y="2512553"/>
            <a:chExt cx="2714644" cy="2959631"/>
          </a:xfrm>
        </p:grpSpPr>
        <p:pic>
          <p:nvPicPr>
            <p:cNvPr id="5" name="Picture 4" descr="euclid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7158" y="2512553"/>
              <a:ext cx="2071702" cy="2464323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57132" y="5072074"/>
              <a:ext cx="27146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b="1" i="1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Euclides</a:t>
              </a:r>
              <a:r>
                <a:rPr lang="en-US" sz="2000" b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(</a:t>
              </a:r>
              <a:r>
                <a:rPr lang="en-US" sz="2000" b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  <a:sym typeface="Symbol"/>
                </a:rPr>
                <a:t>300 SM)</a:t>
              </a:r>
              <a:endParaRPr lang="en-US" sz="2000" b="1" i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824150" y="2292486"/>
            <a:ext cx="5605502" cy="1012335"/>
            <a:chOff x="2752712" y="2078172"/>
            <a:chExt cx="5605502" cy="1012335"/>
          </a:xfrm>
        </p:grpSpPr>
        <p:sp>
          <p:nvSpPr>
            <p:cNvPr id="8" name="TextBox 7"/>
            <p:cNvSpPr txBox="1"/>
            <p:nvPr/>
          </p:nvSpPr>
          <p:spPr>
            <a:xfrm>
              <a:off x="2752712" y="2078172"/>
              <a:ext cx="14510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Aksioma</a:t>
              </a:r>
              <a:r>
                <a:rPr lang="en-US" sz="2000" b="1" i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1</a:t>
              </a:r>
              <a:endParaRPr lang="en-US" sz="2000" b="1" i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824150" y="2382621"/>
              <a:ext cx="553406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Melalui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dua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buah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titik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sebarang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hanya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dapat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dibuat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sebuah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garis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lurus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.</a:t>
              </a:r>
              <a:endParaRPr lang="en-US" sz="2000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824150" y="3435494"/>
            <a:ext cx="5605502" cy="1320465"/>
            <a:chOff x="2752712" y="3221180"/>
            <a:chExt cx="5605502" cy="1320465"/>
          </a:xfrm>
        </p:grpSpPr>
        <p:sp>
          <p:nvSpPr>
            <p:cNvPr id="10" name="TextBox 9"/>
            <p:cNvSpPr txBox="1"/>
            <p:nvPr/>
          </p:nvSpPr>
          <p:spPr>
            <a:xfrm>
              <a:off x="2752712" y="3221180"/>
              <a:ext cx="14510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Aksioma</a:t>
              </a:r>
              <a:r>
                <a:rPr lang="en-US" sz="2000" b="1" i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2</a:t>
              </a:r>
              <a:endParaRPr lang="en-US" sz="2000" b="1" i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824150" y="3525982"/>
              <a:ext cx="553406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Jika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sebuah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garis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dan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sebuah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bidang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mempunyai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dua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titik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persekutuan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,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maka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garis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itu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seluruhnya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terletak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pada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bidang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.</a:t>
              </a:r>
              <a:endParaRPr lang="en-US" sz="2000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857488" y="4864254"/>
            <a:ext cx="5572164" cy="1065076"/>
            <a:chOff x="2786050" y="4649940"/>
            <a:chExt cx="5572164" cy="1065076"/>
          </a:xfrm>
        </p:grpSpPr>
        <p:sp>
          <p:nvSpPr>
            <p:cNvPr id="12" name="TextBox 11"/>
            <p:cNvSpPr txBox="1"/>
            <p:nvPr/>
          </p:nvSpPr>
          <p:spPr>
            <a:xfrm>
              <a:off x="2786050" y="4649940"/>
              <a:ext cx="145103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Aksioma</a:t>
              </a:r>
              <a:r>
                <a:rPr lang="en-US" sz="2000" b="1" i="1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3</a:t>
              </a:r>
              <a:endParaRPr lang="en-US" sz="2000" b="1" i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857488" y="5007130"/>
              <a:ext cx="550072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Melalui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tiga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buah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titik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sebarang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hanya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dapat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dibuat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sebuah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bidang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Comic Sans MS" pitchFamily="66" charset="0"/>
                  <a:cs typeface="Arial" pitchFamily="34" charset="0"/>
                </a:rPr>
                <a:t>.</a:t>
              </a:r>
              <a:endParaRPr lang="en-US" sz="2000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500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>
            <a:off x="575660" y="2571744"/>
            <a:ext cx="6286576" cy="738426"/>
            <a:chOff x="575660" y="2105014"/>
            <a:chExt cx="6286576" cy="738426"/>
          </a:xfrm>
        </p:grpSpPr>
        <p:sp>
          <p:nvSpPr>
            <p:cNvPr id="33" name="TextBox 32"/>
            <p:cNvSpPr txBox="1"/>
            <p:nvPr/>
          </p:nvSpPr>
          <p:spPr>
            <a:xfrm>
              <a:off x="575660" y="2105014"/>
              <a:ext cx="93807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Dalil</a:t>
              </a:r>
              <a:r>
                <a:rPr lang="en-US" sz="2000" b="1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1</a:t>
              </a:r>
              <a:endParaRPr lang="en-US" sz="2000" b="1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75660" y="2443330"/>
              <a:ext cx="62865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Sebuah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bidang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ditentukan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oleh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tiga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titik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sebarang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571472" y="3474687"/>
            <a:ext cx="8001056" cy="1083773"/>
            <a:chOff x="571472" y="3007957"/>
            <a:chExt cx="8001056" cy="1083773"/>
          </a:xfrm>
        </p:grpSpPr>
        <p:sp>
          <p:nvSpPr>
            <p:cNvPr id="35" name="TextBox 34"/>
            <p:cNvSpPr txBox="1"/>
            <p:nvPr/>
          </p:nvSpPr>
          <p:spPr>
            <a:xfrm>
              <a:off x="571472" y="3007957"/>
              <a:ext cx="93807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Dalil</a:t>
              </a:r>
              <a:r>
                <a:rPr lang="en-US" sz="2000" b="1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2</a:t>
              </a:r>
              <a:endParaRPr lang="en-US" sz="2000" b="1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75660" y="3383844"/>
              <a:ext cx="799686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Sebuah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bidang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ditentukan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oleh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sebuah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garis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sebuah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titik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titik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berada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di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luar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garis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. </a:t>
              </a:r>
              <a:endPara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575660" y="4711003"/>
            <a:ext cx="7568240" cy="753596"/>
            <a:chOff x="575660" y="4244273"/>
            <a:chExt cx="7568240" cy="753596"/>
          </a:xfrm>
        </p:grpSpPr>
        <p:sp>
          <p:nvSpPr>
            <p:cNvPr id="37" name="TextBox 36"/>
            <p:cNvSpPr txBox="1"/>
            <p:nvPr/>
          </p:nvSpPr>
          <p:spPr>
            <a:xfrm>
              <a:off x="575660" y="4244273"/>
              <a:ext cx="93807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Dalil</a:t>
              </a:r>
              <a:r>
                <a:rPr lang="en-US" sz="2000" b="1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3</a:t>
              </a:r>
              <a:endParaRPr lang="en-US" sz="2000" b="1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75660" y="4597759"/>
              <a:ext cx="75682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Sebuah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bidang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ditentukan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oleh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dua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buah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garis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berpotongan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575660" y="5610242"/>
            <a:ext cx="6429420" cy="738779"/>
            <a:chOff x="575660" y="5423915"/>
            <a:chExt cx="6429420" cy="738779"/>
          </a:xfrm>
        </p:grpSpPr>
        <p:sp>
          <p:nvSpPr>
            <p:cNvPr id="39" name="TextBox 38"/>
            <p:cNvSpPr txBox="1"/>
            <p:nvPr/>
          </p:nvSpPr>
          <p:spPr>
            <a:xfrm>
              <a:off x="575660" y="5423915"/>
              <a:ext cx="93807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Dalil</a:t>
              </a:r>
              <a:r>
                <a:rPr lang="en-US" sz="2000" b="1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4</a:t>
              </a:r>
              <a:endParaRPr lang="en-US" sz="2000" b="1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75660" y="5762584"/>
              <a:ext cx="64294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Sebuah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bidang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ditentukan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oleh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dua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buah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garis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sejajar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344"/>
          <a:stretch>
            <a:fillRect/>
          </a:stretch>
        </p:blipFill>
        <p:spPr bwMode="auto">
          <a:xfrm>
            <a:off x="323528" y="692696"/>
            <a:ext cx="8640960" cy="1597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357158" y="4596695"/>
            <a:ext cx="8429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Kedudukan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titik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bidang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dapat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dikelompokkan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sebagai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berikut</a:t>
            </a:r>
            <a:r>
              <a:rPr lang="en-US" sz="20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357158" y="5053664"/>
            <a:ext cx="7715304" cy="1471680"/>
            <a:chOff x="357158" y="4461177"/>
            <a:chExt cx="7715304" cy="1471680"/>
          </a:xfrm>
        </p:grpSpPr>
        <p:sp>
          <p:nvSpPr>
            <p:cNvPr id="38" name="TextBox 37"/>
            <p:cNvSpPr txBox="1"/>
            <p:nvPr/>
          </p:nvSpPr>
          <p:spPr>
            <a:xfrm>
              <a:off x="357158" y="4461177"/>
              <a:ext cx="77153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1.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Kedudukan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titik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terhadap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garis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dan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titik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terhadap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bidang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.</a:t>
              </a:r>
              <a:endPara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57158" y="5032681"/>
              <a:ext cx="75009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2.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Kedudukan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garis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terhadap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garis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dan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garis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terhadap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bidang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.</a:t>
              </a:r>
              <a:endPara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57158" y="5532747"/>
              <a:ext cx="6357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3.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Kedudukan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bidang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terhadap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</a:t>
              </a:r>
              <a:r>
                <a:rPr lang="en-US" sz="20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bidang</a:t>
              </a:r>
              <a:r>
                <a:rPr lang="en-US" sz="20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 lain.</a:t>
              </a:r>
              <a:endParaRPr lang="en-US" sz="20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2812" y="332656"/>
            <a:ext cx="8025612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629647"/>
            <a:ext cx="6451381" cy="58477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Kedudukan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Titik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Terhadap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Garis</a:t>
            </a:r>
            <a:endParaRPr lang="en-US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357158" y="1624353"/>
            <a:ext cx="4357718" cy="1618197"/>
            <a:chOff x="357158" y="1624353"/>
            <a:chExt cx="4357718" cy="1618197"/>
          </a:xfrm>
        </p:grpSpPr>
        <p:sp>
          <p:nvSpPr>
            <p:cNvPr id="3" name="TextBox 2"/>
            <p:cNvSpPr txBox="1"/>
            <p:nvPr/>
          </p:nvSpPr>
          <p:spPr>
            <a:xfrm>
              <a:off x="357158" y="1624353"/>
              <a:ext cx="372935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Titik</a:t>
              </a: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Terletak</a:t>
              </a: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Garis</a:t>
              </a:r>
              <a:endPara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57158" y="2042221"/>
              <a:ext cx="435771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Jika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titik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A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dilalui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oleh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garis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g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maka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titik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A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dikatakan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terletak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garis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g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357158" y="4025381"/>
            <a:ext cx="4357718" cy="1618197"/>
            <a:chOff x="357158" y="3741587"/>
            <a:chExt cx="4357718" cy="1618197"/>
          </a:xfrm>
        </p:grpSpPr>
        <p:sp>
          <p:nvSpPr>
            <p:cNvPr id="10" name="TextBox 9"/>
            <p:cNvSpPr txBox="1"/>
            <p:nvPr/>
          </p:nvSpPr>
          <p:spPr>
            <a:xfrm>
              <a:off x="357158" y="3741587"/>
              <a:ext cx="279198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Titik</a:t>
              </a: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di</a:t>
              </a: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Luar</a:t>
              </a: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Garis</a:t>
              </a:r>
              <a:endPara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7158" y="4159455"/>
              <a:ext cx="435771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Jika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titik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tidak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dilalui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oleh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garis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h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maka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titik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dikatakan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berada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di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luar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garis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h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393537" y="1571612"/>
            <a:ext cx="3107553" cy="2071702"/>
            <a:chOff x="5715008" y="353285"/>
            <a:chExt cx="2678925" cy="1454666"/>
          </a:xfrm>
        </p:grpSpPr>
        <p:grpSp>
          <p:nvGrpSpPr>
            <p:cNvPr id="8" name="Group 7"/>
            <p:cNvGrpSpPr/>
            <p:nvPr/>
          </p:nvGrpSpPr>
          <p:grpSpPr>
            <a:xfrm>
              <a:off x="5805143" y="353285"/>
              <a:ext cx="2297337" cy="1049845"/>
              <a:chOff x="1142976" y="823365"/>
              <a:chExt cx="2297337" cy="1049845"/>
            </a:xfrm>
          </p:grpSpPr>
          <p:cxnSp>
            <p:nvCxnSpPr>
              <p:cNvPr id="4" name="Straight Connector 3"/>
              <p:cNvCxnSpPr/>
              <p:nvPr/>
            </p:nvCxnSpPr>
            <p:spPr>
              <a:xfrm flipV="1">
                <a:off x="1142976" y="1071546"/>
                <a:ext cx="2000264" cy="78581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" name="TextBox 4"/>
              <p:cNvSpPr txBox="1"/>
              <p:nvPr/>
            </p:nvSpPr>
            <p:spPr>
              <a:xfrm>
                <a:off x="1906216" y="1503878"/>
                <a:ext cx="3572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latin typeface="Arial" pitchFamily="34" charset="0"/>
                    <a:cs typeface="Arial" pitchFamily="34" charset="0"/>
                  </a:rPr>
                  <a:t>A</a:t>
                </a:r>
                <a:endParaRPr lang="en-US" i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3083091" y="823365"/>
                <a:ext cx="3572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latin typeface="Arial" pitchFamily="34" charset="0"/>
                    <a:cs typeface="Arial" pitchFamily="34" charset="0"/>
                  </a:rPr>
                  <a:t>g</a:t>
                </a:r>
                <a:endParaRPr lang="en-US" i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1928794" y="1308438"/>
                <a:ext cx="3572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</a:t>
                </a:r>
                <a:endParaRPr lang="en-US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5715008" y="1500174"/>
              <a:ext cx="26789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Titik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i="1" dirty="0" smtClean="0">
                  <a:latin typeface="Arial" pitchFamily="34" charset="0"/>
                  <a:cs typeface="Arial" pitchFamily="34" charset="0"/>
                </a:rPr>
                <a:t>A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terletak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garis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i="1" dirty="0" smtClean="0">
                  <a:latin typeface="Arial" pitchFamily="34" charset="0"/>
                  <a:cs typeface="Arial" pitchFamily="34" charset="0"/>
                </a:rPr>
                <a:t>g</a:t>
              </a:r>
              <a:endParaRPr lang="en-US" sz="1400" i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786446" y="4217117"/>
            <a:ext cx="2678925" cy="1424503"/>
            <a:chOff x="5786446" y="1955084"/>
            <a:chExt cx="2678925" cy="1424503"/>
          </a:xfrm>
        </p:grpSpPr>
        <p:grpSp>
          <p:nvGrpSpPr>
            <p:cNvPr id="12" name="Group 11"/>
            <p:cNvGrpSpPr/>
            <p:nvPr/>
          </p:nvGrpSpPr>
          <p:grpSpPr>
            <a:xfrm>
              <a:off x="5876935" y="1955084"/>
              <a:ext cx="2297337" cy="1033999"/>
              <a:chOff x="1142976" y="823365"/>
              <a:chExt cx="2297337" cy="1033999"/>
            </a:xfrm>
          </p:grpSpPr>
          <p:cxnSp>
            <p:nvCxnSpPr>
              <p:cNvPr id="13" name="Straight Connector 12"/>
              <p:cNvCxnSpPr/>
              <p:nvPr/>
            </p:nvCxnSpPr>
            <p:spPr>
              <a:xfrm flipV="1">
                <a:off x="1142976" y="1071546"/>
                <a:ext cx="2000264" cy="78581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TextBox 13"/>
              <p:cNvSpPr txBox="1"/>
              <p:nvPr/>
            </p:nvSpPr>
            <p:spPr>
              <a:xfrm>
                <a:off x="1695429" y="823365"/>
                <a:ext cx="3572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latin typeface="Arial" pitchFamily="34" charset="0"/>
                    <a:cs typeface="Arial" pitchFamily="34" charset="0"/>
                  </a:rPr>
                  <a:t>B</a:t>
                </a:r>
                <a:endParaRPr lang="en-US" i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3083091" y="823365"/>
                <a:ext cx="3572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i="1" dirty="0" smtClean="0">
                    <a:latin typeface="Arial" pitchFamily="34" charset="0"/>
                    <a:cs typeface="Arial" pitchFamily="34" charset="0"/>
                  </a:rPr>
                  <a:t>h</a:t>
                </a:r>
                <a:endParaRPr lang="en-US" i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766867" y="992523"/>
                <a:ext cx="3572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dirty="0" smtClean="0">
                    <a:latin typeface="Arial" pitchFamily="34" charset="0"/>
                    <a:cs typeface="Arial" pitchFamily="34" charset="0"/>
                    <a:sym typeface="Symbol"/>
                  </a:rPr>
                  <a:t></a:t>
                </a:r>
                <a:endParaRPr lang="en-US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5786446" y="3071810"/>
              <a:ext cx="267892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Titik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i="1" dirty="0" smtClean="0">
                  <a:latin typeface="Arial" pitchFamily="34" charset="0"/>
                  <a:cs typeface="Arial" pitchFamily="34" charset="0"/>
                </a:rPr>
                <a:t>B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di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luar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garis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i="1" dirty="0" smtClean="0">
                  <a:latin typeface="Arial" pitchFamily="34" charset="0"/>
                  <a:cs typeface="Arial" pitchFamily="34" charset="0"/>
                </a:rPr>
                <a:t>h</a:t>
              </a:r>
              <a:endParaRPr lang="en-US" sz="1400" i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319058" y="1491713"/>
            <a:ext cx="4357718" cy="1580097"/>
            <a:chOff x="500034" y="1763348"/>
            <a:chExt cx="4357718" cy="1580097"/>
          </a:xfrm>
        </p:grpSpPr>
        <p:sp>
          <p:nvSpPr>
            <p:cNvPr id="22" name="TextBox 21"/>
            <p:cNvSpPr txBox="1"/>
            <p:nvPr/>
          </p:nvSpPr>
          <p:spPr>
            <a:xfrm>
              <a:off x="500034" y="1763348"/>
              <a:ext cx="398423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Titik</a:t>
              </a: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Terletak</a:t>
              </a: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Bidang</a:t>
              </a:r>
              <a:endPara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00034" y="2143116"/>
              <a:ext cx="435771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Jika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titik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A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dapat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dilalui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oleh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bidang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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maka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titik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A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2400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terletak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bidang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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357158" y="642918"/>
            <a:ext cx="6791218" cy="58477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Kedudukan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Titik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Terhadap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Bidang</a:t>
            </a:r>
            <a:endParaRPr lang="en-US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3" name="Group 40"/>
          <p:cNvGrpSpPr/>
          <p:nvPr/>
        </p:nvGrpSpPr>
        <p:grpSpPr>
          <a:xfrm>
            <a:off x="371446" y="3837026"/>
            <a:ext cx="4357718" cy="1949428"/>
            <a:chOff x="500034" y="3263546"/>
            <a:chExt cx="4357718" cy="1949428"/>
          </a:xfrm>
        </p:grpSpPr>
        <p:sp>
          <p:nvSpPr>
            <p:cNvPr id="44" name="TextBox 43"/>
            <p:cNvSpPr txBox="1"/>
            <p:nvPr/>
          </p:nvSpPr>
          <p:spPr>
            <a:xfrm>
              <a:off x="500034" y="3263546"/>
              <a:ext cx="30468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Titik</a:t>
              </a: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di</a:t>
              </a: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Luar</a:t>
              </a: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Bidang</a:t>
              </a:r>
              <a:endParaRPr lang="en-US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00034" y="3643314"/>
              <a:ext cx="435771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200"/>
                </a:spcBef>
              </a:pP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Jika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titik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tidak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dapat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dilalui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oleh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bidang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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maka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titik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dikatakan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berada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di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luar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err="1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bidang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i="1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  <a:sym typeface="Symbol"/>
                </a:rPr>
                <a:t></a:t>
              </a:r>
              <a:r>
                <a:rPr lang="en-US" sz="2400" dirty="0" smtClean="0">
                  <a:solidFill>
                    <a:schemeClr val="accent6">
                      <a:lumMod val="50000"/>
                    </a:schemeClr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24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484784"/>
            <a:ext cx="4032448" cy="4827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8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Technic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1035</TotalTime>
  <Words>2233</Words>
  <Application>Microsoft Office PowerPoint</Application>
  <PresentationFormat>On-screen Show (4:3)</PresentationFormat>
  <Paragraphs>349</Paragraphs>
  <Slides>45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45</vt:i4>
      </vt:variant>
    </vt:vector>
  </HeadingPairs>
  <TitlesOfParts>
    <vt:vector size="49" baseType="lpstr">
      <vt:lpstr>Office Theme</vt:lpstr>
      <vt:lpstr>Theme8</vt:lpstr>
      <vt:lpstr>Theme3</vt:lpstr>
      <vt:lpstr>1_Technic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</vt:vector>
  </TitlesOfParts>
  <Company>Esis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Heru</dc:creator>
  <cp:lastModifiedBy>Bambang</cp:lastModifiedBy>
  <cp:revision>181</cp:revision>
  <dcterms:created xsi:type="dcterms:W3CDTF">2000-12-31T17:30:23Z</dcterms:created>
  <dcterms:modified xsi:type="dcterms:W3CDTF">2012-01-25T08:43:33Z</dcterms:modified>
</cp:coreProperties>
</file>