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27"/>
  </p:notesMasterIdLst>
  <p:handoutMasterIdLst>
    <p:handoutMasterId r:id="rId28"/>
  </p:handoutMasterIdLst>
  <p:sldIdLst>
    <p:sldId id="257" r:id="rId3"/>
    <p:sldId id="280" r:id="rId4"/>
    <p:sldId id="258" r:id="rId5"/>
    <p:sldId id="259" r:id="rId6"/>
    <p:sldId id="260" r:id="rId7"/>
    <p:sldId id="279" r:id="rId8"/>
    <p:sldId id="261" r:id="rId9"/>
    <p:sldId id="262" r:id="rId10"/>
    <p:sldId id="263" r:id="rId11"/>
    <p:sldId id="282" r:id="rId12"/>
    <p:sldId id="264" r:id="rId13"/>
    <p:sldId id="283" r:id="rId14"/>
    <p:sldId id="281" r:id="rId15"/>
    <p:sldId id="265" r:id="rId16"/>
    <p:sldId id="268" r:id="rId17"/>
    <p:sldId id="269" r:id="rId18"/>
    <p:sldId id="274" r:id="rId19"/>
    <p:sldId id="276" r:id="rId20"/>
    <p:sldId id="272" r:id="rId21"/>
    <p:sldId id="277" r:id="rId22"/>
    <p:sldId id="275" r:id="rId23"/>
    <p:sldId id="271" r:id="rId24"/>
    <p:sldId id="284"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B0F0"/>
    <a:srgbClr val="40E838"/>
    <a:srgbClr val="00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0" autoAdjust="0"/>
    <p:restoredTop sz="94660"/>
  </p:normalViewPr>
  <p:slideViewPr>
    <p:cSldViewPr snapToGrid="0">
      <p:cViewPr varScale="1">
        <p:scale>
          <a:sx n="73" d="100"/>
          <a:sy n="73" d="100"/>
        </p:scale>
        <p:origin x="-582" y="168"/>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pPr/>
              <a:t>2/20/2015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pPr/>
              <a:t>‹#›</a:t>
            </a:fld>
            <a:endParaRPr/>
          </a:p>
        </p:txBody>
      </p:sp>
    </p:spTree>
    <p:extLst>
      <p:ext uri="{BB962C8B-B14F-4D97-AF65-F5344CB8AC3E}">
        <p14:creationId xmlns:p14="http://schemas.microsoft.com/office/powerpoint/2010/main" xmlns=""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pPr/>
              <a:t>2/20/2015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pPr/>
              <a:t>‹#›</a:t>
            </a:fld>
            <a:endParaRPr/>
          </a:p>
        </p:txBody>
      </p:sp>
    </p:spTree>
    <p:extLst>
      <p:ext uri="{BB962C8B-B14F-4D97-AF65-F5344CB8AC3E}">
        <p14:creationId xmlns:p14="http://schemas.microsoft.com/office/powerpoint/2010/main" xmlns=""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smtClean="0"/>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Tree>
    <p:extLst>
      <p:ext uri="{BB962C8B-B14F-4D97-AF65-F5344CB8AC3E}">
        <p14:creationId xmlns:p14="http://schemas.microsoft.com/office/powerpoint/2010/main" xmlns="" val="29812036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Pictures with Caption">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2/20/2015</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grpSp>
        <p:nvGrpSpPr>
          <p:cNvPr id="112" name="Group 111"/>
          <p:cNvGrpSpPr/>
          <p:nvPr/>
        </p:nvGrpSpPr>
        <p:grpSpPr>
          <a:xfrm>
            <a:off x="5322489" y="34361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p:cNvSpPr>
            <a:spLocks noGrp="1" noChangeAspect="1"/>
          </p:cNvSpPr>
          <p:nvPr>
            <p:ph type="pic" sz="quarter" idx="19"/>
          </p:nvPr>
        </p:nvSpPr>
        <p:spPr>
          <a:xfrm>
            <a:off x="5546780" y="3646566"/>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126" name="Text Placeholder 3"/>
          <p:cNvSpPr>
            <a:spLocks noGrp="1"/>
          </p:cNvSpPr>
          <p:nvPr>
            <p:ph type="body" sz="half" idx="21"/>
          </p:nvPr>
        </p:nvSpPr>
        <p:spPr>
          <a:xfrm>
            <a:off x="9066214" y="2048893"/>
            <a:ext cx="2286000" cy="2514599"/>
          </a:xfrm>
        </p:spPr>
        <p:txBody>
          <a:bodyPr anchor="ct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xmlns="" val="7874251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smtClean="0"/>
              <a:t>Click to edit Master title style</a:t>
            </a:r>
            <a:endParaRPr/>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pPr/>
              <a:t>2/20/2015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Tree>
    <p:extLst>
      <p:ext uri="{BB962C8B-B14F-4D97-AF65-F5344CB8AC3E}">
        <p14:creationId xmlns:p14="http://schemas.microsoft.com/office/powerpoint/2010/main" xmlns="" val="12397626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smtClean="0"/>
              <a:t>Click to edit Master title style</a:t>
            </a:r>
            <a:endParaRPr/>
          </a:p>
        </p:txBody>
      </p:sp>
      <p:sp>
        <p:nvSpPr>
          <p:cNvPr id="3" name="Picture Placeholder 2"/>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F99945-0A15-4715-AB6C-F5E56CF20F70}" type="datetimeFigureOut">
              <a:rPr lang="en-US"/>
              <a:pPr/>
              <a:t>2/20/2015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26595758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2/20/2015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24479362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extLst mod="1">
    <p:ext uri="{DCECCB84-F9BA-43D5-87BE-67443E8EF086}">
      <p15:sldGuideLst xmlns:p15="http://schemas.microsoft.com/office/powerpoint/2012/main" xmlns="">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2/20/2015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42058033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4CF99945-0A15-4715-AB6C-F5E56CF20F70}" type="datetimeFigureOut">
              <a:rPr lang="en-US"/>
              <a:pPr/>
              <a:t>2/20/2015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3396309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smtClean="0"/>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xmlns="" val="12292579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4CF99945-0A15-4715-AB6C-F5E56CF20F70}" type="datetimeFigureOut">
              <a:rPr lang="en-US"/>
              <a:pPr/>
              <a:t>2/20/2015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29727551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4CF99945-0A15-4715-AB6C-F5E56CF20F70}" type="datetimeFigureOut">
              <a:rPr lang="en-US"/>
              <a:pPr/>
              <a:t>2/20/2015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231857164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CF99945-0A15-4715-AB6C-F5E56CF20F70}" type="datetimeFigureOut">
              <a:rPr lang="en-US"/>
              <a:pPr/>
              <a:t>2/20/2015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35128164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F99945-0A15-4715-AB6C-F5E56CF20F70}" type="datetimeFigureOut">
              <a:rPr lang="en-US"/>
              <a:pPr/>
              <a:t>2/20/2015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22B156B-59AE-415F-B24B-8756D48BB977}" type="slidenum">
              <a:rPr/>
              <a:pPr/>
              <a:t>‹#›</a:t>
            </a:fld>
            <a:endParaRPr/>
          </a:p>
        </p:txBody>
      </p:sp>
    </p:spTree>
    <p:extLst>
      <p:ext uri="{BB962C8B-B14F-4D97-AF65-F5344CB8AC3E}">
        <p14:creationId xmlns:p14="http://schemas.microsoft.com/office/powerpoint/2010/main" xmlns="" val="8478748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2/20/2015</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9" name="Group 8"/>
          <p:cNvGrpSpPr/>
          <p:nvPr/>
        </p:nvGrpSpPr>
        <p:grpSpPr>
          <a:xfrm>
            <a:off x="574431" y="724619"/>
            <a:ext cx="5318979" cy="3795623"/>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22" name="Group 21"/>
          <p:cNvGrpSpPr/>
          <p:nvPr/>
        </p:nvGrpSpPr>
        <p:grpSpPr>
          <a:xfrm>
            <a:off x="6285120" y="724619"/>
            <a:ext cx="5318979" cy="3795623"/>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p:cNvSpPr>
            <a:spLocks noGrp="1" noChangeAspect="1"/>
          </p:cNvSpPr>
          <p:nvPr>
            <p:ph type="pic" sz="quarter" idx="17"/>
          </p:nvPr>
        </p:nvSpPr>
        <p:spPr>
          <a:xfrm>
            <a:off x="833620" y="1020195"/>
            <a:ext cx="4800601" cy="32004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37" name="Picture Placeholder 33"/>
          <p:cNvSpPr>
            <a:spLocks noGrp="1" noChangeAspect="1"/>
          </p:cNvSpPr>
          <p:nvPr>
            <p:ph type="pic" sz="quarter" idx="18"/>
          </p:nvPr>
        </p:nvSpPr>
        <p:spPr>
          <a:xfrm>
            <a:off x="6544309" y="1020195"/>
            <a:ext cx="4800601" cy="32004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39" name="Text Placeholder 3"/>
          <p:cNvSpPr>
            <a:spLocks noGrp="1"/>
          </p:cNvSpPr>
          <p:nvPr>
            <p:ph type="body" sz="half" idx="2"/>
          </p:nvPr>
        </p:nvSpPr>
        <p:spPr>
          <a:xfrm>
            <a:off x="1052423"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0" name="Text Placeholder 3"/>
          <p:cNvSpPr>
            <a:spLocks noGrp="1"/>
          </p:cNvSpPr>
          <p:nvPr>
            <p:ph type="body" sz="half" idx="19"/>
          </p:nvPr>
        </p:nvSpPr>
        <p:spPr>
          <a:xfrm>
            <a:off x="6742908" y="4648200"/>
            <a:ext cx="4368980" cy="1295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xmlns="" val="11682748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ictures with Captions">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4CF99945-0A15-4715-AB6C-F5E56CF20F70}" type="datetimeFigureOut">
              <a:rPr lang="en-US"/>
              <a:pPr/>
              <a:t>2/20/2015</a:t>
            </a:fld>
            <a:endParaRPr/>
          </a:p>
        </p:txBody>
      </p:sp>
      <p:sp>
        <p:nvSpPr>
          <p:cNvPr id="7" name="Footer Placeholder 6"/>
          <p:cNvSpPr>
            <a:spLocks noGrp="1"/>
          </p:cNvSpPr>
          <p:nvPr>
            <p:ph type="ftr" sz="quarter" idx="11"/>
          </p:nvPr>
        </p:nvSpPr>
        <p:spPr/>
        <p:txBody>
          <a:bodyPr/>
          <a:lstStyle/>
          <a:p>
            <a:endParaRP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grpSp>
        <p:nvGrpSpPr>
          <p:cNvPr id="35" name="Group 34"/>
          <p:cNvGrpSpPr>
            <a:grpSpLocks noChangeAspect="1"/>
          </p:cNvGrpSpPr>
          <p:nvPr/>
        </p:nvGrpSpPr>
        <p:grpSpPr>
          <a:xfrm rot="5400000">
            <a:off x="4030971" y="647727"/>
            <a:ext cx="4116828" cy="3383280"/>
            <a:chOff x="895350" y="3313113"/>
            <a:chExt cx="3613151" cy="2790825"/>
          </a:xfrm>
          <a:solidFill>
            <a:schemeClr val="tx1">
              <a:lumMod val="50000"/>
            </a:schemeClr>
          </a:solidFill>
        </p:grpSpPr>
        <p:sp>
          <p:nvSpPr>
            <p:cNvPr id="3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4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52" name="Group 51"/>
          <p:cNvGrpSpPr>
            <a:grpSpLocks noChangeAspect="1"/>
          </p:cNvGrpSpPr>
          <p:nvPr/>
        </p:nvGrpSpPr>
        <p:grpSpPr>
          <a:xfrm rot="5400000">
            <a:off x="263071" y="1127733"/>
            <a:ext cx="4114800" cy="3381614"/>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grpSp>
        <p:nvGrpSpPr>
          <p:cNvPr id="65" name="Group 64"/>
          <p:cNvGrpSpPr>
            <a:grpSpLocks noChangeAspect="1"/>
          </p:cNvGrpSpPr>
          <p:nvPr/>
        </p:nvGrpSpPr>
        <p:grpSpPr>
          <a:xfrm rot="5400000">
            <a:off x="7803905" y="1127738"/>
            <a:ext cx="4114800" cy="3381613"/>
            <a:chOff x="895350" y="3313113"/>
            <a:chExt cx="3613151" cy="2790825"/>
          </a:xfrm>
          <a:solidFill>
            <a:schemeClr val="tx1">
              <a:lumMod val="50000"/>
            </a:schemeClr>
          </a:solidFill>
        </p:grpSpPr>
        <p:sp>
          <p:nvSpPr>
            <p:cNvPr id="66"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7"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8"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9"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0"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1"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2"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3"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4"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5"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6"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77"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p:cNvSpPr>
            <a:spLocks noGrp="1"/>
          </p:cNvSpPr>
          <p:nvPr>
            <p:ph type="pic" sz="quarter" idx="18"/>
          </p:nvPr>
        </p:nvSpPr>
        <p:spPr>
          <a:xfrm>
            <a:off x="4599885" y="533400"/>
            <a:ext cx="2971800" cy="36576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79" name="Picture Placeholder 33"/>
          <p:cNvSpPr>
            <a:spLocks noGrp="1"/>
          </p:cNvSpPr>
          <p:nvPr>
            <p:ph type="pic" sz="quarter" idx="19"/>
          </p:nvPr>
        </p:nvSpPr>
        <p:spPr>
          <a:xfrm>
            <a:off x="834571" y="1013590"/>
            <a:ext cx="2971800" cy="36576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80" name="Picture Placeholder 33"/>
          <p:cNvSpPr>
            <a:spLocks noGrp="1"/>
          </p:cNvSpPr>
          <p:nvPr>
            <p:ph type="pic" sz="quarter" idx="20"/>
          </p:nvPr>
        </p:nvSpPr>
        <p:spPr>
          <a:xfrm>
            <a:off x="8375405" y="1013591"/>
            <a:ext cx="2971800" cy="3657600"/>
          </a:xfrm>
          <a:solidFill>
            <a:schemeClr val="bg2"/>
          </a:solidFill>
          <a:ln w="38100">
            <a:solidFill>
              <a:schemeClr val="bg1"/>
            </a:solidFill>
          </a:ln>
        </p:spPr>
        <p:txBody>
          <a:bodyPr/>
          <a:lstStyle>
            <a:lvl1pPr marL="0" indent="0" algn="ctr">
              <a:buNone/>
              <a:defRPr/>
            </a:lvl1pPr>
          </a:lstStyle>
          <a:p>
            <a:r>
              <a:rPr lang="en-US" smtClean="0"/>
              <a:t>Click icon to add picture</a:t>
            </a:r>
            <a:endParaRPr/>
          </a:p>
        </p:txBody>
      </p:sp>
      <p:sp>
        <p:nvSpPr>
          <p:cNvPr id="81" name="Text Placeholder 3"/>
          <p:cNvSpPr>
            <a:spLocks noGrp="1"/>
          </p:cNvSpPr>
          <p:nvPr>
            <p:ph type="body" sz="half" idx="2"/>
          </p:nvPr>
        </p:nvSpPr>
        <p:spPr>
          <a:xfrm>
            <a:off x="948871"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2" name="Text Placeholder 3"/>
          <p:cNvSpPr>
            <a:spLocks noGrp="1"/>
          </p:cNvSpPr>
          <p:nvPr>
            <p:ph type="body" sz="half" idx="21"/>
          </p:nvPr>
        </p:nvSpPr>
        <p:spPr>
          <a:xfrm>
            <a:off x="4707208" y="4582378"/>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3" name="Text Placeholder 3"/>
          <p:cNvSpPr>
            <a:spLocks noGrp="1"/>
          </p:cNvSpPr>
          <p:nvPr>
            <p:ph type="body" sz="half" idx="22"/>
          </p:nvPr>
        </p:nvSpPr>
        <p:spPr>
          <a:xfrm>
            <a:off x="8489705" y="5018002"/>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xmlns="" val="16819350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000">
                <a:solidFill>
                  <a:schemeClr val="tx1"/>
                </a:solidFill>
              </a:defRPr>
            </a:lvl1pPr>
          </a:lstStyle>
          <a:p>
            <a:fld id="{4CF99945-0A15-4715-AB6C-F5E56CF20F70}" type="datetimeFigureOut">
              <a:rPr lang="en-US"/>
              <a:pPr/>
              <a:t>2/20/2015</a:t>
            </a:fld>
            <a:endParaRPr/>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000">
                <a:solidFill>
                  <a:schemeClr val="tx1"/>
                </a:solidFill>
              </a:defRPr>
            </a:lvl1pPr>
          </a:lstStyle>
          <a:p>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000">
                <a:solidFill>
                  <a:schemeClr val="tx1"/>
                </a:solidFill>
              </a:defRPr>
            </a:lvl1pPr>
          </a:lstStyle>
          <a:p>
            <a:fld id="{022B156B-59AE-415F-B24B-8756D48BB977}" type="slidenum">
              <a:rPr/>
              <a:pPr/>
              <a:t>‹#›</a:t>
            </a:fld>
            <a:endParaRPr/>
          </a:p>
        </p:txBody>
      </p:sp>
    </p:spTree>
    <p:extLst>
      <p:ext uri="{BB962C8B-B14F-4D97-AF65-F5344CB8AC3E}">
        <p14:creationId xmlns:p14="http://schemas.microsoft.com/office/powerpoint/2010/main" xmlns=""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0.xml"/><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3954" y="287383"/>
            <a:ext cx="6021977" cy="1698171"/>
          </a:xfrm>
        </p:spPr>
        <p:txBody>
          <a:bodyPr>
            <a:normAutofit/>
          </a:bodyPr>
          <a:lstStyle/>
          <a:p>
            <a:r>
              <a:rPr lang="id-ID" sz="8000" b="1" dirty="0" smtClean="0"/>
              <a:t>Hormon</a:t>
            </a:r>
            <a:endParaRPr lang="en-US" sz="8000" b="1" dirty="0"/>
          </a:p>
        </p:txBody>
      </p:sp>
      <p:sp>
        <p:nvSpPr>
          <p:cNvPr id="3" name="Subtitle 2"/>
          <p:cNvSpPr>
            <a:spLocks noGrp="1"/>
          </p:cNvSpPr>
          <p:nvPr>
            <p:ph type="subTitle" idx="1"/>
          </p:nvPr>
        </p:nvSpPr>
        <p:spPr>
          <a:xfrm>
            <a:off x="7001692" y="2220685"/>
            <a:ext cx="5190308" cy="3500845"/>
          </a:xfrm>
          <a:solidFill>
            <a:schemeClr val="bg2">
              <a:lumMod val="50000"/>
              <a:alpha val="14902"/>
            </a:schemeClr>
          </a:solidFill>
        </p:spPr>
        <p:style>
          <a:lnRef idx="0">
            <a:schemeClr val="accent3"/>
          </a:lnRef>
          <a:fillRef idx="3">
            <a:schemeClr val="accent3"/>
          </a:fillRef>
          <a:effectRef idx="3">
            <a:schemeClr val="accent3"/>
          </a:effectRef>
          <a:fontRef idx="minor">
            <a:schemeClr val="lt1"/>
          </a:fontRef>
        </p:style>
        <p:txBody>
          <a:bodyPr/>
          <a:lstStyle/>
          <a:p>
            <a:r>
              <a:rPr lang="id-ID" dirty="0" smtClean="0">
                <a:solidFill>
                  <a:schemeClr val="tx2"/>
                </a:solidFill>
              </a:rPr>
              <a:t>Kelompok 1:</a:t>
            </a:r>
          </a:p>
          <a:p>
            <a:r>
              <a:rPr lang="id-ID" dirty="0" smtClean="0">
                <a:solidFill>
                  <a:schemeClr val="tx2"/>
                </a:solidFill>
              </a:rPr>
              <a:t>Alvian Nazarudin		(03)</a:t>
            </a:r>
          </a:p>
          <a:p>
            <a:r>
              <a:rPr lang="id-ID" dirty="0" smtClean="0">
                <a:solidFill>
                  <a:schemeClr val="tx2"/>
                </a:solidFill>
              </a:rPr>
              <a:t>Astria Dhima N.M	(07)</a:t>
            </a:r>
          </a:p>
          <a:p>
            <a:r>
              <a:rPr lang="id-ID" dirty="0" smtClean="0">
                <a:solidFill>
                  <a:schemeClr val="tx2"/>
                </a:solidFill>
              </a:rPr>
              <a:t>Desi Fajar .P.S		(10)</a:t>
            </a:r>
          </a:p>
          <a:p>
            <a:r>
              <a:rPr lang="id-ID" dirty="0" smtClean="0">
                <a:solidFill>
                  <a:schemeClr val="tx2"/>
                </a:solidFill>
              </a:rPr>
              <a:t>Masaril .M.			(22)</a:t>
            </a:r>
          </a:p>
          <a:p>
            <a:r>
              <a:rPr lang="id-ID" dirty="0" smtClean="0">
                <a:solidFill>
                  <a:schemeClr val="tx2"/>
                </a:solidFill>
              </a:rPr>
              <a:t>Nova Rima .I		(26)</a:t>
            </a:r>
          </a:p>
          <a:p>
            <a:r>
              <a:rPr lang="id-ID" dirty="0" smtClean="0">
                <a:solidFill>
                  <a:schemeClr val="tx2"/>
                </a:solidFill>
              </a:rPr>
              <a:t>Tannia O.A.D.P		(32)</a:t>
            </a:r>
          </a:p>
          <a:p>
            <a:r>
              <a:rPr lang="id-ID" dirty="0" smtClean="0">
                <a:solidFill>
                  <a:schemeClr val="tx2"/>
                </a:solidFill>
              </a:rPr>
              <a:t>	XI-MIA 3</a:t>
            </a:r>
            <a:endParaRPr lang="en-US" dirty="0">
              <a:solidFill>
                <a:schemeClr val="tx2"/>
              </a:solidFill>
            </a:endParaRPr>
          </a:p>
        </p:txBody>
      </p:sp>
    </p:spTree>
    <p:extLst>
      <p:ext uri="{BB962C8B-B14F-4D97-AF65-F5344CB8AC3E}">
        <p14:creationId xmlns:p14="http://schemas.microsoft.com/office/powerpoint/2010/main" xmlns="" val="7696750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a:bodyPr>
          <a:lstStyle/>
          <a:p>
            <a:pPr lvl="0"/>
            <a:r>
              <a:rPr lang="id-ID" b="1" dirty="0" smtClean="0"/>
              <a:t>Kelenjar langerhans (pancreas)</a:t>
            </a:r>
            <a:endParaRPr lang="id-ID" dirty="0" smtClean="0"/>
          </a:p>
          <a:p>
            <a:r>
              <a:rPr lang="id-ID" dirty="0" smtClean="0"/>
              <a:t>Pulau langerhans mempunyai sel-sel alfa dan beta.</a:t>
            </a:r>
            <a:br>
              <a:rPr lang="id-ID" dirty="0" smtClean="0"/>
            </a:br>
            <a:r>
              <a:rPr lang="id-ID" dirty="0" smtClean="0"/>
              <a:t>a) Sel-sel alfa menghasilkan glukogon yang berfungsi meninggikan gula darah</a:t>
            </a:r>
            <a:br>
              <a:rPr lang="id-ID" dirty="0" smtClean="0"/>
            </a:br>
            <a:r>
              <a:rPr lang="id-ID" dirty="0" smtClean="0"/>
              <a:t>b) Sel-sel beta menghasilkan hormone insulin yang berfungsi mengubah gula darah menjadi gula otot (menurunkan gula darah)</a:t>
            </a:r>
            <a:br>
              <a:rPr lang="id-ID" dirty="0" smtClean="0"/>
            </a:br>
            <a:r>
              <a:rPr lang="id-ID" dirty="0" smtClean="0"/>
              <a:t>c) Sel D yang berfungsi mensekresi somatostatin yang berfungsi sebagai penghambat sekresi insulin dan glukagon</a:t>
            </a:r>
            <a:br>
              <a:rPr lang="id-ID" dirty="0" smtClean="0"/>
            </a:br>
            <a:r>
              <a:rPr lang="id-ID" dirty="0" smtClean="0"/>
              <a:t>d) Sel F yang berfungsi untuk menghasilkan polipeptida pankreas</a:t>
            </a:r>
            <a:br>
              <a:rPr lang="id-ID" dirty="0" smtClean="0"/>
            </a:br>
            <a:r>
              <a:rPr lang="id-ID" dirty="0" smtClean="0"/>
              <a:t>Selain itu pancreas juga menghasilkan kelenjar pencernaan.</a:t>
            </a:r>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800"/>
            <a:ext cx="10058402" cy="217714"/>
          </a:xfrm>
        </p:spPr>
        <p:txBody>
          <a:bodyPr>
            <a:normAutofit fontScale="90000"/>
          </a:bodyPr>
          <a:lstStyle/>
          <a:p>
            <a:endParaRPr lang="id-ID" dirty="0"/>
          </a:p>
        </p:txBody>
      </p:sp>
      <p:sp>
        <p:nvSpPr>
          <p:cNvPr id="3" name="Content Placeholder 2"/>
          <p:cNvSpPr>
            <a:spLocks noGrp="1"/>
          </p:cNvSpPr>
          <p:nvPr>
            <p:ph idx="1"/>
          </p:nvPr>
        </p:nvSpPr>
        <p:spPr>
          <a:xfrm>
            <a:off x="1065214" y="731520"/>
            <a:ext cx="10058400" cy="5250180"/>
          </a:xfrm>
        </p:spPr>
        <p:txBody>
          <a:bodyPr>
            <a:normAutofit lnSpcReduction="10000"/>
          </a:bodyPr>
          <a:lstStyle/>
          <a:p>
            <a:pPr lvl="0"/>
            <a:r>
              <a:rPr lang="id-ID" b="1" dirty="0" smtClean="0"/>
              <a:t>Kelenjar paratiroid</a:t>
            </a:r>
            <a:endParaRPr lang="id-ID" dirty="0" smtClean="0"/>
          </a:p>
          <a:p>
            <a:r>
              <a:rPr lang="id-ID" dirty="0" smtClean="0"/>
              <a:t>Kelenjar ini menghasilkan hormone paratormon (PTH), yang terletak menempel pada permukaan kelenjar tiroid dan berjumlah 4 buah. Hormon paratormon (PTH) berperan dalam metabolisme kalsium dan fosfot di dalam darah. Kekurangan hormone paratiroid dapat mengakibatkan gejala kekejangan otot.</a:t>
            </a:r>
          </a:p>
          <a:p>
            <a:pPr>
              <a:buFont typeface="Wingdings" pitchFamily="2" charset="2"/>
              <a:buBlip>
                <a:blip r:embed="rId2"/>
              </a:buBlip>
            </a:pPr>
            <a:r>
              <a:rPr lang="en-US" dirty="0" smtClean="0">
                <a:solidFill>
                  <a:srgbClr val="660066"/>
                </a:solidFill>
                <a:latin typeface="Comic Sans MS" pitchFamily="66" charset="0"/>
              </a:rPr>
              <a:t>4 </a:t>
            </a:r>
            <a:r>
              <a:rPr lang="en-US" dirty="0" err="1" smtClean="0">
                <a:solidFill>
                  <a:srgbClr val="660066"/>
                </a:solidFill>
                <a:latin typeface="Comic Sans MS" pitchFamily="66" charset="0"/>
              </a:rPr>
              <a:t>buah</a:t>
            </a:r>
            <a:endParaRPr lang="en-US" dirty="0" smtClean="0">
              <a:solidFill>
                <a:srgbClr val="660066"/>
              </a:solidFill>
              <a:latin typeface="Comic Sans MS" pitchFamily="66" charset="0"/>
            </a:endParaRPr>
          </a:p>
          <a:p>
            <a:pPr>
              <a:buFont typeface="Wingdings" pitchFamily="2" charset="2"/>
              <a:buBlip>
                <a:blip r:embed="rId2"/>
              </a:buBlip>
            </a:pPr>
            <a:r>
              <a:rPr lang="en-US" dirty="0" err="1" smtClean="0">
                <a:solidFill>
                  <a:srgbClr val="660066"/>
                </a:solidFill>
                <a:latin typeface="Comic Sans MS" pitchFamily="66" charset="0"/>
              </a:rPr>
              <a:t>Sepasang</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di</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kutup</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atas</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thyriod</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terbungkus</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dgn</a:t>
            </a:r>
            <a:r>
              <a:rPr lang="en-US" dirty="0" smtClean="0">
                <a:solidFill>
                  <a:srgbClr val="660066"/>
                </a:solidFill>
                <a:latin typeface="Comic Sans MS" pitchFamily="66" charset="0"/>
              </a:rPr>
              <a:t> fascia </a:t>
            </a:r>
            <a:r>
              <a:rPr lang="en-US" dirty="0" err="1" smtClean="0">
                <a:solidFill>
                  <a:srgbClr val="660066"/>
                </a:solidFill>
                <a:latin typeface="Comic Sans MS" pitchFamily="66" charset="0"/>
              </a:rPr>
              <a:t>thyriod</a:t>
            </a:r>
            <a:r>
              <a:rPr lang="en-US" dirty="0" smtClean="0">
                <a:solidFill>
                  <a:srgbClr val="660066"/>
                </a:solidFill>
                <a:latin typeface="Comic Sans MS" pitchFamily="66" charset="0"/>
              </a:rPr>
              <a:t>.</a:t>
            </a:r>
          </a:p>
          <a:p>
            <a:pPr>
              <a:buFont typeface="Wingdings" pitchFamily="2" charset="2"/>
              <a:buBlip>
                <a:blip r:embed="rId2"/>
              </a:buBlip>
            </a:pPr>
            <a:r>
              <a:rPr lang="en-US" dirty="0" err="1" smtClean="0">
                <a:solidFill>
                  <a:srgbClr val="660066"/>
                </a:solidFill>
                <a:latin typeface="Comic Sans MS" pitchFamily="66" charset="0"/>
              </a:rPr>
              <a:t>Sepasang</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di</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kutup</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bawah</a:t>
            </a:r>
            <a:r>
              <a:rPr lang="en-US" dirty="0" smtClean="0">
                <a:solidFill>
                  <a:srgbClr val="660066"/>
                </a:solidFill>
                <a:latin typeface="Comic Sans MS" pitchFamily="66" charset="0"/>
              </a:rPr>
              <a:t> thyroid </a:t>
            </a:r>
            <a:r>
              <a:rPr lang="en-US" dirty="0" err="1" smtClean="0">
                <a:solidFill>
                  <a:srgbClr val="660066"/>
                </a:solidFill>
                <a:latin typeface="Comic Sans MS" pitchFamily="66" charset="0"/>
              </a:rPr>
              <a:t>didalam</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diluar</a:t>
            </a:r>
            <a:r>
              <a:rPr lang="en-US" dirty="0" smtClean="0">
                <a:solidFill>
                  <a:srgbClr val="660066"/>
                </a:solidFill>
                <a:latin typeface="Comic Sans MS" pitchFamily="66" charset="0"/>
              </a:rPr>
              <a:t> fascia thyroid.</a:t>
            </a:r>
          </a:p>
          <a:p>
            <a:pPr>
              <a:buFont typeface="Wingdings" pitchFamily="2" charset="2"/>
              <a:buBlip>
                <a:blip r:embed="rId2"/>
              </a:buBlip>
            </a:pPr>
            <a:r>
              <a:rPr lang="en-US" dirty="0" smtClean="0">
                <a:solidFill>
                  <a:srgbClr val="660066"/>
                </a:solidFill>
                <a:latin typeface="Comic Sans MS" pitchFamily="66" charset="0"/>
              </a:rPr>
              <a:t>Masing-2 </a:t>
            </a:r>
            <a:r>
              <a:rPr lang="en-US" dirty="0" err="1" smtClean="0">
                <a:solidFill>
                  <a:srgbClr val="660066"/>
                </a:solidFill>
                <a:latin typeface="Comic Sans MS" pitchFamily="66" charset="0"/>
              </a:rPr>
              <a:t>kel</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dbungkus</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kapsula</a:t>
            </a:r>
            <a:r>
              <a:rPr lang="en-US" dirty="0" smtClean="0">
                <a:solidFill>
                  <a:srgbClr val="660066"/>
                </a:solidFill>
                <a:latin typeface="Comic Sans MS" pitchFamily="66" charset="0"/>
              </a:rPr>
              <a:t> jar </a:t>
            </a:r>
            <a:r>
              <a:rPr lang="en-US" dirty="0" err="1" smtClean="0">
                <a:solidFill>
                  <a:srgbClr val="660066"/>
                </a:solidFill>
                <a:latin typeface="Comic Sans MS" pitchFamily="66" charset="0"/>
              </a:rPr>
              <a:t>ikat</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kendor</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pemb</a:t>
            </a:r>
            <a:r>
              <a:rPr lang="en-US" dirty="0" smtClean="0">
                <a:solidFill>
                  <a:srgbClr val="660066"/>
                </a:solidFill>
                <a:latin typeface="Comic Sans MS" pitchFamily="66" charset="0"/>
              </a:rPr>
              <a:t> </a:t>
            </a:r>
            <a:r>
              <a:rPr lang="en-US" dirty="0" err="1" smtClean="0">
                <a:solidFill>
                  <a:srgbClr val="660066"/>
                </a:solidFill>
                <a:latin typeface="Comic Sans MS" pitchFamily="66" charset="0"/>
              </a:rPr>
              <a:t>darah</a:t>
            </a:r>
            <a:r>
              <a:rPr lang="en-US" dirty="0" smtClean="0">
                <a:solidFill>
                  <a:srgbClr val="660066"/>
                </a:solidFill>
                <a:latin typeface="Comic Sans MS" pitchFamily="66" charset="0"/>
              </a:rPr>
              <a:t>&gt;&gt;&gt;, </a:t>
            </a:r>
            <a:r>
              <a:rPr lang="en-US" dirty="0" err="1" smtClean="0">
                <a:solidFill>
                  <a:srgbClr val="660066"/>
                </a:solidFill>
                <a:latin typeface="Comic Sans MS" pitchFamily="66" charset="0"/>
              </a:rPr>
              <a:t>membentuk</a:t>
            </a:r>
            <a:r>
              <a:rPr lang="en-US" dirty="0" smtClean="0">
                <a:solidFill>
                  <a:srgbClr val="660066"/>
                </a:solidFill>
                <a:latin typeface="Comic Sans MS" pitchFamily="66" charset="0"/>
              </a:rPr>
              <a:t> septa.</a:t>
            </a:r>
          </a:p>
          <a:p>
            <a:endParaRPr lang="id-ID" dirty="0" smtClean="0"/>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0"/>
            <a:ext cx="10058402" cy="45719"/>
          </a:xfrm>
        </p:spPr>
        <p:txBody>
          <a:bodyPr>
            <a:normAutofit fontScale="90000"/>
          </a:bodyPr>
          <a:lstStyle/>
          <a:p>
            <a:endParaRPr lang="id-ID" dirty="0"/>
          </a:p>
        </p:txBody>
      </p:sp>
      <p:sp>
        <p:nvSpPr>
          <p:cNvPr id="3" name="Content Placeholder 2"/>
          <p:cNvSpPr>
            <a:spLocks noGrp="1"/>
          </p:cNvSpPr>
          <p:nvPr>
            <p:ph idx="1"/>
          </p:nvPr>
        </p:nvSpPr>
        <p:spPr>
          <a:xfrm>
            <a:off x="169817" y="156753"/>
            <a:ext cx="10953797" cy="6230983"/>
          </a:xfrm>
        </p:spPr>
        <p:txBody>
          <a:bodyPr>
            <a:normAutofit fontScale="92500" lnSpcReduction="10000"/>
          </a:bodyPr>
          <a:lstStyle/>
          <a:p>
            <a:pPr lvl="0" algn="ctr">
              <a:buNone/>
            </a:pPr>
            <a:r>
              <a:rPr lang="id-ID" b="1" dirty="0" smtClean="0"/>
              <a:t>Kelenjar anak ginjal (kelenjar adrenal, suprarenalis)</a:t>
            </a:r>
            <a:endParaRPr lang="en-US" dirty="0" smtClean="0">
              <a:effectLst>
                <a:outerShdw blurRad="38100" dist="38100" dir="2700000" algn="tl">
                  <a:srgbClr val="000000"/>
                </a:outerShdw>
              </a:effectLst>
              <a:latin typeface="Comic Sans MS" pitchFamily="66" charset="0"/>
            </a:endParaRPr>
          </a:p>
          <a:p>
            <a:r>
              <a:rPr lang="en-US" dirty="0" err="1" smtClean="0">
                <a:effectLst>
                  <a:outerShdw blurRad="38100" dist="38100" dir="2700000" algn="tl">
                    <a:srgbClr val="000000"/>
                  </a:outerShdw>
                </a:effectLst>
                <a:latin typeface="Comic Sans MS" pitchFamily="66" charset="0"/>
              </a:rPr>
              <a:t>Diatas</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kutup</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ginjal</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kanan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spt</a:t>
            </a:r>
            <a:r>
              <a:rPr lang="en-US" dirty="0" smtClean="0">
                <a:effectLst>
                  <a:outerShdw blurRad="38100" dist="38100" dir="2700000" algn="tl">
                    <a:srgbClr val="000000"/>
                  </a:outerShdw>
                </a:effectLst>
                <a:latin typeface="Comic Sans MS" pitchFamily="66" charset="0"/>
              </a:rPr>
              <a:t> pyramid, </a:t>
            </a:r>
            <a:r>
              <a:rPr lang="en-US" dirty="0" err="1" smtClean="0">
                <a:effectLst>
                  <a:outerShdw blurRad="38100" dist="38100" dir="2700000" algn="tl">
                    <a:srgbClr val="000000"/>
                  </a:outerShdw>
                </a:effectLst>
                <a:latin typeface="Comic Sans MS" pitchFamily="66" charset="0"/>
              </a:rPr>
              <a:t>kiri</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spt</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bulan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sabit</a:t>
            </a:r>
            <a:r>
              <a:rPr lang="en-US" dirty="0" smtClean="0">
                <a:effectLst>
                  <a:outerShdw blurRad="38100" dist="38100" dir="2700000" algn="tl">
                    <a:srgbClr val="000000"/>
                  </a:outerShdw>
                </a:effectLst>
                <a:latin typeface="Comic Sans MS" pitchFamily="66" charset="0"/>
              </a:rPr>
              <a:t>.</a:t>
            </a:r>
          </a:p>
          <a:p>
            <a:r>
              <a:rPr lang="en-US" dirty="0" err="1" smtClean="0">
                <a:effectLst>
                  <a:outerShdw blurRad="38100" dist="38100" dir="2700000" algn="tl">
                    <a:srgbClr val="000000"/>
                  </a:outerShdw>
                </a:effectLst>
                <a:latin typeface="Comic Sans MS" pitchFamily="66" charset="0"/>
              </a:rPr>
              <a:t>Diliputi</a:t>
            </a:r>
            <a:r>
              <a:rPr lang="en-US" dirty="0" smtClean="0">
                <a:effectLst>
                  <a:outerShdw blurRad="38100" dist="38100" dir="2700000" algn="tl">
                    <a:srgbClr val="000000"/>
                  </a:outerShdw>
                </a:effectLst>
                <a:latin typeface="Comic Sans MS" pitchFamily="66" charset="0"/>
              </a:rPr>
              <a:t> jar</a:t>
            </a:r>
            <a:r>
              <a:rPr lang="id-ID" dirty="0" smtClean="0">
                <a:effectLst>
                  <a:outerShdw blurRad="38100" dist="38100" dir="2700000" algn="tl">
                    <a:srgbClr val="000000"/>
                  </a:outerShdw>
                </a:effectLst>
                <a:latin typeface="Comic Sans MS" pitchFamily="66" charset="0"/>
              </a:rPr>
              <a:t>ingan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ikat</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yg</a:t>
            </a:r>
            <a:r>
              <a:rPr lang="en-US" dirty="0" smtClean="0">
                <a:effectLst>
                  <a:outerShdw blurRad="38100" dist="38100" dir="2700000" algn="tl">
                    <a:srgbClr val="000000"/>
                  </a:outerShdw>
                </a:effectLst>
                <a:latin typeface="Comic Sans MS" pitchFamily="66" charset="0"/>
              </a:rPr>
              <a:t>  &gt;&gt; </a:t>
            </a:r>
            <a:r>
              <a:rPr lang="en-US" dirty="0" err="1" smtClean="0">
                <a:effectLst>
                  <a:outerShdw blurRad="38100" dist="38100" dir="2700000" algn="tl">
                    <a:srgbClr val="000000"/>
                  </a:outerShdw>
                </a:effectLst>
                <a:latin typeface="Comic Sans MS" pitchFamily="66" charset="0"/>
              </a:rPr>
              <a:t>lemak</a:t>
            </a:r>
            <a:r>
              <a:rPr lang="en-US" dirty="0" smtClean="0">
                <a:effectLst>
                  <a:outerShdw blurRad="38100" dist="38100" dir="2700000" algn="tl">
                    <a:srgbClr val="000000"/>
                  </a:outerShdw>
                </a:effectLst>
                <a:latin typeface="Comic Sans MS" pitchFamily="66" charset="0"/>
              </a:rPr>
              <a:t>.</a:t>
            </a:r>
          </a:p>
          <a:p>
            <a:r>
              <a:rPr lang="en-US" dirty="0" err="1" smtClean="0">
                <a:effectLst>
                  <a:outerShdw blurRad="38100" dist="38100" dir="2700000" algn="tl">
                    <a:srgbClr val="000000"/>
                  </a:outerShdw>
                </a:effectLst>
                <a:latin typeface="Comic Sans MS" pitchFamily="66" charset="0"/>
              </a:rPr>
              <a:t>Dibungkus</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kapsul</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yg</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ikut</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membentuk</a:t>
            </a:r>
            <a:r>
              <a:rPr lang="en-US" dirty="0" smtClean="0">
                <a:effectLst>
                  <a:outerShdw blurRad="38100" dist="38100" dir="2700000" algn="tl">
                    <a:srgbClr val="000000"/>
                  </a:outerShdw>
                </a:effectLst>
                <a:latin typeface="Comic Sans MS" pitchFamily="66" charset="0"/>
              </a:rPr>
              <a:t> septa </a:t>
            </a:r>
            <a:r>
              <a:rPr lang="en-US" dirty="0" err="1" smtClean="0">
                <a:effectLst>
                  <a:outerShdw blurRad="38100" dist="38100" dir="2700000" algn="tl">
                    <a:srgbClr val="000000"/>
                  </a:outerShdw>
                </a:effectLst>
                <a:latin typeface="Comic Sans MS" pitchFamily="66" charset="0"/>
              </a:rPr>
              <a:t>dlm</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kelenjar</a:t>
            </a:r>
            <a:r>
              <a:rPr lang="en-US" dirty="0" smtClean="0">
                <a:effectLst>
                  <a:outerShdw blurRad="38100" dist="38100" dir="2700000" algn="tl">
                    <a:srgbClr val="000000"/>
                  </a:outerShdw>
                </a:effectLst>
                <a:latin typeface="Comic Sans MS" pitchFamily="66" charset="0"/>
              </a:rPr>
              <a:t>.</a:t>
            </a:r>
          </a:p>
          <a:p>
            <a:r>
              <a:rPr lang="en-US" dirty="0" smtClean="0">
                <a:effectLst>
                  <a:outerShdw blurRad="38100" dist="38100" dir="2700000" algn="tl">
                    <a:srgbClr val="000000"/>
                  </a:outerShdw>
                </a:effectLst>
                <a:latin typeface="Comic Sans MS" pitchFamily="66" charset="0"/>
              </a:rPr>
              <a:t>Pd </a:t>
            </a:r>
            <a:r>
              <a:rPr lang="en-US" dirty="0" err="1" smtClean="0">
                <a:effectLst>
                  <a:outerShdw blurRad="38100" dist="38100" dir="2700000" algn="tl">
                    <a:srgbClr val="000000"/>
                  </a:outerShdw>
                </a:effectLst>
                <a:latin typeface="Comic Sans MS" pitchFamily="66" charset="0"/>
              </a:rPr>
              <a:t>potongan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melintang</a:t>
            </a:r>
            <a:r>
              <a:rPr lang="en-US" dirty="0" smtClean="0">
                <a:effectLst>
                  <a:outerShdw blurRad="38100" dist="38100" dir="2700000" algn="tl">
                    <a:srgbClr val="000000"/>
                  </a:outerShdw>
                </a:effectLst>
                <a:latin typeface="Comic Sans MS" pitchFamily="66" charset="0"/>
              </a:rPr>
              <a:t>:</a:t>
            </a:r>
          </a:p>
          <a:p>
            <a:pPr>
              <a:buFont typeface="Wingdings" pitchFamily="2" charset="2"/>
              <a:buNone/>
            </a:pPr>
            <a:r>
              <a:rPr lang="en-US" dirty="0" smtClean="0">
                <a:effectLst>
                  <a:outerShdw blurRad="38100" dist="38100" dir="2700000" algn="tl">
                    <a:srgbClr val="000000"/>
                  </a:outerShdw>
                </a:effectLst>
                <a:latin typeface="Comic Sans MS" pitchFamily="66" charset="0"/>
              </a:rPr>
              <a:t>     cortex( </a:t>
            </a:r>
            <a:r>
              <a:rPr lang="en-US" dirty="0" err="1" smtClean="0">
                <a:effectLst>
                  <a:outerShdw blurRad="38100" dist="38100" dir="2700000" algn="tl">
                    <a:srgbClr val="000000"/>
                  </a:outerShdw>
                </a:effectLst>
                <a:latin typeface="Comic Sans MS" pitchFamily="66" charset="0"/>
              </a:rPr>
              <a:t>luar</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kuning</a:t>
            </a:r>
            <a:endParaRPr lang="en-US" dirty="0" smtClean="0">
              <a:effectLst>
                <a:outerShdw blurRad="38100" dist="38100" dir="2700000" algn="tl">
                  <a:srgbClr val="000000"/>
                </a:outerShdw>
              </a:effectLst>
              <a:latin typeface="Comic Sans MS" pitchFamily="66" charset="0"/>
            </a:endParaRPr>
          </a:p>
          <a:p>
            <a:pPr>
              <a:buFont typeface="Wingdings" pitchFamily="2" charset="2"/>
              <a:buNone/>
            </a:pP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medula</a:t>
            </a:r>
            <a:r>
              <a:rPr lang="en-US" dirty="0" smtClean="0">
                <a:effectLst>
                  <a:outerShdw blurRad="38100" dist="38100" dir="2700000" algn="tl">
                    <a:srgbClr val="000000"/>
                  </a:outerShdw>
                </a:effectLst>
                <a:latin typeface="Comic Sans MS" pitchFamily="66" charset="0"/>
              </a:rPr>
              <a:t>(</a:t>
            </a:r>
            <a:r>
              <a:rPr lang="en-US" dirty="0" err="1" smtClean="0">
                <a:effectLst>
                  <a:outerShdw blurRad="38100" dist="38100" dir="2700000" algn="tl">
                    <a:srgbClr val="000000"/>
                  </a:outerShdw>
                </a:effectLst>
                <a:latin typeface="Comic Sans MS" pitchFamily="66" charset="0"/>
              </a:rPr>
              <a:t>dalam</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kemerahan</a:t>
            </a:r>
            <a:r>
              <a:rPr lang="en-US" dirty="0" smtClean="0">
                <a:effectLst>
                  <a:outerShdw blurRad="38100" dist="38100" dir="2700000" algn="tl">
                    <a:srgbClr val="000000"/>
                  </a:outerShdw>
                </a:effectLst>
                <a:latin typeface="Comic Sans MS" pitchFamily="66" charset="0"/>
              </a:rPr>
              <a:t>.</a:t>
            </a:r>
            <a:endParaRPr lang="id-ID" dirty="0" smtClean="0">
              <a:effectLst>
                <a:outerShdw blurRad="38100" dist="38100" dir="2700000" algn="tl">
                  <a:srgbClr val="000000"/>
                </a:outerShdw>
              </a:effectLst>
              <a:latin typeface="Comic Sans MS" pitchFamily="66" charset="0"/>
            </a:endParaRPr>
          </a:p>
          <a:p>
            <a:pPr>
              <a:buFont typeface="Wingdings" pitchFamily="2" charset="2"/>
              <a:buNone/>
            </a:pPr>
            <a:r>
              <a:rPr lang="id-ID" dirty="0" smtClean="0">
                <a:effectLst>
                  <a:outerShdw blurRad="38100" dist="38100" dir="2700000" algn="tl">
                    <a:srgbClr val="000000"/>
                  </a:outerShdw>
                </a:effectLst>
                <a:latin typeface="Comic Sans MS" pitchFamily="66" charset="0"/>
              </a:rPr>
              <a:t>Dibagi 2 bagian:</a:t>
            </a:r>
          </a:p>
          <a:p>
            <a:pPr lvl="0"/>
            <a:r>
              <a:rPr lang="id-ID" dirty="0" smtClean="0"/>
              <a:t>a) Bagian korteks yang merupakan 80% dari kelenjar adrenal. Korteks adrenal mensintesa tiga kelas hormonsteroid yaitu mineralokortikoid, glukokortikoid, dan androgen.</a:t>
            </a:r>
          </a:p>
          <a:p>
            <a:r>
              <a:rPr lang="id-ID" dirty="0" smtClean="0"/>
              <a:t>b) Bagian medula yang Menghasilkan adrenalin (epinefrin), noeepinefrin dan katekolamin.</a:t>
            </a:r>
          </a:p>
          <a:p>
            <a:pPr>
              <a:buFont typeface="Wingdings" pitchFamily="2" charset="2"/>
              <a:buNone/>
            </a:pPr>
            <a:endParaRPr lang="en-US" dirty="0" smtClean="0">
              <a:effectLst>
                <a:outerShdw blurRad="38100" dist="38100" dir="2700000" algn="tl">
                  <a:srgbClr val="000000"/>
                </a:outerShdw>
              </a:effectLst>
              <a:latin typeface="Comic Sans MS" pitchFamily="66" charset="0"/>
            </a:endParaRPr>
          </a:p>
          <a:p>
            <a:endParaRPr lang="id-ID" dirty="0" smtClean="0"/>
          </a:p>
          <a:p>
            <a:endParaRPr lang="id-ID" dirty="0"/>
          </a:p>
        </p:txBody>
      </p:sp>
      <p:pic>
        <p:nvPicPr>
          <p:cNvPr id="4" name="Picture 6" descr="end 6"/>
          <p:cNvPicPr>
            <a:picLocks noChangeAspect="1" noChangeArrowheads="1"/>
          </p:cNvPicPr>
          <p:nvPr/>
        </p:nvPicPr>
        <p:blipFill>
          <a:blip r:embed="rId2" cstate="print"/>
          <a:srcRect l="954" t="31865" r="29271" b="-737"/>
          <a:stretch>
            <a:fillRect/>
          </a:stretch>
        </p:blipFill>
        <p:spPr>
          <a:xfrm>
            <a:off x="7869731" y="1059451"/>
            <a:ext cx="4322269" cy="3133725"/>
          </a:xfrm>
          <a:prstGeom prst="rect">
            <a:avLst/>
          </a:prstGeom>
          <a:ln w="38100">
            <a:solidFill>
              <a:srgbClr val="33CCCC"/>
            </a:solidFill>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11123614" cy="622663"/>
          </a:xfrm>
        </p:spPr>
        <p:txBody>
          <a:bodyPr/>
          <a:lstStyle/>
          <a:p>
            <a:r>
              <a:rPr lang="en-US" dirty="0" smtClean="0">
                <a:latin typeface="Comic Sans MS" pitchFamily="66" charset="0"/>
              </a:rPr>
              <a:t>EPIPHYSIS CEREBRI / PINEAL</a:t>
            </a:r>
            <a:endParaRPr lang="id-ID" dirty="0"/>
          </a:p>
        </p:txBody>
      </p:sp>
      <p:sp>
        <p:nvSpPr>
          <p:cNvPr id="3" name="Content Placeholder 2"/>
          <p:cNvSpPr>
            <a:spLocks noGrp="1"/>
          </p:cNvSpPr>
          <p:nvPr>
            <p:ph idx="1"/>
          </p:nvPr>
        </p:nvSpPr>
        <p:spPr>
          <a:xfrm>
            <a:off x="1065214" y="1110343"/>
            <a:ext cx="10058400" cy="4871357"/>
          </a:xfrm>
        </p:spPr>
        <p:txBody>
          <a:bodyPr>
            <a:normAutofit/>
          </a:bodyPr>
          <a:lstStyle/>
          <a:p>
            <a:pPr marL="533400" indent="-533400"/>
            <a:r>
              <a:rPr lang="en-US" dirty="0" err="1" smtClean="0">
                <a:latin typeface="Comic Sans MS" pitchFamily="66" charset="0"/>
              </a:rPr>
              <a:t>Bentuk</a:t>
            </a:r>
            <a:r>
              <a:rPr lang="en-US" dirty="0" smtClean="0">
                <a:latin typeface="Comic Sans MS" pitchFamily="66" charset="0"/>
              </a:rPr>
              <a:t> </a:t>
            </a:r>
            <a:r>
              <a:rPr lang="en-US" dirty="0" err="1" smtClean="0">
                <a:latin typeface="Comic Sans MS" pitchFamily="66" charset="0"/>
              </a:rPr>
              <a:t>kerucut</a:t>
            </a:r>
            <a:r>
              <a:rPr lang="en-US" dirty="0" smtClean="0">
                <a:latin typeface="Comic Sans MS" pitchFamily="66" charset="0"/>
              </a:rPr>
              <a:t>.</a:t>
            </a:r>
          </a:p>
          <a:p>
            <a:pPr marL="533400" indent="-533400"/>
            <a:r>
              <a:rPr lang="en-US" dirty="0" err="1" smtClean="0">
                <a:latin typeface="Comic Sans MS" pitchFamily="66" charset="0"/>
              </a:rPr>
              <a:t>Dibelakang</a:t>
            </a:r>
            <a:r>
              <a:rPr lang="en-US" dirty="0" smtClean="0">
                <a:latin typeface="Comic Sans MS" pitchFamily="66" charset="0"/>
              </a:rPr>
              <a:t> </a:t>
            </a:r>
            <a:r>
              <a:rPr lang="en-US" dirty="0" err="1" smtClean="0">
                <a:latin typeface="Comic Sans MS" pitchFamily="66" charset="0"/>
              </a:rPr>
              <a:t>ventrikel</a:t>
            </a:r>
            <a:r>
              <a:rPr lang="en-US" dirty="0" smtClean="0">
                <a:latin typeface="Comic Sans MS" pitchFamily="66" charset="0"/>
              </a:rPr>
              <a:t> III </a:t>
            </a:r>
            <a:r>
              <a:rPr lang="en-US" dirty="0" err="1" smtClean="0">
                <a:latin typeface="Comic Sans MS" pitchFamily="66" charset="0"/>
              </a:rPr>
              <a:t>Otak</a:t>
            </a:r>
            <a:r>
              <a:rPr lang="en-US" dirty="0" smtClean="0">
                <a:latin typeface="Comic Sans MS" pitchFamily="66" charset="0"/>
              </a:rPr>
              <a:t>.</a:t>
            </a:r>
          </a:p>
          <a:p>
            <a:pPr marL="533400" indent="-533400"/>
            <a:r>
              <a:rPr lang="en-US" dirty="0" err="1" smtClean="0">
                <a:latin typeface="Comic Sans MS" pitchFamily="66" charset="0"/>
              </a:rPr>
              <a:t>Puncak</a:t>
            </a:r>
            <a:r>
              <a:rPr lang="en-US" dirty="0" smtClean="0">
                <a:latin typeface="Comic Sans MS" pitchFamily="66" charset="0"/>
              </a:rPr>
              <a:t> </a:t>
            </a:r>
            <a:r>
              <a:rPr lang="en-US" dirty="0" err="1" smtClean="0">
                <a:latin typeface="Comic Sans MS" pitchFamily="66" charset="0"/>
              </a:rPr>
              <a:t>perkembangan</a:t>
            </a:r>
            <a:r>
              <a:rPr lang="en-US" dirty="0" smtClean="0">
                <a:latin typeface="Comic Sans MS" pitchFamily="66" charset="0"/>
              </a:rPr>
              <a:t> </a:t>
            </a:r>
            <a:r>
              <a:rPr lang="en-US" dirty="0" err="1" smtClean="0">
                <a:latin typeface="Comic Sans MS" pitchFamily="66" charset="0"/>
              </a:rPr>
              <a:t>usia</a:t>
            </a:r>
            <a:r>
              <a:rPr lang="en-US" dirty="0" smtClean="0">
                <a:latin typeface="Comic Sans MS" pitchFamily="66" charset="0"/>
              </a:rPr>
              <a:t> 7 </a:t>
            </a:r>
            <a:r>
              <a:rPr lang="en-US" dirty="0" err="1" smtClean="0">
                <a:latin typeface="Comic Sans MS" pitchFamily="66" charset="0"/>
              </a:rPr>
              <a:t>th</a:t>
            </a:r>
            <a:r>
              <a:rPr lang="en-US" dirty="0" smtClean="0">
                <a:latin typeface="Comic Sans MS" pitchFamily="66" charset="0"/>
              </a:rPr>
              <a:t> </a:t>
            </a:r>
            <a:r>
              <a:rPr lang="en-US" dirty="0" err="1" smtClean="0">
                <a:latin typeface="Comic Sans MS" pitchFamily="66" charset="0"/>
              </a:rPr>
              <a:t>kemudian</a:t>
            </a:r>
            <a:r>
              <a:rPr lang="en-US" dirty="0" smtClean="0">
                <a:latin typeface="Comic Sans MS" pitchFamily="66" charset="0"/>
              </a:rPr>
              <a:t> </a:t>
            </a:r>
            <a:r>
              <a:rPr lang="en-US" dirty="0" err="1" smtClean="0">
                <a:latin typeface="Comic Sans MS" pitchFamily="66" charset="0"/>
              </a:rPr>
              <a:t>involusi</a:t>
            </a:r>
            <a:r>
              <a:rPr lang="en-US" dirty="0" smtClean="0">
                <a:latin typeface="Comic Sans MS" pitchFamily="66" charset="0"/>
              </a:rPr>
              <a:t> </a:t>
            </a:r>
            <a:r>
              <a:rPr lang="en-US" dirty="0" smtClean="0">
                <a:latin typeface="Comic Sans MS" pitchFamily="66" charset="0"/>
                <a:sym typeface="Wingdings" pitchFamily="2" charset="2"/>
              </a:rPr>
              <a:t> jar </a:t>
            </a:r>
            <a:r>
              <a:rPr lang="en-US" dirty="0" err="1" smtClean="0">
                <a:latin typeface="Comic Sans MS" pitchFamily="66" charset="0"/>
                <a:sym typeface="Wingdings" pitchFamily="2" charset="2"/>
              </a:rPr>
              <a:t>ikat</a:t>
            </a:r>
            <a:r>
              <a:rPr lang="en-US" dirty="0" smtClean="0">
                <a:latin typeface="Comic Sans MS" pitchFamily="66" charset="0"/>
                <a:sym typeface="Wingdings" pitchFamily="2" charset="2"/>
              </a:rPr>
              <a:t>, </a:t>
            </a:r>
            <a:r>
              <a:rPr lang="en-US" dirty="0" err="1" smtClean="0">
                <a:latin typeface="Comic Sans MS" pitchFamily="66" charset="0"/>
                <a:sym typeface="Wingdings" pitchFamily="2" charset="2"/>
              </a:rPr>
              <a:t>pengapuran</a:t>
            </a:r>
            <a:r>
              <a:rPr lang="en-US" dirty="0" smtClean="0">
                <a:latin typeface="Comic Sans MS" pitchFamily="66" charset="0"/>
                <a:sym typeface="Wingdings" pitchFamily="2" charset="2"/>
              </a:rPr>
              <a:t> = </a:t>
            </a:r>
            <a:r>
              <a:rPr lang="en-US" i="1" dirty="0" smtClean="0">
                <a:latin typeface="Comic Sans MS" pitchFamily="66" charset="0"/>
                <a:sym typeface="Wingdings" pitchFamily="2" charset="2"/>
              </a:rPr>
              <a:t>brain sand</a:t>
            </a:r>
            <a:endParaRPr lang="id-ID" i="1" dirty="0" smtClean="0">
              <a:latin typeface="Comic Sans MS" pitchFamily="66" charset="0"/>
              <a:sym typeface="Wingdings" pitchFamily="2" charset="2"/>
            </a:endParaRPr>
          </a:p>
          <a:p>
            <a:pPr marL="533400" indent="-533400"/>
            <a:r>
              <a:rPr lang="en-US" dirty="0" err="1" smtClean="0">
                <a:latin typeface="Comic Sans MS" pitchFamily="66" charset="0"/>
              </a:rPr>
              <a:t>Fungsi</a:t>
            </a:r>
            <a:r>
              <a:rPr lang="en-US" dirty="0" smtClean="0">
                <a:latin typeface="Comic Sans MS" pitchFamily="66" charset="0"/>
              </a:rPr>
              <a:t> </a:t>
            </a:r>
            <a:r>
              <a:rPr lang="en-US" dirty="0" smtClean="0">
                <a:latin typeface="Comic Sans MS" pitchFamily="66" charset="0"/>
              </a:rPr>
              <a:t>epiphysis</a:t>
            </a:r>
            <a:endParaRPr lang="id-ID" dirty="0" smtClean="0">
              <a:latin typeface="Comic Sans MS" pitchFamily="66" charset="0"/>
            </a:endParaRPr>
          </a:p>
          <a:p>
            <a:pPr marL="533400" indent="-533400">
              <a:buNone/>
            </a:pPr>
            <a:r>
              <a:rPr lang="id-ID" dirty="0" smtClean="0">
                <a:latin typeface="Comic Sans MS" pitchFamily="66" charset="0"/>
              </a:rPr>
              <a:t>	Menghasilkan melatonin -&gt; pengaturan hubungan suhu tubuh dengan tidur</a:t>
            </a:r>
          </a:p>
          <a:p>
            <a:pPr marL="533400" indent="-533400">
              <a:buNone/>
            </a:pPr>
            <a:r>
              <a:rPr lang="id-ID" dirty="0" smtClean="0">
                <a:latin typeface="Comic Sans MS" pitchFamily="66" charset="0"/>
              </a:rPr>
              <a:t>	</a:t>
            </a:r>
            <a:r>
              <a:rPr lang="en-US" dirty="0" smtClean="0">
                <a:latin typeface="Comic Sans MS" pitchFamily="66" charset="0"/>
              </a:rPr>
              <a:t>Growth </a:t>
            </a:r>
            <a:r>
              <a:rPr lang="en-US" dirty="0" err="1" smtClean="0">
                <a:latin typeface="Comic Sans MS" pitchFamily="66" charset="0"/>
              </a:rPr>
              <a:t>hormon</a:t>
            </a:r>
            <a:r>
              <a:rPr lang="en-US" dirty="0" smtClean="0">
                <a:latin typeface="Comic Sans MS" pitchFamily="66" charset="0"/>
              </a:rPr>
              <a:t> releasing factor (G.R.F</a:t>
            </a:r>
            <a:r>
              <a:rPr lang="en-US" dirty="0" smtClean="0">
                <a:latin typeface="Comic Sans MS" pitchFamily="66" charset="0"/>
              </a:rPr>
              <a:t>)</a:t>
            </a:r>
            <a:r>
              <a:rPr lang="id-ID" dirty="0" smtClean="0">
                <a:latin typeface="Comic Sans MS" pitchFamily="66" charset="0"/>
              </a:rPr>
              <a:t>-&gt; hormon pertumbuhan</a:t>
            </a:r>
          </a:p>
          <a:p>
            <a:pPr marL="533400" indent="-533400">
              <a:buNone/>
            </a:pPr>
            <a:r>
              <a:rPr lang="id-ID" dirty="0" smtClean="0">
                <a:latin typeface="Comic Sans MS" pitchFamily="66" charset="0"/>
              </a:rPr>
              <a:t>	</a:t>
            </a:r>
            <a:r>
              <a:rPr lang="en-US" dirty="0" smtClean="0">
                <a:latin typeface="Comic Sans MS" pitchFamily="66" charset="0"/>
              </a:rPr>
              <a:t>Factor </a:t>
            </a:r>
            <a:r>
              <a:rPr lang="en-US" dirty="0" err="1" smtClean="0">
                <a:latin typeface="Comic Sans MS" pitchFamily="66" charset="0"/>
              </a:rPr>
              <a:t>antagonis</a:t>
            </a:r>
            <a:r>
              <a:rPr lang="en-US" dirty="0" smtClean="0">
                <a:latin typeface="Comic Sans MS" pitchFamily="66" charset="0"/>
              </a:rPr>
              <a:t> </a:t>
            </a:r>
            <a:r>
              <a:rPr lang="en-US" dirty="0" err="1" smtClean="0">
                <a:latin typeface="Comic Sans MS" pitchFamily="66" charset="0"/>
              </a:rPr>
              <a:t>sekresi</a:t>
            </a:r>
            <a:r>
              <a:rPr lang="en-US" dirty="0" smtClean="0">
                <a:latin typeface="Comic Sans MS" pitchFamily="66" charset="0"/>
              </a:rPr>
              <a:t> A.C.T.H </a:t>
            </a:r>
            <a:r>
              <a:rPr lang="id-ID" dirty="0" smtClean="0">
                <a:latin typeface="Comic Sans MS" pitchFamily="66" charset="0"/>
              </a:rPr>
              <a:t>untuk</a:t>
            </a:r>
            <a:r>
              <a:rPr lang="en-US" dirty="0" smtClean="0">
                <a:latin typeface="Comic Sans MS" pitchFamily="66" charset="0"/>
              </a:rPr>
              <a:t> </a:t>
            </a:r>
            <a:r>
              <a:rPr lang="en-US" dirty="0" err="1" smtClean="0">
                <a:latin typeface="Comic Sans MS" pitchFamily="66" charset="0"/>
              </a:rPr>
              <a:t>mengatur</a:t>
            </a:r>
            <a:r>
              <a:rPr lang="en-US" dirty="0" smtClean="0">
                <a:latin typeface="Comic Sans MS" pitchFamily="66" charset="0"/>
              </a:rPr>
              <a:t> </a:t>
            </a:r>
            <a:r>
              <a:rPr lang="en-US" dirty="0" err="1" smtClean="0">
                <a:latin typeface="Comic Sans MS" pitchFamily="66" charset="0"/>
              </a:rPr>
              <a:t>Aldosteron</a:t>
            </a:r>
            <a:r>
              <a:rPr lang="en-US" dirty="0" smtClean="0">
                <a:latin typeface="Comic Sans MS" pitchFamily="66" charset="0"/>
              </a:rPr>
              <a:t>.</a:t>
            </a:r>
          </a:p>
          <a:p>
            <a:pPr marL="533400" indent="-533400">
              <a:buNone/>
            </a:pPr>
            <a:endParaRPr lang="en-US" dirty="0" smtClean="0">
              <a:latin typeface="Comic Sans MS" pitchFamily="66" charset="0"/>
            </a:endParaRPr>
          </a:p>
          <a:p>
            <a:pPr marL="533400" indent="-533400"/>
            <a:endParaRPr lang="id-ID" dirty="0" smtClean="0">
              <a:latin typeface="Comic Sans MS" pitchFamily="66" charset="0"/>
            </a:endParaRPr>
          </a:p>
          <a:p>
            <a:pPr marL="533400" indent="-533400">
              <a:buNone/>
            </a:pPr>
            <a:endParaRPr lang="id-ID" i="1" dirty="0" smtClean="0">
              <a:latin typeface="Comic Sans MS" pitchFamily="66" charset="0"/>
              <a:sym typeface="Wingdings" pitchFamily="2" charset="2"/>
            </a:endParaRPr>
          </a:p>
          <a:p>
            <a:pPr marL="533400" indent="-533400"/>
            <a:endParaRPr lang="id-ID" dirty="0"/>
          </a:p>
        </p:txBody>
      </p:sp>
      <p:pic>
        <p:nvPicPr>
          <p:cNvPr id="4" name="Picture 12" descr="end 1"/>
          <p:cNvPicPr>
            <a:picLocks noChangeAspect="1" noChangeArrowheads="1"/>
          </p:cNvPicPr>
          <p:nvPr/>
        </p:nvPicPr>
        <p:blipFill>
          <a:blip r:embed="rId2" cstate="print">
            <a:lum bright="-12000"/>
          </a:blip>
          <a:srcRect l="1598" t="8199" r="7722" b="65602"/>
          <a:stretch>
            <a:fillRect/>
          </a:stretch>
        </p:blipFill>
        <p:spPr bwMode="auto">
          <a:xfrm>
            <a:off x="7131170" y="0"/>
            <a:ext cx="5060830" cy="2364378"/>
          </a:xfrm>
          <a:prstGeom prst="rect">
            <a:avLst/>
          </a:prstGeom>
          <a:solidFill>
            <a:schemeClr val="accent1"/>
          </a:solidFill>
          <a:ln w="38100">
            <a:solidFill>
              <a:srgbClr val="3366FF"/>
            </a:solidFill>
            <a:miter lim="800000"/>
            <a:headEnd/>
            <a:tailEnd/>
          </a:ln>
          <a:effectLst/>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0"/>
            <a:ext cx="10058402" cy="45719"/>
          </a:xfrm>
        </p:spPr>
        <p:txBody>
          <a:bodyPr>
            <a:normAutofit fontScale="90000"/>
          </a:bodyPr>
          <a:lstStyle/>
          <a:p>
            <a:endParaRPr lang="id-ID" dirty="0"/>
          </a:p>
        </p:txBody>
      </p:sp>
      <p:sp>
        <p:nvSpPr>
          <p:cNvPr id="3" name="Content Placeholder 2"/>
          <p:cNvSpPr>
            <a:spLocks noGrp="1"/>
          </p:cNvSpPr>
          <p:nvPr>
            <p:ph idx="1"/>
          </p:nvPr>
        </p:nvSpPr>
        <p:spPr>
          <a:xfrm>
            <a:off x="535577" y="261257"/>
            <a:ext cx="11325497" cy="6087291"/>
          </a:xfrm>
        </p:spPr>
        <p:txBody>
          <a:bodyPr>
            <a:normAutofit fontScale="70000" lnSpcReduction="20000"/>
          </a:bodyPr>
          <a:lstStyle/>
          <a:p>
            <a:pPr lvl="0" algn="ctr">
              <a:buNone/>
            </a:pPr>
            <a:r>
              <a:rPr lang="id-ID" b="1" dirty="0" smtClean="0"/>
              <a:t>Kelenjar kelamin</a:t>
            </a:r>
          </a:p>
          <a:p>
            <a:r>
              <a:rPr lang="id-ID" b="1" dirty="0" smtClean="0"/>
              <a:t>a) Kelenjar kelamin pria (testis)</a:t>
            </a:r>
          </a:p>
          <a:p>
            <a:r>
              <a:rPr lang="id-ID" dirty="0" smtClean="0"/>
              <a:t>Testis mempunyai 2 fungsi utama menghasilkan sel-sel mani (sperma) oleh tubulus seminifelus</a:t>
            </a:r>
            <a:br>
              <a:rPr lang="id-ID" dirty="0" smtClean="0"/>
            </a:br>
            <a:r>
              <a:rPr lang="id-ID" dirty="0" smtClean="0"/>
              <a:t>dan sekresi hormone jantan (androgen) yaitu hormone testosterone oleh sel-sel leyding.</a:t>
            </a:r>
          </a:p>
          <a:p>
            <a:r>
              <a:rPr lang="id-ID" dirty="0" smtClean="0"/>
              <a:t>Hormon testosterone berfungsi untuk mempengruhi spermatogenesis (pembentukan sperma) dan menimbulkan sifat-sifat seks sekunder pada pria seperti suara yang besar, tumbuh cambang, dan lain-lain.</a:t>
            </a:r>
          </a:p>
          <a:p>
            <a:r>
              <a:rPr lang="id-ID" b="1" dirty="0" smtClean="0"/>
              <a:t>b) Kelenjar kelamin wanita (ovarium)</a:t>
            </a:r>
          </a:p>
          <a:p>
            <a:r>
              <a:rPr lang="id-ID" dirty="0" smtClean="0"/>
              <a:t>Ovarium dapat menghasilkan ovum (sel telur) dan hormone-hormon ekstrogen dan progesterone.</a:t>
            </a:r>
            <a:br>
              <a:rPr lang="id-ID" dirty="0" smtClean="0"/>
            </a:br>
            <a:r>
              <a:rPr lang="id-ID" dirty="0" smtClean="0"/>
              <a:t>Estrogen berpengaruh pada :</a:t>
            </a:r>
          </a:p>
          <a:p>
            <a:pPr>
              <a:buNone/>
            </a:pPr>
            <a:r>
              <a:rPr lang="id-ID" dirty="0" smtClean="0"/>
              <a:t>	- Pematangan sel-sel kelamin</a:t>
            </a:r>
            <a:br>
              <a:rPr lang="id-ID" dirty="0" smtClean="0"/>
            </a:br>
            <a:r>
              <a:rPr lang="id-ID" dirty="0" smtClean="0"/>
              <a:t>- Pertumbuhan alat kelamin</a:t>
            </a:r>
            <a:br>
              <a:rPr lang="id-ID" dirty="0" smtClean="0"/>
            </a:br>
            <a:r>
              <a:rPr lang="id-ID" dirty="0" smtClean="0"/>
              <a:t>- Pemeliharaan sistem reproduksi</a:t>
            </a:r>
            <a:br>
              <a:rPr lang="id-ID" dirty="0" smtClean="0"/>
            </a:br>
            <a:r>
              <a:rPr lang="id-ID" dirty="0" smtClean="0"/>
              <a:t>- Menimbulkan tanda-tanda seks sekunder pada wanita.</a:t>
            </a:r>
            <a:br>
              <a:rPr lang="id-ID" dirty="0" smtClean="0"/>
            </a:br>
            <a:endParaRPr lang="id-ID" dirty="0" smtClean="0"/>
          </a:p>
          <a:p>
            <a:r>
              <a:rPr lang="id-ID" dirty="0" smtClean="0"/>
              <a:t>Progesteron dihasilkan oleh korpus leuteun yaitu badan kuning di dalam ovarium.</a:t>
            </a:r>
            <a:br>
              <a:rPr lang="id-ID" dirty="0" smtClean="0"/>
            </a:br>
            <a:r>
              <a:rPr lang="id-ID" dirty="0" smtClean="0"/>
              <a:t>Progesteron berfungsi :</a:t>
            </a:r>
            <a:br>
              <a:rPr lang="id-ID" dirty="0" smtClean="0"/>
            </a:br>
            <a:r>
              <a:rPr lang="id-ID" dirty="0" smtClean="0"/>
              <a:t>- Mempengaruhi kontraksi otot rahim</a:t>
            </a:r>
          </a:p>
          <a:p>
            <a:pPr>
              <a:buNone/>
            </a:pPr>
            <a:r>
              <a:rPr lang="id-ID" dirty="0" smtClean="0"/>
              <a:t>	- Pada endometrium uterus berfungsi mempersiapkan untuk nidasi bloktostocyst dan mempercepat pertumbuhan kelenjar pada endonetrium uterus.</a:t>
            </a:r>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800"/>
            <a:ext cx="10058402" cy="831669"/>
          </a:xfrm>
        </p:spPr>
        <p:txBody>
          <a:bodyPr/>
          <a:lstStyle/>
          <a:p>
            <a:pPr algn="ctr"/>
            <a:r>
              <a:rPr lang="id-ID" b="1" dirty="0" smtClean="0"/>
              <a:t>Keseimbangan Insulin</a:t>
            </a:r>
            <a:endParaRPr lang="id-ID" b="1" dirty="0"/>
          </a:p>
        </p:txBody>
      </p:sp>
      <p:sp>
        <p:nvSpPr>
          <p:cNvPr id="3" name="Content Placeholder 2"/>
          <p:cNvSpPr>
            <a:spLocks noGrp="1"/>
          </p:cNvSpPr>
          <p:nvPr>
            <p:ph idx="1"/>
          </p:nvPr>
        </p:nvSpPr>
        <p:spPr>
          <a:xfrm>
            <a:off x="1065214" y="1397726"/>
            <a:ext cx="10058400" cy="4583974"/>
          </a:xfrm>
        </p:spPr>
        <p:txBody>
          <a:bodyPr>
            <a:normAutofit fontScale="92500" lnSpcReduction="20000"/>
          </a:bodyPr>
          <a:lstStyle/>
          <a:p>
            <a:r>
              <a:rPr lang="id-ID" dirty="0" smtClean="0"/>
              <a:t>Tingkat gula darah diatur melalui umpan balik negatif untuk mempertahankan keseimbangan di dalam tubuh. Level glukosa di dalam darah dimonitor oleh pankreas. Bila konsentrasi glukosa menurun, karena dikonsumsi untuk memenuhi kebutuhan energi tubuh, pankreas melepaskan glukagon, hormon yang menargetkan sel-sel di lever (hati). Kemudian sel-sel ini mengubah glikogen menjadi glukosa (proses ini disebut glikogenolisis). Glukosa dilepaskan ke dalam aliran darah, hingga meningkatkan level gula darah.</a:t>
            </a:r>
          </a:p>
          <a:p>
            <a:r>
              <a:rPr lang="id-ID" dirty="0" smtClean="0"/>
              <a:t>Apabila level gula darah meningkat, entah karena perubahan glikogen, atau karena pencernaan makanan, hormon yang lain dilepaskan dari butir-butir sel yang terdapat di dalam pankreas. Hormon ini, yang disebut insulin, menyebabkan hati mengubah lebih banyak glukosa menjadi glikogen. Proses ini disebut glikogenosis), yang mengurangi level gula darah.</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r>
              <a:rPr lang="id-ID" dirty="0" smtClean="0"/>
              <a:t>Diabetes mellitus tipe 1 disebabkan oleh tidak cukup atau tidak dihasilkannya insulin, sementara tipe 2 disebabkan oleh respon yang tidak memadai terhadap insulin yang dilepaskan ("resistensi insulin"). Kedua jenis diabetes ini mengakibatkan terlalu banyaknya glukosa yang terdapat di dalam darah.</a:t>
            </a:r>
          </a:p>
          <a:p>
            <a:r>
              <a:rPr lang="id-ID" dirty="0" smtClean="0"/>
              <a:t>Umumnya tingkat gula darah bertahan pada batas-batas yang sempit sepanjang hari: 4-8 mmol/l (70-150 mg/dl). Tingkat ini meningkat setelah makan dan biasanya berada pada level terendah pada pagi hari, sebelum orang makan.</a:t>
            </a:r>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r-CA" b="1" dirty="0" smtClean="0">
                <a:solidFill>
                  <a:schemeClr val="tx1"/>
                </a:solidFill>
                <a:latin typeface="Antique Olive Compact" pitchFamily="34" charset="0"/>
              </a:rPr>
              <a:t>HORMON DAN MEKANISME MENSTRUASI</a:t>
            </a:r>
            <a:r>
              <a:rPr lang="fr-FR" b="1" dirty="0" smtClean="0">
                <a:solidFill>
                  <a:schemeClr val="tx1"/>
                </a:solidFill>
                <a:latin typeface="Antique Olive Compact" pitchFamily="34" charset="0"/>
              </a:rPr>
              <a:t/>
            </a:r>
            <a:br>
              <a:rPr lang="fr-FR" b="1" dirty="0" smtClean="0">
                <a:solidFill>
                  <a:schemeClr val="tx1"/>
                </a:solidFill>
                <a:latin typeface="Antique Olive Compact" pitchFamily="34" charset="0"/>
              </a:rPr>
            </a:br>
            <a:endParaRPr lang="id-ID" dirty="0"/>
          </a:p>
        </p:txBody>
      </p:sp>
      <p:sp>
        <p:nvSpPr>
          <p:cNvPr id="5" name="Text Placeholder 4"/>
          <p:cNvSpPr>
            <a:spLocks noGrp="1"/>
          </p:cNvSpPr>
          <p:nvPr>
            <p:ph type="body" sz="half" idx="2"/>
          </p:nvPr>
        </p:nvSpPr>
        <p:spPr/>
        <p:txBody>
          <a:bodyPr/>
          <a:lstStyle/>
          <a:p>
            <a:endParaRPr lang="id-ID"/>
          </a:p>
        </p:txBody>
      </p:sp>
      <p:pic>
        <p:nvPicPr>
          <p:cNvPr id="9" name="Picture Placeholder 8" descr="vulva-saat-menstruasi.gif"/>
          <p:cNvPicPr>
            <a:picLocks noGrp="1" noChangeAspect="1"/>
          </p:cNvPicPr>
          <p:nvPr>
            <p:ph type="pic" idx="1"/>
          </p:nvPr>
        </p:nvPicPr>
        <p:blipFill>
          <a:blip r:embed="rId2" cstate="print"/>
          <a:srcRect t="362" b="362"/>
          <a:stretch>
            <a:fillRect/>
          </a:stretch>
        </p:blip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id-ID"/>
          </a:p>
        </p:txBody>
      </p:sp>
      <p:sp>
        <p:nvSpPr>
          <p:cNvPr id="7" name="Content Placeholder 6"/>
          <p:cNvSpPr>
            <a:spLocks noGrp="1"/>
          </p:cNvSpPr>
          <p:nvPr>
            <p:ph idx="1"/>
          </p:nvPr>
        </p:nvSpPr>
        <p:spPr/>
        <p:txBody>
          <a:bodyPr>
            <a:normAutofit lnSpcReduction="10000"/>
          </a:bodyPr>
          <a:lstStyle/>
          <a:p>
            <a:r>
              <a:rPr lang="en-US" dirty="0" err="1" smtClean="0"/>
              <a:t>Menstruasi</a:t>
            </a:r>
            <a:r>
              <a:rPr lang="en-US" dirty="0" smtClean="0"/>
              <a:t> </a:t>
            </a:r>
            <a:r>
              <a:rPr lang="en-US" dirty="0" err="1" smtClean="0"/>
              <a:t>adalah</a:t>
            </a:r>
            <a:r>
              <a:rPr lang="en-US" dirty="0" smtClean="0"/>
              <a:t> </a:t>
            </a:r>
            <a:r>
              <a:rPr lang="en-US" dirty="0" err="1" smtClean="0"/>
              <a:t>meluruhnya</a:t>
            </a:r>
            <a:r>
              <a:rPr lang="en-US" dirty="0" smtClean="0"/>
              <a:t> </a:t>
            </a:r>
            <a:r>
              <a:rPr lang="en-US" dirty="0" err="1" smtClean="0"/>
              <a:t>dinding</a:t>
            </a:r>
            <a:r>
              <a:rPr lang="en-US" dirty="0" smtClean="0"/>
              <a:t> </a:t>
            </a:r>
            <a:r>
              <a:rPr lang="en-US" dirty="0" err="1" smtClean="0"/>
              <a:t>rahim</a:t>
            </a:r>
            <a:r>
              <a:rPr lang="en-US" dirty="0" smtClean="0"/>
              <a:t> </a:t>
            </a:r>
            <a:r>
              <a:rPr lang="id-ID" dirty="0" smtClean="0"/>
              <a:t>(endometrium)</a:t>
            </a:r>
            <a:r>
              <a:rPr lang="en-US" dirty="0" smtClean="0"/>
              <a:t> yang</a:t>
            </a:r>
            <a:r>
              <a:rPr lang="id-ID" dirty="0" smtClean="0"/>
              <a:t> banyak mengandung pembuluh darah.</a:t>
            </a:r>
            <a:r>
              <a:rPr lang="en-US" dirty="0" smtClean="0"/>
              <a:t> </a:t>
            </a:r>
            <a:r>
              <a:rPr lang="id-ID" dirty="0" smtClean="0"/>
              <a:t>Lapisan endometrium dipersiapkan untuk menerima pelekatan embrio. Jika tidak terjadi pelekatan embrio, maka lapisan ini akan luruh, kemudian darah keluar melalui serviks dan vagina</a:t>
            </a:r>
            <a:r>
              <a:rPr lang="en-US" dirty="0" smtClean="0"/>
              <a:t> </a:t>
            </a:r>
            <a:r>
              <a:rPr lang="en-US" dirty="0" err="1" smtClean="0"/>
              <a:t>selama</a:t>
            </a:r>
            <a:r>
              <a:rPr lang="en-US" dirty="0" smtClean="0"/>
              <a:t> 3-7 </a:t>
            </a:r>
            <a:r>
              <a:rPr lang="en-US" dirty="0" err="1" smtClean="0"/>
              <a:t>hari</a:t>
            </a:r>
            <a:r>
              <a:rPr lang="id-ID" dirty="0" smtClean="0"/>
              <a:t>.</a:t>
            </a:r>
            <a:endParaRPr lang="en-US" dirty="0" smtClean="0"/>
          </a:p>
          <a:p>
            <a:r>
              <a:rPr lang="id-ID" dirty="0" smtClean="0"/>
              <a:t>Pendarahan ini terjadi secara periodik, jarak waktu antara menstruasi yang satu dengan menstruasi berikutnya dikenal dengan satu </a:t>
            </a:r>
            <a:r>
              <a:rPr lang="id-ID" b="1" dirty="0" smtClean="0"/>
              <a:t>siklus menstruasi</a:t>
            </a:r>
            <a:r>
              <a:rPr lang="id-ID" dirty="0" smtClean="0"/>
              <a:t>.</a:t>
            </a:r>
            <a:endParaRPr lang="en-US" dirty="0" smtClean="0"/>
          </a:p>
          <a:p>
            <a:r>
              <a:rPr lang="en-US" dirty="0" err="1" smtClean="0"/>
              <a:t>Siklus</a:t>
            </a:r>
            <a:r>
              <a:rPr lang="en-US" dirty="0" smtClean="0"/>
              <a:t> </a:t>
            </a:r>
            <a:r>
              <a:rPr lang="en-US" dirty="0" err="1" smtClean="0"/>
              <a:t>menstruasi</a:t>
            </a:r>
            <a:r>
              <a:rPr lang="en-US" dirty="0" smtClean="0"/>
              <a:t> </a:t>
            </a:r>
            <a:r>
              <a:rPr lang="en-US" dirty="0" err="1" smtClean="0"/>
              <a:t>wanita</a:t>
            </a:r>
            <a:r>
              <a:rPr lang="en-US" dirty="0" smtClean="0"/>
              <a:t> </a:t>
            </a:r>
            <a:r>
              <a:rPr lang="en-US" dirty="0" err="1" smtClean="0"/>
              <a:t>berkisar</a:t>
            </a:r>
            <a:r>
              <a:rPr lang="en-US" dirty="0" smtClean="0"/>
              <a:t> 28 </a:t>
            </a:r>
            <a:r>
              <a:rPr lang="en-US" dirty="0" err="1" smtClean="0"/>
              <a:t>hari</a:t>
            </a:r>
            <a:r>
              <a:rPr lang="en-US" dirty="0" smtClean="0"/>
              <a:t> </a:t>
            </a:r>
            <a:r>
              <a:rPr lang="en-US" dirty="0" err="1" smtClean="0"/>
              <a:t>dengan</a:t>
            </a:r>
            <a:r>
              <a:rPr lang="en-US" dirty="0" smtClean="0"/>
              <a:t> </a:t>
            </a:r>
            <a:r>
              <a:rPr lang="en-US" dirty="0" err="1" smtClean="0"/>
              <a:t>rentang</a:t>
            </a:r>
            <a:r>
              <a:rPr lang="en-US" dirty="0" smtClean="0"/>
              <a:t> normal </a:t>
            </a:r>
            <a:r>
              <a:rPr lang="en-US" dirty="0" err="1" smtClean="0"/>
              <a:t>antara</a:t>
            </a:r>
            <a:r>
              <a:rPr lang="en-US" dirty="0" smtClean="0"/>
              <a:t> 24-35 </a:t>
            </a:r>
            <a:r>
              <a:rPr lang="en-US" dirty="0" err="1" smtClean="0"/>
              <a:t>hari</a:t>
            </a:r>
            <a:r>
              <a:rPr lang="en-US" dirty="0" smtClean="0"/>
              <a:t>. </a:t>
            </a:r>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err="1" smtClean="0"/>
              <a:t>Pada</a:t>
            </a:r>
            <a:r>
              <a:rPr lang="en-US" dirty="0" smtClean="0"/>
              <a:t> </a:t>
            </a:r>
            <a:r>
              <a:rPr lang="en-US" dirty="0" err="1" smtClean="0"/>
              <a:t>wanita</a:t>
            </a:r>
            <a:r>
              <a:rPr lang="en-US" dirty="0" smtClean="0"/>
              <a:t> </a:t>
            </a:r>
            <a:r>
              <a:rPr lang="en-US" dirty="0" err="1" smtClean="0"/>
              <a:t>usia</a:t>
            </a:r>
            <a:r>
              <a:rPr lang="en-US" dirty="0" smtClean="0"/>
              <a:t> </a:t>
            </a:r>
            <a:r>
              <a:rPr lang="en-US" dirty="0" err="1" smtClean="0"/>
              <a:t>produktif</a:t>
            </a:r>
            <a:r>
              <a:rPr lang="en-US" dirty="0" smtClean="0"/>
              <a:t>, </a:t>
            </a:r>
            <a:r>
              <a:rPr lang="en-US" dirty="0" err="1" smtClean="0"/>
              <a:t>siklus</a:t>
            </a:r>
            <a:r>
              <a:rPr lang="en-US" dirty="0" smtClean="0"/>
              <a:t> </a:t>
            </a:r>
            <a:r>
              <a:rPr lang="en-US" dirty="0" err="1" smtClean="0"/>
              <a:t>menstruasi</a:t>
            </a:r>
            <a:r>
              <a:rPr lang="en-US" dirty="0" smtClean="0"/>
              <a:t> </a:t>
            </a:r>
            <a:r>
              <a:rPr lang="en-US" dirty="0" err="1" smtClean="0"/>
              <a:t>terjadi</a:t>
            </a:r>
            <a:r>
              <a:rPr lang="en-US" dirty="0" smtClean="0"/>
              <a:t> </a:t>
            </a:r>
            <a:r>
              <a:rPr lang="en-US" dirty="0" err="1" smtClean="0"/>
              <a:t>karena</a:t>
            </a:r>
            <a:r>
              <a:rPr lang="en-US" dirty="0" smtClean="0"/>
              <a:t> </a:t>
            </a:r>
            <a:r>
              <a:rPr lang="en-US" dirty="0" err="1" smtClean="0"/>
              <a:t>aktifnya</a:t>
            </a:r>
            <a:r>
              <a:rPr lang="en-US" dirty="0" smtClean="0"/>
              <a:t> </a:t>
            </a:r>
            <a:r>
              <a:rPr lang="en-US" dirty="0" err="1" smtClean="0"/>
              <a:t>aksis</a:t>
            </a:r>
            <a:r>
              <a:rPr lang="en-US" dirty="0" smtClean="0"/>
              <a:t> </a:t>
            </a:r>
            <a:r>
              <a:rPr lang="en-US" dirty="0" err="1" smtClean="0"/>
              <a:t>hipothalamus-hipofisis-ovarium</a:t>
            </a:r>
            <a:r>
              <a:rPr lang="en-US" dirty="0" smtClean="0"/>
              <a:t>. </a:t>
            </a:r>
            <a:r>
              <a:rPr lang="en-US" dirty="0" err="1" smtClean="0"/>
              <a:t>Hipothalamus</a:t>
            </a:r>
            <a:r>
              <a:rPr lang="en-US" dirty="0" smtClean="0"/>
              <a:t> </a:t>
            </a:r>
            <a:r>
              <a:rPr lang="en-US" dirty="0" err="1" smtClean="0"/>
              <a:t>menghasilkan</a:t>
            </a:r>
            <a:r>
              <a:rPr lang="en-US" dirty="0" smtClean="0"/>
              <a:t> </a:t>
            </a:r>
            <a:r>
              <a:rPr lang="en-US" dirty="0" err="1" smtClean="0"/>
              <a:t>hormon</a:t>
            </a:r>
            <a:r>
              <a:rPr lang="en-US" dirty="0" smtClean="0"/>
              <a:t> </a:t>
            </a:r>
            <a:r>
              <a:rPr lang="en-US" dirty="0" err="1" smtClean="0"/>
              <a:t>GnRH</a:t>
            </a:r>
            <a:r>
              <a:rPr lang="en-US" dirty="0" smtClean="0"/>
              <a:t> (</a:t>
            </a:r>
            <a:r>
              <a:rPr lang="en-US" dirty="0" err="1" smtClean="0"/>
              <a:t>gonadotropin</a:t>
            </a:r>
            <a:r>
              <a:rPr lang="en-US" dirty="0" smtClean="0"/>
              <a:t> releasing hormone) yang </a:t>
            </a:r>
            <a:r>
              <a:rPr lang="en-US" dirty="0" err="1" smtClean="0"/>
              <a:t>menstimulasi</a:t>
            </a:r>
            <a:r>
              <a:rPr lang="en-US" dirty="0" smtClean="0"/>
              <a:t> </a:t>
            </a:r>
            <a:r>
              <a:rPr lang="en-US" dirty="0" err="1" smtClean="0"/>
              <a:t>hipofisis</a:t>
            </a:r>
            <a:r>
              <a:rPr lang="en-US" dirty="0" smtClean="0"/>
              <a:t> </a:t>
            </a:r>
            <a:r>
              <a:rPr lang="en-US" dirty="0" err="1" smtClean="0"/>
              <a:t>untuk</a:t>
            </a:r>
            <a:r>
              <a:rPr lang="en-US" dirty="0" smtClean="0"/>
              <a:t> </a:t>
            </a:r>
            <a:r>
              <a:rPr lang="en-US" dirty="0" err="1" smtClean="0"/>
              <a:t>mensekresi</a:t>
            </a:r>
            <a:r>
              <a:rPr lang="en-US" dirty="0" smtClean="0"/>
              <a:t> </a:t>
            </a:r>
            <a:r>
              <a:rPr lang="en-US" dirty="0" err="1" smtClean="0"/>
              <a:t>hormon</a:t>
            </a:r>
            <a:r>
              <a:rPr lang="en-US" dirty="0" smtClean="0"/>
              <a:t> FSH (follicle stimulating hormone), </a:t>
            </a:r>
            <a:r>
              <a:rPr lang="en-US" dirty="0" err="1" smtClean="0"/>
              <a:t>dan</a:t>
            </a:r>
            <a:r>
              <a:rPr lang="en-US" dirty="0" smtClean="0"/>
              <a:t> LH (</a:t>
            </a:r>
            <a:r>
              <a:rPr lang="en-US" dirty="0" err="1" smtClean="0"/>
              <a:t>lutinuezing</a:t>
            </a:r>
            <a:r>
              <a:rPr lang="en-US" dirty="0" smtClean="0"/>
              <a:t> hormone). FSH </a:t>
            </a:r>
            <a:r>
              <a:rPr lang="en-US" dirty="0" err="1" smtClean="0"/>
              <a:t>dan</a:t>
            </a:r>
            <a:r>
              <a:rPr lang="en-US" dirty="0" smtClean="0"/>
              <a:t> LH </a:t>
            </a:r>
            <a:r>
              <a:rPr lang="en-US" dirty="0" err="1" smtClean="0"/>
              <a:t>menyebabkan</a:t>
            </a:r>
            <a:r>
              <a:rPr lang="en-US" dirty="0" smtClean="0"/>
              <a:t> </a:t>
            </a:r>
            <a:r>
              <a:rPr lang="en-US" dirty="0" err="1" smtClean="0"/>
              <a:t>serangkaian</a:t>
            </a:r>
            <a:r>
              <a:rPr lang="en-US" dirty="0" smtClean="0"/>
              <a:t> </a:t>
            </a:r>
            <a:r>
              <a:rPr lang="en-US" dirty="0" err="1" smtClean="0"/>
              <a:t>proses</a:t>
            </a:r>
            <a:r>
              <a:rPr lang="en-US" dirty="0" smtClean="0"/>
              <a:t> </a:t>
            </a:r>
            <a:r>
              <a:rPr lang="en-US" dirty="0" err="1" smtClean="0"/>
              <a:t>di</a:t>
            </a:r>
            <a:r>
              <a:rPr lang="en-US" dirty="0" smtClean="0"/>
              <a:t> </a:t>
            </a:r>
            <a:r>
              <a:rPr lang="en-US" dirty="0" err="1" smtClean="0"/>
              <a:t>ovarium</a:t>
            </a:r>
            <a:r>
              <a:rPr lang="en-US" dirty="0" smtClean="0"/>
              <a:t> </a:t>
            </a:r>
            <a:r>
              <a:rPr lang="en-US" dirty="0" err="1" smtClean="0"/>
              <a:t>sehingga</a:t>
            </a:r>
            <a:r>
              <a:rPr lang="en-US" dirty="0" smtClean="0"/>
              <a:t> </a:t>
            </a:r>
            <a:r>
              <a:rPr lang="en-US" dirty="0" err="1" smtClean="0"/>
              <a:t>terjadi</a:t>
            </a:r>
            <a:r>
              <a:rPr lang="en-US" dirty="0" smtClean="0"/>
              <a:t> </a:t>
            </a:r>
            <a:r>
              <a:rPr lang="en-US" dirty="0" err="1" smtClean="0"/>
              <a:t>sekresi</a:t>
            </a:r>
            <a:r>
              <a:rPr lang="en-US" dirty="0" smtClean="0"/>
              <a:t> </a:t>
            </a:r>
            <a:r>
              <a:rPr lang="en-US" dirty="0" err="1" smtClean="0"/>
              <a:t>hormon</a:t>
            </a:r>
            <a:r>
              <a:rPr lang="en-US" dirty="0" smtClean="0"/>
              <a:t> estrogen </a:t>
            </a:r>
            <a:r>
              <a:rPr lang="en-US" dirty="0" err="1" smtClean="0"/>
              <a:t>dan</a:t>
            </a:r>
            <a:r>
              <a:rPr lang="en-US" dirty="0" smtClean="0"/>
              <a:t> </a:t>
            </a:r>
            <a:r>
              <a:rPr lang="en-US" dirty="0" err="1" smtClean="0"/>
              <a:t>progesteron</a:t>
            </a:r>
            <a:r>
              <a:rPr lang="en-US" dirty="0" smtClean="0"/>
              <a:t>.</a:t>
            </a:r>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159829" y="953589"/>
            <a:ext cx="5512525" cy="4153988"/>
          </a:xfrm>
        </p:spPr>
        <p:txBody>
          <a:bodyPr>
            <a:normAutofit/>
          </a:bodyPr>
          <a:lstStyle/>
          <a:p>
            <a:pPr algn="ctr"/>
            <a:r>
              <a:rPr lang="id-ID" sz="8000" b="1" dirty="0" smtClean="0">
                <a:solidFill>
                  <a:srgbClr val="FF0000"/>
                </a:solidFill>
              </a:rPr>
              <a:t>Apa </a:t>
            </a:r>
            <a:br>
              <a:rPr lang="id-ID" sz="8000" b="1" dirty="0" smtClean="0">
                <a:solidFill>
                  <a:srgbClr val="FF0000"/>
                </a:solidFill>
              </a:rPr>
            </a:br>
            <a:r>
              <a:rPr lang="id-ID" sz="8000" b="1" dirty="0" smtClean="0">
                <a:solidFill>
                  <a:srgbClr val="FF0000"/>
                </a:solidFill>
              </a:rPr>
              <a:t>itu hormon ?</a:t>
            </a:r>
            <a:endParaRPr lang="id-ID" sz="8000" b="1" dirty="0">
              <a:solidFill>
                <a:srgbClr val="FF0000"/>
              </a:solidFill>
            </a:endParaRPr>
          </a:p>
        </p:txBody>
      </p:sp>
      <p:sp>
        <p:nvSpPr>
          <p:cNvPr id="9" name="Content Placeholder 8"/>
          <p:cNvSpPr>
            <a:spLocks noGrp="1"/>
          </p:cNvSpPr>
          <p:nvPr>
            <p:ph idx="1"/>
          </p:nvPr>
        </p:nvSpPr>
        <p:spPr>
          <a:xfrm>
            <a:off x="836613" y="914400"/>
            <a:ext cx="3826827" cy="5029200"/>
          </a:xfrm>
        </p:spPr>
        <p:txBody>
          <a:bodyPr/>
          <a:lstStyle/>
          <a:p>
            <a:endParaRPr lang="id-ID" dirty="0"/>
          </a:p>
        </p:txBody>
      </p:sp>
      <p:sp>
        <p:nvSpPr>
          <p:cNvPr id="10" name="Text Placeholder 9"/>
          <p:cNvSpPr>
            <a:spLocks noGrp="1"/>
          </p:cNvSpPr>
          <p:nvPr>
            <p:ph type="body" sz="half" idx="2"/>
          </p:nvPr>
        </p:nvSpPr>
        <p:spPr>
          <a:xfrm>
            <a:off x="7511732" y="5421086"/>
            <a:ext cx="3840480" cy="522514"/>
          </a:xfrm>
        </p:spPr>
        <p:txBody>
          <a:bodyPr/>
          <a:lstStyle/>
          <a:p>
            <a:endParaRPr lang="id-ID" dirty="0"/>
          </a:p>
        </p:txBody>
      </p:sp>
      <p:pic>
        <p:nvPicPr>
          <p:cNvPr id="37890" name="Picture 2" descr="http://4.bp.blogspot.com/-D4mhRxe9Iog/UIUAjm07heI/AAAAAAAAALA/DbUeYiTYnv8/s1600/Tinggi+Badan+Animasi.jpg"/>
          <p:cNvPicPr>
            <a:picLocks noChangeAspect="1" noChangeArrowheads="1"/>
          </p:cNvPicPr>
          <p:nvPr/>
        </p:nvPicPr>
        <p:blipFill>
          <a:blip r:embed="rId2" cstate="print"/>
          <a:srcRect/>
          <a:stretch>
            <a:fillRect/>
          </a:stretch>
        </p:blipFill>
        <p:spPr bwMode="auto">
          <a:xfrm>
            <a:off x="963534" y="833614"/>
            <a:ext cx="3608466" cy="517530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en-US" dirty="0" err="1" smtClean="0"/>
              <a:t>Tingginya</a:t>
            </a:r>
            <a:r>
              <a:rPr lang="en-US" dirty="0" smtClean="0"/>
              <a:t> </a:t>
            </a:r>
            <a:r>
              <a:rPr lang="en-US" dirty="0" err="1" smtClean="0"/>
              <a:t>kadar</a:t>
            </a:r>
            <a:r>
              <a:rPr lang="en-US" dirty="0" smtClean="0"/>
              <a:t> FSH </a:t>
            </a:r>
            <a:r>
              <a:rPr lang="en-US" dirty="0" err="1" smtClean="0"/>
              <a:t>dan</a:t>
            </a:r>
            <a:r>
              <a:rPr lang="en-US" dirty="0" smtClean="0"/>
              <a:t> LH </a:t>
            </a:r>
            <a:r>
              <a:rPr lang="en-US" dirty="0" err="1" smtClean="0"/>
              <a:t>akan</a:t>
            </a:r>
            <a:r>
              <a:rPr lang="en-US" dirty="0" smtClean="0"/>
              <a:t> </a:t>
            </a:r>
            <a:r>
              <a:rPr lang="en-US" dirty="0" err="1" smtClean="0"/>
              <a:t>menghambat</a:t>
            </a:r>
            <a:r>
              <a:rPr lang="en-US" dirty="0" smtClean="0"/>
              <a:t> </a:t>
            </a:r>
            <a:r>
              <a:rPr lang="en-US" dirty="0" err="1" smtClean="0"/>
              <a:t>sekresi</a:t>
            </a:r>
            <a:r>
              <a:rPr lang="en-US" dirty="0" smtClean="0"/>
              <a:t> </a:t>
            </a:r>
            <a:r>
              <a:rPr lang="en-US" dirty="0" err="1" smtClean="0"/>
              <a:t>hormon</a:t>
            </a:r>
            <a:r>
              <a:rPr lang="en-US" dirty="0" smtClean="0"/>
              <a:t> </a:t>
            </a:r>
            <a:r>
              <a:rPr lang="en-US" dirty="0" err="1" smtClean="0"/>
              <a:t>GnRH</a:t>
            </a:r>
            <a:r>
              <a:rPr lang="en-US" dirty="0" smtClean="0"/>
              <a:t> </a:t>
            </a:r>
            <a:r>
              <a:rPr lang="en-US" dirty="0" err="1" smtClean="0"/>
              <a:t>oleh</a:t>
            </a:r>
            <a:r>
              <a:rPr lang="en-US" dirty="0" smtClean="0"/>
              <a:t> </a:t>
            </a:r>
            <a:r>
              <a:rPr lang="en-US" dirty="0" err="1" smtClean="0"/>
              <a:t>hipothalamus</a:t>
            </a:r>
            <a:r>
              <a:rPr lang="en-US" dirty="0" smtClean="0"/>
              <a:t>. </a:t>
            </a:r>
            <a:r>
              <a:rPr lang="en-US" dirty="0" err="1" smtClean="0"/>
              <a:t>Sedangkan</a:t>
            </a:r>
            <a:r>
              <a:rPr lang="en-US" dirty="0" smtClean="0"/>
              <a:t> </a:t>
            </a:r>
            <a:r>
              <a:rPr lang="en-US" dirty="0" err="1" smtClean="0"/>
              <a:t>peningkatan</a:t>
            </a:r>
            <a:r>
              <a:rPr lang="en-US" dirty="0" smtClean="0"/>
              <a:t> </a:t>
            </a:r>
            <a:r>
              <a:rPr lang="en-US" dirty="0" err="1" smtClean="0"/>
              <a:t>kadar</a:t>
            </a:r>
            <a:r>
              <a:rPr lang="en-US" dirty="0" smtClean="0"/>
              <a:t> estrogen </a:t>
            </a:r>
            <a:r>
              <a:rPr lang="en-US" dirty="0" err="1" smtClean="0"/>
              <a:t>dan</a:t>
            </a:r>
            <a:r>
              <a:rPr lang="en-US" dirty="0" smtClean="0"/>
              <a:t> </a:t>
            </a:r>
            <a:r>
              <a:rPr lang="en-US" dirty="0" err="1" smtClean="0"/>
              <a:t>progesteron</a:t>
            </a:r>
            <a:r>
              <a:rPr lang="en-US" dirty="0" smtClean="0"/>
              <a:t> </a:t>
            </a:r>
            <a:r>
              <a:rPr lang="en-US" dirty="0" err="1" smtClean="0"/>
              <a:t>dapat</a:t>
            </a:r>
            <a:r>
              <a:rPr lang="en-US" dirty="0" smtClean="0"/>
              <a:t> </a:t>
            </a:r>
            <a:r>
              <a:rPr lang="en-US" dirty="0" err="1" smtClean="0"/>
              <a:t>menstimulasi</a:t>
            </a:r>
            <a:r>
              <a:rPr lang="en-US" dirty="0" smtClean="0"/>
              <a:t> (</a:t>
            </a:r>
            <a:r>
              <a:rPr lang="en-US" dirty="0" err="1" smtClean="0"/>
              <a:t>positif</a:t>
            </a:r>
            <a:r>
              <a:rPr lang="en-US" dirty="0" smtClean="0"/>
              <a:t> feedback, </a:t>
            </a:r>
            <a:r>
              <a:rPr lang="en-US" dirty="0" err="1" smtClean="0"/>
              <a:t>pada</a:t>
            </a:r>
            <a:r>
              <a:rPr lang="en-US" dirty="0" smtClean="0"/>
              <a:t> </a:t>
            </a:r>
            <a:r>
              <a:rPr lang="en-US" dirty="0" err="1" smtClean="0"/>
              <a:t>fase</a:t>
            </a:r>
            <a:r>
              <a:rPr lang="en-US" dirty="0" smtClean="0"/>
              <a:t> </a:t>
            </a:r>
            <a:r>
              <a:rPr lang="en-US" dirty="0" err="1" smtClean="0"/>
              <a:t>folikuler</a:t>
            </a:r>
            <a:r>
              <a:rPr lang="en-US" dirty="0" smtClean="0"/>
              <a:t>) </a:t>
            </a:r>
            <a:r>
              <a:rPr lang="en-US" dirty="0" err="1" smtClean="0"/>
              <a:t>maupun</a:t>
            </a:r>
            <a:r>
              <a:rPr lang="en-US" dirty="0" smtClean="0"/>
              <a:t> </a:t>
            </a:r>
            <a:r>
              <a:rPr lang="en-US" dirty="0" err="1" smtClean="0"/>
              <a:t>menghambat</a:t>
            </a:r>
            <a:r>
              <a:rPr lang="en-US" dirty="0" smtClean="0"/>
              <a:t> (inhibitory/</a:t>
            </a:r>
            <a:r>
              <a:rPr lang="en-US" dirty="0" err="1" smtClean="0"/>
              <a:t>negatif</a:t>
            </a:r>
            <a:r>
              <a:rPr lang="en-US" dirty="0" smtClean="0"/>
              <a:t> feedback, </a:t>
            </a:r>
            <a:r>
              <a:rPr lang="en-US" dirty="0" err="1" smtClean="0"/>
              <a:t>pada</a:t>
            </a:r>
            <a:r>
              <a:rPr lang="en-US" dirty="0" smtClean="0"/>
              <a:t> </a:t>
            </a:r>
            <a:r>
              <a:rPr lang="en-US" dirty="0" err="1" smtClean="0"/>
              <a:t>saat</a:t>
            </a:r>
            <a:r>
              <a:rPr lang="en-US" dirty="0" smtClean="0"/>
              <a:t> </a:t>
            </a:r>
            <a:r>
              <a:rPr lang="en-US" dirty="0" err="1" smtClean="0"/>
              <a:t>fase</a:t>
            </a:r>
            <a:r>
              <a:rPr lang="en-US" dirty="0" smtClean="0"/>
              <a:t> </a:t>
            </a:r>
            <a:r>
              <a:rPr lang="en-US" dirty="0" err="1" smtClean="0"/>
              <a:t>luteal</a:t>
            </a:r>
            <a:r>
              <a:rPr lang="en-US" dirty="0" smtClean="0"/>
              <a:t>) </a:t>
            </a:r>
            <a:r>
              <a:rPr lang="en-US" dirty="0" err="1" smtClean="0"/>
              <a:t>sekresi</a:t>
            </a:r>
            <a:r>
              <a:rPr lang="en-US" dirty="0" smtClean="0"/>
              <a:t> FSH </a:t>
            </a:r>
            <a:r>
              <a:rPr lang="en-US" dirty="0" err="1" smtClean="0"/>
              <a:t>dan</a:t>
            </a:r>
            <a:r>
              <a:rPr lang="en-US" dirty="0" smtClean="0"/>
              <a:t> LH </a:t>
            </a:r>
            <a:r>
              <a:rPr lang="en-US" dirty="0" err="1" smtClean="0"/>
              <a:t>di</a:t>
            </a:r>
            <a:r>
              <a:rPr lang="en-US" dirty="0" smtClean="0"/>
              <a:t> </a:t>
            </a:r>
            <a:r>
              <a:rPr lang="en-US" dirty="0" err="1" smtClean="0"/>
              <a:t>hipofisis</a:t>
            </a:r>
            <a:r>
              <a:rPr lang="en-US" dirty="0" smtClean="0"/>
              <a:t> </a:t>
            </a:r>
            <a:r>
              <a:rPr lang="en-US" dirty="0" err="1" smtClean="0"/>
              <a:t>atau</a:t>
            </a:r>
            <a:r>
              <a:rPr lang="en-US" dirty="0" smtClean="0"/>
              <a:t> </a:t>
            </a:r>
            <a:r>
              <a:rPr lang="en-US" dirty="0" err="1" smtClean="0"/>
              <a:t>GnRH</a:t>
            </a:r>
            <a:r>
              <a:rPr lang="en-US" dirty="0" smtClean="0"/>
              <a:t> </a:t>
            </a:r>
            <a:r>
              <a:rPr lang="en-US" dirty="0" err="1" smtClean="0"/>
              <a:t>di</a:t>
            </a:r>
            <a:r>
              <a:rPr lang="en-US" dirty="0" smtClean="0"/>
              <a:t> </a:t>
            </a:r>
            <a:r>
              <a:rPr lang="en-US" dirty="0" err="1" smtClean="0"/>
              <a:t>hipothalamus</a:t>
            </a:r>
            <a:r>
              <a:rPr lang="en-US" dirty="0" smtClean="0"/>
              <a:t/>
            </a:r>
            <a:br>
              <a:rPr lang="en-US" dirty="0" smtClean="0"/>
            </a:br>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1.jpg"/>
          <p:cNvPicPr>
            <a:picLocks noGrp="1" noChangeAspect="1"/>
          </p:cNvPicPr>
          <p:nvPr>
            <p:ph type="pic" sz="quarter" idx="17"/>
          </p:nvPr>
        </p:nvPicPr>
        <p:blipFill>
          <a:blip r:embed="rId2" cstate="print"/>
          <a:srcRect t="9628" b="9628"/>
          <a:stretch>
            <a:fillRect/>
          </a:stretch>
        </p:blipFill>
        <p:spPr/>
      </p:pic>
      <p:pic>
        <p:nvPicPr>
          <p:cNvPr id="17" name="Picture Placeholder 16" descr="3.jpg"/>
          <p:cNvPicPr>
            <a:picLocks noGrp="1" noChangeAspect="1"/>
          </p:cNvPicPr>
          <p:nvPr>
            <p:ph type="pic" sz="quarter" idx="19"/>
          </p:nvPr>
        </p:nvPicPr>
        <p:blipFill>
          <a:blip r:embed="rId3" cstate="print"/>
          <a:srcRect t="4269" b="4269"/>
          <a:stretch>
            <a:fillRect/>
          </a:stretch>
        </p:blipFill>
        <p:spPr/>
      </p:pic>
      <p:sp>
        <p:nvSpPr>
          <p:cNvPr id="14" name="Text Placeholder 13"/>
          <p:cNvSpPr>
            <a:spLocks noGrp="1"/>
          </p:cNvSpPr>
          <p:nvPr>
            <p:ph type="body" sz="half" idx="21"/>
          </p:nvPr>
        </p:nvSpPr>
        <p:spPr/>
        <p:txBody>
          <a:bodyPr/>
          <a:lstStyle/>
          <a:p>
            <a:endParaRPr lang="id-ID"/>
          </a:p>
        </p:txBody>
      </p:sp>
      <p:pic>
        <p:nvPicPr>
          <p:cNvPr id="36866" name="Picture 2" descr="C:\Users\USER\Documents\4.jpg"/>
          <p:cNvPicPr>
            <a:picLocks noGrp="1" noChangeAspect="1" noChangeArrowheads="1"/>
          </p:cNvPicPr>
          <p:nvPr>
            <p:ph type="pic" sz="quarter" idx="18"/>
          </p:nvPr>
        </p:nvPicPr>
        <p:blipFill>
          <a:blip r:embed="rId4" cstate="print"/>
          <a:srcRect t="21953" b="21953"/>
          <a:stretch>
            <a:fillRect/>
          </a:stretch>
        </p:blipFill>
        <p:spPr bwMode="auto">
          <a:xfrm>
            <a:off x="5494528" y="516541"/>
            <a:ext cx="2993366" cy="2305338"/>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235131"/>
            <a:ext cx="10058402" cy="757646"/>
          </a:xfrm>
        </p:spPr>
        <p:txBody>
          <a:bodyPr>
            <a:noAutofit/>
          </a:bodyPr>
          <a:lstStyle/>
          <a:p>
            <a:r>
              <a:rPr lang="id-ID" sz="2400" dirty="0" smtClean="0"/>
              <a:t>Hormon yang mempengaruhi keseimbangan suhu tubuh</a:t>
            </a:r>
            <a:br>
              <a:rPr lang="id-ID" sz="2400" dirty="0" smtClean="0"/>
            </a:br>
            <a:endParaRPr lang="id-ID" sz="2400" dirty="0"/>
          </a:p>
        </p:txBody>
      </p:sp>
      <p:sp>
        <p:nvSpPr>
          <p:cNvPr id="3" name="Content Placeholder 2"/>
          <p:cNvSpPr>
            <a:spLocks noGrp="1"/>
          </p:cNvSpPr>
          <p:nvPr>
            <p:ph idx="1"/>
          </p:nvPr>
        </p:nvSpPr>
        <p:spPr>
          <a:xfrm>
            <a:off x="1065214" y="1162593"/>
            <a:ext cx="10058400" cy="5133703"/>
          </a:xfrm>
        </p:spPr>
        <p:txBody>
          <a:bodyPr>
            <a:normAutofit/>
          </a:bodyPr>
          <a:lstStyle/>
          <a:p>
            <a:r>
              <a:rPr lang="id-ID" dirty="0" smtClean="0"/>
              <a:t>Pengatur suhu tubuh di hipotalamus akan menghasilkan enzim brandikinin yang dapat mempengaruhi kerja kelenjar keringat. Kelenjar keringat menggulung dan berhubungan dengan kapiler darah. Kelenjar tersebut akan menyerap air, dan garam-garam mineral dari darah kapiler dan selanjutnya dikeluarkan melalui kulit sebagai keringat. Keringat yang dikeluarkan di permukaan kulit akan menyerap panas tubuh sehingga suhu tubuh menjadi tetap.</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400" dirty="0" smtClean="0"/>
              <a:t>Hormon lain yang mempengaruhi suhu tubuh:</a:t>
            </a:r>
            <a:endParaRPr lang="id-ID" sz="2400" dirty="0"/>
          </a:p>
        </p:txBody>
      </p:sp>
      <p:sp>
        <p:nvSpPr>
          <p:cNvPr id="3" name="Content Placeholder 2"/>
          <p:cNvSpPr>
            <a:spLocks noGrp="1"/>
          </p:cNvSpPr>
          <p:nvPr>
            <p:ph idx="1"/>
          </p:nvPr>
        </p:nvSpPr>
        <p:spPr/>
        <p:txBody>
          <a:bodyPr>
            <a:normAutofit fontScale="70000" lnSpcReduction="20000"/>
          </a:bodyPr>
          <a:lstStyle/>
          <a:p>
            <a:r>
              <a:rPr lang="id-ID" dirty="0" smtClean="0"/>
              <a:t>1. Hormone pertumbuhan</a:t>
            </a:r>
          </a:p>
          <a:p>
            <a:pPr>
              <a:buNone/>
            </a:pPr>
            <a:r>
              <a:rPr lang="id-ID" dirty="0" smtClean="0"/>
              <a:t>	Hormone pertumbuhan ( </a:t>
            </a:r>
            <a:r>
              <a:rPr lang="id-ID" i="1" dirty="0" smtClean="0"/>
              <a:t>growth hormone </a:t>
            </a:r>
            <a:r>
              <a:rPr lang="id-ID" dirty="0" smtClean="0"/>
              <a:t>) dapat menyebabkan peningkatan kecepatan metabolisme sebesar 15-20%. Akibatnya, produksi panas tubuh juga meningkat.</a:t>
            </a:r>
          </a:p>
          <a:p>
            <a:r>
              <a:rPr lang="id-ID" dirty="0" smtClean="0"/>
              <a:t>2. Hormone tiroid</a:t>
            </a:r>
          </a:p>
          <a:p>
            <a:pPr>
              <a:buNone/>
            </a:pPr>
            <a:r>
              <a:rPr lang="id-ID" dirty="0" smtClean="0"/>
              <a:t>	Fungsi tiroksin adalah meningkatkan aktivitas hamper semua reaksi kimia dalam tubuh sehingga peningkatan kadar tiroksin dapat mempengaruhi laju metabolisme menjadi 50-100% diatas normal.</a:t>
            </a:r>
          </a:p>
          <a:p>
            <a:r>
              <a:rPr lang="id-ID" dirty="0" smtClean="0"/>
              <a:t>3. Hormone kelamin</a:t>
            </a:r>
          </a:p>
          <a:p>
            <a:pPr>
              <a:buNone/>
            </a:pPr>
            <a:r>
              <a:rPr lang="id-ID" smtClean="0"/>
              <a:t>	Hormone </a:t>
            </a:r>
            <a:r>
              <a:rPr lang="id-ID" dirty="0" smtClean="0"/>
              <a:t>kelamin pria dapat meningkatkan kecepatan metabolisme basal kira-kira 10-15% kecepatan normal, menyebabkan peningkatan produksi panas. Pada perempuan, fluktuasi suhu lebih bervariasi dari pada laki-laki karena pengeluaran hormone progesterone pada masa ovulasi meningkatkan suhu tubuh sekitar 0,3 – 0,6°C di atas suhu basal.</a:t>
            </a:r>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d-ID" dirty="0" smtClean="0"/>
              <a:t>TERIMA KASIH </a:t>
            </a:r>
            <a:r>
              <a:rPr lang="id-ID" dirty="0" smtClean="0">
                <a:sym typeface="Wingdings" pitchFamily="2" charset="2"/>
              </a:rPr>
              <a:t></a:t>
            </a:r>
            <a:endParaRPr lang="id-ID" dirty="0"/>
          </a:p>
        </p:txBody>
      </p:sp>
      <p:sp>
        <p:nvSpPr>
          <p:cNvPr id="5" name="Text Placeholder 4"/>
          <p:cNvSpPr>
            <a:spLocks noGrp="1"/>
          </p:cNvSpPr>
          <p:nvPr>
            <p:ph type="body" idx="1"/>
          </p:nvPr>
        </p:nvSpPr>
        <p:spPr/>
        <p:txBody>
          <a:bodyPr/>
          <a:lstStyle/>
          <a:p>
            <a:r>
              <a:rPr lang="id-ID" dirty="0" smtClean="0"/>
              <a:t>Semoga Bermanfaat</a:t>
            </a:r>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Pengertian</a:t>
            </a:r>
            <a:endParaRPr lang="id-ID" dirty="0"/>
          </a:p>
        </p:txBody>
      </p:sp>
      <p:sp>
        <p:nvSpPr>
          <p:cNvPr id="3" name="Content Placeholder 2"/>
          <p:cNvSpPr>
            <a:spLocks noGrp="1"/>
          </p:cNvSpPr>
          <p:nvPr>
            <p:ph idx="1"/>
          </p:nvPr>
        </p:nvSpPr>
        <p:spPr/>
        <p:txBody>
          <a:bodyPr>
            <a:normAutofit fontScale="92500" lnSpcReduction="20000"/>
          </a:bodyPr>
          <a:lstStyle/>
          <a:p>
            <a:r>
              <a:rPr lang="id-ID" dirty="0" smtClean="0"/>
              <a:t>Hormon adalah zat kimia dalam bentuk senyawa organic yang dihasilkan oleh kelenjar endokrin. Pengaruh hormon dapat terjadi dalam beberapa detik, hari, minggu, bulan, dan bahkan beberapa tahun.</a:t>
            </a:r>
          </a:p>
          <a:p>
            <a:r>
              <a:rPr lang="id-ID" dirty="0" smtClean="0"/>
              <a:t>Hormon disebut endokrin karena:</a:t>
            </a:r>
          </a:p>
          <a:p>
            <a:pPr>
              <a:buNone/>
            </a:pPr>
            <a:r>
              <a:rPr lang="id-ID" dirty="0" smtClean="0"/>
              <a:t>	</a:t>
            </a:r>
            <a:r>
              <a:rPr lang="en-US" dirty="0" err="1" smtClean="0"/>
              <a:t>Hasil</a:t>
            </a:r>
            <a:r>
              <a:rPr lang="en-US" dirty="0" smtClean="0"/>
              <a:t> </a:t>
            </a:r>
            <a:r>
              <a:rPr lang="en-US" dirty="0" err="1" smtClean="0"/>
              <a:t>sekresinya</a:t>
            </a:r>
            <a:r>
              <a:rPr lang="en-US" dirty="0" smtClean="0"/>
              <a:t> </a:t>
            </a:r>
            <a:r>
              <a:rPr lang="en-US" dirty="0" err="1" smtClean="0"/>
              <a:t>tidak</a:t>
            </a:r>
            <a:r>
              <a:rPr lang="en-US" dirty="0" smtClean="0"/>
              <a:t> </a:t>
            </a:r>
            <a:r>
              <a:rPr lang="en-US" dirty="0" err="1" smtClean="0"/>
              <a:t>dibuang</a:t>
            </a:r>
            <a:r>
              <a:rPr lang="en-US" dirty="0" smtClean="0"/>
              <a:t> </a:t>
            </a:r>
            <a:r>
              <a:rPr lang="en-US" dirty="0" err="1" smtClean="0"/>
              <a:t>keluar</a:t>
            </a:r>
            <a:r>
              <a:rPr lang="en-US" dirty="0" smtClean="0"/>
              <a:t> </a:t>
            </a:r>
            <a:r>
              <a:rPr lang="en-US" dirty="0" err="1" smtClean="0"/>
              <a:t>tubuh</a:t>
            </a:r>
            <a:r>
              <a:rPr lang="en-US" dirty="0" smtClean="0"/>
              <a:t> </a:t>
            </a:r>
            <a:r>
              <a:rPr lang="en-US" dirty="0" err="1" smtClean="0"/>
              <a:t>tetapi</a:t>
            </a:r>
            <a:r>
              <a:rPr lang="en-US" dirty="0" smtClean="0"/>
              <a:t> </a:t>
            </a:r>
            <a:r>
              <a:rPr lang="en-US" dirty="0" err="1" smtClean="0"/>
              <a:t>masuk</a:t>
            </a:r>
            <a:r>
              <a:rPr lang="en-US" dirty="0" smtClean="0"/>
              <a:t> </a:t>
            </a:r>
            <a:r>
              <a:rPr lang="en-US" dirty="0" err="1" smtClean="0"/>
              <a:t>ke</a:t>
            </a:r>
            <a:r>
              <a:rPr lang="en-US" dirty="0" smtClean="0"/>
              <a:t> </a:t>
            </a:r>
            <a:r>
              <a:rPr lang="en-US" dirty="0" err="1" smtClean="0"/>
              <a:t>dalam</a:t>
            </a:r>
            <a:r>
              <a:rPr lang="en-US" dirty="0" smtClean="0"/>
              <a:t> </a:t>
            </a:r>
            <a:r>
              <a:rPr lang="en-US" dirty="0" err="1" smtClean="0"/>
              <a:t>aliran</a:t>
            </a:r>
            <a:r>
              <a:rPr lang="en-US" dirty="0" smtClean="0"/>
              <a:t> </a:t>
            </a:r>
            <a:r>
              <a:rPr lang="en-US" dirty="0" err="1" smtClean="0"/>
              <a:t>darah</a:t>
            </a:r>
            <a:endParaRPr lang="en-US" dirty="0" smtClean="0"/>
          </a:p>
          <a:p>
            <a:pPr>
              <a:buNone/>
            </a:pPr>
            <a:r>
              <a:rPr lang="id-ID" dirty="0" smtClean="0"/>
              <a:t>	</a:t>
            </a:r>
            <a:r>
              <a:rPr lang="en-US" dirty="0" err="1" smtClean="0"/>
              <a:t>Sedangkan</a:t>
            </a:r>
            <a:r>
              <a:rPr lang="en-US" dirty="0" smtClean="0"/>
              <a:t> </a:t>
            </a:r>
            <a:r>
              <a:rPr lang="en-US" dirty="0" err="1" smtClean="0"/>
              <a:t>eksokrin</a:t>
            </a:r>
            <a:r>
              <a:rPr lang="en-US" dirty="0" smtClean="0"/>
              <a:t> </a:t>
            </a:r>
            <a:r>
              <a:rPr lang="en-US" dirty="0" err="1" smtClean="0"/>
              <a:t>hasil</a:t>
            </a:r>
            <a:r>
              <a:rPr lang="en-US" dirty="0" smtClean="0"/>
              <a:t> </a:t>
            </a:r>
            <a:r>
              <a:rPr lang="en-US" dirty="0" err="1" smtClean="0"/>
              <a:t>sekresinya</a:t>
            </a:r>
            <a:r>
              <a:rPr lang="en-US" dirty="0" smtClean="0"/>
              <a:t> </a:t>
            </a:r>
            <a:r>
              <a:rPr lang="en-US" dirty="0" err="1" smtClean="0"/>
              <a:t>dibuang</a:t>
            </a:r>
            <a:r>
              <a:rPr lang="en-US" dirty="0" smtClean="0"/>
              <a:t> </a:t>
            </a:r>
            <a:r>
              <a:rPr lang="en-US" dirty="0" err="1" smtClean="0"/>
              <a:t>keluar</a:t>
            </a:r>
            <a:r>
              <a:rPr lang="en-US" dirty="0" smtClean="0"/>
              <a:t> </a:t>
            </a:r>
            <a:r>
              <a:rPr lang="en-US" dirty="0" err="1" smtClean="0"/>
              <a:t>tubuh</a:t>
            </a:r>
            <a:r>
              <a:rPr lang="en-US" dirty="0" smtClean="0"/>
              <a:t> </a:t>
            </a:r>
            <a:r>
              <a:rPr lang="en-US" dirty="0" smtClean="0">
                <a:sym typeface="Wingdings" pitchFamily="2" charset="2"/>
              </a:rPr>
              <a:t> </a:t>
            </a:r>
            <a:r>
              <a:rPr lang="en-US" dirty="0" err="1" smtClean="0">
                <a:sym typeface="Wingdings" pitchFamily="2" charset="2"/>
              </a:rPr>
              <a:t>kelenjar</a:t>
            </a:r>
            <a:r>
              <a:rPr lang="en-US" dirty="0" smtClean="0">
                <a:sym typeface="Wingdings" pitchFamily="2" charset="2"/>
              </a:rPr>
              <a:t> </a:t>
            </a:r>
            <a:r>
              <a:rPr lang="en-US" dirty="0" err="1" smtClean="0">
                <a:sym typeface="Wingdings" pitchFamily="2" charset="2"/>
              </a:rPr>
              <a:t>ludah</a:t>
            </a:r>
            <a:r>
              <a:rPr lang="en-US" dirty="0" smtClean="0">
                <a:sym typeface="Wingdings" pitchFamily="2" charset="2"/>
              </a:rPr>
              <a:t>, </a:t>
            </a:r>
            <a:r>
              <a:rPr lang="en-US" dirty="0" err="1" smtClean="0">
                <a:sym typeface="Wingdings" pitchFamily="2" charset="2"/>
              </a:rPr>
              <a:t>keringat</a:t>
            </a:r>
            <a:r>
              <a:rPr lang="en-US" dirty="0" smtClean="0">
                <a:sym typeface="Wingdings" pitchFamily="2" charset="2"/>
              </a:rPr>
              <a:t>, urine</a:t>
            </a:r>
          </a:p>
          <a:p>
            <a:pPr>
              <a:buNone/>
            </a:pPr>
            <a:r>
              <a:rPr lang="id-ID" dirty="0" smtClean="0">
                <a:sym typeface="Wingdings" pitchFamily="2" charset="2"/>
              </a:rPr>
              <a:t>	</a:t>
            </a:r>
            <a:r>
              <a:rPr lang="en-US" dirty="0" err="1" smtClean="0">
                <a:sym typeface="Wingdings" pitchFamily="2" charset="2"/>
              </a:rPr>
              <a:t>Lebih</a:t>
            </a:r>
            <a:r>
              <a:rPr lang="en-US" dirty="0" smtClean="0">
                <a:sym typeface="Wingdings" pitchFamily="2" charset="2"/>
              </a:rPr>
              <a:t> </a:t>
            </a:r>
            <a:r>
              <a:rPr lang="en-US" dirty="0" err="1" smtClean="0">
                <a:sym typeface="Wingdings" pitchFamily="2" charset="2"/>
              </a:rPr>
              <a:t>kurang</a:t>
            </a:r>
            <a:r>
              <a:rPr lang="en-US" dirty="0" smtClean="0">
                <a:sym typeface="Wingdings" pitchFamily="2" charset="2"/>
              </a:rPr>
              <a:t> 50 </a:t>
            </a:r>
            <a:r>
              <a:rPr lang="en-US" dirty="0" err="1" smtClean="0">
                <a:sym typeface="Wingdings" pitchFamily="2" charset="2"/>
              </a:rPr>
              <a:t>hormon</a:t>
            </a:r>
            <a:r>
              <a:rPr lang="en-US" dirty="0" smtClean="0">
                <a:sym typeface="Wingdings" pitchFamily="2" charset="2"/>
              </a:rPr>
              <a:t> </a:t>
            </a:r>
            <a:r>
              <a:rPr lang="en-US" dirty="0" err="1" smtClean="0">
                <a:sym typeface="Wingdings" pitchFamily="2" charset="2"/>
              </a:rPr>
              <a:t>merupakan</a:t>
            </a:r>
            <a:r>
              <a:rPr lang="en-US" dirty="0" smtClean="0">
                <a:sym typeface="Wingdings" pitchFamily="2" charset="2"/>
              </a:rPr>
              <a:t> </a:t>
            </a:r>
            <a:r>
              <a:rPr lang="en-US" dirty="0" err="1" smtClean="0">
                <a:sym typeface="Wingdings" pitchFamily="2" charset="2"/>
              </a:rPr>
              <a:t>produk</a:t>
            </a:r>
            <a:r>
              <a:rPr lang="en-US" dirty="0" smtClean="0">
                <a:sym typeface="Wingdings" pitchFamily="2" charset="2"/>
              </a:rPr>
              <a:t> </a:t>
            </a:r>
            <a:r>
              <a:rPr lang="en-US" dirty="0" err="1" smtClean="0">
                <a:sym typeface="Wingdings" pitchFamily="2" charset="2"/>
              </a:rPr>
              <a:t>sel</a:t>
            </a:r>
            <a:r>
              <a:rPr lang="en-US" dirty="0" smtClean="0">
                <a:sym typeface="Wingdings" pitchFamily="2" charset="2"/>
              </a:rPr>
              <a:t> </a:t>
            </a:r>
            <a:r>
              <a:rPr lang="en-US" dirty="0" err="1" smtClean="0">
                <a:sym typeface="Wingdings" pitchFamily="2" charset="2"/>
              </a:rPr>
              <a:t>dari</a:t>
            </a:r>
            <a:r>
              <a:rPr lang="en-US" dirty="0" smtClean="0">
                <a:sym typeface="Wingdings" pitchFamily="2" charset="2"/>
              </a:rPr>
              <a:t> </a:t>
            </a:r>
            <a:r>
              <a:rPr lang="en-US" dirty="0" err="1" smtClean="0">
                <a:sym typeface="Wingdings" pitchFamily="2" charset="2"/>
              </a:rPr>
              <a:t>sistem</a:t>
            </a:r>
            <a:r>
              <a:rPr lang="en-US" dirty="0" smtClean="0">
                <a:sym typeface="Wingdings" pitchFamily="2" charset="2"/>
              </a:rPr>
              <a:t> </a:t>
            </a:r>
            <a:r>
              <a:rPr lang="en-US" dirty="0" err="1" smtClean="0">
                <a:sym typeface="Wingdings" pitchFamily="2" charset="2"/>
              </a:rPr>
              <a:t>endokrin</a:t>
            </a:r>
            <a:endParaRPr lang="en-US" dirty="0" smtClean="0">
              <a:sym typeface="Wingdings" pitchFamily="2" charset="2"/>
            </a:endParaRPr>
          </a:p>
          <a:p>
            <a:endParaRPr lang="id-ID" dirty="0" smtClean="0"/>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HUBUNGAN SISTEM SARAF DAN HORMON</a:t>
            </a:r>
            <a:r>
              <a:rPr lang="id-ID" dirty="0" smtClean="0"/>
              <a:t/>
            </a:r>
            <a:br>
              <a:rPr lang="id-ID" dirty="0" smtClean="0"/>
            </a:br>
            <a:endParaRPr lang="id-ID" dirty="0"/>
          </a:p>
        </p:txBody>
      </p:sp>
      <p:sp>
        <p:nvSpPr>
          <p:cNvPr id="3" name="Content Placeholder 2"/>
          <p:cNvSpPr>
            <a:spLocks noGrp="1"/>
          </p:cNvSpPr>
          <p:nvPr>
            <p:ph idx="1"/>
          </p:nvPr>
        </p:nvSpPr>
        <p:spPr/>
        <p:txBody>
          <a:bodyPr/>
          <a:lstStyle/>
          <a:p>
            <a:r>
              <a:rPr lang="id-ID" dirty="0" smtClean="0"/>
              <a:t>Sistem saraf  bersama sistem endokrin mengkoordinasikan seluruh sistem di dalam tubuh. Sistem saraf dan sistem endokrin ini merupakan suatu sistem yang saling berhubungan sehingga dinamakan sistem neuroendokrin. Hormon bekerja atas perintah dari sistem saraf dan sistem yang mengatur kerjasama antara saraf dan hormon terdapat pada daerah hipotalamus. Daerah hipotalamus sering disebut daerah kendali saraf endokrin (</a:t>
            </a:r>
            <a:r>
              <a:rPr lang="id-ID" i="1" dirty="0" smtClean="0"/>
              <a:t>neuroendocrine control</a:t>
            </a:r>
            <a:r>
              <a:rPr lang="id-ID" dirty="0" smtClean="0"/>
              <a:t>). </a:t>
            </a:r>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2891" y="195944"/>
            <a:ext cx="3840480" cy="6165668"/>
          </a:xfrm>
        </p:spPr>
        <p:txBody>
          <a:bodyPr>
            <a:noAutofit/>
          </a:bodyPr>
          <a:lstStyle/>
          <a:p>
            <a:pPr marL="609600" indent="-609600"/>
            <a:r>
              <a:rPr lang="id-ID" sz="2000" b="1" dirty="0" smtClean="0">
                <a:solidFill>
                  <a:srgbClr val="FF6699"/>
                </a:solidFill>
                <a:latin typeface="Comic Sans MS" pitchFamily="66" charset="0"/>
              </a:rPr>
              <a:t>Organ Endokrin</a:t>
            </a:r>
            <a:r>
              <a:rPr lang="id-ID" sz="1800" dirty="0" smtClean="0">
                <a:solidFill>
                  <a:srgbClr val="FF6699"/>
                </a:solidFill>
                <a:latin typeface="Comic Sans MS" pitchFamily="66" charset="0"/>
              </a:rPr>
              <a:t/>
            </a:r>
            <a:br>
              <a:rPr lang="id-ID" sz="1800" dirty="0" smtClean="0">
                <a:solidFill>
                  <a:srgbClr val="FF6699"/>
                </a:solidFill>
                <a:latin typeface="Comic Sans MS" pitchFamily="66" charset="0"/>
              </a:rPr>
            </a:br>
            <a:r>
              <a:rPr lang="id-ID" sz="1800" dirty="0" smtClean="0">
                <a:solidFill>
                  <a:srgbClr val="FF6699"/>
                </a:solidFill>
                <a:latin typeface="Comic Sans MS" pitchFamily="66" charset="0"/>
              </a:rPr>
              <a:t/>
            </a:r>
            <a:br>
              <a:rPr lang="id-ID" sz="1800" dirty="0" smtClean="0">
                <a:solidFill>
                  <a:srgbClr val="FF6699"/>
                </a:solidFill>
                <a:latin typeface="Comic Sans MS" pitchFamily="66" charset="0"/>
              </a:rPr>
            </a:br>
            <a:r>
              <a:rPr lang="en-US" sz="1800" dirty="0" err="1" smtClean="0">
                <a:solidFill>
                  <a:srgbClr val="FF6699"/>
                </a:solidFill>
                <a:latin typeface="Comic Sans MS" pitchFamily="66" charset="0"/>
              </a:rPr>
              <a:t>Berupa</a:t>
            </a:r>
            <a:r>
              <a:rPr lang="en-US" sz="1800" dirty="0" smtClean="0">
                <a:solidFill>
                  <a:srgbClr val="FF6699"/>
                </a:solidFill>
                <a:latin typeface="Comic Sans MS" pitchFamily="66" charset="0"/>
              </a:rPr>
              <a:t> </a:t>
            </a:r>
            <a:r>
              <a:rPr lang="en-US" sz="1800" dirty="0" err="1" smtClean="0">
                <a:solidFill>
                  <a:srgbClr val="FF6699"/>
                </a:solidFill>
                <a:latin typeface="Comic Sans MS" pitchFamily="66" charset="0"/>
              </a:rPr>
              <a:t>Sel</a:t>
            </a:r>
            <a:r>
              <a:rPr lang="en-US" sz="1800" dirty="0" smtClean="0">
                <a:solidFill>
                  <a:srgbClr val="FF6699"/>
                </a:solidFill>
                <a:latin typeface="Comic Sans MS" pitchFamily="66" charset="0"/>
              </a:rPr>
              <a:t>:</a:t>
            </a:r>
            <a:br>
              <a:rPr lang="en-US" sz="1800" dirty="0" smtClean="0">
                <a:solidFill>
                  <a:srgbClr val="FF6699"/>
                </a:solidFill>
                <a:latin typeface="Comic Sans MS" pitchFamily="66" charset="0"/>
              </a:rPr>
            </a:br>
            <a:r>
              <a:rPr lang="en-US" sz="1800" dirty="0" smtClean="0">
                <a:latin typeface="Comic Sans MS" pitchFamily="66" charset="0"/>
              </a:rPr>
              <a:t> </a:t>
            </a:r>
            <a:r>
              <a:rPr lang="en-US" sz="1800" dirty="0" err="1" smtClean="0">
                <a:effectLst>
                  <a:outerShdw blurRad="38100" dist="38100" dir="2700000" algn="tl">
                    <a:srgbClr val="000000"/>
                  </a:outerShdw>
                </a:effectLst>
                <a:latin typeface="Comic Sans MS" pitchFamily="66" charset="0"/>
              </a:rPr>
              <a:t>sel</a:t>
            </a:r>
            <a:r>
              <a:rPr lang="en-US" sz="1800" dirty="0" smtClean="0">
                <a:effectLst>
                  <a:outerShdw blurRad="38100" dist="38100" dir="2700000" algn="tl">
                    <a:srgbClr val="000000"/>
                  </a:outerShdw>
                </a:effectLst>
                <a:latin typeface="Comic Sans MS" pitchFamily="66" charset="0"/>
              </a:rPr>
              <a:t> </a:t>
            </a:r>
            <a:r>
              <a:rPr lang="en-US" sz="1800" dirty="0" err="1" smtClean="0">
                <a:effectLst>
                  <a:outerShdw blurRad="38100" dist="38100" dir="2700000" algn="tl">
                    <a:srgbClr val="000000"/>
                  </a:outerShdw>
                </a:effectLst>
                <a:latin typeface="Comic Sans MS" pitchFamily="66" charset="0"/>
              </a:rPr>
              <a:t>argentafin</a:t>
            </a:r>
            <a:r>
              <a:rPr lang="en-US" sz="1800" dirty="0" smtClean="0">
                <a:effectLst>
                  <a:outerShdw blurRad="38100" dist="38100" dir="2700000" algn="tl">
                    <a:srgbClr val="000000"/>
                  </a:outerShdw>
                </a:effectLst>
                <a:latin typeface="Comic Sans MS" pitchFamily="66" charset="0"/>
              </a:rPr>
              <a:t>: </a:t>
            </a:r>
            <a:r>
              <a:rPr lang="en-US" sz="1800" dirty="0" err="1" smtClean="0">
                <a:effectLst>
                  <a:outerShdw blurRad="38100" dist="38100" dir="2700000" algn="tl">
                    <a:srgbClr val="000000"/>
                  </a:outerShdw>
                </a:effectLst>
                <a:latin typeface="Comic Sans MS" pitchFamily="66" charset="0"/>
                <a:sym typeface="Wingdings" pitchFamily="2" charset="2"/>
              </a:rPr>
              <a:t>dlm</a:t>
            </a:r>
            <a:r>
              <a:rPr lang="en-US" sz="1800" dirty="0" smtClean="0">
                <a:effectLst>
                  <a:outerShdw blurRad="38100" dist="38100" dir="2700000" algn="tl">
                    <a:srgbClr val="000000"/>
                  </a:outerShdw>
                </a:effectLst>
                <a:latin typeface="Comic Sans MS" pitchFamily="66" charset="0"/>
                <a:sym typeface="Wingdings" pitchFamily="2" charset="2"/>
              </a:rPr>
              <a:t> </a:t>
            </a:r>
            <a:r>
              <a:rPr lang="en-US" sz="1800" dirty="0" err="1" smtClean="0">
                <a:effectLst>
                  <a:outerShdw blurRad="38100" dist="38100" dir="2700000" algn="tl">
                    <a:srgbClr val="000000"/>
                  </a:outerShdw>
                </a:effectLst>
                <a:latin typeface="Comic Sans MS" pitchFamily="66" charset="0"/>
                <a:sym typeface="Wingdings" pitchFamily="2" charset="2"/>
              </a:rPr>
              <a:t>lambung</a:t>
            </a:r>
            <a:r>
              <a:rPr lang="en-US" sz="1800" dirty="0" smtClean="0">
                <a:effectLst>
                  <a:outerShdw blurRad="38100" dist="38100" dir="2700000" algn="tl">
                    <a:srgbClr val="000000"/>
                  </a:outerShdw>
                </a:effectLst>
                <a:latin typeface="Comic Sans MS" pitchFamily="66" charset="0"/>
                <a:sym typeface="Wingdings" pitchFamily="2" charset="2"/>
              </a:rPr>
              <a:t>  </a:t>
            </a:r>
            <a:r>
              <a:rPr lang="en-US" sz="1800" dirty="0" err="1" smtClean="0">
                <a:effectLst>
                  <a:outerShdw blurRad="38100" dist="38100" dir="2700000" algn="tl">
                    <a:srgbClr val="000000"/>
                  </a:outerShdw>
                </a:effectLst>
                <a:latin typeface="Comic Sans MS" pitchFamily="66" charset="0"/>
                <a:sym typeface="Wingdings" pitchFamily="2" charset="2"/>
              </a:rPr>
              <a:t>hormon</a:t>
            </a:r>
            <a:r>
              <a:rPr lang="en-US" sz="1800" dirty="0" smtClean="0">
                <a:effectLst>
                  <a:outerShdw blurRad="38100" dist="38100" dir="2700000" algn="tl">
                    <a:srgbClr val="000000"/>
                  </a:outerShdw>
                </a:effectLst>
                <a:latin typeface="Comic Sans MS" pitchFamily="66" charset="0"/>
                <a:sym typeface="Wingdings" pitchFamily="2" charset="2"/>
              </a:rPr>
              <a:t> </a:t>
            </a:r>
            <a:r>
              <a:rPr lang="en-US" sz="1800" dirty="0" err="1" smtClean="0">
                <a:effectLst>
                  <a:outerShdw blurRad="38100" dist="38100" dir="2700000" algn="tl">
                    <a:srgbClr val="000000"/>
                  </a:outerShdw>
                </a:effectLst>
                <a:latin typeface="Comic Sans MS" pitchFamily="66" charset="0"/>
                <a:sym typeface="Wingdings" pitchFamily="2" charset="2"/>
              </a:rPr>
              <a:t>gastrin</a:t>
            </a:r>
            <a:r>
              <a:rPr lang="id-ID" sz="1800" dirty="0" smtClean="0">
                <a:effectLst>
                  <a:outerShdw blurRad="38100" dist="38100" dir="2700000" algn="tl">
                    <a:srgbClr val="000000"/>
                  </a:outerShdw>
                </a:effectLst>
                <a:latin typeface="Comic Sans MS" pitchFamily="66" charset="0"/>
                <a:sym typeface="Wingdings" pitchFamily="2" charset="2"/>
              </a:rPr>
              <a:t/>
            </a:r>
            <a:br>
              <a:rPr lang="id-ID" sz="1800" dirty="0" smtClean="0">
                <a:effectLst>
                  <a:outerShdw blurRad="38100" dist="38100" dir="2700000" algn="tl">
                    <a:srgbClr val="000000"/>
                  </a:outerShdw>
                </a:effectLst>
                <a:latin typeface="Comic Sans MS" pitchFamily="66" charset="0"/>
                <a:sym typeface="Wingdings" pitchFamily="2" charset="2"/>
              </a:rPr>
            </a:br>
            <a:r>
              <a:rPr lang="id-ID" sz="1800" dirty="0" smtClean="0">
                <a:effectLst>
                  <a:outerShdw blurRad="38100" dist="38100" dir="2700000" algn="tl">
                    <a:srgbClr val="000000"/>
                  </a:outerShdw>
                </a:effectLst>
                <a:latin typeface="Comic Sans MS" pitchFamily="66" charset="0"/>
                <a:sym typeface="Wingdings" pitchFamily="2" charset="2"/>
              </a:rPr>
              <a:t/>
            </a:r>
            <a:br>
              <a:rPr lang="id-ID" sz="1800" dirty="0" smtClean="0">
                <a:effectLst>
                  <a:outerShdw blurRad="38100" dist="38100" dir="2700000" algn="tl">
                    <a:srgbClr val="000000"/>
                  </a:outerShdw>
                </a:effectLst>
                <a:latin typeface="Comic Sans MS" pitchFamily="66" charset="0"/>
                <a:sym typeface="Wingdings" pitchFamily="2" charset="2"/>
              </a:rPr>
            </a:br>
            <a:r>
              <a:rPr lang="en-US" sz="1800" dirty="0" err="1" smtClean="0">
                <a:solidFill>
                  <a:srgbClr val="FF3399"/>
                </a:solidFill>
                <a:latin typeface="Comic Sans MS" pitchFamily="66" charset="0"/>
              </a:rPr>
              <a:t>Kelenjar</a:t>
            </a:r>
            <a:r>
              <a:rPr lang="en-US" sz="1800" dirty="0" smtClean="0">
                <a:solidFill>
                  <a:srgbClr val="FF3399"/>
                </a:solidFill>
                <a:latin typeface="Comic Sans MS" pitchFamily="66" charset="0"/>
              </a:rPr>
              <a:t> </a:t>
            </a:r>
            <a:r>
              <a:rPr lang="en-US" sz="1800" dirty="0" err="1" smtClean="0">
                <a:solidFill>
                  <a:srgbClr val="FF3399"/>
                </a:solidFill>
                <a:latin typeface="Comic Sans MS" pitchFamily="66" charset="0"/>
              </a:rPr>
              <a:t>dalam</a:t>
            </a:r>
            <a:r>
              <a:rPr lang="en-US" sz="1800" dirty="0" smtClean="0">
                <a:solidFill>
                  <a:srgbClr val="FF3399"/>
                </a:solidFill>
                <a:latin typeface="Comic Sans MS" pitchFamily="66" charset="0"/>
              </a:rPr>
              <a:t> organ lain</a:t>
            </a:r>
            <a:r>
              <a:rPr lang="en-US" sz="1800" dirty="0" smtClean="0">
                <a:latin typeface="Comic Sans MS" pitchFamily="66" charset="0"/>
              </a:rPr>
              <a:t>:</a:t>
            </a:r>
            <a:br>
              <a:rPr lang="en-US" sz="1800" dirty="0" smtClean="0">
                <a:latin typeface="Comic Sans MS" pitchFamily="66" charset="0"/>
              </a:rPr>
            </a:br>
            <a:r>
              <a:rPr lang="en-US" sz="1800" dirty="0" err="1" smtClean="0">
                <a:latin typeface="Comic Sans MS" pitchFamily="66" charset="0"/>
              </a:rPr>
              <a:t>pulau</a:t>
            </a:r>
            <a:r>
              <a:rPr lang="en-US" sz="1800" dirty="0" smtClean="0">
                <a:latin typeface="Comic Sans MS" pitchFamily="66" charset="0"/>
              </a:rPr>
              <a:t> </a:t>
            </a:r>
            <a:r>
              <a:rPr lang="en-US" sz="1800" dirty="0" err="1" smtClean="0">
                <a:latin typeface="Comic Sans MS" pitchFamily="66" charset="0"/>
              </a:rPr>
              <a:t>langerhans</a:t>
            </a:r>
            <a:r>
              <a:rPr lang="en-US" sz="1800" dirty="0" smtClean="0">
                <a:latin typeface="Comic Sans MS" pitchFamily="66" charset="0"/>
              </a:rPr>
              <a:t> (</a:t>
            </a:r>
            <a:r>
              <a:rPr lang="en-US" sz="1800" dirty="0" err="1" smtClean="0">
                <a:latin typeface="Comic Sans MS" pitchFamily="66" charset="0"/>
              </a:rPr>
              <a:t>dalam</a:t>
            </a:r>
            <a:r>
              <a:rPr lang="en-US" sz="1800" dirty="0" smtClean="0">
                <a:latin typeface="Comic Sans MS" pitchFamily="66" charset="0"/>
              </a:rPr>
              <a:t> </a:t>
            </a:r>
            <a:r>
              <a:rPr lang="en-US" sz="1800" dirty="0" err="1" smtClean="0">
                <a:latin typeface="Comic Sans MS" pitchFamily="66" charset="0"/>
              </a:rPr>
              <a:t>pankreas</a:t>
            </a:r>
            <a:r>
              <a:rPr lang="en-US" sz="1800" dirty="0" smtClean="0">
                <a:latin typeface="Comic Sans MS" pitchFamily="66" charset="0"/>
              </a:rPr>
              <a:t>)</a:t>
            </a:r>
            <a:r>
              <a:rPr lang="en-US" sz="1800" dirty="0" smtClean="0">
                <a:latin typeface="Comic Sans MS" pitchFamily="66" charset="0"/>
                <a:sym typeface="Wingdings" pitchFamily="2" charset="2"/>
              </a:rPr>
              <a:t></a:t>
            </a:r>
            <a:r>
              <a:rPr lang="id-ID" sz="1800" dirty="0" smtClean="0">
                <a:latin typeface="Comic Sans MS" pitchFamily="66" charset="0"/>
                <a:sym typeface="Wingdings" pitchFamily="2" charset="2"/>
              </a:rPr>
              <a:t> </a:t>
            </a:r>
            <a:r>
              <a:rPr lang="en-US" sz="1800" dirty="0" smtClean="0">
                <a:latin typeface="Comic Sans MS" pitchFamily="66" charset="0"/>
                <a:sym typeface="Wingdings" pitchFamily="2" charset="2"/>
              </a:rPr>
              <a:t>insulin</a:t>
            </a:r>
            <a:r>
              <a:rPr lang="id-ID" sz="1800" dirty="0" smtClean="0">
                <a:latin typeface="Comic Sans MS" pitchFamily="66" charset="0"/>
                <a:sym typeface="Wingdings" pitchFamily="2" charset="2"/>
              </a:rPr>
              <a:t>, </a:t>
            </a:r>
            <a:r>
              <a:rPr lang="en-US" sz="1800" dirty="0" err="1" smtClean="0">
                <a:latin typeface="Comic Sans MS" pitchFamily="66" charset="0"/>
                <a:sym typeface="Wingdings" pitchFamily="2" charset="2"/>
              </a:rPr>
              <a:t>glukagon</a:t>
            </a:r>
            <a:r>
              <a:rPr lang="en-US" sz="1800" dirty="0" smtClean="0">
                <a:latin typeface="Comic Sans MS" pitchFamily="66" charset="0"/>
                <a:sym typeface="Wingdings" pitchFamily="2" charset="2"/>
              </a:rPr>
              <a:t/>
            </a:r>
            <a:br>
              <a:rPr lang="en-US" sz="1800" dirty="0" smtClean="0">
                <a:latin typeface="Comic Sans MS" pitchFamily="66" charset="0"/>
                <a:sym typeface="Wingdings" pitchFamily="2" charset="2"/>
              </a:rPr>
            </a:br>
            <a:r>
              <a:rPr lang="en-US" sz="1800" dirty="0" smtClean="0">
                <a:latin typeface="Comic Sans MS" pitchFamily="66" charset="0"/>
                <a:sym typeface="Wingdings" pitchFamily="2" charset="2"/>
              </a:rPr>
              <a:t> </a:t>
            </a:r>
            <a:r>
              <a:rPr lang="id-ID" sz="1800" dirty="0" smtClean="0">
                <a:latin typeface="Comic Sans MS" pitchFamily="66" charset="0"/>
                <a:sym typeface="Wingdings" pitchFamily="2" charset="2"/>
              </a:rPr>
              <a:t>dan </a:t>
            </a:r>
            <a:r>
              <a:rPr lang="en-US" sz="1800" dirty="0" err="1" smtClean="0">
                <a:latin typeface="Comic Sans MS" pitchFamily="66" charset="0"/>
                <a:sym typeface="Wingdings" pitchFamily="2" charset="2"/>
              </a:rPr>
              <a:t>somatostatin</a:t>
            </a:r>
            <a:r>
              <a:rPr lang="en-US" sz="1800" dirty="0" smtClean="0">
                <a:latin typeface="Comic Sans MS" pitchFamily="66" charset="0"/>
                <a:sym typeface="Wingdings" pitchFamily="2" charset="2"/>
              </a:rPr>
              <a:t/>
            </a:r>
            <a:br>
              <a:rPr lang="en-US" sz="1800" dirty="0" smtClean="0">
                <a:latin typeface="Comic Sans MS" pitchFamily="66" charset="0"/>
                <a:sym typeface="Wingdings" pitchFamily="2" charset="2"/>
              </a:rPr>
            </a:br>
            <a:r>
              <a:rPr lang="id-ID" sz="1800" dirty="0" smtClean="0">
                <a:latin typeface="Comic Sans MS" pitchFamily="66" charset="0"/>
                <a:sym typeface="Wingdings" pitchFamily="2" charset="2"/>
              </a:rPr>
              <a:t/>
            </a:r>
            <a:br>
              <a:rPr lang="id-ID" sz="1800" dirty="0" smtClean="0">
                <a:latin typeface="Comic Sans MS" pitchFamily="66" charset="0"/>
                <a:sym typeface="Wingdings" pitchFamily="2" charset="2"/>
              </a:rPr>
            </a:br>
            <a:r>
              <a:rPr lang="en-US" sz="1800" dirty="0" smtClean="0">
                <a:solidFill>
                  <a:srgbClr val="CC3399"/>
                </a:solidFill>
                <a:latin typeface="Comic Sans MS" pitchFamily="66" charset="0"/>
              </a:rPr>
              <a:t>Organ </a:t>
            </a:r>
            <a:r>
              <a:rPr lang="en-US" sz="1800" dirty="0" err="1" smtClean="0">
                <a:solidFill>
                  <a:srgbClr val="CC3399"/>
                </a:solidFill>
                <a:latin typeface="Comic Sans MS" pitchFamily="66" charset="0"/>
              </a:rPr>
              <a:t>endokrin</a:t>
            </a:r>
            <a:r>
              <a:rPr lang="en-US" sz="1800" dirty="0" smtClean="0">
                <a:solidFill>
                  <a:srgbClr val="CC3399"/>
                </a:solidFill>
                <a:latin typeface="Comic Sans MS" pitchFamily="66" charset="0"/>
              </a:rPr>
              <a:t>:</a:t>
            </a:r>
            <a:br>
              <a:rPr lang="en-US" sz="1800" dirty="0" smtClean="0">
                <a:solidFill>
                  <a:srgbClr val="CC3399"/>
                </a:solidFill>
                <a:latin typeface="Comic Sans MS" pitchFamily="66" charset="0"/>
              </a:rPr>
            </a:br>
            <a:r>
              <a:rPr lang="en-US" sz="1800" dirty="0" smtClean="0">
                <a:latin typeface="Comic Sans MS" pitchFamily="66" charset="0"/>
              </a:rPr>
              <a:t>     A. </a:t>
            </a:r>
            <a:r>
              <a:rPr lang="en-US" sz="1800" dirty="0" err="1" smtClean="0">
                <a:latin typeface="Comic Sans MS" pitchFamily="66" charset="0"/>
              </a:rPr>
              <a:t>Kel</a:t>
            </a:r>
            <a:r>
              <a:rPr lang="en-US" sz="1800" dirty="0" smtClean="0">
                <a:latin typeface="Comic Sans MS" pitchFamily="66" charset="0"/>
              </a:rPr>
              <a:t> </a:t>
            </a:r>
            <a:r>
              <a:rPr lang="en-US" sz="1800" dirty="0" err="1" smtClean="0">
                <a:latin typeface="Comic Sans MS" pitchFamily="66" charset="0"/>
              </a:rPr>
              <a:t>hypophyse</a:t>
            </a:r>
            <a:r>
              <a:rPr lang="en-US" sz="1800" dirty="0" smtClean="0">
                <a:latin typeface="Comic Sans MS" pitchFamily="66" charset="0"/>
              </a:rPr>
              <a:t/>
            </a:r>
            <a:br>
              <a:rPr lang="en-US" sz="1800" dirty="0" smtClean="0">
                <a:latin typeface="Comic Sans MS" pitchFamily="66" charset="0"/>
              </a:rPr>
            </a:br>
            <a:r>
              <a:rPr lang="en-US" sz="1800" dirty="0" smtClean="0">
                <a:latin typeface="Comic Sans MS" pitchFamily="66" charset="0"/>
              </a:rPr>
              <a:t>     B. </a:t>
            </a:r>
            <a:r>
              <a:rPr lang="en-US" sz="1800" dirty="0" err="1" smtClean="0">
                <a:latin typeface="Comic Sans MS" pitchFamily="66" charset="0"/>
              </a:rPr>
              <a:t>Kel</a:t>
            </a:r>
            <a:r>
              <a:rPr lang="en-US" sz="1800" dirty="0" smtClean="0">
                <a:latin typeface="Comic Sans MS" pitchFamily="66" charset="0"/>
              </a:rPr>
              <a:t> Thyroid</a:t>
            </a:r>
            <a:br>
              <a:rPr lang="en-US" sz="1800" dirty="0" smtClean="0">
                <a:latin typeface="Comic Sans MS" pitchFamily="66" charset="0"/>
              </a:rPr>
            </a:br>
            <a:r>
              <a:rPr lang="en-US" sz="1800" dirty="0" smtClean="0">
                <a:latin typeface="Comic Sans MS" pitchFamily="66" charset="0"/>
              </a:rPr>
              <a:t>     C. </a:t>
            </a:r>
            <a:r>
              <a:rPr lang="en-US" sz="1800" dirty="0" err="1" smtClean="0">
                <a:latin typeface="Comic Sans MS" pitchFamily="66" charset="0"/>
              </a:rPr>
              <a:t>Kel</a:t>
            </a:r>
            <a:r>
              <a:rPr lang="en-US" sz="1800" dirty="0" smtClean="0">
                <a:latin typeface="Comic Sans MS" pitchFamily="66" charset="0"/>
              </a:rPr>
              <a:t> Parathyroid</a:t>
            </a:r>
            <a:br>
              <a:rPr lang="en-US" sz="1800" dirty="0" smtClean="0">
                <a:latin typeface="Comic Sans MS" pitchFamily="66" charset="0"/>
              </a:rPr>
            </a:br>
            <a:r>
              <a:rPr lang="en-US" sz="1800" dirty="0" smtClean="0">
                <a:latin typeface="Comic Sans MS" pitchFamily="66" charset="0"/>
              </a:rPr>
              <a:t>     </a:t>
            </a:r>
            <a:r>
              <a:rPr lang="en-US" sz="1800" dirty="0" err="1" smtClean="0">
                <a:latin typeface="Comic Sans MS" pitchFamily="66" charset="0"/>
              </a:rPr>
              <a:t>D.KelAdrenal</a:t>
            </a:r>
            <a:r>
              <a:rPr lang="en-US" sz="1800" dirty="0" smtClean="0">
                <a:latin typeface="Comic Sans MS" pitchFamily="66" charset="0"/>
              </a:rPr>
              <a:t>/Suprarenal</a:t>
            </a:r>
            <a:br>
              <a:rPr lang="en-US" sz="1800" dirty="0" smtClean="0">
                <a:latin typeface="Comic Sans MS" pitchFamily="66" charset="0"/>
              </a:rPr>
            </a:br>
            <a:r>
              <a:rPr lang="en-US" sz="1800" dirty="0" smtClean="0">
                <a:latin typeface="Comic Sans MS" pitchFamily="66" charset="0"/>
              </a:rPr>
              <a:t>     E. </a:t>
            </a:r>
            <a:r>
              <a:rPr lang="en-US" sz="1800" dirty="0" err="1" smtClean="0">
                <a:latin typeface="Comic Sans MS" pitchFamily="66" charset="0"/>
              </a:rPr>
              <a:t>Kel</a:t>
            </a:r>
            <a:r>
              <a:rPr lang="en-US" sz="1800" dirty="0" smtClean="0">
                <a:latin typeface="Comic Sans MS" pitchFamily="66" charset="0"/>
              </a:rPr>
              <a:t> Pineal (</a:t>
            </a:r>
            <a:r>
              <a:rPr lang="en-US" sz="1800" dirty="0" err="1" smtClean="0">
                <a:latin typeface="Comic Sans MS" pitchFamily="66" charset="0"/>
              </a:rPr>
              <a:t>epiphyse</a:t>
            </a:r>
            <a:r>
              <a:rPr lang="en-US" sz="1800" dirty="0" smtClean="0">
                <a:latin typeface="Comic Sans MS" pitchFamily="66" charset="0"/>
              </a:rPr>
              <a:t>)</a:t>
            </a:r>
            <a:br>
              <a:rPr lang="en-US" sz="1800" dirty="0" smtClean="0">
                <a:latin typeface="Comic Sans MS" pitchFamily="66" charset="0"/>
              </a:rPr>
            </a:br>
            <a:r>
              <a:rPr lang="en-US" sz="1800" dirty="0" smtClean="0">
                <a:latin typeface="Comic Sans MS" pitchFamily="66" charset="0"/>
              </a:rPr>
              <a:t>     F. </a:t>
            </a:r>
            <a:r>
              <a:rPr lang="en-US" sz="1800" dirty="0" err="1" smtClean="0">
                <a:latin typeface="Comic Sans MS" pitchFamily="66" charset="0"/>
              </a:rPr>
              <a:t>Gonat</a:t>
            </a:r>
            <a:r>
              <a:rPr lang="en-US" sz="1800" dirty="0" smtClean="0">
                <a:latin typeface="Comic Sans MS" pitchFamily="66" charset="0"/>
              </a:rPr>
              <a:t> (</a:t>
            </a:r>
            <a:r>
              <a:rPr lang="en-US" sz="1800" dirty="0" err="1" smtClean="0">
                <a:latin typeface="Comic Sans MS" pitchFamily="66" charset="0"/>
              </a:rPr>
              <a:t>Ovarium</a:t>
            </a:r>
            <a:r>
              <a:rPr lang="id-ID" sz="1800" dirty="0" smtClean="0">
                <a:latin typeface="Comic Sans MS" pitchFamily="66" charset="0"/>
              </a:rPr>
              <a:t/>
            </a:r>
            <a:br>
              <a:rPr lang="id-ID" sz="1800" dirty="0" smtClean="0">
                <a:latin typeface="Comic Sans MS" pitchFamily="66" charset="0"/>
              </a:rPr>
            </a:br>
            <a:r>
              <a:rPr lang="id-ID" sz="1800" dirty="0" smtClean="0">
                <a:latin typeface="Comic Sans MS" pitchFamily="66" charset="0"/>
              </a:rPr>
              <a:t>	     &amp; </a:t>
            </a:r>
            <a:r>
              <a:rPr lang="en-US" sz="1800" dirty="0" smtClean="0">
                <a:latin typeface="Comic Sans MS" pitchFamily="66" charset="0"/>
              </a:rPr>
              <a:t>Testis</a:t>
            </a:r>
            <a:r>
              <a:rPr lang="en-US" sz="1800" dirty="0" smtClean="0"/>
              <a:t>)</a:t>
            </a:r>
            <a:br>
              <a:rPr lang="en-US" sz="1800" dirty="0" smtClean="0"/>
            </a:br>
            <a:endParaRPr lang="id-ID" sz="1800" dirty="0"/>
          </a:p>
        </p:txBody>
      </p:sp>
      <p:pic>
        <p:nvPicPr>
          <p:cNvPr id="6" name="Picture Placeholder 5" descr="stangor_2_1-fig03_023.jpg"/>
          <p:cNvPicPr>
            <a:picLocks noGrp="1" noChangeAspect="1"/>
          </p:cNvPicPr>
          <p:nvPr>
            <p:ph type="pic" idx="1"/>
          </p:nvPr>
        </p:nvPicPr>
        <p:blipFill>
          <a:blip r:embed="rId2" cstate="print"/>
          <a:srcRect l="10354" r="10354"/>
          <a:stretch>
            <a:fillRect/>
          </a:stretch>
        </p:blipFill>
        <p:spPr/>
      </p:pic>
      <p:sp>
        <p:nvSpPr>
          <p:cNvPr id="5" name="Text Placeholder 4"/>
          <p:cNvSpPr>
            <a:spLocks noGrp="1"/>
          </p:cNvSpPr>
          <p:nvPr>
            <p:ph type="body" sz="half" idx="2"/>
          </p:nvPr>
        </p:nvSpPr>
        <p:spPr>
          <a:xfrm>
            <a:off x="7492891" y="6675120"/>
            <a:ext cx="3840480" cy="182880"/>
          </a:xfrm>
        </p:spPr>
        <p:txBody>
          <a:bodyPr>
            <a:normAutofit fontScale="40000" lnSpcReduction="20000"/>
          </a:bodyPr>
          <a:lstStyle/>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id-ID" b="1" dirty="0" smtClean="0"/>
              <a:t>Kelenjar hipofisis (kelenjar pituitari)</a:t>
            </a:r>
            <a:r>
              <a:rPr lang="id-ID" dirty="0" smtClean="0"/>
              <a:t/>
            </a:r>
            <a:br>
              <a:rPr lang="id-ID" dirty="0" smtClean="0"/>
            </a:br>
            <a:endParaRPr lang="id-ID" dirty="0"/>
          </a:p>
        </p:txBody>
      </p:sp>
      <p:sp>
        <p:nvSpPr>
          <p:cNvPr id="3" name="Content Placeholder 2"/>
          <p:cNvSpPr>
            <a:spLocks noGrp="1"/>
          </p:cNvSpPr>
          <p:nvPr>
            <p:ph idx="1"/>
          </p:nvPr>
        </p:nvSpPr>
        <p:spPr>
          <a:xfrm>
            <a:off x="1065214" y="1998616"/>
            <a:ext cx="10058400" cy="3983083"/>
          </a:xfrm>
        </p:spPr>
        <p:txBody>
          <a:bodyPr>
            <a:normAutofit lnSpcReduction="10000"/>
          </a:bodyPr>
          <a:lstStyle/>
          <a:p>
            <a:r>
              <a:rPr lang="id-ID" dirty="0" smtClean="0"/>
              <a:t>Kelenjar ini terletak pada dasar otak besar dan menghasilkan bermacam-macam hormon yang mengatur kegiatan kelenjar lainnya. Oleh karena itu kelenjar hipofisis disebut master gland. Kelenjar hipofisis dibagi menjadi tiga bagian, yaitu bagian anterior, bagian tengah, dan bagian posterior.</a:t>
            </a:r>
          </a:p>
          <a:p>
            <a:pPr marL="609600" indent="-609600"/>
            <a:r>
              <a:rPr lang="en-US" dirty="0" smtClean="0">
                <a:latin typeface="Comic Sans MS" pitchFamily="66" charset="0"/>
              </a:rPr>
              <a:t>1.5x1x0,5cm (</a:t>
            </a:r>
            <a:r>
              <a:rPr lang="en-US" dirty="0" err="1" smtClean="0">
                <a:latin typeface="Comic Sans MS" pitchFamily="66" charset="0"/>
              </a:rPr>
              <a:t>Transv</a:t>
            </a:r>
            <a:r>
              <a:rPr lang="en-US" dirty="0" smtClean="0">
                <a:latin typeface="Comic Sans MS" pitchFamily="66" charset="0"/>
              </a:rPr>
              <a:t>).</a:t>
            </a:r>
          </a:p>
          <a:p>
            <a:pPr marL="609600" indent="-609600"/>
            <a:r>
              <a:rPr lang="en-US" dirty="0" smtClean="0">
                <a:latin typeface="Comic Sans MS" pitchFamily="66" charset="0"/>
              </a:rPr>
              <a:t>65gr, </a:t>
            </a:r>
            <a:r>
              <a:rPr lang="en-US" dirty="0" err="1" smtClean="0">
                <a:latin typeface="Comic Sans MS" pitchFamily="66" charset="0"/>
              </a:rPr>
              <a:t>pria</a:t>
            </a:r>
            <a:r>
              <a:rPr lang="en-US" dirty="0" smtClean="0">
                <a:latin typeface="Comic Sans MS" pitchFamily="66" charset="0"/>
              </a:rPr>
              <a:t> &lt; </a:t>
            </a:r>
            <a:r>
              <a:rPr lang="en-US" dirty="0" err="1" smtClean="0">
                <a:latin typeface="Comic Sans MS" pitchFamily="66" charset="0"/>
              </a:rPr>
              <a:t>wanita</a:t>
            </a:r>
            <a:r>
              <a:rPr lang="en-US" dirty="0" smtClean="0">
                <a:latin typeface="Comic Sans MS" pitchFamily="66" charset="0"/>
              </a:rPr>
              <a:t>.</a:t>
            </a:r>
          </a:p>
          <a:p>
            <a:pPr marL="609600" indent="-609600"/>
            <a:r>
              <a:rPr lang="en-US" dirty="0" smtClean="0">
                <a:latin typeface="Comic Sans MS" pitchFamily="66" charset="0"/>
              </a:rPr>
              <a:t>Pd </a:t>
            </a:r>
            <a:r>
              <a:rPr lang="en-US" dirty="0" err="1" smtClean="0">
                <a:latin typeface="Comic Sans MS" pitchFamily="66" charset="0"/>
              </a:rPr>
              <a:t>kehamilan</a:t>
            </a:r>
            <a:r>
              <a:rPr lang="en-US" dirty="0" smtClean="0">
                <a:latin typeface="Comic Sans MS" pitchFamily="66" charset="0"/>
              </a:rPr>
              <a:t>, </a:t>
            </a:r>
            <a:r>
              <a:rPr lang="en-US" dirty="0" err="1" smtClean="0">
                <a:latin typeface="Comic Sans MS" pitchFamily="66" charset="0"/>
              </a:rPr>
              <a:t>tambah</a:t>
            </a:r>
            <a:r>
              <a:rPr lang="en-US" dirty="0" smtClean="0">
                <a:latin typeface="Comic Sans MS" pitchFamily="66" charset="0"/>
              </a:rPr>
              <a:t> </a:t>
            </a:r>
            <a:r>
              <a:rPr lang="en-US" dirty="0" err="1" smtClean="0">
                <a:latin typeface="Comic Sans MS" pitchFamily="66" charset="0"/>
              </a:rPr>
              <a:t>berat</a:t>
            </a:r>
            <a:r>
              <a:rPr lang="en-US" dirty="0" smtClean="0">
                <a:latin typeface="Comic Sans MS" pitchFamily="66" charset="0"/>
              </a:rPr>
              <a:t>, </a:t>
            </a:r>
            <a:r>
              <a:rPr lang="en-US" dirty="0" err="1" smtClean="0">
                <a:latin typeface="Comic Sans MS" pitchFamily="66" charset="0"/>
              </a:rPr>
              <a:t>menetap</a:t>
            </a:r>
            <a:r>
              <a:rPr lang="en-US" dirty="0" smtClean="0">
                <a:latin typeface="Comic Sans MS" pitchFamily="66" charset="0"/>
              </a:rPr>
              <a:t> s</a:t>
            </a:r>
            <a:r>
              <a:rPr lang="id-ID" dirty="0" smtClean="0">
                <a:latin typeface="Comic Sans MS" pitchFamily="66" charset="0"/>
              </a:rPr>
              <a:t>e</a:t>
            </a:r>
            <a:r>
              <a:rPr lang="en-US" dirty="0" smtClean="0">
                <a:latin typeface="Comic Sans MS" pitchFamily="66" charset="0"/>
              </a:rPr>
              <a:t>t</a:t>
            </a:r>
            <a:r>
              <a:rPr lang="id-ID" dirty="0" smtClean="0">
                <a:latin typeface="Comic Sans MS" pitchFamily="66" charset="0"/>
              </a:rPr>
              <a:t>e</a:t>
            </a:r>
            <a:r>
              <a:rPr lang="en-US" dirty="0" smtClean="0">
                <a:latin typeface="Comic Sans MS" pitchFamily="66" charset="0"/>
              </a:rPr>
              <a:t>l</a:t>
            </a:r>
            <a:r>
              <a:rPr lang="id-ID" dirty="0" smtClean="0">
                <a:latin typeface="Comic Sans MS" pitchFamily="66" charset="0"/>
              </a:rPr>
              <a:t>ah</a:t>
            </a:r>
            <a:r>
              <a:rPr lang="en-US" dirty="0" smtClean="0">
                <a:latin typeface="Comic Sans MS" pitchFamily="66" charset="0"/>
              </a:rPr>
              <a:t> </a:t>
            </a:r>
            <a:r>
              <a:rPr lang="en-US" dirty="0" err="1" smtClean="0">
                <a:latin typeface="Comic Sans MS" pitchFamily="66" charset="0"/>
              </a:rPr>
              <a:t>persalinan</a:t>
            </a:r>
            <a:r>
              <a:rPr lang="en-US" dirty="0" smtClean="0">
                <a:latin typeface="Comic Sans MS" pitchFamily="66" charset="0"/>
              </a:rPr>
              <a:t>.</a:t>
            </a:r>
          </a:p>
          <a:p>
            <a:endParaRPr lang="id-ID" dirty="0" smtClean="0"/>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800"/>
            <a:ext cx="10058402" cy="217714"/>
          </a:xfrm>
        </p:spPr>
        <p:txBody>
          <a:bodyPr>
            <a:normAutofit fontScale="90000"/>
          </a:bodyPr>
          <a:lstStyle/>
          <a:p>
            <a:endParaRPr lang="id-ID" dirty="0"/>
          </a:p>
        </p:txBody>
      </p:sp>
      <p:sp>
        <p:nvSpPr>
          <p:cNvPr id="3" name="Content Placeholder 2"/>
          <p:cNvSpPr>
            <a:spLocks noGrp="1"/>
          </p:cNvSpPr>
          <p:nvPr>
            <p:ph idx="1"/>
          </p:nvPr>
        </p:nvSpPr>
        <p:spPr>
          <a:xfrm>
            <a:off x="692331" y="679269"/>
            <a:ext cx="10842172" cy="5551714"/>
          </a:xfrm>
        </p:spPr>
        <p:txBody>
          <a:bodyPr>
            <a:noAutofit/>
          </a:bodyPr>
          <a:lstStyle/>
          <a:p>
            <a:pPr lvl="0"/>
            <a:r>
              <a:rPr lang="id-ID" sz="1800" b="1" i="1" dirty="0" smtClean="0"/>
              <a:t>Hipofisis lobus anterior</a:t>
            </a:r>
            <a:r>
              <a:rPr lang="id-ID" sz="1800" dirty="0" smtClean="0"/>
              <a:t> </a:t>
            </a:r>
            <a:r>
              <a:rPr lang="en-US" sz="1800" dirty="0" smtClean="0">
                <a:solidFill>
                  <a:srgbClr val="FF3300"/>
                </a:solidFill>
                <a:latin typeface="Comic Sans MS" pitchFamily="66" charset="0"/>
              </a:rPr>
              <a:t>(</a:t>
            </a:r>
            <a:r>
              <a:rPr lang="en-US" sz="1800" dirty="0" err="1" smtClean="0">
                <a:solidFill>
                  <a:srgbClr val="FF3300"/>
                </a:solidFill>
                <a:latin typeface="Comic Sans MS" pitchFamily="66" charset="0"/>
              </a:rPr>
              <a:t>lunak</a:t>
            </a:r>
            <a:r>
              <a:rPr lang="en-US" sz="1800" dirty="0" smtClean="0">
                <a:solidFill>
                  <a:srgbClr val="FF3300"/>
                </a:solidFill>
                <a:latin typeface="Comic Sans MS" pitchFamily="66" charset="0"/>
              </a:rPr>
              <a:t> </a:t>
            </a:r>
            <a:r>
              <a:rPr lang="en-US" sz="1800" dirty="0" err="1" smtClean="0">
                <a:solidFill>
                  <a:srgbClr val="FF3300"/>
                </a:solidFill>
                <a:latin typeface="Comic Sans MS" pitchFamily="66" charset="0"/>
              </a:rPr>
              <a:t>kemerahan</a:t>
            </a:r>
            <a:r>
              <a:rPr lang="en-US" sz="1800" dirty="0" smtClean="0">
                <a:solidFill>
                  <a:srgbClr val="FF3300"/>
                </a:solidFill>
                <a:latin typeface="Comic Sans MS" pitchFamily="66" charset="0"/>
              </a:rPr>
              <a:t>)</a:t>
            </a:r>
            <a:r>
              <a:rPr lang="en-US" sz="1800" dirty="0" smtClean="0">
                <a:solidFill>
                  <a:srgbClr val="FF6699"/>
                </a:solidFill>
                <a:latin typeface="Comic Sans MS" pitchFamily="66" charset="0"/>
              </a:rPr>
              <a:t> </a:t>
            </a:r>
            <a:r>
              <a:rPr lang="en-US" sz="1800" dirty="0" smtClean="0">
                <a:latin typeface="Comic Sans MS" pitchFamily="66" charset="0"/>
              </a:rPr>
              <a:t>/ </a:t>
            </a:r>
            <a:r>
              <a:rPr lang="en-US" sz="1800" dirty="0" err="1" smtClean="0">
                <a:solidFill>
                  <a:srgbClr val="FF0000"/>
                </a:solidFill>
                <a:latin typeface="Comic Sans MS" pitchFamily="66" charset="0"/>
              </a:rPr>
              <a:t>adeno</a:t>
            </a:r>
            <a:r>
              <a:rPr lang="en-US" sz="1800" dirty="0" smtClean="0">
                <a:solidFill>
                  <a:srgbClr val="FF0000"/>
                </a:solidFill>
                <a:latin typeface="Comic Sans MS" pitchFamily="66" charset="0"/>
              </a:rPr>
              <a:t> </a:t>
            </a:r>
            <a:r>
              <a:rPr lang="en-US" sz="1800" dirty="0" err="1" smtClean="0">
                <a:solidFill>
                  <a:srgbClr val="FF0000"/>
                </a:solidFill>
                <a:latin typeface="Comic Sans MS" pitchFamily="66" charset="0"/>
              </a:rPr>
              <a:t>hypophyse</a:t>
            </a:r>
            <a:r>
              <a:rPr lang="id-ID" sz="1800" dirty="0" smtClean="0"/>
              <a:t> yaitu menghasilkan hormon:</a:t>
            </a:r>
          </a:p>
          <a:p>
            <a:r>
              <a:rPr lang="id-ID" sz="1800" dirty="0" smtClean="0"/>
              <a:t>- Hormone tirotropin (Tiroid stimulating hormone, TSH) berfungsi memelihara</a:t>
            </a:r>
            <a:br>
              <a:rPr lang="id-ID" sz="1800" dirty="0" smtClean="0"/>
            </a:br>
            <a:r>
              <a:rPr lang="id-ID" sz="1800" dirty="0" smtClean="0"/>
              <a:t>pertumbuhan dan perkembangan kelenjar targetnya (tiroid kelenjar gondok)</a:t>
            </a:r>
            <a:br>
              <a:rPr lang="id-ID" sz="1800" dirty="0" smtClean="0"/>
            </a:br>
            <a:r>
              <a:rPr lang="id-ID" sz="1800" dirty="0" smtClean="0"/>
              <a:t>dan merangsang tiroid untuk mensekresikan hormone tiroksin.</a:t>
            </a:r>
          </a:p>
          <a:p>
            <a:r>
              <a:rPr lang="id-ID" sz="1800" dirty="0" smtClean="0"/>
              <a:t>- Andrenocorticotrophic (corticotropia, ACTH) berfungsi memelihara pertumbuhan dan</a:t>
            </a:r>
            <a:br>
              <a:rPr lang="id-ID" sz="1800" dirty="0" smtClean="0"/>
            </a:br>
            <a:r>
              <a:rPr lang="id-ID" sz="1800" dirty="0" smtClean="0"/>
              <a:t>perkembangan normal korteks adrenal dan merangsang untuk mengsekresikan</a:t>
            </a:r>
            <a:br>
              <a:rPr lang="id-ID" sz="1800" dirty="0" smtClean="0"/>
            </a:br>
            <a:r>
              <a:rPr lang="id-ID" sz="1800" dirty="0" smtClean="0"/>
              <a:t>kortisol dan glucocorticoid yang lain.</a:t>
            </a:r>
          </a:p>
          <a:p>
            <a:r>
              <a:rPr lang="id-ID" sz="1800" dirty="0" smtClean="0"/>
              <a:t>- Gonadotropin, yang terdiri dari Follicle stimulating hormone (FSH) dan Luteinizing</a:t>
            </a:r>
            <a:br>
              <a:rPr lang="id-ID" sz="1800" dirty="0" smtClean="0"/>
            </a:br>
            <a:r>
              <a:rPr lang="id-ID" sz="1800" dirty="0" smtClean="0"/>
              <a:t>hormone (LH)</a:t>
            </a:r>
          </a:p>
          <a:p>
            <a:r>
              <a:rPr lang="id-ID" sz="1800" dirty="0" smtClean="0"/>
              <a:t>- Somatotropic hormone (Ghowth hormone, GH) yaitu hormone yang menyebabkan</a:t>
            </a:r>
            <a:br>
              <a:rPr lang="id-ID" sz="1800" dirty="0" smtClean="0"/>
            </a:br>
            <a:r>
              <a:rPr lang="id-ID" sz="1800" dirty="0" smtClean="0"/>
              <a:t>pertumbuhan dari semua jaringan tubuh yang dapat tumbuh.</a:t>
            </a:r>
          </a:p>
          <a:p>
            <a:r>
              <a:rPr lang="id-ID" sz="1800" dirty="0" smtClean="0"/>
              <a:t>- Prolaktin (Luteotropic hormone, LTH) berfungsi untuk merangsang sekresi kelenjar</a:t>
            </a:r>
            <a:br>
              <a:rPr lang="id-ID" sz="1800" dirty="0" smtClean="0"/>
            </a:br>
            <a:r>
              <a:rPr lang="id-ID" sz="1800" dirty="0" smtClean="0"/>
              <a:t>susu (glandula mamae).</a:t>
            </a: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800"/>
            <a:ext cx="10058402" cy="283029"/>
          </a:xfrm>
        </p:spPr>
        <p:txBody>
          <a:bodyPr>
            <a:normAutofit fontScale="90000"/>
          </a:bodyPr>
          <a:lstStyle/>
          <a:p>
            <a:endParaRPr lang="id-ID" dirty="0"/>
          </a:p>
        </p:txBody>
      </p:sp>
      <p:sp>
        <p:nvSpPr>
          <p:cNvPr id="3" name="Content Placeholder 2"/>
          <p:cNvSpPr>
            <a:spLocks noGrp="1"/>
          </p:cNvSpPr>
          <p:nvPr>
            <p:ph idx="1"/>
          </p:nvPr>
        </p:nvSpPr>
        <p:spPr>
          <a:xfrm>
            <a:off x="1065214" y="770709"/>
            <a:ext cx="10058400" cy="5210991"/>
          </a:xfrm>
        </p:spPr>
        <p:txBody>
          <a:bodyPr>
            <a:normAutofit/>
          </a:bodyPr>
          <a:lstStyle/>
          <a:p>
            <a:r>
              <a:rPr lang="id-ID" b="1" i="1" dirty="0" smtClean="0"/>
              <a:t>2.  Hipofisis lobus intermedia </a:t>
            </a:r>
            <a:r>
              <a:rPr lang="id-ID" dirty="0" smtClean="0"/>
              <a:t>yaitu hormon perangsang melanosit atau melanosit Stimulating Hormon MSH). Apabila hormon ini banyak dihasilkan maka menyebabkan kulit menjadi hitam.</a:t>
            </a:r>
          </a:p>
          <a:p>
            <a:r>
              <a:rPr lang="id-ID" b="1" i="1" dirty="0" smtClean="0"/>
              <a:t>3.  Hipofisis lobus posterior </a:t>
            </a:r>
            <a:r>
              <a:rPr lang="en-US" dirty="0" smtClean="0">
                <a:latin typeface="Comic Sans MS" pitchFamily="66" charset="0"/>
              </a:rPr>
              <a:t>(</a:t>
            </a:r>
            <a:r>
              <a:rPr lang="en-US" dirty="0" err="1" smtClean="0">
                <a:latin typeface="Comic Sans MS" pitchFamily="66" charset="0"/>
              </a:rPr>
              <a:t>kenyal</a:t>
            </a:r>
            <a:r>
              <a:rPr lang="en-US" dirty="0" smtClean="0">
                <a:latin typeface="Comic Sans MS" pitchFamily="66" charset="0"/>
              </a:rPr>
              <a:t> </a:t>
            </a:r>
            <a:r>
              <a:rPr lang="en-US" dirty="0" err="1" smtClean="0">
                <a:latin typeface="Comic Sans MS" pitchFamily="66" charset="0"/>
              </a:rPr>
              <a:t>pucat</a:t>
            </a:r>
            <a:r>
              <a:rPr lang="en-US" dirty="0" smtClean="0">
                <a:latin typeface="Comic Sans MS" pitchFamily="66" charset="0"/>
              </a:rPr>
              <a:t> </a:t>
            </a:r>
            <a:r>
              <a:rPr lang="en-US" dirty="0" err="1" smtClean="0">
                <a:latin typeface="Comic Sans MS" pitchFamily="66" charset="0"/>
              </a:rPr>
              <a:t>putih</a:t>
            </a:r>
            <a:r>
              <a:rPr lang="en-US" dirty="0" smtClean="0">
                <a:latin typeface="Comic Sans MS" pitchFamily="66" charset="0"/>
              </a:rPr>
              <a:t>) / </a:t>
            </a:r>
            <a:r>
              <a:rPr lang="en-US" dirty="0" err="1" smtClean="0">
                <a:latin typeface="Comic Sans MS" pitchFamily="66" charset="0"/>
              </a:rPr>
              <a:t>neuro</a:t>
            </a:r>
            <a:r>
              <a:rPr lang="en-US" dirty="0" smtClean="0">
                <a:latin typeface="Comic Sans MS" pitchFamily="66" charset="0"/>
              </a:rPr>
              <a:t> </a:t>
            </a:r>
            <a:r>
              <a:rPr lang="en-US" dirty="0" err="1" smtClean="0">
                <a:latin typeface="Comic Sans MS" pitchFamily="66" charset="0"/>
              </a:rPr>
              <a:t>hypophyse</a:t>
            </a:r>
            <a:r>
              <a:rPr lang="id-ID" dirty="0" smtClean="0"/>
              <a:t>,  hormon yang dihasilkan yaitu :</a:t>
            </a:r>
            <a:br>
              <a:rPr lang="id-ID" dirty="0" smtClean="0"/>
            </a:br>
            <a:r>
              <a:rPr lang="id-ID" dirty="0" smtClean="0"/>
              <a:t>- Hormone vasopressin atau antidiuretik hormone (ADH) yaitu berfungsi untuk mencegah pembentukan urine dalam jumlah banyak dan berpengaruh dalam pengaturan tekanan darah.</a:t>
            </a:r>
            <a:br>
              <a:rPr lang="id-ID" dirty="0" smtClean="0"/>
            </a:br>
            <a:r>
              <a:rPr lang="id-ID" dirty="0" smtClean="0"/>
              <a:t>- Hormon oksitosin yang berfungsi merangsang kontraksi yang kuat pada uterus sehingga penting dalam membantu proses kelahiran.</a:t>
            </a:r>
          </a:p>
          <a:p>
            <a:endParaRPr lang="id-ID"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800"/>
            <a:ext cx="10058402" cy="178526"/>
          </a:xfrm>
        </p:spPr>
        <p:txBody>
          <a:bodyPr>
            <a:normAutofit fontScale="90000"/>
          </a:bodyPr>
          <a:lstStyle/>
          <a:p>
            <a:endParaRPr lang="id-ID" dirty="0"/>
          </a:p>
        </p:txBody>
      </p:sp>
      <p:sp>
        <p:nvSpPr>
          <p:cNvPr id="3" name="Content Placeholder 2"/>
          <p:cNvSpPr>
            <a:spLocks noGrp="1"/>
          </p:cNvSpPr>
          <p:nvPr>
            <p:ph idx="1"/>
          </p:nvPr>
        </p:nvSpPr>
        <p:spPr>
          <a:xfrm>
            <a:off x="1065214" y="653143"/>
            <a:ext cx="10058400" cy="5328557"/>
          </a:xfrm>
        </p:spPr>
        <p:txBody>
          <a:bodyPr>
            <a:normAutofit fontScale="85000" lnSpcReduction="20000"/>
          </a:bodyPr>
          <a:lstStyle/>
          <a:p>
            <a:pPr lvl="0"/>
            <a:r>
              <a:rPr lang="id-ID" b="1" dirty="0" smtClean="0"/>
              <a:t>Kelenjar Tiroid (Kelenjar Gondok) </a:t>
            </a:r>
            <a:endParaRPr lang="id-ID" dirty="0" smtClean="0"/>
          </a:p>
          <a:p>
            <a:r>
              <a:rPr lang="id-ID" dirty="0" smtClean="0"/>
              <a:t>Kelenjar tiroid ialah organ endokrin yang terletak di leher manusia. Fungsinya ialah mengeluarkan hormon tiroid. Antara hormon yang terpenting ialah Thyroxine (T4) dan Triiodothyronine (T3). Hormon-hormon ini mengawali metabolisma (pengeluaran tenaga) manusia, m</a:t>
            </a:r>
            <a:r>
              <a:rPr lang="en-US" dirty="0" err="1" smtClean="0"/>
              <a:t>eningkatkan</a:t>
            </a:r>
            <a:r>
              <a:rPr lang="en-US" dirty="0" smtClean="0"/>
              <a:t> </a:t>
            </a:r>
            <a:r>
              <a:rPr lang="en-US" dirty="0" err="1" smtClean="0"/>
              <a:t>metabolisme</a:t>
            </a:r>
            <a:r>
              <a:rPr lang="id-ID" dirty="0" smtClean="0"/>
              <a:t>, </a:t>
            </a:r>
            <a:r>
              <a:rPr lang="id-ID" dirty="0" smtClean="0">
                <a:sym typeface="Wingdings" pitchFamily="2" charset="2"/>
              </a:rPr>
              <a:t>p</a:t>
            </a:r>
            <a:r>
              <a:rPr lang="en-US" dirty="0" err="1" smtClean="0">
                <a:sym typeface="Wingdings" pitchFamily="2" charset="2"/>
              </a:rPr>
              <a:t>erkembangan</a:t>
            </a:r>
            <a:r>
              <a:rPr lang="en-US" dirty="0" smtClean="0">
                <a:sym typeface="Wingdings" pitchFamily="2" charset="2"/>
              </a:rPr>
              <a:t>, </a:t>
            </a:r>
            <a:r>
              <a:rPr lang="id-ID" dirty="0" err="1" smtClean="0">
                <a:sym typeface="Wingdings" pitchFamily="2" charset="2"/>
              </a:rPr>
              <a:t>p</a:t>
            </a:r>
            <a:r>
              <a:rPr lang="en-US" dirty="0" err="1" smtClean="0">
                <a:sym typeface="Wingdings" pitchFamily="2" charset="2"/>
              </a:rPr>
              <a:t>ertumbuhan</a:t>
            </a:r>
            <a:r>
              <a:rPr lang="en-US" dirty="0" smtClean="0">
                <a:sym typeface="Wingdings" pitchFamily="2" charset="2"/>
              </a:rPr>
              <a:t>, </a:t>
            </a:r>
            <a:r>
              <a:rPr lang="id-ID" dirty="0" err="1" smtClean="0">
                <a:sym typeface="Wingdings" pitchFamily="2" charset="2"/>
              </a:rPr>
              <a:t>d</a:t>
            </a:r>
            <a:r>
              <a:rPr lang="en-US" dirty="0" err="1" smtClean="0">
                <a:sym typeface="Wingdings" pitchFamily="2" charset="2"/>
              </a:rPr>
              <a:t>ifferensiasi</a:t>
            </a:r>
            <a:endParaRPr lang="id-ID" dirty="0" smtClean="0"/>
          </a:p>
          <a:p>
            <a:r>
              <a:rPr lang="en-US" dirty="0" err="1" smtClean="0">
                <a:effectLst>
                  <a:outerShdw blurRad="38100" dist="38100" dir="2700000" algn="tl">
                    <a:srgbClr val="000000"/>
                  </a:outerShdw>
                </a:effectLst>
                <a:latin typeface="Comic Sans MS" pitchFamily="66" charset="0"/>
              </a:rPr>
              <a:t>Letak</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di</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leher</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melekat</a:t>
            </a:r>
            <a:r>
              <a:rPr lang="en-US" dirty="0" smtClean="0">
                <a:effectLst>
                  <a:outerShdw blurRad="38100" dist="38100" dir="2700000" algn="tl">
                    <a:srgbClr val="000000"/>
                  </a:outerShdw>
                </a:effectLst>
                <a:latin typeface="Comic Sans MS" pitchFamily="66" charset="0"/>
              </a:rPr>
              <a:t> p</a:t>
            </a:r>
            <a:r>
              <a:rPr lang="id-ID" dirty="0" smtClean="0">
                <a:effectLst>
                  <a:outerShdw blurRad="38100" dist="38100" dir="2700000" algn="tl">
                    <a:srgbClr val="000000"/>
                  </a:outerShdw>
                </a:effectLst>
                <a:latin typeface="Comic Sans MS" pitchFamily="66" charset="0"/>
              </a:rPr>
              <a:t>a</a:t>
            </a:r>
            <a:r>
              <a:rPr lang="en-US" dirty="0" smtClean="0">
                <a:effectLst>
                  <a:outerShdw blurRad="38100" dist="38100" dir="2700000" algn="tl">
                    <a:srgbClr val="000000"/>
                  </a:outerShdw>
                </a:effectLst>
                <a:latin typeface="Comic Sans MS" pitchFamily="66" charset="0"/>
              </a:rPr>
              <a:t>d</a:t>
            </a:r>
            <a:r>
              <a:rPr lang="id-ID" dirty="0" smtClean="0">
                <a:effectLst>
                  <a:outerShdw blurRad="38100" dist="38100" dir="2700000" algn="tl">
                    <a:srgbClr val="000000"/>
                  </a:outerShdw>
                </a:effectLst>
                <a:latin typeface="Comic Sans MS" pitchFamily="66" charset="0"/>
              </a:rPr>
              <a:t>a</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tra</a:t>
            </a:r>
            <a:r>
              <a:rPr lang="id-ID" dirty="0" smtClean="0">
                <a:effectLst>
                  <a:outerShdw blurRad="38100" dist="38100" dir="2700000" algn="tl">
                    <a:srgbClr val="000000"/>
                  </a:outerShdw>
                </a:effectLst>
                <a:latin typeface="Comic Sans MS" pitchFamily="66" charset="0"/>
              </a:rPr>
              <a:t>k</a:t>
            </a:r>
            <a:r>
              <a:rPr lang="en-US" dirty="0" smtClean="0">
                <a:effectLst>
                  <a:outerShdw blurRad="38100" dist="38100" dir="2700000" algn="tl">
                    <a:srgbClr val="000000"/>
                  </a:outerShdw>
                </a:effectLst>
                <a:latin typeface="Comic Sans MS" pitchFamily="66" charset="0"/>
              </a:rPr>
              <a:t>ea &amp; la</a:t>
            </a:r>
            <a:r>
              <a:rPr lang="id-ID" dirty="0" smtClean="0">
                <a:effectLst>
                  <a:outerShdw blurRad="38100" dist="38100" dir="2700000" algn="tl">
                    <a:srgbClr val="000000"/>
                  </a:outerShdw>
                </a:effectLst>
                <a:latin typeface="Comic Sans MS" pitchFamily="66" charset="0"/>
              </a:rPr>
              <a:t>ring</a:t>
            </a:r>
            <a:r>
              <a:rPr lang="en-US" dirty="0" smtClean="0">
                <a:effectLst>
                  <a:outerShdw blurRad="38100" dist="38100" dir="2700000" algn="tl">
                    <a:srgbClr val="000000"/>
                  </a:outerShdw>
                </a:effectLst>
                <a:latin typeface="Comic Sans MS" pitchFamily="66" charset="0"/>
              </a:rPr>
              <a:t>.</a:t>
            </a:r>
          </a:p>
          <a:p>
            <a:r>
              <a:rPr lang="en-US" dirty="0" smtClean="0">
                <a:effectLst>
                  <a:outerShdw blurRad="38100" dist="38100" dir="2700000" algn="tl">
                    <a:srgbClr val="000000"/>
                  </a:outerShdw>
                </a:effectLst>
                <a:latin typeface="Comic Sans MS" pitchFamily="66" charset="0"/>
              </a:rPr>
              <a:t>T</a:t>
            </a:r>
            <a:r>
              <a:rPr lang="id-ID" dirty="0" smtClean="0">
                <a:effectLst>
                  <a:outerShdw blurRad="38100" dist="38100" dir="2700000" algn="tl">
                    <a:srgbClr val="000000"/>
                  </a:outerShdw>
                </a:effectLst>
                <a:latin typeface="Comic Sans MS" pitchFamily="66" charset="0"/>
              </a:rPr>
              <a:t>er</a:t>
            </a:r>
            <a:r>
              <a:rPr lang="en-US" dirty="0" smtClean="0">
                <a:effectLst>
                  <a:outerShdw blurRad="38100" dist="38100" dir="2700000" algn="tl">
                    <a:srgbClr val="000000"/>
                  </a:outerShdw>
                </a:effectLst>
                <a:latin typeface="Comic Sans MS" pitchFamily="66" charset="0"/>
              </a:rPr>
              <a:t>d</a:t>
            </a:r>
            <a:r>
              <a:rPr lang="id-ID" dirty="0" smtClean="0">
                <a:effectLst>
                  <a:outerShdw blurRad="38100" dist="38100" dir="2700000" algn="tl">
                    <a:srgbClr val="000000"/>
                  </a:outerShdw>
                </a:effectLst>
                <a:latin typeface="Comic Sans MS" pitchFamily="66" charset="0"/>
              </a:rPr>
              <a:t>apat</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dua</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lobus</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dihubungkan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dgn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daerah</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sempit</a:t>
            </a:r>
            <a:r>
              <a:rPr lang="en-US" dirty="0" smtClean="0">
                <a:effectLst>
                  <a:outerShdw blurRad="38100" dist="38100" dir="2700000" algn="tl">
                    <a:srgbClr val="000000"/>
                  </a:outerShdw>
                </a:effectLst>
                <a:latin typeface="Comic Sans MS" pitchFamily="66" charset="0"/>
              </a:rPr>
              <a:t> (isthmus).</a:t>
            </a:r>
          </a:p>
          <a:p>
            <a:r>
              <a:rPr lang="en-US" dirty="0" err="1" smtClean="0">
                <a:solidFill>
                  <a:schemeClr val="accent1"/>
                </a:solidFill>
                <a:effectLst>
                  <a:outerShdw blurRad="38100" dist="38100" dir="2700000" algn="tl">
                    <a:srgbClr val="000000"/>
                  </a:outerShdw>
                </a:effectLst>
                <a:latin typeface="Comic Sans MS" pitchFamily="66" charset="0"/>
              </a:rPr>
              <a:t>Mempunyai</a:t>
            </a:r>
            <a:r>
              <a:rPr lang="en-US" dirty="0" smtClean="0">
                <a:solidFill>
                  <a:schemeClr val="accent1"/>
                </a:solidFill>
                <a:effectLst>
                  <a:outerShdw blurRad="38100" dist="38100" dir="2700000" algn="tl">
                    <a:srgbClr val="000000"/>
                  </a:outerShdw>
                </a:effectLst>
                <a:latin typeface="Comic Sans MS" pitchFamily="66" charset="0"/>
              </a:rPr>
              <a:t> 2 </a:t>
            </a:r>
            <a:r>
              <a:rPr lang="en-US" dirty="0" err="1" smtClean="0">
                <a:solidFill>
                  <a:schemeClr val="accent1"/>
                </a:solidFill>
                <a:effectLst>
                  <a:outerShdw blurRad="38100" dist="38100" dir="2700000" algn="tl">
                    <a:srgbClr val="000000"/>
                  </a:outerShdw>
                </a:effectLst>
                <a:latin typeface="Comic Sans MS" pitchFamily="66" charset="0"/>
              </a:rPr>
              <a:t>kapsul</a:t>
            </a:r>
            <a:r>
              <a:rPr lang="en-US" dirty="0" smtClean="0">
                <a:solidFill>
                  <a:schemeClr val="accent1"/>
                </a:solidFill>
                <a:effectLst>
                  <a:outerShdw blurRad="38100" dist="38100" dir="2700000" algn="tl">
                    <a:srgbClr val="000000"/>
                  </a:outerShdw>
                </a:effectLst>
                <a:latin typeface="Comic Sans MS" pitchFamily="66" charset="0"/>
              </a:rPr>
              <a:t>:</a:t>
            </a:r>
          </a:p>
          <a:p>
            <a:pPr>
              <a:buFont typeface="Wingdings" pitchFamily="2" charset="2"/>
              <a:buNone/>
            </a:pPr>
            <a:r>
              <a:rPr lang="en-US" dirty="0" smtClean="0">
                <a:effectLst>
                  <a:outerShdw blurRad="38100" dist="38100" dir="2700000" algn="tl">
                    <a:srgbClr val="000000"/>
                  </a:outerShdw>
                </a:effectLst>
                <a:latin typeface="Comic Sans MS" pitchFamily="66" charset="0"/>
              </a:rPr>
              <a:t>     </a:t>
            </a:r>
            <a:r>
              <a:rPr lang="en-US" dirty="0" smtClean="0">
                <a:solidFill>
                  <a:schemeClr val="hlink"/>
                </a:solidFill>
                <a:effectLst>
                  <a:outerShdw blurRad="38100" dist="38100" dir="2700000" algn="tl">
                    <a:srgbClr val="000000"/>
                  </a:outerShdw>
                </a:effectLst>
                <a:latin typeface="Comic Sans MS" pitchFamily="66" charset="0"/>
              </a:rPr>
              <a:t>- outer </a:t>
            </a:r>
            <a:r>
              <a:rPr lang="en-US" dirty="0" err="1" smtClean="0">
                <a:solidFill>
                  <a:schemeClr val="hlink"/>
                </a:solidFill>
                <a:effectLst>
                  <a:outerShdw blurRad="38100" dist="38100" dir="2700000" algn="tl">
                    <a:srgbClr val="000000"/>
                  </a:outerShdw>
                </a:effectLst>
                <a:latin typeface="Comic Sans MS" pitchFamily="66" charset="0"/>
              </a:rPr>
              <a:t>fals</a:t>
            </a:r>
            <a:r>
              <a:rPr lang="en-US" dirty="0" smtClean="0">
                <a:solidFill>
                  <a:schemeClr val="hlink"/>
                </a:solidFill>
                <a:effectLst>
                  <a:outerShdw blurRad="38100" dist="38100" dir="2700000" algn="tl">
                    <a:srgbClr val="000000"/>
                  </a:outerShdw>
                </a:effectLst>
                <a:latin typeface="Comic Sans MS" pitchFamily="66" charset="0"/>
              </a:rPr>
              <a:t> capsule.</a:t>
            </a:r>
          </a:p>
          <a:p>
            <a:pPr>
              <a:buFont typeface="Wingdings" pitchFamily="2" charset="2"/>
              <a:buNone/>
            </a:pPr>
            <a:r>
              <a:rPr lang="en-US" dirty="0" smtClean="0">
                <a:effectLst>
                  <a:outerShdw blurRad="38100" dist="38100" dir="2700000" algn="tl">
                    <a:srgbClr val="000000"/>
                  </a:outerShdw>
                </a:effectLst>
                <a:latin typeface="Comic Sans MS" pitchFamily="66" charset="0"/>
              </a:rPr>
              <a:t>       (fascia </a:t>
            </a:r>
            <a:r>
              <a:rPr lang="en-US" dirty="0" err="1" smtClean="0">
                <a:effectLst>
                  <a:outerShdw blurRad="38100" dist="38100" dir="2700000" algn="tl">
                    <a:srgbClr val="000000"/>
                  </a:outerShdw>
                </a:effectLst>
                <a:latin typeface="Comic Sans MS" pitchFamily="66" charset="0"/>
              </a:rPr>
              <a:t>leher,melekatkan</a:t>
            </a:r>
            <a:r>
              <a:rPr lang="en-US" dirty="0" smtClean="0">
                <a:effectLst>
                  <a:outerShdw blurRad="38100" dist="38100" dir="2700000" algn="tl">
                    <a:srgbClr val="000000"/>
                  </a:outerShdw>
                </a:effectLst>
                <a:latin typeface="Comic Sans MS" pitchFamily="66" charset="0"/>
              </a:rPr>
              <a:t> </a:t>
            </a:r>
            <a:r>
              <a:rPr lang="en-US" dirty="0" err="1" smtClean="0">
                <a:effectLst>
                  <a:outerShdw blurRad="38100" dist="38100" dir="2700000" algn="tl">
                    <a:srgbClr val="000000"/>
                  </a:outerShdw>
                </a:effectLst>
                <a:latin typeface="Comic Sans MS" pitchFamily="66" charset="0"/>
              </a:rPr>
              <a:t>ke</a:t>
            </a:r>
            <a:r>
              <a:rPr lang="en-US" dirty="0" smtClean="0">
                <a:effectLst>
                  <a:outerShdw blurRad="38100" dist="38100" dir="2700000" algn="tl">
                    <a:srgbClr val="000000"/>
                  </a:outerShdw>
                </a:effectLst>
                <a:latin typeface="Comic Sans MS" pitchFamily="66" charset="0"/>
              </a:rPr>
              <a:t> trachea)</a:t>
            </a:r>
          </a:p>
          <a:p>
            <a:pPr>
              <a:buFont typeface="Wingdings" pitchFamily="2" charset="2"/>
              <a:buNone/>
            </a:pPr>
            <a:r>
              <a:rPr lang="en-US" dirty="0" smtClean="0">
                <a:effectLst>
                  <a:outerShdw blurRad="38100" dist="38100" dir="2700000" algn="tl">
                    <a:srgbClr val="000000"/>
                  </a:outerShdw>
                </a:effectLst>
                <a:latin typeface="Comic Sans MS" pitchFamily="66" charset="0"/>
              </a:rPr>
              <a:t>     </a:t>
            </a:r>
            <a:r>
              <a:rPr lang="en-US" dirty="0" smtClean="0">
                <a:solidFill>
                  <a:schemeClr val="hlink"/>
                </a:solidFill>
                <a:effectLst>
                  <a:outerShdw blurRad="38100" dist="38100" dir="2700000" algn="tl">
                    <a:srgbClr val="000000"/>
                  </a:outerShdw>
                </a:effectLst>
                <a:latin typeface="Comic Sans MS" pitchFamily="66" charset="0"/>
              </a:rPr>
              <a:t>- inner true capsule.</a:t>
            </a:r>
          </a:p>
          <a:p>
            <a:pPr>
              <a:buFont typeface="Wingdings" pitchFamily="2" charset="2"/>
              <a:buNone/>
            </a:pPr>
            <a:r>
              <a:rPr lang="en-US" dirty="0" smtClean="0">
                <a:effectLst>
                  <a:outerShdw blurRad="38100" dist="38100" dir="2700000" algn="tl">
                    <a:srgbClr val="000000"/>
                  </a:outerShdw>
                </a:effectLst>
                <a:latin typeface="Comic Sans MS" pitchFamily="66" charset="0"/>
              </a:rPr>
              <a:t>       (</a:t>
            </a:r>
            <a:r>
              <a:rPr lang="id-ID" dirty="0" smtClean="0">
                <a:effectLst>
                  <a:outerShdw blurRad="38100" dist="38100" dir="2700000" algn="tl">
                    <a:srgbClr val="000000"/>
                  </a:outerShdw>
                </a:effectLst>
                <a:latin typeface="Comic Sans MS" pitchFamily="66" charset="0"/>
              </a:rPr>
              <a:t>mem</a:t>
            </a:r>
            <a:r>
              <a:rPr lang="en-US" dirty="0" err="1" smtClean="0">
                <a:effectLst>
                  <a:outerShdw blurRad="38100" dist="38100" dir="2700000" algn="tl">
                    <a:srgbClr val="000000"/>
                  </a:outerShdw>
                </a:effectLst>
                <a:latin typeface="Comic Sans MS" pitchFamily="66" charset="0"/>
              </a:rPr>
              <a:t>bungkus</a:t>
            </a:r>
            <a:r>
              <a:rPr lang="en-US" dirty="0" smtClean="0">
                <a:effectLst>
                  <a:outerShdw blurRad="38100" dist="38100" dir="2700000" algn="tl">
                    <a:srgbClr val="000000"/>
                  </a:outerShdw>
                </a:effectLst>
                <a:latin typeface="Comic Sans MS" pitchFamily="66" charset="0"/>
              </a:rPr>
              <a:t> &amp; </a:t>
            </a:r>
            <a:r>
              <a:rPr lang="en-US" dirty="0" err="1" smtClean="0">
                <a:effectLst>
                  <a:outerShdw blurRad="38100" dist="38100" dir="2700000" algn="tl">
                    <a:srgbClr val="000000"/>
                  </a:outerShdw>
                </a:effectLst>
                <a:latin typeface="Comic Sans MS" pitchFamily="66" charset="0"/>
              </a:rPr>
              <a:t>membentuk</a:t>
            </a:r>
            <a:r>
              <a:rPr lang="en-US" dirty="0" smtClean="0">
                <a:effectLst>
                  <a:outerShdw blurRad="38100" dist="38100" dir="2700000" algn="tl">
                    <a:srgbClr val="000000"/>
                  </a:outerShdw>
                </a:effectLst>
                <a:latin typeface="Comic Sans MS" pitchFamily="66" charset="0"/>
              </a:rPr>
              <a:t> septa)</a:t>
            </a:r>
          </a:p>
          <a:p>
            <a:endParaRPr lang="id-ID" dirty="0" smtClean="0"/>
          </a:p>
          <a:p>
            <a:pPr lvl="0"/>
            <a:endParaRPr lang="id-ID" dirty="0" smtClean="0"/>
          </a:p>
          <a:p>
            <a:endParaRPr lang="id-ID" dirty="0"/>
          </a:p>
        </p:txBody>
      </p:sp>
      <p:pic>
        <p:nvPicPr>
          <p:cNvPr id="4" name="Picture 6" descr="end 1"/>
          <p:cNvPicPr>
            <a:picLocks noChangeAspect="1" noChangeArrowheads="1"/>
          </p:cNvPicPr>
          <p:nvPr/>
        </p:nvPicPr>
        <p:blipFill>
          <a:blip r:embed="rId2" cstate="print"/>
          <a:srcRect l="5327" t="8507" r="7190" b="47331"/>
          <a:stretch>
            <a:fillRect/>
          </a:stretch>
        </p:blipFill>
        <p:spPr>
          <a:xfrm>
            <a:off x="7680960" y="3454167"/>
            <a:ext cx="3971110" cy="3450897"/>
          </a:xfrm>
          <a:prstGeom prst="rect">
            <a:avLst/>
          </a:prstGeom>
          <a:solidFill>
            <a:schemeClr val="accent1"/>
          </a:solidFill>
          <a:ln w="76200" cmpd="tri">
            <a:solidFill>
              <a:srgbClr val="3366FF"/>
            </a:solidFill>
          </a:ln>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S103431377">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167F96A-C2ED-4D5B-8EFB-A18C6982D3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TS103431377</Template>
  <TotalTime>0</TotalTime>
  <Words>725</Words>
  <Application>Microsoft Office PowerPoint</Application>
  <PresentationFormat>Custom</PresentationFormat>
  <Paragraphs>102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TS103431377</vt:lpstr>
      <vt:lpstr>Hormon</vt:lpstr>
      <vt:lpstr>Apa  itu hormon ?</vt:lpstr>
      <vt:lpstr>Pengertian</vt:lpstr>
      <vt:lpstr>HUBUNGAN SISTEM SARAF DAN HORMON </vt:lpstr>
      <vt:lpstr>Organ Endokrin  Berupa Sel:  sel argentafin: dlm lambung  hormon gastrin  Kelenjar dalam organ lain: pulau langerhans (dalam pankreas) insulin, glukagon  dan somatostatin  Organ endokrin:      A. Kel hypophyse      B. Kel Thyroid      C. Kel Parathyroid      D.KelAdrenal/Suprarenal      E. Kel Pineal (epiphyse)      F. Gonat (Ovarium       &amp; Testis) </vt:lpstr>
      <vt:lpstr>Kelenjar hipofisis (kelenjar pituitari) </vt:lpstr>
      <vt:lpstr>Slide 7</vt:lpstr>
      <vt:lpstr>Slide 8</vt:lpstr>
      <vt:lpstr>Slide 9</vt:lpstr>
      <vt:lpstr>Slide 10</vt:lpstr>
      <vt:lpstr>Slide 11</vt:lpstr>
      <vt:lpstr>Slide 12</vt:lpstr>
      <vt:lpstr>EPIPHYSIS CEREBRI / PINEAL</vt:lpstr>
      <vt:lpstr>Slide 14</vt:lpstr>
      <vt:lpstr>Keseimbangan Insulin</vt:lpstr>
      <vt:lpstr>Slide 16</vt:lpstr>
      <vt:lpstr>HORMON DAN MEKANISME MENSTRUASI </vt:lpstr>
      <vt:lpstr>Slide 18</vt:lpstr>
      <vt:lpstr>Slide 19</vt:lpstr>
      <vt:lpstr>Slide 20</vt:lpstr>
      <vt:lpstr>Slide 21</vt:lpstr>
      <vt:lpstr>Hormon yang mempengaruhi keseimbangan suhu tubuh </vt:lpstr>
      <vt:lpstr>Hormon lain yang mempengaruhi suhu tubuh:</vt:lpstr>
      <vt:lpstr>TERIMA KASIH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2015-02-16T08:13:38Z</dcterms:created>
  <dcterms:modified xsi:type="dcterms:W3CDTF">2015-02-20T01:02:06Z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TC034313779991</vt:lpwstr>
  </property>
</Properties>
</file>