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55467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6495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76762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30754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33878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8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67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59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26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63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14605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1958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8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Subtansi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dan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Strategi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Dakwah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Rasulullah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saw.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di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Mekah</a:t>
            </a:r>
            <a:endParaRPr lang="en-US" sz="6600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0729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d.	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Mengubah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kebiasaan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bertaklid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Masyarakat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Arab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sebelum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Islam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memiliki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kebiasaan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bertaklid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nenek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moyang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Kebiasaan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berjalan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terus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menerus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Contoh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taklid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masyarakat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Arab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sebelum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Islam,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bila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meninggal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mereka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mendoakan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mayit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tetapi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begadang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bermain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judi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mabuk-mabukan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sepanjang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malam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Tradisi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taklid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seperti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diubah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Nabi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ketika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melakukan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dakwah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Islam. Cara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mengubahnya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menyampaikan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keluarga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agar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meratapi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kematian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berlebih-lebihan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demikian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hukumnya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haram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. </a:t>
            </a:r>
            <a:endParaRPr lang="id-ID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Subtansi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Dakwah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Rasulullah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saw. Di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Mekah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09765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7552"/>
          </a:xfr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Strategi</a:t>
            </a:r>
            <a:r>
              <a:rPr lang="en-US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Dakwa</a:t>
            </a:r>
            <a:r>
              <a:rPr lang="en-US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Rasulullah</a:t>
            </a:r>
            <a:r>
              <a:rPr lang="en-US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Mekah</a:t>
            </a:r>
            <a:endParaRPr lang="id-ID" b="1" dirty="0">
              <a:ln w="180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066800"/>
            <a:ext cx="9144000" cy="5791200"/>
          </a:xfr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Islam,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efesien</a:t>
            </a:r>
            <a:r>
              <a:rPr lang="en-US" dirty="0" smtClean="0"/>
              <a:t>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23 </a:t>
            </a:r>
            <a:r>
              <a:rPr lang="en-US" dirty="0" err="1" smtClean="0"/>
              <a:t>tahun</a:t>
            </a:r>
            <a:r>
              <a:rPr lang="en-US" dirty="0" smtClean="0"/>
              <a:t>, Islam </a:t>
            </a:r>
            <a:r>
              <a:rPr lang="en-US" dirty="0" err="1" smtClean="0"/>
              <a:t>sebagai</a:t>
            </a:r>
            <a:r>
              <a:rPr lang="en-US" dirty="0" smtClean="0"/>
              <a:t> agama yang </a:t>
            </a:r>
            <a:r>
              <a:rPr lang="en-US" dirty="0" err="1" smtClean="0"/>
              <a:t>sempurna</a:t>
            </a:r>
            <a:r>
              <a:rPr lang="en-US" dirty="0" smtClean="0"/>
              <a:t>. </a:t>
            </a:r>
            <a:r>
              <a:rPr lang="en-US" dirty="0" err="1" smtClean="0"/>
              <a:t>Rasul</a:t>
            </a:r>
            <a:r>
              <a:rPr lang="en-US" dirty="0" smtClean="0"/>
              <a:t> </a:t>
            </a:r>
            <a:r>
              <a:rPr lang="en-US" dirty="0" err="1" smtClean="0"/>
              <a:t>berdakwah</a:t>
            </a:r>
            <a:r>
              <a:rPr lang="en-US" dirty="0" smtClean="0"/>
              <a:t> Islam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di </a:t>
            </a:r>
            <a:r>
              <a:rPr lang="en-US" dirty="0" err="1" smtClean="0"/>
              <a:t>Mekah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13 </a:t>
            </a:r>
            <a:r>
              <a:rPr lang="en-US" dirty="0" err="1" smtClean="0"/>
              <a:t>tahun</a:t>
            </a:r>
            <a:r>
              <a:rPr lang="en-US" dirty="0" smtClean="0"/>
              <a:t>. Ada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ditempuh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Muhammad saw.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mendakwahkan</a:t>
            </a:r>
            <a:r>
              <a:rPr lang="en-US" dirty="0" smtClean="0"/>
              <a:t> Islam di </a:t>
            </a:r>
            <a:r>
              <a:rPr lang="en-US" dirty="0" err="1" smtClean="0"/>
              <a:t>Mekah</a:t>
            </a:r>
            <a:r>
              <a:rPr lang="en-US" dirty="0" smtClean="0"/>
              <a:t>:</a:t>
            </a:r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3657600" y="4114800"/>
            <a:ext cx="1905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Strategi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dakwah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Rasulullah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di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mekah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57400" y="5638800"/>
            <a:ext cx="14478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Dakwah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secara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diam-diam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57800" y="5638800"/>
            <a:ext cx="22098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Dakwah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secara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terang-terangan</a:t>
            </a:r>
            <a:endParaRPr lang="id-ID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>
            <a:stCxn id="4" idx="2"/>
          </p:cNvCxnSpPr>
          <p:nvPr/>
        </p:nvCxnSpPr>
        <p:spPr>
          <a:xfrm rot="5400000">
            <a:off x="4400550" y="5124450"/>
            <a:ext cx="3810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hape 9"/>
          <p:cNvCxnSpPr>
            <a:endCxn id="6" idx="0"/>
          </p:cNvCxnSpPr>
          <p:nvPr/>
        </p:nvCxnSpPr>
        <p:spPr>
          <a:xfrm>
            <a:off x="4267200" y="5334000"/>
            <a:ext cx="2095500" cy="3048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11"/>
          <p:cNvCxnSpPr>
            <a:endCxn id="5" idx="0"/>
          </p:cNvCxnSpPr>
          <p:nvPr/>
        </p:nvCxnSpPr>
        <p:spPr>
          <a:xfrm rot="10800000" flipV="1">
            <a:off x="2781300" y="5334000"/>
            <a:ext cx="2095500" cy="3048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810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95000"/>
              <a:lumOff val="5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b="1" dirty="0" err="1" smtClean="0">
                <a:ln w="900" cmpd="sng">
                  <a:solidFill>
                    <a:srgbClr val="00B0F0">
                      <a:alpha val="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Pelaku</a:t>
            </a:r>
            <a:r>
              <a:rPr lang="en-US" b="1" dirty="0" smtClean="0">
                <a:ln w="900" cmpd="sng">
                  <a:solidFill>
                    <a:srgbClr val="00B0F0">
                      <a:alpha val="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b="1" dirty="0" err="1" smtClean="0">
                <a:ln w="900" cmpd="sng">
                  <a:solidFill>
                    <a:srgbClr val="00B0F0">
                      <a:alpha val="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Dakwah</a:t>
            </a:r>
            <a:endParaRPr lang="id-ID" b="1" dirty="0">
              <a:ln w="900" cmpd="sng">
                <a:solidFill>
                  <a:srgbClr val="00B0F0">
                    <a:alpha val="55000"/>
                  </a:srgbClr>
                </a:solidFill>
                <a:prstDash val="solid"/>
              </a:ln>
              <a:solidFill>
                <a:srgbClr val="00B0F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486400"/>
          </a:xfrm>
          <a:effectLst>
            <a:glow rad="139700">
              <a:schemeClr val="accent3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Pelaku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Muhammad saw. </a:t>
            </a:r>
            <a:r>
              <a:rPr lang="en-US" dirty="0" err="1" smtClean="0"/>
              <a:t>Beliau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manusai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Allah </a:t>
            </a:r>
            <a:r>
              <a:rPr lang="en-US" dirty="0" err="1" smtClean="0"/>
              <a:t>swt</a:t>
            </a:r>
            <a:r>
              <a:rPr lang="en-US" dirty="0" smtClean="0"/>
              <a:t>.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keperibadian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teladan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Hal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mendakwahkan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Islam,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mengajak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Agama Islam,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pertama</a:t>
            </a:r>
            <a:r>
              <a:rPr lang="en-US" dirty="0" smtClean="0"/>
              <a:t> kali yang </a:t>
            </a:r>
            <a:r>
              <a:rPr lang="en-US" dirty="0" err="1" smtClean="0"/>
              <a:t>mengamalkan</a:t>
            </a:r>
            <a:r>
              <a:rPr lang="en-US" dirty="0" smtClean="0"/>
              <a:t> 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yang </a:t>
            </a:r>
            <a:r>
              <a:rPr lang="en-US" dirty="0" err="1" smtClean="0"/>
              <a:t>sempurna</a:t>
            </a:r>
            <a:r>
              <a:rPr lang="en-US" dirty="0" smtClean="0"/>
              <a:t>.</a:t>
            </a:r>
          </a:p>
          <a:p>
            <a:pPr algn="just" rtl="1">
              <a:buNone/>
            </a:pPr>
            <a:r>
              <a:rPr lang="en-US" sz="46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لَّقَدْ كَانَ لَكُمْ فِيْ رَسُوْلِ اللهِ اُسْوَةٌ حَسَنَةٌ لِّمَنْ كَانَ يَرْجُوا اللهَ وَالْيَوْمَ اْلا</a:t>
            </a:r>
            <a:r>
              <a:rPr lang="ar-SA" sz="4600" dirty="0" smtClean="0">
                <a:latin typeface="Adobe Naskh Medium"/>
                <a:cs typeface="Adobe Naskh Medium"/>
              </a:rPr>
              <a:t>ٰ</a:t>
            </a:r>
            <a:r>
              <a:rPr lang="ar-SA" sz="4600" dirty="0" smtClean="0">
                <a:latin typeface="Adobe Naskh Medium" pitchFamily="50" charset="-78"/>
                <a:cs typeface="Adobe Naskh Medium" pitchFamily="50" charset="-78"/>
              </a:rPr>
              <a:t>خِرَ وَذَكَرَ اللهَ كَثِيرًا ﴿الاحزاب: ٢١﴾ </a:t>
            </a:r>
          </a:p>
          <a:p>
            <a:pPr algn="just">
              <a:buNone/>
            </a:pPr>
            <a:r>
              <a:rPr lang="en-US" dirty="0" smtClean="0">
                <a:cs typeface="Adobe Naskh Medium" pitchFamily="50" charset="-78"/>
              </a:rPr>
              <a:t>   </a:t>
            </a:r>
            <a:r>
              <a:rPr lang="en-US" dirty="0" err="1" smtClean="0">
                <a:cs typeface="Adobe Naskh Medium" pitchFamily="50" charset="-78"/>
              </a:rPr>
              <a:t>Artinya</a:t>
            </a:r>
            <a:r>
              <a:rPr lang="en-US" dirty="0" smtClean="0">
                <a:cs typeface="Adobe Naskh Medium" pitchFamily="50" charset="-78"/>
              </a:rPr>
              <a:t>: </a:t>
            </a:r>
            <a:r>
              <a:rPr lang="en-US" dirty="0" err="1" smtClean="0">
                <a:cs typeface="Adobe Naskh Medium" pitchFamily="50" charset="-78"/>
              </a:rPr>
              <a:t>sungguh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ada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pada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Rasulullah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itu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suru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teladan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baik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bagimu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yaitu</a:t>
            </a:r>
            <a:r>
              <a:rPr lang="en-US" dirty="0" smtClean="0">
                <a:cs typeface="Adobe Naskh Medium" pitchFamily="50" charset="-78"/>
              </a:rPr>
              <a:t>) </a:t>
            </a:r>
            <a:r>
              <a:rPr lang="en-US" dirty="0" err="1" smtClean="0">
                <a:cs typeface="Adobe Naskh Medium" pitchFamily="50" charset="-78"/>
              </a:rPr>
              <a:t>bagi</a:t>
            </a:r>
            <a:r>
              <a:rPr lang="en-US" dirty="0" smtClean="0">
                <a:cs typeface="Adobe Naskh Medium" pitchFamily="50" charset="-78"/>
              </a:rPr>
              <a:t> orang yang </a:t>
            </a:r>
            <a:r>
              <a:rPr lang="en-US" dirty="0" err="1" smtClean="0">
                <a:cs typeface="Adobe Naskh Medium" pitchFamily="50" charset="-78"/>
              </a:rPr>
              <a:t>mengharap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rahmat</a:t>
            </a:r>
            <a:r>
              <a:rPr lang="en-US" dirty="0" smtClean="0">
                <a:cs typeface="Adobe Naskh Medium" pitchFamily="50" charset="-78"/>
              </a:rPr>
              <a:t>) Allah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kedatangan</a:t>
            </a:r>
            <a:r>
              <a:rPr lang="en-US" dirty="0" smtClean="0">
                <a:cs typeface="Adobe Naskh Medium" pitchFamily="50" charset="-78"/>
              </a:rPr>
              <a:t>) </a:t>
            </a:r>
            <a:r>
              <a:rPr lang="en-US" dirty="0" err="1" smtClean="0">
                <a:cs typeface="Adobe Naskh Medium" pitchFamily="50" charset="-78"/>
              </a:rPr>
              <a:t>hari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kiamat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banyak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mengingat</a:t>
            </a:r>
            <a:r>
              <a:rPr lang="en-US" dirty="0" smtClean="0">
                <a:cs typeface="Adobe Naskh Medium" pitchFamily="50" charset="-78"/>
              </a:rPr>
              <a:t> Allah.</a:t>
            </a:r>
            <a:endParaRPr lang="id-ID" dirty="0"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1874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ctr"/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Tantangan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Dakwah</a:t>
            </a:r>
            <a:endParaRPr lang="id-ID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Tantangan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berdakwah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penghambat</a:t>
            </a:r>
            <a:r>
              <a:rPr lang="en-US" dirty="0" smtClean="0"/>
              <a:t>,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berdakwah</a:t>
            </a:r>
            <a:r>
              <a:rPr lang="en-US" dirty="0" smtClean="0"/>
              <a:t>.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manfaatnya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ditolong</a:t>
            </a:r>
            <a:r>
              <a:rPr lang="en-US" dirty="0" smtClean="0"/>
              <a:t> Allah </a:t>
            </a:r>
            <a:r>
              <a:rPr lang="en-US" dirty="0" err="1" smtClean="0"/>
              <a:t>swt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, </a:t>
            </a:r>
            <a:r>
              <a:rPr lang="en-US" dirty="0" err="1" smtClean="0"/>
              <a:t>kepentingan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hidupnya</a:t>
            </a:r>
            <a:r>
              <a:rPr lang="en-US" dirty="0" smtClean="0"/>
              <a:t>. Allah </a:t>
            </a:r>
            <a:r>
              <a:rPr lang="en-US" dirty="0" err="1" smtClean="0"/>
              <a:t>swt</a:t>
            </a:r>
            <a:r>
              <a:rPr lang="en-US" dirty="0" smtClean="0"/>
              <a:t> </a:t>
            </a:r>
            <a:r>
              <a:rPr lang="en-US" dirty="0" err="1" smtClean="0"/>
              <a:t>berfirman</a:t>
            </a:r>
            <a:r>
              <a:rPr lang="en-US" dirty="0" smtClean="0"/>
              <a:t>:</a:t>
            </a:r>
          </a:p>
          <a:p>
            <a:pPr algn="just" rtl="1">
              <a:buNone/>
            </a:pPr>
            <a:r>
              <a:rPr lang="en-US" sz="43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4300" dirty="0" smtClean="0">
                <a:latin typeface="Adobe Naskh Medium" pitchFamily="50" charset="-78"/>
                <a:cs typeface="Adobe Naskh Medium" pitchFamily="50" charset="-78"/>
              </a:rPr>
              <a:t>ي</a:t>
            </a:r>
            <a:r>
              <a:rPr lang="ar-SA" sz="4300" dirty="0" smtClean="0">
                <a:latin typeface="Adobe Naskh Medium"/>
                <a:cs typeface="Adobe Naskh Medium"/>
              </a:rPr>
              <a:t>ٰٓ</a:t>
            </a:r>
            <a:r>
              <a:rPr lang="ar-SA" sz="4300" dirty="0" smtClean="0">
                <a:latin typeface="Adobe Naskh Medium" pitchFamily="50" charset="-78"/>
                <a:cs typeface="Adobe Naskh Medium" pitchFamily="50" charset="-78"/>
              </a:rPr>
              <a:t>اَيُّهَا الَّذِيْنَ ا</a:t>
            </a:r>
            <a:r>
              <a:rPr lang="ar-SA" sz="4300" dirty="0" smtClean="0">
                <a:latin typeface="Adobe Naskh Medium"/>
                <a:cs typeface="Adobe Naskh Medium"/>
              </a:rPr>
              <a:t>ٰ</a:t>
            </a:r>
            <a:r>
              <a:rPr lang="ar-SA" sz="4300" dirty="0" smtClean="0">
                <a:latin typeface="Adobe Naskh Medium" pitchFamily="50" charset="-78"/>
                <a:cs typeface="Adobe Naskh Medium" pitchFamily="50" charset="-78"/>
              </a:rPr>
              <a:t>مَنُوْ</a:t>
            </a:r>
            <a:r>
              <a:rPr lang="ar-SA" sz="4300" dirty="0" smtClean="0">
                <a:latin typeface="Adobe Naskh Medium"/>
                <a:cs typeface="Adobe Naskh Medium"/>
              </a:rPr>
              <a:t>ٓ</a:t>
            </a:r>
            <a:r>
              <a:rPr lang="ar-SA" sz="4300" dirty="0" smtClean="0">
                <a:latin typeface="Adobe Naskh Medium" pitchFamily="50" charset="-78"/>
                <a:cs typeface="Adobe Naskh Medium" pitchFamily="50" charset="-78"/>
              </a:rPr>
              <a:t>ا اِنْ تَنْصُرُوا اللهَ يَنْصُرْكُمْ وَيُثَبِّتْ اَقْدَامَكُمْ </a:t>
            </a:r>
            <a:r>
              <a:rPr lang="en-US" sz="4300" dirty="0" smtClean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ar-SA" sz="4300" dirty="0" smtClean="0">
                <a:latin typeface="Adobe Naskh Medium" pitchFamily="50" charset="-78"/>
                <a:cs typeface="Adobe Naskh Medium" pitchFamily="50" charset="-78"/>
              </a:rPr>
              <a:t>﴿محمّد: ٧﴾</a:t>
            </a:r>
            <a:endParaRPr lang="en-US" sz="43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dirty="0" err="1" smtClean="0"/>
              <a:t>Artinya</a:t>
            </a:r>
            <a:r>
              <a:rPr lang="en-US" dirty="0" smtClean="0"/>
              <a:t>: </a:t>
            </a:r>
            <a:r>
              <a:rPr lang="en-US" dirty="0" err="1" smtClean="0"/>
              <a:t>wahai</a:t>
            </a:r>
            <a:r>
              <a:rPr lang="en-US" dirty="0" smtClean="0"/>
              <a:t> orang-orang </a:t>
            </a:r>
            <a:r>
              <a:rPr lang="en-US" dirty="0" err="1" smtClean="0"/>
              <a:t>beriman</a:t>
            </a:r>
            <a:r>
              <a:rPr lang="en-US" dirty="0" smtClean="0"/>
              <a:t>!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 (Agama) Allah, </a:t>
            </a:r>
            <a:r>
              <a:rPr lang="en-US" dirty="0" err="1" smtClean="0"/>
              <a:t>niscaya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meneguhkan</a:t>
            </a:r>
            <a:r>
              <a:rPr lang="en-US" dirty="0" smtClean="0"/>
              <a:t> </a:t>
            </a:r>
            <a:r>
              <a:rPr lang="en-US" dirty="0" err="1" smtClean="0"/>
              <a:t>kedudukanmu</a:t>
            </a:r>
            <a:r>
              <a:rPr lang="en-US" dirty="0" smtClean="0"/>
              <a:t>. (QS. Muhammad/47: 7)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11959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Strategi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Dakwah</a:t>
            </a:r>
            <a:endParaRPr lang="id-ID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.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yang </a:t>
            </a:r>
            <a:r>
              <a:rPr lang="en-US" dirty="0" err="1" smtClean="0"/>
              <a:t>mendakwahkan</a:t>
            </a:r>
            <a:r>
              <a:rPr lang="en-US" dirty="0" smtClean="0"/>
              <a:t> agama Islam. </a:t>
            </a:r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?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mendakwah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Islam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mulia</a:t>
            </a:r>
            <a:r>
              <a:rPr lang="en-US" dirty="0" smtClean="0"/>
              <a:t>. </a:t>
            </a:r>
            <a:r>
              <a:rPr lang="en-US" dirty="0" err="1" smtClean="0"/>
              <a:t>Persoalannya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yang </a:t>
            </a:r>
            <a:r>
              <a:rPr lang="en-US" dirty="0" err="1" smtClean="0"/>
              <a:t>mulia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.,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rintangan</a:t>
            </a:r>
            <a:r>
              <a:rPr lang="en-US" dirty="0" smtClean="0"/>
              <a:t> yang </a:t>
            </a:r>
            <a:r>
              <a:rPr lang="en-US" dirty="0" err="1" smtClean="0"/>
              <a:t>menghadang</a:t>
            </a:r>
            <a:r>
              <a:rPr lang="en-US" dirty="0" smtClean="0"/>
              <a:t>,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akurat</a:t>
            </a:r>
            <a:r>
              <a:rPr lang="en-US" dirty="0" smtClean="0"/>
              <a:t>,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74604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/>
          <a:p>
            <a:r>
              <a:rPr lang="en-U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Tujuan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Dakwah</a:t>
            </a:r>
            <a:endParaRPr lang="id-ID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>
            <a:solidFill>
              <a:srgbClr val="FFFF0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agar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Islam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berperilakuan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Islam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sempurna</a:t>
            </a:r>
            <a:r>
              <a:rPr lang="en-US" dirty="0" smtClean="0"/>
              <a:t>.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berdakwah</a:t>
            </a:r>
            <a:r>
              <a:rPr lang="en-US" dirty="0" smtClean="0"/>
              <a:t> </a:t>
            </a:r>
            <a:r>
              <a:rPr lang="en-US" dirty="0" err="1" smtClean="0"/>
              <a:t>dimasa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diarahkan</a:t>
            </a:r>
            <a:r>
              <a:rPr lang="en-US" dirty="0" smtClean="0"/>
              <a:t> </a:t>
            </a:r>
            <a:r>
              <a:rPr lang="en-US" dirty="0" err="1" smtClean="0"/>
              <a:t>membebaskan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kebodohan</a:t>
            </a:r>
            <a:r>
              <a:rPr lang="en-US" dirty="0" smtClean="0"/>
              <a:t>, </a:t>
            </a:r>
            <a:r>
              <a:rPr lang="en-US" dirty="0" err="1" smtClean="0"/>
              <a:t>kemiskinan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keterbelakangan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4481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839200" cy="5946648"/>
          </a:xfr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mendakwahkan</a:t>
            </a:r>
            <a:r>
              <a:rPr lang="en-US" dirty="0" smtClean="0"/>
              <a:t> Islam, 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kesabaran</a:t>
            </a:r>
            <a:r>
              <a:rPr lang="en-US" dirty="0" smtClean="0"/>
              <a:t>.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rintangan</a:t>
            </a:r>
            <a:r>
              <a:rPr lang="en-US" dirty="0" smtClean="0"/>
              <a:t>.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Islam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menang</a:t>
            </a:r>
            <a:r>
              <a:rPr lang="en-US" dirty="0" smtClean="0"/>
              <a:t>. </a:t>
            </a:r>
            <a:r>
              <a:rPr lang="en-US" dirty="0" err="1" smtClean="0"/>
              <a:t>Firman</a:t>
            </a:r>
            <a:r>
              <a:rPr lang="en-US" dirty="0" smtClean="0"/>
              <a:t> Allah.:</a:t>
            </a:r>
          </a:p>
          <a:p>
            <a:pPr algn="just" rtl="1">
              <a:buNone/>
            </a:pPr>
            <a:r>
              <a:rPr lang="en-US" sz="36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وَقُلْ جَآءَ الْحَقُّ وَزَهَقَ الْبَاطِلُۖ اِنَّ الْبَاطِلَ كَانَ زَهُوقًا ﴿الاسرأ: ٨١﴾</a:t>
            </a:r>
          </a:p>
          <a:p>
            <a:pPr algn="just">
              <a:buNone/>
            </a:pPr>
            <a:r>
              <a:rPr lang="en-US" dirty="0" smtClean="0">
                <a:cs typeface="Adobe Naskh Medium" pitchFamily="50" charset="-78"/>
              </a:rPr>
              <a:t>   </a:t>
            </a:r>
            <a:r>
              <a:rPr lang="en-US" dirty="0" err="1" smtClean="0">
                <a:cs typeface="Adobe Naskh Medium" pitchFamily="50" charset="-78"/>
              </a:rPr>
              <a:t>Artinya</a:t>
            </a:r>
            <a:r>
              <a:rPr lang="en-US" dirty="0" smtClean="0">
                <a:cs typeface="Adobe Naskh Medium" pitchFamily="50" charset="-78"/>
              </a:rPr>
              <a:t>: </a:t>
            </a:r>
            <a:r>
              <a:rPr lang="id-ID" dirty="0" smtClean="0">
                <a:cs typeface="Adobe Naskh Medium" pitchFamily="50" charset="-78"/>
              </a:rPr>
              <a:t>Dan katakanlah:“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id-ID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</a:t>
            </a:r>
            <a:r>
              <a:rPr lang="id-ID" dirty="0" smtClean="0">
                <a:cs typeface="Adobe Naskh Medium" pitchFamily="50" charset="-78"/>
              </a:rPr>
              <a:t>benar</a:t>
            </a:r>
            <a:r>
              <a:rPr lang="en-US" dirty="0" smtClean="0">
                <a:cs typeface="Adobe Naskh Medium" pitchFamily="50" charset="-78"/>
              </a:rPr>
              <a:t>an</a:t>
            </a:r>
            <a:r>
              <a:rPr lang="id-ID" dirty="0" smtClean="0">
                <a:cs typeface="Adobe Naskh Medium" pitchFamily="50" charset="-78"/>
              </a:rPr>
              <a:t> telah datang dan yang batil telah lenyap". Sesungguhnya yang batil itu adalah pasti lenyap. </a:t>
            </a:r>
            <a:r>
              <a:rPr lang="en-US" dirty="0" smtClean="0">
                <a:cs typeface="Adobe Naskh Medium" pitchFamily="50" charset="-78"/>
              </a:rPr>
              <a:t>(QS. Al-</a:t>
            </a:r>
            <a:r>
              <a:rPr lang="en-US" dirty="0" err="1" smtClean="0">
                <a:cs typeface="Adobe Naskh Medium" pitchFamily="50" charset="-78"/>
              </a:rPr>
              <a:t>isr</a:t>
            </a:r>
            <a:r>
              <a:rPr lang="en-US" dirty="0" err="1" smtClean="0">
                <a:cs typeface="Times New Roman"/>
              </a:rPr>
              <a:t>ā</a:t>
            </a:r>
            <a:r>
              <a:rPr lang="en-US" dirty="0" smtClean="0">
                <a:cs typeface="Times New Roman"/>
              </a:rPr>
              <a:t>‘/17: 81)</a:t>
            </a:r>
            <a:endParaRPr lang="id-ID" dirty="0"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39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anchor="ctr"/>
          <a:lstStyle/>
          <a:p>
            <a:r>
              <a:rPr lang="en-US" b="1" spc="50" dirty="0" err="1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Letak</a:t>
            </a:r>
            <a:r>
              <a:rPr lang="en-US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Geografis</a:t>
            </a:r>
            <a:endParaRPr lang="id-ID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err="1" smtClean="0"/>
              <a:t>jazirah</a:t>
            </a:r>
            <a:r>
              <a:rPr lang="en-US" dirty="0" smtClean="0"/>
              <a:t> Arab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disebelah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Asia. Arab </a:t>
            </a:r>
            <a:r>
              <a:rPr lang="en-US" dirty="0" err="1" smtClean="0"/>
              <a:t>merupakan</a:t>
            </a:r>
            <a:r>
              <a:rPr lang="en-US" dirty="0" smtClean="0"/>
              <a:t> yang </a:t>
            </a:r>
            <a:r>
              <a:rPr lang="en-US" dirty="0" err="1" smtClean="0"/>
              <a:t>dikelilingi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semenanjung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Merah</a:t>
            </a:r>
            <a:r>
              <a:rPr lang="en-US" dirty="0" smtClean="0"/>
              <a:t>, </a:t>
            </a:r>
            <a:r>
              <a:rPr lang="en-US" dirty="0" err="1" smtClean="0"/>
              <a:t>Samudera</a:t>
            </a:r>
            <a:r>
              <a:rPr lang="en-US" dirty="0" smtClean="0"/>
              <a:t> </a:t>
            </a:r>
            <a:r>
              <a:rPr lang="en-US" dirty="0" err="1" smtClean="0"/>
              <a:t>Hindia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Selat</a:t>
            </a:r>
            <a:r>
              <a:rPr lang="en-US" dirty="0" smtClean="0"/>
              <a:t> Persia,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</a:t>
            </a:r>
            <a:r>
              <a:rPr lang="en-US" dirty="0" smtClean="0"/>
              <a:t> </a:t>
            </a:r>
            <a:r>
              <a:rPr lang="en-US" dirty="0" err="1" smtClean="0"/>
              <a:t>Rab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Padang </a:t>
            </a:r>
            <a:r>
              <a:rPr lang="en-US" dirty="0" err="1" smtClean="0"/>
              <a:t>Pasir</a:t>
            </a:r>
            <a:r>
              <a:rPr lang="en-US" dirty="0" smtClean="0"/>
              <a:t>. Para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purba</a:t>
            </a:r>
            <a:r>
              <a:rPr lang="en-US" dirty="0" smtClean="0"/>
              <a:t> </a:t>
            </a:r>
            <a:r>
              <a:rPr lang="en-US" dirty="0" err="1" smtClean="0"/>
              <a:t>membagi</a:t>
            </a:r>
            <a:r>
              <a:rPr lang="en-US" dirty="0" smtClean="0"/>
              <a:t> Arab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Zona</a:t>
            </a:r>
            <a:r>
              <a:rPr lang="en-US" dirty="0" smtClean="0"/>
              <a:t> Arabia </a:t>
            </a:r>
            <a:r>
              <a:rPr lang="en-US" dirty="0" err="1" smtClean="0"/>
              <a:t>Petrik</a:t>
            </a:r>
            <a:r>
              <a:rPr lang="en-US" dirty="0" smtClean="0"/>
              <a:t>;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sebelah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lembah</a:t>
            </a:r>
            <a:r>
              <a:rPr lang="en-US" dirty="0" smtClean="0"/>
              <a:t> </a:t>
            </a:r>
            <a:r>
              <a:rPr lang="en-US" dirty="0" err="1" smtClean="0"/>
              <a:t>Syam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Zona</a:t>
            </a:r>
            <a:r>
              <a:rPr lang="en-US" dirty="0" smtClean="0"/>
              <a:t> Arabia </a:t>
            </a:r>
            <a:r>
              <a:rPr lang="en-US" dirty="0" err="1" smtClean="0"/>
              <a:t>Deserta</a:t>
            </a:r>
            <a:r>
              <a:rPr lang="en-US" dirty="0" smtClean="0"/>
              <a:t>;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Syam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pPr algn="just"/>
            <a:r>
              <a:rPr lang="en-US" dirty="0" err="1" smtClean="0"/>
              <a:t>Zona</a:t>
            </a:r>
            <a:r>
              <a:rPr lang="en-US" dirty="0" smtClean="0"/>
              <a:t> Arabia Felix;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Yaman</a:t>
            </a:r>
            <a:r>
              <a:rPr lang="en-US" dirty="0" smtClean="0"/>
              <a:t> yang </a:t>
            </a:r>
            <a:r>
              <a:rPr lang="en-US" dirty="0" err="1" smtClean="0"/>
              <a:t>terkenal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sebutan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hijau</a:t>
            </a:r>
            <a:r>
              <a:rPr lang="en-US" dirty="0" smtClean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3697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/>
          <a:lstStyle/>
          <a:p>
            <a:r>
              <a:rPr lang="en-US" b="1" dirty="0" err="1" smtClean="0">
                <a:ln w="900" cmpd="sng">
                  <a:solidFill>
                    <a:schemeClr val="accent3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Penduduk</a:t>
            </a:r>
            <a:endParaRPr lang="id-ID" b="1" dirty="0">
              <a:ln w="900" cmpd="sng">
                <a:solidFill>
                  <a:schemeClr val="accent3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486400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a. </a:t>
            </a:r>
            <a:r>
              <a:rPr lang="en-US" dirty="0" err="1" smtClean="0"/>
              <a:t>Penduduk</a:t>
            </a:r>
            <a:r>
              <a:rPr lang="en-US" dirty="0" smtClean="0"/>
              <a:t> Arab </a:t>
            </a:r>
            <a:r>
              <a:rPr lang="en-US" dirty="0" err="1" smtClean="0"/>
              <a:t>Baidah</a:t>
            </a:r>
            <a:r>
              <a:rPr lang="en-US" dirty="0" smtClean="0"/>
              <a:t> (</a:t>
            </a:r>
            <a:r>
              <a:rPr lang="en-US" dirty="0" err="1" smtClean="0"/>
              <a:t>penduduk</a:t>
            </a:r>
            <a:r>
              <a:rPr lang="en-US" dirty="0" smtClean="0"/>
              <a:t> Arab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musnah</a:t>
            </a:r>
            <a:r>
              <a:rPr lang="en-US" dirty="0" smtClean="0"/>
              <a:t>), </a:t>
            </a:r>
            <a:r>
              <a:rPr lang="en-US" dirty="0" err="1" smtClean="0"/>
              <a:t>keberadaan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keberadaan</a:t>
            </a:r>
            <a:r>
              <a:rPr lang="en-US" dirty="0" smtClean="0"/>
              <a:t> </a:t>
            </a:r>
            <a:r>
              <a:rPr lang="en-US" dirty="0" err="1" smtClean="0"/>
              <a:t>jejaknya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yang </a:t>
            </a:r>
            <a:r>
              <a:rPr lang="en-US" dirty="0" err="1" smtClean="0"/>
              <a:t>disebutkan</a:t>
            </a:r>
            <a:r>
              <a:rPr lang="en-US" dirty="0" smtClean="0"/>
              <a:t> </a:t>
            </a:r>
            <a:r>
              <a:rPr lang="en-US" dirty="0" err="1" smtClean="0"/>
              <a:t>dsisebutkan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kitab</a:t>
            </a:r>
            <a:r>
              <a:rPr lang="en-US" dirty="0" smtClean="0"/>
              <a:t> </a:t>
            </a:r>
            <a:r>
              <a:rPr lang="en-US" dirty="0" err="1" smtClean="0"/>
              <a:t>suci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‘ad, </a:t>
            </a:r>
            <a:r>
              <a:rPr lang="en-US" dirty="0" err="1" smtClean="0"/>
              <a:t>samud</a:t>
            </a:r>
            <a:r>
              <a:rPr lang="en-US" dirty="0" smtClean="0"/>
              <a:t>. </a:t>
            </a:r>
            <a:r>
              <a:rPr lang="en-US" dirty="0" err="1" smtClean="0"/>
              <a:t>Thasam</a:t>
            </a:r>
            <a:r>
              <a:rPr lang="en-US" dirty="0" smtClean="0"/>
              <a:t>, </a:t>
            </a:r>
            <a:r>
              <a:rPr lang="en-US" dirty="0" err="1" smtClean="0"/>
              <a:t>jadis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jurham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b. </a:t>
            </a:r>
            <a:r>
              <a:rPr lang="en-US" dirty="0" err="1" smtClean="0"/>
              <a:t>Penduduk</a:t>
            </a:r>
            <a:r>
              <a:rPr lang="en-US" dirty="0" smtClean="0"/>
              <a:t> Arab </a:t>
            </a:r>
            <a:r>
              <a:rPr lang="en-US" dirty="0" err="1" smtClean="0"/>
              <a:t>Baqiyah</a:t>
            </a:r>
            <a:r>
              <a:rPr lang="en-US" dirty="0" smtClean="0"/>
              <a:t> (</a:t>
            </a:r>
            <a:r>
              <a:rPr lang="en-US" dirty="0" err="1" smtClean="0"/>
              <a:t>penduduk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lestari</a:t>
            </a:r>
            <a:r>
              <a:rPr lang="en-US" dirty="0" smtClean="0"/>
              <a:t>)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;</a:t>
            </a:r>
          </a:p>
          <a:p>
            <a:pPr algn="just"/>
            <a:r>
              <a:rPr lang="en-US" dirty="0" smtClean="0"/>
              <a:t>Arab </a:t>
            </a:r>
            <a:r>
              <a:rPr lang="en-US" dirty="0" err="1" smtClean="0"/>
              <a:t>Aribah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Quhtahan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Yaman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airnya</a:t>
            </a:r>
            <a:r>
              <a:rPr lang="en-US" dirty="0" smtClean="0"/>
              <a:t>, yang </a:t>
            </a:r>
            <a:r>
              <a:rPr lang="en-US" dirty="0" err="1" smtClean="0"/>
              <a:t>terkenal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Ya’rab</a:t>
            </a:r>
            <a:r>
              <a:rPr lang="en-US" dirty="0" smtClean="0"/>
              <a:t> </a:t>
            </a:r>
            <a:r>
              <a:rPr lang="en-US" dirty="0" err="1" smtClean="0"/>
              <a:t>keturunan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Kahlan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Himyar</a:t>
            </a:r>
            <a:endParaRPr lang="en-US" dirty="0" smtClean="0"/>
          </a:p>
          <a:p>
            <a:pPr algn="just"/>
            <a:r>
              <a:rPr lang="en-US" dirty="0" smtClean="0"/>
              <a:t>Arab </a:t>
            </a:r>
            <a:r>
              <a:rPr lang="en-US" dirty="0" err="1" smtClean="0"/>
              <a:t>Musta’rabah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Arab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dusun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, </a:t>
            </a:r>
            <a:r>
              <a:rPr lang="en-US" dirty="0" err="1" smtClean="0"/>
              <a:t>kebanyak</a:t>
            </a:r>
            <a:r>
              <a:rPr lang="en-US" dirty="0" smtClean="0"/>
              <a:t> </a:t>
            </a:r>
            <a:r>
              <a:rPr lang="en-US" dirty="0" err="1" smtClean="0"/>
              <a:t>bertempat</a:t>
            </a:r>
            <a:r>
              <a:rPr lang="en-US" dirty="0" smtClean="0"/>
              <a:t> </a:t>
            </a:r>
            <a:r>
              <a:rPr lang="en-US" dirty="0" err="1" smtClean="0"/>
              <a:t>tinggal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jazirah</a:t>
            </a:r>
            <a:r>
              <a:rPr lang="en-US" dirty="0" smtClean="0"/>
              <a:t> Arabia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Hijaz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lembah</a:t>
            </a:r>
            <a:r>
              <a:rPr lang="en-US" dirty="0" smtClean="0"/>
              <a:t> </a:t>
            </a:r>
            <a:r>
              <a:rPr lang="en-US" dirty="0" err="1" smtClean="0"/>
              <a:t>Syam</a:t>
            </a:r>
            <a:r>
              <a:rPr lang="en-US" dirty="0" smtClean="0"/>
              <a:t>.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keturunan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Ibrahim.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Quraisy</a:t>
            </a:r>
            <a:r>
              <a:rPr lang="en-US" dirty="0" smtClean="0"/>
              <a:t>, yang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Adnan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9738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10280">
            <a:off x="622941" y="318474"/>
            <a:ext cx="8498521" cy="936697"/>
          </a:xfr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anchor="ctr"/>
          <a:lstStyle/>
          <a:p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Politik</a:t>
            </a:r>
            <a:endParaRPr lang="id-ID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Kerajaan</a:t>
            </a:r>
            <a:r>
              <a:rPr lang="en-US" dirty="0" smtClean="0"/>
              <a:t> Arab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Kerajaan</a:t>
            </a:r>
            <a:r>
              <a:rPr lang="en-US" dirty="0" smtClean="0"/>
              <a:t> yang </a:t>
            </a:r>
            <a:r>
              <a:rPr lang="en-US" dirty="0" err="1" smtClean="0"/>
              <a:t>bermahkota</a:t>
            </a:r>
            <a:r>
              <a:rPr lang="en-US" dirty="0" smtClean="0"/>
              <a:t> (</a:t>
            </a:r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),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lain.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 err="1" smtClean="0"/>
              <a:t>Makyan</a:t>
            </a:r>
            <a:r>
              <a:rPr lang="en-US" dirty="0" smtClean="0"/>
              <a:t>, Saba’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sebutan</a:t>
            </a:r>
            <a:r>
              <a:rPr lang="en-US" dirty="0" smtClean="0"/>
              <a:t> </a:t>
            </a:r>
            <a:r>
              <a:rPr lang="en-US" i="1" dirty="0" err="1" smtClean="0"/>
              <a:t>Saddul</a:t>
            </a:r>
            <a:r>
              <a:rPr lang="en-US" i="1" dirty="0" smtClean="0"/>
              <a:t> </a:t>
            </a:r>
            <a:r>
              <a:rPr lang="en-US" i="1" dirty="0" err="1" smtClean="0"/>
              <a:t>Ma’arif</a:t>
            </a:r>
            <a:r>
              <a:rPr lang="en-US" i="1" dirty="0" smtClean="0"/>
              <a:t>, </a:t>
            </a:r>
            <a:r>
              <a:rPr lang="en-US" dirty="0" err="1" smtClean="0"/>
              <a:t>Himyar</a:t>
            </a:r>
            <a:r>
              <a:rPr lang="en-US" dirty="0" smtClean="0"/>
              <a:t>, </a:t>
            </a:r>
            <a:r>
              <a:rPr lang="en-US" dirty="0" err="1" smtClean="0"/>
              <a:t>Hirah</a:t>
            </a:r>
            <a:r>
              <a:rPr lang="en-US" dirty="0" smtClean="0"/>
              <a:t>, </a:t>
            </a:r>
            <a:r>
              <a:rPr lang="en-US" dirty="0" err="1" smtClean="0"/>
              <a:t>Ghasan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Kerajaan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bermahkota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yang </a:t>
            </a:r>
            <a:r>
              <a:rPr lang="en-US" dirty="0" err="1" smtClean="0"/>
              <a:t>sebenarnya</a:t>
            </a:r>
            <a:r>
              <a:rPr lang="en-US" dirty="0" smtClean="0"/>
              <a:t>. </a:t>
            </a:r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Quraisy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Abdul </a:t>
            </a:r>
            <a:r>
              <a:rPr lang="en-US" dirty="0" err="1" smtClean="0"/>
              <a:t>Muthalib</a:t>
            </a:r>
            <a:endParaRPr lang="en-US" dirty="0" smtClean="0"/>
          </a:p>
          <a:p>
            <a:pPr marL="514350" indent="-51435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47506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 smtClean="0">
                <a:ln w="180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Sosial</a:t>
            </a:r>
            <a:r>
              <a:rPr lang="en-US" b="1" dirty="0" smtClean="0">
                <a:ln w="180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80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Ekonomi</a:t>
            </a:r>
            <a:endParaRPr lang="id-ID" b="1" dirty="0">
              <a:ln w="18000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solidFill>
                <a:schemeClr val="bg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Masyarakat</a:t>
            </a:r>
            <a:r>
              <a:rPr lang="en-US" dirty="0" smtClean="0"/>
              <a:t> Arab </a:t>
            </a:r>
            <a:r>
              <a:rPr lang="en-US" dirty="0" err="1" smtClean="0"/>
              <a:t>jahiliyah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dilestarikan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ditinggalkan</a:t>
            </a:r>
            <a:r>
              <a:rPr lang="en-US" dirty="0" smtClean="0"/>
              <a:t>,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setia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, </a:t>
            </a:r>
            <a:r>
              <a:rPr lang="en-US" dirty="0" err="1" smtClean="0"/>
              <a:t>menepati</a:t>
            </a:r>
            <a:r>
              <a:rPr lang="en-US" dirty="0" smtClean="0"/>
              <a:t> </a:t>
            </a:r>
            <a:r>
              <a:rPr lang="en-US" dirty="0" err="1" smtClean="0"/>
              <a:t>janji</a:t>
            </a:r>
            <a:r>
              <a:rPr lang="en-US" dirty="0" smtClean="0"/>
              <a:t>,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tamu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tolong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kabilah</a:t>
            </a:r>
            <a:r>
              <a:rPr lang="en-US" dirty="0" smtClean="0"/>
              <a:t>.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merendahkan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wanita</a:t>
            </a:r>
            <a:r>
              <a:rPr lang="en-US" dirty="0" smtClean="0"/>
              <a:t>, </a:t>
            </a:r>
            <a:r>
              <a:rPr lang="en-US" dirty="0" err="1" smtClean="0"/>
              <a:t>berperang</a:t>
            </a:r>
            <a:r>
              <a:rPr lang="en-US" dirty="0" smtClean="0"/>
              <a:t>, </a:t>
            </a:r>
            <a:r>
              <a:rPr lang="en-US" dirty="0" err="1" smtClean="0"/>
              <a:t>mabuk-mabukan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bersumpah</a:t>
            </a:r>
            <a:r>
              <a:rPr lang="en-US" dirty="0" smtClean="0"/>
              <a:t> </a:t>
            </a:r>
            <a:r>
              <a:rPr lang="en-US" dirty="0" err="1" smtClean="0"/>
              <a:t>palsu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329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 smtClean="0">
                <a:ln w="24500" cmpd="dbl">
                  <a:solidFill>
                    <a:schemeClr val="accent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Agama </a:t>
            </a:r>
            <a:r>
              <a:rPr lang="en-US" b="1" dirty="0" err="1" smtClean="0">
                <a:ln w="24500" cmpd="dbl">
                  <a:solidFill>
                    <a:schemeClr val="accent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dan</a:t>
            </a:r>
            <a:r>
              <a:rPr lang="en-US" b="1" dirty="0" smtClean="0">
                <a:ln w="24500" cmpd="dbl">
                  <a:solidFill>
                    <a:schemeClr val="accent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b="1" dirty="0" err="1" smtClean="0">
                <a:ln w="24500" cmpd="dbl">
                  <a:solidFill>
                    <a:schemeClr val="accent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Kepercayaan</a:t>
            </a:r>
            <a:endParaRPr lang="id-ID" b="1" dirty="0">
              <a:ln w="24500" cmpd="dbl">
                <a:solidFill>
                  <a:schemeClr val="accent2">
                    <a:lumMod val="5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cene3d>
            <a:camera prst="perspectiveLeft"/>
            <a:lightRig rig="threePt" dir="t"/>
          </a:scene3d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dirty="0" err="1" smtClean="0"/>
              <a:t>Masyarakat</a:t>
            </a:r>
            <a:r>
              <a:rPr lang="en-US" dirty="0" smtClean="0"/>
              <a:t> Arab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Wilayah yang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dikuasai</a:t>
            </a:r>
            <a:r>
              <a:rPr lang="en-US" dirty="0" smtClean="0"/>
              <a:t> </a:t>
            </a:r>
            <a:r>
              <a:rPr lang="en-US" dirty="0" err="1" smtClean="0"/>
              <a:t>Romawi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 </a:t>
            </a:r>
            <a:r>
              <a:rPr lang="en-US" dirty="0" err="1" smtClean="0"/>
              <a:t>memeluk</a:t>
            </a:r>
            <a:r>
              <a:rPr lang="en-US" dirty="0" smtClean="0"/>
              <a:t> agama </a:t>
            </a:r>
            <a:r>
              <a:rPr lang="en-US" dirty="0" err="1" smtClean="0"/>
              <a:t>Nasrani</a:t>
            </a:r>
            <a:r>
              <a:rPr lang="en-US" dirty="0" smtClean="0"/>
              <a:t>, agama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terpecah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mazhab</a:t>
            </a:r>
            <a:r>
              <a:rPr lang="en-US" dirty="0" smtClean="0"/>
              <a:t>; </a:t>
            </a:r>
            <a:r>
              <a:rPr lang="en-US" dirty="0" err="1" smtClean="0"/>
              <a:t>mazhab</a:t>
            </a:r>
            <a:r>
              <a:rPr lang="en-US" dirty="0" smtClean="0"/>
              <a:t> </a:t>
            </a:r>
            <a:r>
              <a:rPr lang="en-US" dirty="0" err="1" smtClean="0"/>
              <a:t>Yaqibah</a:t>
            </a:r>
            <a:r>
              <a:rPr lang="en-US" dirty="0" smtClean="0"/>
              <a:t> (</a:t>
            </a:r>
            <a:r>
              <a:rPr lang="en-US" dirty="0" err="1" smtClean="0"/>
              <a:t>Mesir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Habsah</a:t>
            </a:r>
            <a:r>
              <a:rPr lang="en-US" dirty="0" smtClean="0"/>
              <a:t>), </a:t>
            </a:r>
            <a:r>
              <a:rPr lang="en-US" dirty="0" err="1" smtClean="0"/>
              <a:t>Nasatirah</a:t>
            </a:r>
            <a:r>
              <a:rPr lang="en-US" dirty="0" smtClean="0"/>
              <a:t> (</a:t>
            </a:r>
            <a:r>
              <a:rPr lang="en-US" dirty="0" err="1" smtClean="0"/>
              <a:t>Musil</a:t>
            </a:r>
            <a:r>
              <a:rPr lang="en-US" dirty="0" smtClean="0"/>
              <a:t>, </a:t>
            </a:r>
            <a:r>
              <a:rPr lang="en-US" dirty="0" err="1" smtClean="0"/>
              <a:t>Irak</a:t>
            </a:r>
            <a:r>
              <a:rPr lang="en-US" dirty="0" smtClean="0"/>
              <a:t>,  </a:t>
            </a:r>
            <a:r>
              <a:rPr lang="en-US" dirty="0" err="1" smtClean="0"/>
              <a:t>dan</a:t>
            </a:r>
            <a:r>
              <a:rPr lang="en-US" dirty="0" smtClean="0"/>
              <a:t> Persia), </a:t>
            </a:r>
            <a:r>
              <a:rPr lang="en-US" dirty="0" err="1" smtClean="0"/>
              <a:t>Mulkaniyah</a:t>
            </a:r>
            <a:r>
              <a:rPr lang="en-US" dirty="0" smtClean="0"/>
              <a:t> (</a:t>
            </a:r>
            <a:r>
              <a:rPr lang="en-US" dirty="0" err="1" smtClean="0"/>
              <a:t>Afrika</a:t>
            </a:r>
            <a:r>
              <a:rPr lang="en-US" dirty="0" smtClean="0"/>
              <a:t> Utara, Sicilia, </a:t>
            </a:r>
            <a:r>
              <a:rPr lang="en-US" dirty="0" err="1" smtClean="0"/>
              <a:t>Syiria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Spanyol</a:t>
            </a:r>
            <a:r>
              <a:rPr lang="en-US" dirty="0" smtClean="0"/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Wilayah yang </a:t>
            </a:r>
            <a:r>
              <a:rPr lang="en-US" dirty="0" err="1" smtClean="0"/>
              <a:t>dikuasai</a:t>
            </a:r>
            <a:r>
              <a:rPr lang="en-US" dirty="0" smtClean="0"/>
              <a:t> Persia,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awalnya</a:t>
            </a:r>
            <a:r>
              <a:rPr lang="en-US" dirty="0" smtClean="0"/>
              <a:t> </a:t>
            </a:r>
            <a:r>
              <a:rPr lang="en-US" dirty="0" err="1" smtClean="0"/>
              <a:t>penganut</a:t>
            </a:r>
            <a:r>
              <a:rPr lang="en-US" dirty="0" smtClean="0"/>
              <a:t> agama </a:t>
            </a:r>
            <a:r>
              <a:rPr lang="en-US" dirty="0" err="1" smtClean="0"/>
              <a:t>Animisme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Dinamisme</a:t>
            </a:r>
            <a:r>
              <a:rPr lang="en-US" dirty="0" smtClean="0"/>
              <a:t>. Agama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menyembah</a:t>
            </a:r>
            <a:r>
              <a:rPr lang="en-US" dirty="0" smtClean="0"/>
              <a:t> </a:t>
            </a:r>
            <a:r>
              <a:rPr lang="en-US" dirty="0" err="1" smtClean="0"/>
              <a:t>Ruh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Leluhur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langit</a:t>
            </a:r>
            <a:r>
              <a:rPr lang="en-US" dirty="0" smtClean="0"/>
              <a:t>, </a:t>
            </a:r>
            <a:r>
              <a:rPr lang="en-US" dirty="0" err="1" smtClean="0"/>
              <a:t>cahaya</a:t>
            </a:r>
            <a:r>
              <a:rPr lang="en-US" dirty="0" smtClean="0"/>
              <a:t>, </a:t>
            </a:r>
            <a:r>
              <a:rPr lang="en-US" dirty="0" err="1" smtClean="0"/>
              <a:t>api</a:t>
            </a:r>
            <a:r>
              <a:rPr lang="en-US" dirty="0" smtClean="0"/>
              <a:t>, </a:t>
            </a:r>
            <a:r>
              <a:rPr lang="en-US" dirty="0" err="1" smtClean="0"/>
              <a:t>udara</a:t>
            </a:r>
            <a:r>
              <a:rPr lang="en-US" dirty="0" smtClean="0"/>
              <a:t>, </a:t>
            </a:r>
            <a:r>
              <a:rPr lang="en-US" dirty="0" err="1" smtClean="0"/>
              <a:t>berhala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45165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Subtansi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Dakwah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Rasulullah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saw. Di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Mekah</a:t>
            </a:r>
            <a:endParaRPr lang="id-ID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a.	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Memperbaiki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akhlak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masyarakat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Mekah</a:t>
            </a:r>
            <a:endParaRPr lang="en-US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lumMod val="2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514350" indent="-514350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Merendahkan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derajat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wanita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bermusuhan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mabuk-mabukan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melakukan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sumpah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palsu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6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Subtansi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Dakwah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Rasulullah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saw. Di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Mekah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None/>
            </a:pPr>
            <a:r>
              <a:rPr lang="en-US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b.	</a:t>
            </a:r>
            <a:r>
              <a:rPr lang="en-US" b="1" dirty="0" err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Memperbaiki</a:t>
            </a:r>
            <a:r>
              <a:rPr lang="en-US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meluruskan</a:t>
            </a:r>
            <a:r>
              <a:rPr lang="en-US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tauhid</a:t>
            </a:r>
            <a:endParaRPr lang="en-US" b="1" dirty="0" smtClean="0">
              <a:ln w="12700">
                <a:solidFill>
                  <a:srgbClr val="FFFF00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514350" indent="-514350" algn="just"/>
            <a:r>
              <a:rPr lang="en-US" dirty="0" smtClean="0"/>
              <a:t>Islam </a:t>
            </a:r>
            <a:r>
              <a:rPr lang="en-US" dirty="0" err="1" smtClean="0"/>
              <a:t>mengajarkan</a:t>
            </a:r>
            <a:r>
              <a:rPr lang="en-US" dirty="0" smtClean="0"/>
              <a:t> </a:t>
            </a:r>
            <a:r>
              <a:rPr lang="en-US" dirty="0" err="1" smtClean="0"/>
              <a:t>menyembah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, Allah </a:t>
            </a:r>
            <a:r>
              <a:rPr lang="en-US" dirty="0" err="1" smtClean="0"/>
              <a:t>swt</a:t>
            </a:r>
            <a:r>
              <a:rPr lang="en-US" dirty="0" smtClean="0"/>
              <a:t>.</a:t>
            </a:r>
          </a:p>
          <a:p>
            <a:pPr marL="514350" indent="-514350" algn="just"/>
            <a:r>
              <a:rPr lang="en-US" dirty="0" smtClean="0"/>
              <a:t>Islam </a:t>
            </a:r>
            <a:r>
              <a:rPr lang="en-US" dirty="0" err="1" smtClean="0"/>
              <a:t>mengajarkan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beribadah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</a:t>
            </a:r>
          </a:p>
          <a:p>
            <a:pPr marL="514350" indent="-514350" algn="just"/>
            <a:r>
              <a:rPr lang="en-US" dirty="0" smtClean="0"/>
              <a:t>Islam </a:t>
            </a:r>
            <a:r>
              <a:rPr lang="en-US" dirty="0" err="1" smtClean="0"/>
              <a:t>mengajarkan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kematian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kiamat</a:t>
            </a:r>
            <a:endParaRPr lang="en-US" dirty="0" smtClean="0"/>
          </a:p>
          <a:p>
            <a:pPr marL="514350" indent="-514350" algn="just"/>
            <a:r>
              <a:rPr lang="en-US" dirty="0" smtClean="0"/>
              <a:t>Islam </a:t>
            </a:r>
            <a:r>
              <a:rPr lang="en-US" dirty="0" err="1" smtClean="0"/>
              <a:t>melarang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sombong</a:t>
            </a:r>
            <a:endParaRPr lang="en-US" dirty="0" smtClean="0"/>
          </a:p>
          <a:p>
            <a:pPr marL="514350" indent="-514350" algn="just"/>
            <a:r>
              <a:rPr lang="en-US" dirty="0" smtClean="0"/>
              <a:t>Islam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keselamatan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akhirat</a:t>
            </a:r>
            <a:r>
              <a:rPr lang="en-US" dirty="0" smtClean="0"/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99784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Subtansi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Dakwah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Rasulullah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saw. Di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Mekah</a:t>
            </a:r>
            <a:endParaRPr lang="id-ID" dirty="0"/>
          </a:p>
        </p:txBody>
      </p:sp>
      <p:sp>
        <p:nvSpPr>
          <p:cNvPr id="5" name="Title 1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638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c.	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Menyampaikan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persamaan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hak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derajat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manusia</a:t>
            </a:r>
            <a:endParaRPr lang="en-US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lumMod val="2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514350" indent="-514350"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Islam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agama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ridhai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Allah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memandang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setiap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manusia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memiliki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derajat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sama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hamba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Allah.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membedakan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antara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hamba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Allah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satu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lain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nilai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ketakwaan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Allah. Allah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swt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berfirman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marL="514350" indent="-514350" algn="just" rtl="1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ي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/>
                <a:cs typeface="Adobe Naskh Medium"/>
              </a:rPr>
              <a:t>ٰٓ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اَيُّهَا النَّاسُ اِنَّا خَلَقْن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/>
                <a:cs typeface="Adobe Naskh Medium"/>
              </a:rPr>
              <a:t>ٰ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كُمْ مِّنْ ذَكَرٍ وَّاُنْث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/>
                <a:cs typeface="Adobe Naskh Medium"/>
              </a:rPr>
              <a:t>ٰ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ى وَجَعَلْن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/>
                <a:cs typeface="Adobe Naskh Medium"/>
              </a:rPr>
              <a:t>ٰ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كُمْ شُعُوْبًا وَقَبَآىِٕلَ لِتَعَارَفُوْاۗ </a:t>
            </a:r>
            <a:endParaRPr lang="en-US" sz="3900" dirty="0" smtClean="0">
              <a:solidFill>
                <a:schemeClr val="tx1">
                  <a:lumMod val="95000"/>
                  <a:lumOff val="5000"/>
                </a:schemeClr>
              </a:solidFill>
              <a:latin typeface="Adobe Naskh Medium" pitchFamily="50" charset="-78"/>
              <a:cs typeface="Adobe Naskh Medium" pitchFamily="50" charset="-78"/>
            </a:endParaRPr>
          </a:p>
          <a:p>
            <a:pPr marL="514350" indent="-514350" algn="just" rtl="1">
              <a:buNone/>
            </a:pPr>
            <a:r>
              <a:rPr lang="en-US" sz="3900" dirty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en-US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     </a:t>
            </a:r>
            <a:r>
              <a:rPr lang="ar-SA" sz="3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Naskh Medium" pitchFamily="50" charset="-78"/>
                <a:cs typeface="Adobe Naskh Medium" pitchFamily="50" charset="-78"/>
              </a:rPr>
              <a:t>اِنَّ اَكْرَمَكُمْ عِنْدَ اللهِ اَتْقَاكُمْ اِنَّ اللهَ عَلِيْمٌ خَبِيْرٌ ﴿الحجرات: ١٣﴾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dobe Naskh Medium" pitchFamily="50" charset="-78"/>
              <a:cs typeface="Adobe Naskh Medium" pitchFamily="50" charset="-78"/>
            </a:endParaRPr>
          </a:p>
          <a:p>
            <a:pPr marL="514350" indent="-514350" algn="just">
              <a:buNone/>
            </a:pPr>
            <a:r>
              <a:rPr lang="en-US" dirty="0" err="1" smtClean="0"/>
              <a:t>Artinya</a:t>
            </a:r>
            <a:r>
              <a:rPr lang="en-US" dirty="0" smtClean="0"/>
              <a:t>: </a:t>
            </a:r>
            <a:r>
              <a:rPr lang="en-US" dirty="0" err="1" smtClean="0"/>
              <a:t>wahai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laki-laki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perempuan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berbangsa-bangsa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bersuku-suku</a:t>
            </a:r>
            <a:r>
              <a:rPr lang="en-US" dirty="0" smtClean="0"/>
              <a:t> </a:t>
            </a:r>
            <a:r>
              <a:rPr lang="en-US" dirty="0" err="1" smtClean="0"/>
              <a:t>supaya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kenal-mengenal.Sesungguhnya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paling </a:t>
            </a:r>
            <a:r>
              <a:rPr lang="en-US" dirty="0" err="1" smtClean="0"/>
              <a:t>mulia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Allah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paling </a:t>
            </a:r>
            <a:r>
              <a:rPr lang="en-US" dirty="0" err="1" smtClean="0"/>
              <a:t>bertaqwa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. </a:t>
            </a:r>
            <a:r>
              <a:rPr lang="en-US" dirty="0" err="1" smtClean="0"/>
              <a:t>Sesungguhnya</a:t>
            </a:r>
            <a:r>
              <a:rPr lang="en-US" dirty="0" smtClean="0"/>
              <a:t> Allah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(QS. Al-</a:t>
            </a:r>
            <a:r>
              <a:rPr lang="en-US" dirty="0" err="1" smtClean="0">
                <a:latin typeface="Times New Roman"/>
                <a:cs typeface="Times New Roman"/>
              </a:rPr>
              <a:t>Ḥujarāt</a:t>
            </a:r>
            <a:r>
              <a:rPr lang="en-US" dirty="0" smtClean="0">
                <a:latin typeface="Times New Roman"/>
                <a:cs typeface="Times New Roman"/>
              </a:rPr>
              <a:t>/49: 13)</a:t>
            </a:r>
            <a:endParaRPr lang="ar-SA" dirty="0" smtClean="0">
              <a:solidFill>
                <a:schemeClr val="tx1">
                  <a:lumMod val="95000"/>
                  <a:lumOff val="5000"/>
                </a:schemeClr>
              </a:solidFill>
              <a:cs typeface="Adobe Naskh Medium" pitchFamily="50" charset="-78"/>
            </a:endParaRPr>
          </a:p>
          <a:p>
            <a:pPr marL="514350" indent="-514350" algn="just">
              <a:buNone/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189720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748</Words>
  <Application>Microsoft Office PowerPoint</Application>
  <PresentationFormat>On-screen Show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Civic</vt:lpstr>
      <vt:lpstr>PowerPoint Presentation</vt:lpstr>
      <vt:lpstr>Letak Geografis</vt:lpstr>
      <vt:lpstr>Penduduk</vt:lpstr>
      <vt:lpstr>Politik</vt:lpstr>
      <vt:lpstr>Sosial dan Ekonomi</vt:lpstr>
      <vt:lpstr>Agama dan Kepercayaan</vt:lpstr>
      <vt:lpstr>Subtansi Dakwah Rasulullah saw. Di Mekah</vt:lpstr>
      <vt:lpstr>Subtansi Dakwah Rasulullah saw. Di Mekah</vt:lpstr>
      <vt:lpstr>Subtansi Dakwah Rasulullah saw. Di Mekah</vt:lpstr>
      <vt:lpstr>Subtansi Dakwah Rasulullah saw. Di Mekah</vt:lpstr>
      <vt:lpstr>Strategi Dakwa Rasulullah di Mekah</vt:lpstr>
      <vt:lpstr>Pelaku Dakwah</vt:lpstr>
      <vt:lpstr>Tantangan Dakwah</vt:lpstr>
      <vt:lpstr>Strategi Dakwah</vt:lpstr>
      <vt:lpstr>Tujuan Dakwah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2014-05-21T03:30:13Z</dcterms:modified>
</cp:coreProperties>
</file>