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inimized">
    <p:restoredLeft sz="5796" autoAdjust="0"/>
    <p:restoredTop sz="94660"/>
  </p:normalViewPr>
  <p:slideViewPr>
    <p:cSldViewPr>
      <p:cViewPr varScale="1">
        <p:scale>
          <a:sx n="45" d="100"/>
          <a:sy n="45" d="100"/>
        </p:scale>
        <p:origin x="-7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 userDrawn="1"/>
        </p:nvGrpSpPr>
        <p:grpSpPr>
          <a:xfrm>
            <a:off x="304006" y="302418"/>
            <a:ext cx="8306594" cy="383382"/>
            <a:chOff x="304006" y="303212"/>
            <a:chExt cx="8306594" cy="383382"/>
          </a:xfrm>
        </p:grpSpPr>
        <p:cxnSp>
          <p:nvCxnSpPr>
            <p:cNvPr id="8" name="Straight Connector 7"/>
            <p:cNvCxnSpPr/>
            <p:nvPr userDrawn="1"/>
          </p:nvCxnSpPr>
          <p:spPr>
            <a:xfrm rot="5400000">
              <a:off x="114300" y="495300"/>
              <a:ext cx="381000" cy="1588"/>
            </a:xfrm>
            <a:prstGeom prst="line">
              <a:avLst/>
            </a:prstGeom>
            <a:ln w="254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 userDrawn="1"/>
          </p:nvCxnSpPr>
          <p:spPr>
            <a:xfrm>
              <a:off x="304800" y="303212"/>
              <a:ext cx="8305800" cy="1588"/>
            </a:xfrm>
            <a:prstGeom prst="line">
              <a:avLst/>
            </a:prstGeom>
            <a:ln w="254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686800" y="145232"/>
            <a:ext cx="410816" cy="30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5" name="Straight Connector 14"/>
          <p:cNvCxnSpPr/>
          <p:nvPr userDrawn="1"/>
        </p:nvCxnSpPr>
        <p:spPr>
          <a:xfrm>
            <a:off x="304800" y="6248400"/>
            <a:ext cx="8839200" cy="1588"/>
          </a:xfrm>
          <a:prstGeom prst="line">
            <a:avLst/>
          </a:prstGeom>
          <a:ln w="254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F8CFA630-13BB-46C4-BD44-B2C5F9B66074}" type="datetimeFigureOut">
              <a:rPr lang="en-US" smtClean="0"/>
              <a:pPr/>
              <a:t>2/23/2012</a:t>
            </a:fld>
            <a:endParaRPr lang="en-US" sz="1000" dirty="0"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algn="r" eaLnBrk="1" latinLnBrk="0" hangingPunct="1"/>
            <a:endParaRPr kumimoji="0" lang="en-US" sz="1000" dirty="0">
              <a:solidFill>
                <a:schemeClr val="tx2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algn="r" eaLnBrk="1" latinLnBrk="0" hangingPunct="1"/>
            <a:fld id="{BC5217A8-0E06-4059-AC45-433E2E67A85D}" type="slidenum">
              <a:rPr kumimoji="0" lang="en-US" smtClean="0"/>
              <a:pPr algn="r" eaLnBrk="1" latinLnBrk="0" hangingPunct="1"/>
              <a:t>‹#›</a:t>
            </a:fld>
            <a:endParaRPr kumimoji="0" lang="en-US" sz="1100" dirty="0">
              <a:solidFill>
                <a:schemeClr val="tx2"/>
              </a:solidFill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304006" y="228600"/>
            <a:ext cx="8306594" cy="383382"/>
            <a:chOff x="304006" y="303212"/>
            <a:chExt cx="8306594" cy="383382"/>
          </a:xfrm>
        </p:grpSpPr>
        <p:cxnSp>
          <p:nvCxnSpPr>
            <p:cNvPr id="10" name="Straight Connector 9"/>
            <p:cNvCxnSpPr/>
            <p:nvPr userDrawn="1"/>
          </p:nvCxnSpPr>
          <p:spPr>
            <a:xfrm rot="5400000">
              <a:off x="114300" y="495300"/>
              <a:ext cx="381000" cy="1588"/>
            </a:xfrm>
            <a:prstGeom prst="line">
              <a:avLst/>
            </a:prstGeom>
            <a:ln w="254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 userDrawn="1"/>
          </p:nvCxnSpPr>
          <p:spPr>
            <a:xfrm>
              <a:off x="304800" y="303212"/>
              <a:ext cx="8305800" cy="1588"/>
            </a:xfrm>
            <a:prstGeom prst="line">
              <a:avLst/>
            </a:prstGeom>
            <a:ln w="254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686800" y="71414"/>
            <a:ext cx="410816" cy="30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3" name="Straight Connector 12"/>
          <p:cNvCxnSpPr/>
          <p:nvPr userDrawn="1"/>
        </p:nvCxnSpPr>
        <p:spPr>
          <a:xfrm>
            <a:off x="304800" y="6627812"/>
            <a:ext cx="8839200" cy="1588"/>
          </a:xfrm>
          <a:prstGeom prst="line">
            <a:avLst/>
          </a:prstGeom>
          <a:ln w="254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581400" y="838200"/>
            <a:ext cx="457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BAB 7</a:t>
            </a:r>
          </a:p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BIOMOLEKUL</a:t>
            </a:r>
            <a:endParaRPr lang="en-US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00400" y="3137118"/>
            <a:ext cx="5943600" cy="2054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7.1 Protein</a:t>
            </a:r>
          </a:p>
          <a:p>
            <a:pPr>
              <a:spcBef>
                <a:spcPts val="300"/>
              </a:spcBef>
            </a:pP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7.2 </a:t>
            </a:r>
            <a:r>
              <a:rPr lang="en-US" sz="3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Karbohidrat</a:t>
            </a:r>
            <a:endParaRPr lang="en-US" sz="3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300"/>
              </a:spcBef>
            </a:pP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7.3 Lipid</a:t>
            </a:r>
          </a:p>
          <a:p>
            <a:pPr>
              <a:spcBef>
                <a:spcPts val="300"/>
              </a:spcBef>
            </a:pP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7.4 </a:t>
            </a:r>
            <a:r>
              <a:rPr lang="en-US" sz="3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Asam</a:t>
            </a: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Nukleat</a:t>
            </a: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3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Pengayaan</a:t>
            </a: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3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85800"/>
            <a:ext cx="26670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609600" y="785443"/>
            <a:ext cx="7543800" cy="4881158"/>
            <a:chOff x="914400" y="1883735"/>
            <a:chExt cx="7543800" cy="4881158"/>
          </a:xfrm>
        </p:grpSpPr>
        <p:sp>
          <p:nvSpPr>
            <p:cNvPr id="5" name="Rectangle 4"/>
            <p:cNvSpPr/>
            <p:nvPr/>
          </p:nvSpPr>
          <p:spPr>
            <a:xfrm>
              <a:off x="914400" y="2209800"/>
              <a:ext cx="7543800" cy="4555093"/>
            </a:xfrm>
            <a:prstGeom prst="rect">
              <a:avLst/>
            </a:prstGeom>
            <a:solidFill>
              <a:srgbClr val="663300"/>
            </a:solidFill>
            <a:ln>
              <a:solidFill>
                <a:srgbClr val="663300"/>
              </a:solidFill>
            </a:ln>
          </p:spPr>
          <p:txBody>
            <a:bodyPr wrap="square">
              <a:spAutoFit/>
            </a:bodyPr>
            <a:lstStyle/>
            <a:p>
              <a:pPr marL="457200" indent="-457200">
                <a:spcBef>
                  <a:spcPts val="600"/>
                </a:spcBef>
              </a:pPr>
              <a:endParaRPr lang="en-US" sz="2800" b="1" dirty="0" smtClean="0">
                <a:solidFill>
                  <a:schemeClr val="bg1"/>
                </a:solidFill>
              </a:endParaRPr>
            </a:p>
            <a:p>
              <a:pPr marL="457200" indent="-457200">
                <a:spcBef>
                  <a:spcPts val="600"/>
                </a:spcBef>
              </a:pPr>
              <a:r>
                <a:rPr lang="en-US" sz="2800" b="1" dirty="0" smtClean="0">
                  <a:solidFill>
                    <a:schemeClr val="bg1"/>
                  </a:solidFill>
                </a:rPr>
                <a:t>	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Struktur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sekunder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berkaitan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dengan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bentuk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dari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fi-FI" sz="2800" b="1" dirty="0" smtClean="0">
                  <a:solidFill>
                    <a:schemeClr val="bg1"/>
                  </a:solidFill>
                </a:rPr>
                <a:t>suatu rantai polipeptida. </a:t>
              </a:r>
            </a:p>
            <a:p>
              <a:pPr marL="457200" indent="-457200">
                <a:spcBef>
                  <a:spcPts val="600"/>
                </a:spcBef>
              </a:pPr>
              <a:r>
                <a:rPr lang="fi-FI" sz="2800" b="1" dirty="0" smtClean="0">
                  <a:solidFill>
                    <a:schemeClr val="bg1"/>
                  </a:solidFill>
                </a:rPr>
                <a:t>	Oleh karena adanya ikatan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hidrogen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antara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atom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hidrogen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dengan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atom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oksigen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dalam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satu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rantai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,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suatu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rantai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polipeptida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menggulung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seperti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spiral (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alfa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heliks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)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atau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seperti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lembaran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kertas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i="1" dirty="0" smtClean="0">
                  <a:solidFill>
                    <a:schemeClr val="bg1"/>
                  </a:solidFill>
                </a:rPr>
                <a:t>continues form (beta-pleated sheet), </a:t>
              </a:r>
              <a:r>
                <a:rPr lang="en-US" sz="2800" b="1" i="1" dirty="0" err="1" smtClean="0">
                  <a:solidFill>
                    <a:schemeClr val="bg1"/>
                  </a:solidFill>
                </a:rPr>
                <a:t>atau</a:t>
              </a:r>
              <a:r>
                <a:rPr lang="en-US" sz="2800" b="1" i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i="1" dirty="0" err="1" smtClean="0">
                  <a:solidFill>
                    <a:schemeClr val="bg1"/>
                  </a:solidFill>
                </a:rPr>
                <a:t>bentuk</a:t>
              </a:r>
              <a:r>
                <a:rPr lang="en-US" sz="2800" b="1" i="1" dirty="0" smtClean="0">
                  <a:solidFill>
                    <a:schemeClr val="bg1"/>
                  </a:solidFill>
                </a:rPr>
                <a:t> triple </a:t>
              </a:r>
              <a:r>
                <a:rPr lang="en-US" sz="2800" b="1" i="1" dirty="0" err="1" smtClean="0">
                  <a:solidFill>
                    <a:schemeClr val="bg1"/>
                  </a:solidFill>
                </a:rPr>
                <a:t>helix.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olipeptida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yang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menyusun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protein.</a:t>
              </a: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1447800" y="1883735"/>
              <a:ext cx="4800600" cy="6858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000" b="1" dirty="0" err="1" smtClean="0">
                  <a:solidFill>
                    <a:srgbClr val="663300"/>
                  </a:solidFill>
                  <a:latin typeface="Arial" pitchFamily="34" charset="0"/>
                  <a:cs typeface="Arial" pitchFamily="34" charset="0"/>
                </a:rPr>
                <a:t>Struktur</a:t>
              </a:r>
              <a:r>
                <a:rPr lang="en-US" sz="4000" b="1" dirty="0" smtClean="0">
                  <a:solidFill>
                    <a:srgbClr val="6633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663300"/>
                  </a:solidFill>
                  <a:latin typeface="Arial" pitchFamily="34" charset="0"/>
                  <a:cs typeface="Arial" pitchFamily="34" charset="0"/>
                </a:rPr>
                <a:t>Sekunder</a:t>
              </a:r>
              <a:endParaRPr lang="en-US" sz="3600" dirty="0">
                <a:solidFill>
                  <a:srgbClr val="6633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457200" y="889576"/>
            <a:ext cx="3276600" cy="685800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Struktur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Tersier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2742724"/>
            <a:ext cx="838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lphaLcPeriod"/>
            </a:pPr>
            <a:r>
              <a:rPr lang="en-US" sz="2400" b="1" dirty="0" err="1" smtClean="0">
                <a:solidFill>
                  <a:srgbClr val="663300"/>
                </a:solidFill>
              </a:rPr>
              <a:t>Bagaikan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seutas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mie</a:t>
            </a:r>
            <a:r>
              <a:rPr lang="en-US" sz="2400" b="1" dirty="0" smtClean="0">
                <a:solidFill>
                  <a:srgbClr val="663300"/>
                </a:solidFill>
              </a:rPr>
              <a:t> yang </a:t>
            </a:r>
            <a:r>
              <a:rPr lang="en-US" sz="2400" b="1" dirty="0" err="1" smtClean="0">
                <a:solidFill>
                  <a:srgbClr val="663300"/>
                </a:solidFill>
              </a:rPr>
              <a:t>diletakkan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di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dalam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cawan</a:t>
            </a:r>
            <a:r>
              <a:rPr lang="en-US" sz="2400" b="1" dirty="0" smtClean="0">
                <a:solidFill>
                  <a:srgbClr val="663300"/>
                </a:solidFill>
              </a:rPr>
              <a:t>, </a:t>
            </a:r>
            <a:r>
              <a:rPr lang="en-US" sz="2400" b="1" dirty="0" err="1" smtClean="0">
                <a:solidFill>
                  <a:srgbClr val="663300"/>
                </a:solidFill>
              </a:rPr>
              <a:t>suatu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rantai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polipeptida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dapat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melipat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atau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menggulung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sehingga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mempunyai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bentuk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tiga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dimensi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tertentu</a:t>
            </a:r>
            <a:r>
              <a:rPr lang="en-US" sz="2400" b="1" dirty="0" smtClean="0">
                <a:solidFill>
                  <a:srgbClr val="663300"/>
                </a:solidFill>
              </a:rPr>
              <a:t>. </a:t>
            </a:r>
          </a:p>
        </p:txBody>
      </p:sp>
      <p:sp>
        <p:nvSpPr>
          <p:cNvPr id="8" name="Rectangle 7"/>
          <p:cNvSpPr/>
          <p:nvPr/>
        </p:nvSpPr>
        <p:spPr>
          <a:xfrm>
            <a:off x="381000" y="1734979"/>
            <a:ext cx="8305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800" b="1" dirty="0" err="1" smtClean="0">
                <a:solidFill>
                  <a:srgbClr val="663300"/>
                </a:solidFill>
              </a:rPr>
              <a:t>Struktur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tersier</a:t>
            </a:r>
            <a:r>
              <a:rPr lang="en-US" sz="2800" b="1" dirty="0" smtClean="0">
                <a:solidFill>
                  <a:srgbClr val="663300"/>
                </a:solidFill>
              </a:rPr>
              <a:t> protein </a:t>
            </a:r>
            <a:r>
              <a:rPr lang="en-US" sz="2800" b="1" dirty="0" err="1" smtClean="0">
                <a:solidFill>
                  <a:srgbClr val="663300"/>
                </a:solidFill>
              </a:rPr>
              <a:t>merupakan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bentuk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tiga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dimensi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dari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suatu</a:t>
            </a:r>
            <a:r>
              <a:rPr lang="en-US" sz="2800" b="1" dirty="0" smtClean="0">
                <a:solidFill>
                  <a:srgbClr val="663300"/>
                </a:solidFill>
              </a:rPr>
              <a:t> protein.</a:t>
            </a:r>
          </a:p>
        </p:txBody>
      </p:sp>
      <p:sp>
        <p:nvSpPr>
          <p:cNvPr id="9" name="Rectangle 8"/>
          <p:cNvSpPr/>
          <p:nvPr/>
        </p:nvSpPr>
        <p:spPr>
          <a:xfrm>
            <a:off x="359735" y="3962400"/>
            <a:ext cx="8534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</a:pPr>
            <a:r>
              <a:rPr lang="nn-NO" sz="2400" b="1" dirty="0" smtClean="0">
                <a:solidFill>
                  <a:srgbClr val="663300"/>
                </a:solidFill>
              </a:rPr>
              <a:t>b.	Sebagian protein hanya mengandung rantai tunggal polipeptida, tetapi yang lain, </a:t>
            </a:r>
            <a:r>
              <a:rPr lang="en-US" sz="2400" b="1" dirty="0" smtClean="0">
                <a:solidFill>
                  <a:srgbClr val="663300"/>
                </a:solidFill>
              </a:rPr>
              <a:t>yang </a:t>
            </a:r>
            <a:r>
              <a:rPr lang="en-US" sz="2400" b="1" dirty="0" err="1" smtClean="0">
                <a:solidFill>
                  <a:srgbClr val="663300"/>
                </a:solidFill>
              </a:rPr>
              <a:t>disebut</a:t>
            </a:r>
            <a:r>
              <a:rPr lang="en-US" sz="2400" b="1" dirty="0" smtClean="0">
                <a:solidFill>
                  <a:srgbClr val="663300"/>
                </a:solidFill>
              </a:rPr>
              <a:t> protein </a:t>
            </a:r>
            <a:r>
              <a:rPr lang="en-US" sz="2400" b="1" dirty="0" err="1" smtClean="0">
                <a:solidFill>
                  <a:srgbClr val="663300"/>
                </a:solidFill>
              </a:rPr>
              <a:t>oligomer</a:t>
            </a:r>
            <a:r>
              <a:rPr lang="en-US" sz="2400" b="1" dirty="0" smtClean="0">
                <a:solidFill>
                  <a:srgbClr val="663300"/>
                </a:solidFill>
              </a:rPr>
              <a:t>, </a:t>
            </a:r>
            <a:r>
              <a:rPr lang="en-US" sz="2400" b="1" dirty="0" err="1" smtClean="0">
                <a:solidFill>
                  <a:srgbClr val="663300"/>
                </a:solidFill>
              </a:rPr>
              <a:t>terdiri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dari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dua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atau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lebih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rantai</a:t>
            </a:r>
            <a:r>
              <a:rPr lang="en-US" sz="2400" b="1" dirty="0" smtClean="0">
                <a:solidFill>
                  <a:srgbClr val="663300"/>
                </a:solidFill>
              </a:rPr>
              <a:t>. </a:t>
            </a:r>
            <a:endParaRPr lang="fi-FI" sz="2400" b="1" dirty="0" smtClean="0">
              <a:solidFill>
                <a:srgbClr val="6633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1000" y="5181600"/>
            <a:ext cx="8153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</a:pPr>
            <a:r>
              <a:rPr lang="en-US" sz="2400" b="1" dirty="0" smtClean="0">
                <a:solidFill>
                  <a:srgbClr val="663300"/>
                </a:solidFill>
              </a:rPr>
              <a:t>c.	</a:t>
            </a:r>
            <a:r>
              <a:rPr lang="en-US" sz="2400" b="1" dirty="0" err="1" smtClean="0">
                <a:solidFill>
                  <a:srgbClr val="663300"/>
                </a:solidFill>
              </a:rPr>
              <a:t>Susunan</a:t>
            </a:r>
            <a:r>
              <a:rPr lang="en-US" sz="2400" b="1" dirty="0" smtClean="0">
                <a:solidFill>
                  <a:srgbClr val="663300"/>
                </a:solidFill>
              </a:rPr>
              <a:t> subunit-subunit </a:t>
            </a:r>
            <a:r>
              <a:rPr lang="en-US" sz="2400" b="1" dirty="0" err="1" smtClean="0">
                <a:solidFill>
                  <a:srgbClr val="663300"/>
                </a:solidFill>
              </a:rPr>
              <a:t>dalam</a:t>
            </a:r>
            <a:r>
              <a:rPr lang="en-US" sz="2400" b="1" dirty="0" smtClean="0">
                <a:solidFill>
                  <a:srgbClr val="663300"/>
                </a:solidFill>
              </a:rPr>
              <a:t> protein </a:t>
            </a:r>
            <a:r>
              <a:rPr lang="en-US" sz="2400" b="1" dirty="0" err="1" smtClean="0">
                <a:solidFill>
                  <a:srgbClr val="663300"/>
                </a:solidFill>
              </a:rPr>
              <a:t>oligomer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disebut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i="1" dirty="0" err="1" smtClean="0">
                <a:solidFill>
                  <a:srgbClr val="663300"/>
                </a:solidFill>
              </a:rPr>
              <a:t>struktur</a:t>
            </a:r>
            <a:r>
              <a:rPr lang="en-US" sz="2400" b="1" i="1" dirty="0" smtClean="0">
                <a:solidFill>
                  <a:srgbClr val="663300"/>
                </a:solidFill>
              </a:rPr>
              <a:t> </a:t>
            </a:r>
            <a:r>
              <a:rPr lang="en-US" sz="2400" b="1" i="1" dirty="0" err="1" smtClean="0">
                <a:solidFill>
                  <a:srgbClr val="663300"/>
                </a:solidFill>
              </a:rPr>
              <a:t>kuarterner</a:t>
            </a:r>
            <a:r>
              <a:rPr lang="en-US" sz="2400" b="1" i="1" dirty="0" smtClean="0">
                <a:solidFill>
                  <a:srgbClr val="663300"/>
                </a:solidFill>
              </a:rPr>
              <a:t>.</a:t>
            </a:r>
            <a:endParaRPr lang="en-US" sz="2400" b="1" dirty="0" smtClean="0">
              <a:solidFill>
                <a:srgbClr val="66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457200" y="889576"/>
            <a:ext cx="3733800" cy="685800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Hidrolisis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Peptida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1000" y="1636693"/>
            <a:ext cx="8763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663300"/>
                </a:solidFill>
              </a:rPr>
              <a:t>Suatu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polipeptida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atau</a:t>
            </a:r>
            <a:r>
              <a:rPr lang="en-US" sz="2800" dirty="0" smtClean="0">
                <a:solidFill>
                  <a:srgbClr val="663300"/>
                </a:solidFill>
              </a:rPr>
              <a:t> protein </a:t>
            </a:r>
            <a:r>
              <a:rPr lang="en-US" sz="2800" dirty="0" err="1" smtClean="0">
                <a:solidFill>
                  <a:srgbClr val="663300"/>
                </a:solidFill>
              </a:rPr>
              <a:t>dapat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mengalami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hidrolisis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jika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sv-SE" sz="2800" dirty="0" smtClean="0">
                <a:solidFill>
                  <a:srgbClr val="663300"/>
                </a:solidFill>
              </a:rPr>
              <a:t>dipanaskan dengan asam klorida pekat, sekitar 6 M.</a:t>
            </a:r>
            <a:endParaRPr lang="en-US" sz="2800" dirty="0">
              <a:solidFill>
                <a:srgbClr val="6633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81000" y="2819400"/>
            <a:ext cx="13624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b="1" dirty="0" smtClean="0">
                <a:solidFill>
                  <a:srgbClr val="663300"/>
                </a:solidFill>
              </a:rPr>
              <a:t>Contoh:</a:t>
            </a:r>
            <a:endParaRPr lang="en-US" sz="2800" b="1" dirty="0">
              <a:solidFill>
                <a:srgbClr val="6633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505200"/>
            <a:ext cx="8563037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457200" y="762000"/>
            <a:ext cx="4038600" cy="609600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Denaturasi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Protein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1409688"/>
            <a:ext cx="84582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lphaLcPeriod"/>
            </a:pPr>
            <a:r>
              <a:rPr lang="en-US" sz="2400" dirty="0" err="1" smtClean="0">
                <a:solidFill>
                  <a:srgbClr val="663300"/>
                </a:solidFill>
              </a:rPr>
              <a:t>Jika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suatu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larutan</a:t>
            </a:r>
            <a:r>
              <a:rPr lang="en-US" sz="2400" dirty="0" smtClean="0">
                <a:solidFill>
                  <a:srgbClr val="663300"/>
                </a:solidFill>
              </a:rPr>
              <a:t> protein, </a:t>
            </a:r>
            <a:r>
              <a:rPr lang="en-US" sz="2400" dirty="0" err="1" smtClean="0">
                <a:solidFill>
                  <a:srgbClr val="663300"/>
                </a:solidFill>
              </a:rPr>
              <a:t>misalnya</a:t>
            </a:r>
            <a:r>
              <a:rPr lang="en-US" sz="2400" dirty="0" smtClean="0">
                <a:solidFill>
                  <a:srgbClr val="663300"/>
                </a:solidFill>
              </a:rPr>
              <a:t> albumin </a:t>
            </a:r>
            <a:r>
              <a:rPr lang="en-US" sz="2400" dirty="0" err="1" smtClean="0">
                <a:solidFill>
                  <a:srgbClr val="663300"/>
                </a:solidFill>
              </a:rPr>
              <a:t>telur</a:t>
            </a:r>
            <a:r>
              <a:rPr lang="en-US" sz="2400" dirty="0" smtClean="0">
                <a:solidFill>
                  <a:srgbClr val="663300"/>
                </a:solidFill>
              </a:rPr>
              <a:t>, </a:t>
            </a:r>
            <a:r>
              <a:rPr lang="en-US" sz="2400" dirty="0" err="1" smtClean="0">
                <a:solidFill>
                  <a:srgbClr val="663300"/>
                </a:solidFill>
              </a:rPr>
              <a:t>dipanaskan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secara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perlahan-lahan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sampai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kira-kira</a:t>
            </a:r>
            <a:r>
              <a:rPr lang="en-US" sz="2400" dirty="0" smtClean="0">
                <a:solidFill>
                  <a:srgbClr val="663300"/>
                </a:solidFill>
              </a:rPr>
              <a:t> 60°–70°C, </a:t>
            </a:r>
            <a:r>
              <a:rPr lang="en-US" sz="2400" dirty="0" err="1" smtClean="0">
                <a:solidFill>
                  <a:srgbClr val="663300"/>
                </a:solidFill>
              </a:rPr>
              <a:t>lambat-laun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larutan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itu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akan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menjadi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keruh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akhirnya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mengalami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koagulasi</a:t>
            </a:r>
            <a:r>
              <a:rPr lang="en-US" sz="2400" dirty="0" smtClean="0">
                <a:solidFill>
                  <a:srgbClr val="663300"/>
                </a:solidFill>
              </a:rPr>
              <a:t>.</a:t>
            </a:r>
          </a:p>
          <a:p>
            <a:pPr marL="457200" indent="-457200">
              <a:buAutoNum type="alphaLcPeriod"/>
            </a:pPr>
            <a:r>
              <a:rPr lang="en-US" sz="2400" dirty="0" smtClean="0">
                <a:solidFill>
                  <a:srgbClr val="663300"/>
                </a:solidFill>
              </a:rPr>
              <a:t>Protein yang </a:t>
            </a:r>
            <a:r>
              <a:rPr lang="en-US" sz="2400" dirty="0" err="1" smtClean="0">
                <a:solidFill>
                  <a:srgbClr val="663300"/>
                </a:solidFill>
              </a:rPr>
              <a:t>telah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terkoagulasi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itu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tidak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dapat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larut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lagi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pada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pendinginan</a:t>
            </a:r>
            <a:r>
              <a:rPr lang="en-US" sz="2400" dirty="0" smtClean="0">
                <a:solidFill>
                  <a:srgbClr val="663300"/>
                </a:solidFill>
              </a:rPr>
              <a:t>. </a:t>
            </a:r>
          </a:p>
          <a:p>
            <a:pPr marL="457200" indent="-457200">
              <a:buAutoNum type="alphaLcPeriod"/>
            </a:pPr>
            <a:r>
              <a:rPr lang="en-US" sz="2400" dirty="0" err="1" smtClean="0">
                <a:solidFill>
                  <a:srgbClr val="663300"/>
                </a:solidFill>
              </a:rPr>
              <a:t>Perubahan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seperti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itu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disebut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denaturasi</a:t>
            </a:r>
            <a:r>
              <a:rPr lang="en-US" sz="2400" dirty="0" smtClean="0">
                <a:solidFill>
                  <a:srgbClr val="663300"/>
                </a:solidFill>
              </a:rPr>
              <a:t> protein. </a:t>
            </a:r>
          </a:p>
          <a:p>
            <a:pPr marL="457200" indent="-457200">
              <a:buAutoNum type="alphaLcPeriod"/>
            </a:pPr>
            <a:r>
              <a:rPr lang="en-US" sz="2400" dirty="0" err="1" smtClean="0">
                <a:solidFill>
                  <a:srgbClr val="663300"/>
                </a:solidFill>
              </a:rPr>
              <a:t>Denaturasi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juga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dapat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disebabkan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oleh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perubahan</a:t>
            </a:r>
            <a:r>
              <a:rPr lang="en-US" sz="2400" dirty="0" smtClean="0">
                <a:solidFill>
                  <a:srgbClr val="663300"/>
                </a:solidFill>
              </a:rPr>
              <a:t> pH yang </a:t>
            </a:r>
            <a:r>
              <a:rPr lang="en-US" sz="2400" dirty="0" err="1" smtClean="0">
                <a:solidFill>
                  <a:srgbClr val="663300"/>
                </a:solidFill>
              </a:rPr>
              <a:t>ekstrim</a:t>
            </a:r>
            <a:r>
              <a:rPr lang="en-US" sz="2400" dirty="0" smtClean="0">
                <a:solidFill>
                  <a:srgbClr val="663300"/>
                </a:solidFill>
              </a:rPr>
              <a:t>, </a:t>
            </a:r>
            <a:r>
              <a:rPr lang="en-US" sz="2400" dirty="0" err="1" smtClean="0">
                <a:solidFill>
                  <a:srgbClr val="663300"/>
                </a:solidFill>
              </a:rPr>
              <a:t>oleh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beberapa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pelarut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seperti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alkohol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atau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aseton</a:t>
            </a:r>
            <a:r>
              <a:rPr lang="en-US" sz="2400" dirty="0" smtClean="0">
                <a:solidFill>
                  <a:srgbClr val="663300"/>
                </a:solidFill>
              </a:rPr>
              <a:t>, </a:t>
            </a:r>
            <a:r>
              <a:rPr lang="en-US" sz="2400" dirty="0" err="1" smtClean="0">
                <a:solidFill>
                  <a:srgbClr val="663300"/>
                </a:solidFill>
              </a:rPr>
              <a:t>oleh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zat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terlarut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seperti</a:t>
            </a:r>
            <a:r>
              <a:rPr lang="en-US" sz="2400" dirty="0" smtClean="0">
                <a:solidFill>
                  <a:srgbClr val="663300"/>
                </a:solidFill>
              </a:rPr>
              <a:t> urea, </a:t>
            </a:r>
            <a:r>
              <a:rPr lang="en-US" sz="2400" dirty="0" err="1" smtClean="0">
                <a:solidFill>
                  <a:srgbClr val="663300"/>
                </a:solidFill>
              </a:rPr>
              <a:t>oleh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detergen</a:t>
            </a:r>
            <a:r>
              <a:rPr lang="en-US" sz="2400" dirty="0" smtClean="0">
                <a:solidFill>
                  <a:srgbClr val="663300"/>
                </a:solidFill>
              </a:rPr>
              <a:t>, </a:t>
            </a:r>
            <a:r>
              <a:rPr lang="en-US" sz="2400" dirty="0" err="1" smtClean="0">
                <a:solidFill>
                  <a:srgbClr val="663300"/>
                </a:solidFill>
              </a:rPr>
              <a:t>atau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oleh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pengguncangan</a:t>
            </a:r>
            <a:r>
              <a:rPr lang="en-US" sz="2400" dirty="0" smtClean="0">
                <a:solidFill>
                  <a:srgbClr val="663300"/>
                </a:solidFill>
              </a:rPr>
              <a:t> yang </a:t>
            </a:r>
            <a:r>
              <a:rPr lang="en-US" sz="2400" dirty="0" err="1" smtClean="0">
                <a:solidFill>
                  <a:srgbClr val="663300"/>
                </a:solidFill>
              </a:rPr>
              <a:t>intensif</a:t>
            </a:r>
            <a:r>
              <a:rPr lang="en-US" sz="2400" dirty="0" smtClean="0">
                <a:solidFill>
                  <a:srgbClr val="663300"/>
                </a:solidFill>
              </a:rPr>
              <a:t>. </a:t>
            </a:r>
          </a:p>
          <a:p>
            <a:pPr marL="457200" indent="-457200">
              <a:buAutoNum type="alphaLcPeriod"/>
            </a:pPr>
            <a:r>
              <a:rPr lang="en-US" sz="2400" dirty="0" smtClean="0">
                <a:solidFill>
                  <a:srgbClr val="663300"/>
                </a:solidFill>
              </a:rPr>
              <a:t>Protein </a:t>
            </a:r>
            <a:r>
              <a:rPr lang="en-US" sz="2400" dirty="0" err="1" smtClean="0">
                <a:solidFill>
                  <a:srgbClr val="663300"/>
                </a:solidFill>
              </a:rPr>
              <a:t>terdenaturasi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hampir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selalu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kehilangan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fungsi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biologisnya</a:t>
            </a:r>
            <a:r>
              <a:rPr lang="en-US" sz="2400" dirty="0" smtClean="0">
                <a:solidFill>
                  <a:srgbClr val="663300"/>
                </a:solidFill>
              </a:rPr>
              <a:t>.</a:t>
            </a:r>
            <a:endParaRPr lang="en-US" sz="2400" dirty="0">
              <a:solidFill>
                <a:srgbClr val="66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500"/>
                            </p:stCondLst>
                            <p:childTnLst>
                              <p:par>
                                <p:cTn id="26" presetID="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000"/>
                            </p:stCondLst>
                            <p:childTnLst>
                              <p:par>
                                <p:cTn id="31" presetID="2" presetClass="entr" presetSubtype="8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81000" y="762000"/>
            <a:ext cx="4724400" cy="609600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Penggolongan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Protein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" y="1447800"/>
            <a:ext cx="838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solidFill>
                  <a:srgbClr val="663300"/>
                </a:solidFill>
              </a:rPr>
              <a:t>Berdasarkan</a:t>
            </a:r>
            <a:r>
              <a:rPr lang="en-US" sz="2000" b="1" dirty="0" smtClean="0">
                <a:solidFill>
                  <a:srgbClr val="663300"/>
                </a:solidFill>
              </a:rPr>
              <a:t> </a:t>
            </a:r>
            <a:r>
              <a:rPr lang="en-US" sz="2000" b="1" dirty="0" err="1" smtClean="0">
                <a:solidFill>
                  <a:srgbClr val="663300"/>
                </a:solidFill>
              </a:rPr>
              <a:t>fungsi</a:t>
            </a:r>
            <a:r>
              <a:rPr lang="en-US" sz="2000" b="1" dirty="0" smtClean="0">
                <a:solidFill>
                  <a:srgbClr val="663300"/>
                </a:solidFill>
              </a:rPr>
              <a:t> </a:t>
            </a:r>
            <a:r>
              <a:rPr lang="en-US" sz="2000" b="1" dirty="0" err="1" smtClean="0">
                <a:solidFill>
                  <a:srgbClr val="663300"/>
                </a:solidFill>
              </a:rPr>
              <a:t>biologisnya</a:t>
            </a:r>
            <a:r>
              <a:rPr lang="en-US" sz="2000" b="1" dirty="0" smtClean="0">
                <a:solidFill>
                  <a:srgbClr val="663300"/>
                </a:solidFill>
              </a:rPr>
              <a:t>, protein </a:t>
            </a:r>
            <a:r>
              <a:rPr lang="en-US" sz="2000" b="1" dirty="0" err="1" smtClean="0">
                <a:solidFill>
                  <a:srgbClr val="663300"/>
                </a:solidFill>
              </a:rPr>
              <a:t>dapat</a:t>
            </a:r>
            <a:r>
              <a:rPr lang="en-US" sz="2000" b="1" dirty="0" smtClean="0">
                <a:solidFill>
                  <a:srgbClr val="663300"/>
                </a:solidFill>
              </a:rPr>
              <a:t> </a:t>
            </a:r>
            <a:r>
              <a:rPr lang="en-US" sz="2000" b="1" dirty="0" err="1" smtClean="0">
                <a:solidFill>
                  <a:srgbClr val="663300"/>
                </a:solidFill>
              </a:rPr>
              <a:t>dibedakan</a:t>
            </a:r>
            <a:r>
              <a:rPr lang="en-US" sz="2000" b="1" dirty="0" smtClean="0">
                <a:solidFill>
                  <a:srgbClr val="663300"/>
                </a:solidFill>
              </a:rPr>
              <a:t> </a:t>
            </a:r>
            <a:r>
              <a:rPr lang="en-US" sz="2000" b="1" dirty="0" err="1" smtClean="0">
                <a:solidFill>
                  <a:srgbClr val="663300"/>
                </a:solidFill>
              </a:rPr>
              <a:t>atas</a:t>
            </a:r>
            <a:r>
              <a:rPr lang="en-US" sz="2000" b="1" dirty="0" smtClean="0">
                <a:solidFill>
                  <a:srgbClr val="663300"/>
                </a:solidFill>
              </a:rPr>
              <a:t> 7 </a:t>
            </a:r>
            <a:r>
              <a:rPr lang="en-US" sz="2000" b="1" dirty="0" err="1" smtClean="0">
                <a:solidFill>
                  <a:srgbClr val="663300"/>
                </a:solidFill>
              </a:rPr>
              <a:t>golongan</a:t>
            </a:r>
            <a:r>
              <a:rPr lang="en-US" sz="2000" b="1" dirty="0" smtClean="0">
                <a:solidFill>
                  <a:srgbClr val="663300"/>
                </a:solidFill>
              </a:rPr>
              <a:t>, </a:t>
            </a:r>
            <a:r>
              <a:rPr lang="en-US" sz="2000" b="1" dirty="0" err="1" smtClean="0">
                <a:solidFill>
                  <a:srgbClr val="663300"/>
                </a:solidFill>
              </a:rPr>
              <a:t>yaitu</a:t>
            </a:r>
            <a:r>
              <a:rPr lang="en-US" sz="2000" b="1" dirty="0" smtClean="0">
                <a:solidFill>
                  <a:srgbClr val="663300"/>
                </a:solidFill>
              </a:rPr>
              <a:t>:</a:t>
            </a:r>
            <a:endParaRPr lang="en-US" sz="2000" b="1" dirty="0">
              <a:solidFill>
                <a:srgbClr val="6633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2190690"/>
            <a:ext cx="84323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663300"/>
                </a:solidFill>
              </a:rPr>
              <a:t>1. </a:t>
            </a:r>
            <a:r>
              <a:rPr lang="en-US" b="1" dirty="0" err="1" smtClean="0">
                <a:solidFill>
                  <a:srgbClr val="663300"/>
                </a:solidFill>
              </a:rPr>
              <a:t>Enzim</a:t>
            </a:r>
            <a:r>
              <a:rPr lang="en-US" dirty="0" smtClean="0">
                <a:solidFill>
                  <a:srgbClr val="663300"/>
                </a:solidFill>
              </a:rPr>
              <a:t>, </a:t>
            </a:r>
            <a:r>
              <a:rPr lang="en-US" dirty="0" err="1" smtClean="0">
                <a:solidFill>
                  <a:srgbClr val="663300"/>
                </a:solidFill>
              </a:rPr>
              <a:t>yaitu</a:t>
            </a:r>
            <a:r>
              <a:rPr lang="en-US" dirty="0" smtClean="0">
                <a:solidFill>
                  <a:srgbClr val="663300"/>
                </a:solidFill>
              </a:rPr>
              <a:t> protein yang </a:t>
            </a:r>
            <a:r>
              <a:rPr lang="en-US" dirty="0" err="1" smtClean="0">
                <a:solidFill>
                  <a:srgbClr val="663300"/>
                </a:solidFill>
              </a:rPr>
              <a:t>berfungsi</a:t>
            </a:r>
            <a:r>
              <a:rPr lang="en-US" dirty="0" smtClean="0">
                <a:solidFill>
                  <a:srgbClr val="663300"/>
                </a:solidFill>
              </a:rPr>
              <a:t> </a:t>
            </a:r>
            <a:r>
              <a:rPr lang="en-US" dirty="0" err="1" smtClean="0">
                <a:solidFill>
                  <a:srgbClr val="663300"/>
                </a:solidFill>
              </a:rPr>
              <a:t>sebagai</a:t>
            </a:r>
            <a:r>
              <a:rPr lang="en-US" dirty="0" smtClean="0">
                <a:solidFill>
                  <a:srgbClr val="663300"/>
                </a:solidFill>
              </a:rPr>
              <a:t> </a:t>
            </a:r>
            <a:r>
              <a:rPr lang="en-US" dirty="0" err="1" smtClean="0">
                <a:solidFill>
                  <a:srgbClr val="663300"/>
                </a:solidFill>
              </a:rPr>
              <a:t>biokatalis</a:t>
            </a:r>
            <a:r>
              <a:rPr lang="en-US" dirty="0" smtClean="0">
                <a:solidFill>
                  <a:srgbClr val="663300"/>
                </a:solidFill>
              </a:rPr>
              <a:t>.</a:t>
            </a:r>
            <a:endParaRPr lang="en-US" dirty="0">
              <a:solidFill>
                <a:srgbClr val="6633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1" y="2590800"/>
            <a:ext cx="8839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663300"/>
                </a:solidFill>
              </a:rPr>
              <a:t>2. Protein </a:t>
            </a:r>
            <a:r>
              <a:rPr lang="en-US" b="1" dirty="0" err="1" smtClean="0">
                <a:solidFill>
                  <a:srgbClr val="663300"/>
                </a:solidFill>
              </a:rPr>
              <a:t>transpor</a:t>
            </a:r>
            <a:r>
              <a:rPr lang="en-US" b="1" dirty="0" smtClean="0">
                <a:solidFill>
                  <a:srgbClr val="663300"/>
                </a:solidFill>
              </a:rPr>
              <a:t>,</a:t>
            </a:r>
            <a:r>
              <a:rPr lang="en-US" dirty="0" smtClean="0">
                <a:solidFill>
                  <a:srgbClr val="663300"/>
                </a:solidFill>
              </a:rPr>
              <a:t> </a:t>
            </a:r>
            <a:r>
              <a:rPr lang="en-US" dirty="0" err="1" smtClean="0">
                <a:solidFill>
                  <a:srgbClr val="663300"/>
                </a:solidFill>
              </a:rPr>
              <a:t>yaitu</a:t>
            </a:r>
            <a:r>
              <a:rPr lang="en-US" dirty="0" smtClean="0">
                <a:solidFill>
                  <a:srgbClr val="663300"/>
                </a:solidFill>
              </a:rPr>
              <a:t> protein yang </a:t>
            </a:r>
            <a:r>
              <a:rPr lang="en-US" dirty="0" err="1" smtClean="0">
                <a:solidFill>
                  <a:srgbClr val="663300"/>
                </a:solidFill>
              </a:rPr>
              <a:t>mengikat</a:t>
            </a:r>
            <a:r>
              <a:rPr lang="en-US" dirty="0" smtClean="0">
                <a:solidFill>
                  <a:srgbClr val="663300"/>
                </a:solidFill>
              </a:rPr>
              <a:t> </a:t>
            </a:r>
            <a:r>
              <a:rPr lang="en-US" dirty="0" err="1" smtClean="0">
                <a:solidFill>
                  <a:srgbClr val="663300"/>
                </a:solidFill>
              </a:rPr>
              <a:t>dan</a:t>
            </a:r>
            <a:r>
              <a:rPr lang="en-US" dirty="0" smtClean="0">
                <a:solidFill>
                  <a:srgbClr val="663300"/>
                </a:solidFill>
              </a:rPr>
              <a:t> </a:t>
            </a:r>
            <a:r>
              <a:rPr lang="en-US" dirty="0" err="1" smtClean="0">
                <a:solidFill>
                  <a:srgbClr val="663300"/>
                </a:solidFill>
              </a:rPr>
              <a:t>memindahkan</a:t>
            </a:r>
            <a:r>
              <a:rPr lang="en-US" dirty="0" smtClean="0">
                <a:solidFill>
                  <a:srgbClr val="663300"/>
                </a:solidFill>
              </a:rPr>
              <a:t> </a:t>
            </a:r>
            <a:r>
              <a:rPr lang="en-US" dirty="0" err="1" smtClean="0">
                <a:solidFill>
                  <a:srgbClr val="663300"/>
                </a:solidFill>
              </a:rPr>
              <a:t>molekul</a:t>
            </a:r>
            <a:r>
              <a:rPr lang="en-US" dirty="0" smtClean="0">
                <a:solidFill>
                  <a:srgbClr val="663300"/>
                </a:solidFill>
              </a:rPr>
              <a:t> </a:t>
            </a:r>
            <a:r>
              <a:rPr lang="en-US" dirty="0" err="1" smtClean="0">
                <a:solidFill>
                  <a:srgbClr val="663300"/>
                </a:solidFill>
              </a:rPr>
              <a:t>atau</a:t>
            </a:r>
            <a:r>
              <a:rPr lang="en-US" dirty="0" smtClean="0">
                <a:solidFill>
                  <a:srgbClr val="663300"/>
                </a:solidFill>
              </a:rPr>
              <a:t> ion </a:t>
            </a:r>
          </a:p>
          <a:p>
            <a:r>
              <a:rPr lang="en-US" dirty="0" smtClean="0">
                <a:solidFill>
                  <a:srgbClr val="663300"/>
                </a:solidFill>
              </a:rPr>
              <a:t>    </a:t>
            </a:r>
            <a:r>
              <a:rPr lang="en-US" dirty="0" err="1" smtClean="0">
                <a:solidFill>
                  <a:srgbClr val="663300"/>
                </a:solidFill>
              </a:rPr>
              <a:t>spesifik</a:t>
            </a:r>
            <a:r>
              <a:rPr lang="en-US" dirty="0" smtClean="0">
                <a:solidFill>
                  <a:srgbClr val="663300"/>
                </a:solidFill>
              </a:rPr>
              <a:t>.</a:t>
            </a:r>
            <a:endParaRPr lang="en-US" dirty="0">
              <a:solidFill>
                <a:srgbClr val="6633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4800" y="3200400"/>
            <a:ext cx="8534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663300"/>
                </a:solidFill>
              </a:rPr>
              <a:t>3. </a:t>
            </a:r>
            <a:r>
              <a:rPr lang="en-US" b="1" i="1" dirty="0" smtClean="0">
                <a:solidFill>
                  <a:srgbClr val="663300"/>
                </a:solidFill>
              </a:rPr>
              <a:t>Protein </a:t>
            </a:r>
            <a:r>
              <a:rPr lang="en-US" b="1" i="1" dirty="0" err="1" smtClean="0">
                <a:solidFill>
                  <a:srgbClr val="663300"/>
                </a:solidFill>
              </a:rPr>
              <a:t>nutrien</a:t>
            </a:r>
            <a:r>
              <a:rPr lang="en-US" b="1" i="1" dirty="0" smtClean="0">
                <a:solidFill>
                  <a:srgbClr val="663300"/>
                </a:solidFill>
              </a:rPr>
              <a:t> </a:t>
            </a:r>
            <a:r>
              <a:rPr lang="en-US" b="1" i="1" dirty="0" err="1" smtClean="0">
                <a:solidFill>
                  <a:srgbClr val="663300"/>
                </a:solidFill>
              </a:rPr>
              <a:t>dan</a:t>
            </a:r>
            <a:r>
              <a:rPr lang="en-US" b="1" i="1" dirty="0" smtClean="0">
                <a:solidFill>
                  <a:srgbClr val="663300"/>
                </a:solidFill>
              </a:rPr>
              <a:t> </a:t>
            </a:r>
            <a:r>
              <a:rPr lang="en-US" b="1" i="1" dirty="0" err="1" smtClean="0">
                <a:solidFill>
                  <a:srgbClr val="663300"/>
                </a:solidFill>
              </a:rPr>
              <a:t>penyimpan</a:t>
            </a:r>
            <a:r>
              <a:rPr lang="en-US" i="1" dirty="0" smtClean="0">
                <a:solidFill>
                  <a:srgbClr val="663300"/>
                </a:solidFill>
              </a:rPr>
              <a:t>, </a:t>
            </a:r>
            <a:r>
              <a:rPr lang="en-US" i="1" dirty="0" err="1" smtClean="0">
                <a:solidFill>
                  <a:srgbClr val="663300"/>
                </a:solidFill>
              </a:rPr>
              <a:t>ialah</a:t>
            </a:r>
            <a:r>
              <a:rPr lang="en-US" i="1" dirty="0" smtClean="0">
                <a:solidFill>
                  <a:srgbClr val="663300"/>
                </a:solidFill>
              </a:rPr>
              <a:t> protein yang </a:t>
            </a:r>
            <a:r>
              <a:rPr lang="en-US" i="1" dirty="0" err="1" smtClean="0">
                <a:solidFill>
                  <a:srgbClr val="663300"/>
                </a:solidFill>
              </a:rPr>
              <a:t>berfungsi</a:t>
            </a:r>
            <a:r>
              <a:rPr lang="en-US" i="1" dirty="0" smtClean="0">
                <a:solidFill>
                  <a:srgbClr val="663300"/>
                </a:solidFill>
              </a:rPr>
              <a:t> </a:t>
            </a:r>
            <a:r>
              <a:rPr lang="en-US" i="1" dirty="0" err="1" smtClean="0">
                <a:solidFill>
                  <a:srgbClr val="663300"/>
                </a:solidFill>
              </a:rPr>
              <a:t>sebagai</a:t>
            </a:r>
            <a:r>
              <a:rPr lang="en-US" i="1" dirty="0" smtClean="0">
                <a:solidFill>
                  <a:srgbClr val="663300"/>
                </a:solidFill>
              </a:rPr>
              <a:t> </a:t>
            </a:r>
            <a:r>
              <a:rPr lang="en-US" i="1" dirty="0" err="1" smtClean="0">
                <a:solidFill>
                  <a:srgbClr val="663300"/>
                </a:solidFill>
              </a:rPr>
              <a:t>cadangan</a:t>
            </a:r>
            <a:r>
              <a:rPr lang="en-US" i="1" dirty="0" smtClean="0">
                <a:solidFill>
                  <a:srgbClr val="663300"/>
                </a:solidFill>
              </a:rPr>
              <a:t> </a:t>
            </a:r>
          </a:p>
          <a:p>
            <a:r>
              <a:rPr lang="en-US" i="1" dirty="0" smtClean="0">
                <a:solidFill>
                  <a:srgbClr val="663300"/>
                </a:solidFill>
              </a:rPr>
              <a:t>    </a:t>
            </a:r>
            <a:r>
              <a:rPr lang="en-US" dirty="0" err="1" smtClean="0">
                <a:solidFill>
                  <a:srgbClr val="663300"/>
                </a:solidFill>
              </a:rPr>
              <a:t>makanan</a:t>
            </a:r>
            <a:r>
              <a:rPr lang="en-US" dirty="0" smtClean="0">
                <a:solidFill>
                  <a:srgbClr val="663300"/>
                </a:solidFill>
              </a:rPr>
              <a:t>.</a:t>
            </a:r>
            <a:endParaRPr lang="en-US" dirty="0">
              <a:solidFill>
                <a:srgbClr val="6633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78921" y="3821668"/>
            <a:ext cx="90936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b="1" i="1" dirty="0" smtClean="0">
                <a:solidFill>
                  <a:srgbClr val="663300"/>
                </a:solidFill>
              </a:rPr>
              <a:t>4. Protein </a:t>
            </a:r>
            <a:r>
              <a:rPr lang="en-US" b="1" i="1" dirty="0" err="1" smtClean="0">
                <a:solidFill>
                  <a:srgbClr val="663300"/>
                </a:solidFill>
              </a:rPr>
              <a:t>kontraktil</a:t>
            </a:r>
            <a:r>
              <a:rPr lang="en-US" i="1" dirty="0" smtClean="0">
                <a:solidFill>
                  <a:srgbClr val="663300"/>
                </a:solidFill>
              </a:rPr>
              <a:t>, </a:t>
            </a:r>
            <a:r>
              <a:rPr lang="en-US" i="1" dirty="0" err="1" smtClean="0">
                <a:solidFill>
                  <a:srgbClr val="663300"/>
                </a:solidFill>
              </a:rPr>
              <a:t>yaitu</a:t>
            </a:r>
            <a:r>
              <a:rPr lang="en-US" i="1" dirty="0" smtClean="0">
                <a:solidFill>
                  <a:srgbClr val="663300"/>
                </a:solidFill>
              </a:rPr>
              <a:t> protein yang </a:t>
            </a:r>
            <a:r>
              <a:rPr lang="en-US" i="1" dirty="0" err="1" smtClean="0">
                <a:solidFill>
                  <a:srgbClr val="663300"/>
                </a:solidFill>
              </a:rPr>
              <a:t>memberikan</a:t>
            </a:r>
            <a:r>
              <a:rPr lang="en-US" i="1" dirty="0" smtClean="0">
                <a:solidFill>
                  <a:srgbClr val="663300"/>
                </a:solidFill>
              </a:rPr>
              <a:t> </a:t>
            </a:r>
            <a:r>
              <a:rPr lang="en-US" i="1" dirty="0" err="1" smtClean="0">
                <a:solidFill>
                  <a:srgbClr val="663300"/>
                </a:solidFill>
              </a:rPr>
              <a:t>kemampuan</a:t>
            </a:r>
            <a:r>
              <a:rPr lang="en-US" i="1" dirty="0" smtClean="0">
                <a:solidFill>
                  <a:srgbClr val="663300"/>
                </a:solidFill>
              </a:rPr>
              <a:t> </a:t>
            </a:r>
            <a:r>
              <a:rPr lang="en-US" i="1" dirty="0" err="1" smtClean="0">
                <a:solidFill>
                  <a:srgbClr val="663300"/>
                </a:solidFill>
              </a:rPr>
              <a:t>pada</a:t>
            </a:r>
            <a:r>
              <a:rPr lang="en-US" i="1" dirty="0" smtClean="0">
                <a:solidFill>
                  <a:srgbClr val="663300"/>
                </a:solidFill>
              </a:rPr>
              <a:t> </a:t>
            </a:r>
            <a:r>
              <a:rPr lang="en-US" i="1" dirty="0" err="1" smtClean="0">
                <a:solidFill>
                  <a:srgbClr val="663300"/>
                </a:solidFill>
              </a:rPr>
              <a:t>sel</a:t>
            </a:r>
            <a:r>
              <a:rPr lang="en-US" i="1" dirty="0" smtClean="0">
                <a:solidFill>
                  <a:srgbClr val="663300"/>
                </a:solidFill>
              </a:rPr>
              <a:t> </a:t>
            </a:r>
            <a:r>
              <a:rPr lang="en-US" i="1" dirty="0" err="1" smtClean="0">
                <a:solidFill>
                  <a:srgbClr val="663300"/>
                </a:solidFill>
              </a:rPr>
              <a:t>dan</a:t>
            </a:r>
            <a:r>
              <a:rPr lang="en-US" i="1" dirty="0" smtClean="0">
                <a:solidFill>
                  <a:srgbClr val="663300"/>
                </a:solidFill>
              </a:rPr>
              <a:t> </a:t>
            </a:r>
            <a:r>
              <a:rPr lang="en-US" dirty="0" err="1" smtClean="0">
                <a:solidFill>
                  <a:srgbClr val="663300"/>
                </a:solidFill>
              </a:rPr>
              <a:t>organisme</a:t>
            </a:r>
            <a:r>
              <a:rPr lang="en-US" dirty="0" smtClean="0">
                <a:solidFill>
                  <a:srgbClr val="663300"/>
                </a:solidFill>
              </a:rPr>
              <a:t> </a:t>
            </a:r>
          </a:p>
          <a:p>
            <a:pPr marL="342900" indent="-342900"/>
            <a:r>
              <a:rPr lang="en-US" dirty="0" smtClean="0">
                <a:solidFill>
                  <a:srgbClr val="663300"/>
                </a:solidFill>
              </a:rPr>
              <a:t>    </a:t>
            </a:r>
            <a:r>
              <a:rPr lang="en-US" dirty="0" err="1" smtClean="0">
                <a:solidFill>
                  <a:srgbClr val="663300"/>
                </a:solidFill>
              </a:rPr>
              <a:t>untuk</a:t>
            </a:r>
            <a:r>
              <a:rPr lang="en-US" dirty="0" smtClean="0">
                <a:solidFill>
                  <a:srgbClr val="663300"/>
                </a:solidFill>
              </a:rPr>
              <a:t> </a:t>
            </a:r>
            <a:r>
              <a:rPr lang="en-US" dirty="0" err="1" smtClean="0">
                <a:solidFill>
                  <a:srgbClr val="663300"/>
                </a:solidFill>
              </a:rPr>
              <a:t>mengubah</a:t>
            </a:r>
            <a:r>
              <a:rPr lang="en-US" dirty="0" smtClean="0">
                <a:solidFill>
                  <a:srgbClr val="663300"/>
                </a:solidFill>
              </a:rPr>
              <a:t> </a:t>
            </a:r>
            <a:r>
              <a:rPr lang="en-US" dirty="0" err="1" smtClean="0">
                <a:solidFill>
                  <a:srgbClr val="663300"/>
                </a:solidFill>
              </a:rPr>
              <a:t>bentuk</a:t>
            </a:r>
            <a:r>
              <a:rPr lang="en-US" dirty="0" smtClean="0">
                <a:solidFill>
                  <a:srgbClr val="663300"/>
                </a:solidFill>
              </a:rPr>
              <a:t> </a:t>
            </a:r>
            <a:r>
              <a:rPr lang="en-US" dirty="0" err="1" smtClean="0">
                <a:solidFill>
                  <a:srgbClr val="663300"/>
                </a:solidFill>
              </a:rPr>
              <a:t>atau</a:t>
            </a:r>
            <a:r>
              <a:rPr lang="en-US" dirty="0" smtClean="0">
                <a:solidFill>
                  <a:srgbClr val="663300"/>
                </a:solidFill>
              </a:rPr>
              <a:t> </a:t>
            </a:r>
            <a:r>
              <a:rPr lang="en-US" dirty="0" err="1" smtClean="0">
                <a:solidFill>
                  <a:srgbClr val="663300"/>
                </a:solidFill>
              </a:rPr>
              <a:t>bergerak</a:t>
            </a:r>
            <a:r>
              <a:rPr lang="en-US" dirty="0" smtClean="0">
                <a:solidFill>
                  <a:srgbClr val="663300"/>
                </a:solidFill>
              </a:rPr>
              <a:t>.</a:t>
            </a:r>
            <a:endParaRPr lang="en-US" dirty="0">
              <a:solidFill>
                <a:srgbClr val="6633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78921" y="4507468"/>
            <a:ext cx="89283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b="1" dirty="0" smtClean="0">
                <a:solidFill>
                  <a:srgbClr val="663300"/>
                </a:solidFill>
              </a:rPr>
              <a:t>5. Protein </a:t>
            </a:r>
            <a:r>
              <a:rPr lang="en-US" b="1" dirty="0" err="1" smtClean="0">
                <a:solidFill>
                  <a:srgbClr val="663300"/>
                </a:solidFill>
              </a:rPr>
              <a:t>struktur</a:t>
            </a:r>
            <a:r>
              <a:rPr lang="en-US" b="1" dirty="0" smtClean="0">
                <a:solidFill>
                  <a:srgbClr val="663300"/>
                </a:solidFill>
              </a:rPr>
              <a:t>,</a:t>
            </a:r>
            <a:r>
              <a:rPr lang="en-US" dirty="0" smtClean="0">
                <a:solidFill>
                  <a:srgbClr val="663300"/>
                </a:solidFill>
              </a:rPr>
              <a:t> </a:t>
            </a:r>
            <a:r>
              <a:rPr lang="en-US" dirty="0" err="1" smtClean="0">
                <a:solidFill>
                  <a:srgbClr val="663300"/>
                </a:solidFill>
              </a:rPr>
              <a:t>yaitu</a:t>
            </a:r>
            <a:r>
              <a:rPr lang="en-US" dirty="0" smtClean="0">
                <a:solidFill>
                  <a:srgbClr val="663300"/>
                </a:solidFill>
              </a:rPr>
              <a:t> protein yang </a:t>
            </a:r>
            <a:r>
              <a:rPr lang="en-US" dirty="0" err="1" smtClean="0">
                <a:solidFill>
                  <a:srgbClr val="663300"/>
                </a:solidFill>
              </a:rPr>
              <a:t>berperan</a:t>
            </a:r>
            <a:r>
              <a:rPr lang="en-US" dirty="0" smtClean="0">
                <a:solidFill>
                  <a:srgbClr val="663300"/>
                </a:solidFill>
              </a:rPr>
              <a:t> </a:t>
            </a:r>
            <a:r>
              <a:rPr lang="en-US" dirty="0" err="1" smtClean="0">
                <a:solidFill>
                  <a:srgbClr val="663300"/>
                </a:solidFill>
              </a:rPr>
              <a:t>sebagai</a:t>
            </a:r>
            <a:r>
              <a:rPr lang="en-US" dirty="0" smtClean="0">
                <a:solidFill>
                  <a:srgbClr val="663300"/>
                </a:solidFill>
              </a:rPr>
              <a:t> </a:t>
            </a:r>
            <a:r>
              <a:rPr lang="en-US" dirty="0" err="1" smtClean="0">
                <a:solidFill>
                  <a:srgbClr val="663300"/>
                </a:solidFill>
              </a:rPr>
              <a:t>penyangga</a:t>
            </a:r>
            <a:r>
              <a:rPr lang="en-US" dirty="0" smtClean="0">
                <a:solidFill>
                  <a:srgbClr val="663300"/>
                </a:solidFill>
              </a:rPr>
              <a:t> </a:t>
            </a:r>
            <a:r>
              <a:rPr lang="en-US" dirty="0" err="1" smtClean="0">
                <a:solidFill>
                  <a:srgbClr val="663300"/>
                </a:solidFill>
              </a:rPr>
              <a:t>untuk</a:t>
            </a:r>
            <a:r>
              <a:rPr lang="en-US" dirty="0" smtClean="0">
                <a:solidFill>
                  <a:srgbClr val="663300"/>
                </a:solidFill>
              </a:rPr>
              <a:t> </a:t>
            </a:r>
            <a:r>
              <a:rPr lang="en-US" dirty="0" err="1" smtClean="0">
                <a:solidFill>
                  <a:srgbClr val="663300"/>
                </a:solidFill>
              </a:rPr>
              <a:t>memberikan</a:t>
            </a:r>
            <a:r>
              <a:rPr lang="en-US" dirty="0" smtClean="0">
                <a:solidFill>
                  <a:srgbClr val="663300"/>
                </a:solidFill>
              </a:rPr>
              <a:t> </a:t>
            </a:r>
          </a:p>
          <a:p>
            <a:pPr marL="342900" indent="-342900"/>
            <a:r>
              <a:rPr lang="en-US" dirty="0" smtClean="0">
                <a:solidFill>
                  <a:srgbClr val="663300"/>
                </a:solidFill>
              </a:rPr>
              <a:t>     </a:t>
            </a:r>
            <a:r>
              <a:rPr lang="sv-SE" dirty="0" smtClean="0">
                <a:solidFill>
                  <a:srgbClr val="663300"/>
                </a:solidFill>
              </a:rPr>
              <a:t>struktur biologi kekuatan atau perlindungan.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78921" y="5193268"/>
            <a:ext cx="8839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b="1" dirty="0" smtClean="0">
                <a:solidFill>
                  <a:srgbClr val="663300"/>
                </a:solidFill>
              </a:rPr>
              <a:t>6. Protein </a:t>
            </a:r>
            <a:r>
              <a:rPr lang="en-US" b="1" dirty="0" err="1" smtClean="0">
                <a:solidFill>
                  <a:srgbClr val="663300"/>
                </a:solidFill>
              </a:rPr>
              <a:t>pertahanan</a:t>
            </a:r>
            <a:r>
              <a:rPr lang="en-US" b="1" dirty="0" smtClean="0">
                <a:solidFill>
                  <a:srgbClr val="663300"/>
                </a:solidFill>
              </a:rPr>
              <a:t> (</a:t>
            </a:r>
            <a:r>
              <a:rPr lang="en-US" b="1" dirty="0" err="1" smtClean="0">
                <a:solidFill>
                  <a:srgbClr val="663300"/>
                </a:solidFill>
              </a:rPr>
              <a:t>antibodi</a:t>
            </a:r>
            <a:r>
              <a:rPr lang="en-US" b="1" dirty="0" smtClean="0">
                <a:solidFill>
                  <a:srgbClr val="663300"/>
                </a:solidFill>
              </a:rPr>
              <a:t>),</a:t>
            </a:r>
            <a:r>
              <a:rPr lang="en-US" dirty="0" smtClean="0">
                <a:solidFill>
                  <a:srgbClr val="663300"/>
                </a:solidFill>
              </a:rPr>
              <a:t> </a:t>
            </a:r>
            <a:r>
              <a:rPr lang="en-US" dirty="0" err="1" smtClean="0">
                <a:solidFill>
                  <a:srgbClr val="663300"/>
                </a:solidFill>
              </a:rPr>
              <a:t>yaitu</a:t>
            </a:r>
            <a:r>
              <a:rPr lang="en-US" dirty="0" smtClean="0">
                <a:solidFill>
                  <a:srgbClr val="663300"/>
                </a:solidFill>
              </a:rPr>
              <a:t> protein yang </a:t>
            </a:r>
            <a:r>
              <a:rPr lang="en-US" dirty="0" err="1" smtClean="0">
                <a:solidFill>
                  <a:srgbClr val="663300"/>
                </a:solidFill>
              </a:rPr>
              <a:t>melindungi</a:t>
            </a:r>
            <a:r>
              <a:rPr lang="en-US" dirty="0" smtClean="0">
                <a:solidFill>
                  <a:srgbClr val="663300"/>
                </a:solidFill>
              </a:rPr>
              <a:t> </a:t>
            </a:r>
            <a:r>
              <a:rPr lang="en-US" dirty="0" err="1" smtClean="0">
                <a:solidFill>
                  <a:srgbClr val="663300"/>
                </a:solidFill>
              </a:rPr>
              <a:t>organisme</a:t>
            </a:r>
            <a:r>
              <a:rPr lang="en-US" dirty="0" smtClean="0">
                <a:solidFill>
                  <a:srgbClr val="663300"/>
                </a:solidFill>
              </a:rPr>
              <a:t> </a:t>
            </a:r>
            <a:r>
              <a:rPr lang="en-US" dirty="0" err="1" smtClean="0">
                <a:solidFill>
                  <a:srgbClr val="663300"/>
                </a:solidFill>
              </a:rPr>
              <a:t>terhadap</a:t>
            </a:r>
            <a:r>
              <a:rPr lang="en-US" dirty="0" smtClean="0">
                <a:solidFill>
                  <a:srgbClr val="663300"/>
                </a:solidFill>
              </a:rPr>
              <a:t> </a:t>
            </a:r>
          </a:p>
          <a:p>
            <a:pPr marL="342900" indent="-342900"/>
            <a:r>
              <a:rPr lang="en-US" dirty="0" smtClean="0">
                <a:solidFill>
                  <a:srgbClr val="663300"/>
                </a:solidFill>
              </a:rPr>
              <a:t>    </a:t>
            </a:r>
            <a:r>
              <a:rPr lang="en-US" dirty="0" err="1" smtClean="0">
                <a:solidFill>
                  <a:srgbClr val="663300"/>
                </a:solidFill>
              </a:rPr>
              <a:t>serangan</a:t>
            </a:r>
            <a:r>
              <a:rPr lang="en-US" dirty="0" smtClean="0">
                <a:solidFill>
                  <a:srgbClr val="663300"/>
                </a:solidFill>
              </a:rPr>
              <a:t> </a:t>
            </a:r>
            <a:r>
              <a:rPr lang="en-US" dirty="0" err="1" smtClean="0">
                <a:solidFill>
                  <a:srgbClr val="663300"/>
                </a:solidFill>
              </a:rPr>
              <a:t>organisme</a:t>
            </a:r>
            <a:r>
              <a:rPr lang="en-US" dirty="0" smtClean="0">
                <a:solidFill>
                  <a:srgbClr val="663300"/>
                </a:solidFill>
              </a:rPr>
              <a:t> lain (</a:t>
            </a:r>
            <a:r>
              <a:rPr lang="en-US" dirty="0" err="1" smtClean="0">
                <a:solidFill>
                  <a:srgbClr val="663300"/>
                </a:solidFill>
              </a:rPr>
              <a:t>penyakit</a:t>
            </a:r>
            <a:r>
              <a:rPr lang="en-US" dirty="0" smtClean="0">
                <a:solidFill>
                  <a:srgbClr val="663300"/>
                </a:solidFill>
              </a:rPr>
              <a:t>).</a:t>
            </a:r>
            <a:endParaRPr lang="en-US" dirty="0">
              <a:solidFill>
                <a:srgbClr val="6633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78921" y="5802868"/>
            <a:ext cx="8839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b="1" dirty="0" smtClean="0">
                <a:solidFill>
                  <a:srgbClr val="663300"/>
                </a:solidFill>
              </a:rPr>
              <a:t>7. Protein </a:t>
            </a:r>
            <a:r>
              <a:rPr lang="en-US" b="1" dirty="0" err="1" smtClean="0">
                <a:solidFill>
                  <a:srgbClr val="663300"/>
                </a:solidFill>
              </a:rPr>
              <a:t>pengatur</a:t>
            </a:r>
            <a:r>
              <a:rPr lang="en-US" b="1" dirty="0" smtClean="0">
                <a:solidFill>
                  <a:srgbClr val="663300"/>
                </a:solidFill>
              </a:rPr>
              <a:t>,</a:t>
            </a:r>
            <a:r>
              <a:rPr lang="en-US" dirty="0" smtClean="0">
                <a:solidFill>
                  <a:srgbClr val="663300"/>
                </a:solidFill>
              </a:rPr>
              <a:t> </a:t>
            </a:r>
            <a:r>
              <a:rPr lang="en-US" dirty="0" err="1" smtClean="0">
                <a:solidFill>
                  <a:srgbClr val="663300"/>
                </a:solidFill>
              </a:rPr>
              <a:t>yaitu</a:t>
            </a:r>
            <a:r>
              <a:rPr lang="en-US" dirty="0" smtClean="0">
                <a:solidFill>
                  <a:srgbClr val="663300"/>
                </a:solidFill>
              </a:rPr>
              <a:t> protein yang </a:t>
            </a:r>
            <a:r>
              <a:rPr lang="en-US" dirty="0" err="1" smtClean="0">
                <a:solidFill>
                  <a:srgbClr val="663300"/>
                </a:solidFill>
              </a:rPr>
              <a:t>berfungsi</a:t>
            </a:r>
            <a:r>
              <a:rPr lang="en-US" dirty="0" smtClean="0">
                <a:solidFill>
                  <a:srgbClr val="663300"/>
                </a:solidFill>
              </a:rPr>
              <a:t> </a:t>
            </a:r>
            <a:r>
              <a:rPr lang="en-US" dirty="0" err="1" smtClean="0">
                <a:solidFill>
                  <a:srgbClr val="663300"/>
                </a:solidFill>
              </a:rPr>
              <a:t>mengatur</a:t>
            </a:r>
            <a:r>
              <a:rPr lang="en-US" dirty="0" smtClean="0">
                <a:solidFill>
                  <a:srgbClr val="663300"/>
                </a:solidFill>
              </a:rPr>
              <a:t> </a:t>
            </a:r>
            <a:r>
              <a:rPr lang="en-US" dirty="0" err="1" smtClean="0">
                <a:solidFill>
                  <a:srgbClr val="663300"/>
                </a:solidFill>
              </a:rPr>
              <a:t>aktivitas</a:t>
            </a:r>
            <a:r>
              <a:rPr lang="en-US" dirty="0" smtClean="0">
                <a:solidFill>
                  <a:srgbClr val="663300"/>
                </a:solidFill>
              </a:rPr>
              <a:t> </a:t>
            </a:r>
            <a:r>
              <a:rPr lang="en-US" dirty="0" err="1" smtClean="0">
                <a:solidFill>
                  <a:srgbClr val="663300"/>
                </a:solidFill>
              </a:rPr>
              <a:t>seluler</a:t>
            </a:r>
            <a:r>
              <a:rPr lang="en-US" dirty="0" smtClean="0">
                <a:solidFill>
                  <a:srgbClr val="663300"/>
                </a:solidFill>
              </a:rPr>
              <a:t> </a:t>
            </a:r>
            <a:r>
              <a:rPr lang="en-US" dirty="0" err="1" smtClean="0">
                <a:solidFill>
                  <a:srgbClr val="663300"/>
                </a:solidFill>
              </a:rPr>
              <a:t>atau</a:t>
            </a:r>
            <a:r>
              <a:rPr lang="en-US" dirty="0" smtClean="0">
                <a:solidFill>
                  <a:srgbClr val="663300"/>
                </a:solidFill>
              </a:rPr>
              <a:t> </a:t>
            </a:r>
            <a:r>
              <a:rPr lang="en-US" dirty="0" err="1" smtClean="0">
                <a:solidFill>
                  <a:srgbClr val="663300"/>
                </a:solidFill>
              </a:rPr>
              <a:t>fisiologi</a:t>
            </a:r>
            <a:r>
              <a:rPr lang="en-US" dirty="0" smtClean="0">
                <a:solidFill>
                  <a:srgbClr val="663300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5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0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5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90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25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/>
      <p:bldP spid="5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81000" y="762000"/>
            <a:ext cx="5486400" cy="609600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Reaksi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Pengenalan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Protein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81000" y="1431176"/>
            <a:ext cx="8305800" cy="931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663300"/>
                </a:solidFill>
              </a:rPr>
              <a:t>a. </a:t>
            </a:r>
            <a:r>
              <a:rPr lang="en-US" sz="2800" b="1" dirty="0" err="1" smtClean="0">
                <a:solidFill>
                  <a:srgbClr val="663300"/>
                </a:solidFill>
              </a:rPr>
              <a:t>Uji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Ninhidrin</a:t>
            </a:r>
            <a:endParaRPr lang="en-US" sz="2800" b="1" dirty="0" smtClean="0">
              <a:solidFill>
                <a:srgbClr val="663300"/>
              </a:solidFill>
            </a:endParaRPr>
          </a:p>
          <a:p>
            <a:pPr>
              <a:spcBef>
                <a:spcPts val="300"/>
              </a:spcBef>
            </a:pPr>
            <a:r>
              <a:rPr lang="en-US" sz="2400" dirty="0" smtClean="0">
                <a:solidFill>
                  <a:srgbClr val="663300"/>
                </a:solidFill>
              </a:rPr>
              <a:t>     </a:t>
            </a:r>
            <a:r>
              <a:rPr lang="en-US" sz="2400" dirty="0" err="1" smtClean="0">
                <a:solidFill>
                  <a:srgbClr val="663300"/>
                </a:solidFill>
              </a:rPr>
              <a:t>Uji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ninhidrin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adalah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uji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umum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untuk</a:t>
            </a:r>
            <a:r>
              <a:rPr lang="en-US" sz="2400" dirty="0" smtClean="0">
                <a:solidFill>
                  <a:srgbClr val="663300"/>
                </a:solidFill>
              </a:rPr>
              <a:t> protein </a:t>
            </a:r>
            <a:r>
              <a:rPr lang="en-US" sz="2400" dirty="0" err="1" smtClean="0">
                <a:solidFill>
                  <a:srgbClr val="663300"/>
                </a:solidFill>
              </a:rPr>
              <a:t>dan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asam</a:t>
            </a:r>
            <a:r>
              <a:rPr lang="en-US" sz="2400" dirty="0" smtClean="0">
                <a:solidFill>
                  <a:srgbClr val="663300"/>
                </a:solidFill>
              </a:rPr>
              <a:t> amino.</a:t>
            </a:r>
            <a:endParaRPr lang="en-US" sz="2400" dirty="0">
              <a:solidFill>
                <a:srgbClr val="6633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81000" y="2395716"/>
            <a:ext cx="82296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663300"/>
                </a:solidFill>
              </a:rPr>
              <a:t>b. </a:t>
            </a:r>
            <a:r>
              <a:rPr lang="en-US" sz="2800" b="1" dirty="0" err="1" smtClean="0">
                <a:solidFill>
                  <a:srgbClr val="663300"/>
                </a:solidFill>
              </a:rPr>
              <a:t>Uji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Biuret</a:t>
            </a:r>
            <a:endParaRPr lang="en-US" sz="2800" b="1" dirty="0" smtClean="0">
              <a:solidFill>
                <a:srgbClr val="663300"/>
              </a:solidFill>
            </a:endParaRPr>
          </a:p>
          <a:p>
            <a:r>
              <a:rPr lang="en-US" sz="2400" dirty="0" smtClean="0">
                <a:solidFill>
                  <a:srgbClr val="663300"/>
                </a:solidFill>
              </a:rPr>
              <a:t>      </a:t>
            </a:r>
            <a:r>
              <a:rPr lang="en-US" sz="2400" dirty="0" err="1" smtClean="0">
                <a:solidFill>
                  <a:srgbClr val="663300"/>
                </a:solidFill>
              </a:rPr>
              <a:t>Uji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Biuret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adalah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uji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umum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untuk</a:t>
            </a:r>
            <a:r>
              <a:rPr lang="en-US" sz="2400" dirty="0" smtClean="0">
                <a:solidFill>
                  <a:srgbClr val="663300"/>
                </a:solidFill>
              </a:rPr>
              <a:t> protein (</a:t>
            </a:r>
            <a:r>
              <a:rPr lang="en-US" sz="2400" dirty="0" err="1" smtClean="0">
                <a:solidFill>
                  <a:srgbClr val="663300"/>
                </a:solidFill>
              </a:rPr>
              <a:t>ikatan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peptida</a:t>
            </a:r>
            <a:r>
              <a:rPr lang="en-US" sz="2400" dirty="0" smtClean="0">
                <a:solidFill>
                  <a:srgbClr val="663300"/>
                </a:solidFill>
              </a:rPr>
              <a:t>) </a:t>
            </a:r>
          </a:p>
          <a:p>
            <a:r>
              <a:rPr lang="en-US" sz="2400" dirty="0" smtClean="0">
                <a:solidFill>
                  <a:srgbClr val="663300"/>
                </a:solidFill>
              </a:rPr>
              <a:t>      </a:t>
            </a:r>
            <a:r>
              <a:rPr lang="en-US" sz="2400" dirty="0" err="1" smtClean="0">
                <a:solidFill>
                  <a:srgbClr val="663300"/>
                </a:solidFill>
              </a:rPr>
              <a:t>tetapi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tidak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dapat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menunjukkan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asam</a:t>
            </a:r>
            <a:r>
              <a:rPr lang="en-US" sz="2400" dirty="0" smtClean="0">
                <a:solidFill>
                  <a:srgbClr val="663300"/>
                </a:solidFill>
              </a:rPr>
              <a:t> amino </a:t>
            </a:r>
            <a:r>
              <a:rPr lang="en-US" sz="2400" dirty="0" err="1" smtClean="0">
                <a:solidFill>
                  <a:srgbClr val="663300"/>
                </a:solidFill>
              </a:rPr>
              <a:t>bebas</a:t>
            </a:r>
            <a:r>
              <a:rPr lang="en-US" sz="2400" dirty="0" smtClean="0">
                <a:solidFill>
                  <a:srgbClr val="663300"/>
                </a:solidFill>
              </a:rPr>
              <a:t>.</a:t>
            </a:r>
            <a:endParaRPr lang="en-US" sz="2400" dirty="0">
              <a:solidFill>
                <a:srgbClr val="6633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81000" y="3767316"/>
            <a:ext cx="82296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663300"/>
                </a:solidFill>
              </a:rPr>
              <a:t>c. </a:t>
            </a:r>
            <a:r>
              <a:rPr lang="en-US" sz="2800" b="1" dirty="0" err="1" smtClean="0">
                <a:solidFill>
                  <a:srgbClr val="663300"/>
                </a:solidFill>
              </a:rPr>
              <a:t>Uji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Xantoproteat</a:t>
            </a:r>
            <a:endParaRPr lang="en-US" sz="2800" b="1" dirty="0" smtClean="0">
              <a:solidFill>
                <a:srgbClr val="663300"/>
              </a:solidFill>
            </a:endParaRPr>
          </a:p>
          <a:p>
            <a:r>
              <a:rPr lang="en-US" sz="2400" dirty="0" smtClean="0">
                <a:solidFill>
                  <a:srgbClr val="663300"/>
                </a:solidFill>
              </a:rPr>
              <a:t>     </a:t>
            </a:r>
            <a:r>
              <a:rPr lang="en-US" sz="2400" dirty="0" err="1" smtClean="0">
                <a:solidFill>
                  <a:srgbClr val="663300"/>
                </a:solidFill>
              </a:rPr>
              <a:t>Uji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Xantoproteat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adalah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uji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terhadap</a:t>
            </a:r>
            <a:r>
              <a:rPr lang="en-US" sz="2400" dirty="0" smtClean="0">
                <a:solidFill>
                  <a:srgbClr val="663300"/>
                </a:solidFill>
              </a:rPr>
              <a:t> protein yang </a:t>
            </a:r>
          </a:p>
          <a:p>
            <a:r>
              <a:rPr lang="en-US" sz="2400" dirty="0" smtClean="0">
                <a:solidFill>
                  <a:srgbClr val="663300"/>
                </a:solidFill>
              </a:rPr>
              <a:t>     </a:t>
            </a:r>
            <a:r>
              <a:rPr lang="en-US" sz="2400" dirty="0" err="1" smtClean="0">
                <a:solidFill>
                  <a:srgbClr val="663300"/>
                </a:solidFill>
              </a:rPr>
              <a:t>mengandung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gugus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fenil</a:t>
            </a:r>
            <a:r>
              <a:rPr lang="en-US" sz="2400" dirty="0" smtClean="0">
                <a:solidFill>
                  <a:srgbClr val="663300"/>
                </a:solidFill>
              </a:rPr>
              <a:t> (</a:t>
            </a:r>
            <a:r>
              <a:rPr lang="en-US" sz="2400" dirty="0" err="1" smtClean="0">
                <a:solidFill>
                  <a:srgbClr val="663300"/>
                </a:solidFill>
              </a:rPr>
              <a:t>cincin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benzena</a:t>
            </a:r>
            <a:r>
              <a:rPr lang="en-US" sz="2400" dirty="0" smtClean="0">
                <a:solidFill>
                  <a:srgbClr val="663300"/>
                </a:solidFill>
              </a:rPr>
              <a:t>).</a:t>
            </a:r>
            <a:endParaRPr lang="en-US" sz="2400" dirty="0">
              <a:solidFill>
                <a:srgbClr val="6633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81000" y="4991472"/>
            <a:ext cx="83058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663300"/>
                </a:solidFill>
              </a:rPr>
              <a:t>d. </a:t>
            </a:r>
            <a:r>
              <a:rPr lang="en-US" sz="2800" b="1" dirty="0" err="1" smtClean="0">
                <a:solidFill>
                  <a:srgbClr val="663300"/>
                </a:solidFill>
              </a:rPr>
              <a:t>Uji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Belerang</a:t>
            </a:r>
            <a:endParaRPr lang="en-US" sz="2800" b="1" dirty="0" smtClean="0">
              <a:solidFill>
                <a:srgbClr val="663300"/>
              </a:solidFill>
            </a:endParaRPr>
          </a:p>
          <a:p>
            <a:r>
              <a:rPr lang="en-US" sz="2400" dirty="0" smtClean="0">
                <a:solidFill>
                  <a:srgbClr val="663300"/>
                </a:solidFill>
              </a:rPr>
              <a:t>     </a:t>
            </a:r>
            <a:r>
              <a:rPr lang="en-US" sz="2400" dirty="0" err="1" smtClean="0">
                <a:solidFill>
                  <a:srgbClr val="663300"/>
                </a:solidFill>
              </a:rPr>
              <a:t>Adanya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unsur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belerang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dalam</a:t>
            </a:r>
            <a:r>
              <a:rPr lang="en-US" sz="2400" dirty="0" smtClean="0">
                <a:solidFill>
                  <a:srgbClr val="663300"/>
                </a:solidFill>
              </a:rPr>
              <a:t> protein </a:t>
            </a:r>
            <a:r>
              <a:rPr lang="en-US" sz="2400" dirty="0" err="1" smtClean="0">
                <a:solidFill>
                  <a:srgbClr val="663300"/>
                </a:solidFill>
              </a:rPr>
              <a:t>dapat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ditunjukkan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</a:p>
          <a:p>
            <a:r>
              <a:rPr lang="en-US" sz="2400" dirty="0" smtClean="0">
                <a:solidFill>
                  <a:srgbClr val="663300"/>
                </a:solidFill>
              </a:rPr>
              <a:t>     </a:t>
            </a:r>
            <a:r>
              <a:rPr lang="en-US" sz="2400" dirty="0" err="1" smtClean="0">
                <a:solidFill>
                  <a:srgbClr val="663300"/>
                </a:solidFill>
              </a:rPr>
              <a:t>dengan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uji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ini</a:t>
            </a:r>
            <a:r>
              <a:rPr lang="en-US" sz="2400" dirty="0" smtClean="0">
                <a:solidFill>
                  <a:srgbClr val="663300"/>
                </a:solidFill>
              </a:rPr>
              <a:t>.</a:t>
            </a:r>
            <a:endParaRPr lang="en-US" sz="2400" dirty="0">
              <a:solidFill>
                <a:srgbClr val="66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/>
      <p:bldP spid="15" grpId="0"/>
      <p:bldP spid="16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838200" y="1425714"/>
            <a:ext cx="7391400" cy="3755886"/>
            <a:chOff x="914400" y="1882914"/>
            <a:chExt cx="7391400" cy="3755886"/>
          </a:xfrm>
        </p:grpSpPr>
        <p:sp>
          <p:nvSpPr>
            <p:cNvPr id="6" name="Rounded Rectangle 5"/>
            <p:cNvSpPr/>
            <p:nvPr/>
          </p:nvSpPr>
          <p:spPr>
            <a:xfrm>
              <a:off x="914400" y="2286000"/>
              <a:ext cx="7391400" cy="3352800"/>
            </a:xfrm>
            <a:prstGeom prst="roundRect">
              <a:avLst/>
            </a:prstGeom>
            <a:solidFill>
              <a:srgbClr val="663300"/>
            </a:solidFill>
            <a:ln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3200" dirty="0" smtClean="0">
                <a:solidFill>
                  <a:schemeClr val="bg1"/>
                </a:solidFill>
              </a:endParaRPr>
            </a:p>
            <a:p>
              <a:r>
                <a:rPr lang="en-US" sz="3200" dirty="0" err="1" smtClean="0">
                  <a:solidFill>
                    <a:schemeClr val="bg1"/>
                  </a:solidFill>
                </a:rPr>
                <a:t>Karbohidrat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terdiri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dari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karbon</a:t>
              </a:r>
              <a:r>
                <a:rPr lang="en-US" sz="3200" dirty="0" smtClean="0">
                  <a:solidFill>
                    <a:schemeClr val="bg1"/>
                  </a:solidFill>
                </a:rPr>
                <a:t>,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hidrogen</a:t>
              </a:r>
              <a:r>
                <a:rPr lang="en-US" sz="3200" dirty="0" smtClean="0">
                  <a:solidFill>
                    <a:schemeClr val="bg1"/>
                  </a:solidFill>
                </a:rPr>
                <a:t>,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dan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oksigen</a:t>
              </a:r>
              <a:r>
                <a:rPr lang="en-US" sz="3200" dirty="0" smtClean="0">
                  <a:solidFill>
                    <a:schemeClr val="bg1"/>
                  </a:solidFill>
                </a:rPr>
                <a:t>. </a:t>
              </a:r>
            </a:p>
            <a:p>
              <a:pPr>
                <a:spcBef>
                  <a:spcPts val="1200"/>
                </a:spcBef>
              </a:pPr>
              <a:r>
                <a:rPr lang="en-US" sz="3200" dirty="0" err="1" smtClean="0">
                  <a:solidFill>
                    <a:schemeClr val="bg1"/>
                  </a:solidFill>
                </a:rPr>
                <a:t>Contohnya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adalah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glukosa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pt-BR" sz="3200" dirty="0" smtClean="0">
                  <a:solidFill>
                    <a:schemeClr val="bg1"/>
                  </a:solidFill>
                </a:rPr>
                <a:t>(C</a:t>
              </a:r>
              <a:r>
                <a:rPr lang="pt-BR" sz="2000" dirty="0" smtClean="0">
                  <a:solidFill>
                    <a:schemeClr val="bg1"/>
                  </a:solidFill>
                </a:rPr>
                <a:t>6</a:t>
              </a:r>
              <a:r>
                <a:rPr lang="pt-BR" sz="3200" dirty="0" smtClean="0">
                  <a:solidFill>
                    <a:schemeClr val="bg1"/>
                  </a:solidFill>
                </a:rPr>
                <a:t>H</a:t>
              </a:r>
              <a:r>
                <a:rPr lang="pt-BR" sz="2000" dirty="0" smtClean="0">
                  <a:solidFill>
                    <a:schemeClr val="bg1"/>
                  </a:solidFill>
                </a:rPr>
                <a:t>12</a:t>
              </a:r>
              <a:r>
                <a:rPr lang="pt-BR" sz="3200" dirty="0" smtClean="0">
                  <a:solidFill>
                    <a:schemeClr val="bg1"/>
                  </a:solidFill>
                </a:rPr>
                <a:t>O</a:t>
              </a:r>
              <a:r>
                <a:rPr lang="pt-BR" sz="2000" dirty="0" smtClean="0">
                  <a:solidFill>
                    <a:schemeClr val="bg1"/>
                  </a:solidFill>
                </a:rPr>
                <a:t>6</a:t>
              </a:r>
              <a:r>
                <a:rPr lang="pt-BR" sz="3200" dirty="0" smtClean="0">
                  <a:solidFill>
                    <a:schemeClr val="bg1"/>
                  </a:solidFill>
                </a:rPr>
                <a:t>), sukrosa atau gula tebu (C</a:t>
              </a:r>
              <a:r>
                <a:rPr lang="pt-BR" sz="2000" dirty="0" smtClean="0">
                  <a:solidFill>
                    <a:schemeClr val="bg1"/>
                  </a:solidFill>
                </a:rPr>
                <a:t>12</a:t>
              </a:r>
              <a:r>
                <a:rPr lang="pt-BR" sz="3200" dirty="0" smtClean="0">
                  <a:solidFill>
                    <a:schemeClr val="bg1"/>
                  </a:solidFill>
                </a:rPr>
                <a:t>H</a:t>
              </a:r>
              <a:r>
                <a:rPr lang="pt-BR" sz="2000" dirty="0" smtClean="0">
                  <a:solidFill>
                    <a:schemeClr val="bg1"/>
                  </a:solidFill>
                </a:rPr>
                <a:t>22</a:t>
              </a:r>
              <a:r>
                <a:rPr lang="pt-BR" sz="3200" dirty="0" smtClean="0">
                  <a:solidFill>
                    <a:schemeClr val="bg1"/>
                  </a:solidFill>
                </a:rPr>
                <a:t>O</a:t>
              </a:r>
              <a:r>
                <a:rPr lang="pt-BR" sz="2000" dirty="0" smtClean="0">
                  <a:solidFill>
                    <a:schemeClr val="bg1"/>
                  </a:solidFill>
                </a:rPr>
                <a:t>11</a:t>
              </a:r>
              <a:r>
                <a:rPr lang="pt-BR" sz="3200" dirty="0" smtClean="0">
                  <a:solidFill>
                    <a:schemeClr val="bg1"/>
                  </a:solidFill>
                </a:rPr>
                <a:t>), dan selulosa {(C</a:t>
              </a:r>
              <a:r>
                <a:rPr lang="pt-BR" sz="2000" dirty="0" smtClean="0">
                  <a:solidFill>
                    <a:schemeClr val="bg1"/>
                  </a:solidFill>
                </a:rPr>
                <a:t>6</a:t>
              </a:r>
              <a:r>
                <a:rPr lang="pt-BR" sz="3200" dirty="0" smtClean="0">
                  <a:solidFill>
                    <a:schemeClr val="bg1"/>
                  </a:solidFill>
                </a:rPr>
                <a:t>H</a:t>
              </a:r>
              <a:r>
                <a:rPr lang="pt-BR" sz="2000" dirty="0" smtClean="0">
                  <a:solidFill>
                    <a:schemeClr val="bg1"/>
                  </a:solidFill>
                </a:rPr>
                <a:t>10</a:t>
              </a:r>
              <a:r>
                <a:rPr lang="pt-BR" sz="3200" dirty="0" smtClean="0">
                  <a:solidFill>
                    <a:schemeClr val="bg1"/>
                  </a:solidFill>
                </a:rPr>
                <a:t>O</a:t>
              </a:r>
              <a:r>
                <a:rPr lang="pt-BR" sz="2000" dirty="0" smtClean="0">
                  <a:solidFill>
                    <a:schemeClr val="bg1"/>
                  </a:solidFill>
                </a:rPr>
                <a:t>5</a:t>
              </a:r>
              <a:r>
                <a:rPr lang="pt-BR" sz="3200" dirty="0" smtClean="0">
                  <a:solidFill>
                    <a:schemeClr val="bg1"/>
                  </a:solidFill>
                </a:rPr>
                <a:t>)n}.</a:t>
              </a:r>
              <a:endParaRPr lang="en-US" sz="3200" dirty="0">
                <a:solidFill>
                  <a:schemeClr val="bg1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057400" y="1882914"/>
              <a:ext cx="5029200" cy="707886"/>
            </a:xfrm>
            <a:prstGeom prst="rect">
              <a:avLst/>
            </a:prstGeom>
            <a:solidFill>
              <a:srgbClr val="663300"/>
            </a:solidFill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4000" b="1" dirty="0" err="1" smtClean="0">
                  <a:solidFill>
                    <a:schemeClr val="bg1"/>
                  </a:solidFill>
                </a:rPr>
                <a:t>Susunan</a:t>
              </a:r>
              <a:r>
                <a:rPr lang="en-US" sz="4000" b="1" dirty="0" smtClean="0">
                  <a:solidFill>
                    <a:schemeClr val="bg1"/>
                  </a:solidFill>
                </a:rPr>
                <a:t> </a:t>
              </a:r>
              <a:r>
                <a:rPr lang="en-US" sz="4000" b="1" dirty="0" err="1" smtClean="0">
                  <a:solidFill>
                    <a:schemeClr val="bg1"/>
                  </a:solidFill>
                </a:rPr>
                <a:t>Karbohidrat</a:t>
              </a:r>
              <a:endParaRPr lang="en-US" sz="4000" b="1" dirty="0" smtClean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838200" y="1425714"/>
            <a:ext cx="7391400" cy="3832086"/>
            <a:chOff x="914400" y="1882914"/>
            <a:chExt cx="7391400" cy="3832086"/>
          </a:xfrm>
        </p:grpSpPr>
        <p:sp>
          <p:nvSpPr>
            <p:cNvPr id="8" name="Rounded Rectangle 7"/>
            <p:cNvSpPr/>
            <p:nvPr/>
          </p:nvSpPr>
          <p:spPr>
            <a:xfrm>
              <a:off x="914400" y="2362200"/>
              <a:ext cx="7391400" cy="3352800"/>
            </a:xfrm>
            <a:prstGeom prst="roundRect">
              <a:avLst/>
            </a:prstGeom>
            <a:solidFill>
              <a:srgbClr val="663300"/>
            </a:solidFill>
            <a:ln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dirty="0" err="1" smtClean="0">
                  <a:solidFill>
                    <a:schemeClr val="bg1"/>
                  </a:solidFill>
                </a:rPr>
                <a:t>Karbohidrat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biasanya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digolongkan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menjadi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monosakarida</a:t>
              </a:r>
              <a:r>
                <a:rPr lang="en-US" sz="3200" dirty="0" smtClean="0">
                  <a:solidFill>
                    <a:schemeClr val="bg1"/>
                  </a:solidFill>
                </a:rPr>
                <a:t>,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disakarida</a:t>
              </a:r>
              <a:r>
                <a:rPr lang="en-US" sz="3200" dirty="0" smtClean="0">
                  <a:solidFill>
                    <a:schemeClr val="bg1"/>
                  </a:solidFill>
                </a:rPr>
                <a:t>,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dan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polisakarida</a:t>
              </a:r>
              <a:r>
                <a:rPr lang="en-US" sz="3200" dirty="0" smtClean="0">
                  <a:solidFill>
                    <a:schemeClr val="bg1"/>
                  </a:solidFill>
                </a:rPr>
                <a:t>. </a:t>
              </a:r>
            </a:p>
            <a:p>
              <a:pPr>
                <a:spcBef>
                  <a:spcPts val="1200"/>
                </a:spcBef>
              </a:pPr>
              <a:r>
                <a:rPr lang="en-US" sz="3200" dirty="0" err="1" smtClean="0">
                  <a:solidFill>
                    <a:schemeClr val="bg1"/>
                  </a:solidFill>
                </a:rPr>
                <a:t>Penggolongan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ini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didasarkan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pada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reaksi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hidrolisisnya</a:t>
              </a:r>
              <a:r>
                <a:rPr lang="en-US" sz="3200" dirty="0" smtClean="0">
                  <a:solidFill>
                    <a:schemeClr val="bg1"/>
                  </a:solidFill>
                </a:rPr>
                <a:t>.</a:t>
              </a:r>
              <a:endParaRPr lang="en-US" sz="3200" dirty="0">
                <a:solidFill>
                  <a:schemeClr val="bg1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676400" y="1882914"/>
              <a:ext cx="5943600" cy="707886"/>
            </a:xfrm>
            <a:prstGeom prst="rect">
              <a:avLst/>
            </a:prstGeom>
            <a:solidFill>
              <a:srgbClr val="663300"/>
            </a:solidFill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4000" b="1" dirty="0" err="1" smtClean="0">
                  <a:solidFill>
                    <a:schemeClr val="bg1"/>
                  </a:solidFill>
                </a:rPr>
                <a:t>Penggolongan</a:t>
              </a:r>
              <a:r>
                <a:rPr lang="en-US" sz="4000" b="1" dirty="0" smtClean="0">
                  <a:solidFill>
                    <a:schemeClr val="bg1"/>
                  </a:solidFill>
                </a:rPr>
                <a:t> </a:t>
              </a:r>
              <a:r>
                <a:rPr lang="en-US" sz="4000" b="1" dirty="0" err="1" smtClean="0">
                  <a:solidFill>
                    <a:schemeClr val="bg1"/>
                  </a:solidFill>
                </a:rPr>
                <a:t>Karbohidrat</a:t>
              </a:r>
              <a:endParaRPr lang="en-US" sz="4000" b="1" dirty="0" smtClean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457200" y="933271"/>
            <a:ext cx="3048000" cy="609600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Monosakarida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57200" y="1702474"/>
            <a:ext cx="8305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en-US" sz="2400" dirty="0" err="1" smtClean="0">
                <a:solidFill>
                  <a:srgbClr val="663300"/>
                </a:solidFill>
              </a:rPr>
              <a:t>Monosakarida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dapat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berupa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i="1" dirty="0" err="1" smtClean="0">
                <a:solidFill>
                  <a:srgbClr val="663300"/>
                </a:solidFill>
              </a:rPr>
              <a:t>aldosa</a:t>
            </a:r>
            <a:r>
              <a:rPr lang="en-US" sz="2400" i="1" dirty="0" smtClean="0">
                <a:solidFill>
                  <a:srgbClr val="663300"/>
                </a:solidFill>
              </a:rPr>
              <a:t> (</a:t>
            </a:r>
            <a:r>
              <a:rPr lang="en-US" sz="2400" i="1" dirty="0" err="1" smtClean="0">
                <a:solidFill>
                  <a:srgbClr val="663300"/>
                </a:solidFill>
              </a:rPr>
              <a:t>polihidroksialdehida</a:t>
            </a:r>
            <a:r>
              <a:rPr lang="en-US" sz="2400" i="1" dirty="0" smtClean="0">
                <a:solidFill>
                  <a:srgbClr val="663300"/>
                </a:solidFill>
              </a:rPr>
              <a:t>) </a:t>
            </a:r>
            <a:r>
              <a:rPr lang="en-US" sz="2400" dirty="0" err="1" smtClean="0">
                <a:solidFill>
                  <a:srgbClr val="663300"/>
                </a:solidFill>
              </a:rPr>
              <a:t>atau</a:t>
            </a:r>
            <a:r>
              <a:rPr lang="en-US" sz="2400" i="1" dirty="0" smtClean="0">
                <a:solidFill>
                  <a:srgbClr val="663300"/>
                </a:solidFill>
              </a:rPr>
              <a:t> </a:t>
            </a:r>
            <a:r>
              <a:rPr lang="en-US" sz="2400" i="1" dirty="0" err="1" smtClean="0">
                <a:solidFill>
                  <a:srgbClr val="663300"/>
                </a:solidFill>
              </a:rPr>
              <a:t>ketosa</a:t>
            </a:r>
            <a:r>
              <a:rPr lang="en-US" sz="2400" i="1" dirty="0" smtClean="0">
                <a:solidFill>
                  <a:srgbClr val="663300"/>
                </a:solidFill>
              </a:rPr>
              <a:t> (</a:t>
            </a:r>
            <a:r>
              <a:rPr lang="en-US" sz="2400" i="1" dirty="0" err="1" smtClean="0">
                <a:solidFill>
                  <a:srgbClr val="663300"/>
                </a:solidFill>
              </a:rPr>
              <a:t>polihidroksiketon</a:t>
            </a:r>
            <a:r>
              <a:rPr lang="en-US" sz="2400" i="1" dirty="0" smtClean="0">
                <a:solidFill>
                  <a:srgbClr val="663300"/>
                </a:solidFill>
              </a:rPr>
              <a:t>).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2514600"/>
            <a:ext cx="8382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US" sz="2400" dirty="0" smtClean="0">
                <a:solidFill>
                  <a:srgbClr val="663300"/>
                </a:solidFill>
              </a:rPr>
              <a:t>2.	</a:t>
            </a:r>
            <a:r>
              <a:rPr lang="en-US" sz="2400" dirty="0" err="1" smtClean="0">
                <a:solidFill>
                  <a:srgbClr val="663300"/>
                </a:solidFill>
              </a:rPr>
              <a:t>Golongan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aldosa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mempunyai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satu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gugus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aldehida</a:t>
            </a:r>
            <a:r>
              <a:rPr lang="en-US" sz="2400" dirty="0" smtClean="0">
                <a:solidFill>
                  <a:srgbClr val="663300"/>
                </a:solidFill>
              </a:rPr>
              <a:t> (—CHO) </a:t>
            </a:r>
            <a:r>
              <a:rPr lang="en-US" sz="2400" dirty="0" err="1" smtClean="0">
                <a:solidFill>
                  <a:srgbClr val="663300"/>
                </a:solidFill>
              </a:rPr>
              <a:t>dan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beberapa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gugus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hidroksil</a:t>
            </a:r>
            <a:r>
              <a:rPr lang="en-US" sz="2400" dirty="0" smtClean="0">
                <a:solidFill>
                  <a:srgbClr val="663300"/>
                </a:solidFill>
              </a:rPr>
              <a:t>, </a:t>
            </a:r>
            <a:r>
              <a:rPr lang="en-US" sz="2400" dirty="0" err="1" smtClean="0">
                <a:solidFill>
                  <a:srgbClr val="663300"/>
                </a:solidFill>
              </a:rPr>
              <a:t>sedangkan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golongan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ketosa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mempunyai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satu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gugus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keton</a:t>
            </a:r>
            <a:r>
              <a:rPr lang="en-US" sz="2400" dirty="0" smtClean="0">
                <a:solidFill>
                  <a:srgbClr val="663300"/>
                </a:solidFill>
              </a:rPr>
              <a:t> (—CO—) </a:t>
            </a:r>
            <a:r>
              <a:rPr lang="en-US" sz="2400" dirty="0" err="1" smtClean="0">
                <a:solidFill>
                  <a:srgbClr val="663300"/>
                </a:solidFill>
              </a:rPr>
              <a:t>dan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beberapa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gugus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hidroksil</a:t>
            </a:r>
            <a:r>
              <a:rPr lang="en-US" sz="2400" dirty="0" smtClean="0">
                <a:solidFill>
                  <a:srgbClr val="663300"/>
                </a:solidFill>
              </a:rPr>
              <a:t>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7200" y="4027086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US" sz="2400" dirty="0" smtClean="0">
                <a:solidFill>
                  <a:srgbClr val="663300"/>
                </a:solidFill>
              </a:rPr>
              <a:t>3.	</a:t>
            </a:r>
            <a:r>
              <a:rPr lang="en-US" sz="2400" dirty="0" err="1" smtClean="0">
                <a:solidFill>
                  <a:srgbClr val="663300"/>
                </a:solidFill>
              </a:rPr>
              <a:t>Monosakarida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juga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dapat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digolongkan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berdasarkan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jumlah</a:t>
            </a:r>
            <a:r>
              <a:rPr lang="en-US" sz="2400" dirty="0" smtClean="0">
                <a:solidFill>
                  <a:srgbClr val="663300"/>
                </a:solidFill>
              </a:rPr>
              <a:t> atom </a:t>
            </a:r>
            <a:r>
              <a:rPr lang="en-US" sz="2400" dirty="0" err="1" smtClean="0">
                <a:solidFill>
                  <a:srgbClr val="663300"/>
                </a:solidFill>
              </a:rPr>
              <a:t>karbon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dalam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molekulnya</a:t>
            </a:r>
            <a:r>
              <a:rPr lang="en-US" sz="2400" dirty="0" smtClean="0">
                <a:solidFill>
                  <a:srgbClr val="663300"/>
                </a:solidFill>
              </a:rPr>
              <a:t>.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57200" y="4800754"/>
            <a:ext cx="8305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US" sz="2400" dirty="0" smtClean="0">
                <a:solidFill>
                  <a:srgbClr val="663300"/>
                </a:solidFill>
              </a:rPr>
              <a:t>4.	</a:t>
            </a:r>
            <a:r>
              <a:rPr lang="en-US" sz="2400" dirty="0" err="1" smtClean="0">
                <a:solidFill>
                  <a:srgbClr val="663300"/>
                </a:solidFill>
              </a:rPr>
              <a:t>Monosakarida</a:t>
            </a:r>
            <a:r>
              <a:rPr lang="en-US" sz="2400" dirty="0" smtClean="0">
                <a:solidFill>
                  <a:srgbClr val="663300"/>
                </a:solidFill>
              </a:rPr>
              <a:t> paling </a:t>
            </a:r>
            <a:r>
              <a:rPr lang="en-US" sz="2400" dirty="0" err="1" smtClean="0">
                <a:solidFill>
                  <a:srgbClr val="663300"/>
                </a:solidFill>
              </a:rPr>
              <a:t>kecil</a:t>
            </a:r>
            <a:r>
              <a:rPr lang="en-US" sz="2400" dirty="0" smtClean="0">
                <a:solidFill>
                  <a:srgbClr val="663300"/>
                </a:solidFill>
              </a:rPr>
              <a:t> yang </a:t>
            </a:r>
            <a:r>
              <a:rPr lang="en-US" sz="2400" dirty="0" err="1" smtClean="0">
                <a:solidFill>
                  <a:srgbClr val="663300"/>
                </a:solidFill>
              </a:rPr>
              <a:t>mengandung</a:t>
            </a:r>
            <a:r>
              <a:rPr lang="en-US" sz="2400" dirty="0" smtClean="0">
                <a:solidFill>
                  <a:srgbClr val="663300"/>
                </a:solidFill>
              </a:rPr>
              <a:t> 3 atom </a:t>
            </a:r>
            <a:r>
              <a:rPr lang="en-US" sz="2400" dirty="0" err="1" smtClean="0">
                <a:solidFill>
                  <a:srgbClr val="663300"/>
                </a:solidFill>
              </a:rPr>
              <a:t>karbon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disebut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triosa</a:t>
            </a:r>
            <a:r>
              <a:rPr lang="en-US" sz="2400" dirty="0" smtClean="0">
                <a:solidFill>
                  <a:srgbClr val="663300"/>
                </a:solidFill>
              </a:rPr>
              <a:t>; yang </a:t>
            </a:r>
            <a:r>
              <a:rPr lang="en-US" sz="2400" dirty="0" err="1" smtClean="0">
                <a:solidFill>
                  <a:srgbClr val="663300"/>
                </a:solidFill>
              </a:rPr>
              <a:t>mempunyai</a:t>
            </a:r>
            <a:r>
              <a:rPr lang="en-US" sz="2400" dirty="0" smtClean="0">
                <a:solidFill>
                  <a:srgbClr val="663300"/>
                </a:solidFill>
              </a:rPr>
              <a:t> 4 atom </a:t>
            </a:r>
            <a:r>
              <a:rPr lang="en-US" sz="2400" dirty="0" err="1" smtClean="0">
                <a:solidFill>
                  <a:srgbClr val="663300"/>
                </a:solidFill>
              </a:rPr>
              <a:t>karbon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disebut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tetrosa</a:t>
            </a:r>
            <a:r>
              <a:rPr lang="en-US" sz="2400" dirty="0" smtClean="0">
                <a:solidFill>
                  <a:srgbClr val="663300"/>
                </a:solidFill>
              </a:rPr>
              <a:t>, </a:t>
            </a:r>
            <a:r>
              <a:rPr lang="en-US" sz="2400" dirty="0" err="1" smtClean="0">
                <a:solidFill>
                  <a:srgbClr val="663300"/>
                </a:solidFill>
              </a:rPr>
              <a:t>dan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seterusnya</a:t>
            </a:r>
            <a:r>
              <a:rPr lang="en-US" sz="2400" dirty="0" smtClean="0">
                <a:solidFill>
                  <a:srgbClr val="663300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/>
      <p:bldP spid="15" grpId="0"/>
      <p:bldP spid="16" grpId="0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81000" y="762000"/>
            <a:ext cx="5105400" cy="609600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Sifat-sifat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Monosakarida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81000" y="1431176"/>
            <a:ext cx="830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663300"/>
                </a:solidFill>
              </a:rPr>
              <a:t>1. </a:t>
            </a:r>
            <a:r>
              <a:rPr lang="en-US" sz="2800" b="1" dirty="0" err="1" smtClean="0">
                <a:solidFill>
                  <a:srgbClr val="663300"/>
                </a:solidFill>
              </a:rPr>
              <a:t>Kelarutan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dalam</a:t>
            </a:r>
            <a:r>
              <a:rPr lang="en-US" sz="2800" b="1" dirty="0" smtClean="0">
                <a:solidFill>
                  <a:srgbClr val="663300"/>
                </a:solidFill>
              </a:rPr>
              <a:t> Air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5800" y="1905000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solidFill>
                  <a:srgbClr val="663300"/>
                </a:solidFill>
              </a:rPr>
              <a:t>Semua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monosakarida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merupakan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zat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padat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berwarna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putih</a:t>
            </a:r>
            <a:r>
              <a:rPr lang="en-US" sz="2400" dirty="0" smtClean="0">
                <a:solidFill>
                  <a:srgbClr val="663300"/>
                </a:solidFill>
              </a:rPr>
              <a:t> yang </a:t>
            </a:r>
            <a:r>
              <a:rPr lang="en-US" sz="2400" dirty="0" err="1" smtClean="0">
                <a:solidFill>
                  <a:srgbClr val="663300"/>
                </a:solidFill>
              </a:rPr>
              <a:t>mudah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larut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dalamair</a:t>
            </a:r>
            <a:r>
              <a:rPr lang="en-US" sz="2400" dirty="0" smtClean="0">
                <a:solidFill>
                  <a:srgbClr val="663300"/>
                </a:solidFill>
              </a:rPr>
              <a:t>.</a:t>
            </a:r>
            <a:endParaRPr lang="en-US" sz="2000" dirty="0">
              <a:solidFill>
                <a:srgbClr val="6633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04800" y="2743200"/>
            <a:ext cx="8229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663300"/>
                </a:solidFill>
              </a:rPr>
              <a:t>2. </a:t>
            </a:r>
            <a:r>
              <a:rPr lang="en-US" sz="2800" b="1" dirty="0" err="1" smtClean="0">
                <a:solidFill>
                  <a:srgbClr val="663300"/>
                </a:solidFill>
              </a:rPr>
              <a:t>Oksidasi</a:t>
            </a:r>
            <a:endParaRPr lang="en-US" sz="2800" b="1" dirty="0" smtClean="0">
              <a:solidFill>
                <a:srgbClr val="6633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85800" y="3200400"/>
            <a:ext cx="8305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solidFill>
                  <a:srgbClr val="663300"/>
                </a:solidFill>
              </a:rPr>
              <a:t>Semua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monosakarida</a:t>
            </a:r>
            <a:r>
              <a:rPr lang="en-US" sz="2400" dirty="0" smtClean="0">
                <a:solidFill>
                  <a:srgbClr val="663300"/>
                </a:solidFill>
              </a:rPr>
              <a:t>, </a:t>
            </a:r>
            <a:r>
              <a:rPr lang="en-US" sz="2400" dirty="0" err="1" smtClean="0">
                <a:solidFill>
                  <a:srgbClr val="663300"/>
                </a:solidFill>
              </a:rPr>
              <a:t>baik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aldosa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maupun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ketosa</a:t>
            </a:r>
            <a:r>
              <a:rPr lang="en-US" sz="2400" dirty="0" smtClean="0">
                <a:solidFill>
                  <a:srgbClr val="663300"/>
                </a:solidFill>
              </a:rPr>
              <a:t>, </a:t>
            </a:r>
            <a:r>
              <a:rPr lang="en-US" sz="2400" dirty="0" err="1" smtClean="0">
                <a:solidFill>
                  <a:srgbClr val="663300"/>
                </a:solidFill>
              </a:rPr>
              <a:t>merupakan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reduktor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sehingga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sv-SE" sz="2400" dirty="0" smtClean="0">
                <a:solidFill>
                  <a:srgbClr val="663300"/>
                </a:solidFill>
              </a:rPr>
              <a:t>disebut gula pereduksi. Larutan monosakarida bereaksi positif dengan pereaksi </a:t>
            </a:r>
            <a:r>
              <a:rPr lang="en-US" sz="2400" dirty="0" smtClean="0">
                <a:solidFill>
                  <a:srgbClr val="663300"/>
                </a:solidFill>
              </a:rPr>
              <a:t>Fehling </a:t>
            </a:r>
            <a:r>
              <a:rPr lang="en-US" sz="2400" dirty="0" err="1" smtClean="0">
                <a:solidFill>
                  <a:srgbClr val="663300"/>
                </a:solidFill>
              </a:rPr>
              <a:t>atau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pereaksi</a:t>
            </a:r>
            <a:r>
              <a:rPr lang="en-US" sz="2400" dirty="0" smtClean="0">
                <a:solidFill>
                  <a:srgbClr val="663300"/>
                </a:solidFill>
              </a:rPr>
              <a:t> Benedict </a:t>
            </a:r>
            <a:r>
              <a:rPr lang="en-US" sz="2400" dirty="0" err="1" smtClean="0">
                <a:solidFill>
                  <a:srgbClr val="663300"/>
                </a:solidFill>
              </a:rPr>
              <a:t>maupun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dengan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pereaksi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Tollens</a:t>
            </a:r>
            <a:r>
              <a:rPr lang="en-US" sz="2400" dirty="0" smtClean="0">
                <a:solidFill>
                  <a:srgbClr val="663300"/>
                </a:solidFill>
              </a:rPr>
              <a:t>.</a:t>
            </a:r>
            <a:endParaRPr lang="en-US" sz="2000" dirty="0">
              <a:solidFill>
                <a:srgbClr val="6633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" y="4754940"/>
            <a:ext cx="8229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663300"/>
                </a:solidFill>
              </a:rPr>
              <a:t>3. </a:t>
            </a:r>
            <a:r>
              <a:rPr lang="en-US" sz="2800" b="1" dirty="0" err="1" smtClean="0">
                <a:solidFill>
                  <a:srgbClr val="663300"/>
                </a:solidFill>
              </a:rPr>
              <a:t>Reduksi</a:t>
            </a:r>
            <a:endParaRPr lang="en-US" sz="2800" b="1" dirty="0" smtClean="0">
              <a:solidFill>
                <a:srgbClr val="6633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5800" y="5212140"/>
            <a:ext cx="8458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solidFill>
                  <a:srgbClr val="663300"/>
                </a:solidFill>
              </a:rPr>
              <a:t>Reduksi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gugus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karbonil</a:t>
            </a:r>
            <a:r>
              <a:rPr lang="en-US" sz="2400" dirty="0" smtClean="0">
                <a:solidFill>
                  <a:srgbClr val="663300"/>
                </a:solidFill>
              </a:rPr>
              <a:t> (</a:t>
            </a:r>
            <a:r>
              <a:rPr lang="en-US" sz="2400" dirty="0" err="1" smtClean="0">
                <a:solidFill>
                  <a:srgbClr val="663300"/>
                </a:solidFill>
              </a:rPr>
              <a:t>gugus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aldehida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atau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keton</a:t>
            </a:r>
            <a:r>
              <a:rPr lang="en-US" sz="2400" dirty="0" smtClean="0">
                <a:solidFill>
                  <a:srgbClr val="663300"/>
                </a:solidFill>
              </a:rPr>
              <a:t>) </a:t>
            </a:r>
            <a:r>
              <a:rPr lang="en-US" sz="2400" dirty="0" err="1" smtClean="0">
                <a:solidFill>
                  <a:srgbClr val="663300"/>
                </a:solidFill>
              </a:rPr>
              <a:t>dari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monosakarida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menghasilkan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alkohol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polivalen</a:t>
            </a:r>
            <a:r>
              <a:rPr lang="en-US" sz="2400" dirty="0" smtClean="0">
                <a:solidFill>
                  <a:srgbClr val="663300"/>
                </a:solidFill>
              </a:rPr>
              <a:t> yang </a:t>
            </a:r>
            <a:r>
              <a:rPr lang="en-US" sz="2400" dirty="0" err="1" smtClean="0">
                <a:solidFill>
                  <a:srgbClr val="663300"/>
                </a:solidFill>
              </a:rPr>
              <a:t>disebut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alditol</a:t>
            </a:r>
            <a:r>
              <a:rPr lang="en-US" sz="2400" dirty="0" smtClean="0">
                <a:solidFill>
                  <a:srgbClr val="663300"/>
                </a:solidFill>
              </a:rPr>
              <a:t>.</a:t>
            </a:r>
            <a:endParaRPr lang="en-US" sz="2000" dirty="0">
              <a:solidFill>
                <a:srgbClr val="66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50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/>
      <p:bldP spid="15" grpId="0"/>
      <p:bldP spid="16" grpId="0"/>
      <p:bldP spid="17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381000" y="533400"/>
            <a:ext cx="8534400" cy="5136148"/>
            <a:chOff x="304800" y="838200"/>
            <a:chExt cx="8534400" cy="5136148"/>
          </a:xfrm>
        </p:grpSpPr>
        <p:sp>
          <p:nvSpPr>
            <p:cNvPr id="5" name="Rectangle 4"/>
            <p:cNvSpPr/>
            <p:nvPr/>
          </p:nvSpPr>
          <p:spPr>
            <a:xfrm>
              <a:off x="304800" y="1219200"/>
              <a:ext cx="8534400" cy="4755148"/>
            </a:xfrm>
            <a:prstGeom prst="rect">
              <a:avLst/>
            </a:prstGeom>
            <a:solidFill>
              <a:srgbClr val="663300"/>
            </a:solidFill>
            <a:ln>
              <a:solidFill>
                <a:srgbClr val="663300"/>
              </a:solidFill>
            </a:ln>
          </p:spPr>
          <p:txBody>
            <a:bodyPr wrap="square">
              <a:spAutoFit/>
            </a:bodyPr>
            <a:lstStyle/>
            <a:p>
              <a:pPr>
                <a:spcBef>
                  <a:spcPts val="300"/>
                </a:spcBef>
              </a:pPr>
              <a:endParaRPr lang="en-US" sz="2400" dirty="0" smtClean="0">
                <a:solidFill>
                  <a:schemeClr val="bg1"/>
                </a:solidFill>
              </a:endParaRPr>
            </a:p>
            <a:p>
              <a:pPr marL="457200" indent="-457200">
                <a:spcBef>
                  <a:spcPts val="300"/>
                </a:spcBef>
                <a:buFont typeface="+mj-lt"/>
                <a:buAutoNum type="alphaLcPeriod"/>
              </a:pPr>
              <a:r>
                <a:rPr lang="en-US" sz="2400" dirty="0" smtClean="0">
                  <a:solidFill>
                    <a:schemeClr val="bg1"/>
                  </a:solidFill>
                </a:rPr>
                <a:t>Protein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adalah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senyawa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terpenting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penyusun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sel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hidup</a:t>
              </a:r>
              <a:r>
                <a:rPr lang="en-US" sz="2400" dirty="0" smtClean="0">
                  <a:solidFill>
                    <a:schemeClr val="bg1"/>
                  </a:solidFill>
                </a:rPr>
                <a:t>. </a:t>
              </a:r>
            </a:p>
            <a:p>
              <a:pPr marL="457200" indent="-457200">
                <a:spcBef>
                  <a:spcPts val="300"/>
                </a:spcBef>
                <a:buFont typeface="+mj-lt"/>
                <a:buAutoNum type="alphaLcPeriod"/>
              </a:pPr>
              <a:r>
                <a:rPr lang="en-US" sz="2400" dirty="0" err="1" smtClean="0">
                  <a:solidFill>
                    <a:schemeClr val="bg1"/>
                  </a:solidFill>
                </a:rPr>
                <a:t>Fungsi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biologis</a:t>
              </a:r>
              <a:r>
                <a:rPr lang="en-US" sz="2400" dirty="0" smtClean="0">
                  <a:solidFill>
                    <a:schemeClr val="bg1"/>
                  </a:solidFill>
                </a:rPr>
                <a:t> protein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sangat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beragam</a:t>
              </a:r>
              <a:r>
                <a:rPr lang="en-US" sz="2400" dirty="0" smtClean="0">
                  <a:solidFill>
                    <a:schemeClr val="bg1"/>
                  </a:solidFill>
                </a:rPr>
                <a:t>,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antara</a:t>
              </a:r>
              <a:r>
                <a:rPr lang="en-US" sz="2400" dirty="0" smtClean="0">
                  <a:solidFill>
                    <a:schemeClr val="bg1"/>
                  </a:solidFill>
                </a:rPr>
                <a:t> lain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sebagai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pembangun</a:t>
              </a:r>
              <a:r>
                <a:rPr lang="en-US" sz="2400" dirty="0" smtClean="0">
                  <a:solidFill>
                    <a:schemeClr val="bg1"/>
                  </a:solidFill>
                </a:rPr>
                <a:t>,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pengatur</a:t>
              </a:r>
              <a:r>
                <a:rPr lang="en-US" sz="2400" dirty="0" smtClean="0">
                  <a:solidFill>
                    <a:schemeClr val="bg1"/>
                  </a:solidFill>
                </a:rPr>
                <a:t>,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pertahanan</a:t>
              </a:r>
              <a:r>
                <a:rPr lang="en-US" sz="2400" dirty="0" smtClean="0">
                  <a:solidFill>
                    <a:schemeClr val="bg1"/>
                  </a:solidFill>
                </a:rPr>
                <a:t>,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dan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sebagai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sumber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energi</a:t>
              </a:r>
              <a:r>
                <a:rPr lang="en-US" sz="2400" dirty="0" smtClean="0">
                  <a:solidFill>
                    <a:schemeClr val="bg1"/>
                  </a:solidFill>
                </a:rPr>
                <a:t>.</a:t>
              </a:r>
            </a:p>
            <a:p>
              <a:pPr marL="457200" indent="-457200">
                <a:spcBef>
                  <a:spcPts val="300"/>
                </a:spcBef>
                <a:buFont typeface="+mj-lt"/>
                <a:buAutoNum type="alphaLcPeriod"/>
              </a:pPr>
              <a:r>
                <a:rPr lang="fi-FI" sz="2400" dirty="0" smtClean="0">
                  <a:solidFill>
                    <a:schemeClr val="bg1"/>
                  </a:solidFill>
                </a:rPr>
                <a:t>protein merupakan polimer dari sekitar 20 jenis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asam</a:t>
              </a:r>
              <a:r>
                <a:rPr lang="en-US" sz="2400" dirty="0" smtClean="0">
                  <a:solidFill>
                    <a:schemeClr val="bg1"/>
                  </a:solidFill>
                </a:rPr>
                <a:t>  </a:t>
              </a:r>
              <a:r>
                <a:rPr lang="el-GR" sz="2400" dirty="0" smtClean="0">
                  <a:solidFill>
                    <a:schemeClr val="bg1"/>
                  </a:solidFill>
                </a:rPr>
                <a:t>α</a:t>
              </a:r>
              <a:r>
                <a:rPr lang="en-US" sz="2400" dirty="0" smtClean="0">
                  <a:solidFill>
                    <a:schemeClr val="bg1"/>
                  </a:solidFill>
                </a:rPr>
                <a:t>-amino. </a:t>
              </a:r>
            </a:p>
            <a:p>
              <a:pPr marL="457200" indent="-457200">
                <a:spcBef>
                  <a:spcPts val="300"/>
                </a:spcBef>
                <a:buFont typeface="+mj-lt"/>
                <a:buAutoNum type="alphaLcPeriod"/>
              </a:pPr>
              <a:r>
                <a:rPr lang="en-US" sz="2400" dirty="0" smtClean="0">
                  <a:solidFill>
                    <a:schemeClr val="bg1"/>
                  </a:solidFill>
                </a:rPr>
                <a:t>Massa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molekul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relatifnya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berkisar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dari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sekitar</a:t>
              </a:r>
              <a:r>
                <a:rPr lang="en-US" sz="2400" dirty="0" smtClean="0">
                  <a:solidFill>
                    <a:schemeClr val="bg1"/>
                  </a:solidFill>
                </a:rPr>
                <a:t> 6.000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hingga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beberapa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juta</a:t>
              </a:r>
              <a:r>
                <a:rPr lang="en-US" sz="2400" dirty="0" smtClean="0">
                  <a:solidFill>
                    <a:schemeClr val="bg1"/>
                  </a:solidFill>
                </a:rPr>
                <a:t>. </a:t>
              </a:r>
            </a:p>
            <a:p>
              <a:pPr marL="457200" indent="-457200">
                <a:spcBef>
                  <a:spcPts val="300"/>
                </a:spcBef>
                <a:buFont typeface="+mj-lt"/>
                <a:buAutoNum type="alphaLcPeriod"/>
              </a:pPr>
              <a:r>
                <a:rPr lang="en-US" sz="2400" dirty="0" err="1" smtClean="0">
                  <a:solidFill>
                    <a:schemeClr val="bg1"/>
                  </a:solidFill>
                </a:rPr>
                <a:t>Unsur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utama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penyusun</a:t>
              </a:r>
              <a:r>
                <a:rPr lang="en-US" sz="2400" dirty="0" smtClean="0">
                  <a:solidFill>
                    <a:schemeClr val="bg1"/>
                  </a:solidFill>
                </a:rPr>
                <a:t> protein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adalah</a:t>
              </a:r>
              <a:r>
                <a:rPr lang="en-US" sz="2400" dirty="0" smtClean="0">
                  <a:solidFill>
                    <a:schemeClr val="bg1"/>
                  </a:solidFill>
                </a:rPr>
                <a:t> C, H, O,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dan</a:t>
              </a:r>
              <a:r>
                <a:rPr lang="en-US" sz="2400" dirty="0" smtClean="0">
                  <a:solidFill>
                    <a:schemeClr val="bg1"/>
                  </a:solidFill>
                </a:rPr>
                <a:t> N.</a:t>
              </a:r>
            </a:p>
            <a:p>
              <a:pPr marL="457200" indent="-457200">
                <a:spcBef>
                  <a:spcPts val="300"/>
                </a:spcBef>
                <a:buFont typeface="+mj-lt"/>
                <a:buAutoNum type="alphaLcPeriod"/>
              </a:pPr>
              <a:r>
                <a:rPr lang="en-US" sz="2400" dirty="0" err="1" smtClean="0">
                  <a:solidFill>
                    <a:schemeClr val="bg1"/>
                  </a:solidFill>
                </a:rPr>
                <a:t>Banyak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juga</a:t>
              </a:r>
              <a:r>
                <a:rPr lang="en-US" sz="2400" dirty="0" smtClean="0">
                  <a:solidFill>
                    <a:schemeClr val="bg1"/>
                  </a:solidFill>
                </a:rPr>
                <a:t> protein yang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mengandung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belerang</a:t>
              </a:r>
              <a:r>
                <a:rPr lang="en-US" sz="2400" dirty="0" smtClean="0">
                  <a:solidFill>
                    <a:schemeClr val="bg1"/>
                  </a:solidFill>
                </a:rPr>
                <a:t> (S)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dan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dalam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jumlah</a:t>
              </a:r>
              <a:r>
                <a:rPr lang="en-US" sz="2400" dirty="0" smtClean="0">
                  <a:solidFill>
                    <a:schemeClr val="bg1"/>
                  </a:solidFill>
                </a:rPr>
                <a:t> yang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lebih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sedikit</a:t>
              </a:r>
              <a:r>
                <a:rPr lang="en-US" sz="2400" dirty="0" smtClean="0">
                  <a:solidFill>
                    <a:schemeClr val="bg1"/>
                  </a:solidFill>
                </a:rPr>
                <a:t>,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fosforus</a:t>
              </a:r>
              <a:r>
                <a:rPr lang="en-US" sz="2400" dirty="0" smtClean="0">
                  <a:solidFill>
                    <a:schemeClr val="bg1"/>
                  </a:solidFill>
                </a:rPr>
                <a:t> (P).</a:t>
              </a:r>
            </a:p>
            <a:p>
              <a:pPr marL="457200" indent="-457200">
                <a:spcBef>
                  <a:spcPts val="300"/>
                </a:spcBef>
                <a:buFont typeface="+mj-lt"/>
                <a:buAutoNum type="alphaLcPeriod"/>
              </a:pPr>
              <a:r>
                <a:rPr lang="en-US" sz="2400" dirty="0" err="1" smtClean="0">
                  <a:solidFill>
                    <a:schemeClr val="bg1"/>
                  </a:solidFill>
                </a:rPr>
                <a:t>Beberapa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nn-NO" sz="2400" dirty="0" smtClean="0">
                  <a:solidFill>
                    <a:schemeClr val="bg1"/>
                  </a:solidFill>
                </a:rPr>
                <a:t>protein mengandung besi, mangan, tembaga, dan iodin.</a:t>
              </a:r>
              <a:endParaRPr lang="en-US" sz="2400" dirty="0" smtClean="0">
                <a:solidFill>
                  <a:schemeClr val="bg1"/>
                </a:solidFill>
              </a:endParaRPr>
            </a:p>
          </p:txBody>
        </p:sp>
        <p:sp>
          <p:nvSpPr>
            <p:cNvPr id="4" name="Rounded Rectangle 3"/>
            <p:cNvSpPr/>
            <p:nvPr/>
          </p:nvSpPr>
          <p:spPr>
            <a:xfrm>
              <a:off x="3581400" y="838200"/>
              <a:ext cx="1981200" cy="6096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600" b="1" dirty="0" smtClean="0">
                  <a:solidFill>
                    <a:srgbClr val="663300"/>
                  </a:solidFill>
                  <a:latin typeface="Arial" pitchFamily="34" charset="0"/>
                  <a:cs typeface="Arial" pitchFamily="34" charset="0"/>
                </a:rPr>
                <a:t>Protein</a:t>
              </a:r>
              <a:endParaRPr lang="en-US" sz="3200" dirty="0">
                <a:solidFill>
                  <a:srgbClr val="6633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81000" y="762000"/>
            <a:ext cx="5105400" cy="609600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Beberapa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Monosakarida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81000" y="1431176"/>
            <a:ext cx="830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663300"/>
                </a:solidFill>
              </a:rPr>
              <a:t>1. </a:t>
            </a:r>
            <a:r>
              <a:rPr lang="en-US" sz="2800" b="1" dirty="0" err="1" smtClean="0">
                <a:solidFill>
                  <a:srgbClr val="663300"/>
                </a:solidFill>
              </a:rPr>
              <a:t>Glukosa</a:t>
            </a:r>
            <a:endParaRPr lang="en-US" sz="2800" b="1" dirty="0" smtClean="0">
              <a:solidFill>
                <a:srgbClr val="6633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85800" y="1905000"/>
            <a:ext cx="8229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solidFill>
                  <a:srgbClr val="663300"/>
                </a:solidFill>
              </a:rPr>
              <a:t>Glukosa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disebut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juga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gula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anggur</a:t>
            </a:r>
            <a:r>
              <a:rPr lang="en-US" sz="2400" dirty="0" smtClean="0">
                <a:solidFill>
                  <a:srgbClr val="663300"/>
                </a:solidFill>
              </a:rPr>
              <a:t> (</a:t>
            </a:r>
            <a:r>
              <a:rPr lang="en-US" sz="2400" dirty="0" err="1" smtClean="0">
                <a:solidFill>
                  <a:srgbClr val="663300"/>
                </a:solidFill>
              </a:rPr>
              <a:t>karena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terdapat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dalam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buah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anggur</a:t>
            </a:r>
            <a:r>
              <a:rPr lang="en-US" sz="2400" dirty="0" smtClean="0">
                <a:solidFill>
                  <a:srgbClr val="663300"/>
                </a:solidFill>
              </a:rPr>
              <a:t>), </a:t>
            </a:r>
            <a:r>
              <a:rPr lang="en-US" sz="2400" dirty="0" err="1" smtClean="0">
                <a:solidFill>
                  <a:srgbClr val="663300"/>
                </a:solidFill>
              </a:rPr>
              <a:t>gula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darah</a:t>
            </a:r>
            <a:r>
              <a:rPr lang="en-US" sz="2400" dirty="0" smtClean="0">
                <a:solidFill>
                  <a:srgbClr val="663300"/>
                </a:solidFill>
              </a:rPr>
              <a:t> (</a:t>
            </a:r>
            <a:r>
              <a:rPr lang="en-US" sz="2400" dirty="0" err="1" smtClean="0">
                <a:solidFill>
                  <a:srgbClr val="663300"/>
                </a:solidFill>
              </a:rPr>
              <a:t>karena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sv-SE" sz="2400" dirty="0" smtClean="0">
                <a:solidFill>
                  <a:srgbClr val="663300"/>
                </a:solidFill>
              </a:rPr>
              <a:t>terdapat dalam darah) atau dekstrosa (karena memutarkan bidang polarisasi ke kanan).</a:t>
            </a:r>
            <a:endParaRPr lang="en-US" sz="2000" dirty="0">
              <a:solidFill>
                <a:srgbClr val="6633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04800" y="2948463"/>
            <a:ext cx="8229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663300"/>
                </a:solidFill>
              </a:rPr>
              <a:t>2. </a:t>
            </a:r>
            <a:r>
              <a:rPr lang="en-US" sz="2800" b="1" dirty="0" err="1" smtClean="0">
                <a:solidFill>
                  <a:srgbClr val="663300"/>
                </a:solidFill>
              </a:rPr>
              <a:t>Fruktosa</a:t>
            </a:r>
            <a:endParaRPr lang="en-US" sz="2800" b="1" dirty="0" smtClean="0">
              <a:solidFill>
                <a:srgbClr val="6633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85800" y="3405663"/>
            <a:ext cx="8305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/>
              <a:t>Fruktosa</a:t>
            </a:r>
            <a:r>
              <a:rPr lang="en-US" sz="2400" dirty="0" smtClean="0"/>
              <a:t> </a:t>
            </a:r>
            <a:r>
              <a:rPr lang="en-US" sz="2400" dirty="0" err="1" smtClean="0"/>
              <a:t>terdapat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buah-buahan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merupakan</a:t>
            </a:r>
            <a:r>
              <a:rPr lang="en-US" sz="2400" dirty="0" smtClean="0"/>
              <a:t> </a:t>
            </a:r>
            <a:r>
              <a:rPr lang="en-US" sz="2400" dirty="0" err="1" smtClean="0"/>
              <a:t>gula</a:t>
            </a:r>
            <a:r>
              <a:rPr lang="en-US" sz="2400" dirty="0" smtClean="0"/>
              <a:t> yang paling </a:t>
            </a:r>
            <a:r>
              <a:rPr lang="en-US" sz="2400" dirty="0" err="1" smtClean="0"/>
              <a:t>manis</a:t>
            </a:r>
            <a:r>
              <a:rPr lang="en-US" sz="2400" dirty="0" smtClean="0"/>
              <a:t>. </a:t>
            </a:r>
            <a:r>
              <a:rPr lang="en-US" sz="2400" dirty="0" err="1" smtClean="0"/>
              <a:t>Bersamasama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glukosa</a:t>
            </a:r>
            <a:r>
              <a:rPr lang="en-US" sz="2400" dirty="0" smtClean="0"/>
              <a:t>, </a:t>
            </a:r>
            <a:r>
              <a:rPr lang="en-US" sz="2400" dirty="0" err="1" smtClean="0"/>
              <a:t>merupakan</a:t>
            </a:r>
            <a:r>
              <a:rPr lang="en-US" sz="2400" dirty="0" smtClean="0"/>
              <a:t> </a:t>
            </a:r>
            <a:r>
              <a:rPr lang="en-US" sz="2400" dirty="0" err="1" smtClean="0"/>
              <a:t>komponen</a:t>
            </a:r>
            <a:r>
              <a:rPr lang="en-US" sz="2400" dirty="0" smtClean="0"/>
              <a:t> </a:t>
            </a:r>
            <a:r>
              <a:rPr lang="en-US" sz="2400" dirty="0" err="1" smtClean="0"/>
              <a:t>utama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madu</a:t>
            </a:r>
            <a:r>
              <a:rPr lang="en-US" sz="2400" dirty="0" smtClean="0"/>
              <a:t>. </a:t>
            </a:r>
            <a:r>
              <a:rPr lang="en-US" sz="2400" dirty="0" err="1" smtClean="0"/>
              <a:t>Larutannya</a:t>
            </a:r>
            <a:r>
              <a:rPr lang="en-US" sz="2400" dirty="0" smtClean="0"/>
              <a:t> </a:t>
            </a:r>
            <a:r>
              <a:rPr lang="en-US" sz="2400" dirty="0" err="1" smtClean="0"/>
              <a:t>merupakan</a:t>
            </a:r>
            <a:r>
              <a:rPr lang="en-US" sz="2400" dirty="0" smtClean="0"/>
              <a:t> </a:t>
            </a:r>
            <a:r>
              <a:rPr lang="en-US" sz="2400" dirty="0" err="1" smtClean="0"/>
              <a:t>pemutar</a:t>
            </a:r>
            <a:r>
              <a:rPr lang="en-US" sz="2400" dirty="0" smtClean="0"/>
              <a:t> </a:t>
            </a:r>
            <a:r>
              <a:rPr lang="en-US" sz="2400" dirty="0" err="1" smtClean="0"/>
              <a:t>kiri</a:t>
            </a:r>
            <a:r>
              <a:rPr lang="en-US" sz="2400" dirty="0" smtClean="0"/>
              <a:t> </a:t>
            </a:r>
            <a:r>
              <a:rPr lang="en-US" sz="2400" dirty="0" err="1" smtClean="0"/>
              <a:t>sehingga</a:t>
            </a:r>
            <a:r>
              <a:rPr lang="en-US" sz="2400" dirty="0" smtClean="0"/>
              <a:t> D-</a:t>
            </a:r>
            <a:r>
              <a:rPr lang="en-US" sz="2400" dirty="0" err="1" smtClean="0"/>
              <a:t>fruktosa</a:t>
            </a:r>
            <a:r>
              <a:rPr lang="en-US" sz="2400" dirty="0" smtClean="0"/>
              <a:t> </a:t>
            </a:r>
            <a:r>
              <a:rPr lang="en-US" sz="2400" dirty="0" err="1" smtClean="0"/>
              <a:t>disebut</a:t>
            </a:r>
            <a:r>
              <a:rPr lang="en-US" sz="2400" dirty="0" smtClean="0"/>
              <a:t> </a:t>
            </a:r>
            <a:r>
              <a:rPr lang="en-US" sz="2400" dirty="0" err="1" smtClean="0"/>
              <a:t>juga</a:t>
            </a:r>
            <a:r>
              <a:rPr lang="en-US" sz="2400" dirty="0" smtClean="0"/>
              <a:t> </a:t>
            </a:r>
            <a:r>
              <a:rPr lang="en-US" sz="2400" b="1" dirty="0" err="1" smtClean="0"/>
              <a:t>levulosa</a:t>
            </a:r>
            <a:r>
              <a:rPr lang="en-US" sz="2400" b="1" dirty="0" smtClean="0"/>
              <a:t>.</a:t>
            </a:r>
            <a:endParaRPr lang="en-US" sz="2000" dirty="0">
              <a:solidFill>
                <a:srgbClr val="6633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" y="4960203"/>
            <a:ext cx="8229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663300"/>
                </a:solidFill>
              </a:rPr>
              <a:t>3. </a:t>
            </a:r>
            <a:r>
              <a:rPr lang="en-US" sz="2800" b="1" dirty="0" err="1" smtClean="0">
                <a:solidFill>
                  <a:srgbClr val="663300"/>
                </a:solidFill>
              </a:rPr>
              <a:t>Ribosa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dan</a:t>
            </a:r>
            <a:r>
              <a:rPr lang="en-US" sz="2800" b="1" dirty="0" smtClean="0">
                <a:solidFill>
                  <a:srgbClr val="663300"/>
                </a:solidFill>
              </a:rPr>
              <a:t> 2-Deoksiribosa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5417403"/>
            <a:ext cx="8458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/>
              <a:t>Ribosa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2-deoksiribosa </a:t>
            </a:r>
            <a:r>
              <a:rPr lang="en-US" sz="2400" dirty="0" err="1" smtClean="0"/>
              <a:t>merupakan</a:t>
            </a:r>
            <a:r>
              <a:rPr lang="en-US" sz="2400" dirty="0" smtClean="0"/>
              <a:t> </a:t>
            </a:r>
            <a:r>
              <a:rPr lang="en-US" sz="2400" dirty="0" err="1" smtClean="0"/>
              <a:t>gula</a:t>
            </a:r>
            <a:r>
              <a:rPr lang="en-US" sz="2400" dirty="0" smtClean="0"/>
              <a:t> </a:t>
            </a:r>
            <a:r>
              <a:rPr lang="en-US" sz="2400" dirty="0" err="1" smtClean="0"/>
              <a:t>pentosa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membentuk</a:t>
            </a:r>
            <a:r>
              <a:rPr lang="en-US" sz="2400" dirty="0" smtClean="0"/>
              <a:t> RNA </a:t>
            </a:r>
            <a:r>
              <a:rPr lang="en-US" sz="2400" dirty="0" err="1" smtClean="0"/>
              <a:t>dan</a:t>
            </a:r>
            <a:r>
              <a:rPr lang="en-US" sz="2400" dirty="0" smtClean="0"/>
              <a:t> DNA.</a:t>
            </a:r>
            <a:endParaRPr lang="en-US" sz="2000" dirty="0">
              <a:solidFill>
                <a:srgbClr val="66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50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/>
      <p:bldP spid="15" grpId="0"/>
      <p:bldP spid="16" grpId="0"/>
      <p:bldP spid="17" grpId="0"/>
      <p:bldP spid="7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81000" y="1371600"/>
            <a:ext cx="3124200" cy="609600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Polisakarida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04800" y="2120205"/>
            <a:ext cx="8839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663300"/>
                </a:solidFill>
              </a:rPr>
              <a:t>Polisakarida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terdiri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dari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banyak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molekul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monosakarida</a:t>
            </a:r>
            <a:r>
              <a:rPr lang="en-US" sz="2800" dirty="0" smtClean="0">
                <a:solidFill>
                  <a:srgbClr val="663300"/>
                </a:solidFill>
              </a:rPr>
              <a:t>. </a:t>
            </a:r>
            <a:r>
              <a:rPr lang="en-US" sz="2800" dirty="0" err="1" smtClean="0">
                <a:solidFill>
                  <a:srgbClr val="663300"/>
                </a:solidFill>
              </a:rPr>
              <a:t>Semua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polisakarida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sukar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larut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dalam</a:t>
            </a:r>
            <a:r>
              <a:rPr lang="en-US" sz="2800" dirty="0" smtClean="0">
                <a:solidFill>
                  <a:srgbClr val="663300"/>
                </a:solidFill>
              </a:rPr>
              <a:t> air </a:t>
            </a:r>
            <a:r>
              <a:rPr lang="en-US" sz="2800" dirty="0" err="1" smtClean="0">
                <a:solidFill>
                  <a:srgbClr val="663300"/>
                </a:solidFill>
              </a:rPr>
              <a:t>dan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tidak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mereduksi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pereaksi</a:t>
            </a:r>
            <a:r>
              <a:rPr lang="en-US" sz="2800" dirty="0" smtClean="0">
                <a:solidFill>
                  <a:srgbClr val="663300"/>
                </a:solidFill>
              </a:rPr>
              <a:t> Fehling, Benedict, </a:t>
            </a:r>
            <a:r>
              <a:rPr lang="en-US" sz="2800" dirty="0" err="1" smtClean="0">
                <a:solidFill>
                  <a:srgbClr val="663300"/>
                </a:solidFill>
              </a:rPr>
              <a:t>atau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Tollens</a:t>
            </a:r>
            <a:r>
              <a:rPr lang="en-US" sz="2800" dirty="0" smtClean="0">
                <a:solidFill>
                  <a:srgbClr val="663300"/>
                </a:solidFill>
              </a:rPr>
              <a:t>.</a:t>
            </a:r>
            <a:endParaRPr lang="en-US" sz="3200" b="1" dirty="0" smtClean="0">
              <a:solidFill>
                <a:srgbClr val="6633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3745974"/>
            <a:ext cx="8763000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663300"/>
                </a:solidFill>
              </a:rPr>
              <a:t>a. </a:t>
            </a:r>
            <a:r>
              <a:rPr lang="en-US" sz="2800" b="1" dirty="0" err="1" smtClean="0">
                <a:solidFill>
                  <a:srgbClr val="663300"/>
                </a:solidFill>
              </a:rPr>
              <a:t>Amilum</a:t>
            </a:r>
            <a:endParaRPr lang="en-US" sz="2800" b="1" dirty="0" smtClean="0">
              <a:solidFill>
                <a:srgbClr val="663300"/>
              </a:solidFill>
            </a:endParaRPr>
          </a:p>
          <a:p>
            <a:pPr>
              <a:spcBef>
                <a:spcPts val="600"/>
              </a:spcBef>
            </a:pPr>
            <a:r>
              <a:rPr lang="en-US" sz="2800" dirty="0" smtClean="0">
                <a:solidFill>
                  <a:srgbClr val="663300"/>
                </a:solidFill>
              </a:rPr>
              <a:t>    </a:t>
            </a:r>
            <a:r>
              <a:rPr lang="en-US" sz="2800" dirty="0" err="1" smtClean="0">
                <a:solidFill>
                  <a:srgbClr val="663300"/>
                </a:solidFill>
              </a:rPr>
              <a:t>Amilum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atau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pati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adalah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polisakarida</a:t>
            </a:r>
            <a:r>
              <a:rPr lang="en-US" sz="2800" dirty="0" smtClean="0">
                <a:solidFill>
                  <a:srgbClr val="663300"/>
                </a:solidFill>
              </a:rPr>
              <a:t> yang </a:t>
            </a:r>
            <a:r>
              <a:rPr lang="en-US" sz="2800" dirty="0" err="1" smtClean="0">
                <a:solidFill>
                  <a:srgbClr val="663300"/>
                </a:solidFill>
              </a:rPr>
              <a:t>terdapat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</a:p>
          <a:p>
            <a:pPr>
              <a:spcBef>
                <a:spcPts val="600"/>
              </a:spcBef>
            </a:pPr>
            <a:r>
              <a:rPr lang="en-US" sz="2800" dirty="0" smtClean="0">
                <a:solidFill>
                  <a:srgbClr val="663300"/>
                </a:solidFill>
              </a:rPr>
              <a:t>    </a:t>
            </a:r>
            <a:r>
              <a:rPr lang="en-US" sz="2800" dirty="0" err="1" smtClean="0">
                <a:solidFill>
                  <a:srgbClr val="663300"/>
                </a:solidFill>
              </a:rPr>
              <a:t>dalam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tumbuhan</a:t>
            </a:r>
            <a:r>
              <a:rPr lang="en-US" sz="2800" dirty="0" smtClean="0">
                <a:solidFill>
                  <a:srgbClr val="663300"/>
                </a:solidFill>
              </a:rPr>
              <a:t>.</a:t>
            </a:r>
            <a:endParaRPr lang="en-US" sz="2800" dirty="0">
              <a:solidFill>
                <a:srgbClr val="66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2" presetClass="entr" presetSubtype="4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304800" y="845165"/>
            <a:ext cx="883920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663300"/>
                </a:solidFill>
              </a:rPr>
              <a:t>b.	</a:t>
            </a:r>
            <a:r>
              <a:rPr lang="en-US" sz="2800" b="1" dirty="0" err="1" smtClean="0">
                <a:solidFill>
                  <a:srgbClr val="663300"/>
                </a:solidFill>
              </a:rPr>
              <a:t>Glikogen</a:t>
            </a:r>
            <a:endParaRPr lang="en-US" sz="2800" b="1" dirty="0" smtClean="0">
              <a:solidFill>
                <a:srgbClr val="663300"/>
              </a:solidFill>
            </a:endParaRPr>
          </a:p>
          <a:p>
            <a:pPr marL="457200" indent="-457200"/>
            <a:r>
              <a:rPr lang="en-US" sz="2800" b="1" dirty="0" smtClean="0">
                <a:solidFill>
                  <a:srgbClr val="663300"/>
                </a:solidFill>
              </a:rPr>
              <a:t>	</a:t>
            </a:r>
            <a:r>
              <a:rPr lang="en-US" sz="2400" dirty="0" err="1" smtClean="0">
                <a:solidFill>
                  <a:srgbClr val="663300"/>
                </a:solidFill>
              </a:rPr>
              <a:t>Manusia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banyak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hewan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menggunakan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amilum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sebagai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makanan</a:t>
            </a:r>
            <a:r>
              <a:rPr lang="en-US" sz="2400" dirty="0" smtClean="0">
                <a:solidFill>
                  <a:srgbClr val="663300"/>
                </a:solidFill>
              </a:rPr>
              <a:t>. </a:t>
            </a:r>
            <a:r>
              <a:rPr lang="en-US" sz="2400" dirty="0" err="1" smtClean="0">
                <a:solidFill>
                  <a:srgbClr val="663300"/>
                </a:solidFill>
              </a:rPr>
              <a:t>Dalam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sistem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sv-SE" sz="2400" dirty="0" smtClean="0">
                <a:solidFill>
                  <a:srgbClr val="663300"/>
                </a:solidFill>
              </a:rPr>
              <a:t>pencernaan, amilum mengalami hidrolisis kemudian diserap dalam bentuk glukosa. </a:t>
            </a:r>
            <a:r>
              <a:rPr lang="en-US" sz="2400" dirty="0" err="1" smtClean="0">
                <a:solidFill>
                  <a:srgbClr val="663300"/>
                </a:solidFill>
              </a:rPr>
              <a:t>Glukosa</a:t>
            </a:r>
            <a:r>
              <a:rPr lang="en-US" sz="2400" dirty="0" smtClean="0">
                <a:solidFill>
                  <a:srgbClr val="663300"/>
                </a:solidFill>
              </a:rPr>
              <a:t> yang </a:t>
            </a:r>
            <a:r>
              <a:rPr lang="en-US" sz="2400" dirty="0" err="1" smtClean="0">
                <a:solidFill>
                  <a:srgbClr val="663300"/>
                </a:solidFill>
              </a:rPr>
              <a:t>tidak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segera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digunakan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diubah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menjadi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glikogen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disimpan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dalam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hati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jaringan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otot</a:t>
            </a:r>
            <a:r>
              <a:rPr lang="en-US" sz="2400" dirty="0" smtClean="0">
                <a:solidFill>
                  <a:srgbClr val="663300"/>
                </a:solidFill>
              </a:rPr>
              <a:t>.</a:t>
            </a:r>
            <a:endParaRPr lang="en-US" sz="2400" dirty="0">
              <a:solidFill>
                <a:srgbClr val="6633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4800" y="3505200"/>
            <a:ext cx="876300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663300"/>
                </a:solidFill>
              </a:rPr>
              <a:t>c.	</a:t>
            </a:r>
            <a:r>
              <a:rPr lang="en-US" sz="2800" b="1" dirty="0" err="1" smtClean="0">
                <a:solidFill>
                  <a:srgbClr val="663300"/>
                </a:solidFill>
              </a:rPr>
              <a:t>Selulosa</a:t>
            </a:r>
            <a:endParaRPr lang="en-US" sz="2800" b="1" dirty="0" smtClean="0">
              <a:solidFill>
                <a:srgbClr val="663300"/>
              </a:solidFill>
            </a:endParaRPr>
          </a:p>
          <a:p>
            <a:pPr marL="457200" indent="-457200"/>
            <a:r>
              <a:rPr lang="en-US" sz="2800" b="1" dirty="0" smtClean="0">
                <a:solidFill>
                  <a:srgbClr val="663300"/>
                </a:solidFill>
              </a:rPr>
              <a:t>	</a:t>
            </a:r>
            <a:r>
              <a:rPr lang="en-US" sz="2400" dirty="0" err="1" smtClean="0">
                <a:solidFill>
                  <a:srgbClr val="663300"/>
                </a:solidFill>
              </a:rPr>
              <a:t>Bagian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terbesar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dari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glukosa</a:t>
            </a:r>
            <a:r>
              <a:rPr lang="en-US" sz="2400" dirty="0" smtClean="0">
                <a:solidFill>
                  <a:srgbClr val="663300"/>
                </a:solidFill>
              </a:rPr>
              <a:t> yang </a:t>
            </a:r>
            <a:r>
              <a:rPr lang="en-US" sz="2400" dirty="0" err="1" smtClean="0">
                <a:solidFill>
                  <a:srgbClr val="663300"/>
                </a:solidFill>
              </a:rPr>
              <a:t>terbentuk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pada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proses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fotosintesis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diubah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menjadi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selulosa</a:t>
            </a:r>
            <a:r>
              <a:rPr lang="en-US" sz="2400" dirty="0" smtClean="0">
                <a:solidFill>
                  <a:srgbClr val="663300"/>
                </a:solidFill>
              </a:rPr>
              <a:t>, </a:t>
            </a:r>
            <a:r>
              <a:rPr lang="en-US" sz="2400" dirty="0" err="1" smtClean="0">
                <a:solidFill>
                  <a:srgbClr val="663300"/>
                </a:solidFill>
              </a:rPr>
              <a:t>yaitu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untuk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membangun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dinding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sel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serat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tumbuhan</a:t>
            </a:r>
            <a:r>
              <a:rPr lang="en-US" sz="2400" dirty="0" smtClean="0">
                <a:solidFill>
                  <a:srgbClr val="663300"/>
                </a:solidFill>
              </a:rPr>
              <a:t>. </a:t>
            </a:r>
            <a:r>
              <a:rPr lang="en-US" sz="2400" dirty="0" err="1" smtClean="0">
                <a:solidFill>
                  <a:srgbClr val="663300"/>
                </a:solidFill>
              </a:rPr>
              <a:t>Selulosa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adalah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polisakarida</a:t>
            </a:r>
            <a:r>
              <a:rPr lang="en-US" sz="2400" dirty="0" smtClean="0">
                <a:solidFill>
                  <a:srgbClr val="663300"/>
                </a:solidFill>
              </a:rPr>
              <a:t> yang paling </a:t>
            </a:r>
            <a:r>
              <a:rPr lang="en-US" sz="2400" dirty="0" err="1" smtClean="0">
                <a:solidFill>
                  <a:srgbClr val="663300"/>
                </a:solidFill>
              </a:rPr>
              <a:t>melimpah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merupakan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komponen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serat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utama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dalam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makanan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kita</a:t>
            </a:r>
            <a:r>
              <a:rPr lang="en-US" sz="2400" dirty="0" smtClean="0">
                <a:solidFill>
                  <a:srgbClr val="663300"/>
                </a:solidFill>
              </a:rPr>
              <a:t>.</a:t>
            </a:r>
            <a:endParaRPr lang="en-US" sz="2400" dirty="0">
              <a:solidFill>
                <a:srgbClr val="66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490870" y="990600"/>
            <a:ext cx="5943600" cy="609600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/>
              <a:t>Reaksi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Pengenalan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Karbohidrat</a:t>
            </a:r>
            <a:endParaRPr lang="en-US" sz="3200" b="1" dirty="0" smtClean="0"/>
          </a:p>
        </p:txBody>
      </p:sp>
      <p:sp>
        <p:nvSpPr>
          <p:cNvPr id="14" name="Rectangle 13"/>
          <p:cNvSpPr/>
          <p:nvPr/>
        </p:nvSpPr>
        <p:spPr>
          <a:xfrm>
            <a:off x="457200" y="1718608"/>
            <a:ext cx="827213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lphaLcPeriod"/>
            </a:pPr>
            <a:r>
              <a:rPr lang="en-US" sz="2400" dirty="0" err="1" smtClean="0">
                <a:solidFill>
                  <a:srgbClr val="663300"/>
                </a:solidFill>
              </a:rPr>
              <a:t>Uji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umum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untuk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karbohidrat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adalah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uji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Molisch</a:t>
            </a:r>
            <a:r>
              <a:rPr lang="en-US" sz="2400" dirty="0" smtClean="0">
                <a:solidFill>
                  <a:srgbClr val="663300"/>
                </a:solidFill>
              </a:rPr>
              <a:t>. </a:t>
            </a:r>
            <a:r>
              <a:rPr lang="en-US" sz="2400" dirty="0" err="1" smtClean="0">
                <a:solidFill>
                  <a:srgbClr val="663300"/>
                </a:solidFill>
              </a:rPr>
              <a:t>Apabila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larutan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atau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suspensi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karbohidrat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diberi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beberapa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tetes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larutan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alfanaftol</a:t>
            </a:r>
            <a:r>
              <a:rPr lang="en-US" sz="2400" dirty="0" smtClean="0">
                <a:solidFill>
                  <a:srgbClr val="663300"/>
                </a:solidFill>
              </a:rPr>
              <a:t>, </a:t>
            </a:r>
            <a:r>
              <a:rPr lang="en-US" sz="2400" dirty="0" err="1" smtClean="0">
                <a:solidFill>
                  <a:srgbClr val="663300"/>
                </a:solidFill>
              </a:rPr>
              <a:t>kemudian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asam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sulfat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pekat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secukupnya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sehingga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terbentuk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dua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lapisan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cairan</a:t>
            </a:r>
            <a:r>
              <a:rPr lang="en-US" sz="2400" dirty="0" smtClean="0">
                <a:solidFill>
                  <a:srgbClr val="663300"/>
                </a:solidFill>
              </a:rPr>
              <a:t>, </a:t>
            </a:r>
            <a:r>
              <a:rPr lang="en-US" sz="2400" dirty="0" err="1" smtClean="0">
                <a:solidFill>
                  <a:srgbClr val="663300"/>
                </a:solidFill>
              </a:rPr>
              <a:t>maka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pada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bidang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batas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kedua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lapisan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itu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akan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terbentuk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warna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merah-ungu</a:t>
            </a:r>
            <a:r>
              <a:rPr lang="en-US" sz="2400" dirty="0" smtClean="0">
                <a:solidFill>
                  <a:srgbClr val="663300"/>
                </a:solidFill>
              </a:rPr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" y="3810000"/>
            <a:ext cx="8610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s-ES" sz="2400" dirty="0" smtClean="0">
                <a:solidFill>
                  <a:srgbClr val="663300"/>
                </a:solidFill>
              </a:rPr>
              <a:t>b.	Gula </a:t>
            </a:r>
            <a:r>
              <a:rPr lang="es-ES" sz="2400" dirty="0" err="1" smtClean="0">
                <a:solidFill>
                  <a:srgbClr val="663300"/>
                </a:solidFill>
              </a:rPr>
              <a:t>pereduksi</a:t>
            </a:r>
            <a:r>
              <a:rPr lang="es-ES" sz="2400" dirty="0" smtClean="0">
                <a:solidFill>
                  <a:srgbClr val="663300"/>
                </a:solidFill>
              </a:rPr>
              <a:t>, </a:t>
            </a:r>
            <a:r>
              <a:rPr lang="es-ES" sz="2400" dirty="0" err="1" smtClean="0">
                <a:solidFill>
                  <a:srgbClr val="663300"/>
                </a:solidFill>
              </a:rPr>
              <a:t>yaitu</a:t>
            </a:r>
            <a:r>
              <a:rPr lang="es-ES" sz="2400" dirty="0" smtClean="0">
                <a:solidFill>
                  <a:srgbClr val="663300"/>
                </a:solidFill>
              </a:rPr>
              <a:t> </a:t>
            </a:r>
            <a:r>
              <a:rPr lang="es-ES" sz="2400" dirty="0" err="1" smtClean="0">
                <a:solidFill>
                  <a:srgbClr val="663300"/>
                </a:solidFill>
              </a:rPr>
              <a:t>monosakarida</a:t>
            </a:r>
            <a:r>
              <a:rPr lang="es-ES" sz="2400" dirty="0" smtClean="0">
                <a:solidFill>
                  <a:srgbClr val="663300"/>
                </a:solidFill>
              </a:rPr>
              <a:t> dan </a:t>
            </a:r>
            <a:r>
              <a:rPr lang="es-ES" sz="2400" dirty="0" err="1" smtClean="0">
                <a:solidFill>
                  <a:srgbClr val="663300"/>
                </a:solidFill>
              </a:rPr>
              <a:t>disakarida</a:t>
            </a:r>
            <a:r>
              <a:rPr lang="es-ES" sz="2400" dirty="0" smtClean="0">
                <a:solidFill>
                  <a:srgbClr val="663300"/>
                </a:solidFill>
              </a:rPr>
              <a:t> (</a:t>
            </a:r>
            <a:r>
              <a:rPr lang="es-ES" sz="2400" dirty="0" err="1" smtClean="0">
                <a:solidFill>
                  <a:srgbClr val="663300"/>
                </a:solidFill>
              </a:rPr>
              <a:t>kecuali</a:t>
            </a:r>
            <a:r>
              <a:rPr lang="es-ES" sz="2400" dirty="0" smtClean="0">
                <a:solidFill>
                  <a:srgbClr val="663300"/>
                </a:solidFill>
              </a:rPr>
              <a:t> </a:t>
            </a:r>
            <a:r>
              <a:rPr lang="es-ES" sz="2400" dirty="0" err="1" smtClean="0">
                <a:solidFill>
                  <a:srgbClr val="663300"/>
                </a:solidFill>
              </a:rPr>
              <a:t>sukrosa</a:t>
            </a:r>
            <a:r>
              <a:rPr lang="es-ES" sz="2400" dirty="0" smtClean="0">
                <a:solidFill>
                  <a:srgbClr val="663300"/>
                </a:solidFill>
              </a:rPr>
              <a:t>), </a:t>
            </a:r>
            <a:r>
              <a:rPr lang="es-ES" sz="2400" dirty="0" err="1" smtClean="0">
                <a:solidFill>
                  <a:srgbClr val="663300"/>
                </a:solidFill>
              </a:rPr>
              <a:t>dapat</a:t>
            </a:r>
            <a:r>
              <a:rPr lang="es-E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ditunjukkan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dengan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pereaksi</a:t>
            </a:r>
            <a:r>
              <a:rPr lang="en-US" sz="2400" dirty="0" smtClean="0">
                <a:solidFill>
                  <a:srgbClr val="663300"/>
                </a:solidFill>
              </a:rPr>
              <a:t> Fehling </a:t>
            </a:r>
            <a:r>
              <a:rPr lang="en-US" sz="2400" dirty="0" err="1" smtClean="0">
                <a:solidFill>
                  <a:srgbClr val="663300"/>
                </a:solidFill>
              </a:rPr>
              <a:t>atau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pereaksi</a:t>
            </a:r>
            <a:r>
              <a:rPr lang="en-US" sz="2400" dirty="0" smtClean="0">
                <a:solidFill>
                  <a:srgbClr val="663300"/>
                </a:solidFill>
              </a:rPr>
              <a:t> Benedict.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5177135"/>
            <a:ext cx="8458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US" sz="2400" dirty="0" smtClean="0">
                <a:solidFill>
                  <a:srgbClr val="663300"/>
                </a:solidFill>
              </a:rPr>
              <a:t>c.	</a:t>
            </a:r>
            <a:r>
              <a:rPr lang="en-US" sz="2400" dirty="0" err="1" smtClean="0">
                <a:solidFill>
                  <a:srgbClr val="663300"/>
                </a:solidFill>
              </a:rPr>
              <a:t>Amilum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memberi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warna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biru-ungu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dengan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larutan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iodin</a:t>
            </a:r>
            <a:r>
              <a:rPr lang="en-US" sz="2400" dirty="0" smtClean="0">
                <a:solidFill>
                  <a:srgbClr val="663300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490870" y="838200"/>
            <a:ext cx="5452730" cy="609600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n-NO" sz="3200" b="1" dirty="0" smtClean="0"/>
              <a:t>Struktur dan Tata Nama Lemak</a:t>
            </a:r>
            <a:endParaRPr lang="en-US" sz="3200" b="1" dirty="0" smtClean="0"/>
          </a:p>
        </p:txBody>
      </p:sp>
      <p:sp>
        <p:nvSpPr>
          <p:cNvPr id="14" name="Rectangle 13"/>
          <p:cNvSpPr/>
          <p:nvPr/>
        </p:nvSpPr>
        <p:spPr>
          <a:xfrm>
            <a:off x="457200" y="1607403"/>
            <a:ext cx="82721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solidFill>
                  <a:srgbClr val="663300"/>
                </a:solidFill>
              </a:rPr>
              <a:t>Lemak</a:t>
            </a:r>
            <a:r>
              <a:rPr lang="en-US" sz="2400" dirty="0" smtClean="0">
                <a:solidFill>
                  <a:srgbClr val="663300"/>
                </a:solidFill>
              </a:rPr>
              <a:t> (</a:t>
            </a:r>
            <a:r>
              <a:rPr lang="en-US" sz="2400" i="1" dirty="0" smtClean="0">
                <a:solidFill>
                  <a:srgbClr val="663300"/>
                </a:solidFill>
              </a:rPr>
              <a:t>fat</a:t>
            </a:r>
            <a:r>
              <a:rPr lang="en-US" sz="2400" dirty="0" smtClean="0">
                <a:solidFill>
                  <a:srgbClr val="663300"/>
                </a:solidFill>
              </a:rPr>
              <a:t>), </a:t>
            </a:r>
            <a:r>
              <a:rPr lang="en-US" sz="2400" dirty="0" err="1" smtClean="0">
                <a:solidFill>
                  <a:srgbClr val="663300"/>
                </a:solidFill>
              </a:rPr>
              <a:t>seperti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lemak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sapi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atau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minyak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kelapa</a:t>
            </a:r>
            <a:r>
              <a:rPr lang="en-US" sz="2400" dirty="0" smtClean="0">
                <a:solidFill>
                  <a:srgbClr val="663300"/>
                </a:solidFill>
              </a:rPr>
              <a:t>, </a:t>
            </a:r>
            <a:r>
              <a:rPr lang="en-US" sz="2400" dirty="0" err="1" smtClean="0">
                <a:solidFill>
                  <a:srgbClr val="663300"/>
                </a:solidFill>
              </a:rPr>
              <a:t>adalah</a:t>
            </a:r>
            <a:r>
              <a:rPr lang="en-US" sz="2400" dirty="0" smtClean="0">
                <a:solidFill>
                  <a:srgbClr val="663300"/>
                </a:solidFill>
              </a:rPr>
              <a:t> ester </a:t>
            </a:r>
            <a:r>
              <a:rPr lang="en-US" sz="2400" dirty="0" err="1" smtClean="0">
                <a:solidFill>
                  <a:srgbClr val="663300"/>
                </a:solidFill>
              </a:rPr>
              <a:t>dari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gliserol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dengan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asam-asam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lemak</a:t>
            </a:r>
            <a:r>
              <a:rPr lang="en-US" sz="2400" dirty="0" smtClean="0">
                <a:solidFill>
                  <a:srgbClr val="663300"/>
                </a:solidFill>
              </a:rPr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3505200" y="2743200"/>
            <a:ext cx="5410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663300"/>
                </a:solidFill>
              </a:rPr>
              <a:t>R</a:t>
            </a:r>
            <a:r>
              <a:rPr lang="en-US" sz="1600" dirty="0" smtClean="0">
                <a:solidFill>
                  <a:srgbClr val="663300"/>
                </a:solidFill>
              </a:rPr>
              <a:t>1</a:t>
            </a:r>
            <a:r>
              <a:rPr lang="en-US" sz="2400" dirty="0" smtClean="0">
                <a:solidFill>
                  <a:srgbClr val="663300"/>
                </a:solidFill>
              </a:rPr>
              <a:t>, R</a:t>
            </a:r>
            <a:r>
              <a:rPr lang="en-US" sz="1600" dirty="0" smtClean="0">
                <a:solidFill>
                  <a:srgbClr val="663300"/>
                </a:solidFill>
              </a:rPr>
              <a:t>2</a:t>
            </a:r>
            <a:r>
              <a:rPr lang="en-US" sz="2400" dirty="0" smtClean="0">
                <a:solidFill>
                  <a:srgbClr val="663300"/>
                </a:solidFill>
              </a:rPr>
              <a:t>, </a:t>
            </a:r>
            <a:r>
              <a:rPr lang="en-US" sz="2400" dirty="0" err="1" smtClean="0">
                <a:solidFill>
                  <a:srgbClr val="663300"/>
                </a:solidFill>
              </a:rPr>
              <a:t>dan</a:t>
            </a:r>
            <a:r>
              <a:rPr lang="en-US" sz="2400" dirty="0" smtClean="0">
                <a:solidFill>
                  <a:srgbClr val="663300"/>
                </a:solidFill>
              </a:rPr>
              <a:t> R</a:t>
            </a:r>
            <a:r>
              <a:rPr lang="en-US" sz="1600" dirty="0" smtClean="0">
                <a:solidFill>
                  <a:srgbClr val="663300"/>
                </a:solidFill>
              </a:rPr>
              <a:t>3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adalah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rantai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hidrokarbon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dengan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jumlah</a:t>
            </a:r>
            <a:r>
              <a:rPr lang="en-US" sz="2400" dirty="0" smtClean="0">
                <a:solidFill>
                  <a:srgbClr val="663300"/>
                </a:solidFill>
              </a:rPr>
              <a:t> atom </a:t>
            </a:r>
            <a:r>
              <a:rPr lang="en-US" sz="2400" dirty="0" err="1" smtClean="0">
                <a:solidFill>
                  <a:srgbClr val="663300"/>
                </a:solidFill>
              </a:rPr>
              <a:t>karbon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dari</a:t>
            </a:r>
            <a:r>
              <a:rPr lang="en-US" sz="2400" dirty="0" smtClean="0">
                <a:solidFill>
                  <a:srgbClr val="663300"/>
                </a:solidFill>
              </a:rPr>
              <a:t> 3 </a:t>
            </a:r>
            <a:r>
              <a:rPr lang="en-US" sz="2400" dirty="0" err="1" smtClean="0">
                <a:solidFill>
                  <a:srgbClr val="663300"/>
                </a:solidFill>
              </a:rPr>
              <a:t>hingga</a:t>
            </a:r>
            <a:r>
              <a:rPr lang="en-US" sz="2400" dirty="0" smtClean="0">
                <a:solidFill>
                  <a:srgbClr val="663300"/>
                </a:solidFill>
              </a:rPr>
              <a:t> 23, </a:t>
            </a:r>
            <a:r>
              <a:rPr lang="en-US" sz="2400" dirty="0" err="1" smtClean="0">
                <a:solidFill>
                  <a:srgbClr val="663300"/>
                </a:solidFill>
              </a:rPr>
              <a:t>tetapi</a:t>
            </a:r>
            <a:r>
              <a:rPr lang="en-US" sz="2400" dirty="0" smtClean="0">
                <a:solidFill>
                  <a:srgbClr val="663300"/>
                </a:solidFill>
              </a:rPr>
              <a:t> yang paling </a:t>
            </a:r>
            <a:r>
              <a:rPr lang="en-US" sz="2400" dirty="0" err="1" smtClean="0">
                <a:solidFill>
                  <a:srgbClr val="663300"/>
                </a:solidFill>
              </a:rPr>
              <a:t>umum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dijumpai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adalah</a:t>
            </a:r>
            <a:r>
              <a:rPr lang="en-US" sz="2400" dirty="0" smtClean="0">
                <a:solidFill>
                  <a:srgbClr val="663300"/>
                </a:solidFill>
              </a:rPr>
              <a:t> 15 </a:t>
            </a:r>
            <a:r>
              <a:rPr lang="en-US" sz="2400" dirty="0" err="1" smtClean="0">
                <a:solidFill>
                  <a:srgbClr val="663300"/>
                </a:solidFill>
              </a:rPr>
              <a:t>dan</a:t>
            </a:r>
            <a:r>
              <a:rPr lang="en-US" sz="2400" dirty="0" smtClean="0">
                <a:solidFill>
                  <a:srgbClr val="663300"/>
                </a:solidFill>
              </a:rPr>
              <a:t> 17.</a:t>
            </a:r>
          </a:p>
        </p:txBody>
      </p:sp>
      <p:sp>
        <p:nvSpPr>
          <p:cNvPr id="5" name="Rectangle 4"/>
          <p:cNvSpPr/>
          <p:nvPr/>
        </p:nvSpPr>
        <p:spPr>
          <a:xfrm>
            <a:off x="3505200" y="4495800"/>
            <a:ext cx="5029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solidFill>
                  <a:srgbClr val="663300"/>
                </a:solidFill>
              </a:rPr>
              <a:t>Penamaan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lemak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dimulai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dengan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kata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gliseril</a:t>
            </a:r>
            <a:r>
              <a:rPr lang="en-US" sz="2400" dirty="0" smtClean="0">
                <a:solidFill>
                  <a:srgbClr val="663300"/>
                </a:solidFill>
              </a:rPr>
              <a:t> yang </a:t>
            </a:r>
            <a:r>
              <a:rPr lang="en-US" sz="2400" dirty="0" err="1" smtClean="0">
                <a:solidFill>
                  <a:srgbClr val="663300"/>
                </a:solidFill>
              </a:rPr>
              <a:t>diikuti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oleh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nama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asam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lemaknya</a:t>
            </a:r>
            <a:r>
              <a:rPr lang="en-US" sz="2400" dirty="0" smtClean="0">
                <a:solidFill>
                  <a:srgbClr val="663300"/>
                </a:solidFill>
              </a:rPr>
              <a:t>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2617893"/>
            <a:ext cx="2438400" cy="3020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500"/>
                            </p:stCondLst>
                            <p:childTnLst>
                              <p:par>
                                <p:cTn id="22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0"/>
                            </p:stCondLst>
                            <p:childTnLst>
                              <p:par>
                                <p:cTn id="27" presetID="2" presetClass="entr" presetSubtype="2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490870" y="685800"/>
            <a:ext cx="5943600" cy="609600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/>
              <a:t>Perbedaan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Lemak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dengan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Minyak</a:t>
            </a:r>
            <a:endParaRPr lang="en-US" sz="3200" b="1" dirty="0" smtClean="0"/>
          </a:p>
        </p:txBody>
      </p:sp>
      <p:sp>
        <p:nvSpPr>
          <p:cNvPr id="7" name="Rectangle 6"/>
          <p:cNvSpPr/>
          <p:nvPr/>
        </p:nvSpPr>
        <p:spPr>
          <a:xfrm>
            <a:off x="457200" y="1524000"/>
            <a:ext cx="8077200" cy="4385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lphaLcPeriod"/>
            </a:pPr>
            <a:r>
              <a:rPr lang="en-US" sz="2400" dirty="0" err="1" smtClean="0">
                <a:solidFill>
                  <a:srgbClr val="663300"/>
                </a:solidFill>
              </a:rPr>
              <a:t>Lemak</a:t>
            </a:r>
            <a:r>
              <a:rPr lang="en-US" sz="2400" dirty="0" smtClean="0">
                <a:solidFill>
                  <a:srgbClr val="663300"/>
                </a:solidFill>
              </a:rPr>
              <a:t> yang </a:t>
            </a:r>
            <a:r>
              <a:rPr lang="en-US" sz="2400" dirty="0" err="1" smtClean="0">
                <a:solidFill>
                  <a:srgbClr val="663300"/>
                </a:solidFill>
              </a:rPr>
              <a:t>pada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suhu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kamar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berupa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cairan</a:t>
            </a:r>
            <a:r>
              <a:rPr lang="en-US" sz="2400" dirty="0" smtClean="0">
                <a:solidFill>
                  <a:srgbClr val="663300"/>
                </a:solidFill>
              </a:rPr>
              <a:t>, </a:t>
            </a:r>
            <a:r>
              <a:rPr lang="en-US" sz="2400" dirty="0" err="1" smtClean="0">
                <a:solidFill>
                  <a:srgbClr val="663300"/>
                </a:solidFill>
              </a:rPr>
              <a:t>lazim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disebut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minyak</a:t>
            </a:r>
            <a:r>
              <a:rPr lang="en-US" sz="2400" dirty="0" smtClean="0">
                <a:solidFill>
                  <a:srgbClr val="663300"/>
                </a:solidFill>
              </a:rPr>
              <a:t>. </a:t>
            </a:r>
          </a:p>
          <a:p>
            <a:pPr marL="457200" indent="-457200">
              <a:spcBef>
                <a:spcPts val="600"/>
              </a:spcBef>
              <a:buFont typeface="+mj-lt"/>
              <a:buAutoNum type="alphaLcPeriod"/>
            </a:pPr>
            <a:r>
              <a:rPr lang="en-US" sz="2400" dirty="0" err="1" smtClean="0">
                <a:solidFill>
                  <a:srgbClr val="663300"/>
                </a:solidFill>
              </a:rPr>
              <a:t>Minyak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umumnya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berasal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dari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tumbuhan</a:t>
            </a:r>
            <a:r>
              <a:rPr lang="en-US" sz="2400" dirty="0" smtClean="0">
                <a:solidFill>
                  <a:srgbClr val="663300"/>
                </a:solidFill>
              </a:rPr>
              <a:t>, </a:t>
            </a:r>
            <a:r>
              <a:rPr lang="en-US" sz="2400" dirty="0" err="1" smtClean="0">
                <a:solidFill>
                  <a:srgbClr val="663300"/>
                </a:solidFill>
              </a:rPr>
              <a:t>seperti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minyak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kelapa</a:t>
            </a:r>
            <a:r>
              <a:rPr lang="en-US" sz="2400" dirty="0" smtClean="0">
                <a:solidFill>
                  <a:srgbClr val="663300"/>
                </a:solidFill>
              </a:rPr>
              <a:t>, </a:t>
            </a:r>
            <a:r>
              <a:rPr lang="en-US" sz="2400" dirty="0" err="1" smtClean="0">
                <a:solidFill>
                  <a:srgbClr val="663300"/>
                </a:solidFill>
              </a:rPr>
              <a:t>minyak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jagung</a:t>
            </a:r>
            <a:r>
              <a:rPr lang="en-US" sz="2400" dirty="0" smtClean="0">
                <a:solidFill>
                  <a:srgbClr val="663300"/>
                </a:solidFill>
              </a:rPr>
              <a:t>, </a:t>
            </a:r>
            <a:r>
              <a:rPr lang="en-US" sz="2400" dirty="0" err="1" smtClean="0">
                <a:solidFill>
                  <a:srgbClr val="663300"/>
                </a:solidFill>
              </a:rPr>
              <a:t>dan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minyak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zaitun</a:t>
            </a:r>
            <a:r>
              <a:rPr lang="en-US" sz="2400" dirty="0" smtClean="0">
                <a:solidFill>
                  <a:srgbClr val="663300"/>
                </a:solidFill>
              </a:rPr>
              <a:t>.</a:t>
            </a:r>
          </a:p>
          <a:p>
            <a:pPr marL="457200" indent="-457200">
              <a:spcBef>
                <a:spcPts val="600"/>
              </a:spcBef>
              <a:buFont typeface="+mj-lt"/>
              <a:buAutoNum type="alphaLcPeriod"/>
            </a:pPr>
            <a:r>
              <a:rPr lang="en-US" sz="2400" dirty="0" err="1" smtClean="0">
                <a:solidFill>
                  <a:srgbClr val="663300"/>
                </a:solidFill>
              </a:rPr>
              <a:t>Lemak</a:t>
            </a:r>
            <a:r>
              <a:rPr lang="en-US" sz="2400" dirty="0" smtClean="0">
                <a:solidFill>
                  <a:srgbClr val="663300"/>
                </a:solidFill>
              </a:rPr>
              <a:t> yang </a:t>
            </a:r>
            <a:r>
              <a:rPr lang="en-US" sz="2400" dirty="0" err="1" smtClean="0">
                <a:solidFill>
                  <a:srgbClr val="663300"/>
                </a:solidFill>
              </a:rPr>
              <a:t>berwujud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cair</a:t>
            </a:r>
            <a:r>
              <a:rPr lang="en-US" sz="2400" dirty="0" smtClean="0">
                <a:solidFill>
                  <a:srgbClr val="663300"/>
                </a:solidFill>
              </a:rPr>
              <a:t> (</a:t>
            </a:r>
            <a:r>
              <a:rPr lang="en-US" sz="2400" dirty="0" err="1" smtClean="0">
                <a:solidFill>
                  <a:srgbClr val="663300"/>
                </a:solidFill>
              </a:rPr>
              <a:t>minyak</a:t>
            </a:r>
            <a:r>
              <a:rPr lang="en-US" sz="2400" dirty="0" smtClean="0">
                <a:solidFill>
                  <a:srgbClr val="663300"/>
                </a:solidFill>
              </a:rPr>
              <a:t>) </a:t>
            </a:r>
            <a:r>
              <a:rPr lang="en-US" sz="2400" dirty="0" err="1" smtClean="0">
                <a:solidFill>
                  <a:srgbClr val="663300"/>
                </a:solidFill>
              </a:rPr>
              <a:t>banyak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mengandung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asam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lemak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tak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jenuh</a:t>
            </a:r>
            <a:r>
              <a:rPr lang="en-US" sz="2400" dirty="0" smtClean="0">
                <a:solidFill>
                  <a:srgbClr val="663300"/>
                </a:solidFill>
              </a:rPr>
              <a:t>, </a:t>
            </a:r>
            <a:r>
              <a:rPr lang="en-US" sz="2400" dirty="0" err="1" smtClean="0">
                <a:solidFill>
                  <a:srgbClr val="663300"/>
                </a:solidFill>
              </a:rPr>
              <a:t>seperti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asam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oleat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pt-BR" sz="2400" dirty="0" smtClean="0">
                <a:solidFill>
                  <a:srgbClr val="663300"/>
                </a:solidFill>
              </a:rPr>
              <a:t>(C</a:t>
            </a:r>
            <a:r>
              <a:rPr lang="pt-BR" sz="1600" dirty="0" smtClean="0">
                <a:solidFill>
                  <a:srgbClr val="663300"/>
                </a:solidFill>
              </a:rPr>
              <a:t>17</a:t>
            </a:r>
            <a:r>
              <a:rPr lang="pt-BR" sz="2400" dirty="0" smtClean="0">
                <a:solidFill>
                  <a:srgbClr val="663300"/>
                </a:solidFill>
              </a:rPr>
              <a:t>H</a:t>
            </a:r>
            <a:r>
              <a:rPr lang="pt-BR" sz="1600" dirty="0" smtClean="0">
                <a:solidFill>
                  <a:srgbClr val="663300"/>
                </a:solidFill>
              </a:rPr>
              <a:t>33</a:t>
            </a:r>
            <a:r>
              <a:rPr lang="pt-BR" sz="2400" dirty="0" smtClean="0">
                <a:solidFill>
                  <a:srgbClr val="663300"/>
                </a:solidFill>
              </a:rPr>
              <a:t>COOH), asam linoleat (C</a:t>
            </a:r>
            <a:r>
              <a:rPr lang="pt-BR" sz="1600" dirty="0" smtClean="0">
                <a:solidFill>
                  <a:srgbClr val="663300"/>
                </a:solidFill>
              </a:rPr>
              <a:t>17</a:t>
            </a:r>
            <a:r>
              <a:rPr lang="pt-BR" sz="2400" dirty="0" smtClean="0">
                <a:solidFill>
                  <a:srgbClr val="663300"/>
                </a:solidFill>
              </a:rPr>
              <a:t>H</a:t>
            </a:r>
            <a:r>
              <a:rPr lang="pt-BR" sz="1600" dirty="0" smtClean="0">
                <a:solidFill>
                  <a:srgbClr val="663300"/>
                </a:solidFill>
              </a:rPr>
              <a:t>31</a:t>
            </a:r>
            <a:r>
              <a:rPr lang="pt-BR" sz="2400" dirty="0" smtClean="0">
                <a:solidFill>
                  <a:srgbClr val="663300"/>
                </a:solidFill>
              </a:rPr>
              <a:t>COOH), dan asam linolenat (C</a:t>
            </a:r>
            <a:r>
              <a:rPr lang="pt-BR" sz="1600" dirty="0" smtClean="0">
                <a:solidFill>
                  <a:srgbClr val="663300"/>
                </a:solidFill>
              </a:rPr>
              <a:t>17</a:t>
            </a:r>
            <a:r>
              <a:rPr lang="pt-BR" sz="2400" dirty="0" smtClean="0">
                <a:solidFill>
                  <a:srgbClr val="663300"/>
                </a:solidFill>
              </a:rPr>
              <a:t>H</a:t>
            </a:r>
            <a:r>
              <a:rPr lang="pt-BR" sz="1600" dirty="0" smtClean="0">
                <a:solidFill>
                  <a:srgbClr val="663300"/>
                </a:solidFill>
              </a:rPr>
              <a:t>29</a:t>
            </a:r>
            <a:r>
              <a:rPr lang="pt-BR" sz="2400" dirty="0" smtClean="0">
                <a:solidFill>
                  <a:srgbClr val="663300"/>
                </a:solidFill>
              </a:rPr>
              <a:t>COOH).</a:t>
            </a:r>
          </a:p>
          <a:p>
            <a:pPr marL="457200" indent="-457200">
              <a:spcBef>
                <a:spcPts val="600"/>
              </a:spcBef>
              <a:buFont typeface="+mj-lt"/>
              <a:buAutoNum type="alphaLcPeriod"/>
            </a:pPr>
            <a:r>
              <a:rPr lang="en-US" sz="2400" dirty="0" err="1" smtClean="0">
                <a:solidFill>
                  <a:srgbClr val="663300"/>
                </a:solidFill>
              </a:rPr>
              <a:t>Sedangkan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lemak</a:t>
            </a:r>
            <a:r>
              <a:rPr lang="en-US" sz="2400" dirty="0" smtClean="0">
                <a:solidFill>
                  <a:srgbClr val="663300"/>
                </a:solidFill>
              </a:rPr>
              <a:t> yang </a:t>
            </a:r>
            <a:r>
              <a:rPr lang="en-US" sz="2400" dirty="0" err="1" smtClean="0">
                <a:solidFill>
                  <a:srgbClr val="663300"/>
                </a:solidFill>
              </a:rPr>
              <a:t>berwujud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padat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lebih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banyak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mengandung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asam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lemak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jenuh</a:t>
            </a:r>
            <a:r>
              <a:rPr lang="en-US" sz="2400" dirty="0" smtClean="0">
                <a:solidFill>
                  <a:srgbClr val="663300"/>
                </a:solidFill>
              </a:rPr>
              <a:t>, </a:t>
            </a:r>
            <a:r>
              <a:rPr lang="pt-BR" sz="2400" dirty="0" smtClean="0">
                <a:solidFill>
                  <a:srgbClr val="663300"/>
                </a:solidFill>
              </a:rPr>
              <a:t>seperti asam stearat (C</a:t>
            </a:r>
            <a:r>
              <a:rPr lang="pt-BR" sz="1600" dirty="0" smtClean="0">
                <a:solidFill>
                  <a:srgbClr val="663300"/>
                </a:solidFill>
              </a:rPr>
              <a:t>17</a:t>
            </a:r>
            <a:r>
              <a:rPr lang="pt-BR" sz="2400" dirty="0" smtClean="0">
                <a:solidFill>
                  <a:srgbClr val="663300"/>
                </a:solidFill>
              </a:rPr>
              <a:t>H</a:t>
            </a:r>
            <a:r>
              <a:rPr lang="pt-BR" sz="1600" dirty="0" smtClean="0">
                <a:solidFill>
                  <a:srgbClr val="663300"/>
                </a:solidFill>
              </a:rPr>
              <a:t>35</a:t>
            </a:r>
            <a:r>
              <a:rPr lang="pt-BR" sz="2400" dirty="0" smtClean="0">
                <a:solidFill>
                  <a:srgbClr val="663300"/>
                </a:solidFill>
              </a:rPr>
              <a:t>COOH) dan asam palmitat (C</a:t>
            </a:r>
            <a:r>
              <a:rPr lang="pt-BR" sz="1600" dirty="0" smtClean="0">
                <a:solidFill>
                  <a:srgbClr val="663300"/>
                </a:solidFill>
              </a:rPr>
              <a:t>15</a:t>
            </a:r>
            <a:r>
              <a:rPr lang="pt-BR" sz="2400" dirty="0" smtClean="0">
                <a:solidFill>
                  <a:srgbClr val="663300"/>
                </a:solidFill>
              </a:rPr>
              <a:t>H</a:t>
            </a:r>
            <a:r>
              <a:rPr lang="pt-BR" sz="1600" dirty="0" smtClean="0">
                <a:solidFill>
                  <a:srgbClr val="663300"/>
                </a:solidFill>
              </a:rPr>
              <a:t>31</a:t>
            </a:r>
            <a:r>
              <a:rPr lang="pt-BR" sz="2400" dirty="0" smtClean="0">
                <a:solidFill>
                  <a:srgbClr val="663300"/>
                </a:solidFill>
              </a:rPr>
              <a:t>COOH).</a:t>
            </a:r>
            <a:endParaRPr lang="en-US" sz="2400" dirty="0" smtClean="0">
              <a:solidFill>
                <a:srgbClr val="66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81000" y="762000"/>
            <a:ext cx="6629400" cy="609600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Reaksi-reaksi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Lemak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Minyak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38470" y="1473706"/>
            <a:ext cx="830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663300"/>
                </a:solidFill>
              </a:rPr>
              <a:t>1. </a:t>
            </a:r>
            <a:r>
              <a:rPr lang="en-US" sz="2800" b="1" dirty="0" err="1" smtClean="0">
                <a:solidFill>
                  <a:srgbClr val="663300"/>
                </a:solidFill>
              </a:rPr>
              <a:t>Hidrolisis</a:t>
            </a:r>
            <a:endParaRPr lang="en-US" sz="2800" b="1" dirty="0" smtClean="0">
              <a:solidFill>
                <a:srgbClr val="6633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85800" y="1988403"/>
            <a:ext cx="8458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solidFill>
                  <a:srgbClr val="663300"/>
                </a:solidFill>
              </a:rPr>
              <a:t>Lemak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minyak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dapat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mengalami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hidrolisis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karena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pengaruh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asam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kuat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atau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enzim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nl-NL" sz="2400" dirty="0" smtClean="0">
                <a:solidFill>
                  <a:srgbClr val="663300"/>
                </a:solidFill>
              </a:rPr>
              <a:t>lipase membentuk gliserol dan asam lemak.</a:t>
            </a:r>
            <a:endParaRPr lang="en-US" sz="2000" dirty="0">
              <a:solidFill>
                <a:srgbClr val="6633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04800" y="2829580"/>
            <a:ext cx="8229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663300"/>
                </a:solidFill>
              </a:rPr>
              <a:t>2. </a:t>
            </a:r>
            <a:r>
              <a:rPr lang="en-US" sz="2800" b="1" dirty="0" err="1" smtClean="0">
                <a:solidFill>
                  <a:srgbClr val="663300"/>
                </a:solidFill>
              </a:rPr>
              <a:t>Penyabunan</a:t>
            </a:r>
            <a:endParaRPr lang="en-US" sz="2800" b="1" dirty="0" smtClean="0">
              <a:solidFill>
                <a:srgbClr val="6633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76940" y="3307140"/>
            <a:ext cx="850073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solidFill>
                  <a:srgbClr val="663300"/>
                </a:solidFill>
              </a:rPr>
              <a:t>Reaksi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lemak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atau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minyak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dengan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suatu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basa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kuat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seperti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NaOH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atau</a:t>
            </a:r>
            <a:r>
              <a:rPr lang="en-US" sz="2400" dirty="0" smtClean="0">
                <a:solidFill>
                  <a:srgbClr val="663300"/>
                </a:solidFill>
              </a:rPr>
              <a:t> KOH </a:t>
            </a:r>
            <a:r>
              <a:rPr lang="en-US" sz="2400" dirty="0" err="1" smtClean="0">
                <a:solidFill>
                  <a:srgbClr val="663300"/>
                </a:solidFill>
              </a:rPr>
              <a:t>menghasilkan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sabun</a:t>
            </a:r>
            <a:r>
              <a:rPr lang="en-US" sz="2400" dirty="0" smtClean="0">
                <a:solidFill>
                  <a:srgbClr val="663300"/>
                </a:solidFill>
              </a:rPr>
              <a:t>. </a:t>
            </a:r>
            <a:r>
              <a:rPr lang="en-US" sz="2400" dirty="0" err="1" smtClean="0">
                <a:solidFill>
                  <a:srgbClr val="663300"/>
                </a:solidFill>
              </a:rPr>
              <a:t>Oleh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karena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itu</a:t>
            </a:r>
            <a:r>
              <a:rPr lang="en-US" sz="2400" dirty="0" smtClean="0">
                <a:solidFill>
                  <a:srgbClr val="663300"/>
                </a:solidFill>
              </a:rPr>
              <a:t>, </a:t>
            </a:r>
            <a:r>
              <a:rPr lang="en-US" sz="2400" dirty="0" err="1" smtClean="0">
                <a:solidFill>
                  <a:srgbClr val="663300"/>
                </a:solidFill>
              </a:rPr>
              <a:t>reaksinya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disebut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reaksi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penyabunan</a:t>
            </a:r>
            <a:r>
              <a:rPr lang="en-US" sz="2400" dirty="0" smtClean="0">
                <a:solidFill>
                  <a:srgbClr val="663300"/>
                </a:solidFill>
              </a:rPr>
              <a:t> (</a:t>
            </a:r>
            <a:r>
              <a:rPr lang="en-US" sz="2400" dirty="0" err="1" smtClean="0">
                <a:solidFill>
                  <a:srgbClr val="663300"/>
                </a:solidFill>
              </a:rPr>
              <a:t>saponifikasi</a:t>
            </a:r>
            <a:r>
              <a:rPr lang="en-US" sz="2400" dirty="0" smtClean="0">
                <a:solidFill>
                  <a:srgbClr val="663300"/>
                </a:solidFill>
              </a:rPr>
              <a:t>). </a:t>
            </a:r>
            <a:r>
              <a:rPr lang="en-US" sz="2400" dirty="0" err="1" smtClean="0">
                <a:solidFill>
                  <a:srgbClr val="663300"/>
                </a:solidFill>
              </a:rPr>
              <a:t>Reaksi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penyabunan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menghasilkan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gliserol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sebagai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hasil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sampingan</a:t>
            </a:r>
            <a:r>
              <a:rPr lang="en-US" sz="2400" dirty="0" smtClean="0">
                <a:solidFill>
                  <a:srgbClr val="663300"/>
                </a:solidFill>
              </a:rPr>
              <a:t>.</a:t>
            </a:r>
            <a:endParaRPr lang="en-US" sz="2000" dirty="0">
              <a:solidFill>
                <a:srgbClr val="6633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" y="4876800"/>
            <a:ext cx="8229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663300"/>
                </a:solidFill>
              </a:rPr>
              <a:t>3. </a:t>
            </a:r>
            <a:r>
              <a:rPr lang="en-US" sz="2800" b="1" dirty="0" err="1" smtClean="0">
                <a:solidFill>
                  <a:srgbClr val="663300"/>
                </a:solidFill>
              </a:rPr>
              <a:t>Hidrogenasi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Minyak</a:t>
            </a:r>
            <a:endParaRPr lang="en-US" sz="2800" b="1" dirty="0" smtClean="0">
              <a:solidFill>
                <a:srgbClr val="6633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5800" y="5334000"/>
            <a:ext cx="8458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solidFill>
                  <a:srgbClr val="663300"/>
                </a:solidFill>
              </a:rPr>
              <a:t>Minyak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dapat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dipadatkan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melalui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hidrogenasi</a:t>
            </a:r>
            <a:r>
              <a:rPr lang="en-US" sz="2400" dirty="0" smtClean="0">
                <a:solidFill>
                  <a:srgbClr val="663300"/>
                </a:solidFill>
              </a:rPr>
              <a:t> (</a:t>
            </a:r>
            <a:r>
              <a:rPr lang="en-US" sz="2400" dirty="0" err="1" smtClean="0">
                <a:solidFill>
                  <a:srgbClr val="663300"/>
                </a:solidFill>
              </a:rPr>
              <a:t>adisi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hidrogen</a:t>
            </a:r>
            <a:r>
              <a:rPr lang="en-US" sz="2400" dirty="0" smtClean="0">
                <a:solidFill>
                  <a:srgbClr val="663300"/>
                </a:solidFill>
              </a:rPr>
              <a:t>). </a:t>
            </a:r>
            <a:r>
              <a:rPr lang="en-US" sz="2400" dirty="0" err="1" smtClean="0">
                <a:solidFill>
                  <a:srgbClr val="663300"/>
                </a:solidFill>
              </a:rPr>
              <a:t>Reaksi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ini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dapat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dikatalisis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oleh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serbuk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nikel</a:t>
            </a:r>
            <a:r>
              <a:rPr lang="en-US" sz="2400" dirty="0" smtClean="0">
                <a:solidFill>
                  <a:srgbClr val="663300"/>
                </a:solidFill>
              </a:rPr>
              <a:t>.</a:t>
            </a:r>
            <a:endParaRPr lang="en-US" sz="2000" dirty="0">
              <a:solidFill>
                <a:srgbClr val="66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50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/>
      <p:bldP spid="15" grpId="0"/>
      <p:bldP spid="16" grpId="0"/>
      <p:bldP spid="17" grpId="0"/>
      <p:bldP spid="7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33400" y="1143000"/>
            <a:ext cx="8077200" cy="4535984"/>
            <a:chOff x="457200" y="1143000"/>
            <a:chExt cx="8077200" cy="4535984"/>
          </a:xfrm>
        </p:grpSpPr>
        <p:sp>
          <p:nvSpPr>
            <p:cNvPr id="7" name="Rectangle 6"/>
            <p:cNvSpPr/>
            <p:nvPr/>
          </p:nvSpPr>
          <p:spPr>
            <a:xfrm>
              <a:off x="457200" y="1524000"/>
              <a:ext cx="8077200" cy="4154984"/>
            </a:xfrm>
            <a:prstGeom prst="rect">
              <a:avLst/>
            </a:prstGeom>
            <a:ln>
              <a:solidFill>
                <a:srgbClr val="663300"/>
              </a:solidFill>
            </a:ln>
          </p:spPr>
          <p:txBody>
            <a:bodyPr wrap="square">
              <a:spAutoFit/>
            </a:bodyPr>
            <a:lstStyle/>
            <a:p>
              <a:pPr marL="457200" indent="-457200"/>
              <a:endParaRPr lang="en-US" sz="2400" dirty="0" smtClean="0">
                <a:solidFill>
                  <a:srgbClr val="663300"/>
                </a:solidFill>
              </a:endParaRPr>
            </a:p>
            <a:p>
              <a:pPr marL="457200" indent="-457200">
                <a:buAutoNum type="alphaLcPeriod"/>
              </a:pPr>
              <a:r>
                <a:rPr lang="en-US" sz="2400" dirty="0" err="1" smtClean="0">
                  <a:solidFill>
                    <a:srgbClr val="663300"/>
                  </a:solidFill>
                </a:rPr>
                <a:t>Lemak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dalam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tubuh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berfungsi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sebagai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sumber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energi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dan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cadangan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makanan</a:t>
              </a:r>
              <a:r>
                <a:rPr lang="en-US" sz="2400" dirty="0" smtClean="0">
                  <a:solidFill>
                    <a:srgbClr val="663300"/>
                  </a:solidFill>
                </a:rPr>
                <a:t>. </a:t>
              </a:r>
            </a:p>
            <a:p>
              <a:pPr marL="457200" indent="-457200">
                <a:buAutoNum type="alphaLcPeriod"/>
              </a:pPr>
              <a:r>
                <a:rPr lang="nl-NL" sz="2400" dirty="0" smtClean="0">
                  <a:solidFill>
                    <a:srgbClr val="663300"/>
                  </a:solidFill>
                </a:rPr>
                <a:t>Lemak kita peroleh dari makanan berlemak, daging, susu, keju, dan kacangkacangan. </a:t>
              </a:r>
            </a:p>
            <a:p>
              <a:pPr marL="457200" indent="-457200">
                <a:buAutoNum type="alphaLcPeriod"/>
              </a:pPr>
              <a:r>
                <a:rPr lang="en-US" sz="2400" dirty="0" smtClean="0">
                  <a:solidFill>
                    <a:srgbClr val="663300"/>
                  </a:solidFill>
                </a:rPr>
                <a:t>Di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bidang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industri</a:t>
              </a:r>
              <a:r>
                <a:rPr lang="en-US" sz="2400" dirty="0" smtClean="0">
                  <a:solidFill>
                    <a:srgbClr val="663300"/>
                  </a:solidFill>
                </a:rPr>
                <a:t>,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lemak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terutama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digunakan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untuk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membuat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sabun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dan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margarin</a:t>
              </a:r>
              <a:r>
                <a:rPr lang="en-US" sz="2400" dirty="0" smtClean="0">
                  <a:solidFill>
                    <a:srgbClr val="663300"/>
                  </a:solidFill>
                </a:rPr>
                <a:t>.</a:t>
              </a:r>
            </a:p>
            <a:p>
              <a:pPr marL="457200" indent="-457200">
                <a:buAutoNum type="alphaLcPeriod"/>
              </a:pPr>
              <a:r>
                <a:rPr lang="en-US" sz="2400" dirty="0" err="1" smtClean="0">
                  <a:solidFill>
                    <a:srgbClr val="663300"/>
                  </a:solidFill>
                </a:rPr>
                <a:t>Dewasa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ini</a:t>
              </a:r>
              <a:r>
                <a:rPr lang="en-US" sz="2400" dirty="0" smtClean="0">
                  <a:solidFill>
                    <a:srgbClr val="663300"/>
                  </a:solidFill>
                </a:rPr>
                <a:t>,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berbagai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jenis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minyak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nabati</a:t>
              </a:r>
              <a:r>
                <a:rPr lang="en-US" sz="2400" dirty="0" smtClean="0">
                  <a:solidFill>
                    <a:srgbClr val="663300"/>
                  </a:solidFill>
                </a:rPr>
                <a:t>,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seperti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minyak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jarak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dan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minyak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sawit</a:t>
              </a:r>
              <a:r>
                <a:rPr lang="en-US" sz="2400" dirty="0" smtClean="0">
                  <a:solidFill>
                    <a:srgbClr val="663300"/>
                  </a:solidFill>
                </a:rPr>
                <a:t>,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diubah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menjadi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bahan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bakar</a:t>
              </a:r>
              <a:r>
                <a:rPr lang="en-US" sz="2400" dirty="0" smtClean="0">
                  <a:solidFill>
                    <a:srgbClr val="663300"/>
                  </a:solidFill>
                </a:rPr>
                <a:t> yang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disebut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biodisel</a:t>
              </a:r>
              <a:r>
                <a:rPr lang="en-US" sz="2400" dirty="0" smtClean="0">
                  <a:solidFill>
                    <a:srgbClr val="663300"/>
                  </a:solidFill>
                </a:rPr>
                <a:t>.</a:t>
              </a:r>
            </a:p>
            <a:p>
              <a:pPr marL="457200" indent="-457200"/>
              <a:endParaRPr lang="en-US" sz="2400" dirty="0" smtClean="0">
                <a:solidFill>
                  <a:srgbClr val="663300"/>
                </a:solidFill>
              </a:endParaRP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457200" y="1143000"/>
              <a:ext cx="4766930" cy="609600"/>
            </a:xfrm>
            <a:prstGeom prst="roundRect">
              <a:avLst/>
            </a:prstGeom>
            <a:solidFill>
              <a:srgbClr val="663300"/>
            </a:solidFill>
            <a:ln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 err="1" smtClean="0"/>
                <a:t>Fungsi</a:t>
              </a:r>
              <a:r>
                <a:rPr lang="en-US" sz="3200" b="1" dirty="0" smtClean="0"/>
                <a:t> </a:t>
              </a:r>
              <a:r>
                <a:rPr lang="en-US" sz="3200" b="1" dirty="0" err="1" smtClean="0"/>
                <a:t>dan</a:t>
              </a:r>
              <a:r>
                <a:rPr lang="en-US" sz="3200" b="1" dirty="0" smtClean="0"/>
                <a:t> </a:t>
              </a:r>
              <a:r>
                <a:rPr lang="en-US" sz="3200" b="1" dirty="0" err="1" smtClean="0"/>
                <a:t>Sumber</a:t>
              </a:r>
              <a:r>
                <a:rPr lang="en-US" sz="3200" b="1" dirty="0" smtClean="0"/>
                <a:t> </a:t>
              </a:r>
              <a:r>
                <a:rPr lang="en-US" sz="3200" b="1" dirty="0" err="1" smtClean="0"/>
                <a:t>Lemak</a:t>
              </a:r>
              <a:endParaRPr lang="en-US" sz="3200" b="1" dirty="0" smtClean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81000" y="804530"/>
            <a:ext cx="2438400" cy="609600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Fosfolipid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26065" y="1516236"/>
            <a:ext cx="830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lphaLcPeriod"/>
            </a:pPr>
            <a:r>
              <a:rPr lang="en-US" sz="2800" b="1" dirty="0" err="1" smtClean="0">
                <a:solidFill>
                  <a:srgbClr val="663300"/>
                </a:solidFill>
              </a:rPr>
              <a:t>Fosfolipid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juga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merupakan</a:t>
            </a:r>
            <a:r>
              <a:rPr lang="en-US" sz="2800" b="1" dirty="0" smtClean="0">
                <a:solidFill>
                  <a:srgbClr val="663300"/>
                </a:solidFill>
              </a:rPr>
              <a:t> ester </a:t>
            </a:r>
            <a:r>
              <a:rPr lang="en-US" sz="2800" b="1" dirty="0" err="1" smtClean="0">
                <a:solidFill>
                  <a:srgbClr val="663300"/>
                </a:solidFill>
              </a:rPr>
              <a:t>dari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gliserol</a:t>
            </a:r>
            <a:r>
              <a:rPr lang="en-US" sz="2800" b="1" dirty="0" smtClean="0">
                <a:solidFill>
                  <a:srgbClr val="663300"/>
                </a:solidFill>
              </a:rPr>
              <a:t>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92395" y="2030933"/>
            <a:ext cx="8839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663300"/>
                </a:solidFill>
              </a:rPr>
              <a:t>b.	</a:t>
            </a:r>
            <a:r>
              <a:rPr lang="en-US" sz="2800" b="1" dirty="0" err="1" smtClean="0">
                <a:solidFill>
                  <a:srgbClr val="663300"/>
                </a:solidFill>
              </a:rPr>
              <a:t>Fosfolipid</a:t>
            </a:r>
            <a:r>
              <a:rPr lang="en-US" sz="2800" b="1" dirty="0" smtClean="0">
                <a:solidFill>
                  <a:srgbClr val="663300"/>
                </a:solidFill>
              </a:rPr>
              <a:t> yang </a:t>
            </a:r>
            <a:r>
              <a:rPr lang="en-US" sz="2800" b="1" dirty="0" err="1" smtClean="0">
                <a:solidFill>
                  <a:srgbClr val="663300"/>
                </a:solidFill>
              </a:rPr>
              <a:t>sering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terdapat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dalam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sel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hidup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yaitu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fosfatidilkolin</a:t>
            </a:r>
            <a:r>
              <a:rPr lang="en-US" sz="2800" b="1" dirty="0" smtClean="0">
                <a:solidFill>
                  <a:srgbClr val="663300"/>
                </a:solidFill>
              </a:rPr>
              <a:t>, </a:t>
            </a:r>
            <a:r>
              <a:rPr lang="en-US" sz="2800" b="1" dirty="0" err="1" smtClean="0">
                <a:solidFill>
                  <a:srgbClr val="663300"/>
                </a:solidFill>
              </a:rPr>
              <a:t>fosfatidiletanolamin</a:t>
            </a:r>
            <a:r>
              <a:rPr lang="en-US" sz="2800" b="1" dirty="0" smtClean="0">
                <a:solidFill>
                  <a:srgbClr val="663300"/>
                </a:solidFill>
              </a:rPr>
              <a:t>, </a:t>
            </a:r>
            <a:r>
              <a:rPr lang="en-US" sz="2800" b="1" dirty="0" err="1" smtClean="0">
                <a:solidFill>
                  <a:srgbClr val="663300"/>
                </a:solidFill>
              </a:rPr>
              <a:t>dan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fosfatidilserin</a:t>
            </a:r>
            <a:r>
              <a:rPr lang="en-US" sz="2800" b="1" dirty="0" smtClean="0">
                <a:solidFill>
                  <a:srgbClr val="663300"/>
                </a:solidFill>
              </a:rPr>
              <a:t>.</a:t>
            </a:r>
            <a:endParaRPr lang="en-US" sz="2400" b="1" dirty="0">
              <a:solidFill>
                <a:srgbClr val="66330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2995280"/>
            <a:ext cx="8382501" cy="321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/>
      <p:bldP spid="1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457200" y="914400"/>
            <a:ext cx="1828800" cy="609600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Steroid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999" y="1600200"/>
            <a:ext cx="8672035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88335" y="762000"/>
            <a:ext cx="3048000" cy="609600"/>
          </a:xfrm>
          <a:prstGeom prst="roundRect">
            <a:avLst/>
          </a:prstGeom>
          <a:solidFill>
            <a:srgbClr val="66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Asam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Amino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3400" y="1392865"/>
            <a:ext cx="8229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rgbClr val="663300"/>
                </a:solidFill>
              </a:rPr>
              <a:t>Asam</a:t>
            </a:r>
            <a:r>
              <a:rPr lang="en-US" sz="2400" b="1" dirty="0" smtClean="0">
                <a:solidFill>
                  <a:srgbClr val="663300"/>
                </a:solidFill>
              </a:rPr>
              <a:t> amino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adalah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suatu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golongan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senyawa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karbon</a:t>
            </a:r>
            <a:r>
              <a:rPr lang="en-US" sz="2400" dirty="0" smtClean="0">
                <a:solidFill>
                  <a:srgbClr val="663300"/>
                </a:solidFill>
              </a:rPr>
              <a:t> yang </a:t>
            </a:r>
            <a:r>
              <a:rPr lang="en-US" sz="2400" dirty="0" err="1" smtClean="0">
                <a:solidFill>
                  <a:srgbClr val="663300"/>
                </a:solidFill>
              </a:rPr>
              <a:t>setidak-tidaknya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mengandung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satu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gugus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karboksil</a:t>
            </a:r>
            <a:r>
              <a:rPr lang="en-US" sz="2400" dirty="0" smtClean="0">
                <a:solidFill>
                  <a:srgbClr val="663300"/>
                </a:solidFill>
              </a:rPr>
              <a:t> (–COOH) </a:t>
            </a:r>
            <a:r>
              <a:rPr lang="en-US" sz="2400" dirty="0" err="1" smtClean="0">
                <a:solidFill>
                  <a:srgbClr val="663300"/>
                </a:solidFill>
              </a:rPr>
              <a:t>dan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satu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gugus</a:t>
            </a:r>
            <a:r>
              <a:rPr lang="en-US" sz="2400" dirty="0" smtClean="0">
                <a:solidFill>
                  <a:srgbClr val="663300"/>
                </a:solidFill>
              </a:rPr>
              <a:t> amino (–NH</a:t>
            </a:r>
            <a:r>
              <a:rPr lang="en-US" sz="1600" dirty="0" smtClean="0">
                <a:solidFill>
                  <a:srgbClr val="663300"/>
                </a:solidFill>
              </a:rPr>
              <a:t>2</a:t>
            </a:r>
            <a:r>
              <a:rPr lang="en-US" sz="2400" dirty="0" smtClean="0">
                <a:solidFill>
                  <a:srgbClr val="663300"/>
                </a:solidFill>
              </a:rPr>
              <a:t>).</a:t>
            </a:r>
            <a:endParaRPr lang="en-US" sz="2400" dirty="0">
              <a:solidFill>
                <a:srgbClr val="6633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465" y="2895600"/>
            <a:ext cx="2743200" cy="1681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124200" y="2590800"/>
            <a:ext cx="6019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lphaLcPeriod"/>
            </a:pPr>
            <a:r>
              <a:rPr lang="pt-BR" sz="2000" b="1" dirty="0" smtClean="0">
                <a:solidFill>
                  <a:srgbClr val="663300"/>
                </a:solidFill>
              </a:rPr>
              <a:t>Gugus R adalah gugus pembeda antara asam amino </a:t>
            </a:r>
            <a:r>
              <a:rPr lang="en-US" sz="2000" b="1" dirty="0" smtClean="0">
                <a:solidFill>
                  <a:srgbClr val="663300"/>
                </a:solidFill>
              </a:rPr>
              <a:t>yang </a:t>
            </a:r>
            <a:r>
              <a:rPr lang="en-US" sz="2000" b="1" dirty="0" err="1" smtClean="0">
                <a:solidFill>
                  <a:srgbClr val="663300"/>
                </a:solidFill>
              </a:rPr>
              <a:t>satu</a:t>
            </a:r>
            <a:r>
              <a:rPr lang="en-US" sz="2000" b="1" dirty="0" smtClean="0">
                <a:solidFill>
                  <a:srgbClr val="663300"/>
                </a:solidFill>
              </a:rPr>
              <a:t> </a:t>
            </a:r>
            <a:r>
              <a:rPr lang="en-US" sz="2000" b="1" dirty="0" err="1" smtClean="0">
                <a:solidFill>
                  <a:srgbClr val="663300"/>
                </a:solidFill>
              </a:rPr>
              <a:t>dengan</a:t>
            </a:r>
            <a:r>
              <a:rPr lang="en-US" sz="2000" b="1" dirty="0" smtClean="0">
                <a:solidFill>
                  <a:srgbClr val="663300"/>
                </a:solidFill>
              </a:rPr>
              <a:t> </a:t>
            </a:r>
            <a:r>
              <a:rPr lang="en-US" sz="2000" b="1" dirty="0" err="1" smtClean="0">
                <a:solidFill>
                  <a:srgbClr val="663300"/>
                </a:solidFill>
              </a:rPr>
              <a:t>asam</a:t>
            </a:r>
            <a:r>
              <a:rPr lang="en-US" sz="2000" b="1" dirty="0" smtClean="0">
                <a:solidFill>
                  <a:srgbClr val="663300"/>
                </a:solidFill>
              </a:rPr>
              <a:t> amino yang </a:t>
            </a:r>
            <a:r>
              <a:rPr lang="en-US" sz="2000" b="1" dirty="0" err="1" smtClean="0">
                <a:solidFill>
                  <a:srgbClr val="663300"/>
                </a:solidFill>
              </a:rPr>
              <a:t>lainnya</a:t>
            </a:r>
            <a:r>
              <a:rPr lang="en-US" sz="2000" b="1" dirty="0" smtClean="0">
                <a:solidFill>
                  <a:srgbClr val="663300"/>
                </a:solidFill>
              </a:rPr>
              <a:t>. </a:t>
            </a:r>
          </a:p>
        </p:txBody>
      </p:sp>
      <p:sp>
        <p:nvSpPr>
          <p:cNvPr id="7" name="Rectangle 6"/>
          <p:cNvSpPr/>
          <p:nvPr/>
        </p:nvSpPr>
        <p:spPr>
          <a:xfrm>
            <a:off x="3124200" y="3352800"/>
            <a:ext cx="6019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sz="2000" b="1" dirty="0" smtClean="0">
                <a:solidFill>
                  <a:srgbClr val="663300"/>
                </a:solidFill>
              </a:rPr>
              <a:t>b.	G</a:t>
            </a:r>
            <a:r>
              <a:rPr lang="pt-BR" sz="2000" b="1" dirty="0" smtClean="0">
                <a:solidFill>
                  <a:srgbClr val="663300"/>
                </a:solidFill>
              </a:rPr>
              <a:t>ugus R dalam asam amino beragam, antara lain:</a:t>
            </a:r>
          </a:p>
        </p:txBody>
      </p:sp>
      <p:sp>
        <p:nvSpPr>
          <p:cNvPr id="8" name="Rectangle 7"/>
          <p:cNvSpPr/>
          <p:nvPr/>
        </p:nvSpPr>
        <p:spPr>
          <a:xfrm>
            <a:off x="3450264" y="3724940"/>
            <a:ext cx="508413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000" dirty="0" err="1" smtClean="0">
                <a:solidFill>
                  <a:srgbClr val="663300"/>
                </a:solidFill>
              </a:rPr>
              <a:t>hidrofob</a:t>
            </a:r>
            <a:r>
              <a:rPr lang="en-US" sz="2000" dirty="0" smtClean="0">
                <a:solidFill>
                  <a:srgbClr val="663300"/>
                </a:solidFill>
              </a:rPr>
              <a:t> (</a:t>
            </a:r>
            <a:r>
              <a:rPr lang="en-US" sz="2000" dirty="0" err="1" smtClean="0">
                <a:solidFill>
                  <a:srgbClr val="663300"/>
                </a:solidFill>
              </a:rPr>
              <a:t>seperti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glisin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dan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alanin</a:t>
            </a:r>
            <a:r>
              <a:rPr lang="en-US" sz="2000" dirty="0" smtClean="0">
                <a:solidFill>
                  <a:srgbClr val="663300"/>
                </a:solidFill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err="1" smtClean="0">
                <a:solidFill>
                  <a:srgbClr val="663300"/>
                </a:solidFill>
              </a:rPr>
              <a:t>hidrofil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karena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mengandung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gugus</a:t>
            </a:r>
            <a:r>
              <a:rPr lang="en-US" sz="2000" dirty="0" smtClean="0">
                <a:solidFill>
                  <a:srgbClr val="663300"/>
                </a:solidFill>
              </a:rPr>
              <a:t> polar </a:t>
            </a:r>
            <a:r>
              <a:rPr lang="en-US" sz="2000" dirty="0" err="1" smtClean="0">
                <a:solidFill>
                  <a:srgbClr val="663300"/>
                </a:solidFill>
              </a:rPr>
              <a:t>seperti</a:t>
            </a:r>
            <a:r>
              <a:rPr lang="en-US" sz="2000" dirty="0" smtClean="0">
                <a:solidFill>
                  <a:srgbClr val="663300"/>
                </a:solidFill>
              </a:rPr>
              <a:t> —OH, —COOH </a:t>
            </a:r>
            <a:r>
              <a:rPr lang="en-US" sz="2000" dirty="0" err="1" smtClean="0">
                <a:solidFill>
                  <a:srgbClr val="663300"/>
                </a:solidFill>
              </a:rPr>
              <a:t>atau</a:t>
            </a:r>
            <a:r>
              <a:rPr lang="en-US" sz="2000" dirty="0" smtClean="0">
                <a:solidFill>
                  <a:srgbClr val="663300"/>
                </a:solidFill>
              </a:rPr>
              <a:t> —NH2 </a:t>
            </a:r>
            <a:r>
              <a:rPr lang="sv-SE" sz="2000" dirty="0" smtClean="0">
                <a:solidFill>
                  <a:srgbClr val="663300"/>
                </a:solidFill>
              </a:rPr>
              <a:t>(misalnya tirosin, lisin dan asam glutamat), 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2000" dirty="0" smtClean="0">
                <a:solidFill>
                  <a:srgbClr val="663300"/>
                </a:solidFill>
              </a:rPr>
              <a:t>bersifat asam (misalnya asam </a:t>
            </a:r>
            <a:r>
              <a:rPr lang="en-US" sz="2000" dirty="0" err="1" smtClean="0">
                <a:solidFill>
                  <a:srgbClr val="663300"/>
                </a:solidFill>
              </a:rPr>
              <a:t>glutamat</a:t>
            </a:r>
            <a:r>
              <a:rPr lang="en-US" sz="2000" dirty="0" smtClean="0">
                <a:solidFill>
                  <a:srgbClr val="663300"/>
                </a:solidFill>
              </a:rPr>
              <a:t>),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err="1" smtClean="0">
                <a:solidFill>
                  <a:srgbClr val="663300"/>
                </a:solidFill>
              </a:rPr>
              <a:t>bersifat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basa</a:t>
            </a:r>
            <a:r>
              <a:rPr lang="en-US" sz="2000" dirty="0" smtClean="0">
                <a:solidFill>
                  <a:srgbClr val="663300"/>
                </a:solidFill>
              </a:rPr>
              <a:t> (</a:t>
            </a:r>
            <a:r>
              <a:rPr lang="en-US" sz="2000" dirty="0" err="1" smtClean="0">
                <a:solidFill>
                  <a:srgbClr val="663300"/>
                </a:solidFill>
              </a:rPr>
              <a:t>misalnya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lisin</a:t>
            </a:r>
            <a:r>
              <a:rPr lang="en-US" sz="2000" dirty="0" smtClean="0">
                <a:solidFill>
                  <a:srgbClr val="663300"/>
                </a:solidFill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err="1" smtClean="0">
                <a:solidFill>
                  <a:srgbClr val="663300"/>
                </a:solidFill>
              </a:rPr>
              <a:t>mengandung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belerang</a:t>
            </a:r>
            <a:r>
              <a:rPr lang="en-US" sz="2000" dirty="0" smtClean="0">
                <a:solidFill>
                  <a:srgbClr val="663300"/>
                </a:solidFill>
              </a:rPr>
              <a:t> (</a:t>
            </a:r>
            <a:r>
              <a:rPr lang="en-US" sz="2000" dirty="0" err="1" smtClean="0">
                <a:solidFill>
                  <a:srgbClr val="663300"/>
                </a:solidFill>
              </a:rPr>
              <a:t>misalnya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sistein</a:t>
            </a:r>
            <a:r>
              <a:rPr lang="en-US" sz="2000" dirty="0" smtClean="0">
                <a:solidFill>
                  <a:srgbClr val="663300"/>
                </a:solidFill>
              </a:rPr>
              <a:t>)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err="1" smtClean="0">
                <a:solidFill>
                  <a:srgbClr val="663300"/>
                </a:solidFill>
              </a:rPr>
              <a:t>cincin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aromatik</a:t>
            </a:r>
            <a:r>
              <a:rPr lang="en-US" sz="2000" dirty="0" smtClean="0">
                <a:solidFill>
                  <a:srgbClr val="663300"/>
                </a:solidFill>
              </a:rPr>
              <a:t> (</a:t>
            </a:r>
            <a:r>
              <a:rPr lang="en-US" sz="2000" dirty="0" err="1" smtClean="0">
                <a:solidFill>
                  <a:srgbClr val="663300"/>
                </a:solidFill>
              </a:rPr>
              <a:t>misalnya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tirosin</a:t>
            </a:r>
            <a:r>
              <a:rPr lang="en-US" sz="2000" dirty="0" smtClean="0">
                <a:solidFill>
                  <a:srgbClr val="663300"/>
                </a:solidFill>
              </a:rPr>
              <a:t>).</a:t>
            </a:r>
            <a:endParaRPr lang="en-US" sz="2000" dirty="0">
              <a:solidFill>
                <a:srgbClr val="66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5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000"/>
                            </p:stCondLst>
                            <p:childTnLst>
                              <p:par>
                                <p:cTn id="30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81000" y="1143000"/>
            <a:ext cx="8458200" cy="4546431"/>
            <a:chOff x="381000" y="1676400"/>
            <a:chExt cx="8458200" cy="4546431"/>
          </a:xfrm>
        </p:grpSpPr>
        <p:sp>
          <p:nvSpPr>
            <p:cNvPr id="4" name="Rectangle 3"/>
            <p:cNvSpPr/>
            <p:nvPr/>
          </p:nvSpPr>
          <p:spPr>
            <a:xfrm>
              <a:off x="609600" y="2021681"/>
              <a:ext cx="8229600" cy="4201150"/>
            </a:xfrm>
            <a:prstGeom prst="rect">
              <a:avLst/>
            </a:prstGeom>
            <a:ln>
              <a:solidFill>
                <a:srgbClr val="663300"/>
              </a:solidFill>
            </a:ln>
          </p:spPr>
          <p:txBody>
            <a:bodyPr wrap="square">
              <a:spAutoFit/>
            </a:bodyPr>
            <a:lstStyle/>
            <a:p>
              <a:pPr marL="514350" indent="-514350">
                <a:spcBef>
                  <a:spcPts val="600"/>
                </a:spcBef>
              </a:pPr>
              <a:endParaRPr lang="en-US" sz="2800" dirty="0" smtClean="0">
                <a:solidFill>
                  <a:srgbClr val="663300"/>
                </a:solidFill>
              </a:endParaRPr>
            </a:p>
            <a:p>
              <a:pPr marL="514350" indent="-514350">
                <a:spcBef>
                  <a:spcPts val="600"/>
                </a:spcBef>
                <a:buAutoNum type="alphaLcPeriod"/>
              </a:pPr>
              <a:r>
                <a:rPr lang="en-US" sz="2800" dirty="0" err="1" smtClean="0">
                  <a:solidFill>
                    <a:srgbClr val="663300"/>
                  </a:solidFill>
                </a:rPr>
                <a:t>Asam</a:t>
              </a:r>
              <a:r>
                <a:rPr lang="en-US" sz="2800" dirty="0" smtClean="0">
                  <a:solidFill>
                    <a:srgbClr val="663300"/>
                  </a:solidFill>
                </a:rPr>
                <a:t> </a:t>
              </a:r>
              <a:r>
                <a:rPr lang="en-US" sz="2800" dirty="0" err="1" smtClean="0">
                  <a:solidFill>
                    <a:srgbClr val="663300"/>
                  </a:solidFill>
                </a:rPr>
                <a:t>nukleat</a:t>
              </a:r>
              <a:r>
                <a:rPr lang="en-US" sz="2800" dirty="0" smtClean="0">
                  <a:solidFill>
                    <a:srgbClr val="663300"/>
                  </a:solidFill>
                </a:rPr>
                <a:t> </a:t>
              </a:r>
              <a:r>
                <a:rPr lang="en-US" sz="2800" dirty="0" err="1" smtClean="0">
                  <a:solidFill>
                    <a:srgbClr val="663300"/>
                  </a:solidFill>
                </a:rPr>
                <a:t>juga</a:t>
              </a:r>
              <a:r>
                <a:rPr lang="en-US" sz="2800" dirty="0" smtClean="0">
                  <a:solidFill>
                    <a:srgbClr val="663300"/>
                  </a:solidFill>
                </a:rPr>
                <a:t> </a:t>
              </a:r>
              <a:r>
                <a:rPr lang="en-US" sz="2800" dirty="0" err="1" smtClean="0">
                  <a:solidFill>
                    <a:srgbClr val="663300"/>
                  </a:solidFill>
                </a:rPr>
                <a:t>merupakan</a:t>
              </a:r>
              <a:r>
                <a:rPr lang="en-US" sz="2800" dirty="0" smtClean="0">
                  <a:solidFill>
                    <a:srgbClr val="663300"/>
                  </a:solidFill>
                </a:rPr>
                <a:t> </a:t>
              </a:r>
              <a:r>
                <a:rPr lang="en-US" sz="2800" dirty="0" err="1" smtClean="0">
                  <a:solidFill>
                    <a:srgbClr val="663300"/>
                  </a:solidFill>
                </a:rPr>
                <a:t>polimer</a:t>
              </a:r>
              <a:r>
                <a:rPr lang="en-US" sz="2800" dirty="0" smtClean="0">
                  <a:solidFill>
                    <a:srgbClr val="663300"/>
                  </a:solidFill>
                </a:rPr>
                <a:t>. </a:t>
              </a:r>
            </a:p>
            <a:p>
              <a:pPr marL="514350" indent="-514350">
                <a:spcBef>
                  <a:spcPts val="600"/>
                </a:spcBef>
                <a:buAutoNum type="alphaLcPeriod"/>
              </a:pPr>
              <a:r>
                <a:rPr lang="en-US" sz="2800" dirty="0" err="1" smtClean="0">
                  <a:solidFill>
                    <a:srgbClr val="663300"/>
                  </a:solidFill>
                </a:rPr>
                <a:t>Umumnya</a:t>
              </a:r>
              <a:r>
                <a:rPr lang="en-US" sz="2800" dirty="0" smtClean="0">
                  <a:solidFill>
                    <a:srgbClr val="663300"/>
                  </a:solidFill>
                </a:rPr>
                <a:t>, </a:t>
              </a:r>
              <a:r>
                <a:rPr lang="en-US" sz="2800" dirty="0" err="1" smtClean="0">
                  <a:solidFill>
                    <a:srgbClr val="663300"/>
                  </a:solidFill>
                </a:rPr>
                <a:t>molekul</a:t>
              </a:r>
              <a:r>
                <a:rPr lang="en-US" sz="2800" dirty="0" smtClean="0">
                  <a:solidFill>
                    <a:srgbClr val="663300"/>
                  </a:solidFill>
                </a:rPr>
                <a:t> DNA </a:t>
              </a:r>
              <a:r>
                <a:rPr lang="en-US" sz="2800" dirty="0" err="1" smtClean="0">
                  <a:solidFill>
                    <a:srgbClr val="663300"/>
                  </a:solidFill>
                </a:rPr>
                <a:t>lebih</a:t>
              </a:r>
              <a:r>
                <a:rPr lang="en-US" sz="2800" dirty="0" smtClean="0">
                  <a:solidFill>
                    <a:srgbClr val="663300"/>
                  </a:solidFill>
                </a:rPr>
                <a:t> </a:t>
              </a:r>
              <a:r>
                <a:rPr lang="en-US" sz="2800" dirty="0" err="1" smtClean="0">
                  <a:solidFill>
                    <a:srgbClr val="663300"/>
                  </a:solidFill>
                </a:rPr>
                <a:t>besar</a:t>
              </a:r>
              <a:r>
                <a:rPr lang="en-US" sz="2800" dirty="0" smtClean="0">
                  <a:solidFill>
                    <a:srgbClr val="663300"/>
                  </a:solidFill>
                </a:rPr>
                <a:t> </a:t>
              </a:r>
              <a:r>
                <a:rPr lang="en-US" sz="2800" dirty="0" err="1" smtClean="0">
                  <a:solidFill>
                    <a:srgbClr val="663300"/>
                  </a:solidFill>
                </a:rPr>
                <a:t>daripada</a:t>
              </a:r>
              <a:r>
                <a:rPr lang="en-US" sz="2800" dirty="0" smtClean="0">
                  <a:solidFill>
                    <a:srgbClr val="663300"/>
                  </a:solidFill>
                </a:rPr>
                <a:t> </a:t>
              </a:r>
              <a:r>
                <a:rPr lang="en-US" sz="2800" dirty="0" err="1" smtClean="0">
                  <a:solidFill>
                    <a:srgbClr val="663300"/>
                  </a:solidFill>
                </a:rPr>
                <a:t>molekul</a:t>
              </a:r>
              <a:r>
                <a:rPr lang="en-US" sz="2800" dirty="0" smtClean="0">
                  <a:solidFill>
                    <a:srgbClr val="663300"/>
                  </a:solidFill>
                </a:rPr>
                <a:t> RNA. Monomer </a:t>
              </a:r>
              <a:r>
                <a:rPr lang="en-US" sz="2800" dirty="0" err="1" smtClean="0">
                  <a:solidFill>
                    <a:srgbClr val="663300"/>
                  </a:solidFill>
                </a:rPr>
                <a:t>asam</a:t>
              </a:r>
              <a:r>
                <a:rPr lang="en-US" sz="2800" dirty="0" smtClean="0">
                  <a:solidFill>
                    <a:srgbClr val="663300"/>
                  </a:solidFill>
                </a:rPr>
                <a:t> </a:t>
              </a:r>
              <a:r>
                <a:rPr lang="en-US" sz="2800" dirty="0" err="1" smtClean="0">
                  <a:solidFill>
                    <a:srgbClr val="663300"/>
                  </a:solidFill>
                </a:rPr>
                <a:t>nukleat</a:t>
              </a:r>
              <a:r>
                <a:rPr lang="en-US" sz="2800" dirty="0" smtClean="0">
                  <a:solidFill>
                    <a:srgbClr val="663300"/>
                  </a:solidFill>
                </a:rPr>
                <a:t> </a:t>
              </a:r>
              <a:r>
                <a:rPr lang="en-US" sz="2800" dirty="0" err="1" smtClean="0">
                  <a:solidFill>
                    <a:srgbClr val="663300"/>
                  </a:solidFill>
                </a:rPr>
                <a:t>adalah</a:t>
              </a:r>
              <a:r>
                <a:rPr lang="en-US" sz="2800" dirty="0" smtClean="0">
                  <a:solidFill>
                    <a:srgbClr val="663300"/>
                  </a:solidFill>
                </a:rPr>
                <a:t> </a:t>
              </a:r>
              <a:r>
                <a:rPr lang="en-US" sz="2800" dirty="0" err="1" smtClean="0">
                  <a:solidFill>
                    <a:srgbClr val="663300"/>
                  </a:solidFill>
                </a:rPr>
                <a:t>nukleotida</a:t>
              </a:r>
              <a:r>
                <a:rPr lang="en-US" sz="2800" dirty="0" smtClean="0">
                  <a:solidFill>
                    <a:srgbClr val="663300"/>
                  </a:solidFill>
                </a:rPr>
                <a:t>. </a:t>
              </a:r>
            </a:p>
            <a:p>
              <a:pPr marL="514350" indent="-514350">
                <a:spcBef>
                  <a:spcPts val="600"/>
                </a:spcBef>
                <a:buAutoNum type="alphaLcPeriod"/>
              </a:pPr>
              <a:r>
                <a:rPr lang="en-US" sz="2800" dirty="0" err="1" smtClean="0">
                  <a:solidFill>
                    <a:srgbClr val="663300"/>
                  </a:solidFill>
                </a:rPr>
                <a:t>Nukleotida</a:t>
              </a:r>
              <a:r>
                <a:rPr lang="en-US" sz="2800" dirty="0" smtClean="0">
                  <a:solidFill>
                    <a:srgbClr val="663300"/>
                  </a:solidFill>
                </a:rPr>
                <a:t> </a:t>
              </a:r>
              <a:r>
                <a:rPr lang="en-US" sz="2800" dirty="0" err="1" smtClean="0">
                  <a:solidFill>
                    <a:srgbClr val="663300"/>
                  </a:solidFill>
                </a:rPr>
                <a:t>terdiri</a:t>
              </a:r>
              <a:r>
                <a:rPr lang="en-US" sz="2800" dirty="0" smtClean="0">
                  <a:solidFill>
                    <a:srgbClr val="663300"/>
                  </a:solidFill>
                </a:rPr>
                <a:t> </a:t>
              </a:r>
              <a:r>
                <a:rPr lang="en-US" sz="2800" dirty="0" err="1" smtClean="0">
                  <a:solidFill>
                    <a:srgbClr val="663300"/>
                  </a:solidFill>
                </a:rPr>
                <a:t>atas</a:t>
              </a:r>
              <a:r>
                <a:rPr lang="en-US" sz="2800" dirty="0" smtClean="0">
                  <a:solidFill>
                    <a:srgbClr val="663300"/>
                  </a:solidFill>
                </a:rPr>
                <a:t> </a:t>
              </a:r>
              <a:r>
                <a:rPr lang="en-US" sz="2800" dirty="0" err="1" smtClean="0">
                  <a:solidFill>
                    <a:srgbClr val="663300"/>
                  </a:solidFill>
                </a:rPr>
                <a:t>tiga</a:t>
              </a:r>
              <a:r>
                <a:rPr lang="en-US" sz="2800" dirty="0" smtClean="0">
                  <a:solidFill>
                    <a:srgbClr val="663300"/>
                  </a:solidFill>
                </a:rPr>
                <a:t> </a:t>
              </a:r>
              <a:r>
                <a:rPr lang="en-US" sz="2800" dirty="0" err="1" smtClean="0">
                  <a:solidFill>
                    <a:srgbClr val="663300"/>
                  </a:solidFill>
                </a:rPr>
                <a:t>jenis</a:t>
              </a:r>
              <a:r>
                <a:rPr lang="en-US" sz="2800" dirty="0" smtClean="0">
                  <a:solidFill>
                    <a:srgbClr val="663300"/>
                  </a:solidFill>
                </a:rPr>
                <a:t> </a:t>
              </a:r>
              <a:r>
                <a:rPr lang="en-US" sz="2800" dirty="0" err="1" smtClean="0">
                  <a:solidFill>
                    <a:srgbClr val="663300"/>
                  </a:solidFill>
                </a:rPr>
                <a:t>molekul</a:t>
              </a:r>
              <a:r>
                <a:rPr lang="en-US" sz="2800" dirty="0" smtClean="0">
                  <a:solidFill>
                    <a:srgbClr val="663300"/>
                  </a:solidFill>
                </a:rPr>
                <a:t> </a:t>
              </a:r>
              <a:r>
                <a:rPr lang="en-US" sz="2800" dirty="0" err="1" smtClean="0">
                  <a:solidFill>
                    <a:srgbClr val="663300"/>
                  </a:solidFill>
                </a:rPr>
                <a:t>sederhana</a:t>
              </a:r>
              <a:r>
                <a:rPr lang="en-US" sz="2800" dirty="0" smtClean="0">
                  <a:solidFill>
                    <a:srgbClr val="663300"/>
                  </a:solidFill>
                </a:rPr>
                <a:t>, </a:t>
              </a:r>
              <a:r>
                <a:rPr lang="en-US" sz="2800" dirty="0" err="1" smtClean="0">
                  <a:solidFill>
                    <a:srgbClr val="663300"/>
                  </a:solidFill>
                </a:rPr>
                <a:t>yaitu</a:t>
              </a:r>
              <a:r>
                <a:rPr lang="en-US" sz="2800" dirty="0" smtClean="0">
                  <a:solidFill>
                    <a:srgbClr val="663300"/>
                  </a:solidFill>
                </a:rPr>
                <a:t> </a:t>
              </a:r>
              <a:r>
                <a:rPr lang="en-US" sz="2800" dirty="0" err="1" smtClean="0">
                  <a:solidFill>
                    <a:srgbClr val="663300"/>
                  </a:solidFill>
                </a:rPr>
                <a:t>satu</a:t>
              </a:r>
              <a:r>
                <a:rPr lang="en-US" sz="2800" dirty="0" smtClean="0">
                  <a:solidFill>
                    <a:srgbClr val="663300"/>
                  </a:solidFill>
                </a:rPr>
                <a:t> </a:t>
              </a:r>
              <a:r>
                <a:rPr lang="en-US" sz="2800" dirty="0" err="1" smtClean="0">
                  <a:solidFill>
                    <a:srgbClr val="663300"/>
                  </a:solidFill>
                </a:rPr>
                <a:t>basa</a:t>
              </a:r>
              <a:r>
                <a:rPr lang="en-US" sz="2800" dirty="0" smtClean="0">
                  <a:solidFill>
                    <a:srgbClr val="663300"/>
                  </a:solidFill>
                </a:rPr>
                <a:t> nitrogen (</a:t>
              </a:r>
              <a:r>
                <a:rPr lang="en-US" sz="2800" dirty="0" err="1" smtClean="0">
                  <a:solidFill>
                    <a:srgbClr val="663300"/>
                  </a:solidFill>
                </a:rPr>
                <a:t>basa</a:t>
              </a:r>
              <a:r>
                <a:rPr lang="en-US" sz="2800" dirty="0" smtClean="0">
                  <a:solidFill>
                    <a:srgbClr val="663300"/>
                  </a:solidFill>
                </a:rPr>
                <a:t> </a:t>
              </a:r>
              <a:r>
                <a:rPr lang="en-US" sz="2800" dirty="0" err="1" smtClean="0">
                  <a:solidFill>
                    <a:srgbClr val="663300"/>
                  </a:solidFill>
                </a:rPr>
                <a:t>purin</a:t>
              </a:r>
              <a:r>
                <a:rPr lang="en-US" sz="2800" dirty="0" smtClean="0">
                  <a:solidFill>
                    <a:srgbClr val="663300"/>
                  </a:solidFill>
                </a:rPr>
                <a:t> </a:t>
              </a:r>
              <a:r>
                <a:rPr lang="en-US" sz="2800" dirty="0" err="1" smtClean="0">
                  <a:solidFill>
                    <a:srgbClr val="663300"/>
                  </a:solidFill>
                </a:rPr>
                <a:t>atau</a:t>
              </a:r>
              <a:r>
                <a:rPr lang="en-US" sz="2800" dirty="0" smtClean="0">
                  <a:solidFill>
                    <a:srgbClr val="663300"/>
                  </a:solidFill>
                </a:rPr>
                <a:t> </a:t>
              </a:r>
              <a:r>
                <a:rPr lang="en-US" sz="2800" dirty="0" err="1" smtClean="0">
                  <a:solidFill>
                    <a:srgbClr val="663300"/>
                  </a:solidFill>
                </a:rPr>
                <a:t>basa</a:t>
              </a:r>
              <a:r>
                <a:rPr lang="en-US" sz="2800" dirty="0" smtClean="0">
                  <a:solidFill>
                    <a:srgbClr val="663300"/>
                  </a:solidFill>
                </a:rPr>
                <a:t> </a:t>
              </a:r>
              <a:r>
                <a:rPr lang="en-US" sz="2800" dirty="0" err="1" smtClean="0">
                  <a:solidFill>
                    <a:srgbClr val="663300"/>
                  </a:solidFill>
                </a:rPr>
                <a:t>pirimidin</a:t>
              </a:r>
              <a:r>
                <a:rPr lang="en-US" sz="2800" dirty="0" smtClean="0">
                  <a:solidFill>
                    <a:srgbClr val="663300"/>
                  </a:solidFill>
                </a:rPr>
                <a:t>), </a:t>
              </a:r>
              <a:r>
                <a:rPr lang="en-US" sz="2800" dirty="0" err="1" smtClean="0">
                  <a:solidFill>
                    <a:srgbClr val="663300"/>
                  </a:solidFill>
                </a:rPr>
                <a:t>satu</a:t>
              </a:r>
              <a:r>
                <a:rPr lang="en-US" sz="2800" dirty="0" smtClean="0">
                  <a:solidFill>
                    <a:srgbClr val="663300"/>
                  </a:solidFill>
                </a:rPr>
                <a:t>  </a:t>
              </a:r>
              <a:r>
                <a:rPr lang="en-US" sz="2800" dirty="0" err="1" smtClean="0">
                  <a:solidFill>
                    <a:srgbClr val="663300"/>
                  </a:solidFill>
                </a:rPr>
                <a:t>pentosa</a:t>
              </a:r>
              <a:r>
                <a:rPr lang="en-US" sz="2800" dirty="0" smtClean="0">
                  <a:solidFill>
                    <a:srgbClr val="663300"/>
                  </a:solidFill>
                </a:rPr>
                <a:t> (</a:t>
              </a:r>
              <a:r>
                <a:rPr lang="en-US" sz="2800" dirty="0" err="1" smtClean="0">
                  <a:solidFill>
                    <a:srgbClr val="663300"/>
                  </a:solidFill>
                </a:rPr>
                <a:t>ribosa</a:t>
              </a:r>
              <a:r>
                <a:rPr lang="en-US" sz="2800" dirty="0" smtClean="0">
                  <a:solidFill>
                    <a:srgbClr val="663300"/>
                  </a:solidFill>
                </a:rPr>
                <a:t> </a:t>
              </a:r>
              <a:r>
                <a:rPr lang="en-US" sz="2800" dirty="0" err="1" smtClean="0">
                  <a:solidFill>
                    <a:srgbClr val="663300"/>
                  </a:solidFill>
                </a:rPr>
                <a:t>atau</a:t>
              </a:r>
              <a:r>
                <a:rPr lang="en-US" sz="2800" dirty="0" smtClean="0">
                  <a:solidFill>
                    <a:srgbClr val="663300"/>
                  </a:solidFill>
                </a:rPr>
                <a:t> </a:t>
              </a:r>
              <a:r>
                <a:rPr lang="en-US" sz="2800" dirty="0" err="1" smtClean="0">
                  <a:solidFill>
                    <a:srgbClr val="663300"/>
                  </a:solidFill>
                </a:rPr>
                <a:t>deoksiribosa</a:t>
              </a:r>
              <a:r>
                <a:rPr lang="en-US" sz="2800" dirty="0" smtClean="0">
                  <a:solidFill>
                    <a:srgbClr val="663300"/>
                  </a:solidFill>
                </a:rPr>
                <a:t>), </a:t>
              </a:r>
              <a:r>
                <a:rPr lang="en-US" sz="2800" dirty="0" err="1" smtClean="0">
                  <a:solidFill>
                    <a:srgbClr val="663300"/>
                  </a:solidFill>
                </a:rPr>
                <a:t>dan</a:t>
              </a:r>
              <a:r>
                <a:rPr lang="en-US" sz="2800" dirty="0" smtClean="0">
                  <a:solidFill>
                    <a:srgbClr val="663300"/>
                  </a:solidFill>
                </a:rPr>
                <a:t> </a:t>
              </a:r>
              <a:r>
                <a:rPr lang="en-US" sz="2800" dirty="0" err="1" smtClean="0">
                  <a:solidFill>
                    <a:srgbClr val="663300"/>
                  </a:solidFill>
                </a:rPr>
                <a:t>asam</a:t>
              </a:r>
              <a:r>
                <a:rPr lang="en-US" sz="2800" dirty="0" smtClean="0">
                  <a:solidFill>
                    <a:srgbClr val="663300"/>
                  </a:solidFill>
                </a:rPr>
                <a:t> </a:t>
              </a:r>
              <a:r>
                <a:rPr lang="en-US" sz="2800" dirty="0" err="1" smtClean="0">
                  <a:solidFill>
                    <a:srgbClr val="663300"/>
                  </a:solidFill>
                </a:rPr>
                <a:t>fosfat</a:t>
              </a:r>
              <a:r>
                <a:rPr lang="en-US" sz="2800" dirty="0" smtClean="0">
                  <a:solidFill>
                    <a:srgbClr val="663300"/>
                  </a:solidFill>
                </a:rPr>
                <a:t>.</a:t>
              </a:r>
              <a:endParaRPr lang="en-US" sz="2800" dirty="0">
                <a:solidFill>
                  <a:srgbClr val="663300"/>
                </a:solidFill>
              </a:endParaRP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676400"/>
              <a:ext cx="4800600" cy="609600"/>
            </a:xfrm>
            <a:prstGeom prst="roundRect">
              <a:avLst/>
            </a:prstGeom>
            <a:solidFill>
              <a:srgbClr val="663300"/>
            </a:solidFill>
            <a:ln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600" b="1" dirty="0" err="1" smtClean="0"/>
                <a:t>Struktur</a:t>
              </a:r>
              <a:r>
                <a:rPr lang="en-US" sz="3600" b="1" dirty="0" smtClean="0"/>
                <a:t> </a:t>
              </a:r>
              <a:r>
                <a:rPr lang="en-US" sz="3600" b="1" dirty="0" err="1" smtClean="0"/>
                <a:t>Asam</a:t>
              </a:r>
              <a:r>
                <a:rPr lang="en-US" sz="3600" b="1" dirty="0" smtClean="0"/>
                <a:t> </a:t>
              </a:r>
              <a:r>
                <a:rPr lang="en-US" sz="3600" b="1" dirty="0" err="1" smtClean="0"/>
                <a:t>Nukleat</a:t>
              </a:r>
              <a:endPara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81000" y="762000"/>
            <a:ext cx="8763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 err="1" smtClean="0">
                <a:solidFill>
                  <a:srgbClr val="663300"/>
                </a:solidFill>
              </a:rPr>
              <a:t>Salah</a:t>
            </a:r>
            <a:r>
              <a:rPr lang="es-ES" sz="2400" b="1" dirty="0" smtClean="0">
                <a:solidFill>
                  <a:srgbClr val="663300"/>
                </a:solidFill>
              </a:rPr>
              <a:t> </a:t>
            </a:r>
            <a:r>
              <a:rPr lang="es-ES" sz="2400" b="1" dirty="0" err="1" smtClean="0">
                <a:solidFill>
                  <a:srgbClr val="663300"/>
                </a:solidFill>
              </a:rPr>
              <a:t>satu</a:t>
            </a:r>
            <a:r>
              <a:rPr lang="es-ES" sz="2400" b="1" dirty="0" smtClean="0">
                <a:solidFill>
                  <a:srgbClr val="663300"/>
                </a:solidFill>
              </a:rPr>
              <a:t> </a:t>
            </a:r>
            <a:r>
              <a:rPr lang="es-ES" sz="2400" b="1" dirty="0" err="1" smtClean="0">
                <a:solidFill>
                  <a:srgbClr val="663300"/>
                </a:solidFill>
              </a:rPr>
              <a:t>perbedaan</a:t>
            </a:r>
            <a:r>
              <a:rPr lang="es-ES" sz="2400" b="1" dirty="0" smtClean="0">
                <a:solidFill>
                  <a:srgbClr val="663300"/>
                </a:solidFill>
              </a:rPr>
              <a:t> antara DNA dan RNA </a:t>
            </a:r>
            <a:r>
              <a:rPr lang="es-ES" sz="2400" b="1" dirty="0" err="1" smtClean="0">
                <a:solidFill>
                  <a:srgbClr val="663300"/>
                </a:solidFill>
              </a:rPr>
              <a:t>terletak</a:t>
            </a:r>
            <a:r>
              <a:rPr lang="es-ES" sz="2400" b="1" dirty="0" smtClean="0">
                <a:solidFill>
                  <a:srgbClr val="663300"/>
                </a:solidFill>
              </a:rPr>
              <a:t> pada </a:t>
            </a:r>
            <a:r>
              <a:rPr lang="es-ES" sz="2400" b="1" dirty="0" err="1" smtClean="0">
                <a:solidFill>
                  <a:srgbClr val="663300"/>
                </a:solidFill>
              </a:rPr>
              <a:t>jenis</a:t>
            </a:r>
            <a:r>
              <a:rPr lang="es-ES" sz="2400" b="1" dirty="0" smtClean="0">
                <a:solidFill>
                  <a:srgbClr val="663300"/>
                </a:solidFill>
              </a:rPr>
              <a:t> gula pentosa dan </a:t>
            </a:r>
            <a:r>
              <a:rPr lang="en-US" sz="2400" b="1" dirty="0" err="1" smtClean="0">
                <a:solidFill>
                  <a:srgbClr val="663300"/>
                </a:solidFill>
              </a:rPr>
              <a:t>basa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nitrogennya</a:t>
            </a:r>
            <a:r>
              <a:rPr lang="en-US" sz="2400" b="1" dirty="0" smtClean="0">
                <a:solidFill>
                  <a:srgbClr val="663300"/>
                </a:solidFill>
              </a:rPr>
              <a:t>. DNA </a:t>
            </a:r>
            <a:r>
              <a:rPr lang="en-US" sz="2400" b="1" dirty="0" err="1" smtClean="0">
                <a:solidFill>
                  <a:srgbClr val="663300"/>
                </a:solidFill>
              </a:rPr>
              <a:t>mengandung</a:t>
            </a:r>
            <a:r>
              <a:rPr lang="en-US" sz="2400" b="1" dirty="0" smtClean="0">
                <a:solidFill>
                  <a:srgbClr val="663300"/>
                </a:solidFill>
              </a:rPr>
              <a:t> 2–deoksiribosa, </a:t>
            </a:r>
            <a:r>
              <a:rPr lang="en-US" sz="2400" b="1" dirty="0" err="1" smtClean="0">
                <a:solidFill>
                  <a:srgbClr val="663300"/>
                </a:solidFill>
              </a:rPr>
              <a:t>sedangkan</a:t>
            </a:r>
            <a:r>
              <a:rPr lang="en-US" sz="2400" b="1" dirty="0" smtClean="0">
                <a:solidFill>
                  <a:srgbClr val="663300"/>
                </a:solidFill>
              </a:rPr>
              <a:t> RNA </a:t>
            </a:r>
            <a:r>
              <a:rPr lang="en-US" sz="2400" b="1" dirty="0" err="1" smtClean="0">
                <a:solidFill>
                  <a:srgbClr val="663300"/>
                </a:solidFill>
              </a:rPr>
              <a:t>mengandung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ribosa</a:t>
            </a:r>
            <a:r>
              <a:rPr lang="en-US" sz="2400" b="1" dirty="0" smtClean="0">
                <a:solidFill>
                  <a:srgbClr val="663300"/>
                </a:solidFill>
              </a:rPr>
              <a:t>. </a:t>
            </a:r>
            <a:r>
              <a:rPr lang="en-US" sz="2400" b="1" dirty="0" err="1" smtClean="0">
                <a:solidFill>
                  <a:srgbClr val="663300"/>
                </a:solidFill>
              </a:rPr>
              <a:t>Basa</a:t>
            </a:r>
            <a:r>
              <a:rPr lang="en-US" sz="2400" b="1" dirty="0" smtClean="0">
                <a:solidFill>
                  <a:srgbClr val="663300"/>
                </a:solidFill>
              </a:rPr>
              <a:t> nitrogen yang </a:t>
            </a:r>
            <a:r>
              <a:rPr lang="en-US" sz="2400" b="1" dirty="0" err="1" smtClean="0">
                <a:solidFill>
                  <a:srgbClr val="663300"/>
                </a:solidFill>
              </a:rPr>
              <a:t>terdapat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dalam</a:t>
            </a:r>
            <a:r>
              <a:rPr lang="en-US" sz="2400" b="1" dirty="0" smtClean="0">
                <a:solidFill>
                  <a:srgbClr val="663300"/>
                </a:solidFill>
              </a:rPr>
              <a:t> DNA </a:t>
            </a:r>
            <a:r>
              <a:rPr lang="en-US" sz="2400" b="1" dirty="0" err="1" smtClean="0">
                <a:solidFill>
                  <a:srgbClr val="663300"/>
                </a:solidFill>
              </a:rPr>
              <a:t>adalah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adenin</a:t>
            </a:r>
            <a:r>
              <a:rPr lang="en-US" sz="2400" b="1" dirty="0" smtClean="0">
                <a:solidFill>
                  <a:srgbClr val="663300"/>
                </a:solidFill>
              </a:rPr>
              <a:t> (A), </a:t>
            </a:r>
            <a:r>
              <a:rPr lang="en-US" sz="2400" b="1" dirty="0" err="1" smtClean="0">
                <a:solidFill>
                  <a:srgbClr val="663300"/>
                </a:solidFill>
              </a:rPr>
              <a:t>guanin</a:t>
            </a:r>
            <a:r>
              <a:rPr lang="en-US" sz="2400" b="1" dirty="0" smtClean="0">
                <a:solidFill>
                  <a:srgbClr val="663300"/>
                </a:solidFill>
              </a:rPr>
              <a:t> (G), </a:t>
            </a:r>
            <a:r>
              <a:rPr lang="en-US" sz="2400" b="1" dirty="0" err="1" smtClean="0">
                <a:solidFill>
                  <a:srgbClr val="663300"/>
                </a:solidFill>
              </a:rPr>
              <a:t>timin</a:t>
            </a:r>
            <a:r>
              <a:rPr lang="en-US" sz="2400" b="1" dirty="0" smtClean="0">
                <a:solidFill>
                  <a:srgbClr val="663300"/>
                </a:solidFill>
              </a:rPr>
              <a:t> (T), </a:t>
            </a:r>
            <a:r>
              <a:rPr lang="en-US" sz="2400" b="1" dirty="0" err="1" smtClean="0">
                <a:solidFill>
                  <a:srgbClr val="663300"/>
                </a:solidFill>
              </a:rPr>
              <a:t>dan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sitosin</a:t>
            </a:r>
            <a:r>
              <a:rPr lang="en-US" sz="2400" b="1" dirty="0" smtClean="0">
                <a:solidFill>
                  <a:srgbClr val="663300"/>
                </a:solidFill>
              </a:rPr>
              <a:t> (S); </a:t>
            </a:r>
            <a:r>
              <a:rPr lang="en-US" sz="2400" b="1" dirty="0" err="1" smtClean="0">
                <a:solidFill>
                  <a:srgbClr val="663300"/>
                </a:solidFill>
              </a:rPr>
              <a:t>sedangkan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dalam</a:t>
            </a:r>
            <a:r>
              <a:rPr lang="en-US" sz="2400" b="1" dirty="0" smtClean="0">
                <a:solidFill>
                  <a:srgbClr val="663300"/>
                </a:solidFill>
              </a:rPr>
              <a:t> RNA </a:t>
            </a:r>
            <a:r>
              <a:rPr lang="en-US" sz="2400" b="1" dirty="0" err="1" smtClean="0">
                <a:solidFill>
                  <a:srgbClr val="663300"/>
                </a:solidFill>
              </a:rPr>
              <a:t>adalah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adenin</a:t>
            </a:r>
            <a:r>
              <a:rPr lang="en-US" sz="2400" b="1" dirty="0" smtClean="0">
                <a:solidFill>
                  <a:srgbClr val="663300"/>
                </a:solidFill>
              </a:rPr>
              <a:t> (A), </a:t>
            </a:r>
            <a:r>
              <a:rPr lang="en-US" sz="2400" b="1" dirty="0" err="1" smtClean="0">
                <a:solidFill>
                  <a:srgbClr val="663300"/>
                </a:solidFill>
              </a:rPr>
              <a:t>guanin</a:t>
            </a:r>
            <a:r>
              <a:rPr lang="en-US" sz="2400" b="1" dirty="0" smtClean="0">
                <a:solidFill>
                  <a:srgbClr val="663300"/>
                </a:solidFill>
              </a:rPr>
              <a:t> (G), </a:t>
            </a:r>
            <a:r>
              <a:rPr lang="en-US" sz="2400" b="1" dirty="0" err="1" smtClean="0">
                <a:solidFill>
                  <a:srgbClr val="663300"/>
                </a:solidFill>
              </a:rPr>
              <a:t>urasil</a:t>
            </a:r>
            <a:r>
              <a:rPr lang="en-US" sz="2400" b="1" dirty="0" smtClean="0">
                <a:solidFill>
                  <a:srgbClr val="663300"/>
                </a:solidFill>
              </a:rPr>
              <a:t> (U), </a:t>
            </a:r>
            <a:r>
              <a:rPr lang="en-US" sz="2400" b="1" dirty="0" err="1" smtClean="0">
                <a:solidFill>
                  <a:srgbClr val="663300"/>
                </a:solidFill>
              </a:rPr>
              <a:t>dan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sitosin</a:t>
            </a:r>
            <a:r>
              <a:rPr lang="en-US" sz="2400" b="1" dirty="0" smtClean="0">
                <a:solidFill>
                  <a:srgbClr val="663300"/>
                </a:solidFill>
              </a:rPr>
              <a:t> (S).</a:t>
            </a:r>
            <a:endParaRPr lang="en-US" sz="2400" b="1" dirty="0">
              <a:solidFill>
                <a:srgbClr val="66330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3005" y="3048000"/>
            <a:ext cx="8052593" cy="3146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535" y="1676400"/>
            <a:ext cx="7620000" cy="398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ounded Rectangle 4"/>
          <p:cNvSpPr/>
          <p:nvPr/>
        </p:nvSpPr>
        <p:spPr>
          <a:xfrm>
            <a:off x="609600" y="838200"/>
            <a:ext cx="7717465" cy="609600"/>
          </a:xfrm>
          <a:prstGeom prst="roundRect">
            <a:avLst/>
          </a:prstGeom>
          <a:solidFill>
            <a:srgbClr val="66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Beberapa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Contoh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Asam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Amino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57200" y="838200"/>
            <a:ext cx="2590800" cy="609600"/>
          </a:xfrm>
          <a:prstGeom prst="roundRect">
            <a:avLst/>
          </a:prstGeom>
          <a:solidFill>
            <a:srgbClr val="66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Ion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Zwitter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2362199"/>
            <a:ext cx="5756777" cy="2514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381000" y="1531203"/>
            <a:ext cx="8839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solidFill>
                  <a:srgbClr val="663300"/>
                </a:solidFill>
              </a:rPr>
              <a:t>Molekul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asam</a:t>
            </a:r>
            <a:r>
              <a:rPr lang="en-US" sz="2400" dirty="0" smtClean="0">
                <a:solidFill>
                  <a:srgbClr val="663300"/>
                </a:solidFill>
              </a:rPr>
              <a:t> amino </a:t>
            </a:r>
            <a:r>
              <a:rPr lang="en-US" sz="2400" dirty="0" err="1" smtClean="0">
                <a:solidFill>
                  <a:srgbClr val="663300"/>
                </a:solidFill>
              </a:rPr>
              <a:t>dapat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mengalami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reaksi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asam-basa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intramolekul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membentuk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suatu</a:t>
            </a:r>
            <a:r>
              <a:rPr lang="en-US" sz="2400" dirty="0" smtClean="0">
                <a:solidFill>
                  <a:srgbClr val="663300"/>
                </a:solidFill>
              </a:rPr>
              <a:t> ion dipolar yang </a:t>
            </a:r>
            <a:r>
              <a:rPr lang="en-US" sz="2400" dirty="0" err="1" smtClean="0">
                <a:solidFill>
                  <a:srgbClr val="663300"/>
                </a:solidFill>
              </a:rPr>
              <a:t>disebut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b="1" i="1" dirty="0" smtClean="0">
                <a:solidFill>
                  <a:srgbClr val="663300"/>
                </a:solidFill>
              </a:rPr>
              <a:t>ion </a:t>
            </a:r>
            <a:r>
              <a:rPr lang="en-US" sz="2400" b="1" i="1" dirty="0" err="1" smtClean="0">
                <a:solidFill>
                  <a:srgbClr val="663300"/>
                </a:solidFill>
              </a:rPr>
              <a:t>zwitter</a:t>
            </a:r>
            <a:r>
              <a:rPr lang="en-US" sz="2400" b="1" i="1" dirty="0" smtClean="0">
                <a:solidFill>
                  <a:srgbClr val="663300"/>
                </a:solidFill>
              </a:rPr>
              <a:t>.</a:t>
            </a:r>
            <a:endParaRPr lang="en-US" sz="2400" dirty="0">
              <a:solidFill>
                <a:srgbClr val="6633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1000" y="4895671"/>
            <a:ext cx="8686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solidFill>
                  <a:srgbClr val="663300"/>
                </a:solidFill>
              </a:rPr>
              <a:t>Oleh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karena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mempunyai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gugus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asam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gugus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basa</a:t>
            </a:r>
            <a:r>
              <a:rPr lang="en-US" sz="2400" dirty="0" smtClean="0">
                <a:solidFill>
                  <a:srgbClr val="663300"/>
                </a:solidFill>
              </a:rPr>
              <a:t>, </a:t>
            </a:r>
            <a:r>
              <a:rPr lang="en-US" sz="2400" dirty="0" err="1" smtClean="0">
                <a:solidFill>
                  <a:srgbClr val="663300"/>
                </a:solidFill>
              </a:rPr>
              <a:t>maka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asam</a:t>
            </a:r>
            <a:r>
              <a:rPr lang="en-US" sz="2400" dirty="0" smtClean="0">
                <a:solidFill>
                  <a:srgbClr val="663300"/>
                </a:solidFill>
              </a:rPr>
              <a:t> amino </a:t>
            </a:r>
            <a:r>
              <a:rPr lang="en-US" sz="2400" dirty="0" err="1" smtClean="0">
                <a:solidFill>
                  <a:srgbClr val="663300"/>
                </a:solidFill>
              </a:rPr>
              <a:t>bersifat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amfoter</a:t>
            </a:r>
            <a:r>
              <a:rPr lang="en-US" sz="2400" dirty="0" smtClean="0">
                <a:solidFill>
                  <a:srgbClr val="663300"/>
                </a:solidFill>
              </a:rPr>
              <a:t> (</a:t>
            </a:r>
            <a:r>
              <a:rPr lang="en-US" sz="2400" dirty="0" err="1" smtClean="0">
                <a:solidFill>
                  <a:srgbClr val="663300"/>
                </a:solidFill>
              </a:rPr>
              <a:t>dapat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bereaksi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baik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dengan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asam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maupun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dengan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basa</a:t>
            </a:r>
            <a:r>
              <a:rPr lang="en-US" sz="2400" dirty="0" smtClean="0">
                <a:solidFill>
                  <a:srgbClr val="663300"/>
                </a:solidFill>
              </a:rPr>
              <a:t>).</a:t>
            </a:r>
            <a:endParaRPr lang="en-US" sz="2400" dirty="0">
              <a:solidFill>
                <a:srgbClr val="66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57200" y="739140"/>
            <a:ext cx="7924800" cy="609600"/>
          </a:xfrm>
          <a:prstGeom prst="roundRect">
            <a:avLst/>
          </a:prstGeom>
          <a:solidFill>
            <a:srgbClr val="66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Asam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Amino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Esensial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Nonesensial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143000" y="2232660"/>
            <a:ext cx="7848600" cy="461665"/>
          </a:xfrm>
          <a:prstGeom prst="rect">
            <a:avLst/>
          </a:prstGeom>
          <a:ln>
            <a:solidFill>
              <a:srgbClr val="663300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rgbClr val="663300"/>
                </a:solidFill>
              </a:rPr>
              <a:t>Asam-asam</a:t>
            </a:r>
            <a:r>
              <a:rPr lang="en-US" sz="2400" b="1" dirty="0" smtClean="0">
                <a:solidFill>
                  <a:srgbClr val="663300"/>
                </a:solidFill>
              </a:rPr>
              <a:t> amino yang </a:t>
            </a:r>
            <a:r>
              <a:rPr lang="en-US" sz="2400" b="1" dirty="0" err="1" smtClean="0">
                <a:solidFill>
                  <a:srgbClr val="663300"/>
                </a:solidFill>
              </a:rPr>
              <a:t>tidak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dapat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disintesis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dalam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tubuh</a:t>
            </a:r>
            <a:r>
              <a:rPr lang="en-US" sz="2400" b="1" dirty="0" smtClean="0">
                <a:solidFill>
                  <a:srgbClr val="663300"/>
                </a:solidFill>
              </a:rPr>
              <a:t>.</a:t>
            </a:r>
            <a:endParaRPr lang="en-US" sz="2400" b="1" dirty="0">
              <a:solidFill>
                <a:srgbClr val="663300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533400" y="1470660"/>
            <a:ext cx="3886200" cy="533400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/>
              <a:t>Asam</a:t>
            </a:r>
            <a:r>
              <a:rPr lang="en-US" sz="3200" b="1" dirty="0" smtClean="0"/>
              <a:t> Amino </a:t>
            </a:r>
            <a:r>
              <a:rPr lang="en-US" sz="3200" b="1" dirty="0" err="1" smtClean="0"/>
              <a:t>Esensial</a:t>
            </a:r>
            <a:endParaRPr lang="en-US" sz="3200" b="1" dirty="0"/>
          </a:p>
        </p:txBody>
      </p:sp>
      <p:grpSp>
        <p:nvGrpSpPr>
          <p:cNvPr id="23" name="Group 22"/>
          <p:cNvGrpSpPr/>
          <p:nvPr/>
        </p:nvGrpSpPr>
        <p:grpSpPr>
          <a:xfrm>
            <a:off x="685006" y="2026920"/>
            <a:ext cx="457994" cy="426720"/>
            <a:chOff x="685006" y="2515394"/>
            <a:chExt cx="610394" cy="457994"/>
          </a:xfrm>
        </p:grpSpPr>
        <p:cxnSp>
          <p:nvCxnSpPr>
            <p:cNvPr id="24" name="Straight Connector 23"/>
            <p:cNvCxnSpPr/>
            <p:nvPr/>
          </p:nvCxnSpPr>
          <p:spPr>
            <a:xfrm rot="5400000">
              <a:off x="457200" y="2743200"/>
              <a:ext cx="457200" cy="1588"/>
            </a:xfrm>
            <a:prstGeom prst="line">
              <a:avLst/>
            </a:prstGeom>
            <a:ln w="19050">
              <a:solidFill>
                <a:srgbClr val="66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685800" y="2971800"/>
              <a:ext cx="609600" cy="1588"/>
            </a:xfrm>
            <a:prstGeom prst="line">
              <a:avLst/>
            </a:prstGeom>
            <a:ln w="19050">
              <a:solidFill>
                <a:srgbClr val="66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ectangle 25"/>
          <p:cNvSpPr/>
          <p:nvPr/>
        </p:nvSpPr>
        <p:spPr>
          <a:xfrm>
            <a:off x="1143794" y="2796540"/>
            <a:ext cx="7848600" cy="830997"/>
          </a:xfrm>
          <a:prstGeom prst="rect">
            <a:avLst/>
          </a:prstGeom>
          <a:ln>
            <a:solidFill>
              <a:srgbClr val="663300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rgbClr val="663300"/>
                </a:solidFill>
              </a:rPr>
              <a:t>Contoh</a:t>
            </a:r>
            <a:r>
              <a:rPr lang="en-US" sz="2400" b="1" dirty="0" smtClean="0">
                <a:solidFill>
                  <a:srgbClr val="663300"/>
                </a:solidFill>
              </a:rPr>
              <a:t>: </a:t>
            </a:r>
            <a:r>
              <a:rPr lang="en-US" sz="2400" b="1" dirty="0" err="1" smtClean="0">
                <a:solidFill>
                  <a:srgbClr val="663300"/>
                </a:solidFill>
              </a:rPr>
              <a:t>fenilalanin</a:t>
            </a:r>
            <a:r>
              <a:rPr lang="en-US" sz="2400" b="1" dirty="0" smtClean="0">
                <a:solidFill>
                  <a:srgbClr val="663300"/>
                </a:solidFill>
              </a:rPr>
              <a:t>, </a:t>
            </a:r>
            <a:r>
              <a:rPr lang="en-US" sz="2400" b="1" dirty="0" err="1" smtClean="0">
                <a:solidFill>
                  <a:srgbClr val="663300"/>
                </a:solidFill>
              </a:rPr>
              <a:t>valin</a:t>
            </a:r>
            <a:r>
              <a:rPr lang="en-US" sz="2400" b="1" dirty="0" smtClean="0">
                <a:solidFill>
                  <a:srgbClr val="663300"/>
                </a:solidFill>
              </a:rPr>
              <a:t>, </a:t>
            </a:r>
            <a:r>
              <a:rPr lang="en-US" sz="2400" b="1" dirty="0" err="1" smtClean="0">
                <a:solidFill>
                  <a:srgbClr val="663300"/>
                </a:solidFill>
              </a:rPr>
              <a:t>leusin</a:t>
            </a:r>
            <a:r>
              <a:rPr lang="en-US" sz="2400" b="1" dirty="0" smtClean="0">
                <a:solidFill>
                  <a:srgbClr val="663300"/>
                </a:solidFill>
              </a:rPr>
              <a:t>, </a:t>
            </a:r>
            <a:r>
              <a:rPr lang="en-US" sz="2400" b="1" dirty="0" err="1" smtClean="0">
                <a:solidFill>
                  <a:srgbClr val="663300"/>
                </a:solidFill>
              </a:rPr>
              <a:t>isoleusin</a:t>
            </a:r>
            <a:r>
              <a:rPr lang="en-US" sz="2400" b="1" dirty="0" smtClean="0">
                <a:solidFill>
                  <a:srgbClr val="663300"/>
                </a:solidFill>
              </a:rPr>
              <a:t>, </a:t>
            </a:r>
            <a:r>
              <a:rPr lang="en-US" sz="2400" b="1" dirty="0" err="1" smtClean="0">
                <a:solidFill>
                  <a:srgbClr val="663300"/>
                </a:solidFill>
              </a:rPr>
              <a:t>triptofan</a:t>
            </a:r>
            <a:r>
              <a:rPr lang="en-US" sz="2400" b="1" dirty="0" smtClean="0">
                <a:solidFill>
                  <a:srgbClr val="663300"/>
                </a:solidFill>
              </a:rPr>
              <a:t>, </a:t>
            </a:r>
            <a:r>
              <a:rPr lang="en-US" sz="2400" b="1" dirty="0" err="1" smtClean="0">
                <a:solidFill>
                  <a:srgbClr val="663300"/>
                </a:solidFill>
              </a:rPr>
              <a:t>dan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lisin</a:t>
            </a:r>
            <a:r>
              <a:rPr lang="en-US" sz="2400" b="1" dirty="0" smtClean="0">
                <a:solidFill>
                  <a:srgbClr val="663300"/>
                </a:solidFill>
              </a:rPr>
              <a:t>. </a:t>
            </a:r>
            <a:r>
              <a:rPr lang="en-US" sz="2400" b="1" dirty="0" err="1" smtClean="0">
                <a:solidFill>
                  <a:srgbClr val="663300"/>
                </a:solidFill>
              </a:rPr>
              <a:t>Arginin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dan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histidin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juga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esensial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untuk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bayi</a:t>
            </a:r>
            <a:r>
              <a:rPr lang="en-US" sz="2400" b="1" dirty="0" smtClean="0">
                <a:solidFill>
                  <a:srgbClr val="663300"/>
                </a:solidFill>
              </a:rPr>
              <a:t>.</a:t>
            </a:r>
            <a:endParaRPr lang="en-US" sz="2400" b="1" dirty="0">
              <a:solidFill>
                <a:srgbClr val="663300"/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685800" y="2491740"/>
            <a:ext cx="457994" cy="609600"/>
            <a:chOff x="685006" y="2515394"/>
            <a:chExt cx="610394" cy="457994"/>
          </a:xfrm>
        </p:grpSpPr>
        <p:cxnSp>
          <p:nvCxnSpPr>
            <p:cNvPr id="28" name="Straight Connector 27"/>
            <p:cNvCxnSpPr/>
            <p:nvPr/>
          </p:nvCxnSpPr>
          <p:spPr>
            <a:xfrm rot="5400000">
              <a:off x="457200" y="2743200"/>
              <a:ext cx="457200" cy="1588"/>
            </a:xfrm>
            <a:prstGeom prst="line">
              <a:avLst/>
            </a:prstGeom>
            <a:ln w="19050">
              <a:solidFill>
                <a:srgbClr val="66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685800" y="2971800"/>
              <a:ext cx="609600" cy="1588"/>
            </a:xfrm>
            <a:prstGeom prst="line">
              <a:avLst/>
            </a:prstGeom>
            <a:ln w="19050">
              <a:solidFill>
                <a:srgbClr val="66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Rectangle 29"/>
          <p:cNvSpPr/>
          <p:nvPr/>
        </p:nvSpPr>
        <p:spPr>
          <a:xfrm>
            <a:off x="1165860" y="4594860"/>
            <a:ext cx="7848600" cy="461665"/>
          </a:xfrm>
          <a:prstGeom prst="rect">
            <a:avLst/>
          </a:prstGeom>
          <a:ln>
            <a:solidFill>
              <a:srgbClr val="663300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rgbClr val="663300"/>
                </a:solidFill>
              </a:rPr>
              <a:t>Asam-asam</a:t>
            </a:r>
            <a:r>
              <a:rPr lang="en-US" sz="2400" b="1" dirty="0" smtClean="0">
                <a:solidFill>
                  <a:srgbClr val="663300"/>
                </a:solidFill>
              </a:rPr>
              <a:t> amino yang </a:t>
            </a:r>
            <a:r>
              <a:rPr lang="en-US" sz="2400" b="1" dirty="0" err="1" smtClean="0">
                <a:solidFill>
                  <a:srgbClr val="663300"/>
                </a:solidFill>
              </a:rPr>
              <a:t>dapat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disintesis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dalam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tubuh</a:t>
            </a:r>
            <a:r>
              <a:rPr lang="en-US" sz="2400" b="1" dirty="0" smtClean="0">
                <a:solidFill>
                  <a:srgbClr val="663300"/>
                </a:solidFill>
              </a:rPr>
              <a:t>.</a:t>
            </a:r>
            <a:endParaRPr lang="en-US" sz="2400" b="1" dirty="0">
              <a:solidFill>
                <a:srgbClr val="663300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556260" y="3893403"/>
            <a:ext cx="4876800" cy="526197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/>
              <a:t>Asam</a:t>
            </a:r>
            <a:r>
              <a:rPr lang="en-US" sz="3200" b="1" dirty="0" smtClean="0"/>
              <a:t> Amino </a:t>
            </a:r>
            <a:r>
              <a:rPr lang="en-US" sz="3200" b="1" dirty="0" err="1" smtClean="0"/>
              <a:t>Nonesensial</a:t>
            </a:r>
            <a:endParaRPr lang="en-US" sz="3200" b="1" dirty="0"/>
          </a:p>
        </p:txBody>
      </p:sp>
      <p:grpSp>
        <p:nvGrpSpPr>
          <p:cNvPr id="32" name="Group 31"/>
          <p:cNvGrpSpPr/>
          <p:nvPr/>
        </p:nvGrpSpPr>
        <p:grpSpPr>
          <a:xfrm>
            <a:off x="707866" y="4419600"/>
            <a:ext cx="435134" cy="457200"/>
            <a:chOff x="685006" y="2515394"/>
            <a:chExt cx="610394" cy="457994"/>
          </a:xfrm>
        </p:grpSpPr>
        <p:cxnSp>
          <p:nvCxnSpPr>
            <p:cNvPr id="33" name="Straight Connector 32"/>
            <p:cNvCxnSpPr/>
            <p:nvPr/>
          </p:nvCxnSpPr>
          <p:spPr>
            <a:xfrm rot="5400000">
              <a:off x="457200" y="2743200"/>
              <a:ext cx="457200" cy="1588"/>
            </a:xfrm>
            <a:prstGeom prst="line">
              <a:avLst/>
            </a:prstGeom>
            <a:ln w="19050">
              <a:solidFill>
                <a:srgbClr val="66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685800" y="2971800"/>
              <a:ext cx="609600" cy="1588"/>
            </a:xfrm>
            <a:prstGeom prst="line">
              <a:avLst/>
            </a:prstGeom>
            <a:ln w="19050">
              <a:solidFill>
                <a:srgbClr val="66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Rectangle 34"/>
          <p:cNvSpPr/>
          <p:nvPr/>
        </p:nvSpPr>
        <p:spPr>
          <a:xfrm>
            <a:off x="1166654" y="5181600"/>
            <a:ext cx="7848600" cy="830997"/>
          </a:xfrm>
          <a:prstGeom prst="rect">
            <a:avLst/>
          </a:prstGeom>
          <a:ln>
            <a:solidFill>
              <a:srgbClr val="663300"/>
            </a:solidFill>
          </a:ln>
        </p:spPr>
        <p:txBody>
          <a:bodyPr wrap="square">
            <a:spAutoFit/>
          </a:bodyPr>
          <a:lstStyle/>
          <a:p>
            <a:r>
              <a:rPr lang="pt-BR" sz="2400" b="1" dirty="0" smtClean="0">
                <a:solidFill>
                  <a:srgbClr val="663300"/>
                </a:solidFill>
              </a:rPr>
              <a:t>Contoh asam amino esensial yaitu valin, </a:t>
            </a:r>
            <a:r>
              <a:rPr lang="en-US" sz="2400" b="1" dirty="0" err="1" smtClean="0">
                <a:solidFill>
                  <a:srgbClr val="663300"/>
                </a:solidFill>
              </a:rPr>
              <a:t>leusin</a:t>
            </a:r>
            <a:r>
              <a:rPr lang="en-US" sz="2400" b="1" dirty="0" smtClean="0">
                <a:solidFill>
                  <a:srgbClr val="663300"/>
                </a:solidFill>
              </a:rPr>
              <a:t>, </a:t>
            </a:r>
            <a:r>
              <a:rPr lang="en-US" sz="2400" b="1" dirty="0" err="1" smtClean="0">
                <a:solidFill>
                  <a:srgbClr val="663300"/>
                </a:solidFill>
              </a:rPr>
              <a:t>dan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isoleusin</a:t>
            </a:r>
            <a:r>
              <a:rPr lang="en-US" sz="2400" b="1" dirty="0" smtClean="0">
                <a:solidFill>
                  <a:srgbClr val="663300"/>
                </a:solidFill>
              </a:rPr>
              <a:t>.</a:t>
            </a:r>
            <a:endParaRPr lang="en-US" sz="2400" b="1" dirty="0">
              <a:solidFill>
                <a:srgbClr val="663300"/>
              </a:solidFill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708660" y="4907280"/>
            <a:ext cx="457994" cy="609600"/>
            <a:chOff x="685006" y="2515394"/>
            <a:chExt cx="610394" cy="457994"/>
          </a:xfrm>
        </p:grpSpPr>
        <p:cxnSp>
          <p:nvCxnSpPr>
            <p:cNvPr id="37" name="Straight Connector 36"/>
            <p:cNvCxnSpPr/>
            <p:nvPr/>
          </p:nvCxnSpPr>
          <p:spPr>
            <a:xfrm rot="5400000">
              <a:off x="457200" y="2743200"/>
              <a:ext cx="457200" cy="1588"/>
            </a:xfrm>
            <a:prstGeom prst="line">
              <a:avLst/>
            </a:prstGeom>
            <a:ln w="19050">
              <a:solidFill>
                <a:srgbClr val="66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685800" y="2971800"/>
              <a:ext cx="609600" cy="1588"/>
            </a:xfrm>
            <a:prstGeom prst="line">
              <a:avLst/>
            </a:prstGeom>
            <a:ln w="19050">
              <a:solidFill>
                <a:srgbClr val="66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0"/>
                            </p:stCondLst>
                            <p:childTnLst>
                              <p:par>
                                <p:cTn id="2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500"/>
                            </p:stCondLst>
                            <p:childTnLst>
                              <p:par>
                                <p:cTn id="31" presetID="3" presetClass="entr" presetSubtype="1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4000"/>
                            </p:stCondLst>
                            <p:childTnLst>
                              <p:par>
                                <p:cTn id="35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500"/>
                            </p:stCondLst>
                            <p:childTnLst>
                              <p:par>
                                <p:cTn id="3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6000"/>
                            </p:stCondLst>
                            <p:childTnLst>
                              <p:par>
                                <p:cTn id="43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9500"/>
                            </p:stCondLst>
                            <p:childTnLst>
                              <p:par>
                                <p:cTn id="4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2" grpId="0" animBg="1"/>
      <p:bldP spid="26" grpId="0" animBg="1"/>
      <p:bldP spid="30" grpId="0" animBg="1"/>
      <p:bldP spid="31" grpId="0" animBg="1"/>
      <p:bldP spid="3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57200" y="838200"/>
            <a:ext cx="3505200" cy="609600"/>
          </a:xfrm>
          <a:prstGeom prst="roundRect">
            <a:avLst/>
          </a:prstGeom>
          <a:solidFill>
            <a:srgbClr val="66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Ikatan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Peptida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" y="1618327"/>
            <a:ext cx="5867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663300"/>
                </a:solidFill>
              </a:rPr>
              <a:t>Ikatan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peptida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adalah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ikatan</a:t>
            </a:r>
            <a:r>
              <a:rPr lang="en-US" sz="2800" b="1" dirty="0" smtClean="0">
                <a:solidFill>
                  <a:srgbClr val="663300"/>
                </a:solidFill>
              </a:rPr>
              <a:t> yang </a:t>
            </a:r>
            <a:r>
              <a:rPr lang="en-US" sz="2800" b="1" dirty="0" err="1" smtClean="0">
                <a:solidFill>
                  <a:srgbClr val="663300"/>
                </a:solidFill>
              </a:rPr>
              <a:t>mengaitkan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dua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molekul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asam</a:t>
            </a:r>
            <a:r>
              <a:rPr lang="en-US" sz="2800" b="1" dirty="0" smtClean="0">
                <a:solidFill>
                  <a:srgbClr val="663300"/>
                </a:solidFill>
              </a:rPr>
              <a:t> amino.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0453" y="1600200"/>
            <a:ext cx="1887747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7330" y="3733800"/>
            <a:ext cx="8709081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457200" y="2971800"/>
            <a:ext cx="66565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800" b="1" dirty="0" err="1" smtClean="0">
                <a:solidFill>
                  <a:srgbClr val="663300"/>
                </a:solidFill>
              </a:rPr>
              <a:t>Senyawa</a:t>
            </a:r>
            <a:r>
              <a:rPr lang="en-US" sz="2800" b="1" dirty="0" smtClean="0">
                <a:solidFill>
                  <a:srgbClr val="663300"/>
                </a:solidFill>
              </a:rPr>
              <a:t> yang </a:t>
            </a:r>
            <a:r>
              <a:rPr lang="en-US" sz="2800" b="1" dirty="0" err="1" smtClean="0">
                <a:solidFill>
                  <a:srgbClr val="663300"/>
                </a:solidFill>
              </a:rPr>
              <a:t>terbentuk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disebut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dipeptida</a:t>
            </a:r>
            <a:r>
              <a:rPr lang="en-US" sz="2800" b="1" dirty="0" smtClean="0">
                <a:solidFill>
                  <a:srgbClr val="663300"/>
                </a:solidFill>
              </a:rPr>
              <a:t>.</a:t>
            </a:r>
            <a:endParaRPr lang="en-US" sz="2800" b="1" dirty="0">
              <a:solidFill>
                <a:srgbClr val="66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5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5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/>
          <p:nvPr/>
        </p:nvGrpSpPr>
        <p:grpSpPr>
          <a:xfrm>
            <a:off x="914400" y="1535269"/>
            <a:ext cx="7391400" cy="3265331"/>
            <a:chOff x="914400" y="1883735"/>
            <a:chExt cx="7391400" cy="3265331"/>
          </a:xfrm>
        </p:grpSpPr>
        <p:sp>
          <p:nvSpPr>
            <p:cNvPr id="5" name="Rectangle 4"/>
            <p:cNvSpPr/>
            <p:nvPr/>
          </p:nvSpPr>
          <p:spPr>
            <a:xfrm>
              <a:off x="914400" y="2209800"/>
              <a:ext cx="7391400" cy="2939266"/>
            </a:xfrm>
            <a:prstGeom prst="rect">
              <a:avLst/>
            </a:prstGeom>
            <a:solidFill>
              <a:srgbClr val="663300"/>
            </a:solidFill>
            <a:ln>
              <a:solidFill>
                <a:srgbClr val="663300"/>
              </a:solidFill>
            </a:ln>
          </p:spPr>
          <p:txBody>
            <a:bodyPr wrap="square">
              <a:spAutoFit/>
            </a:bodyPr>
            <a:lstStyle/>
            <a:p>
              <a:pPr marL="457200" indent="-457200" algn="ctr">
                <a:spcBef>
                  <a:spcPts val="600"/>
                </a:spcBef>
              </a:pPr>
              <a:endParaRPr lang="en-US" sz="3600" b="1" dirty="0" smtClean="0">
                <a:solidFill>
                  <a:schemeClr val="bg1"/>
                </a:solidFill>
              </a:endParaRPr>
            </a:p>
            <a:p>
              <a:pPr algn="ctr">
                <a:spcBef>
                  <a:spcPts val="600"/>
                </a:spcBef>
              </a:pPr>
              <a:r>
                <a:rPr lang="en-US" sz="3600" dirty="0" err="1" smtClean="0">
                  <a:solidFill>
                    <a:schemeClr val="bg1"/>
                  </a:solidFill>
                </a:rPr>
                <a:t>Struktur</a:t>
              </a:r>
              <a:r>
                <a:rPr lang="en-US" sz="3600" dirty="0" smtClean="0">
                  <a:solidFill>
                    <a:schemeClr val="bg1"/>
                  </a:solidFill>
                </a:rPr>
                <a:t> protein </a:t>
              </a:r>
              <a:r>
                <a:rPr lang="en-US" sz="3600" dirty="0" err="1" smtClean="0">
                  <a:solidFill>
                    <a:schemeClr val="bg1"/>
                  </a:solidFill>
                </a:rPr>
                <a:t>dapat</a:t>
              </a:r>
              <a:r>
                <a:rPr lang="en-US" sz="3600" dirty="0" smtClean="0">
                  <a:solidFill>
                    <a:schemeClr val="bg1"/>
                  </a:solidFill>
                </a:rPr>
                <a:t> </a:t>
              </a:r>
              <a:r>
                <a:rPr lang="en-US" sz="3600" dirty="0" err="1" smtClean="0">
                  <a:solidFill>
                    <a:schemeClr val="bg1"/>
                  </a:solidFill>
                </a:rPr>
                <a:t>dibedakan</a:t>
              </a:r>
              <a:r>
                <a:rPr lang="en-US" sz="3600" dirty="0" smtClean="0">
                  <a:solidFill>
                    <a:schemeClr val="bg1"/>
                  </a:solidFill>
                </a:rPr>
                <a:t> </a:t>
              </a:r>
              <a:r>
                <a:rPr lang="en-US" sz="3600" dirty="0" err="1" smtClean="0">
                  <a:solidFill>
                    <a:schemeClr val="bg1"/>
                  </a:solidFill>
                </a:rPr>
                <a:t>ke</a:t>
              </a:r>
              <a:r>
                <a:rPr lang="en-US" sz="3600" dirty="0" smtClean="0">
                  <a:solidFill>
                    <a:schemeClr val="bg1"/>
                  </a:solidFill>
                </a:rPr>
                <a:t> </a:t>
              </a:r>
              <a:r>
                <a:rPr lang="en-US" sz="3600" dirty="0" err="1" smtClean="0">
                  <a:solidFill>
                    <a:schemeClr val="bg1"/>
                  </a:solidFill>
                </a:rPr>
                <a:t>dalam</a:t>
              </a:r>
              <a:r>
                <a:rPr lang="en-US" sz="3600" dirty="0" smtClean="0">
                  <a:solidFill>
                    <a:schemeClr val="bg1"/>
                  </a:solidFill>
                </a:rPr>
                <a:t> 4 </a:t>
              </a:r>
              <a:r>
                <a:rPr lang="en-US" sz="3600" dirty="0" err="1" smtClean="0">
                  <a:solidFill>
                    <a:schemeClr val="bg1"/>
                  </a:solidFill>
                </a:rPr>
                <a:t>tingkatan</a:t>
              </a:r>
              <a:r>
                <a:rPr lang="en-US" sz="3600" dirty="0" smtClean="0">
                  <a:solidFill>
                    <a:schemeClr val="bg1"/>
                  </a:solidFill>
                </a:rPr>
                <a:t>, </a:t>
              </a:r>
              <a:r>
                <a:rPr lang="en-US" sz="3600" dirty="0" err="1" smtClean="0">
                  <a:solidFill>
                    <a:schemeClr val="bg1"/>
                  </a:solidFill>
                </a:rPr>
                <a:t>yaitu</a:t>
              </a:r>
              <a:r>
                <a:rPr lang="en-US" sz="3600" dirty="0" smtClean="0">
                  <a:solidFill>
                    <a:schemeClr val="bg1"/>
                  </a:solidFill>
                </a:rPr>
                <a:t> </a:t>
              </a:r>
              <a:r>
                <a:rPr lang="en-US" sz="3600" dirty="0" err="1" smtClean="0">
                  <a:solidFill>
                    <a:schemeClr val="bg1"/>
                  </a:solidFill>
                </a:rPr>
                <a:t>struktur</a:t>
              </a:r>
              <a:r>
                <a:rPr lang="en-US" sz="3600" dirty="0" smtClean="0">
                  <a:solidFill>
                    <a:schemeClr val="bg1"/>
                  </a:solidFill>
                </a:rPr>
                <a:t> primer, </a:t>
              </a:r>
              <a:r>
                <a:rPr lang="en-US" sz="3600" dirty="0" err="1" smtClean="0">
                  <a:solidFill>
                    <a:schemeClr val="bg1"/>
                  </a:solidFill>
                </a:rPr>
                <a:t>sekunder</a:t>
              </a:r>
              <a:r>
                <a:rPr lang="en-US" sz="3600" dirty="0" smtClean="0">
                  <a:solidFill>
                    <a:schemeClr val="bg1"/>
                  </a:solidFill>
                </a:rPr>
                <a:t>, </a:t>
              </a:r>
              <a:r>
                <a:rPr lang="en-US" sz="3600" dirty="0" err="1" smtClean="0">
                  <a:solidFill>
                    <a:schemeClr val="bg1"/>
                  </a:solidFill>
                </a:rPr>
                <a:t>tersier</a:t>
              </a:r>
              <a:r>
                <a:rPr lang="en-US" sz="3600" dirty="0" smtClean="0">
                  <a:solidFill>
                    <a:schemeClr val="bg1"/>
                  </a:solidFill>
                </a:rPr>
                <a:t>, </a:t>
              </a:r>
              <a:r>
                <a:rPr lang="en-US" sz="3600" dirty="0" err="1" smtClean="0">
                  <a:solidFill>
                    <a:schemeClr val="bg1"/>
                  </a:solidFill>
                </a:rPr>
                <a:t>dan</a:t>
              </a:r>
              <a:r>
                <a:rPr lang="en-US" sz="3600" dirty="0" smtClean="0">
                  <a:solidFill>
                    <a:schemeClr val="bg1"/>
                  </a:solidFill>
                </a:rPr>
                <a:t> </a:t>
              </a:r>
              <a:r>
                <a:rPr lang="en-US" sz="3600" dirty="0" err="1" smtClean="0">
                  <a:solidFill>
                    <a:schemeClr val="bg1"/>
                  </a:solidFill>
                </a:rPr>
                <a:t>kuarterner</a:t>
              </a:r>
              <a:r>
                <a:rPr lang="en-US" sz="3600" dirty="0" smtClean="0">
                  <a:solidFill>
                    <a:schemeClr val="bg1"/>
                  </a:solidFill>
                </a:rPr>
                <a:t>.</a:t>
              </a:r>
              <a:endParaRPr lang="en-US" sz="36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1981200" y="1883735"/>
              <a:ext cx="5562600" cy="6858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 dirty="0" err="1" smtClean="0">
                  <a:solidFill>
                    <a:srgbClr val="663300"/>
                  </a:solidFill>
                  <a:latin typeface="Arial" pitchFamily="34" charset="0"/>
                  <a:cs typeface="Arial" pitchFamily="34" charset="0"/>
                </a:rPr>
                <a:t>Struktur</a:t>
              </a:r>
              <a:r>
                <a:rPr lang="en-US" sz="4400" b="1" dirty="0" smtClean="0">
                  <a:solidFill>
                    <a:srgbClr val="663300"/>
                  </a:solidFill>
                  <a:latin typeface="Arial" pitchFamily="34" charset="0"/>
                  <a:cs typeface="Arial" pitchFamily="34" charset="0"/>
                </a:rPr>
                <a:t> Protein</a:t>
              </a:r>
              <a:endParaRPr lang="en-US" sz="4000" dirty="0">
                <a:solidFill>
                  <a:srgbClr val="6633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914400" y="1535269"/>
            <a:ext cx="7391400" cy="2880610"/>
            <a:chOff x="914400" y="1883735"/>
            <a:chExt cx="7391400" cy="2880610"/>
          </a:xfrm>
        </p:grpSpPr>
        <p:sp>
          <p:nvSpPr>
            <p:cNvPr id="5" name="Rectangle 4"/>
            <p:cNvSpPr/>
            <p:nvPr/>
          </p:nvSpPr>
          <p:spPr>
            <a:xfrm>
              <a:off x="914400" y="2209800"/>
              <a:ext cx="7391400" cy="2554545"/>
            </a:xfrm>
            <a:prstGeom prst="rect">
              <a:avLst/>
            </a:prstGeom>
            <a:solidFill>
              <a:srgbClr val="663300"/>
            </a:solidFill>
            <a:ln>
              <a:solidFill>
                <a:srgbClr val="663300"/>
              </a:solidFill>
            </a:ln>
          </p:spPr>
          <p:txBody>
            <a:bodyPr wrap="square">
              <a:spAutoFit/>
            </a:bodyPr>
            <a:lstStyle/>
            <a:p>
              <a:pPr marL="457200" indent="-457200" algn="ctr">
                <a:spcBef>
                  <a:spcPts val="600"/>
                </a:spcBef>
              </a:pPr>
              <a:endParaRPr lang="en-US" sz="4000" dirty="0" smtClean="0">
                <a:solidFill>
                  <a:schemeClr val="bg1"/>
                </a:solidFill>
              </a:endParaRPr>
            </a:p>
            <a:p>
              <a:pPr algn="ctr"/>
              <a:r>
                <a:rPr lang="en-US" sz="4000" dirty="0" err="1" smtClean="0">
                  <a:solidFill>
                    <a:schemeClr val="bg1"/>
                  </a:solidFill>
                </a:rPr>
                <a:t>urut-urutan</a:t>
              </a:r>
              <a:r>
                <a:rPr lang="en-US" sz="4000" dirty="0" smtClean="0">
                  <a:solidFill>
                    <a:schemeClr val="bg1"/>
                  </a:solidFill>
                </a:rPr>
                <a:t> </a:t>
              </a:r>
              <a:r>
                <a:rPr lang="en-US" sz="4000" dirty="0" err="1" smtClean="0">
                  <a:solidFill>
                    <a:schemeClr val="bg1"/>
                  </a:solidFill>
                </a:rPr>
                <a:t>asam</a:t>
              </a:r>
              <a:r>
                <a:rPr lang="en-US" sz="4000" dirty="0" smtClean="0">
                  <a:solidFill>
                    <a:schemeClr val="bg1"/>
                  </a:solidFill>
                </a:rPr>
                <a:t> amino </a:t>
              </a:r>
              <a:r>
                <a:rPr lang="en-US" sz="4000" dirty="0" err="1" smtClean="0">
                  <a:solidFill>
                    <a:schemeClr val="bg1"/>
                  </a:solidFill>
                </a:rPr>
                <a:t>dalam</a:t>
              </a:r>
              <a:r>
                <a:rPr lang="en-US" sz="4000" dirty="0" smtClean="0">
                  <a:solidFill>
                    <a:schemeClr val="bg1"/>
                  </a:solidFill>
                </a:rPr>
                <a:t> </a:t>
              </a:r>
              <a:r>
                <a:rPr lang="en-US" sz="4000" dirty="0" err="1" smtClean="0">
                  <a:solidFill>
                    <a:schemeClr val="bg1"/>
                  </a:solidFill>
                </a:rPr>
                <a:t>rantai</a:t>
              </a:r>
              <a:r>
                <a:rPr lang="en-US" sz="4000" dirty="0" smtClean="0">
                  <a:solidFill>
                    <a:schemeClr val="bg1"/>
                  </a:solidFill>
                </a:rPr>
                <a:t> </a:t>
              </a:r>
              <a:r>
                <a:rPr lang="en-US" sz="4000" dirty="0" err="1" smtClean="0">
                  <a:solidFill>
                    <a:schemeClr val="bg1"/>
                  </a:solidFill>
                </a:rPr>
                <a:t>polipeptida</a:t>
              </a:r>
              <a:r>
                <a:rPr lang="en-US" sz="4000" dirty="0" smtClean="0">
                  <a:solidFill>
                    <a:schemeClr val="bg1"/>
                  </a:solidFill>
                </a:rPr>
                <a:t> yang </a:t>
              </a:r>
              <a:r>
                <a:rPr lang="en-US" sz="4000" dirty="0" err="1" smtClean="0">
                  <a:solidFill>
                    <a:schemeClr val="bg1"/>
                  </a:solidFill>
                </a:rPr>
                <a:t>menyusun</a:t>
              </a:r>
              <a:r>
                <a:rPr lang="en-US" sz="4000" dirty="0" smtClean="0">
                  <a:solidFill>
                    <a:schemeClr val="bg1"/>
                  </a:solidFill>
                </a:rPr>
                <a:t> protein.</a:t>
              </a: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1981200" y="1883735"/>
              <a:ext cx="5562600" cy="6858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 dirty="0" err="1" smtClean="0">
                  <a:solidFill>
                    <a:srgbClr val="663300"/>
                  </a:solidFill>
                  <a:latin typeface="Arial" pitchFamily="34" charset="0"/>
                  <a:cs typeface="Arial" pitchFamily="34" charset="0"/>
                </a:rPr>
                <a:t>Struktur</a:t>
              </a:r>
              <a:r>
                <a:rPr lang="en-US" sz="4400" b="1" dirty="0" smtClean="0">
                  <a:solidFill>
                    <a:srgbClr val="663300"/>
                  </a:solidFill>
                  <a:latin typeface="Arial" pitchFamily="34" charset="0"/>
                  <a:cs typeface="Arial" pitchFamily="34" charset="0"/>
                </a:rPr>
                <a:t> Primer</a:t>
              </a:r>
              <a:endParaRPr lang="en-US" sz="4000" dirty="0">
                <a:solidFill>
                  <a:srgbClr val="6633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pulent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1369</TotalTime>
  <Words>1505</Words>
  <Application>Microsoft Office PowerPoint</Application>
  <PresentationFormat>On-screen Show (4:3)</PresentationFormat>
  <Paragraphs>160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3" baseType="lpstr">
      <vt:lpstr>Office Theme</vt:lpstr>
      <vt:lpstr>Opulent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268</cp:revision>
  <dcterms:created xsi:type="dcterms:W3CDTF">2012-02-16T07:24:41Z</dcterms:created>
  <dcterms:modified xsi:type="dcterms:W3CDTF">2012-02-23T10:00:02Z</dcterms:modified>
</cp:coreProperties>
</file>