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activeX/activeX2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ms-office.activeX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97B0C-BBF8-4BD3-BDB8-CC0B1A6FF03A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8E434-8688-423C-81DE-A5D87BC5A6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E434-8688-423C-81DE-A5D87BC5A644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359B-A7B7-46C7-93C1-19E170AB8956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5D92-5E7E-4BB2-A42A-61104B330B0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359B-A7B7-46C7-93C1-19E170AB8956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5D92-5E7E-4BB2-A42A-61104B330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359B-A7B7-46C7-93C1-19E170AB8956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5D92-5E7E-4BB2-A42A-61104B330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359B-A7B7-46C7-93C1-19E170AB8956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5D92-5E7E-4BB2-A42A-61104B330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359B-A7B7-46C7-93C1-19E170AB8956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5D92-5E7E-4BB2-A42A-61104B330B0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359B-A7B7-46C7-93C1-19E170AB8956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5D92-5E7E-4BB2-A42A-61104B330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359B-A7B7-46C7-93C1-19E170AB8956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5D92-5E7E-4BB2-A42A-61104B330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359B-A7B7-46C7-93C1-19E170AB8956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5D92-5E7E-4BB2-A42A-61104B330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359B-A7B7-46C7-93C1-19E170AB8956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5D92-5E7E-4BB2-A42A-61104B330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359B-A7B7-46C7-93C1-19E170AB8956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5D92-5E7E-4BB2-A42A-61104B330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359B-A7B7-46C7-93C1-19E170AB8956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A5A5D92-5E7E-4BB2-A42A-61104B330B0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F91359B-A7B7-46C7-93C1-19E170AB8956}" type="datetimeFigureOut">
              <a:rPr lang="en-US" smtClean="0"/>
              <a:t>11/23/2013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A5A5D92-5E7E-4BB2-A42A-61104B330B0D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Mitosis.mp4" TargetMode="Externa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56791"/>
            <a:ext cx="7772400" cy="2043659"/>
          </a:xfrm>
        </p:spPr>
        <p:txBody>
          <a:bodyPr>
            <a:normAutofit/>
          </a:bodyPr>
          <a:lstStyle/>
          <a:p>
            <a:pPr algn="l"/>
            <a:r>
              <a:rPr lang="id-ID" sz="4000" dirty="0" smtClean="0">
                <a:solidFill>
                  <a:srgbClr val="C00000"/>
                </a:solidFill>
              </a:rPr>
              <a:t>PEMBELAHAN SEL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id-ID" sz="3600" dirty="0" smtClean="0">
              <a:solidFill>
                <a:srgbClr val="C00000"/>
              </a:solidFill>
            </a:endParaRPr>
          </a:p>
          <a:p>
            <a:r>
              <a:rPr lang="id-ID" sz="3600" dirty="0" smtClean="0">
                <a:solidFill>
                  <a:srgbClr val="C00000"/>
                </a:solidFill>
              </a:rPr>
              <a:t>OLEH : MARIANA</a:t>
            </a:r>
          </a:p>
          <a:p>
            <a:r>
              <a:rPr lang="id-ID" sz="3600" dirty="0" smtClean="0">
                <a:solidFill>
                  <a:srgbClr val="C00000"/>
                </a:solidFill>
              </a:rPr>
              <a:t>marianatanumihardja@gmail.com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fujitsu\Pictures\animasi-gerak-lucu-atention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476672"/>
            <a:ext cx="1628775" cy="1905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80717"/>
            <a:ext cx="1069231" cy="89882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flipH="1">
            <a:off x="1475655" y="260648"/>
            <a:ext cx="32403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SMA BAKTI IDHATA</a:t>
            </a:r>
            <a:endParaRPr lang="en-US" sz="2000" dirty="0">
              <a:solidFill>
                <a:srgbClr val="C0000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2" name="Picture 2" descr="http://ts1.mm.bing.net/th?id=H.4526858104605368&amp;pid=15.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688" y="6165304"/>
            <a:ext cx="1224136" cy="479574"/>
          </a:xfrm>
          <a:prstGeom prst="rect">
            <a:avLst/>
          </a:prstGeom>
          <a:noFill/>
        </p:spPr>
      </p:pic>
      <p:pic>
        <p:nvPicPr>
          <p:cNvPr id="14" name="Picture 2" descr="http://ts1.mm.bing.net/th?id=H.4526858104605368&amp;pid=15.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6165304"/>
            <a:ext cx="1080120" cy="489676"/>
          </a:xfrm>
          <a:prstGeom prst="rect">
            <a:avLst/>
          </a:prstGeom>
          <a:noFill/>
        </p:spPr>
      </p:pic>
      <p:pic>
        <p:nvPicPr>
          <p:cNvPr id="18" name="Picture 2" descr="http://ts1.mm.bing.net/th?id=H.4526858104605368&amp;pid=15.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6165304"/>
            <a:ext cx="1224136" cy="504056"/>
          </a:xfrm>
          <a:prstGeom prst="rect">
            <a:avLst/>
          </a:prstGeom>
          <a:noFill/>
        </p:spPr>
      </p:pic>
      <p:pic>
        <p:nvPicPr>
          <p:cNvPr id="19" name="Picture 2" descr="http://ts1.mm.bing.net/th?id=H.4526858104605368&amp;pid=15.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6165304"/>
            <a:ext cx="1221051" cy="489676"/>
          </a:xfrm>
          <a:prstGeom prst="rect">
            <a:avLst/>
          </a:prstGeom>
          <a:noFill/>
        </p:spPr>
      </p:pic>
      <p:pic>
        <p:nvPicPr>
          <p:cNvPr id="20" name="Picture 2" descr="http://ts1.mm.bing.net/th?id=H.4526858104605368&amp;pid=15.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6093296"/>
            <a:ext cx="1296144" cy="529979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1979712" y="6237312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solidFill>
                  <a:srgbClr val="C00000"/>
                </a:solidFill>
              </a:rPr>
              <a:t>SK-KD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47864" y="6237312"/>
            <a:ext cx="874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solidFill>
                  <a:srgbClr val="C00000"/>
                </a:solidFill>
              </a:rPr>
              <a:t>Tujuan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0" y="6237312"/>
            <a:ext cx="913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solidFill>
                  <a:srgbClr val="C00000"/>
                </a:solidFill>
              </a:rPr>
              <a:t>Mitosis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40152" y="6237312"/>
            <a:ext cx="94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solidFill>
                  <a:srgbClr val="C00000"/>
                </a:solidFill>
              </a:rPr>
              <a:t>Meiosis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36296" y="6165304"/>
            <a:ext cx="1564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>
                <a:solidFill>
                  <a:srgbClr val="C00000"/>
                </a:solidFill>
              </a:rPr>
              <a:t>Latihan Soal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Tahap_tahap Mitosis</a:t>
            </a:r>
            <a:endParaRPr lang="en-US" dirty="0"/>
          </a:p>
        </p:txBody>
      </p:sp>
      <p:pic>
        <p:nvPicPr>
          <p:cNvPr id="4" name="Mitosis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286000" y="2414588"/>
            <a:ext cx="4572000" cy="3429000"/>
          </a:xfrm>
          <a:prstGeom prst="rect">
            <a:avLst/>
          </a:prstGeom>
        </p:spPr>
      </p:pic>
      <p:pic>
        <p:nvPicPr>
          <p:cNvPr id="5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6" name="Picture 5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7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5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MEIOSIS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C00000"/>
                </a:solidFill>
              </a:rPr>
              <a:t>Ciri-Ciri :</a:t>
            </a:r>
          </a:p>
          <a:p>
            <a:r>
              <a:rPr lang="id-ID" dirty="0" smtClean="0">
                <a:solidFill>
                  <a:srgbClr val="C00000"/>
                </a:solidFill>
              </a:rPr>
              <a:t>1. Tujuan  : Mengurangi Kromosom</a:t>
            </a:r>
          </a:p>
          <a:p>
            <a:r>
              <a:rPr lang="id-ID" dirty="0" smtClean="0">
                <a:solidFill>
                  <a:srgbClr val="C00000"/>
                </a:solidFill>
              </a:rPr>
              <a:t>2. Tempat terjadi : di alat kelamin</a:t>
            </a:r>
          </a:p>
          <a:p>
            <a:r>
              <a:rPr lang="id-ID" dirty="0" smtClean="0">
                <a:solidFill>
                  <a:srgbClr val="C00000"/>
                </a:solidFill>
              </a:rPr>
              <a:t>3. Berlangsung 2 kali yaitu Meiosis  1 dan Meiosis 2</a:t>
            </a:r>
          </a:p>
          <a:p>
            <a:r>
              <a:rPr lang="id-ID" dirty="0" smtClean="0">
                <a:solidFill>
                  <a:srgbClr val="C00000"/>
                </a:solidFill>
              </a:rPr>
              <a:t>4. Hasil 4 sel anak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199783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400" dirty="0"/>
          </a:p>
        </p:txBody>
      </p:sp>
      <p:pic>
        <p:nvPicPr>
          <p:cNvPr id="7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8" name="Picture 7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9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Tahap-Tahap Meiosis</a:t>
            </a:r>
            <a:endParaRPr lang="en-US" dirty="0"/>
          </a:p>
        </p:txBody>
      </p:sp>
      <p:pic>
        <p:nvPicPr>
          <p:cNvPr id="4" name="Picture 2" descr="C:\Users\fujitsu\Documents\meiosis gbr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7643192" cy="3856853"/>
          </a:xfrm>
          <a:prstGeom prst="rect">
            <a:avLst/>
          </a:prstGeom>
          <a:noFill/>
        </p:spPr>
      </p:pic>
      <p:pic>
        <p:nvPicPr>
          <p:cNvPr id="5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6" name="Picture 5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7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Tahap-Tahap Meiosis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5 tahap Profase 1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2" descr="C:\Users\fujitsu\Documents\Profese meiosi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564904"/>
            <a:ext cx="7084615" cy="3694075"/>
          </a:xfrm>
          <a:prstGeom prst="rect">
            <a:avLst/>
          </a:prstGeom>
          <a:noFill/>
        </p:spPr>
      </p:pic>
      <p:pic>
        <p:nvPicPr>
          <p:cNvPr id="6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7" name="Picture 6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8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68728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rgbClr val="FF0000"/>
                </a:solidFill>
              </a:rPr>
              <a:t>Tahap- Tahap Meiosis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Meiosis 2</a:t>
            </a:r>
          </a:p>
          <a:p>
            <a:endParaRPr lang="en-US" dirty="0"/>
          </a:p>
        </p:txBody>
      </p:sp>
      <p:pic>
        <p:nvPicPr>
          <p:cNvPr id="4" name="Picture 2" descr="C:\Users\fujitsu\Documents\meiosis gb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420888"/>
            <a:ext cx="7787208" cy="3640829"/>
          </a:xfrm>
          <a:prstGeom prst="rect">
            <a:avLst/>
          </a:prstGeom>
          <a:noFill/>
        </p:spPr>
      </p:pic>
      <p:pic>
        <p:nvPicPr>
          <p:cNvPr id="5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6" name="Picture 5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7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80120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rgbClr val="FF0000"/>
                </a:solidFill>
              </a:rPr>
              <a:t>Tahap –tahap Meiosis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/>
          <a:p>
            <a:r>
              <a:rPr lang="id-ID" dirty="0" smtClean="0"/>
              <a:t>Amati perubahan yang terjadi pada kromosom</a:t>
            </a:r>
          </a:p>
          <a:p>
            <a:endParaRPr lang="en-US" dirty="0"/>
          </a:p>
        </p:txBody>
      </p:sp>
      <p:pic>
        <p:nvPicPr>
          <p:cNvPr id="4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6425952"/>
            <a:ext cx="648072" cy="432048"/>
          </a:xfrm>
          <a:prstGeom prst="rect">
            <a:avLst/>
          </a:prstGeom>
          <a:noFill/>
        </p:spPr>
      </p:pic>
      <p:pic>
        <p:nvPicPr>
          <p:cNvPr id="5" name="Picture 4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6427392"/>
            <a:ext cx="432048" cy="430608"/>
          </a:xfrm>
          <a:prstGeom prst="rect">
            <a:avLst/>
          </a:prstGeom>
          <a:noFill/>
        </p:spPr>
      </p:pic>
      <p:pic>
        <p:nvPicPr>
          <p:cNvPr id="6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6588224" y="6322313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  <p:controls>
      <p:control spid="2050" name="ShockwaveFlash1" r:id="rId2" imgW="6695238" imgH="3958763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Contoh Meiosis</a:t>
            </a:r>
            <a:br>
              <a:rPr lang="id-ID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/>
          <a:lstStyle/>
          <a:p>
            <a:r>
              <a:rPr lang="id-ID" dirty="0" smtClean="0"/>
              <a:t>Spermatogenesis ( Pembentukan Sperma)</a:t>
            </a:r>
          </a:p>
          <a:p>
            <a:endParaRPr lang="id-ID" dirty="0" smtClean="0"/>
          </a:p>
          <a:p>
            <a:endParaRPr lang="id-ID" dirty="0" smtClean="0"/>
          </a:p>
          <a:p>
            <a:endParaRPr lang="en-US" dirty="0"/>
          </a:p>
        </p:txBody>
      </p:sp>
      <p:pic>
        <p:nvPicPr>
          <p:cNvPr id="4" name="Picture 2" descr="C:\Users\fujitsu\Documents\spermatogenesi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132856"/>
            <a:ext cx="3010324" cy="4248472"/>
          </a:xfrm>
          <a:prstGeom prst="rect">
            <a:avLst/>
          </a:prstGeom>
          <a:noFill/>
        </p:spPr>
      </p:pic>
      <p:pic>
        <p:nvPicPr>
          <p:cNvPr id="5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6" name="Picture 5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7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Contoh Meiosis</a:t>
            </a:r>
            <a:br>
              <a:rPr lang="id-ID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r>
              <a:rPr lang="id-ID" dirty="0" smtClean="0"/>
              <a:t>Oogenesis ( Pembentukan Ovun )</a:t>
            </a:r>
          </a:p>
          <a:p>
            <a:endParaRPr lang="en-US" dirty="0"/>
          </a:p>
        </p:txBody>
      </p:sp>
      <p:pic>
        <p:nvPicPr>
          <p:cNvPr id="4" name="Picture 2" descr="C:\Users\fujitsu\Documents\oogenesi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88840"/>
            <a:ext cx="3515779" cy="4186824"/>
          </a:xfrm>
          <a:prstGeom prst="rect">
            <a:avLst/>
          </a:prstGeom>
          <a:noFill/>
        </p:spPr>
      </p:pic>
      <p:pic>
        <p:nvPicPr>
          <p:cNvPr id="5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6" name="Picture 5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7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Perbandingan Mitosis dan Meiosis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r>
              <a:rPr lang="id-ID" dirty="0" smtClean="0"/>
              <a:t>Amati dan buat kesimpulan</a:t>
            </a:r>
          </a:p>
          <a:p>
            <a:endParaRPr lang="en-US" dirty="0"/>
          </a:p>
        </p:txBody>
      </p:sp>
      <p:pic>
        <p:nvPicPr>
          <p:cNvPr id="4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5" name="Picture 4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6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  <p:controls>
      <p:control spid="3074" name="ShockwaveFlash1" r:id="rId2" imgW="6702989" imgH="4174742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 SOAL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000" dirty="0" smtClean="0"/>
              <a:t>Lengkapilah tabel berikut setelah memperhatikan gambar di bawah ini</a:t>
            </a:r>
          </a:p>
          <a:p>
            <a:endParaRPr lang="id-ID" dirty="0" smtClean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 l="12000" t="28667" r="11000" b="50000"/>
          <a:stretch>
            <a:fillRect/>
          </a:stretch>
        </p:blipFill>
        <p:spPr bwMode="auto">
          <a:xfrm>
            <a:off x="899592" y="2492896"/>
            <a:ext cx="6768752" cy="18722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 l="12000" t="53999" r="6000" b="10001"/>
          <a:stretch>
            <a:fillRect/>
          </a:stretch>
        </p:blipFill>
        <p:spPr bwMode="auto">
          <a:xfrm>
            <a:off x="381000" y="4509120"/>
            <a:ext cx="7924800" cy="18345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9" name="Picture 8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10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r>
              <a:rPr lang="id-ID" sz="3200" dirty="0" smtClean="0">
                <a:solidFill>
                  <a:srgbClr val="C00000"/>
                </a:solidFill>
                <a:latin typeface="Adobe Gothic Std B" pitchFamily="34" charset="-128"/>
                <a:ea typeface="Adobe Gothic Std B" pitchFamily="34" charset="-128"/>
              </a:rPr>
              <a:t>SK-KD</a:t>
            </a:r>
            <a:endParaRPr lang="en-US" sz="3200" dirty="0">
              <a:solidFill>
                <a:srgbClr val="C00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908720"/>
            <a:ext cx="7467600" cy="4873752"/>
          </a:xfrm>
        </p:spPr>
        <p:txBody>
          <a:bodyPr>
            <a:normAutofit lnSpcReduction="10000"/>
          </a:bodyPr>
          <a:lstStyle/>
          <a:p>
            <a:endParaRPr lang="id-ID" sz="3600" dirty="0" smtClean="0"/>
          </a:p>
          <a:p>
            <a:r>
              <a:rPr lang="id-ID" sz="3600" dirty="0" smtClean="0"/>
              <a:t>SK</a:t>
            </a:r>
            <a:r>
              <a:rPr lang="id-ID" dirty="0" smtClean="0"/>
              <a:t>  : . </a:t>
            </a:r>
            <a:r>
              <a:rPr lang="en-US" dirty="0" smtClean="0"/>
              <a:t> </a:t>
            </a:r>
            <a:endParaRPr lang="id-ID" dirty="0" smtClean="0"/>
          </a:p>
          <a:p>
            <a:pPr>
              <a:buNone/>
            </a:pPr>
            <a:r>
              <a:rPr lang="id-ID" sz="3200" dirty="0" smtClean="0"/>
              <a:t> </a:t>
            </a:r>
            <a:r>
              <a:rPr lang="id-ID" sz="3200" dirty="0" smtClean="0"/>
              <a:t> 3.</a:t>
            </a:r>
            <a:r>
              <a:rPr lang="en-US" sz="3200" dirty="0" err="1" smtClean="0"/>
              <a:t>Memahami</a:t>
            </a:r>
            <a:r>
              <a:rPr lang="en-US" sz="3200" dirty="0" smtClean="0"/>
              <a:t> </a:t>
            </a:r>
            <a:r>
              <a:rPr lang="en-US" sz="3200" dirty="0" err="1" smtClean="0"/>
              <a:t>penerapan</a:t>
            </a:r>
            <a:r>
              <a:rPr lang="en-US" sz="3200" dirty="0" smtClean="0"/>
              <a:t> </a:t>
            </a:r>
            <a:r>
              <a:rPr lang="en-US" sz="3200" dirty="0" err="1" smtClean="0"/>
              <a:t>konsep</a:t>
            </a:r>
            <a:r>
              <a:rPr lang="en-US" sz="3200" dirty="0" smtClean="0"/>
              <a:t> </a:t>
            </a:r>
            <a:r>
              <a:rPr lang="en-US" sz="3200" dirty="0" err="1" smtClean="0"/>
              <a:t>dasar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prinsip-prinsip</a:t>
            </a:r>
            <a:r>
              <a:rPr lang="en-US" sz="3200" dirty="0" smtClean="0"/>
              <a:t> </a:t>
            </a:r>
            <a:r>
              <a:rPr lang="en-US" sz="3200" dirty="0" err="1" smtClean="0"/>
              <a:t>hereditas</a:t>
            </a:r>
            <a:r>
              <a:rPr lang="en-US" sz="3200" dirty="0" smtClean="0"/>
              <a:t>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id-ID" sz="3200" dirty="0" smtClean="0"/>
              <a:t>      </a:t>
            </a:r>
            <a:r>
              <a:rPr lang="en-US" sz="3200" dirty="0" err="1" smtClean="0"/>
              <a:t>implikasinya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Salingtemas</a:t>
            </a:r>
            <a:endParaRPr lang="id-ID" sz="3200" dirty="0" smtClean="0"/>
          </a:p>
          <a:p>
            <a:r>
              <a:rPr lang="id-ID" sz="3200" dirty="0" smtClean="0"/>
              <a:t>KD   :</a:t>
            </a:r>
            <a:r>
              <a:rPr lang="id-ID" sz="3200" dirty="0" smtClean="0"/>
              <a:t> </a:t>
            </a:r>
            <a:endParaRPr lang="id-ID" sz="3200" dirty="0" smtClean="0"/>
          </a:p>
          <a:p>
            <a:pPr>
              <a:buNone/>
            </a:pPr>
            <a:r>
              <a:rPr lang="id-ID" sz="3200" dirty="0" smtClean="0"/>
              <a:t> 3.3 </a:t>
            </a:r>
            <a:r>
              <a:rPr lang="en-US" sz="3200" dirty="0" err="1" smtClean="0"/>
              <a:t>Menjelaskan</a:t>
            </a:r>
            <a:r>
              <a:rPr lang="en-US" sz="3200" dirty="0" smtClean="0"/>
              <a:t> </a:t>
            </a:r>
            <a:r>
              <a:rPr lang="en-US" sz="3200" dirty="0" err="1" smtClean="0"/>
              <a:t>keterkaitan</a:t>
            </a:r>
            <a:r>
              <a:rPr lang="en-US" sz="3200" dirty="0" smtClean="0"/>
              <a:t>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</a:t>
            </a:r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id-ID" sz="3200" dirty="0" smtClean="0"/>
              <a:t> </a:t>
            </a:r>
            <a:r>
              <a:rPr lang="en-US" sz="3200" dirty="0" err="1" smtClean="0"/>
              <a:t>pembelahan</a:t>
            </a:r>
            <a:r>
              <a:rPr lang="en-US" sz="3200" dirty="0" smtClean="0"/>
              <a:t> mitosis </a:t>
            </a:r>
            <a:r>
              <a:rPr lang="en-US" sz="3200" dirty="0" err="1" smtClean="0"/>
              <a:t>dan</a:t>
            </a:r>
            <a:r>
              <a:rPr lang="en-US" sz="3200" dirty="0" smtClean="0"/>
              <a:t> meiosis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pewarisan</a:t>
            </a:r>
            <a:r>
              <a:rPr lang="en-US" sz="3200" dirty="0" smtClean="0"/>
              <a:t> </a:t>
            </a:r>
            <a:r>
              <a:rPr lang="en-US" sz="3200" dirty="0" err="1" smtClean="0"/>
              <a:t>sifat</a:t>
            </a:r>
            <a:endParaRPr lang="en-US" sz="3200" dirty="0"/>
          </a:p>
        </p:txBody>
      </p:sp>
      <p:pic>
        <p:nvPicPr>
          <p:cNvPr id="8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10" name="Picture 9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11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d-ID" sz="7200" dirty="0" smtClean="0">
                <a:solidFill>
                  <a:srgbClr val="FF0000"/>
                </a:solidFill>
                <a:latin typeface="Algerian" pitchFamily="82" charset="0"/>
              </a:rPr>
              <a:t>Selesai</a:t>
            </a:r>
            <a:endParaRPr lang="en-US" sz="7200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4" name="Content Placeholder 3" descr="thank-you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14637" y="2391569"/>
            <a:ext cx="3514725" cy="3476625"/>
          </a:xfrm>
        </p:spPr>
      </p:pic>
      <p:pic>
        <p:nvPicPr>
          <p:cNvPr id="5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6" name="Picture 5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7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dirty="0" smtClean="0">
                <a:solidFill>
                  <a:srgbClr val="FF0000"/>
                </a:solidFill>
              </a:rPr>
              <a:t>Tujuan pembelajaran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d-ID" dirty="0" smtClean="0"/>
              <a:t>1</a:t>
            </a:r>
            <a:r>
              <a:rPr lang="id-ID" dirty="0" smtClean="0">
                <a:solidFill>
                  <a:srgbClr val="FFC000"/>
                </a:solidFill>
              </a:rPr>
              <a:t>. Siswa dapat menjelaskan tujuan pembelahan mitosis</a:t>
            </a:r>
          </a:p>
          <a:p>
            <a:r>
              <a:rPr lang="id-ID" dirty="0" smtClean="0">
                <a:solidFill>
                  <a:srgbClr val="FFC000"/>
                </a:solidFill>
              </a:rPr>
              <a:t>2. Siswa dapat menjelaskan karakteristik pembelahan mitosis</a:t>
            </a:r>
          </a:p>
          <a:p>
            <a:r>
              <a:rPr lang="id-ID" dirty="0" smtClean="0">
                <a:solidFill>
                  <a:srgbClr val="FFC000"/>
                </a:solidFill>
              </a:rPr>
              <a:t>2. Siswa dapat menjelaskan karakteristik tahap-tahap mitosis</a:t>
            </a:r>
          </a:p>
          <a:p>
            <a:r>
              <a:rPr lang="id-ID" dirty="0" smtClean="0">
                <a:solidFill>
                  <a:srgbClr val="FFC000"/>
                </a:solidFill>
              </a:rPr>
              <a:t>3. Siswa dapat menjelaskan tujuan pembelahan meiosis</a:t>
            </a:r>
          </a:p>
          <a:p>
            <a:r>
              <a:rPr lang="id-ID" dirty="0" smtClean="0">
                <a:solidFill>
                  <a:srgbClr val="FFC000"/>
                </a:solidFill>
              </a:rPr>
              <a:t>4. Siswa dapat menjelaskan karakteristik tahap-tahap meiosis</a:t>
            </a:r>
          </a:p>
          <a:p>
            <a:r>
              <a:rPr lang="id-ID" dirty="0" smtClean="0">
                <a:solidFill>
                  <a:srgbClr val="FFC000"/>
                </a:solidFill>
              </a:rPr>
              <a:t>5. Siswa dapat membandingkan pembelahan mitosis dan meiosis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4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5" name="Picture 4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6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C00000"/>
                </a:solidFill>
              </a:rPr>
              <a:t>SIKLUS SEL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pPr>
              <a:buNone/>
            </a:pP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Sebelum </a:t>
            </a: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memasuki proses Mitosis didahului proses </a:t>
            </a: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interfase</a:t>
            </a:r>
          </a:p>
          <a:p>
            <a:pPr>
              <a:buNone/>
            </a:pPr>
            <a:endParaRPr lang="id-ID" sz="3600" dirty="0" smtClean="0">
              <a:latin typeface="Adobe Fan Heiti Std B" pitchFamily="34" charset="-128"/>
              <a:ea typeface="Adobe Fan Heiti Std B" pitchFamily="34" charset="-128"/>
            </a:endParaRPr>
          </a:p>
          <a:p>
            <a:pPr>
              <a:buNone/>
            </a:pP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Interfase </a:t>
            </a: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ada 3 tahap</a:t>
            </a: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:</a:t>
            </a:r>
          </a:p>
          <a:p>
            <a:pPr>
              <a:buNone/>
            </a:pPr>
            <a:endParaRPr lang="id-ID" sz="3600" dirty="0" smtClean="0">
              <a:latin typeface="Adobe Fan Heiti Std B" pitchFamily="34" charset="-128"/>
              <a:ea typeface="Adobe Fan Heiti Std B" pitchFamily="34" charset="-128"/>
            </a:endParaRPr>
          </a:p>
          <a:p>
            <a:pPr>
              <a:buNone/>
            </a:pP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  G1 : Sel sedang mengumpulkan e</a:t>
            </a:r>
          </a:p>
          <a:p>
            <a:pPr>
              <a:buNone/>
            </a:pP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         energi</a:t>
            </a:r>
          </a:p>
          <a:p>
            <a:pPr>
              <a:buNone/>
            </a:pP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   S    : terjadi duplikasi DNA</a:t>
            </a:r>
          </a:p>
          <a:p>
            <a:pPr>
              <a:buNone/>
            </a:pP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   G2 : Siap memasuki proses</a:t>
            </a:r>
          </a:p>
          <a:p>
            <a:pPr>
              <a:buNone/>
            </a:pP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           Mitosis</a:t>
            </a:r>
          </a:p>
          <a:p>
            <a:pPr>
              <a:buNone/>
            </a:pP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   </a:t>
            </a: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S    : terjadi duplikasi DNA</a:t>
            </a:r>
          </a:p>
          <a:p>
            <a:pPr>
              <a:buNone/>
            </a:pP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   G2 : Siap memasuki proses</a:t>
            </a:r>
          </a:p>
          <a:p>
            <a:pPr>
              <a:buNone/>
            </a:pP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       </a:t>
            </a: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     </a:t>
            </a:r>
            <a:r>
              <a:rPr lang="id-ID" sz="3600" dirty="0" smtClean="0">
                <a:latin typeface="Adobe Fan Heiti Std B" pitchFamily="34" charset="-128"/>
                <a:ea typeface="Adobe Fan Heiti Std B" pitchFamily="34" charset="-128"/>
              </a:rPr>
              <a:t>Mitosis</a:t>
            </a:r>
            <a:endParaRPr lang="en-US" sz="3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pic>
        <p:nvPicPr>
          <p:cNvPr id="4" name="Picture 2" descr="C:\Users\fujitsu\Documents\Siklus S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212976"/>
            <a:ext cx="3168352" cy="2803693"/>
          </a:xfrm>
          <a:prstGeom prst="rect">
            <a:avLst/>
          </a:prstGeom>
          <a:noFill/>
        </p:spPr>
      </p:pic>
      <p:pic>
        <p:nvPicPr>
          <p:cNvPr id="5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6" name="Picture 5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7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MITOSIS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Tujuan  : pertumbuhan, mengganti sel yang rusak</a:t>
            </a:r>
          </a:p>
          <a:p>
            <a:r>
              <a:rPr lang="id-ID" dirty="0" smtClean="0"/>
              <a:t>2. Tempat terjadi : di sel tubuh/somatik</a:t>
            </a:r>
          </a:p>
          <a:p>
            <a:r>
              <a:rPr lang="id-ID" dirty="0" smtClean="0"/>
              <a:t>3. Dihasilkan 2 sel anak</a:t>
            </a:r>
          </a:p>
          <a:p>
            <a:r>
              <a:rPr lang="id-ID" dirty="0" smtClean="0"/>
              <a:t>4. Kromosom anak sama dengan kromosom induk</a:t>
            </a:r>
          </a:p>
          <a:p>
            <a:r>
              <a:rPr lang="id-ID" dirty="0" smtClean="0"/>
              <a:t>5. Didahului Interfase</a:t>
            </a:r>
          </a:p>
          <a:p>
            <a:pPr>
              <a:tabLst>
                <a:tab pos="630238" algn="l"/>
              </a:tabLst>
            </a:pPr>
            <a:r>
              <a:rPr lang="id-ID" dirty="0" smtClean="0"/>
              <a:t>6. Ada 4 fase : Profase, Metafase, Anafase dan Telofase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7" name="Picture 6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8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Tahap- Tahap Mitosis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PROFASE</a:t>
            </a:r>
          </a:p>
          <a:p>
            <a:pPr>
              <a:buNone/>
            </a:pPr>
            <a:r>
              <a:rPr lang="id-ID" dirty="0" smtClean="0"/>
              <a:t>Ciri :</a:t>
            </a:r>
          </a:p>
          <a:p>
            <a:pPr>
              <a:buNone/>
            </a:pPr>
            <a:r>
              <a:rPr lang="id-ID" dirty="0" smtClean="0"/>
              <a:t>  1. Membran inti Lenyap</a:t>
            </a:r>
          </a:p>
          <a:p>
            <a:pPr>
              <a:buNone/>
            </a:pPr>
            <a:r>
              <a:rPr lang="id-ID" dirty="0" smtClean="0"/>
              <a:t>  2. Kromatin jadi kromosom</a:t>
            </a:r>
          </a:p>
          <a:p>
            <a:pPr>
              <a:buNone/>
            </a:pPr>
            <a:r>
              <a:rPr lang="id-ID" dirty="0" smtClean="0"/>
              <a:t>  3. Sentriol menuju kutub</a:t>
            </a:r>
          </a:p>
          <a:p>
            <a:pPr>
              <a:buNone/>
            </a:pPr>
            <a:r>
              <a:rPr lang="id-ID" dirty="0" smtClean="0"/>
              <a:t>       masing-masing</a:t>
            </a:r>
            <a:endParaRPr lang="en-US" dirty="0"/>
          </a:p>
        </p:txBody>
      </p:sp>
      <p:pic>
        <p:nvPicPr>
          <p:cNvPr id="4" name="Picture 3" descr="C:\Users\fujitsu\Documents\PROFASE PNG GB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204864"/>
            <a:ext cx="3073349" cy="3228868"/>
          </a:xfrm>
          <a:prstGeom prst="rect">
            <a:avLst/>
          </a:prstGeom>
          <a:noFill/>
        </p:spPr>
      </p:pic>
      <p:pic>
        <p:nvPicPr>
          <p:cNvPr id="5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6" name="Picture 5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7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Tahap-Tahap Mitosis</a:t>
            </a:r>
            <a:br>
              <a:rPr lang="id-ID" dirty="0" smtClean="0"/>
            </a:br>
            <a:endParaRPr lang="en-US" dirty="0"/>
          </a:p>
        </p:txBody>
      </p:sp>
      <p:pic>
        <p:nvPicPr>
          <p:cNvPr id="4" name="Content Placeholder 3" descr="C:\Users\fujitsu\Documents\METAFASE GBR PNG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9573" y="1628800"/>
            <a:ext cx="3522867" cy="388843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11560" y="1124744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/>
              <a:t>METAFASE</a:t>
            </a:r>
          </a:p>
          <a:p>
            <a:pPr lvl="1"/>
            <a:r>
              <a:rPr lang="id-ID" dirty="0" smtClean="0"/>
              <a:t>Kromosom berkumpul di bidang Equator</a:t>
            </a:r>
            <a:endParaRPr lang="en-US" dirty="0"/>
          </a:p>
        </p:txBody>
      </p:sp>
      <p:pic>
        <p:nvPicPr>
          <p:cNvPr id="6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7" name="Picture 6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8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Tahap-Tahap Mitosis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ANAFASE</a:t>
            </a:r>
          </a:p>
          <a:p>
            <a:r>
              <a:rPr lang="id-ID" dirty="0" smtClean="0"/>
              <a:t> Kromosom bergerak menuju kutub masing- masing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C:\Users\fujitsu\Documents\Anafase P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996952"/>
            <a:ext cx="2808312" cy="2471914"/>
          </a:xfrm>
          <a:prstGeom prst="rect">
            <a:avLst/>
          </a:prstGeom>
          <a:noFill/>
        </p:spPr>
      </p:pic>
      <p:pic>
        <p:nvPicPr>
          <p:cNvPr id="5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6" name="Picture 5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7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Tahap-Tahap Mitosis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TELOFASE</a:t>
            </a:r>
          </a:p>
          <a:p>
            <a:r>
              <a:rPr lang="id-ID" dirty="0" smtClean="0"/>
              <a:t>Kromosom sampai di kutub </a:t>
            </a:r>
          </a:p>
          <a:p>
            <a:r>
              <a:rPr lang="id-ID" dirty="0" smtClean="0"/>
              <a:t>Membran inti terbentuk kembali</a:t>
            </a:r>
          </a:p>
          <a:p>
            <a:r>
              <a:rPr lang="id-ID" dirty="0" smtClean="0"/>
              <a:t>Terbentuk membran sel baru/sitokinesis</a:t>
            </a:r>
          </a:p>
          <a:p>
            <a:r>
              <a:rPr lang="id-ID" dirty="0" smtClean="0"/>
              <a:t>Sel menjadi 2</a:t>
            </a:r>
          </a:p>
          <a:p>
            <a:endParaRPr lang="en-US" dirty="0"/>
          </a:p>
        </p:txBody>
      </p:sp>
      <p:pic>
        <p:nvPicPr>
          <p:cNvPr id="4" name="Picture 2" descr="C:\Users\fujitsu\Documents\telofase p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645024"/>
            <a:ext cx="2952328" cy="2485775"/>
          </a:xfrm>
          <a:prstGeom prst="rect">
            <a:avLst/>
          </a:prstGeom>
          <a:noFill/>
        </p:spPr>
      </p:pic>
      <p:pic>
        <p:nvPicPr>
          <p:cNvPr id="5" name="Picture 4" descr="http://ts4.mm.bing.net/th?id=H.4837800809070703&amp;pid=15.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6165304"/>
            <a:ext cx="648072" cy="432048"/>
          </a:xfrm>
          <a:prstGeom prst="rect">
            <a:avLst/>
          </a:prstGeom>
          <a:noFill/>
        </p:spPr>
      </p:pic>
      <p:pic>
        <p:nvPicPr>
          <p:cNvPr id="6" name="Picture 5" descr="http://ts2.mm.bing.net/th?id=H.4927887757543585&amp;pid=15.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6165304"/>
            <a:ext cx="432048" cy="430608"/>
          </a:xfrm>
          <a:prstGeom prst="rect">
            <a:avLst/>
          </a:prstGeom>
          <a:noFill/>
        </p:spPr>
      </p:pic>
      <p:pic>
        <p:nvPicPr>
          <p:cNvPr id="7" name="Picture 4" descr="http://ts4.mm.bing.net/th?id=H.4837800809070703&amp;pid=15.1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588224" y="6165304"/>
            <a:ext cx="580496" cy="5356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z="228600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</TotalTime>
  <Words>353</Words>
  <Application>Microsoft Office PowerPoint</Application>
  <PresentationFormat>On-screen Show (4:3)</PresentationFormat>
  <Paragraphs>88</Paragraphs>
  <Slides>20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Flow</vt:lpstr>
      <vt:lpstr>PEMBELAHAN SEL</vt:lpstr>
      <vt:lpstr>SK-KD</vt:lpstr>
      <vt:lpstr>Tujuan pembelajaran</vt:lpstr>
      <vt:lpstr>SIKLUS SEL</vt:lpstr>
      <vt:lpstr>MITOSIS</vt:lpstr>
      <vt:lpstr>Tahap- Tahap Mitosis</vt:lpstr>
      <vt:lpstr>Tahap-Tahap Mitosis </vt:lpstr>
      <vt:lpstr>Tahap-Tahap Mitosis</vt:lpstr>
      <vt:lpstr>Tahap-Tahap Mitosis</vt:lpstr>
      <vt:lpstr>Tahap_tahap Mitosis</vt:lpstr>
      <vt:lpstr>MEIOSIS</vt:lpstr>
      <vt:lpstr>Tahap-Tahap Meiosis</vt:lpstr>
      <vt:lpstr>Tahap-Tahap Meiosis</vt:lpstr>
      <vt:lpstr>Tahap- Tahap Meiosis</vt:lpstr>
      <vt:lpstr>Tahap –tahap Meiosis</vt:lpstr>
      <vt:lpstr>Contoh Meiosis </vt:lpstr>
      <vt:lpstr>Contoh Meiosis </vt:lpstr>
      <vt:lpstr>Perbandingan Mitosis dan Meiosis</vt:lpstr>
      <vt:lpstr>LATIHAN SOAL</vt:lpstr>
      <vt:lpstr>Selesai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PEMBELAHAN SEL</dc:title>
  <dc:creator>Windows User</dc:creator>
  <cp:lastModifiedBy>Windows User</cp:lastModifiedBy>
  <cp:revision>46</cp:revision>
  <dcterms:created xsi:type="dcterms:W3CDTF">2013-11-23T02:07:57Z</dcterms:created>
  <dcterms:modified xsi:type="dcterms:W3CDTF">2013-11-23T05:56:57Z</dcterms:modified>
</cp:coreProperties>
</file>