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3"/>
  </p:notesMasterIdLst>
  <p:sldIdLst>
    <p:sldId id="300" r:id="rId2"/>
    <p:sldId id="293" r:id="rId3"/>
    <p:sldId id="294" r:id="rId4"/>
    <p:sldId id="295" r:id="rId5"/>
    <p:sldId id="301" r:id="rId6"/>
    <p:sldId id="296" r:id="rId7"/>
    <p:sldId id="266" r:id="rId8"/>
    <p:sldId id="264" r:id="rId9"/>
    <p:sldId id="267" r:id="rId10"/>
    <p:sldId id="268" r:id="rId11"/>
    <p:sldId id="263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99" r:id="rId21"/>
    <p:sldId id="297" r:id="rId22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31"/>
    <a:srgbClr val="00D661"/>
    <a:srgbClr val="00CC66"/>
    <a:srgbClr val="009999"/>
    <a:srgbClr val="00C049"/>
    <a:srgbClr val="FF6600"/>
    <a:srgbClr val="97FFFF"/>
    <a:srgbClr val="993300"/>
    <a:srgbClr val="FFC611"/>
    <a:srgbClr val="00DA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734" autoAdjust="0"/>
    <p:restoredTop sz="94658" autoAdjust="0"/>
  </p:normalViewPr>
  <p:slideViewPr>
    <p:cSldViewPr>
      <p:cViewPr varScale="1">
        <p:scale>
          <a:sx n="69" d="100"/>
          <a:sy n="69" d="100"/>
        </p:scale>
        <p:origin x="-11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012B1-F22A-4543-8A42-7C98D7AF65B5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BF6D6-AAEA-4623-A136-B5AF7F68B5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8602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F6D6-AAEA-4623-A136-B5AF7F68B57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F6D6-AAEA-4623-A136-B5AF7F68B57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F6D6-AAEA-4623-A136-B5AF7F68B57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F6D6-AAEA-4623-A136-B5AF7F68B575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F6D6-AAEA-4623-A136-B5AF7F68B57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 descr="C:\Users\User\Documents\20130812_140655.jpg"/>
          <p:cNvPicPr>
            <a:picLocks noChangeAspect="1" noChangeArrowheads="1"/>
          </p:cNvPicPr>
          <p:nvPr userDrawn="1"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10000" contrast="-30000"/>
          </a:blip>
          <a:srcRect l="5458" r="5527"/>
          <a:stretch>
            <a:fillRect/>
          </a:stretch>
        </p:blipFill>
        <p:spPr bwMode="auto">
          <a:xfrm>
            <a:off x="0" y="2"/>
            <a:ext cx="9144000" cy="6857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C0E1-C953-4F7E-A002-70A8D25EA339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10A77-5370-4D07-AB70-B32439DDFD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" Target="../slides/slid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CDF41-5F18-490B-984D-52ED4FF1B09C}" type="datetimeFigureOut">
              <a:rPr lang="en-US" smtClean="0"/>
              <a:pPr/>
              <a:t>15-07-2014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2DA9E-774C-49B6-84C6-C45D667DCD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hlinkClick r:id="" action="ppaction://hlinkshowjump?jump=endshow"/>
          </p:cNvPr>
          <p:cNvSpPr/>
          <p:nvPr userDrawn="1"/>
        </p:nvSpPr>
        <p:spPr>
          <a:xfrm>
            <a:off x="7713132" y="6248400"/>
            <a:ext cx="1126067" cy="533400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Keluar</a:t>
            </a:r>
            <a:endParaRPr lang="en-US" dirty="0"/>
          </a:p>
        </p:txBody>
      </p:sp>
      <p:sp>
        <p:nvSpPr>
          <p:cNvPr id="9" name="Action Button: Home 8">
            <a:hlinkClick r:id="rId14" action="ppaction://hlinksldjump" highlightClick="1"/>
          </p:cNvPr>
          <p:cNvSpPr/>
          <p:nvPr userDrawn="1"/>
        </p:nvSpPr>
        <p:spPr>
          <a:xfrm>
            <a:off x="8610600" y="76200"/>
            <a:ext cx="457200" cy="457200"/>
          </a:xfrm>
          <a:prstGeom prst="actionButtonHome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png"/><Relationship Id="rId7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10" Type="http://schemas.openxmlformats.org/officeDocument/2006/relationships/image" Target="../media/image20.jpeg"/><Relationship Id="rId4" Type="http://schemas.microsoft.com/office/2007/relationships/hdphoto" Target="../media/hdphoto8.wdp"/><Relationship Id="rId9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microsoft.com/office/2007/relationships/hdphoto" Target="../media/hdphoto14.wdp"/><Relationship Id="rId7" Type="http://schemas.microsoft.com/office/2007/relationships/hdphoto" Target="../media/hdphoto1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microsoft.com/office/2007/relationships/hdphoto" Target="../media/hdphoto16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gif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10" Type="http://schemas.openxmlformats.org/officeDocument/2006/relationships/image" Target="../media/image49.jpeg"/><Relationship Id="rId4" Type="http://schemas.microsoft.com/office/2007/relationships/hdphoto" Target="../media/hdphoto17.wdp"/><Relationship Id="rId9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Bab%205/Bab%205.exe" TargetMode="External"/><Relationship Id="rId3" Type="http://schemas.openxmlformats.org/officeDocument/2006/relationships/notesSlide" Target="../notesSlides/notesSlide5.xml"/><Relationship Id="rId7" Type="http://schemas.openxmlformats.org/officeDocument/2006/relationships/slide" Target="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slide" Target="slide3.xml"/><Relationship Id="rId5" Type="http://schemas.openxmlformats.org/officeDocument/2006/relationships/slide" Target="slide2.xml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slide" Target="slide6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8.xml"/><Relationship Id="rId3" Type="http://schemas.openxmlformats.org/officeDocument/2006/relationships/slide" Target="slide9.xml"/><Relationship Id="rId7" Type="http://schemas.openxmlformats.org/officeDocument/2006/relationships/slide" Target="slide12.xml"/><Relationship Id="rId12" Type="http://schemas.openxmlformats.org/officeDocument/2006/relationships/slide" Target="slide17.xml"/><Relationship Id="rId17" Type="http://schemas.openxmlformats.org/officeDocument/2006/relationships/slide" Target="slide4.xml"/><Relationship Id="rId2" Type="http://schemas.openxmlformats.org/officeDocument/2006/relationships/slide" Target="slide7.xml"/><Relationship Id="rId16" Type="http://schemas.openxmlformats.org/officeDocument/2006/relationships/slide" Target="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11" Type="http://schemas.openxmlformats.org/officeDocument/2006/relationships/slide" Target="slide16.xml"/><Relationship Id="rId5" Type="http://schemas.openxmlformats.org/officeDocument/2006/relationships/slide" Target="slide11.xml"/><Relationship Id="rId15" Type="http://schemas.openxmlformats.org/officeDocument/2006/relationships/slide" Target="slide2.xml"/><Relationship Id="rId10" Type="http://schemas.openxmlformats.org/officeDocument/2006/relationships/slide" Target="slide15.xml"/><Relationship Id="rId4" Type="http://schemas.openxmlformats.org/officeDocument/2006/relationships/slide" Target="slide8.xml"/><Relationship Id="rId9" Type="http://schemas.openxmlformats.org/officeDocument/2006/relationships/slide" Target="slide14.xml"/><Relationship Id="rId1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4.jpeg"/><Relationship Id="rId5" Type="http://schemas.microsoft.com/office/2007/relationships/hdphoto" Target="../media/hdphoto6.wdp"/><Relationship Id="rId10" Type="http://schemas.openxmlformats.org/officeDocument/2006/relationships/image" Target="../media/image13.jpeg"/><Relationship Id="rId4" Type="http://schemas.openxmlformats.org/officeDocument/2006/relationships/image" Target="../media/image9.jpeg"/><Relationship Id="rId9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142557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Bab 6</a:t>
            </a:r>
            <a: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/>
            </a:r>
            <a:b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</a:br>
            <a: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Kerajaan - Kerajaan</a:t>
            </a:r>
            <a:b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</a:br>
            <a: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 Hindu – Buddha </a:t>
            </a:r>
            <a:b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</a:br>
            <a: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di </a:t>
            </a:r>
            <a:b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</a:br>
            <a:r>
              <a:rPr lang="fi-FI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Indonesia</a:t>
            </a:r>
            <a:endParaRPr lang="fi-FI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5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75" y="4930775"/>
            <a:ext cx="3548063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363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554162"/>
          </a:xfrm>
        </p:spPr>
        <p:txBody>
          <a:bodyPr>
            <a:normAutofit/>
          </a:bodyPr>
          <a:lstStyle/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 e r a j a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a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n   S r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i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w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i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j a y a</a:t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</a:b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( 8 5 0  M )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077200" y="1524000"/>
            <a:ext cx="752475" cy="3477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457200" y="1905000"/>
            <a:ext cx="1981200" cy="6858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</a:t>
            </a:r>
            <a:endParaRPr kumimoji="0" lang="en-US" sz="3200" b="1" i="0" u="none" strike="noStrike" kern="1200" normalizeH="0" baseline="0" noProof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828800"/>
            <a:ext cx="4876800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28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Lokasi</a:t>
            </a:r>
            <a:endParaRPr lang="en-US" sz="2800" b="1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/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Kerajaan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Sriwijaya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adalah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kerajaan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Buddha 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terbesar</a:t>
            </a:r>
            <a:r>
              <a:rPr lang="en-US" sz="2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 Indonesia yang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pernah</a:t>
            </a:r>
            <a:r>
              <a:rPr lang="en-US" sz="2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ada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Terletak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di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sekitar</a:t>
            </a:r>
            <a:r>
              <a:rPr lang="en-US" sz="2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Muara</a:t>
            </a:r>
            <a:r>
              <a:rPr lang="en-US" sz="2000" b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Sungai </a:t>
            </a:r>
            <a:r>
              <a:rPr lang="en-US" sz="2000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Musi</a:t>
            </a:r>
            <a:r>
              <a:rPr lang="en-US" sz="2000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Palembang. </a:t>
            </a:r>
            <a:endParaRPr lang="en-US" sz="2000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2438400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0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Dapunta</a:t>
            </a:r>
            <a:r>
              <a:rPr lang="en-US" sz="20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Hyang</a:t>
            </a:r>
            <a:endParaRPr lang="en-US" sz="2000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Balaputeradewa</a:t>
            </a:r>
            <a:r>
              <a:rPr lang="en-US" sz="20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0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Sanggrama</a:t>
            </a:r>
            <a:r>
              <a:rPr lang="en-US" sz="20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Wijayatungga</a:t>
            </a:r>
            <a:r>
              <a:rPr lang="en-US" sz="20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0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Warman</a:t>
            </a:r>
            <a:endParaRPr lang="en-US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sz="20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</a:endParaRPr>
          </a:p>
          <a:p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457200" y="3513415"/>
            <a:ext cx="45720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sz="2800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Sumber</a:t>
            </a:r>
            <a:r>
              <a:rPr lang="en-US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pPr marL="342900" indent="-342900"/>
            <a:r>
              <a:rPr lang="en-US" sz="20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Kedukan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Bukit</a:t>
            </a: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Talaga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Batu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Talang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Tuo</a:t>
            </a:r>
            <a:endParaRPr lang="en-US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Karang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Berahi</a:t>
            </a:r>
            <a:endParaRPr lang="en-US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Ligor</a:t>
            </a:r>
            <a:endParaRPr lang="en-US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Kota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Kapur</a:t>
            </a:r>
            <a:endParaRPr lang="en-US" b="1" spc="50" dirty="0" smtClean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Prasasti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Nalanda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Berita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Cina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9. 	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Berita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India</a:t>
            </a:r>
          </a:p>
          <a:p>
            <a:pPr marL="342900" indent="-342900"/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10. </a:t>
            </a:r>
            <a:r>
              <a:rPr lang="en-US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Berita</a:t>
            </a:r>
            <a:r>
              <a:rPr lang="en-US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Arab</a:t>
            </a:r>
            <a:endParaRPr lang="en-US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endParaRPr lang="en-US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43400" y="3583126"/>
            <a:ext cx="2904569" cy="1522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1447800"/>
            <a:ext cx="1371600" cy="1924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D:\sriwijaya 2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76600" y="1666657"/>
            <a:ext cx="2514600" cy="1305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D:\candi muara takus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57600" y="5257800"/>
            <a:ext cx="2133600" cy="1420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D:\peta sumatra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562600" y="2362200"/>
            <a:ext cx="4063711" cy="343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304800" y="5409962"/>
            <a:ext cx="46482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/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Lengkapilah</a:t>
            </a:r>
            <a:r>
              <a:rPr lang="en-US" sz="14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gambar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di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samping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membubuhkan</a:t>
            </a:r>
            <a:r>
              <a:rPr lang="en-US" sz="14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tanda</a:t>
            </a:r>
            <a:r>
              <a:rPr lang="en-US" sz="1400" b="1" spc="5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bulatan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hitam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sebagai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pusat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Kerajaan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Sriwijaya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bayangan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hitam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sebagai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wilayah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kekuasaan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Kerajaan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1400" b="1" spc="50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Sriwijaya</a:t>
            </a:r>
            <a:r>
              <a:rPr lang="en-US" sz="14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marL="457200" indent="-457200" algn="just"/>
            <a:endParaRPr lang="en-US" sz="1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en-US" sz="1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</a:endParaRPr>
          </a:p>
          <a:p>
            <a:pPr algn="just"/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1143000" y="63246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18" name="Action Button: Back or Previous 17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00"/>
                            </p:stCondLst>
                            <p:childTnLst>
                              <p:par>
                                <p:cTn id="8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0"/>
      <p:bldP spid="8" grpId="1"/>
      <p:bldP spid="8" grpId="3"/>
      <p:bldP spid="9" grpId="0"/>
      <p:bldP spid="10" grpId="0"/>
      <p:bldP spid="20" grpId="1"/>
      <p:bldP spid="20" grpId="2"/>
      <p:bldP spid="19" grpId="0"/>
      <p:bldP spid="19" grpId="1"/>
      <p:bldP spid="19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 e r a j a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a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n   M e l a y u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Cooper Black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971800" y="4496114"/>
            <a:ext cx="1312544" cy="22094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886200" y="1676400"/>
            <a:ext cx="2209800" cy="381000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normalizeH="0" baseline="0" noProof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 </a:t>
            </a:r>
            <a:endParaRPr kumimoji="0" lang="en-US" sz="3200" b="1" i="0" u="none" strike="noStrike" kern="1200" normalizeH="0" baseline="0" noProof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81000" y="1981200"/>
            <a:ext cx="19812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r:</a:t>
            </a:r>
            <a:endParaRPr kumimoji="0" lang="en-US" sz="2800" b="1" i="0" u="none" strike="noStrike" kern="120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400" y="2076271"/>
            <a:ext cx="4572000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Menurut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para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ahli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letak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Kerajaan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Melayu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terletak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pantai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timur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Sumatera Selatan, yang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daerah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kekuasaannya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meliputi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daerah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Palembang </a:t>
            </a:r>
            <a:r>
              <a:rPr lang="en-US" b="1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Jambi.</a:t>
            </a:r>
            <a:endParaRPr lang="en-US" b="1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5033307" y="1752601"/>
            <a:ext cx="3217738" cy="327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4648200" y="5410200"/>
            <a:ext cx="4267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Berdasarkan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pendapat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umum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para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ahli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tunjukkan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oleh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kamu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lokasi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Melayu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peta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Sumatra di </a:t>
            </a:r>
            <a:r>
              <a:rPr lang="en-US" sz="1400" b="1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atas</a:t>
            </a:r>
            <a:r>
              <a:rPr lang="en-US" sz="1400" b="1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lang="en-US" sz="1400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600200" y="2282785"/>
            <a:ext cx="64008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Srimat</a:t>
            </a: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Trailokyaraja</a:t>
            </a: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Maulibhusana</a:t>
            </a: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Warmadewa</a:t>
            </a:r>
            <a:endParaRPr lang="en-US" sz="2000" b="1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Srimat</a:t>
            </a: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Tribhuawanaraja</a:t>
            </a: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Mauliwarmadewa</a:t>
            </a:r>
            <a:endParaRPr lang="en-US" sz="2000" b="1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/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3.   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Akarendrawarman</a:t>
            </a:r>
            <a:endParaRPr lang="en-US" sz="2000" b="1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/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4.   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Srimat</a:t>
            </a:r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Sri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Udayadityawarman</a:t>
            </a:r>
            <a:endParaRPr lang="en-US" sz="2000" b="1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/>
            <a:r>
              <a:rPr lang="en-US" sz="2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5.    </a:t>
            </a:r>
            <a:r>
              <a:rPr lang="en-US" sz="2000" b="1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Ananggawarman</a:t>
            </a:r>
            <a:endParaRPr lang="en-US" sz="2000" b="1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endParaRPr lang="en-US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329547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Kitab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sejarah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Dinasti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Liang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diperoleh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informasi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bahwa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antara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tahun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430-473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Masehi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beberapa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kali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utusan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Kan-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T’oli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Melayu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)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tiba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Cina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00600" y="2921675"/>
            <a:ext cx="4343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kitab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Pararaton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Negarakertagama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tahun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1275, Raja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Kertanegara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mengirimkan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pasukannya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Melayu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untuk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mempererat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hubungan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persahabatan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Kertanegara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memberikan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hadiah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Budha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Amogha-pasa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</a:p>
          <a:p>
            <a:pPr algn="just"/>
            <a:endParaRPr lang="en-US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0" y="2362200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Sumber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sejarah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mengenai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keberadaan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Melayu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yaitu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berita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Cina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kitab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negarakertagama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pararaton</a:t>
            </a:r>
            <a:endParaRPr lang="en-US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 descr="D:\candi padangroc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1" y="4869356"/>
            <a:ext cx="2362200" cy="14552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D:\Naskah melayu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8200" y="4744837"/>
            <a:ext cx="2286000" cy="1274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Box 18"/>
          <p:cNvSpPr txBox="1"/>
          <p:nvPr/>
        </p:nvSpPr>
        <p:spPr>
          <a:xfrm>
            <a:off x="635583" y="63246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1" name="Action Button: Forward or Next 20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2" name="Action Button: Back or Previous 21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3" name="TextBox 22"/>
          <p:cNvSpPr txBox="1"/>
          <p:nvPr/>
        </p:nvSpPr>
        <p:spPr>
          <a:xfrm>
            <a:off x="3657600" y="6336268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900"/>
                            </p:stCondLst>
                            <p:childTnLst>
                              <p:par>
                                <p:cTn id="6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4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4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7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500"/>
                            </p:stCondLst>
                            <p:childTnLst>
                              <p:par>
                                <p:cTn id="1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500"/>
                            </p:stCondLst>
                            <p:childTnLst>
                              <p:par>
                                <p:cTn id="1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6" grpId="1"/>
      <p:bldP spid="8" grpId="1"/>
      <p:bldP spid="9" grpId="0"/>
      <p:bldP spid="9" grpId="1"/>
      <p:bldP spid="12" grpId="0"/>
      <p:bldP spid="12" grpId="1"/>
      <p:bldP spid="12" grpId="2"/>
      <p:bldP spid="16" grpId="0"/>
      <p:bldP spid="16" grpId="2"/>
      <p:bldP spid="16" grpId="3"/>
      <p:bldP spid="16" grpId="4"/>
      <p:bldP spid="14" grpId="0"/>
      <p:bldP spid="20" grpId="2"/>
      <p:bldP spid="13" grpId="0"/>
      <p:bldP spid="19" grpId="0"/>
      <p:bldP spid="19" grpId="1"/>
      <p:bldP spid="19" grpId="2"/>
      <p:bldP spid="23" grpId="0"/>
      <p:bldP spid="23" grpId="1"/>
      <p:bldP spid="23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724400" y="4800600"/>
            <a:ext cx="2209800" cy="1408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 e r a j a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a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n   P a n a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 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pic>
        <p:nvPicPr>
          <p:cNvPr id="14" name="Content Placeholder 13" descr="sumatera.bmp"/>
          <p:cNvPicPr>
            <a:picLocks noGrp="1" noChangeAspect="1"/>
          </p:cNvPicPr>
          <p:nvPr>
            <p:ph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181600" y="1371600"/>
            <a:ext cx="3630322" cy="3813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57200" y="19050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Para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ahli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berpendapat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bahwa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lokasi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Panai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berada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di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bagian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pantai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barat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Sumatra,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dekat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pelabuhan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Barus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Sibolga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(Sumatra Utara). </a:t>
            </a:r>
          </a:p>
          <a:p>
            <a:pPr algn="just"/>
            <a:endParaRPr lang="en-US" b="1" dirty="0" smtClean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5720955" y="2522857"/>
            <a:ext cx="832245" cy="829943"/>
          </a:xfrm>
          <a:custGeom>
            <a:avLst/>
            <a:gdLst>
              <a:gd name="connsiteX0" fmla="*/ 740381 w 832245"/>
              <a:gd name="connsiteY0" fmla="*/ 736979 h 829943"/>
              <a:gd name="connsiteX1" fmla="*/ 754028 w 832245"/>
              <a:gd name="connsiteY1" fmla="*/ 696035 h 829943"/>
              <a:gd name="connsiteX2" fmla="*/ 822267 w 832245"/>
              <a:gd name="connsiteY2" fmla="*/ 573206 h 829943"/>
              <a:gd name="connsiteX3" fmla="*/ 767676 w 832245"/>
              <a:gd name="connsiteY3" fmla="*/ 450376 h 829943"/>
              <a:gd name="connsiteX4" fmla="*/ 754028 w 832245"/>
              <a:gd name="connsiteY4" fmla="*/ 409432 h 829943"/>
              <a:gd name="connsiteX5" fmla="*/ 699437 w 832245"/>
              <a:gd name="connsiteY5" fmla="*/ 327546 h 829943"/>
              <a:gd name="connsiteX6" fmla="*/ 631198 w 832245"/>
              <a:gd name="connsiteY6" fmla="*/ 204716 h 829943"/>
              <a:gd name="connsiteX7" fmla="*/ 590255 w 832245"/>
              <a:gd name="connsiteY7" fmla="*/ 177421 h 829943"/>
              <a:gd name="connsiteX8" fmla="*/ 508369 w 832245"/>
              <a:gd name="connsiteY8" fmla="*/ 122830 h 829943"/>
              <a:gd name="connsiteX9" fmla="*/ 467425 w 832245"/>
              <a:gd name="connsiteY9" fmla="*/ 95534 h 829943"/>
              <a:gd name="connsiteX10" fmla="*/ 399187 w 832245"/>
              <a:gd name="connsiteY10" fmla="*/ 27295 h 829943"/>
              <a:gd name="connsiteX11" fmla="*/ 317300 w 832245"/>
              <a:gd name="connsiteY11" fmla="*/ 0 h 829943"/>
              <a:gd name="connsiteX12" fmla="*/ 221766 w 832245"/>
              <a:gd name="connsiteY12" fmla="*/ 27295 h 829943"/>
              <a:gd name="connsiteX13" fmla="*/ 139879 w 832245"/>
              <a:gd name="connsiteY13" fmla="*/ 109182 h 829943"/>
              <a:gd name="connsiteX14" fmla="*/ 112584 w 832245"/>
              <a:gd name="connsiteY14" fmla="*/ 150125 h 829943"/>
              <a:gd name="connsiteX15" fmla="*/ 71640 w 832245"/>
              <a:gd name="connsiteY15" fmla="*/ 163773 h 829943"/>
              <a:gd name="connsiteX16" fmla="*/ 3401 w 832245"/>
              <a:gd name="connsiteY16" fmla="*/ 286603 h 829943"/>
              <a:gd name="connsiteX17" fmla="*/ 17049 w 832245"/>
              <a:gd name="connsiteY17" fmla="*/ 382137 h 829943"/>
              <a:gd name="connsiteX18" fmla="*/ 71640 w 832245"/>
              <a:gd name="connsiteY18" fmla="*/ 395785 h 829943"/>
              <a:gd name="connsiteX19" fmla="*/ 167175 w 832245"/>
              <a:gd name="connsiteY19" fmla="*/ 409432 h 829943"/>
              <a:gd name="connsiteX20" fmla="*/ 208118 w 832245"/>
              <a:gd name="connsiteY20" fmla="*/ 423080 h 829943"/>
              <a:gd name="connsiteX21" fmla="*/ 194470 w 832245"/>
              <a:gd name="connsiteY21" fmla="*/ 464024 h 829943"/>
              <a:gd name="connsiteX22" fmla="*/ 262709 w 832245"/>
              <a:gd name="connsiteY22" fmla="*/ 477671 h 829943"/>
              <a:gd name="connsiteX23" fmla="*/ 330948 w 832245"/>
              <a:gd name="connsiteY23" fmla="*/ 586853 h 829943"/>
              <a:gd name="connsiteX24" fmla="*/ 303652 w 832245"/>
              <a:gd name="connsiteY24" fmla="*/ 545910 h 829943"/>
              <a:gd name="connsiteX25" fmla="*/ 317300 w 832245"/>
              <a:gd name="connsiteY25" fmla="*/ 586853 h 829943"/>
              <a:gd name="connsiteX26" fmla="*/ 358243 w 832245"/>
              <a:gd name="connsiteY26" fmla="*/ 627797 h 829943"/>
              <a:gd name="connsiteX27" fmla="*/ 385539 w 832245"/>
              <a:gd name="connsiteY27" fmla="*/ 668740 h 829943"/>
              <a:gd name="connsiteX28" fmla="*/ 399187 w 832245"/>
              <a:gd name="connsiteY28" fmla="*/ 709683 h 829943"/>
              <a:gd name="connsiteX29" fmla="*/ 481073 w 832245"/>
              <a:gd name="connsiteY29" fmla="*/ 750627 h 829943"/>
              <a:gd name="connsiteX30" fmla="*/ 522016 w 832245"/>
              <a:gd name="connsiteY30" fmla="*/ 777922 h 829943"/>
              <a:gd name="connsiteX31" fmla="*/ 740381 w 832245"/>
              <a:gd name="connsiteY31" fmla="*/ 709683 h 829943"/>
              <a:gd name="connsiteX32" fmla="*/ 740381 w 832245"/>
              <a:gd name="connsiteY32" fmla="*/ 682388 h 82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32245" h="829943">
                <a:moveTo>
                  <a:pt x="740381" y="736979"/>
                </a:moveTo>
                <a:cubicBezTo>
                  <a:pt x="744930" y="723331"/>
                  <a:pt x="747042" y="708611"/>
                  <a:pt x="754028" y="696035"/>
                </a:cubicBezTo>
                <a:cubicBezTo>
                  <a:pt x="832245" y="555243"/>
                  <a:pt x="791384" y="665853"/>
                  <a:pt x="822267" y="573206"/>
                </a:cubicBezTo>
                <a:cubicBezTo>
                  <a:pt x="789785" y="475758"/>
                  <a:pt x="810932" y="515259"/>
                  <a:pt x="767676" y="450376"/>
                </a:cubicBezTo>
                <a:cubicBezTo>
                  <a:pt x="763127" y="436728"/>
                  <a:pt x="761015" y="422008"/>
                  <a:pt x="754028" y="409432"/>
                </a:cubicBezTo>
                <a:cubicBezTo>
                  <a:pt x="738096" y="380755"/>
                  <a:pt x="699437" y="327546"/>
                  <a:pt x="699437" y="327546"/>
                </a:cubicBezTo>
                <a:cubicBezTo>
                  <a:pt x="685215" y="284879"/>
                  <a:pt x="671425" y="231533"/>
                  <a:pt x="631198" y="204716"/>
                </a:cubicBezTo>
                <a:cubicBezTo>
                  <a:pt x="617550" y="195618"/>
                  <a:pt x="602856" y="187922"/>
                  <a:pt x="590255" y="177421"/>
                </a:cubicBezTo>
                <a:cubicBezTo>
                  <a:pt x="522101" y="120625"/>
                  <a:pt x="580323" y="146813"/>
                  <a:pt x="508369" y="122830"/>
                </a:cubicBezTo>
                <a:cubicBezTo>
                  <a:pt x="494721" y="113731"/>
                  <a:pt x="479024" y="107133"/>
                  <a:pt x="467425" y="95534"/>
                </a:cubicBezTo>
                <a:cubicBezTo>
                  <a:pt x="420114" y="48223"/>
                  <a:pt x="464695" y="56410"/>
                  <a:pt x="399187" y="27295"/>
                </a:cubicBezTo>
                <a:cubicBezTo>
                  <a:pt x="372895" y="15610"/>
                  <a:pt x="317300" y="0"/>
                  <a:pt x="317300" y="0"/>
                </a:cubicBezTo>
                <a:cubicBezTo>
                  <a:pt x="313242" y="1015"/>
                  <a:pt x="231042" y="20080"/>
                  <a:pt x="221766" y="27295"/>
                </a:cubicBezTo>
                <a:cubicBezTo>
                  <a:pt x="191296" y="50994"/>
                  <a:pt x="167175" y="81886"/>
                  <a:pt x="139879" y="109182"/>
                </a:cubicBezTo>
                <a:cubicBezTo>
                  <a:pt x="128281" y="120780"/>
                  <a:pt x="125392" y="139879"/>
                  <a:pt x="112584" y="150125"/>
                </a:cubicBezTo>
                <a:cubicBezTo>
                  <a:pt x="101350" y="159112"/>
                  <a:pt x="85288" y="159224"/>
                  <a:pt x="71640" y="163773"/>
                </a:cubicBezTo>
                <a:cubicBezTo>
                  <a:pt x="9069" y="257629"/>
                  <a:pt x="27423" y="214537"/>
                  <a:pt x="3401" y="286603"/>
                </a:cubicBezTo>
                <a:cubicBezTo>
                  <a:pt x="7950" y="318448"/>
                  <a:pt x="0" y="354859"/>
                  <a:pt x="17049" y="382137"/>
                </a:cubicBezTo>
                <a:cubicBezTo>
                  <a:pt x="26990" y="398043"/>
                  <a:pt x="53185" y="392430"/>
                  <a:pt x="71640" y="395785"/>
                </a:cubicBezTo>
                <a:cubicBezTo>
                  <a:pt x="103289" y="401539"/>
                  <a:pt x="135330" y="404883"/>
                  <a:pt x="167175" y="409432"/>
                </a:cubicBezTo>
                <a:cubicBezTo>
                  <a:pt x="180823" y="413981"/>
                  <a:pt x="201685" y="410213"/>
                  <a:pt x="208118" y="423080"/>
                </a:cubicBezTo>
                <a:cubicBezTo>
                  <a:pt x="214552" y="435948"/>
                  <a:pt x="184297" y="453851"/>
                  <a:pt x="194470" y="464024"/>
                </a:cubicBezTo>
                <a:cubicBezTo>
                  <a:pt x="210873" y="480427"/>
                  <a:pt x="239963" y="473122"/>
                  <a:pt x="262709" y="477671"/>
                </a:cubicBezTo>
                <a:cubicBezTo>
                  <a:pt x="295191" y="575119"/>
                  <a:pt x="266064" y="543599"/>
                  <a:pt x="330948" y="586853"/>
                </a:cubicBezTo>
                <a:cubicBezTo>
                  <a:pt x="321849" y="573205"/>
                  <a:pt x="320055" y="545910"/>
                  <a:pt x="303652" y="545910"/>
                </a:cubicBezTo>
                <a:cubicBezTo>
                  <a:pt x="289266" y="545910"/>
                  <a:pt x="309320" y="574883"/>
                  <a:pt x="317300" y="586853"/>
                </a:cubicBezTo>
                <a:cubicBezTo>
                  <a:pt x="328006" y="602912"/>
                  <a:pt x="345887" y="612970"/>
                  <a:pt x="358243" y="627797"/>
                </a:cubicBezTo>
                <a:cubicBezTo>
                  <a:pt x="368744" y="640398"/>
                  <a:pt x="378203" y="654069"/>
                  <a:pt x="385539" y="668740"/>
                </a:cubicBezTo>
                <a:cubicBezTo>
                  <a:pt x="391973" y="681607"/>
                  <a:pt x="390200" y="698449"/>
                  <a:pt x="399187" y="709683"/>
                </a:cubicBezTo>
                <a:cubicBezTo>
                  <a:pt x="425262" y="742277"/>
                  <a:pt x="448107" y="734144"/>
                  <a:pt x="481073" y="750627"/>
                </a:cubicBezTo>
                <a:cubicBezTo>
                  <a:pt x="495744" y="757962"/>
                  <a:pt x="508368" y="768824"/>
                  <a:pt x="522016" y="777922"/>
                </a:cubicBezTo>
                <a:cubicBezTo>
                  <a:pt x="708289" y="765504"/>
                  <a:pt x="720337" y="829943"/>
                  <a:pt x="740381" y="709683"/>
                </a:cubicBezTo>
                <a:cubicBezTo>
                  <a:pt x="741877" y="700708"/>
                  <a:pt x="740381" y="691486"/>
                  <a:pt x="740381" y="682388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Content Placeholder 3"/>
          <p:cNvSpPr txBox="1">
            <a:spLocks/>
          </p:cNvSpPr>
          <p:nvPr/>
        </p:nvSpPr>
        <p:spPr>
          <a:xfrm>
            <a:off x="457200" y="1447800"/>
            <a:ext cx="19812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 o k a s i: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00800" y="3276600"/>
            <a:ext cx="2286000" cy="1387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Content Placeholder 3"/>
          <p:cNvSpPr txBox="1">
            <a:spLocks/>
          </p:cNvSpPr>
          <p:nvPr/>
        </p:nvSpPr>
        <p:spPr>
          <a:xfrm>
            <a:off x="457200" y="1524000"/>
            <a:ext cx="1981200" cy="533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3400" y="41910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57200" y="5181600"/>
            <a:ext cx="4572000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Kompleks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percandian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padang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lawas</a:t>
            </a: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57200" y="1905000"/>
            <a:ext cx="3962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Berita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Cina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menyebutkan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bahwa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Panai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menjadi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bagian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Sriwijaya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Sumatera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tahun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1000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Masehi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</a:p>
          <a:p>
            <a:pPr algn="just"/>
            <a:endParaRPr lang="en-US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•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Negarakertagama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menyebutkan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bahwa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Panai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adalah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salah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satu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yang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menjadi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sasaran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Majapahit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dalam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upaya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mempersatukan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Nusantara. </a:t>
            </a:r>
          </a:p>
          <a:p>
            <a:pPr algn="just"/>
            <a:endParaRPr lang="en-US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Selain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sumber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tertulis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terdapat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juga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sumber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lain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mengenai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Panai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yaitu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kompleks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percandian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Padang </a:t>
            </a:r>
            <a:r>
              <a:rPr lang="en-US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Lawas</a:t>
            </a:r>
            <a:endParaRPr lang="en-US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just"/>
            <a:endParaRPr lang="en-US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3" name="Content Placeholder 3"/>
          <p:cNvSpPr txBox="1">
            <a:spLocks/>
          </p:cNvSpPr>
          <p:nvPr/>
        </p:nvSpPr>
        <p:spPr>
          <a:xfrm>
            <a:off x="3733800" y="1524000"/>
            <a:ext cx="18288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 </a:t>
            </a:r>
            <a:endParaRPr kumimoji="0" lang="en-US" sz="2800" b="1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Content Placeholder 3"/>
          <p:cNvSpPr txBox="1">
            <a:spLocks/>
          </p:cNvSpPr>
          <p:nvPr/>
        </p:nvSpPr>
        <p:spPr>
          <a:xfrm>
            <a:off x="1295400" y="2438400"/>
            <a:ext cx="6553200" cy="23083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Meskipun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peninggalan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Padang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Lawas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sangat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banyak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tetapi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tidak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ada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prasasti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menyebutkan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raja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Panai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Namun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berdasarkan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prasasti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Tanjore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dari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Kerajaan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Cola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India  Selatan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pada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abad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ke-10 M,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diperkirakan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Kerajaan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Panai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telah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menjadi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kerajaan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maju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Flowchart: Connector 14"/>
          <p:cNvSpPr/>
          <p:nvPr/>
        </p:nvSpPr>
        <p:spPr>
          <a:xfrm>
            <a:off x="6400800" y="3048000"/>
            <a:ext cx="152400" cy="152400"/>
          </a:xfrm>
          <a:prstGeom prst="flowChartConnector">
            <a:avLst/>
          </a:prstGeom>
          <a:gradFill flip="none" rotWithShape="1">
            <a:gsLst>
              <a:gs pos="0">
                <a:srgbClr val="00D661">
                  <a:shade val="30000"/>
                  <a:satMod val="115000"/>
                </a:srgbClr>
              </a:gs>
              <a:gs pos="50000">
                <a:srgbClr val="00D661">
                  <a:shade val="67500"/>
                  <a:satMod val="115000"/>
                </a:srgbClr>
              </a:gs>
              <a:gs pos="100000">
                <a:srgbClr val="00D661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43000" y="63246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2" name="Action Button: Forward or Next 21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3" name="Action Button: Back or Previous 22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1219200" y="57912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134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"/>
                            </p:stCondLst>
                            <p:childTnLst>
                              <p:par>
                                <p:cTn id="147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2"/>
      <p:bldP spid="6" grpId="3"/>
      <p:bldP spid="20" grpId="0" animBg="1"/>
      <p:bldP spid="20" grpId="1" animBg="1"/>
      <p:bldP spid="20" grpId="3" animBg="1"/>
      <p:bldP spid="21" grpId="0"/>
      <p:bldP spid="21" grpId="2"/>
      <p:bldP spid="32" grpId="0" build="p"/>
      <p:bldP spid="32" grpId="1" build="allAtOnce"/>
      <p:bldP spid="36" grpId="0" build="allAtOnce"/>
      <p:bldP spid="39" grpId="0"/>
      <p:bldP spid="39" grpId="1"/>
      <p:bldP spid="43" grpId="4"/>
      <p:bldP spid="46" grpId="0" animBg="1"/>
      <p:bldP spid="15" grpId="0" animBg="1"/>
      <p:bldP spid="15" grpId="1" animBg="1"/>
      <p:bldP spid="15" grpId="3" animBg="1"/>
      <p:bldP spid="18" grpId="0"/>
      <p:bldP spid="18" grpId="1"/>
      <p:bldP spid="18" grpId="2"/>
      <p:bldP spid="24" grpId="0"/>
      <p:bldP spid="24" grpId="1"/>
      <p:bldP spid="24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2400" y="228600"/>
            <a:ext cx="9296400" cy="792162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</a:b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Mataram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Kuno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7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777240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 o k a s i:</a:t>
            </a:r>
            <a:endParaRPr lang="en-US" sz="3200" b="1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24384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Kerajaan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Mataram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Kuno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terletak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di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Jawa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Tengah,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dengan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pusat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kerajaan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diperkirakan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daerah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sekitar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Candi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Prambanan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Klaten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Jawa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Tengah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Yogyakarta.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Kerajaan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ini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diperkirakan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berdiri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pada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abad</a:t>
            </a:r>
            <a:r>
              <a:rPr lang="en-US" b="1" dirty="0" smtClean="0">
                <a:ln w="10541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ke-8 M</a:t>
            </a:r>
            <a:endParaRPr lang="en-US" b="1" dirty="0">
              <a:ln w="10541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76800" y="1981200"/>
            <a:ext cx="383947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81000" y="19166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1.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Prasasti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Canggal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endParaRPr lang="en-US" b="1" cap="all" dirty="0">
              <a:ln w="90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457200" y="1600200"/>
            <a:ext cx="1981200" cy="533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05400" y="1981200"/>
            <a:ext cx="365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2.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Prasasti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Kedu</a:t>
            </a:r>
            <a:endParaRPr lang="en-US" b="1" cap="all" dirty="0">
              <a:ln w="90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21336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3.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Prasasti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Kelurak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en-US" b="1" cap="all" dirty="0">
              <a:ln w="90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05400" y="2209800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4.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Prasasti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Ratu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Boko</a:t>
            </a:r>
            <a:endParaRPr lang="en-US" b="1" cap="all" dirty="0">
              <a:ln w="90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2362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5.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Gedong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Songo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Kompleks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Dieng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Prambanan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Kalasan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Borobudur,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Mendut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Sewu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dan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Candi</a:t>
            </a:r>
            <a:r>
              <a:rPr lang="en-US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Plaosan</a:t>
            </a:r>
            <a:endParaRPr lang="en-US" b="1" cap="all" dirty="0">
              <a:ln w="900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2" descr="D:\203837_candi-ratu-boko_663_38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9FEEFD"/>
              </a:clrFrom>
              <a:clrTo>
                <a:srgbClr val="9FE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491" y="4475113"/>
            <a:ext cx="2548709" cy="1468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028" name="Picture 4" descr="borobudu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4191000"/>
            <a:ext cx="2194803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181600" y="3581400"/>
            <a:ext cx="1467716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40" name="Picture 16" descr="D:\251289_2_Candi_Dieng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781800" y="4268787"/>
            <a:ext cx="2171581" cy="1446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Rectangle 25"/>
          <p:cNvSpPr/>
          <p:nvPr/>
        </p:nvSpPr>
        <p:spPr>
          <a:xfrm>
            <a:off x="3424047" y="2209800"/>
            <a:ext cx="4520789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Sanjaya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2.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Rakai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Panangkaran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3.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Samaratunga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4.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Rakai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Pikatan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5.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Kayuwangi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6.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Rakai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Watuhumalang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7.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Dyah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Balitung</a:t>
            </a:r>
            <a:endParaRPr lang="en-US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  <a:p>
            <a:pPr marL="914400" indent="-914400"/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8.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Rakai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Sumba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Dyah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 Wawa</a:t>
            </a:r>
            <a:endParaRPr lang="en-US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80967" y="1534180"/>
            <a:ext cx="19816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914400" indent="-914400"/>
            <a:r>
              <a:rPr lang="en-U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ahoma" pitchFamily="34" charset="0"/>
                <a:cs typeface="Tahoma" pitchFamily="34" charset="0"/>
              </a:rPr>
              <a:t>Raja-Raja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3000" y="63246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2" name="Action Button: Forward or Next 21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3" name="Action Button: Back or Previous 22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4" name="TextBox 23"/>
          <p:cNvSpPr txBox="1"/>
          <p:nvPr/>
        </p:nvSpPr>
        <p:spPr>
          <a:xfrm>
            <a:off x="3454983" y="60198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6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0"/>
                            </p:stCondLst>
                            <p:childTnLst>
                              <p:par>
                                <p:cTn id="1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500"/>
                            </p:stCondLst>
                            <p:childTnLst>
                              <p:par>
                                <p:cTn id="16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4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8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500"/>
                            </p:stCondLst>
                            <p:childTnLst>
                              <p:par>
                                <p:cTn id="17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2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0"/>
                            </p:stCondLst>
                            <p:childTnLst>
                              <p:par>
                                <p:cTn id="17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6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500"/>
                            </p:stCondLst>
                            <p:childTnLst>
                              <p:par>
                                <p:cTn id="17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0" dur="5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6000"/>
                            </p:stCondLst>
                            <p:childTnLst>
                              <p:par>
                                <p:cTn id="18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4" dur="5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7" grpId="1" build="p"/>
      <p:bldP spid="8" grpId="1"/>
      <p:bldP spid="8" grpId="2"/>
      <p:bldP spid="9" grpId="0"/>
      <p:bldP spid="9" grpId="1"/>
      <p:bldP spid="10" grpId="1"/>
      <p:bldP spid="10" grpId="2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8" grpId="0" build="allAtOnce"/>
      <p:bldP spid="21" grpId="0"/>
      <p:bldP spid="21" grpId="1"/>
      <p:bldP spid="21" grpId="2"/>
      <p:bldP spid="24" grpId="0"/>
      <p:bldP spid="24" grpId="1"/>
      <p:bldP spid="24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/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</a:b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Medang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Kamulan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idx="1"/>
          </p:nvPr>
        </p:nvSpPr>
        <p:spPr>
          <a:xfrm>
            <a:off x="990600" y="3124200"/>
            <a:ext cx="3962400" cy="9906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en-US" b="1" dirty="0" smtClean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en-US" sz="5100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 o k a s </a:t>
            </a:r>
            <a:r>
              <a:rPr lang="en-US" sz="5100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sz="5100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174999" y="4454496"/>
            <a:ext cx="5867400" cy="2010222"/>
          </a:xfrm>
          <a:prstGeom prst="rect">
            <a:avLst/>
          </a:prstGeom>
          <a:ln>
            <a:noFill/>
          </a:ln>
          <a:effectLst>
            <a:outerShdw blurRad="292100" dist="1778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ontent Placeholder 3"/>
          <p:cNvSpPr txBox="1">
            <a:spLocks/>
          </p:cNvSpPr>
          <p:nvPr/>
        </p:nvSpPr>
        <p:spPr>
          <a:xfrm>
            <a:off x="990600" y="1828800"/>
            <a:ext cx="1981200" cy="5334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 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6800" y="5075872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4.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Berita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Cina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berisi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tentang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dua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orang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utusan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Sriwijaya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datang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negeri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Cina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Namun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ketika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hendak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pulang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tertahan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Kanton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karena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ada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serangan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dari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Kerajaan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Jawa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66800" y="3200400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Prasasti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Hujung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Langit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berisi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tentang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penyerangan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Raja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Darmawangsa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terhadap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Sriwijaya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tahun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997 M.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6800" y="2133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Prasasti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Pucangan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berisi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tentang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penghormatan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terhadap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Brahmana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Wisnu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Siwa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,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kepada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Raja 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Airlangga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66800" y="4114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3.Prasasti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Anjukladang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berisi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tentang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penghalauan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pasukan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Melayu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oleh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Empu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Sindok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sebelum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Empu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Sindok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menjadi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raja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Content Placeholder 3"/>
          <p:cNvSpPr txBox="1">
            <a:spLocks/>
          </p:cNvSpPr>
          <p:nvPr/>
        </p:nvSpPr>
        <p:spPr>
          <a:xfrm>
            <a:off x="3810000" y="1676400"/>
            <a:ext cx="2057400" cy="533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 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85639" y="2052935"/>
            <a:ext cx="51341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Empu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Sindok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/Sri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Isyana</a:t>
            </a:r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Tunggadewa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96653" y="3733800"/>
            <a:ext cx="32108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Dharmawangsa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Teguh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041401" y="2408872"/>
            <a:ext cx="421639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Empu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Sindok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memindahkan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pusat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pemerintahan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Jawa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Timur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kemudian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Pendiri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Kerajaan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Medang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Kamulan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sekaligus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pendiri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Dinasti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Isyana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endParaRPr lang="en-US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41401" y="4258270"/>
            <a:ext cx="42163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Dharmawangsa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Teguh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masih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keturunan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Empu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Sindok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merupakan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cicit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dari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Empu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Sindok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14400" y="5177135"/>
            <a:ext cx="16952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</a:t>
            </a:r>
            <a:r>
              <a:rPr lang="en-US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Airlangga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41401" y="5629870"/>
            <a:ext cx="42163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Pada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Airlangga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Kerajaan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Medang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Kamulan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aktif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bidang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perdagangan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pertanian</a:t>
            </a:r>
            <a:r>
              <a:rPr lang="en-US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90600" y="2104072"/>
            <a:ext cx="6934200" cy="147732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/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 err="1" smtClean="0"/>
              <a:t>Medang</a:t>
            </a:r>
            <a:r>
              <a:rPr lang="en-US" dirty="0" smtClean="0"/>
              <a:t> </a:t>
            </a:r>
            <a:r>
              <a:rPr lang="en-US" dirty="0" err="1" smtClean="0"/>
              <a:t>Kamulan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kelanjutan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 err="1" smtClean="0"/>
              <a:t>Mataram</a:t>
            </a:r>
            <a:r>
              <a:rPr lang="en-US" dirty="0" smtClean="0"/>
              <a:t> </a:t>
            </a:r>
            <a:r>
              <a:rPr lang="en-US" dirty="0" err="1" smtClean="0"/>
              <a:t>Kuno</a:t>
            </a:r>
            <a:r>
              <a:rPr lang="en-US" dirty="0" smtClean="0"/>
              <a:t>.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Gunung</a:t>
            </a:r>
            <a:r>
              <a:rPr lang="en-US" dirty="0" smtClean="0"/>
              <a:t> </a:t>
            </a:r>
            <a:r>
              <a:rPr lang="en-US" dirty="0" err="1" smtClean="0"/>
              <a:t>Merapi</a:t>
            </a:r>
            <a:r>
              <a:rPr lang="en-US" dirty="0" smtClean="0"/>
              <a:t> </a:t>
            </a:r>
            <a:r>
              <a:rPr lang="en-US" dirty="0" err="1" smtClean="0"/>
              <a:t>meletus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929 M</a:t>
            </a:r>
            <a:r>
              <a:rPr lang="en-US" dirty="0"/>
              <a:t>,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 smtClean="0"/>
              <a:t>meninggalkan</a:t>
            </a:r>
            <a:r>
              <a:rPr lang="en-US" dirty="0" smtClean="0"/>
              <a:t> </a:t>
            </a:r>
            <a:r>
              <a:rPr lang="en-US" dirty="0" err="1" smtClean="0"/>
              <a:t>istana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Jawa</a:t>
            </a:r>
            <a:r>
              <a:rPr lang="en-US" dirty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/>
              <a:t>Empu</a:t>
            </a:r>
            <a:r>
              <a:rPr lang="en-US" dirty="0"/>
              <a:t> </a:t>
            </a:r>
            <a:r>
              <a:rPr lang="en-US" dirty="0" err="1" smtClean="0"/>
              <a:t>Sindok</a:t>
            </a:r>
            <a:r>
              <a:rPr lang="en-US" dirty="0" smtClean="0"/>
              <a:t> </a:t>
            </a:r>
            <a:r>
              <a:rPr lang="en-US" dirty="0" err="1" smtClean="0"/>
              <a:t>mendirikan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 di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 Sungai </a:t>
            </a:r>
            <a:r>
              <a:rPr lang="en-US" dirty="0" err="1" smtClean="0"/>
              <a:t>Brantas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85800" y="3810000"/>
            <a:ext cx="5334000" cy="7619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Diperkirakan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terletak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dekat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Sungai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Brantas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3600" y="34290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5" name="Action Button: Forward or Next 24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7" name="Action Button: Back or Previous 26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8" name="TextBox 27"/>
          <p:cNvSpPr txBox="1"/>
          <p:nvPr/>
        </p:nvSpPr>
        <p:spPr>
          <a:xfrm>
            <a:off x="5943600" y="34290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300"/>
                            </p:stCondLst>
                            <p:childTnLst>
                              <p:par>
                                <p:cTn id="2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300"/>
                            </p:stCondLst>
                            <p:childTnLst>
                              <p:par>
                                <p:cTn id="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500"/>
                            </p:stCondLst>
                            <p:childTnLst>
                              <p:par>
                                <p:cTn id="13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500"/>
                            </p:stCondLst>
                            <p:childTnLst>
                              <p:par>
                                <p:cTn id="13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500"/>
                            </p:stCondLst>
                            <p:childTnLst>
                              <p:par>
                                <p:cTn id="14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6500"/>
                            </p:stCondLst>
                            <p:childTnLst>
                              <p:par>
                                <p:cTn id="14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  <p:bldP spid="8" grpId="1" uiExpand="1" build="p"/>
      <p:bldP spid="13" grpId="0"/>
      <p:bldP spid="13" grpId="1"/>
      <p:bldP spid="14" grpId="0"/>
      <p:bldP spid="14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32" grpId="0"/>
      <p:bldP spid="33" grpId="0"/>
      <p:bldP spid="35" grpId="0"/>
      <p:bldP spid="38" grpId="0"/>
      <p:bldP spid="39" grpId="0"/>
      <p:bldP spid="40" grpId="0"/>
      <p:bldP spid="21" grpId="0"/>
      <p:bldP spid="21" grpId="1"/>
      <p:bldP spid="23" grpId="0"/>
      <p:bldP spid="23" grpId="1"/>
      <p:bldP spid="24" grpId="0"/>
      <p:bldP spid="24" grpId="1"/>
      <p:bldP spid="24" grpId="2"/>
      <p:bldP spid="28" grpId="0"/>
      <p:bldP spid="28" grpId="1"/>
      <p:bldP spid="28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candi penatar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810000"/>
            <a:ext cx="1371600" cy="2065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153400" cy="11430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Kediri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228600" y="2408237"/>
            <a:ext cx="4724400" cy="15541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Kediri 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merupakan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pecahan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Medang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Kamulan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ini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terletak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daerah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Jawa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Timur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pusat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kerajaannya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terletak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tepi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Sungai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Brantas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berdiri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abad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ke-12 M.</a:t>
            </a:r>
            <a:endParaRPr lang="en-US" sz="1800" dirty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152400" y="3962400"/>
            <a:ext cx="19812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r:</a:t>
            </a:r>
            <a:endParaRPr kumimoji="0" lang="en-US" sz="28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0" name="Picture 6" descr="D:\peta kediri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596640" y="2041071"/>
            <a:ext cx="5913120" cy="3695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6" name="Content Placeholder 3"/>
          <p:cNvSpPr txBox="1">
            <a:spLocks/>
          </p:cNvSpPr>
          <p:nvPr/>
        </p:nvSpPr>
        <p:spPr>
          <a:xfrm>
            <a:off x="-228600" y="4419600"/>
            <a:ext cx="47244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Candi</a:t>
            </a: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Penataran</a:t>
            </a:r>
            <a:endParaRPr lang="en-US" sz="2900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2.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Prasasti</a:t>
            </a: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Wurara</a:t>
            </a:r>
            <a:endParaRPr lang="en-US" sz="2900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3.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Kitab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Negarakertagama</a:t>
            </a:r>
            <a:endParaRPr kumimoji="0" lang="en-US" sz="2900" b="0" i="0" u="none" strike="noStrike" kern="1200" cap="none" spc="0" normalizeH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900" baseline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4.</a:t>
            </a: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Kitab</a:t>
            </a: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Calon</a:t>
            </a: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Arang</a:t>
            </a:r>
            <a:endParaRPr lang="en-US" sz="2900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5. </a:t>
            </a: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Prasasti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Malenga</a:t>
            </a: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6.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Prasasti</a:t>
            </a:r>
            <a:r>
              <a:rPr lang="en-US" sz="29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9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Pandlegan</a:t>
            </a:r>
            <a:endParaRPr lang="en-US" sz="2900" dirty="0" smtClean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7. </a:t>
            </a: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Prasasti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Hantang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D:\Prasasti Hantang kedir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4343400"/>
            <a:ext cx="108585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6" name="Content Placeholder 3"/>
          <p:cNvSpPr txBox="1">
            <a:spLocks/>
          </p:cNvSpPr>
          <p:nvPr/>
        </p:nvSpPr>
        <p:spPr>
          <a:xfrm>
            <a:off x="152400" y="1905000"/>
            <a:ext cx="18288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 o k a s i: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7" name="Content Placeholder 3"/>
          <p:cNvSpPr txBox="1">
            <a:spLocks/>
          </p:cNvSpPr>
          <p:nvPr/>
        </p:nvSpPr>
        <p:spPr>
          <a:xfrm>
            <a:off x="3733800" y="1447800"/>
            <a:ext cx="17526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8" name="Content Placeholder 3"/>
          <p:cNvSpPr txBox="1">
            <a:spLocks/>
          </p:cNvSpPr>
          <p:nvPr/>
        </p:nvSpPr>
        <p:spPr>
          <a:xfrm>
            <a:off x="3429000" y="4800600"/>
            <a:ext cx="3124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lang="en-US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9" name="Content Placeholder 3"/>
          <p:cNvSpPr txBox="1">
            <a:spLocks/>
          </p:cNvSpPr>
          <p:nvPr/>
        </p:nvSpPr>
        <p:spPr>
          <a:xfrm>
            <a:off x="2590800" y="2209800"/>
            <a:ext cx="40386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en-US" sz="2800" b="1" i="0" u="none" strike="noStrike" kern="1200" cap="none" spc="0" normalizeH="0" noProof="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Bameswara</a:t>
            </a:r>
            <a:endParaRPr kumimoji="0" lang="en-US" sz="2800" b="1" i="0" u="none" strike="noStrike" kern="1200" cap="none" spc="0" normalizeH="0" noProof="0" dirty="0" smtClean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2. </a:t>
            </a:r>
            <a:r>
              <a:rPr lang="en-US" sz="2800" b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Jayabaya</a:t>
            </a:r>
            <a:endParaRPr lang="en-US" sz="2800" b="1" dirty="0" smtClean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3. </a:t>
            </a:r>
            <a:r>
              <a:rPr lang="en-US" sz="2800" b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Sarweswara</a:t>
            </a:r>
            <a:endParaRPr lang="en-US" sz="2800" b="1" dirty="0" smtClean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4. </a:t>
            </a:r>
            <a:r>
              <a:rPr lang="en-US" sz="2800" b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Arryeswara</a:t>
            </a:r>
            <a:endParaRPr lang="en-US" sz="2800" b="1" dirty="0" smtClean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5. Sri </a:t>
            </a:r>
            <a:r>
              <a:rPr lang="en-US" sz="2800" b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Gandra</a:t>
            </a:r>
            <a:endParaRPr lang="en-US" sz="2800" b="1" dirty="0" smtClean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6. </a:t>
            </a:r>
            <a:r>
              <a:rPr lang="en-US" sz="2800" b="1" dirty="0" err="1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Kameswara</a:t>
            </a:r>
            <a:endParaRPr lang="en-US" sz="2800" b="1" dirty="0" smtClean="0"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</a:p>
        </p:txBody>
      </p:sp>
      <p:sp>
        <p:nvSpPr>
          <p:cNvPr id="80" name="Content Placeholder 3"/>
          <p:cNvSpPr txBox="1">
            <a:spLocks/>
          </p:cNvSpPr>
          <p:nvPr/>
        </p:nvSpPr>
        <p:spPr>
          <a:xfrm>
            <a:off x="3352800" y="1447800"/>
            <a:ext cx="2286000" cy="457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Karya</a:t>
            </a:r>
            <a:r>
              <a:rPr lang="en-US" sz="3200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Sastra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81" name="Content Placeholder 3"/>
          <p:cNvSpPr txBox="1">
            <a:spLocks/>
          </p:cNvSpPr>
          <p:nvPr/>
        </p:nvSpPr>
        <p:spPr>
          <a:xfrm>
            <a:off x="762000" y="2362200"/>
            <a:ext cx="76073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1.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Bharatayuda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(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Empu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Sedah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Empu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Panuluh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2. 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Hariwangsa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                  (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Empu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Panuluh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3.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Gatotkacasraya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           (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Empu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Panuluh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en-US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baseline="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4. 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Smaradahana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              (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Empu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Dharmaja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5. 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Kresnayana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        (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Empu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Triguna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	6. 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Sumanasantaka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           (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Empu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Monaguna</a:t>
            </a:r>
            <a:r>
              <a:rPr lang="en-US" sz="24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D:\foto-candi-badut-di-mala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15200" y="1524000"/>
            <a:ext cx="1651000" cy="1238250"/>
          </a:xfrm>
          <a:prstGeom prst="rect">
            <a:avLst/>
          </a:prstGeom>
          <a:noFill/>
        </p:spPr>
      </p:pic>
      <p:sp>
        <p:nvSpPr>
          <p:cNvPr id="19" name="Flowchart: Connector 18"/>
          <p:cNvSpPr/>
          <p:nvPr/>
        </p:nvSpPr>
        <p:spPr>
          <a:xfrm>
            <a:off x="7772400" y="3505200"/>
            <a:ext cx="152400" cy="152400"/>
          </a:xfrm>
          <a:prstGeom prst="flowChartConnector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Forward or Next 19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1" name="Action Button: Back or Previous 20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2" name="TextBox 21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tmFilter="0,0; .5, 1; 1, 1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667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tmFilter="0,0; .5, 1; 1, 1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476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tmFilter="0,0; .5, 1; 1, 1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tmFilter="0,0; .5, 1; 1, 1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tmFilter="0,0; .5, 1; 1, 1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 tmFilter="0,0; .5, 1; 1, 1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tmFilter="0,0; .5, 1; 1, 1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700"/>
                            </p:stCondLst>
                            <p:childTnLst>
                              <p:par>
                                <p:cTn id="8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700"/>
                            </p:stCondLst>
                            <p:childTnLst>
                              <p:par>
                                <p:cTn id="8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700"/>
                            </p:stCondLst>
                            <p:childTnLst>
                              <p:par>
                                <p:cTn id="9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8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1700"/>
                            </p:stCondLst>
                            <p:childTnLst>
                              <p:par>
                                <p:cTn id="10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 tmFilter="0,0; .5, 1; 1, 1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000"/>
                            </p:stCondLst>
                            <p:childTnLst>
                              <p:par>
                                <p:cTn id="18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 tmFilter="0,0; .5, 1; 1, 1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950"/>
                            </p:stCondLst>
                            <p:childTnLst>
                              <p:par>
                                <p:cTn id="19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 tmFilter="0,0; .5, 1; 1, 1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 tmFilter="0,0; .5, 1; 1, 1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50"/>
                            </p:stCondLst>
                            <p:childTnLst>
                              <p:par>
                                <p:cTn id="20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 tmFilter="0,0; .5, 1; 1, 1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050"/>
                            </p:stCondLst>
                            <p:childTnLst>
                              <p:par>
                                <p:cTn id="2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500" tmFilter="0,0; .5, 1; 1, 1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7050"/>
                            </p:stCondLst>
                            <p:childTnLst>
                              <p:par>
                                <p:cTn id="2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3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00"/>
                            </p:stCondLst>
                            <p:childTnLst>
                              <p:par>
                                <p:cTn id="2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500"/>
                            </p:stCondLst>
                            <p:childTnLst>
                              <p:par>
                                <p:cTn id="26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1000" tmFilter="0,0; .5, 1; 1, 1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6200"/>
                            </p:stCondLst>
                            <p:childTnLst>
                              <p:par>
                                <p:cTn id="27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1000" tmFilter="0,0; .5, 1; 1, 1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9600"/>
                            </p:stCondLst>
                            <p:childTnLst>
                              <p:par>
                                <p:cTn id="28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 tmFilter="0,0; .5, 1; 1, 1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3400"/>
                            </p:stCondLst>
                            <p:childTnLst>
                              <p:par>
                                <p:cTn id="29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 tmFilter="0,0; .5, 1; 1, 1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17000"/>
                            </p:stCondLst>
                            <p:childTnLst>
                              <p:par>
                                <p:cTn id="30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7" dur="1000" tmFilter="0,0; .5, 1; 1, 1"/>
                                        <p:tgtEl>
                                          <p:spTgt spid="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20400"/>
                            </p:stCondLst>
                            <p:childTnLst>
                              <p:par>
                                <p:cTn id="30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1000" fill="hold"/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1000" tmFilter="0,0; .5, 1; 1, 1"/>
                                        <p:tgtEl>
                                          <p:spTgt spid="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4200"/>
                            </p:stCondLst>
                            <p:childTnLst>
                              <p:par>
                                <p:cTn id="3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1000" tmFilter="0,0; .5, 1; 1, 1"/>
                                        <p:tgtEl>
                                          <p:spTgt spid="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build="p"/>
      <p:bldP spid="4" grpId="1" build="p"/>
      <p:bldP spid="13" grpId="0"/>
      <p:bldP spid="13" grpId="1"/>
      <p:bldP spid="86" grpId="0" uiExpand="1" build="p"/>
      <p:bldP spid="86" grpId="1" uiExpand="1" build="allAtOnce"/>
      <p:bldP spid="76" grpId="0" build="p"/>
      <p:bldP spid="76" grpId="1" build="p"/>
      <p:bldP spid="77" grpId="0" build="p"/>
      <p:bldP spid="77" grpId="1" build="allAtOnce"/>
      <p:bldP spid="79" grpId="0" uiExpand="1" build="p"/>
      <p:bldP spid="79" grpId="1" uiExpand="1" build="allAtOnce"/>
      <p:bldP spid="80" grpId="0"/>
      <p:bldP spid="81" grpId="0" uiExpand="1" build="p"/>
      <p:bldP spid="19" grpId="0" animBg="1"/>
      <p:bldP spid="19" grpId="1" animBg="1"/>
      <p:bldP spid="19" grpId="2" animBg="1"/>
      <p:bldP spid="22" grpId="0"/>
      <p:bldP spid="22" grpId="1"/>
      <p:bldP spid="22" grpId="2"/>
      <p:bldP spid="23" grpId="0"/>
      <p:bldP spid="23" grpId="1"/>
      <p:bldP spid="23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Singasari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5769"/>
            <a:ext cx="5181600" cy="1524631"/>
          </a:xfrm>
        </p:spPr>
        <p:txBody>
          <a:bodyPr/>
          <a:lstStyle/>
          <a:p>
            <a:pPr algn="just">
              <a:buNone/>
            </a:pP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Singasari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terletak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di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daerah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pegunungan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di Malang,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Jawa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Timur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. Di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wilayah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inilah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Singasari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berkembang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menjadi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yang </a:t>
            </a:r>
            <a:r>
              <a:rPr lang="en-US" sz="18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besar</a:t>
            </a:r>
            <a:r>
              <a:rPr lang="en-US" sz="1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886200" y="3505200"/>
            <a:ext cx="497205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038600" y="5715000"/>
            <a:ext cx="48768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	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Lengkapilah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gambar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peta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Pulau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Jawa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di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atas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tanda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bulatan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hitam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sebagai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tanda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lokasi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Singasari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762000" y="1219200"/>
            <a:ext cx="1295400" cy="6096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Lokasi</a:t>
            </a: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1229380"/>
            <a:ext cx="144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Sumber</a:t>
            </a:r>
            <a:r>
              <a:rPr lang="en-US" sz="2800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en-US" sz="2800" b="1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2057400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1.  Candi  Singasari,  Candi  Kidal,  dan  Candi Jago.</a:t>
            </a:r>
            <a:endParaRPr lang="en-US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8200" y="33528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4.  Kitab Kidung Serat Arok, berisi tentang riwayat Ken Arok.</a:t>
            </a:r>
            <a:endParaRPr lang="en-US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2514600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2.  Kitab Pararaton, berisi tentang raja-raja Singasari.</a:t>
            </a:r>
            <a:endParaRPr lang="en-US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29718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3.  Kitab Negarakertagama, berisi tentang raja-raja Singasari dan Majapahit.</a:t>
            </a:r>
            <a:endParaRPr lang="en-US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3733800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5.  Berita Cina, berisi tentang perintah Kubilai Khan untuk menyerang Singasari</a:t>
            </a:r>
            <a:endParaRPr lang="en-US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1" name="Picture 3" descr="D:\Candi-Singosa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200" y="4419600"/>
            <a:ext cx="23368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D:\aksara-pararaton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419600"/>
            <a:ext cx="3168453" cy="1536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 descr="D:\arca-kertanegara.g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4114800"/>
            <a:ext cx="1066800" cy="231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D:\negarakertagama 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CF7"/>
              </a:clrFrom>
              <a:clrTo>
                <a:srgbClr val="FBFC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4681537"/>
            <a:ext cx="1749768" cy="95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Content Placeholder 3"/>
          <p:cNvSpPr txBox="1">
            <a:spLocks/>
          </p:cNvSpPr>
          <p:nvPr/>
        </p:nvSpPr>
        <p:spPr>
          <a:xfrm>
            <a:off x="4038600" y="1143000"/>
            <a:ext cx="17526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62000" y="1873984"/>
            <a:ext cx="2743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sz="2000" b="1" dirty="0" smtClean="0">
                <a:effectLst>
                  <a:glow rad="63500">
                    <a:schemeClr val="accent2">
                      <a:lumMod val="50000"/>
                      <a:alpha val="40000"/>
                    </a:schemeClr>
                  </a:glow>
                </a:effectLst>
              </a:rPr>
              <a:t>Ken Arok</a:t>
            </a:r>
          </a:p>
          <a:p>
            <a:pPr marL="342900" indent="-342900">
              <a:buAutoNum type="arabicPeriod"/>
            </a:pPr>
            <a:r>
              <a:rPr lang="it-IT" sz="2000" b="1" dirty="0" smtClean="0">
                <a:effectLst>
                  <a:glow rad="63500">
                    <a:schemeClr val="accent2">
                      <a:lumMod val="50000"/>
                      <a:alpha val="40000"/>
                    </a:schemeClr>
                  </a:glow>
                </a:effectLst>
              </a:rPr>
              <a:t>Anusapati</a:t>
            </a:r>
          </a:p>
          <a:p>
            <a:pPr marL="342900" indent="-342900">
              <a:buAutoNum type="arabicPeriod"/>
            </a:pPr>
            <a:r>
              <a:rPr lang="it-IT" sz="2000" b="1" dirty="0" smtClean="0">
                <a:effectLst>
                  <a:glow rad="63500">
                    <a:schemeClr val="accent2">
                      <a:lumMod val="50000"/>
                      <a:alpha val="40000"/>
                    </a:schemeClr>
                  </a:glow>
                </a:effectLst>
              </a:rPr>
              <a:t>Tohjaya</a:t>
            </a:r>
          </a:p>
          <a:p>
            <a:pPr marL="342900" indent="-342900">
              <a:buAutoNum type="arabicPeriod"/>
            </a:pPr>
            <a:r>
              <a:rPr lang="it-IT" sz="2000" b="1" dirty="0" smtClean="0">
                <a:effectLst>
                  <a:glow rad="63500">
                    <a:schemeClr val="accent2">
                      <a:lumMod val="50000"/>
                      <a:alpha val="40000"/>
                    </a:schemeClr>
                  </a:glow>
                </a:effectLst>
              </a:rPr>
              <a:t>Wisnuwardhaana</a:t>
            </a:r>
          </a:p>
          <a:p>
            <a:pPr marL="342900" indent="-342900">
              <a:buAutoNum type="arabicPeriod"/>
            </a:pPr>
            <a:r>
              <a:rPr lang="it-IT" sz="2000" b="1" dirty="0" smtClean="0">
                <a:effectLst>
                  <a:glow rad="63500">
                    <a:schemeClr val="accent2">
                      <a:lumMod val="50000"/>
                      <a:alpha val="40000"/>
                    </a:schemeClr>
                  </a:glow>
                </a:effectLst>
              </a:rPr>
              <a:t>Kertanegara</a:t>
            </a:r>
            <a:endParaRPr lang="en-US" sz="2000" b="1" dirty="0">
              <a:effectLst>
                <a:glow rad="63500">
                  <a:schemeClr val="accent2">
                    <a:lumMod val="50000"/>
                    <a:alpha val="40000"/>
                  </a:schemeClr>
                </a:glow>
              </a:effectLst>
            </a:endParaRPr>
          </a:p>
        </p:txBody>
      </p:sp>
      <p:pic>
        <p:nvPicPr>
          <p:cNvPr id="2057" name="Picture 9" descr="D:\silsilah-raja-singasari.jpg"/>
          <p:cNvPicPr>
            <a:picLocks noChangeAspect="1" noChangeArrowheads="1"/>
          </p:cNvPicPr>
          <p:nvPr/>
        </p:nvPicPr>
        <p:blipFill>
          <a:blip r:embed="rId7"/>
          <a:srcRect l="3742" t="3494" r="6986" b="8773"/>
          <a:stretch>
            <a:fillRect/>
          </a:stretch>
        </p:blipFill>
        <p:spPr bwMode="auto">
          <a:xfrm>
            <a:off x="4038600" y="1981199"/>
            <a:ext cx="4724400" cy="4144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Action Button: Forward or Next 23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5" name="Action Button: Back or Previous 24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6" name="TextBox 25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decel="100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770" decel="100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770" decel="100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9" dur="77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1" dur="77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500"/>
                            </p:stCondLst>
                            <p:childTnLst>
                              <p:par>
                                <p:cTn id="1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  <p:bldP spid="3" grpId="1" build="p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2" grpId="1"/>
      <p:bldP spid="13" grpId="0"/>
      <p:bldP spid="13" grpId="1"/>
      <p:bldP spid="14" grpId="0" build="allAtOnce"/>
      <p:bldP spid="17" grpId="0"/>
      <p:bldP spid="17" grpId="1"/>
      <p:bldP spid="22" grpId="1" build="allAtOnce"/>
      <p:bldP spid="23" grpId="0"/>
      <p:bldP spid="26" grpId="0"/>
      <p:bldP spid="26" grpId="1"/>
      <p:bldP spid="26" grpId="2"/>
      <p:bldP spid="29" grpId="0"/>
      <p:bldP spid="29" grpId="1"/>
      <p:bldP spid="29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Bali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905000"/>
            <a:ext cx="3429000" cy="3810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1800" dirty="0" smtClean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en-US" sz="1800" b="1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Kerajaan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Bali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terletak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Pulau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Bali,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yaitu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sebuah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pulau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yang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terletak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sebelah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timur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Pulau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Jawa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 marL="0" indent="0" algn="just">
              <a:buNone/>
            </a:pPr>
            <a:endParaRPr lang="en-US" sz="1800" dirty="0" smtClean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Kerajaan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Hindu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ini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memiliki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hubungan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yang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erat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dengan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Pulau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Jawa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terutama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sejak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masa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18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Kerajaan</a:t>
            </a:r>
            <a:r>
              <a:rPr lang="en-US" sz="18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Kediri</a:t>
            </a:r>
            <a:endParaRPr lang="en-US" sz="180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533400" y="1371600"/>
            <a:ext cx="19812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 o k a s i:</a:t>
            </a:r>
            <a:endParaRPr kumimoji="0" lang="en-US" sz="3200" b="0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44D47E">
                <a:tint val="45000"/>
                <a:satMod val="400000"/>
              </a:srgbClr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95321" y="1447800"/>
            <a:ext cx="4953242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533400" y="1371600"/>
            <a:ext cx="21336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r:</a:t>
            </a:r>
            <a:endParaRPr kumimoji="0" lang="en-US" sz="3200" b="0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7" name="Picture 3" descr="D:\prasasti blancong 3.bmp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480" y="2324100"/>
            <a:ext cx="4084320" cy="255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D:\candi gunung kaw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57800" y="2057400"/>
            <a:ext cx="1625010" cy="106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D8D9DB"/>
              </a:clrFrom>
              <a:clrTo>
                <a:srgbClr val="D8D9DB">
                  <a:alpha val="0"/>
                </a:srgbClr>
              </a:clrTo>
            </a:clrChange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72000" y="3670877"/>
            <a:ext cx="1524000" cy="1391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914400" y="2095500"/>
            <a:ext cx="184659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1.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Prasasti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Blanjong</a:t>
            </a:r>
            <a:endParaRPr lang="en-US" sz="1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86200" y="3352800"/>
            <a:ext cx="155145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2.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Pura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Uluwatu</a:t>
            </a:r>
            <a:endParaRPr lang="en-US" sz="1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00600" y="1752600"/>
            <a:ext cx="232634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3.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Candi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Gunung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Kawi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1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30" name="Picture 6" descr="D:\goa gajah Bali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66800" y="4953000"/>
            <a:ext cx="2286000" cy="1603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1496602" y="4648200"/>
            <a:ext cx="132279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4. Goa Gajah </a:t>
            </a:r>
            <a:endParaRPr lang="en-US" sz="1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7086600" y="4267200"/>
            <a:ext cx="76200" cy="76200"/>
          </a:xfrm>
          <a:prstGeom prst="flowChartConnector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86600" y="4267200"/>
            <a:ext cx="7619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 smtClean="0"/>
              <a:t>Blanjong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pic>
        <p:nvPicPr>
          <p:cNvPr id="2" name="Picture 7" descr="D:\pura tegeh koripan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15200" y="2057400"/>
            <a:ext cx="1598276" cy="76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Rectangle 23"/>
          <p:cNvSpPr/>
          <p:nvPr/>
        </p:nvSpPr>
        <p:spPr>
          <a:xfrm>
            <a:off x="7065097" y="1642646"/>
            <a:ext cx="207890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5.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Pura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Tegeh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1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Koripan</a:t>
            </a:r>
            <a:r>
              <a:rPr lang="en-US" sz="1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1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5" name="Content Placeholder 3"/>
          <p:cNvSpPr txBox="1">
            <a:spLocks/>
          </p:cNvSpPr>
          <p:nvPr/>
        </p:nvSpPr>
        <p:spPr>
          <a:xfrm>
            <a:off x="3733800" y="1371600"/>
            <a:ext cx="16764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</a:t>
            </a:r>
            <a:endParaRPr kumimoji="0" lang="en-US" sz="3200" b="0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6" name="Rectangle 165"/>
          <p:cNvSpPr/>
          <p:nvPr/>
        </p:nvSpPr>
        <p:spPr>
          <a:xfrm>
            <a:off x="457200" y="2057400"/>
            <a:ext cx="823353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Raja  Sri  </a:t>
            </a: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Kesariwamadewa</a:t>
            </a: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(835  S)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Sang  Ratu  Sri  Ugrasena  (837–864  S)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Sang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Ratu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Sri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Aji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Tabanendra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Warmadewa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(877–889  S)</a:t>
            </a:r>
          </a:p>
          <a:p>
            <a:pPr marL="342900" indent="-342900">
              <a:buAutoNum type="arabicPeriod"/>
            </a:pP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Raja  Jayasinga  Warmadewa  (882  S)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Raja  Janasadu  Warmadewa  (897  S)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Ratu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Sri  Maharaja  Sri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Wijaya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Mahadewi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pl-PL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Raja  Dharma  Udayana  Warmadewa  (911  –  923  S)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Dharmawangsawardhana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Marakatapangkaja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Sthanottungga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dewa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(944  –  947  S)</a:t>
            </a:r>
          </a:p>
          <a:p>
            <a:pPr marL="342900" indent="-342900">
              <a:buAutoNum type="arabicPeriod"/>
            </a:pP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Raja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Anak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Wungsu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Sri  Maharaja  Sri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Walaprabhu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Paduka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Bhatara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Parameswara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Sri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Hyang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wing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Hyang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Adidewa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Paduka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Bhatara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Sri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Astasura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Ratna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Bumi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Banten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atau</a:t>
            </a:r>
            <a:r>
              <a:rPr lang="en-US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Raja  </a:t>
            </a:r>
            <a:r>
              <a:rPr lang="en-US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Bedulu</a:t>
            </a:r>
            <a:endParaRPr lang="en-US" dirty="0" smtClean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5" name="Action Button: Forward or Next 24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6" name="Action Button: Back or Previous 25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7" name="TextBox 26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10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85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385" decel="100000"/>
                                        <p:tgtEl>
                                          <p:spTgt spid="10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5" dur="385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7" dur="385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9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000"/>
                            </p:stCondLst>
                            <p:childTnLst>
                              <p:par>
                                <p:cTn id="1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1" uiExpand="1" build="p"/>
      <p:bldP spid="5" grpId="2" build="p"/>
      <p:bldP spid="8" grpId="0"/>
      <p:bldP spid="8" grpId="1"/>
      <p:bldP spid="6" grpId="1" build="allAtOnce"/>
      <p:bldP spid="13" grpId="0"/>
      <p:bldP spid="13" grpId="1"/>
      <p:bldP spid="14" grpId="0"/>
      <p:bldP spid="14" grpId="1"/>
      <p:bldP spid="15" grpId="0"/>
      <p:bldP spid="15" grpId="1"/>
      <p:bldP spid="18" grpId="0"/>
      <p:bldP spid="18" grpId="1"/>
      <p:bldP spid="19" grpId="0" animBg="1"/>
      <p:bldP spid="21" grpId="0"/>
      <p:bldP spid="24" grpId="0"/>
      <p:bldP spid="24" grpId="1"/>
      <p:bldP spid="165" grpId="0" build="p"/>
      <p:bldP spid="166" grpId="0"/>
      <p:bldP spid="27" grpId="0"/>
      <p:bldP spid="27" grpId="1"/>
      <p:bldP spid="27" grpId="2"/>
      <p:bldP spid="30" grpId="0"/>
      <p:bldP spid="30" grpId="1"/>
      <p:bldP spid="30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ction Button: Forward or Next 23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5" name="Action Button: Back or Previous 24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Sunda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2847975" y="2762250"/>
            <a:ext cx="6219825" cy="1962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28600" y="16764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sv-S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 Sunda berkedudukan di daerah  Provinsi  Jawa  Barat  dan  Banten. Namun, pusat kerajaannya selalu berpindah-pindah tempat, mulai dari Galuh (Ciamis) hingga Pakuan (Bogor). </a:t>
            </a:r>
          </a:p>
          <a:p>
            <a:pPr algn="just"/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4038600" y="3200400"/>
            <a:ext cx="228600" cy="152400"/>
          </a:xfrm>
          <a:prstGeom prst="flowChartConnector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 flipH="1">
            <a:off x="4876800" y="3886200"/>
            <a:ext cx="228600" cy="152400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D:\candi-cangkua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4277063"/>
            <a:ext cx="1524000" cy="2047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228600" y="3119735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 u m b e r:</a:t>
            </a:r>
            <a:endParaRPr lang="en-US" sz="2400" b="1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3" name="Picture 5" descr="D:\Prasasti_Batutulis 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5800" y="4572000"/>
            <a:ext cx="1524000" cy="203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D:\Carita Parahyanga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3782568"/>
            <a:ext cx="2085380" cy="2923032"/>
          </a:xfrm>
          <a:prstGeom prst="rect">
            <a:avLst/>
          </a:prstGeom>
          <a:noFill/>
        </p:spPr>
      </p:pic>
      <p:pic>
        <p:nvPicPr>
          <p:cNvPr id="2056" name="Picture 8" descr="D:\prasasti kawali.JPG"/>
          <p:cNvPicPr>
            <a:picLocks noChangeAspect="1" noChangeArrowheads="1"/>
          </p:cNvPicPr>
          <p:nvPr/>
        </p:nvPicPr>
        <p:blipFill>
          <a:blip r:embed="rId6" cstate="print">
            <a:lum bright="1000" contrast="38000"/>
          </a:blip>
          <a:srcRect/>
          <a:stretch>
            <a:fillRect/>
          </a:stretch>
        </p:blipFill>
        <p:spPr bwMode="auto">
          <a:xfrm>
            <a:off x="6449092" y="4572000"/>
            <a:ext cx="2508643" cy="1904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Content Placeholder 3"/>
          <p:cNvSpPr txBox="1">
            <a:spLocks/>
          </p:cNvSpPr>
          <p:nvPr/>
        </p:nvSpPr>
        <p:spPr>
          <a:xfrm>
            <a:off x="228600" y="1219200"/>
            <a:ext cx="2133600" cy="609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 o k a s i:</a:t>
            </a:r>
            <a:endParaRPr kumimoji="0" lang="en-US" sz="36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Content Placeholder 3"/>
          <p:cNvSpPr txBox="1">
            <a:spLocks/>
          </p:cNvSpPr>
          <p:nvPr/>
        </p:nvSpPr>
        <p:spPr>
          <a:xfrm>
            <a:off x="3581400" y="1524000"/>
            <a:ext cx="2286000" cy="533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sz="2800" b="1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</a:t>
            </a:r>
            <a:endParaRPr kumimoji="0" lang="en-US" sz="2800" b="1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57400" y="2063889"/>
            <a:ext cx="5181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buAutoNum type="arabicPeriod"/>
            </a:pPr>
            <a:r>
              <a:rPr lang="en-US" sz="2400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Tarusbawa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Sanjaya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Maharaja Sri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Jayabhupati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Prabu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Raja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Wastu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Rahyang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Ningrat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Kancana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Sri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Baduga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Maharaja</a:t>
            </a: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Hyang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Bunisora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Prabu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Niskala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Wastu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Kencana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Tohaan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Surawisesa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Prabu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Ratu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Dewata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800100" lvl="1" indent="-342900" algn="just">
              <a:buAutoNum type="arabicPeriod"/>
            </a:pP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Sang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Ratu</a:t>
            </a:r>
            <a:r>
              <a:rPr lang="en-US" sz="2400" b="1" dirty="0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2400" b="1" dirty="0" err="1" smtClean="0">
                <a:effectLst>
                  <a:glow rad="101600">
                    <a:srgbClr val="44D47E">
                      <a:alpha val="6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Saksi</a:t>
            </a:r>
            <a:endParaRPr lang="en-US" sz="2400" b="1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 algn="just"/>
            <a:endParaRPr lang="en-US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 algn="just">
              <a:buAutoNum type="arabicPeriod"/>
              <a:tabLst>
                <a:tab pos="1828800" algn="l"/>
              </a:tabLst>
            </a:pPr>
            <a:endParaRPr lang="en-US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 algn="just">
              <a:buAutoNum type="arabicPeriod"/>
            </a:pPr>
            <a:endParaRPr lang="en-US" dirty="0" smtClean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indent="-342900" algn="just">
              <a:buAutoNum type="arabicPeriod"/>
            </a:pPr>
            <a:endParaRPr lang="en-US" dirty="0">
              <a:effectLst>
                <a:glow rad="101600">
                  <a:srgbClr val="44D47E">
                    <a:alpha val="6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7200" y="3502223"/>
            <a:ext cx="1657633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Carita</a:t>
            </a:r>
            <a:r>
              <a:rPr lang="en-US" sz="14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Parahyangan</a:t>
            </a:r>
            <a:endParaRPr lang="en-US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67000" y="3959423"/>
            <a:ext cx="1534394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Candi</a:t>
            </a:r>
            <a:r>
              <a:rPr lang="en-US" sz="14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Cangkuang</a:t>
            </a:r>
            <a:endParaRPr lang="en-US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48200" y="4340423"/>
            <a:ext cx="1535036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Prasasti</a:t>
            </a:r>
            <a:r>
              <a:rPr lang="en-US" sz="14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Batu</a:t>
            </a:r>
            <a:r>
              <a:rPr lang="en-US" sz="14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Tulis</a:t>
            </a:r>
            <a:endParaRPr lang="en-US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062408" y="4264223"/>
            <a:ext cx="1319592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Prasasti</a:t>
            </a:r>
            <a:r>
              <a:rPr lang="en-US" sz="1400" b="1" dirty="0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Kawali</a:t>
            </a:r>
            <a:endParaRPr lang="en-US" sz="1400" dirty="0">
              <a:effectLst>
                <a:glow rad="63500">
                  <a:schemeClr val="accent5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48400" y="22860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200"/>
                            </p:stCondLst>
                            <p:childTnLst>
                              <p:par>
                                <p:cTn id="2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2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22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4200"/>
                            </p:stCondLst>
                            <p:childTnLst>
                              <p:par>
                                <p:cTn id="68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2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200"/>
                            </p:stCondLst>
                            <p:childTnLst>
                              <p:par>
                                <p:cTn id="8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82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200"/>
                            </p:stCondLst>
                            <p:childTnLst>
                              <p:par>
                                <p:cTn id="9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1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3200"/>
                            </p:stCondLst>
                            <p:childTnLst>
                              <p:par>
                                <p:cTn id="9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4200"/>
                            </p:stCondLst>
                            <p:childTnLst>
                              <p:par>
                                <p:cTn id="10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5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500"/>
                            </p:stCondLst>
                            <p:childTnLst>
                              <p:par>
                                <p:cTn id="1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14" grpId="0"/>
      <p:bldP spid="14" grpId="1"/>
      <p:bldP spid="19" grpId="0" build="p"/>
      <p:bldP spid="19" grpId="1" build="allAtOnce"/>
      <p:bldP spid="20" grpId="0" uiExpand="1" build="p" animBg="1"/>
      <p:bldP spid="21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6" grpId="0"/>
      <p:bldP spid="26" grpId="1"/>
      <p:bldP spid="26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-76200" y="304800"/>
            <a:ext cx="850392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        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 e r a j a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a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n    M a j a p a h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i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t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1400175" y="2924969"/>
            <a:ext cx="6343650" cy="1876425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533400" y="2076271"/>
            <a:ext cx="48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Majapahit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adalah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salah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satu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bercorak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Hindu yang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terletak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di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sekitar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Sungai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Brantas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pusat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kerajaannya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di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Trowulan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Mojokerto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Jawa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Timur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533400" y="1676400"/>
            <a:ext cx="1981200" cy="609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 o k a s i: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8600" y="5334000"/>
            <a:ext cx="502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manakah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letak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Trowulan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yang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diperkirakan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sebagai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pusat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Majapahit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?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Silakan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Anda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tunjukkan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peta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berikut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  <a:endParaRPr lang="en-US" dirty="0">
              <a:solidFill>
                <a:schemeClr val="accent2">
                  <a:lumMod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609600" y="1752600"/>
            <a:ext cx="1981200" cy="533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 u m b e r: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962400"/>
            <a:ext cx="1290484" cy="2400300"/>
          </a:xfrm>
          <a:prstGeom prst="rect">
            <a:avLst/>
          </a:prstGeom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3078" name="Picture 6" descr="D:\wringin_lawang_trowul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2514600"/>
            <a:ext cx="2209800" cy="3090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http://1.bp.blogspot.com/-HzTSsqIe2qI/TcBR57wJgkI/AAAAAAAAABk/6vKcy02w19Q/s1600/negarakertagam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2895600"/>
            <a:ext cx="2286000" cy="1937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ontent Placeholder 3"/>
          <p:cNvSpPr txBox="1">
            <a:spLocks/>
          </p:cNvSpPr>
          <p:nvPr/>
        </p:nvSpPr>
        <p:spPr>
          <a:xfrm>
            <a:off x="3733800" y="1676400"/>
            <a:ext cx="1752600" cy="381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Raja-raja </a:t>
            </a:r>
            <a:endParaRPr kumimoji="0" lang="en-US" sz="3200" b="1" i="0" u="none" strike="noStrike" kern="1200" cap="none" spc="0" normalizeH="0" baseline="0" noProof="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000" y="2234148"/>
            <a:ext cx="7620000" cy="37856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42900" indent="-342900"/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1. 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Raden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Wijaya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(Sri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Kertajasa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Jayawardhana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        (1293-1309 M)</a:t>
            </a:r>
          </a:p>
          <a:p>
            <a:pPr marL="342900" indent="-342900"/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2. 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Jayanegara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(Sri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Sundara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Pandyadewadhiswara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)    (1309-1328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Tribhuanatunggadewi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      (1328-1350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Hayam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wuruk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                    (1350-1389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Wikramawardhana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		                                 (1389-1429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Suhita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                                 (1429-1447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Kertawijaya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                        (1447-1451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Rajasajayawardhana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        (1451-1453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Bhre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wengker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                    (1456-1466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Singhawikramawardhana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                     (1466-1468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Kertabumi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			                                 (1468-1478 M)</a:t>
            </a:r>
          </a:p>
          <a:p>
            <a:pPr marL="342900" indent="-342900">
              <a:buAutoNum type="arabicPeriod" startAt="3"/>
            </a:pPr>
            <a:r>
              <a:rPr lang="en-US" sz="2000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Girindrawardhana</a:t>
            </a:r>
            <a:r>
              <a:rPr lang="en-US" sz="2000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		                                 (1478-1498 M)</a:t>
            </a:r>
            <a:endParaRPr lang="en-US" sz="20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87657" y="3657600"/>
            <a:ext cx="1579343" cy="307777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Arca</a:t>
            </a:r>
            <a:r>
              <a:rPr lang="en-US" sz="14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Raden</a:t>
            </a:r>
            <a:r>
              <a:rPr lang="en-US" sz="14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Wijaya</a:t>
            </a:r>
            <a:endParaRPr lang="en-US" sz="14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38156" y="2286000"/>
            <a:ext cx="1377044" cy="307777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Wringin</a:t>
            </a:r>
            <a:r>
              <a:rPr lang="en-US" sz="14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Lawang</a:t>
            </a:r>
            <a:endParaRPr lang="en-US" sz="14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48965" y="2664023"/>
            <a:ext cx="1927835" cy="307777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Kitab</a:t>
            </a:r>
            <a:r>
              <a:rPr lang="en-US" sz="1400" b="1" dirty="0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400" b="1" dirty="0" err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Negarakertagama</a:t>
            </a:r>
            <a:endParaRPr lang="en-US" sz="1400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Action Button: Forward or Next 20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2" name="Action Button: Back or Previous 21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3" name="TextBox 22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733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500"/>
                            </p:stCondLst>
                            <p:childTnLst>
                              <p:par>
                                <p:cTn id="7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3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6500"/>
                            </p:stCondLst>
                            <p:childTnLst>
                              <p:par>
                                <p:cTn id="9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  <p:bldP spid="9" grpId="0"/>
      <p:bldP spid="9" grpId="1"/>
      <p:bldP spid="10" grpId="0"/>
      <p:bldP spid="10" grpId="1"/>
      <p:bldP spid="11" grpId="0" build="p"/>
      <p:bldP spid="11" grpId="1" build="allAtOnce"/>
      <p:bldP spid="18" grpId="0" build="p"/>
      <p:bldP spid="19" grpId="0"/>
      <p:bldP spid="15" grpId="0" animBg="1"/>
      <p:bldP spid="20" grpId="0" animBg="1"/>
      <p:bldP spid="20" grpId="1" animBg="1"/>
      <p:bldP spid="23" grpId="0"/>
      <p:bldP spid="23" grpId="1"/>
      <p:bldP spid="23" grpId="2"/>
      <p:bldP spid="26" grpId="0"/>
      <p:bldP spid="26" grpId="1"/>
      <p:bldP spid="26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457200" y="152400"/>
            <a:ext cx="81534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spc="50" normalizeH="0" baseline="0" noProof="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Kompetensi</a:t>
            </a:r>
            <a:r>
              <a:rPr kumimoji="0" lang="en-US" sz="4400" b="1" i="0" u="none" strike="noStrike" kern="1200" spc="50" normalizeH="0" baseline="0" noProof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spc="50" normalizeH="0" noProof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spc="50" normalizeH="0" noProof="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Inti</a:t>
            </a:r>
            <a:endParaRPr kumimoji="0" lang="en-US" sz="4400" b="1" i="0" u="none" strike="noStrike" kern="1200" spc="50" normalizeH="0" baseline="0" noProof="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ooper Black" pitchFamily="18" charset="0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38400" y="1524000"/>
            <a:ext cx="6248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indent="-406400" algn="just"/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3. 	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Memahami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menerapkan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menganalisis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pengetahuan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faktual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konseptual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prosedural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berdasarkan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rasa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ingintahunya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tentang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ilmu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pengetahuan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teknologi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seni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budaya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humaniora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wawasan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kemanusiaan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kebangsaan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kenegaraan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peradaban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terkait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penyebab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fenomena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kejadian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serta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menerapkan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pengetahuan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prosedural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bidang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kajian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spesifik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sesuai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bakat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minatnya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untuk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memecahkan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masalah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962400"/>
            <a:ext cx="624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indent="-406400" algn="just"/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4. 	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Mengolah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menalar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menyaji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ranah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konkret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ranah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abstrak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terkait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dengan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pengembangan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dipelajarinya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di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sekolah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secara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mandiri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mampu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menggunakan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metoda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sesuai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kaidah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keilmuan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Pentagon 16">
            <a:hlinkClick r:id="rId2" action="ppaction://hlinksldjump"/>
          </p:cNvPr>
          <p:cNvSpPr/>
          <p:nvPr/>
        </p:nvSpPr>
        <p:spPr>
          <a:xfrm>
            <a:off x="0" y="2286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DASAR</a:t>
            </a:r>
            <a:endParaRPr lang="en-US" b="1" dirty="0"/>
          </a:p>
        </p:txBody>
      </p:sp>
      <p:sp>
        <p:nvSpPr>
          <p:cNvPr id="18" name="Pentagon 17">
            <a:hlinkClick r:id="rId3" action="ppaction://hlinksldjump"/>
          </p:cNvPr>
          <p:cNvSpPr/>
          <p:nvPr/>
        </p:nvSpPr>
        <p:spPr>
          <a:xfrm>
            <a:off x="0" y="3048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INDIKATOR</a:t>
            </a:r>
            <a:endParaRPr lang="en-US" b="1" dirty="0"/>
          </a:p>
        </p:txBody>
      </p:sp>
      <p:sp>
        <p:nvSpPr>
          <p:cNvPr id="19" name="Pentagon 18">
            <a:hlinkClick r:id="rId4" action="ppaction://hlinksldjump"/>
          </p:cNvPr>
          <p:cNvSpPr/>
          <p:nvPr/>
        </p:nvSpPr>
        <p:spPr>
          <a:xfrm>
            <a:off x="0" y="1524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INTI</a:t>
            </a:r>
            <a:endParaRPr lang="en-US" b="1" dirty="0"/>
          </a:p>
        </p:txBody>
      </p:sp>
      <p:sp>
        <p:nvSpPr>
          <p:cNvPr id="20" name="Pentagon 19"/>
          <p:cNvSpPr/>
          <p:nvPr/>
        </p:nvSpPr>
        <p:spPr>
          <a:xfrm>
            <a:off x="0" y="1600200"/>
            <a:ext cx="2057400" cy="762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INTI</a:t>
            </a:r>
            <a:endParaRPr lang="en-US" b="1" dirty="0"/>
          </a:p>
        </p:txBody>
      </p:sp>
      <p:sp>
        <p:nvSpPr>
          <p:cNvPr id="21" name="Pentagon 20">
            <a:hlinkClick r:id="rId5" action="ppaction://hlinksldjump"/>
          </p:cNvPr>
          <p:cNvSpPr/>
          <p:nvPr/>
        </p:nvSpPr>
        <p:spPr>
          <a:xfrm>
            <a:off x="0" y="3810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22" name="Pentagon 21">
            <a:hlinkClick r:id="" action="ppaction://hlinkshowjump?jump=lastslide"/>
          </p:cNvPr>
          <p:cNvSpPr/>
          <p:nvPr/>
        </p:nvSpPr>
        <p:spPr>
          <a:xfrm>
            <a:off x="0" y="4572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280" y="381000"/>
            <a:ext cx="850392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Belajar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Toleransi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dari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Zaman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Hindu - Buddha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8400" y="1905000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Toleransi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beragama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di Indonesia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sebenarnya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sudah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lama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terbangun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Semasa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erajaan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ajapahit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misalnya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walaupun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menganut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agama </a:t>
            </a:r>
            <a:r>
              <a:rPr lang="en-US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indu-Buddha,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realitasnya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sangat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toleran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terhadap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kehadiran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Islam.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Sunan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Ampel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salah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satu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walisanga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datang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Surabaya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atas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undangan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Raja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ajapahit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guna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memberikan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penyuluhan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memperbaiki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moral yang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saat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itu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inilai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sudah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rusak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</a:p>
          <a:p>
            <a:pPr algn="just"/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     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Contoh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lain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toleransi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itu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yakni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ketika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Raja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W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isnuwardhana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ertanegara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ingasari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memproklamirkan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diri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sebagai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pemeluk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yiwa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– Buddha.</a:t>
            </a: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9" name="Action Button: Back or Previous 8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</p:spTree>
    <p:extLst>
      <p:ext uri="{BB962C8B-B14F-4D97-AF65-F5344CB8AC3E}">
        <p14:creationId xmlns="" xmlns:p14="http://schemas.microsoft.com/office/powerpoint/2010/main" val="347953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Latihan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sz="4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Soal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7" name="Pentagon 6">
            <a:hlinkClick r:id="rId4" action="ppaction://hlinksldjump"/>
          </p:cNvPr>
          <p:cNvSpPr/>
          <p:nvPr/>
        </p:nvSpPr>
        <p:spPr>
          <a:xfrm>
            <a:off x="0" y="3810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8" name="Pentagon 7">
            <a:hlinkClick r:id="" action="ppaction://hlinkshowjump?jump=lastslide"/>
          </p:cNvPr>
          <p:cNvSpPr/>
          <p:nvPr/>
        </p:nvSpPr>
        <p:spPr>
          <a:xfrm>
            <a:off x="0" y="4572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LATIHAN SOAL</a:t>
            </a:r>
            <a:endParaRPr lang="en-US" b="1" dirty="0"/>
          </a:p>
        </p:txBody>
      </p:sp>
      <p:sp>
        <p:nvSpPr>
          <p:cNvPr id="9" name="Pentagon 8">
            <a:hlinkClick r:id="rId5" action="ppaction://hlinksldjump"/>
          </p:cNvPr>
          <p:cNvSpPr/>
          <p:nvPr/>
        </p:nvSpPr>
        <p:spPr>
          <a:xfrm>
            <a:off x="0" y="1524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INTI</a:t>
            </a:r>
            <a:endParaRPr lang="en-US" b="1" dirty="0"/>
          </a:p>
        </p:txBody>
      </p:sp>
      <p:sp>
        <p:nvSpPr>
          <p:cNvPr id="10" name="Pentagon 9">
            <a:hlinkClick r:id="rId6" action="ppaction://hlinksldjump"/>
          </p:cNvPr>
          <p:cNvSpPr/>
          <p:nvPr/>
        </p:nvSpPr>
        <p:spPr>
          <a:xfrm>
            <a:off x="0" y="2286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DASAR</a:t>
            </a:r>
            <a:endParaRPr lang="en-US" b="1" dirty="0"/>
          </a:p>
        </p:txBody>
      </p:sp>
      <p:sp>
        <p:nvSpPr>
          <p:cNvPr id="11" name="Pentagon 10">
            <a:hlinkClick r:id="rId7" action="ppaction://hlinksldjump"/>
          </p:cNvPr>
          <p:cNvSpPr/>
          <p:nvPr/>
        </p:nvSpPr>
        <p:spPr>
          <a:xfrm>
            <a:off x="0" y="3048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INDIKATOR</a:t>
            </a:r>
            <a:endParaRPr lang="en-US" b="1" dirty="0"/>
          </a:p>
        </p:txBody>
      </p:sp>
      <p:sp>
        <p:nvSpPr>
          <p:cNvPr id="12" name="Pentagon 11"/>
          <p:cNvSpPr/>
          <p:nvPr/>
        </p:nvSpPr>
        <p:spPr>
          <a:xfrm>
            <a:off x="0" y="4648200"/>
            <a:ext cx="2057400" cy="762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LATIHAN SOAL</a:t>
            </a:r>
            <a:endParaRPr lang="en-US" b="1" dirty="0"/>
          </a:p>
        </p:txBody>
      </p:sp>
      <p:sp>
        <p:nvSpPr>
          <p:cNvPr id="13" name="Rounded Rectangle 12">
            <a:hlinkClick r:id="rId8" action="ppaction://hlinkfile"/>
          </p:cNvPr>
          <p:cNvSpPr/>
          <p:nvPr/>
        </p:nvSpPr>
        <p:spPr>
          <a:xfrm>
            <a:off x="3124200" y="2819400"/>
            <a:ext cx="3733800" cy="9906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Latihan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Bab</a:t>
            </a:r>
            <a:r>
              <a:rPr lang="en-US" sz="2400" b="1" dirty="0" smtClean="0">
                <a:solidFill>
                  <a:schemeClr val="tx1"/>
                </a:solidFill>
              </a:rPr>
              <a:t> 6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80545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1828800"/>
            <a:ext cx="6172200" cy="147732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520700" indent="-520700" algn="just"/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3.6	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Menganalisis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karakteristik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kehidupan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masyarakat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pemerintahan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kebudayaan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kerajaan-kerajaan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Hindu-Buddha di Indonesia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serta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menunjukkan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contoh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bukti-bukti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masih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berlaku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kehidupan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masyarakat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Indonesia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kini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657600"/>
            <a:ext cx="61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0700" indent="-520700" algn="just"/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4.6  	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Menyajikan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hasil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penalaran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bentuk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tulisan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tentang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nilai-nilai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unsur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budaya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yang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berkembang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Hindu-Buddha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masih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berkelanjutan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dalam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kehidupan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bangsa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Indonesia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pada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masa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kini</a:t>
            </a:r>
            <a:r>
              <a:rPr lang="en-US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.</a:t>
            </a:r>
            <a:endParaRPr lang="en-US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381000" y="152400"/>
            <a:ext cx="8229600" cy="11430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spc="50" normalizeH="0" baseline="0" noProof="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Kompetensi</a:t>
            </a:r>
            <a:r>
              <a:rPr kumimoji="0" lang="en-US" sz="4400" b="1" i="0" u="none" strike="noStrike" kern="1200" spc="50" normalizeH="0" baseline="0" noProof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 </a:t>
            </a:r>
            <a:r>
              <a:rPr kumimoji="0" lang="en-US" sz="4400" b="1" i="0" u="none" strike="noStrike" kern="1200" spc="50" normalizeH="0" baseline="0" noProof="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Dasar</a:t>
            </a:r>
            <a:endParaRPr kumimoji="0" lang="en-US" sz="4400" b="1" i="0" u="none" strike="noStrike" kern="1200" spc="50" normalizeH="0" baseline="0" noProof="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ooper Black" pitchFamily="18" charset="0"/>
              <a:ea typeface="+mj-ea"/>
              <a:cs typeface="+mj-cs"/>
            </a:endParaRPr>
          </a:p>
        </p:txBody>
      </p:sp>
      <p:sp>
        <p:nvSpPr>
          <p:cNvPr id="16" name="Pentagon 15">
            <a:hlinkClick r:id="rId2" action="ppaction://hlinksldjump"/>
          </p:cNvPr>
          <p:cNvSpPr/>
          <p:nvPr/>
        </p:nvSpPr>
        <p:spPr>
          <a:xfrm>
            <a:off x="0" y="2286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DASAR</a:t>
            </a:r>
            <a:endParaRPr lang="en-US" b="1" dirty="0"/>
          </a:p>
        </p:txBody>
      </p:sp>
      <p:sp>
        <p:nvSpPr>
          <p:cNvPr id="17" name="Pentagon 16">
            <a:hlinkClick r:id="rId3" action="ppaction://hlinksldjump"/>
          </p:cNvPr>
          <p:cNvSpPr/>
          <p:nvPr/>
        </p:nvSpPr>
        <p:spPr>
          <a:xfrm>
            <a:off x="0" y="3048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INDIKATOR</a:t>
            </a:r>
            <a:endParaRPr lang="en-US" b="1" dirty="0"/>
          </a:p>
        </p:txBody>
      </p:sp>
      <p:sp>
        <p:nvSpPr>
          <p:cNvPr id="18" name="Pentagon 17">
            <a:hlinkClick r:id="rId4" action="ppaction://hlinksldjump"/>
          </p:cNvPr>
          <p:cNvSpPr/>
          <p:nvPr/>
        </p:nvSpPr>
        <p:spPr>
          <a:xfrm>
            <a:off x="0" y="1524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INTI</a:t>
            </a:r>
            <a:endParaRPr lang="en-US" b="1" dirty="0"/>
          </a:p>
        </p:txBody>
      </p:sp>
      <p:sp>
        <p:nvSpPr>
          <p:cNvPr id="19" name="Pentagon 18"/>
          <p:cNvSpPr/>
          <p:nvPr/>
        </p:nvSpPr>
        <p:spPr>
          <a:xfrm>
            <a:off x="0" y="2362200"/>
            <a:ext cx="2057400" cy="762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DASAR</a:t>
            </a:r>
            <a:endParaRPr lang="en-US" b="1" dirty="0"/>
          </a:p>
        </p:txBody>
      </p:sp>
      <p:sp>
        <p:nvSpPr>
          <p:cNvPr id="20" name="Pentagon 19">
            <a:hlinkClick r:id="rId5" action="ppaction://hlinksldjump"/>
          </p:cNvPr>
          <p:cNvSpPr/>
          <p:nvPr/>
        </p:nvSpPr>
        <p:spPr>
          <a:xfrm>
            <a:off x="0" y="3810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21" name="Pentagon 20">
            <a:hlinkClick r:id="" action="ppaction://hlinkshowjump?jump=lastslide"/>
          </p:cNvPr>
          <p:cNvSpPr/>
          <p:nvPr/>
        </p:nvSpPr>
        <p:spPr>
          <a:xfrm>
            <a:off x="0" y="4572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LATIHAN SOAL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entagon 17">
            <a:hlinkClick r:id="rId2" action="ppaction://hlinksldjump"/>
          </p:cNvPr>
          <p:cNvSpPr/>
          <p:nvPr/>
        </p:nvSpPr>
        <p:spPr>
          <a:xfrm>
            <a:off x="0" y="3810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19" name="Pentagon 18">
            <a:hlinkClick r:id="" action="ppaction://hlinkshowjump?jump=lastslide"/>
          </p:cNvPr>
          <p:cNvSpPr/>
          <p:nvPr/>
        </p:nvSpPr>
        <p:spPr>
          <a:xfrm>
            <a:off x="0" y="4572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LATIHAN SOAL</a:t>
            </a:r>
            <a:endParaRPr lang="en-US" b="1" dirty="0"/>
          </a:p>
        </p:txBody>
      </p:sp>
      <p:sp>
        <p:nvSpPr>
          <p:cNvPr id="16" name="Pentagon 15">
            <a:hlinkClick r:id="rId3" action="ppaction://hlinksldjump"/>
          </p:cNvPr>
          <p:cNvSpPr/>
          <p:nvPr/>
        </p:nvSpPr>
        <p:spPr>
          <a:xfrm>
            <a:off x="0" y="1524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INTI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0772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Indikator</a:t>
            </a:r>
            <a:endParaRPr lang="en-US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09800" y="762000"/>
            <a:ext cx="67818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/>
              <a:t> </a:t>
            </a:r>
          </a:p>
          <a:p>
            <a:pPr marL="442913" indent="-442913"/>
            <a:r>
              <a:rPr lang="id-ID" sz="1600" dirty="0" smtClean="0"/>
              <a:t>3.1.1.Mengidentifikasi kerajaan-kerajaan besar Hindu – Budha yang berkembang di Indobesia.</a:t>
            </a:r>
          </a:p>
          <a:p>
            <a:pPr marL="442913" indent="-442913"/>
            <a:r>
              <a:rPr lang="id-ID" sz="1600" dirty="0" smtClean="0"/>
              <a:t>3.1.2. Mendeskripsikan dengan singkat keadaan kerajaan besar Hindu – Budha yang berkembang di Indonesia.</a:t>
            </a:r>
          </a:p>
          <a:p>
            <a:pPr marL="442913" indent="-442913"/>
            <a:r>
              <a:rPr lang="id-ID" sz="1600" dirty="0" smtClean="0"/>
              <a:t>3.1.3. Menjelaskan kehidupan politik/ pemerintahan  masing-masing kerajaan besar Hindu – Budha di Indonesia.</a:t>
            </a:r>
          </a:p>
          <a:p>
            <a:pPr marL="442913" indent="-442913"/>
            <a:r>
              <a:rPr lang="id-ID" sz="1600" dirty="0" smtClean="0"/>
              <a:t>3.1.4. Menyimpulkan  pengaruh kehidupan politik / pemerintahan kerajaan besar Hindu – Budha  terhadap kehidupan masyarakat Indonesia saat ini. </a:t>
            </a:r>
          </a:p>
          <a:p>
            <a:pPr marL="442913" indent="-442913"/>
            <a:r>
              <a:rPr lang="id-ID" sz="1600" dirty="0" smtClean="0"/>
              <a:t>3.1.5. Menjelaskan kehidupan sosial  masing-masing kejaraan besar Hindu – Budha di Indonesia.</a:t>
            </a:r>
          </a:p>
          <a:p>
            <a:pPr marL="442913" indent="-442913"/>
            <a:r>
              <a:rPr lang="id-ID" sz="1600" dirty="0" smtClean="0"/>
              <a:t>3.1.6. Menyimpulkan  pengaruh kehidupan sosial  kerajaan besar Hindu – Budha  terhadap kehidupan masyarakat Indonesia saat ini. </a:t>
            </a:r>
          </a:p>
          <a:p>
            <a:pPr marL="442913" indent="-442913"/>
            <a:r>
              <a:rPr lang="id-ID" sz="1600" dirty="0" smtClean="0"/>
              <a:t>3.1.7. Menjelaskan kehidupan ekonomi  masing-masing kejaraan besar Hindu – Budha di Indonesia.</a:t>
            </a:r>
          </a:p>
          <a:p>
            <a:pPr marL="442913" indent="-442913"/>
            <a:r>
              <a:rPr lang="id-ID" sz="1600" dirty="0" smtClean="0"/>
              <a:t>3.1.8. Menyimpulkan  pengaruh kehidupan ekonomi  kerajaan besar Hindu – Budha  terhadap kehidupan masyarakat Indonesia saat ini. </a:t>
            </a:r>
          </a:p>
          <a:p>
            <a:pPr marL="442913" indent="-442913"/>
            <a:r>
              <a:rPr lang="id-ID" sz="1600" dirty="0" smtClean="0"/>
              <a:t>3.1.9. Menjelaskan kehidupan kebudayaan  masing-masing kejaraan besar Hindu – Budha di Indonesia.</a:t>
            </a:r>
          </a:p>
          <a:p>
            <a:pPr marL="442913" indent="-442913"/>
            <a:r>
              <a:rPr lang="id-ID" sz="1600" dirty="0" smtClean="0"/>
              <a:t>3.1.10. Menyimpulkan  pengaruh kehidupan kebudayaan  kerajaan besar Hindu – Budha  terhadap kehidupan masyarakat Indonesia saat ini. </a:t>
            </a:r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14" name="Pentagon 13">
            <a:hlinkClick r:id="rId4" action="ppaction://hlinksldjump"/>
          </p:cNvPr>
          <p:cNvSpPr/>
          <p:nvPr/>
        </p:nvSpPr>
        <p:spPr>
          <a:xfrm>
            <a:off x="0" y="2286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DASAR</a:t>
            </a:r>
            <a:endParaRPr lang="en-US" b="1" dirty="0"/>
          </a:p>
        </p:txBody>
      </p:sp>
      <p:sp>
        <p:nvSpPr>
          <p:cNvPr id="15" name="Pentagon 14">
            <a:hlinkClick r:id="rId5" action="ppaction://hlinksldjump"/>
          </p:cNvPr>
          <p:cNvSpPr/>
          <p:nvPr/>
        </p:nvSpPr>
        <p:spPr>
          <a:xfrm>
            <a:off x="0" y="3048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INDIKATOR</a:t>
            </a:r>
            <a:endParaRPr lang="en-US" b="1" dirty="0"/>
          </a:p>
        </p:txBody>
      </p:sp>
      <p:sp>
        <p:nvSpPr>
          <p:cNvPr id="17" name="Pentagon 16"/>
          <p:cNvSpPr/>
          <p:nvPr/>
        </p:nvSpPr>
        <p:spPr>
          <a:xfrm>
            <a:off x="0" y="3124200"/>
            <a:ext cx="2057400" cy="762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INDIKATOR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76962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indent="-735013"/>
            <a:r>
              <a:rPr lang="id-ID" sz="2400" dirty="0" smtClean="0"/>
              <a:t>4.1.1. Membuat paparan untuk dikumunikasikan dalam diskusi tentang kehidupan masyarakat masa kerajaan Hindu -Budha  dalam bidang pemerintahan</a:t>
            </a:r>
            <a:r>
              <a:rPr lang="id-ID" sz="2400" dirty="0" smtClean="0"/>
              <a:t>, sosial, ekonomi, dan kebudayaan  </a:t>
            </a:r>
            <a:endParaRPr lang="id-ID" sz="2400" dirty="0" smtClean="0"/>
          </a:p>
          <a:p>
            <a:pPr lvl="2" indent="-735013"/>
            <a:r>
              <a:rPr lang="id-ID" sz="2400" dirty="0" smtClean="0"/>
              <a:t>4.1.3. Dapat memaparkan  tentang kehidupan masyarakat masa kerajaan Hindu -Budha  dalam bidang pemerintahan</a:t>
            </a:r>
            <a:r>
              <a:rPr lang="id-ID" sz="2400" dirty="0" smtClean="0"/>
              <a:t>, sosial, ekonomi, dan kebudayaan  </a:t>
            </a:r>
            <a:endParaRPr lang="id-ID" sz="2400" dirty="0" smtClean="0"/>
          </a:p>
          <a:p>
            <a:pPr lvl="2" indent="-735013"/>
            <a:r>
              <a:rPr lang="id-ID" sz="2400" dirty="0" smtClean="0"/>
              <a:t>4.1.3. Membuat laporan tertulis hasil telaah tentang kehidupan masyarakat masa kerajaan Hindu -Budha  dalam bidang pemerintahan</a:t>
            </a:r>
            <a:r>
              <a:rPr lang="id-ID" sz="2400" dirty="0" smtClean="0"/>
              <a:t>, sosial, ekonomi, dan kebudayaan  </a:t>
            </a:r>
            <a:endParaRPr lang="id-ID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2819400" y="8382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lphaUcPeriod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kutai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                                  (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99-102 )</a:t>
            </a:r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2819400" y="12954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2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tarumanegara</a:t>
            </a:r>
            <a:endParaRPr lang="en-US" sz="1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102-106)                                                                                                                                                                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                                                                                           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2819400" y="17526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c.    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holing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106  )                                                 </a:t>
            </a:r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2819400" y="22098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4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melayu</a:t>
            </a:r>
            <a:endParaRPr lang="en-US" sz="1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106-108)</a:t>
            </a:r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2819400" y="26670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5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sriwijaya</a:t>
            </a:r>
            <a:endParaRPr lang="en-US" sz="1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108-113) </a:t>
            </a:r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2819400" y="31242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6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panai</a:t>
            </a:r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113-114)           </a:t>
            </a:r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2819400" y="35814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g.    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mataram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kuno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114-117)                                    </a:t>
            </a:r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2819400" y="40386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8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medang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kamulan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</a:p>
          <a:p>
            <a:r>
              <a:rPr lang="en-US" sz="16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117-120)                                    </a:t>
            </a:r>
          </a:p>
        </p:txBody>
      </p:sp>
      <p:sp>
        <p:nvSpPr>
          <p:cNvPr id="12" name="Rounded Rectangle 11">
            <a:hlinkClick r:id="rId10" action="ppaction://hlinksldjump"/>
          </p:cNvPr>
          <p:cNvSpPr/>
          <p:nvPr/>
        </p:nvSpPr>
        <p:spPr>
          <a:xfrm>
            <a:off x="2819400" y="44958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400050" indent="-400050">
              <a:buAutoNum type="romanUcPeriod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kediri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120-122)</a:t>
            </a:r>
          </a:p>
        </p:txBody>
      </p:sp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2819400" y="49530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10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singasari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(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122-125 )          </a:t>
            </a:r>
          </a:p>
        </p:txBody>
      </p:sp>
      <p:sp>
        <p:nvSpPr>
          <p:cNvPr id="14" name="Rounded Rectangle 13">
            <a:hlinkClick r:id="rId12" action="ppaction://hlinksldjump"/>
          </p:cNvPr>
          <p:cNvSpPr/>
          <p:nvPr/>
        </p:nvSpPr>
        <p:spPr>
          <a:xfrm>
            <a:off x="2819400" y="5410200"/>
            <a:ext cx="4572000" cy="4572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11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bali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(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125-127 )</a:t>
            </a:r>
          </a:p>
        </p:txBody>
      </p:sp>
      <p:sp>
        <p:nvSpPr>
          <p:cNvPr id="15" name="Rounded Rectangle 14">
            <a:hlinkClick r:id="rId13" action="ppaction://hlinksldjump"/>
          </p:cNvPr>
          <p:cNvSpPr/>
          <p:nvPr/>
        </p:nvSpPr>
        <p:spPr>
          <a:xfrm>
            <a:off x="2819400" y="5867400"/>
            <a:ext cx="4572000" cy="4191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12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sunda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(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127-130 )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Pilihan</a:t>
            </a:r>
            <a:r>
              <a:rPr 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  </a:t>
            </a:r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Materi</a:t>
            </a:r>
            <a:endParaRPr lang="en-US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26" name="Rounded Rectangle 25">
            <a:hlinkClick r:id="rId13" action="ppaction://hlinksldjump"/>
          </p:cNvPr>
          <p:cNvSpPr/>
          <p:nvPr/>
        </p:nvSpPr>
        <p:spPr>
          <a:xfrm>
            <a:off x="2819400" y="6271758"/>
            <a:ext cx="4572000" cy="4191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lphaUcPeriod" startAt="12"/>
            </a:pP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Kerajaan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majapahit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( </a:t>
            </a:r>
            <a:r>
              <a:rPr lang="en-US" sz="16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Halaman</a:t>
            </a:r>
            <a:r>
              <a:rPr lang="en-US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130-134 )</a:t>
            </a:r>
          </a:p>
        </p:txBody>
      </p:sp>
      <p:sp>
        <p:nvSpPr>
          <p:cNvPr id="27" name="Pentagon 26">
            <a:hlinkClick r:id="rId14" action="ppaction://hlinksldjump"/>
          </p:cNvPr>
          <p:cNvSpPr/>
          <p:nvPr/>
        </p:nvSpPr>
        <p:spPr>
          <a:xfrm>
            <a:off x="0" y="3810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28" name="Pentagon 27">
            <a:hlinkClick r:id="" action="ppaction://hlinkshowjump?jump=lastslide"/>
          </p:cNvPr>
          <p:cNvSpPr/>
          <p:nvPr/>
        </p:nvSpPr>
        <p:spPr>
          <a:xfrm>
            <a:off x="0" y="4572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LATIHAN SOAL</a:t>
            </a:r>
            <a:endParaRPr lang="en-US" b="1" dirty="0"/>
          </a:p>
        </p:txBody>
      </p:sp>
      <p:sp>
        <p:nvSpPr>
          <p:cNvPr id="29" name="Pentagon 28">
            <a:hlinkClick r:id="rId15" action="ppaction://hlinksldjump"/>
          </p:cNvPr>
          <p:cNvSpPr/>
          <p:nvPr/>
        </p:nvSpPr>
        <p:spPr>
          <a:xfrm>
            <a:off x="0" y="1524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INTI</a:t>
            </a:r>
            <a:endParaRPr lang="en-US" b="1" dirty="0"/>
          </a:p>
        </p:txBody>
      </p:sp>
      <p:sp>
        <p:nvSpPr>
          <p:cNvPr id="30" name="Pentagon 29">
            <a:hlinkClick r:id="rId16" action="ppaction://hlinksldjump"/>
          </p:cNvPr>
          <p:cNvSpPr/>
          <p:nvPr/>
        </p:nvSpPr>
        <p:spPr>
          <a:xfrm>
            <a:off x="0" y="2286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KOMPETENSI</a:t>
            </a:r>
          </a:p>
          <a:p>
            <a:pPr algn="ctr"/>
            <a:r>
              <a:rPr lang="en-US" b="1" dirty="0" smtClean="0"/>
              <a:t>DASAR</a:t>
            </a:r>
            <a:endParaRPr lang="en-US" b="1" dirty="0"/>
          </a:p>
        </p:txBody>
      </p:sp>
      <p:sp>
        <p:nvSpPr>
          <p:cNvPr id="31" name="Pentagon 30">
            <a:hlinkClick r:id="rId17" action="ppaction://hlinksldjump"/>
          </p:cNvPr>
          <p:cNvSpPr/>
          <p:nvPr/>
        </p:nvSpPr>
        <p:spPr>
          <a:xfrm>
            <a:off x="0" y="3048000"/>
            <a:ext cx="1981200" cy="762000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INDIKATOR</a:t>
            </a:r>
            <a:endParaRPr lang="en-US" b="1" dirty="0"/>
          </a:p>
        </p:txBody>
      </p:sp>
      <p:sp>
        <p:nvSpPr>
          <p:cNvPr id="32" name="Pentagon 31"/>
          <p:cNvSpPr/>
          <p:nvPr/>
        </p:nvSpPr>
        <p:spPr>
          <a:xfrm>
            <a:off x="0" y="3886200"/>
            <a:ext cx="2057400" cy="762000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23850" h="0"/>
            </a:sp3d>
          </a:bodyPr>
          <a:lstStyle/>
          <a:p>
            <a:pPr algn="ctr"/>
            <a:r>
              <a:rPr lang="en-US" b="1" dirty="0" smtClean="0"/>
              <a:t>PILIHAN MATERI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33912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/>
          <p:cNvCxnSpPr>
            <a:stCxn id="8" idx="5"/>
          </p:cNvCxnSpPr>
          <p:nvPr/>
        </p:nvCxnSpPr>
        <p:spPr>
          <a:xfrm rot="16200000" flipH="1">
            <a:off x="6162968" y="3724571"/>
            <a:ext cx="3406684" cy="133617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52400"/>
            <a:ext cx="66294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K e r a j a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a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 n   K u t a i </a:t>
            </a:r>
            <a:b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</a:b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( 4 0 0  M )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Cooper Black" pitchFamily="18" charset="0"/>
            </a:endParaRPr>
          </a:p>
        </p:txBody>
      </p:sp>
      <p:sp>
        <p:nvSpPr>
          <p:cNvPr id="30" name="Content Placeholder 3"/>
          <p:cNvSpPr>
            <a:spLocks noGrp="1"/>
          </p:cNvSpPr>
          <p:nvPr>
            <p:ph type="body" idx="1"/>
          </p:nvPr>
        </p:nvSpPr>
        <p:spPr>
          <a:xfrm>
            <a:off x="380999" y="2590800"/>
            <a:ext cx="3124199" cy="2286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mengetahui</a:t>
            </a:r>
            <a:r>
              <a:rPr lang="en-US" sz="1400" dirty="0" smtClean="0"/>
              <a:t> </a:t>
            </a:r>
            <a:r>
              <a:rPr lang="en-US" sz="1400" dirty="0" err="1" smtClean="0"/>
              <a:t>mengenai</a:t>
            </a:r>
            <a:r>
              <a:rPr lang="en-US" sz="1400" dirty="0" smtClean="0"/>
              <a:t> </a:t>
            </a:r>
            <a:r>
              <a:rPr lang="en-US" sz="1400" dirty="0" err="1" smtClean="0"/>
              <a:t>sumber</a:t>
            </a:r>
            <a:r>
              <a:rPr lang="en-US" sz="1400" dirty="0" smtClean="0"/>
              <a:t> </a:t>
            </a:r>
            <a:r>
              <a:rPr lang="en-US" sz="1400" dirty="0" err="1" smtClean="0"/>
              <a:t>peninggalan</a:t>
            </a:r>
            <a:r>
              <a:rPr lang="en-US" sz="1400" dirty="0" smtClean="0"/>
              <a:t> </a:t>
            </a:r>
            <a:r>
              <a:rPr lang="en-US" sz="1400" dirty="0" err="1" smtClean="0"/>
              <a:t>Kerajaan</a:t>
            </a:r>
            <a:r>
              <a:rPr lang="en-US" sz="1400" dirty="0" smtClean="0"/>
              <a:t> </a:t>
            </a:r>
            <a:r>
              <a:rPr lang="en-US" sz="1400" dirty="0" err="1" smtClean="0"/>
              <a:t>Kutai</a:t>
            </a:r>
            <a:r>
              <a:rPr lang="en-US" sz="1400" dirty="0" smtClean="0"/>
              <a:t> </a:t>
            </a:r>
            <a:r>
              <a:rPr lang="en-US" sz="1400" dirty="0" err="1" smtClean="0"/>
              <a:t>di</a:t>
            </a:r>
            <a:r>
              <a:rPr lang="en-US" sz="1400" dirty="0" smtClean="0"/>
              <a:t> </a:t>
            </a:r>
            <a:r>
              <a:rPr lang="en-US" sz="1400" dirty="0" err="1" smtClean="0"/>
              <a:t>samping</a:t>
            </a:r>
            <a:r>
              <a:rPr lang="en-US" sz="1400" dirty="0" smtClean="0"/>
              <a:t>, </a:t>
            </a:r>
            <a:r>
              <a:rPr lang="en-US" sz="1400" dirty="0" err="1" smtClean="0"/>
              <a:t>silakan</a:t>
            </a:r>
            <a:r>
              <a:rPr lang="en-US" sz="1400" dirty="0" smtClean="0"/>
              <a:t> </a:t>
            </a:r>
            <a:r>
              <a:rPr lang="en-US" sz="1400" dirty="0" err="1" smtClean="0"/>
              <a:t>kerjakan</a:t>
            </a:r>
            <a:r>
              <a:rPr lang="en-US" sz="1400" dirty="0" smtClean="0"/>
              <a:t> </a:t>
            </a:r>
            <a:r>
              <a:rPr lang="en-US" sz="1400" b="1" dirty="0" err="1" smtClean="0"/>
              <a:t>Kegiatan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Siswa</a:t>
            </a:r>
            <a:r>
              <a:rPr lang="en-US" sz="1400" b="1" dirty="0" smtClean="0"/>
              <a:t> 3, Hal. 100 </a:t>
            </a:r>
            <a:r>
              <a:rPr lang="en-US" sz="1400" b="1" dirty="0" err="1" smtClean="0"/>
              <a:t>pada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buku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siswa</a:t>
            </a:r>
            <a:r>
              <a:rPr lang="en-US" sz="1400" b="1" dirty="0" smtClean="0"/>
              <a:t>!</a:t>
            </a:r>
            <a:endParaRPr lang="en-US" sz="1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2174875"/>
            <a:ext cx="4040188" cy="13303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9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Terletak</a:t>
            </a:r>
            <a:r>
              <a:rPr lang="en-US" sz="19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di</a:t>
            </a:r>
            <a:r>
              <a:rPr lang="en-US" sz="19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tepi</a:t>
            </a:r>
            <a:r>
              <a:rPr lang="en-US" sz="19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hulu</a:t>
            </a:r>
            <a:r>
              <a:rPr lang="en-US" sz="19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Sungai  Mahakam,  Kalimantan  </a:t>
            </a:r>
            <a:r>
              <a:rPr lang="en-US" sz="1900" b="1" dirty="0" err="1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Timur</a:t>
            </a:r>
            <a:r>
              <a:rPr lang="en-US" sz="19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lang="en-US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0" name="Content Placeholder 3"/>
          <p:cNvSpPr>
            <a:spLocks noGrp="1"/>
          </p:cNvSpPr>
          <p:nvPr>
            <p:ph type="body" sz="quarter" idx="3"/>
          </p:nvPr>
        </p:nvSpPr>
        <p:spPr>
          <a:xfrm>
            <a:off x="380999" y="1905000"/>
            <a:ext cx="3124199" cy="381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Raja-raja </a:t>
            </a:r>
            <a:r>
              <a:rPr lang="en-US" sz="32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Kutai</a:t>
            </a:r>
            <a:endParaRPr lang="en-US" sz="320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Content Placeholder 3"/>
          <p:cNvSpPr>
            <a:spLocks noGrp="1"/>
          </p:cNvSpPr>
          <p:nvPr>
            <p:ph sz="quarter" idx="4"/>
          </p:nvPr>
        </p:nvSpPr>
        <p:spPr>
          <a:xfrm>
            <a:off x="381000" y="1752600"/>
            <a:ext cx="1981200" cy="60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 o k a s </a:t>
            </a:r>
            <a:r>
              <a:rPr lang="en-US" sz="3200" b="1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</a:t>
            </a:r>
            <a:r>
              <a:rPr lang="en-US" sz="3200" b="1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en-US" sz="3200" b="1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3429000"/>
            <a:ext cx="1981200" cy="533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Sumber</a:t>
            </a:r>
            <a:r>
              <a:rPr lang="en-US" sz="2800" b="1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en-US" sz="2800" b="1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9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2209800"/>
            <a:ext cx="2744788" cy="1177925"/>
          </a:xfrm>
        </p:spPr>
        <p:txBody>
          <a:bodyPr>
            <a:noAutofit/>
          </a:bodyPr>
          <a:lstStyle/>
          <a:p>
            <a:pPr marL="457200" indent="-457200" algn="just">
              <a:buAutoNum type="arabicPeriod"/>
            </a:pPr>
            <a:r>
              <a:rPr lang="en-US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Kudungga</a:t>
            </a:r>
            <a:endParaRPr lang="en-US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marL="457200" indent="-457200" algn="just">
              <a:buAutoNum type="arabicPeriod"/>
            </a:pPr>
            <a:r>
              <a:rPr lang="en-US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Mulawarman</a:t>
            </a:r>
            <a:endParaRPr lang="en-US" sz="2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marL="457200" indent="-457200" algn="just">
              <a:buAutoNum type="arabicPeriod"/>
            </a:pPr>
            <a:r>
              <a:rPr lang="en-US" sz="24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Aswawarman</a:t>
            </a:r>
            <a:endParaRPr lang="en-US" sz="2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6" name="Content Placeholder 3"/>
          <p:cNvSpPr>
            <a:spLocks noGrp="1"/>
          </p:cNvSpPr>
          <p:nvPr>
            <p:ph sz="half" idx="4294967295"/>
          </p:nvPr>
        </p:nvSpPr>
        <p:spPr>
          <a:xfrm>
            <a:off x="7924800" y="2514600"/>
            <a:ext cx="1219200" cy="304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100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Sungai Mahakam</a:t>
            </a:r>
            <a:endParaRPr lang="en-US" sz="1200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D:\CD Pembelajaran Sejarah Kelas X Wajib\LOKASI KUTAI.bm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rcRect r="47500"/>
          <a:stretch>
            <a:fillRect/>
          </a:stretch>
        </p:blipFill>
        <p:spPr bwMode="auto">
          <a:xfrm>
            <a:off x="4876800" y="468086"/>
            <a:ext cx="3200400" cy="3835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woPt" dir="t"/>
          </a:scene3d>
          <a:sp3d prstMaterial="dkEdge"/>
        </p:spPr>
      </p:pic>
      <p:sp>
        <p:nvSpPr>
          <p:cNvPr id="8" name="Oval 7"/>
          <p:cNvSpPr/>
          <p:nvPr/>
        </p:nvSpPr>
        <p:spPr>
          <a:xfrm flipH="1" flipV="1">
            <a:off x="7178150" y="2667000"/>
            <a:ext cx="137050" cy="152400"/>
          </a:xfrm>
          <a:prstGeom prst="ellipse">
            <a:avLst/>
          </a:prstGeom>
          <a:scene3d>
            <a:camera prst="orthographicFront"/>
            <a:lightRig rig="sof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20950" y="2343090"/>
            <a:ext cx="1127650" cy="40011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en-US" sz="2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Kutai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7" name="Straight Connector 16"/>
          <p:cNvCxnSpPr>
            <a:endCxn id="8" idx="6"/>
          </p:cNvCxnSpPr>
          <p:nvPr/>
        </p:nvCxnSpPr>
        <p:spPr>
          <a:xfrm flipV="1">
            <a:off x="3657600" y="2743200"/>
            <a:ext cx="3520550" cy="10668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8" idx="7"/>
          </p:cNvCxnSpPr>
          <p:nvPr/>
        </p:nvCxnSpPr>
        <p:spPr>
          <a:xfrm rot="5400000" flipH="1" flipV="1">
            <a:off x="4121647" y="3476626"/>
            <a:ext cx="3756118" cy="239703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41" idx="2"/>
          </p:cNvCxnSpPr>
          <p:nvPr/>
        </p:nvCxnSpPr>
        <p:spPr>
          <a:xfrm rot="5400000" flipH="1" flipV="1">
            <a:off x="3487307" y="2832215"/>
            <a:ext cx="3738878" cy="370309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41" idx="2"/>
          </p:cNvCxnSpPr>
          <p:nvPr/>
        </p:nvCxnSpPr>
        <p:spPr>
          <a:xfrm flipV="1">
            <a:off x="4800600" y="2814322"/>
            <a:ext cx="2407693" cy="107187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430" y="3581400"/>
            <a:ext cx="1447370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Freeform 40"/>
          <p:cNvSpPr/>
          <p:nvPr/>
        </p:nvSpPr>
        <p:spPr>
          <a:xfrm>
            <a:off x="6553200" y="2743200"/>
            <a:ext cx="764275" cy="113643"/>
          </a:xfrm>
          <a:custGeom>
            <a:avLst/>
            <a:gdLst>
              <a:gd name="connsiteX0" fmla="*/ 764275 w 764275"/>
              <a:gd name="connsiteY0" fmla="*/ 98418 h 113643"/>
              <a:gd name="connsiteX1" fmla="*/ 696036 w 764275"/>
              <a:gd name="connsiteY1" fmla="*/ 84770 h 113643"/>
              <a:gd name="connsiteX2" fmla="*/ 655093 w 764275"/>
              <a:gd name="connsiteY2" fmla="*/ 71122 h 113643"/>
              <a:gd name="connsiteX3" fmla="*/ 559559 w 764275"/>
              <a:gd name="connsiteY3" fmla="*/ 57474 h 113643"/>
              <a:gd name="connsiteX4" fmla="*/ 532263 w 764275"/>
              <a:gd name="connsiteY4" fmla="*/ 16531 h 113643"/>
              <a:gd name="connsiteX5" fmla="*/ 436729 w 764275"/>
              <a:gd name="connsiteY5" fmla="*/ 43826 h 113643"/>
              <a:gd name="connsiteX6" fmla="*/ 409433 w 764275"/>
              <a:gd name="connsiteY6" fmla="*/ 84770 h 113643"/>
              <a:gd name="connsiteX7" fmla="*/ 272956 w 764275"/>
              <a:gd name="connsiteY7" fmla="*/ 84770 h 113643"/>
              <a:gd name="connsiteX8" fmla="*/ 150126 w 764275"/>
              <a:gd name="connsiteY8" fmla="*/ 16531 h 113643"/>
              <a:gd name="connsiteX9" fmla="*/ 95535 w 764275"/>
              <a:gd name="connsiteY9" fmla="*/ 2883 h 113643"/>
              <a:gd name="connsiteX10" fmla="*/ 0 w 764275"/>
              <a:gd name="connsiteY10" fmla="*/ 2883 h 113643"/>
              <a:gd name="connsiteX11" fmla="*/ 0 w 764275"/>
              <a:gd name="connsiteY11" fmla="*/ 2883 h 113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4275" h="113643">
                <a:moveTo>
                  <a:pt x="764275" y="98418"/>
                </a:moveTo>
                <a:cubicBezTo>
                  <a:pt x="741529" y="93869"/>
                  <a:pt x="718540" y="90396"/>
                  <a:pt x="696036" y="84770"/>
                </a:cubicBezTo>
                <a:cubicBezTo>
                  <a:pt x="682080" y="81281"/>
                  <a:pt x="669200" y="73943"/>
                  <a:pt x="655093" y="71122"/>
                </a:cubicBezTo>
                <a:cubicBezTo>
                  <a:pt x="623550" y="64813"/>
                  <a:pt x="591404" y="62023"/>
                  <a:pt x="559559" y="57474"/>
                </a:cubicBezTo>
                <a:cubicBezTo>
                  <a:pt x="550460" y="43826"/>
                  <a:pt x="547824" y="21718"/>
                  <a:pt x="532263" y="16531"/>
                </a:cubicBezTo>
                <a:cubicBezTo>
                  <a:pt x="523696" y="13676"/>
                  <a:pt x="449464" y="39581"/>
                  <a:pt x="436729" y="43826"/>
                </a:cubicBezTo>
                <a:cubicBezTo>
                  <a:pt x="427630" y="57474"/>
                  <a:pt x="422241" y="74523"/>
                  <a:pt x="409433" y="84770"/>
                </a:cubicBezTo>
                <a:cubicBezTo>
                  <a:pt x="373342" y="113643"/>
                  <a:pt x="303644" y="89154"/>
                  <a:pt x="272956" y="84770"/>
                </a:cubicBezTo>
                <a:cubicBezTo>
                  <a:pt x="199642" y="35895"/>
                  <a:pt x="213182" y="34547"/>
                  <a:pt x="150126" y="16531"/>
                </a:cubicBezTo>
                <a:cubicBezTo>
                  <a:pt x="132091" y="11378"/>
                  <a:pt x="114215" y="4581"/>
                  <a:pt x="95535" y="2883"/>
                </a:cubicBezTo>
                <a:cubicBezTo>
                  <a:pt x="63821" y="0"/>
                  <a:pt x="31845" y="2883"/>
                  <a:pt x="0" y="2883"/>
                </a:cubicBezTo>
                <a:lnTo>
                  <a:pt x="0" y="2883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3886200"/>
            <a:ext cx="2175978" cy="2060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5" name="Straight Connector 24"/>
          <p:cNvCxnSpPr>
            <a:endCxn id="8" idx="1"/>
          </p:cNvCxnSpPr>
          <p:nvPr/>
        </p:nvCxnSpPr>
        <p:spPr>
          <a:xfrm rot="16200000" flipV="1">
            <a:off x="7294006" y="2798205"/>
            <a:ext cx="1165318" cy="1163071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41" idx="2"/>
          </p:cNvCxnSpPr>
          <p:nvPr/>
        </p:nvCxnSpPr>
        <p:spPr>
          <a:xfrm flipH="1">
            <a:off x="6781805" y="2814322"/>
            <a:ext cx="426488" cy="114807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8" idx="0"/>
          </p:cNvCxnSpPr>
          <p:nvPr/>
        </p:nvCxnSpPr>
        <p:spPr>
          <a:xfrm rot="5400000">
            <a:off x="5833137" y="4225264"/>
            <a:ext cx="2819402" cy="767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ction Button: Forward or Next 32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34" name="Action Button: Back or Previous 33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36" name="TextBox 35"/>
          <p:cNvSpPr txBox="1"/>
          <p:nvPr/>
        </p:nvSpPr>
        <p:spPr>
          <a:xfrm>
            <a:off x="304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7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500"/>
                            </p:stCondLst>
                            <p:childTnLst>
                              <p:par>
                                <p:cTn id="1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1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 build="p"/>
      <p:bldP spid="30" grpId="1" build="p"/>
      <p:bldP spid="4" grpId="0" build="p"/>
      <p:bldP spid="4" grpId="1" build="p"/>
      <p:bldP spid="50" grpId="0" build="p"/>
      <p:bldP spid="15" grpId="0" build="p"/>
      <p:bldP spid="15" grpId="1" build="p"/>
      <p:bldP spid="28" grpId="0" build="p"/>
      <p:bldP spid="28" grpId="1" build="p"/>
      <p:bldP spid="49" grpId="0" uiExpand="1" build="p"/>
      <p:bldP spid="46" grpId="0" build="p"/>
      <p:bldP spid="8" grpId="0" animBg="1"/>
      <p:bldP spid="8" grpId="1" animBg="1"/>
      <p:bldP spid="9" grpId="0"/>
      <p:bldP spid="41" grpId="0" animBg="1"/>
      <p:bldP spid="36" grpId="0"/>
      <p:bldP spid="36" grpId="1"/>
      <p:bldP spid="36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K e r a j a </a:t>
            </a:r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a</a:t>
            </a:r>
            <a:r>
              <a:rPr 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 n   H o l </a:t>
            </a:r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i</a:t>
            </a:r>
            <a:r>
              <a:rPr 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 n g </a:t>
            </a:r>
            <a:br>
              <a:rPr 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</a:br>
            <a:r>
              <a:rPr 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( 7 0 0  M )</a:t>
            </a:r>
            <a:endParaRPr lang="en-US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 bwMode="auto">
          <a:xfrm>
            <a:off x="1814512" y="3001169"/>
            <a:ext cx="5514975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-76200" y="22098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	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Menurut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para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ahli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diperkirakan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terletak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di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Jepara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atau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 di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Blora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.</a:t>
            </a:r>
            <a:endParaRPr kumimoji="0" lang="en-US" sz="1900" b="1" i="0" u="none" strike="noStrike" kern="1200" cap="none" spc="0" normalizeH="0" baseline="0" noProof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Arial Black" pitchFamily="34" charset="0"/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4953000" y="3429000"/>
            <a:ext cx="152400" cy="152400"/>
          </a:xfrm>
          <a:prstGeom prst="flowChartConnector">
            <a:avLst/>
          </a:prstGeom>
          <a:solidFill>
            <a:srgbClr val="006C3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dkEdg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5334000" y="3581400"/>
            <a:ext cx="152400" cy="152400"/>
          </a:xfrm>
          <a:prstGeom prst="flowChartConnector">
            <a:avLst/>
          </a:prstGeom>
          <a:solidFill>
            <a:srgbClr val="006C31"/>
          </a:solidFill>
          <a:ln>
            <a:noFill/>
          </a:ln>
          <a:effectLst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threePt" dir="t"/>
          </a:scene3d>
          <a:sp3d prstMaterial="dkEdg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/>
          <p:cNvSpPr/>
          <p:nvPr/>
        </p:nvSpPr>
        <p:spPr>
          <a:xfrm>
            <a:off x="4800600" y="3810000"/>
            <a:ext cx="152400" cy="152400"/>
          </a:xfrm>
          <a:prstGeom prst="flowChartConnector">
            <a:avLst/>
          </a:prstGeom>
          <a:solidFill>
            <a:srgbClr val="006C3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dkEdge"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0" y="3059668"/>
            <a:ext cx="95717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Jepara</a:t>
            </a:r>
            <a:endParaRPr lang="en-US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19600" y="3962400"/>
            <a:ext cx="98873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Salatiga</a:t>
            </a:r>
            <a:endParaRPr lang="en-US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74760" y="3745468"/>
            <a:ext cx="71660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Blora</a:t>
            </a:r>
            <a:endParaRPr lang="en-US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381000" y="1600200"/>
            <a:ext cx="2209800" cy="609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Arial Black" pitchFamily="34" charset="0"/>
              </a:rPr>
              <a:t>L o k a s </a:t>
            </a:r>
            <a:r>
              <a:rPr kumimoji="0" lang="en-US" sz="2800" b="1" i="0" u="none" strike="noStrike" kern="1200" normalizeH="0" baseline="0" noProof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Arial Black" pitchFamily="34" charset="0"/>
              </a:rPr>
              <a:t>i</a:t>
            </a:r>
            <a:r>
              <a:rPr kumimoji="0" lang="en-US" sz="2800" b="1" i="0" u="none" strike="noStrike" kern="120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Arial Black" pitchFamily="34" charset="0"/>
              </a:rPr>
              <a:t>:</a:t>
            </a:r>
            <a:endParaRPr kumimoji="0" lang="en-US" sz="2800" b="1" i="0" u="none" strike="noStrike" kern="120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Arial Black" pitchFamily="34" charset="0"/>
            </a:endParaRPr>
          </a:p>
        </p:txBody>
      </p:sp>
      <p:sp>
        <p:nvSpPr>
          <p:cNvPr id="15" name="Content Placeholder 3"/>
          <p:cNvSpPr txBox="1">
            <a:spLocks/>
          </p:cNvSpPr>
          <p:nvPr/>
        </p:nvSpPr>
        <p:spPr>
          <a:xfrm>
            <a:off x="381000" y="4953000"/>
            <a:ext cx="1981200" cy="609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Raja-Raja</a:t>
            </a:r>
            <a:endParaRPr kumimoji="0" lang="en-US" sz="3200" b="1" i="0" u="none" strike="noStrike" kern="120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Arial Black" pitchFamily="34" charset="0"/>
            </a:endParaRPr>
          </a:p>
        </p:txBody>
      </p:sp>
      <p:sp>
        <p:nvSpPr>
          <p:cNvPr id="16" name="Content Placeholder 3"/>
          <p:cNvSpPr txBox="1">
            <a:spLocks/>
          </p:cNvSpPr>
          <p:nvPr/>
        </p:nvSpPr>
        <p:spPr>
          <a:xfrm>
            <a:off x="381000" y="4114800"/>
            <a:ext cx="8534400" cy="1254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just">
              <a:spcBef>
                <a:spcPct val="20000"/>
              </a:spcBef>
              <a:defRPr/>
            </a:pP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Kerajaan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Holing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atau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Kalingga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diperkirakan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berdiri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pada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abad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</a:p>
          <a:p>
            <a:pPr marL="457200" lvl="0" indent="-457200" algn="just">
              <a:spcBef>
                <a:spcPct val="20000"/>
              </a:spcBef>
              <a:defRPr/>
            </a:pP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ke-7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sampai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dengan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abad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ke-9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Masehi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  <a:endParaRPr kumimoji="0" lang="en-US" sz="1900" b="1" i="0" u="none" strike="noStrike" kern="1200" cap="none" spc="0" normalizeH="0" baseline="0" noProof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Content Placeholder 3"/>
          <p:cNvSpPr txBox="1">
            <a:spLocks/>
          </p:cNvSpPr>
          <p:nvPr/>
        </p:nvSpPr>
        <p:spPr>
          <a:xfrm>
            <a:off x="-76200" y="5334000"/>
            <a:ext cx="7010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900" b="1" i="0" u="none" strike="noStrike" kern="1200" cap="none" spc="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1900" b="1" i="0" u="none" strike="noStrike" kern="1200" cap="none" spc="0" normalizeH="0" baseline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Sejak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tahun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674 M,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rakyatnya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diperintah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oleh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seorang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ratu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bernama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Sima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  <a:endParaRPr kumimoji="0" lang="en-US" sz="1900" b="1" i="0" u="none" strike="noStrike" kern="1200" cap="none" spc="0" normalizeH="0" baseline="0" noProof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ontent Placeholder 3"/>
          <p:cNvSpPr txBox="1">
            <a:spLocks/>
          </p:cNvSpPr>
          <p:nvPr/>
        </p:nvSpPr>
        <p:spPr>
          <a:xfrm>
            <a:off x="381000" y="1524000"/>
            <a:ext cx="41910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normalizeH="0" baseline="0" noProof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Arial Black" pitchFamily="34" charset="0"/>
              </a:rPr>
              <a:t>Sumber-Sumber</a:t>
            </a:r>
            <a:r>
              <a:rPr kumimoji="0" lang="en-US" sz="3200" b="1" i="0" u="none" strike="noStrike" kern="1200" normalizeH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Arial Black" pitchFamily="34" charset="0"/>
              </a:rPr>
              <a:t> </a:t>
            </a:r>
            <a:endParaRPr kumimoji="0" lang="en-US" sz="3200" b="1" i="0" u="none" strike="noStrike" kern="120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Arial Black" pitchFamily="34" charset="0"/>
            </a:endParaRPr>
          </a:p>
        </p:txBody>
      </p:sp>
      <p:sp>
        <p:nvSpPr>
          <p:cNvPr id="20" name="Content Placeholder 3"/>
          <p:cNvSpPr txBox="1">
            <a:spLocks/>
          </p:cNvSpPr>
          <p:nvPr/>
        </p:nvSpPr>
        <p:spPr>
          <a:xfrm>
            <a:off x="-76200" y="2057400"/>
            <a:ext cx="8534400" cy="2133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0" indent="-457200" algn="just">
              <a:spcBef>
                <a:spcPct val="20000"/>
              </a:spcBef>
              <a:defRPr/>
            </a:pPr>
            <a:r>
              <a:rPr kumimoji="0" lang="en-US" sz="1900" b="1" i="0" u="none" strike="noStrike" kern="1200" cap="none" spc="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1900" b="1" i="0" u="none" strike="noStrike" kern="1200" cap="none" spc="0" normalizeH="0" baseline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Informasi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mengenai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</a:t>
            </a:r>
            <a:r>
              <a:rPr kumimoji="0" lang="en-US" sz="1900" b="1" i="0" u="none" strike="noStrike" kern="1200" cap="none" spc="0" normalizeH="0" baseline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eberadaan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Kerajaan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Holing (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Kalingga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)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berasal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dari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berita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Cina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zaman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Dinasti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Tang (618-905). </a:t>
            </a:r>
          </a:p>
          <a:p>
            <a:pPr marL="457200" lvl="0" indent="-457200" algn="just">
              <a:spcBef>
                <a:spcPct val="20000"/>
              </a:spcBef>
              <a:defRPr/>
            </a:pP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	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Disebutkan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terdapat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900" b="1" i="0" u="none" strike="noStrike" kern="1200" cap="none" spc="0" normalizeH="0" noProof="0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nama</a:t>
            </a:r>
            <a:r>
              <a:rPr kumimoji="0" lang="en-US" sz="1900" b="1" i="0" u="none" strike="noStrike" kern="1200" cap="none" spc="0" normalizeH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Holing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Letaknya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Jawa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Tengah.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Tanahnya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sangat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kaya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terdapat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sumber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air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asin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 Holing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menghasilkan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kulit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penyu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emas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perak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cula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badak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gading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Rakyatnya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hidup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makmur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tenteram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  <a:endParaRPr kumimoji="0" lang="en-US" sz="1900" b="1" i="0" u="none" strike="noStrike" kern="1200" cap="none" spc="0" normalizeH="0" baseline="0" noProof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Content Placeholder 3"/>
          <p:cNvSpPr txBox="1">
            <a:spLocks/>
          </p:cNvSpPr>
          <p:nvPr/>
        </p:nvSpPr>
        <p:spPr>
          <a:xfrm>
            <a:off x="381000" y="3657600"/>
            <a:ext cx="3314700" cy="5334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Masa</a:t>
            </a:r>
            <a:r>
              <a:rPr lang="en-US" sz="3200" dirty="0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ln w="18415" cmpd="sng">
                  <a:solidFill>
                    <a:schemeClr val="bg2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Pemerintahan</a:t>
            </a:r>
            <a:endParaRPr kumimoji="0" lang="en-US" sz="3200" b="0" i="0" u="none" strike="noStrike" kern="1200" cap="none" spc="0" normalizeH="0" baseline="0" noProof="0" dirty="0">
              <a:ln w="18415" cmpd="sng">
                <a:solidFill>
                  <a:schemeClr val="bg2">
                    <a:lumMod val="7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24" name="Action Button: Forward or Next 23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5" name="Action Button: Back or Previous 24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6" name="TextBox 25"/>
          <p:cNvSpPr txBox="1"/>
          <p:nvPr/>
        </p:nvSpPr>
        <p:spPr>
          <a:xfrm>
            <a:off x="304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500"/>
                            </p:stCondLst>
                            <p:childTnLst>
                              <p:par>
                                <p:cTn id="121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7" grpId="0"/>
      <p:bldP spid="7" grpId="2"/>
      <p:bldP spid="5" grpId="0" animBg="1"/>
      <p:bldP spid="5" grpId="1" animBg="1"/>
      <p:bldP spid="8" grpId="0" animBg="1"/>
      <p:bldP spid="8" grpId="1" animBg="1"/>
      <p:bldP spid="9" grpId="0" animBg="1"/>
      <p:bldP spid="9" grpId="1" animBg="1"/>
      <p:bldP spid="11" grpId="0"/>
      <p:bldP spid="12" grpId="0"/>
      <p:bldP spid="13" grpId="0"/>
      <p:bldP spid="14" grpId="0" build="allAtOnce"/>
      <p:bldP spid="15" grpId="1"/>
      <p:bldP spid="16" grpId="1"/>
      <p:bldP spid="18" grpId="3"/>
      <p:bldP spid="19" grpId="1"/>
      <p:bldP spid="20" grpId="2"/>
      <p:bldP spid="23" grpId="1"/>
      <p:bldP spid="26" grpId="0"/>
      <p:bldP spid="26" grpId="1"/>
      <p:bldP spid="26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52400"/>
            <a:ext cx="9296400" cy="1295400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Kerajaan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  </a:t>
            </a:r>
            <a:r>
              <a:rPr lang="en-US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Tarumanegara</a:t>
            </a: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/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</a:b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ooper Black" pitchFamily="18" charset="0"/>
              </a:rPr>
              <a:t>( 4 0 0  M )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ooper Black" pitchFamily="18" charset="0"/>
            </a:endParaRPr>
          </a:p>
        </p:txBody>
      </p:sp>
      <p:sp>
        <p:nvSpPr>
          <p:cNvPr id="51" name="Content Placeholder 3"/>
          <p:cNvSpPr>
            <a:spLocks noGrp="1"/>
          </p:cNvSpPr>
          <p:nvPr>
            <p:ph type="body" idx="1"/>
          </p:nvPr>
        </p:nvSpPr>
        <p:spPr>
          <a:xfrm>
            <a:off x="381000" y="1752600"/>
            <a:ext cx="1981200" cy="60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Raja-Raja</a:t>
            </a:r>
            <a:endParaRPr lang="en-US" sz="3200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91469" y="3188494"/>
            <a:ext cx="1771650" cy="192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7" name="Content Placeholder 3"/>
          <p:cNvSpPr>
            <a:spLocks noGrp="1"/>
          </p:cNvSpPr>
          <p:nvPr>
            <p:ph type="body" sz="quarter" idx="3"/>
          </p:nvPr>
        </p:nvSpPr>
        <p:spPr>
          <a:xfrm>
            <a:off x="0" y="1763712"/>
            <a:ext cx="3733800" cy="52228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    1.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Prasasti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Ciaruteun</a:t>
            </a:r>
            <a:endParaRPr lang="en-US" sz="19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55612" y="2209800"/>
            <a:ext cx="4040188" cy="13303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ini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terletak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di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daerah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Bogor,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Jawa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Barat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dan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sekaligus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sebagai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kerajaan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Hindu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pertama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di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Pulau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19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Jawa</a:t>
            </a:r>
            <a:r>
              <a:rPr lang="en-US" sz="19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lang="en-US" b="1" dirty="0">
              <a:solidFill>
                <a:schemeClr val="accent2">
                  <a:lumMod val="5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1752600"/>
            <a:ext cx="1981200" cy="609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Lokasi</a:t>
            </a:r>
            <a:r>
              <a:rPr lang="en-US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en-US" b="1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9" name="Content Placeholder 3"/>
          <p:cNvSpPr>
            <a:spLocks noGrp="1"/>
          </p:cNvSpPr>
          <p:nvPr>
            <p:ph sz="half" idx="4294967295"/>
          </p:nvPr>
        </p:nvSpPr>
        <p:spPr>
          <a:xfrm>
            <a:off x="4648200" y="5257800"/>
            <a:ext cx="4495800" cy="6096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1400" dirty="0" err="1" smtClean="0"/>
              <a:t>Lengkapilah</a:t>
            </a:r>
            <a:r>
              <a:rPr lang="en-US" sz="1400" dirty="0" smtClean="0"/>
              <a:t>  </a:t>
            </a:r>
            <a:r>
              <a:rPr lang="en-US" sz="1400" dirty="0" err="1" smtClean="0"/>
              <a:t>gambar</a:t>
            </a:r>
            <a:r>
              <a:rPr lang="en-US" sz="1400" dirty="0" smtClean="0"/>
              <a:t>  </a:t>
            </a:r>
            <a:r>
              <a:rPr lang="en-US" sz="1400" dirty="0" err="1" smtClean="0"/>
              <a:t>peta</a:t>
            </a:r>
            <a:r>
              <a:rPr lang="en-US" sz="1400" dirty="0" smtClean="0"/>
              <a:t>  </a:t>
            </a:r>
            <a:r>
              <a:rPr lang="en-US" sz="1400" dirty="0" err="1" smtClean="0"/>
              <a:t>Pulau</a:t>
            </a:r>
            <a:r>
              <a:rPr lang="en-US" sz="1400" dirty="0" smtClean="0"/>
              <a:t>  </a:t>
            </a:r>
            <a:r>
              <a:rPr lang="en-US" sz="1400" dirty="0" err="1" smtClean="0"/>
              <a:t>Jawa</a:t>
            </a:r>
            <a:r>
              <a:rPr lang="en-US" sz="1400" dirty="0" smtClean="0"/>
              <a:t>  </a:t>
            </a:r>
            <a:r>
              <a:rPr lang="en-US" sz="1400" dirty="0" err="1" smtClean="0"/>
              <a:t>di</a:t>
            </a:r>
            <a:r>
              <a:rPr lang="en-US" sz="1400" dirty="0" smtClean="0"/>
              <a:t>  </a:t>
            </a:r>
            <a:r>
              <a:rPr lang="en-US" sz="1400" dirty="0" err="1" smtClean="0"/>
              <a:t>atas</a:t>
            </a:r>
            <a:r>
              <a:rPr lang="en-US" sz="1400" dirty="0" smtClean="0"/>
              <a:t> 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 </a:t>
            </a:r>
            <a:r>
              <a:rPr lang="en-US" sz="1400" dirty="0" err="1" smtClean="0"/>
              <a:t>membubuhkan</a:t>
            </a:r>
            <a:r>
              <a:rPr lang="en-US" sz="1400" dirty="0" smtClean="0"/>
              <a:t>  </a:t>
            </a:r>
            <a:r>
              <a:rPr lang="en-US" sz="1400" dirty="0" err="1" smtClean="0"/>
              <a:t>tanda</a:t>
            </a:r>
            <a:r>
              <a:rPr lang="en-US" sz="1400" dirty="0" smtClean="0"/>
              <a:t>  </a:t>
            </a:r>
            <a:r>
              <a:rPr lang="en-US" sz="1400" dirty="0" err="1" smtClean="0"/>
              <a:t>bulatan</a:t>
            </a:r>
            <a:r>
              <a:rPr lang="en-US" sz="1400" dirty="0" smtClean="0"/>
              <a:t>  </a:t>
            </a:r>
            <a:r>
              <a:rPr lang="en-US" sz="1400" dirty="0" err="1" smtClean="0"/>
              <a:t>hitam</a:t>
            </a:r>
            <a:r>
              <a:rPr lang="en-US" sz="1400" dirty="0" smtClean="0"/>
              <a:t> 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 </a:t>
            </a:r>
            <a:r>
              <a:rPr lang="en-US" sz="1400" dirty="0" err="1" smtClean="0"/>
              <a:t>tanda</a:t>
            </a:r>
            <a:r>
              <a:rPr lang="en-US" sz="1400" dirty="0" smtClean="0"/>
              <a:t> </a:t>
            </a:r>
            <a:r>
              <a:rPr lang="en-US" sz="1400" dirty="0" err="1" smtClean="0"/>
              <a:t>lokasi</a:t>
            </a:r>
            <a:r>
              <a:rPr lang="en-US" sz="1400" dirty="0" smtClean="0"/>
              <a:t> </a:t>
            </a:r>
            <a:r>
              <a:rPr lang="en-US" sz="1400" dirty="0" err="1" smtClean="0"/>
              <a:t>Kerajaan</a:t>
            </a:r>
            <a:r>
              <a:rPr lang="en-US" sz="1400" dirty="0" smtClean="0"/>
              <a:t> </a:t>
            </a:r>
            <a:r>
              <a:rPr lang="en-US" sz="1400" dirty="0" err="1" smtClean="0"/>
              <a:t>Tarumanegara</a:t>
            </a:r>
            <a:r>
              <a:rPr lang="en-US" sz="1400" dirty="0" smtClean="0"/>
              <a:t>!</a:t>
            </a:r>
            <a:endParaRPr lang="en-US" sz="1600" dirty="0"/>
          </a:p>
        </p:txBody>
      </p:sp>
      <p:sp>
        <p:nvSpPr>
          <p:cNvPr id="52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2133600"/>
            <a:ext cx="8001000" cy="1447800"/>
          </a:xfrm>
        </p:spPr>
        <p:txBody>
          <a:bodyPr>
            <a:normAutofit fontScale="92500"/>
          </a:bodyPr>
          <a:lstStyle/>
          <a:p>
            <a:pPr marL="457200" indent="-457200" algn="just">
              <a:buNone/>
            </a:pPr>
            <a:r>
              <a:rPr lang="en-US" sz="3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 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Berdasarkan</a:t>
            </a: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sumber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-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sumber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sejarah</a:t>
            </a: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yang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ditemukan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hingga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saat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ini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, raja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Tarumanegara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yang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dikenal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bernama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Purnawarman</a:t>
            </a:r>
            <a:r>
              <a:rPr lang="en-US" sz="2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.</a:t>
            </a:r>
          </a:p>
          <a:p>
            <a:pPr marL="457200" indent="-457200" algn="just">
              <a:buNone/>
            </a:pPr>
            <a:endParaRPr lang="en-US" sz="2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4" name="Content Placeholder 3"/>
          <p:cNvSpPr>
            <a:spLocks noGrp="1"/>
          </p:cNvSpPr>
          <p:nvPr>
            <p:ph sz="half" idx="4294967295"/>
          </p:nvPr>
        </p:nvSpPr>
        <p:spPr>
          <a:xfrm>
            <a:off x="4776788" y="1524000"/>
            <a:ext cx="4367212" cy="762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Sumber-Sumber</a:t>
            </a:r>
            <a:r>
              <a:rPr lang="en-US" b="1" dirty="0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415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Sejarah</a:t>
            </a:r>
            <a:endParaRPr lang="en-US" b="1" dirty="0">
              <a:ln w="18415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2370138"/>
            <a:ext cx="1941513" cy="143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8" name="Content Placeholder 3"/>
          <p:cNvSpPr>
            <a:spLocks noGrp="1"/>
          </p:cNvSpPr>
          <p:nvPr>
            <p:ph sz="half" idx="4294967295"/>
          </p:nvPr>
        </p:nvSpPr>
        <p:spPr>
          <a:xfrm>
            <a:off x="0" y="4125913"/>
            <a:ext cx="2590800" cy="522287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     2.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Prasasti</a:t>
            </a:r>
            <a:r>
              <a:rPr lang="en-US" sz="19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19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Tugu</a:t>
            </a:r>
            <a:endParaRPr lang="en-US" sz="19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050" name="Picture 2" descr="D:\CD Pembelajaran Sejarah Kelas X Wajib\LOKASI TARUMANEGARA.bmp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9825"/>
          <a:stretch>
            <a:fillRect/>
          </a:stretch>
        </p:blipFill>
        <p:spPr bwMode="auto">
          <a:xfrm>
            <a:off x="4419600" y="3276600"/>
            <a:ext cx="4572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D:\prasasti tugu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7C4B5"/>
              </a:clrFrom>
              <a:clrTo>
                <a:srgbClr val="C7C4B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4724400"/>
            <a:ext cx="2209800" cy="147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D:\prasastikebonkopi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33800" y="2429470"/>
            <a:ext cx="1904999" cy="1507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9" name="Rectangle 68"/>
          <p:cNvSpPr/>
          <p:nvPr/>
        </p:nvSpPr>
        <p:spPr>
          <a:xfrm>
            <a:off x="3505200" y="1981200"/>
            <a:ext cx="2299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3.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Prasasti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Kebon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Kopi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5248853" y="4126468"/>
            <a:ext cx="1837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4.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Prasasti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Jambu</a:t>
            </a:r>
            <a:endParaRPr lang="en-US" dirty="0"/>
          </a:p>
        </p:txBody>
      </p:sp>
      <p:pic>
        <p:nvPicPr>
          <p:cNvPr id="2055" name="Picture 7" descr="D:\pasir jambu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81600" y="4724400"/>
            <a:ext cx="1981200" cy="148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6" name="Picture 8" descr="D:\prasasti pasir awi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29400" y="2429470"/>
            <a:ext cx="1955800" cy="1551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" name="Rectangle 70"/>
          <p:cNvSpPr/>
          <p:nvPr/>
        </p:nvSpPr>
        <p:spPr>
          <a:xfrm>
            <a:off x="6553200" y="1992868"/>
            <a:ext cx="20945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5.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Prasasti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Pasir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Awi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438400" y="2286000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Peninggalan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berupa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arca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seperti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Arca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Rajarsi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Arca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Wisnu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Cibuaya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1,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Arca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Wisnu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Cibuaya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2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572000" y="54102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419600" y="4419600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Selain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itu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diperoleh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pula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berita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dari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luar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negeri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tentang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Tarumanegara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yaitu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catatan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seorang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musafir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Cina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bernama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Fa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Hien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singgah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Ye-Po –Ti (P.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Jawa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),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karena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perahu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ditumpangi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terhempas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badai</a:t>
            </a:r>
            <a:r>
              <a:rPr lang="en-US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</a:t>
            </a:r>
          </a:p>
          <a:p>
            <a:pPr algn="just"/>
            <a:endParaRPr lang="en-US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just"/>
            <a:endParaRPr lang="en-US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just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6" name="Action Button: Forward or Next 25">
            <a:hlinkClick r:id="" action="ppaction://hlinkshowjump?jump=nextslide" highlightClick="1"/>
          </p:cNvPr>
          <p:cNvSpPr/>
          <p:nvPr/>
        </p:nvSpPr>
        <p:spPr>
          <a:xfrm>
            <a:off x="7162800" y="6324600"/>
            <a:ext cx="381000" cy="381000"/>
          </a:xfrm>
          <a:prstGeom prst="actionButtonForwardNex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27" name="Action Button: Back or Previous 26">
            <a:hlinkClick r:id="" action="ppaction://hlinkshowjump?jump=previousslide" highlightClick="1"/>
          </p:cNvPr>
          <p:cNvSpPr/>
          <p:nvPr/>
        </p:nvSpPr>
        <p:spPr>
          <a:xfrm>
            <a:off x="6629400" y="6324600"/>
            <a:ext cx="381000" cy="381000"/>
          </a:xfrm>
          <a:prstGeom prst="actionButtonBackPrevious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/>
          </a:p>
        </p:txBody>
      </p:sp>
      <p:sp>
        <p:nvSpPr>
          <p:cNvPr id="31" name="TextBox 30"/>
          <p:cNvSpPr txBox="1"/>
          <p:nvPr/>
        </p:nvSpPr>
        <p:spPr>
          <a:xfrm>
            <a:off x="304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304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04800" y="6248400"/>
            <a:ext cx="23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melanjutkan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91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0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0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6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0"/>
                            </p:stCondLst>
                            <p:childTnLst>
                              <p:par>
                                <p:cTn id="190" presetID="5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1" grpId="0" build="p"/>
      <p:bldP spid="51" grpId="1" build="p"/>
      <p:bldP spid="67" grpId="2" build="p"/>
      <p:bldP spid="4" grpId="0" build="p"/>
      <p:bldP spid="4" grpId="1" build="p"/>
      <p:bldP spid="15" grpId="0" build="p"/>
      <p:bldP spid="15" grpId="1" build="p"/>
      <p:bldP spid="29" grpId="1" build="p"/>
      <p:bldP spid="52" grpId="0" build="p"/>
      <p:bldP spid="52" grpId="1" build="p"/>
      <p:bldP spid="64" grpId="0" build="p"/>
      <p:bldP spid="68" grpId="0" build="p"/>
      <p:bldP spid="68" grpId="1" build="p"/>
      <p:bldP spid="69" grpId="0" build="allAtOnce"/>
      <p:bldP spid="70" grpId="0"/>
      <p:bldP spid="70" grpId="1"/>
      <p:bldP spid="71" grpId="0"/>
      <p:bldP spid="71" grpId="1"/>
      <p:bldP spid="22" grpId="0"/>
      <p:bldP spid="28" grpId="1"/>
      <p:bldP spid="31" grpId="0"/>
      <p:bldP spid="31" grpId="1"/>
      <p:bldP spid="31" grpId="2"/>
      <p:bldP spid="32" grpId="0"/>
      <p:bldP spid="32" grpId="1"/>
      <p:bldP spid="32" grpId="2"/>
      <p:bldP spid="33" grpId="0"/>
      <p:bldP spid="33" grpId="1"/>
      <p:bldP spid="33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9b22f397b740bd4c6aac5f4fd69094d64b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QUIZ_SHAPES_ADDED" val="1"/>
  <p:tag name="ISPRING_RESOURCE_QUIZ" val="Quiz 6.quiz"/>
  <p:tag name="ISPRING_QUIZ_FULL_PATH" val="D:\wawan data\CD Pembelajaran\kur 2013\SEJARAH wajib\CD Sejarah X Bab 6\Quiz 6.quiz"/>
  <p:tag name="ISPRING_QUIZ_RELATIVE_PATH" val="Quiz 6.quiz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7777</TotalTime>
  <Words>1812</Words>
  <Application>Microsoft Office PowerPoint</Application>
  <PresentationFormat>On-screen Show (4:3)</PresentationFormat>
  <Paragraphs>357</Paragraphs>
  <Slides>21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1_Office Theme</vt:lpstr>
      <vt:lpstr>Slide 1</vt:lpstr>
      <vt:lpstr>Slide 2</vt:lpstr>
      <vt:lpstr>Slide 3</vt:lpstr>
      <vt:lpstr>Indikator</vt:lpstr>
      <vt:lpstr>Slide 5</vt:lpstr>
      <vt:lpstr>Pilihan  Materi</vt:lpstr>
      <vt:lpstr>K e r a j a a n   K u t a i  ( 4 0 0  M )</vt:lpstr>
      <vt:lpstr>K e r a j a a n   H o l i n g  ( 7 0 0  M )</vt:lpstr>
      <vt:lpstr>Kerajaan  Tarumanegara ( 4 0 0  M )</vt:lpstr>
      <vt:lpstr>K e r a j a a n   S r i w i j a y a ( 8 5 0  M )</vt:lpstr>
      <vt:lpstr>K e r a j a a n   M e l a y u</vt:lpstr>
      <vt:lpstr>K e r a j a a n   P a n a i   </vt:lpstr>
      <vt:lpstr>Kerajaan   Mataram  Kuno</vt:lpstr>
      <vt:lpstr>Kerajaan Medang  Kamulan</vt:lpstr>
      <vt:lpstr>Kerajaan  Kediri</vt:lpstr>
      <vt:lpstr>Kerajaan  Singasari</vt:lpstr>
      <vt:lpstr>Kerajaan  Bali</vt:lpstr>
      <vt:lpstr>Kerajaan  Sunda</vt:lpstr>
      <vt:lpstr>        K e r a j a a n    M a j a p a h i t</vt:lpstr>
      <vt:lpstr>  Belajar  Toleransi  dari Zaman  Hindu - Buddha</vt:lpstr>
      <vt:lpstr>Latihan  Soal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667</cp:revision>
  <dcterms:created xsi:type="dcterms:W3CDTF">2013-12-05T17:42:40Z</dcterms:created>
  <dcterms:modified xsi:type="dcterms:W3CDTF">2014-07-15T14:30:21Z</dcterms:modified>
</cp:coreProperties>
</file>