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9"/>
  </p:notes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4" d="100"/>
          <a:sy n="44" d="100"/>
        </p:scale>
        <p:origin x="-12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96FDD0-EBD9-47A4-AA82-80C420070CFA}" type="datetimeFigureOut">
              <a:rPr lang="en-US" smtClean="0"/>
              <a:t>2/28/2011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BA7D4A-A2B3-4C7F-B752-1848E3F65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0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F6EA1-B4D7-4765-AE87-1CA67A67C82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2098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BA7D4A-A2B3-4C7F-B752-1848E3F65FF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2584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BA7D4A-A2B3-4C7F-B752-1848E3F65FF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1056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BA7D4A-A2B3-4C7F-B752-1848E3F65FF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2650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BA7D4A-A2B3-4C7F-B752-1848E3F65FF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5894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BA7D4A-A2B3-4C7F-B752-1848E3F65FF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5559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BA7D4A-A2B3-4C7F-B752-1848E3F65FF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8387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BA7D4A-A2B3-4C7F-B752-1848E3F65FF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392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BA7D4A-A2B3-4C7F-B752-1848E3F65FF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8569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BA7D4A-A2B3-4C7F-B752-1848E3F65FF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6640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BA7D4A-A2B3-4C7F-B752-1848E3F65FF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47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BA7D4A-A2B3-4C7F-B752-1848E3F65FF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6600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BA7D4A-A2B3-4C7F-B752-1848E3F65FF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013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BA7D4A-A2B3-4C7F-B752-1848E3F65FF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17848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BA7D4A-A2B3-4C7F-B752-1848E3F65FF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37595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BA7D4A-A2B3-4C7F-B752-1848E3F65FF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03965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F6EA1-B4D7-4765-AE87-1CA67A67C82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0735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BA7D4A-A2B3-4C7F-B752-1848E3F65FF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913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BA7D4A-A2B3-4C7F-B752-1848E3F65FF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3747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BA7D4A-A2B3-4C7F-B752-1848E3F65FF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4825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BA7D4A-A2B3-4C7F-B752-1848E3F65FF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1637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BA7D4A-A2B3-4C7F-B752-1848E3F65FF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5609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BA7D4A-A2B3-4C7F-B752-1848E3F65FF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0822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BA7D4A-A2B3-4C7F-B752-1848E3F65FF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689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 userDrawn="1"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 userDrawn="1"/>
          </p:nvSpPr>
          <p:spPr>
            <a:xfrm>
              <a:off x="4953000" y="0"/>
              <a:ext cx="419100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143" descr="C:\Documents and Settings\walterl\Local Settings\Temporary Internet Files\Content.IE5\8QFQOUW9\MPj04394690000[1].jpg"/>
            <p:cNvPicPr>
              <a:picLocks noChangeAspect="1" noChangeArrowheads="1"/>
            </p:cNvPicPr>
            <p:nvPr userDrawn="1"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4963886" cy="6858000"/>
            </a:xfrm>
            <a:prstGeom prst="rect">
              <a:avLst/>
            </a:prstGeom>
            <a:noFill/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93425" y="1958975"/>
            <a:ext cx="7021975" cy="1470025"/>
          </a:xfrm>
          <a:solidFill>
            <a:schemeClr val="bg1">
              <a:alpha val="65000"/>
            </a:schemeClr>
          </a:solidFill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4012" y="3733800"/>
            <a:ext cx="6400800" cy="1219200"/>
          </a:xfrm>
          <a:solidFill>
            <a:schemeClr val="bg1">
              <a:alpha val="6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accent3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solidFill>
            <a:schemeClr val="bg1">
              <a:alpha val="65000"/>
            </a:schemeClr>
          </a:solidFill>
        </p:spPr>
        <p:txBody>
          <a:bodyPr/>
          <a:lstStyle>
            <a:lvl1pPr>
              <a:defRPr>
                <a:solidFill>
                  <a:srgbClr val="FFCC66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solidFill>
            <a:schemeClr val="bg1">
              <a:alpha val="65000"/>
            </a:schemeClr>
          </a:solidFill>
        </p:spPr>
        <p:txBody>
          <a:bodyPr/>
          <a:lstStyle>
            <a:lvl1pPr>
              <a:defRPr>
                <a:solidFill>
                  <a:srgbClr val="FFCC66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solidFill>
            <a:schemeClr val="bg1">
              <a:alpha val="65000"/>
            </a:schemeClr>
          </a:solidFill>
        </p:spPr>
        <p:txBody>
          <a:bodyPr/>
          <a:lstStyle>
            <a:lvl1pPr>
              <a:defRPr>
                <a:solidFill>
                  <a:srgbClr val="FFCC66"/>
                </a:solidFill>
              </a:defRPr>
            </a:lvl1pPr>
          </a:lstStyle>
          <a:p>
            <a:fld id="{B0B42EE5-D397-429D-8517-8DE93E4418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CB524-38C6-41D3-A575-2B6E067C3E00}" type="datetimeFigureOut">
              <a:rPr lang="en-US" smtClean="0"/>
              <a:t>2/28/2011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2EE5-D397-429D-8517-8DE93E4418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516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516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CB524-38C6-41D3-A575-2B6E067C3E00}" type="datetimeFigureOut">
              <a:rPr lang="en-US" smtClean="0"/>
              <a:t>2/28/2011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2EE5-D397-429D-8517-8DE93E4418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CB524-38C6-41D3-A575-2B6E067C3E00}" type="datetimeFigureOut">
              <a:rPr lang="en-US" smtClean="0"/>
              <a:t>2/28/2011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2EE5-D397-429D-8517-8DE93E4418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 userDrawn="1"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 userDrawn="1"/>
          </p:nvSpPr>
          <p:spPr>
            <a:xfrm>
              <a:off x="4953000" y="0"/>
              <a:ext cx="419100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143" descr="C:\Documents and Settings\walterl\Local Settings\Temporary Internet Files\Content.IE5\8QFQOUW9\MPj04394690000[1].jpg"/>
            <p:cNvPicPr>
              <a:picLocks noChangeAspect="1" noChangeArrowheads="1"/>
            </p:cNvPicPr>
            <p:nvPr userDrawn="1"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4963886" cy="6858000"/>
            </a:xfrm>
            <a:prstGeom prst="rect">
              <a:avLst/>
            </a:prstGeom>
            <a:noFill/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solidFill>
            <a:schemeClr val="bg1">
              <a:alpha val="80000"/>
            </a:schemeClr>
          </a:solidFill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solidFill>
            <a:schemeClr val="bg1">
              <a:alpha val="80000"/>
            </a:schemeClr>
          </a:solidFill>
        </p:spPr>
        <p:txBody>
          <a:bodyPr anchor="b"/>
          <a:lstStyle>
            <a:lvl1pPr marL="0" indent="0">
              <a:buNone/>
              <a:defRPr sz="2000" b="0">
                <a:solidFill>
                  <a:schemeClr val="accent3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solidFill>
            <a:schemeClr val="bg1">
              <a:alpha val="65000"/>
            </a:schemeClr>
          </a:solidFill>
        </p:spPr>
        <p:txBody>
          <a:bodyPr/>
          <a:lstStyle/>
          <a:p>
            <a:fld id="{656CB524-38C6-41D3-A575-2B6E067C3E00}" type="datetimeFigureOut">
              <a:rPr lang="en-US" smtClean="0"/>
              <a:t>2/28/2011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solidFill>
            <a:schemeClr val="bg1">
              <a:alpha val="6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solidFill>
            <a:schemeClr val="bg1">
              <a:alpha val="65000"/>
            </a:schemeClr>
          </a:solidFill>
        </p:spPr>
        <p:txBody>
          <a:bodyPr/>
          <a:lstStyle/>
          <a:p>
            <a:fld id="{B0B42EE5-D397-429D-8517-8DE93E4418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066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297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297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CB524-38C6-41D3-A575-2B6E067C3E00}" type="datetimeFigureOut">
              <a:rPr lang="en-US" smtClean="0"/>
              <a:t>2/28/2011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2EE5-D397-429D-8517-8DE93E4418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990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362199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199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CB524-38C6-41D3-A575-2B6E067C3E00}" type="datetimeFigureOut">
              <a:rPr lang="en-US" smtClean="0"/>
              <a:t>2/28/2011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2EE5-D397-429D-8517-8DE93E4418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 userDrawn="1"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 userDrawn="1"/>
          </p:nvSpPr>
          <p:spPr>
            <a:xfrm>
              <a:off x="4953000" y="0"/>
              <a:ext cx="419100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143" descr="C:\Documents and Settings\walterl\Local Settings\Temporary Internet Files\Content.IE5\8QFQOUW9\MPj04394690000[1].jpg"/>
            <p:cNvPicPr>
              <a:picLocks noChangeAspect="1" noChangeArrowheads="1"/>
            </p:cNvPicPr>
            <p:nvPr userDrawn="1"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4963886" cy="6858000"/>
            </a:xfrm>
            <a:prstGeom prst="rect">
              <a:avLst/>
            </a:prstGeom>
            <a:noFill/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bg1">
              <a:alpha val="80000"/>
            </a:schemeClr>
          </a:solidFill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solidFill>
            <a:schemeClr val="bg1">
              <a:alpha val="80000"/>
            </a:schemeClr>
          </a:solidFill>
        </p:spPr>
        <p:txBody>
          <a:bodyPr/>
          <a:lstStyle/>
          <a:p>
            <a:fld id="{656CB524-38C6-41D3-A575-2B6E067C3E00}" type="datetimeFigureOut">
              <a:rPr lang="en-US" smtClean="0"/>
              <a:t>2/28/2011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solidFill>
            <a:schemeClr val="bg1">
              <a:alpha val="80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solidFill>
            <a:schemeClr val="bg1">
              <a:alpha val="80000"/>
            </a:schemeClr>
          </a:solidFill>
        </p:spPr>
        <p:txBody>
          <a:bodyPr/>
          <a:lstStyle/>
          <a:p>
            <a:fld id="{B0B42EE5-D397-429D-8517-8DE93E4418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6" name="Rectangle 5"/>
            <p:cNvSpPr/>
            <p:nvPr userDrawn="1"/>
          </p:nvSpPr>
          <p:spPr>
            <a:xfrm>
              <a:off x="4953000" y="0"/>
              <a:ext cx="419100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143" descr="C:\Documents and Settings\walterl\Local Settings\Temporary Internet Files\Content.IE5\8QFQOUW9\MPj04394690000[1].jpg"/>
            <p:cNvPicPr>
              <a:picLocks noChangeAspect="1" noChangeArrowheads="1"/>
            </p:cNvPicPr>
            <p:nvPr userDrawn="1"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4963886" cy="6858000"/>
            </a:xfrm>
            <a:prstGeom prst="rect">
              <a:avLst/>
            </a:prstGeom>
            <a:noFill/>
          </p:spPr>
        </p:pic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solidFill>
            <a:schemeClr val="bg1">
              <a:alpha val="80000"/>
            </a:schemeClr>
          </a:solidFill>
        </p:spPr>
        <p:txBody>
          <a:bodyPr/>
          <a:lstStyle/>
          <a:p>
            <a:fld id="{656CB524-38C6-41D3-A575-2B6E067C3E00}" type="datetimeFigureOut">
              <a:rPr lang="en-US" smtClean="0"/>
              <a:t>2/28/2011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solidFill>
            <a:schemeClr val="bg1">
              <a:alpha val="80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solidFill>
            <a:schemeClr val="bg1">
              <a:alpha val="80000"/>
            </a:schemeClr>
          </a:solidFill>
        </p:spPr>
        <p:txBody>
          <a:bodyPr/>
          <a:lstStyle/>
          <a:p>
            <a:fld id="{B0B42EE5-D397-429D-8517-8DE93E4418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3008313" cy="11430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609600"/>
            <a:ext cx="5111750" cy="5516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752600"/>
            <a:ext cx="3008313" cy="43735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CB524-38C6-41D3-A575-2B6E067C3E00}" type="datetimeFigureOut">
              <a:rPr lang="en-US" smtClean="0"/>
              <a:t>2/28/2011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2EE5-D397-429D-8517-8DE93E4418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CB524-38C6-41D3-A575-2B6E067C3E00}" type="datetimeFigureOut">
              <a:rPr lang="en-US" smtClean="0"/>
              <a:t>2/28/2011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B42EE5-D397-429D-8517-8DE93E4418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76200" y="0"/>
            <a:ext cx="9220200" cy="6858000"/>
            <a:chOff x="-76200" y="0"/>
            <a:chExt cx="92202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125"/>
            <p:cNvGrpSpPr/>
            <p:nvPr/>
          </p:nvGrpSpPr>
          <p:grpSpPr>
            <a:xfrm>
              <a:off x="-76200" y="0"/>
              <a:ext cx="9220200" cy="6705600"/>
              <a:chOff x="-76200" y="0"/>
              <a:chExt cx="9220200" cy="6705600"/>
            </a:xfrm>
          </p:grpSpPr>
          <p:grpSp>
            <p:nvGrpSpPr>
              <p:cNvPr id="10" name="Group 25"/>
              <p:cNvGrpSpPr/>
              <p:nvPr/>
            </p:nvGrpSpPr>
            <p:grpSpPr>
              <a:xfrm>
                <a:off x="19050" y="0"/>
                <a:ext cx="8915400" cy="914400"/>
                <a:chOff x="76200" y="114300"/>
                <a:chExt cx="8915400" cy="914400"/>
              </a:xfrm>
            </p:grpSpPr>
            <p:grpSp>
              <p:nvGrpSpPr>
                <p:cNvPr id="69" name="Group 5"/>
                <p:cNvGrpSpPr/>
                <p:nvPr/>
              </p:nvGrpSpPr>
              <p:grpSpPr>
                <a:xfrm>
                  <a:off x="76200" y="152400"/>
                  <a:ext cx="1752600" cy="838200"/>
                  <a:chOff x="2255520" y="228600"/>
                  <a:chExt cx="4632960" cy="2133600"/>
                </a:xfrm>
              </p:grpSpPr>
              <p:pic>
                <p:nvPicPr>
                  <p:cNvPr id="89" name="Picture 2" descr="C:\Documents and Settings\walterl\Local Settings\Temporary Internet Files\Content.IE5\8QFQOUW9\MPj04394690000[1].jpg"/>
                  <p:cNvPicPr>
                    <a:picLocks noChangeAspect="1" noChangeArrowheads="1"/>
                  </p:cNvPicPr>
                  <p:nvPr/>
                </p:nvPicPr>
                <p:blipFill>
                  <a:blip r:embed="rId13" cstate="print"/>
                  <a:srcRect b="67143"/>
                  <a:stretch>
                    <a:fillRect/>
                  </a:stretch>
                </p:blipFill>
                <p:spPr bwMode="auto">
                  <a:xfrm>
                    <a:off x="2255520" y="228600"/>
                    <a:ext cx="4632960" cy="2103044"/>
                  </a:xfrm>
                  <a:prstGeom prst="rect">
                    <a:avLst/>
                  </a:prstGeom>
                  <a:noFill/>
                </p:spPr>
              </p:pic>
              <p:sp>
                <p:nvSpPr>
                  <p:cNvPr id="90" name="Isosceles Triangle 4"/>
                  <p:cNvSpPr/>
                  <p:nvPr/>
                </p:nvSpPr>
                <p:spPr>
                  <a:xfrm>
                    <a:off x="5943600" y="2209800"/>
                    <a:ext cx="381000" cy="152400"/>
                  </a:xfrm>
                  <a:prstGeom prst="triangl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70" name="Group 11"/>
                <p:cNvGrpSpPr/>
                <p:nvPr/>
              </p:nvGrpSpPr>
              <p:grpSpPr>
                <a:xfrm>
                  <a:off x="1920240" y="152402"/>
                  <a:ext cx="1706880" cy="838200"/>
                  <a:chOff x="2255520" y="2057400"/>
                  <a:chExt cx="4632960" cy="2514600"/>
                </a:xfrm>
              </p:grpSpPr>
              <p:pic>
                <p:nvPicPr>
                  <p:cNvPr id="84" name="Picture 3" descr="C:\Documents and Settings\walterl\Local Settings\Temporary Internet Files\Content.IE5\8QFQOUW9\MPj04394690000[1].jpg"/>
                  <p:cNvPicPr>
                    <a:picLocks noChangeAspect="1" noChangeArrowheads="1"/>
                  </p:cNvPicPr>
                  <p:nvPr/>
                </p:nvPicPr>
                <p:blipFill>
                  <a:blip r:embed="rId14" cstate="print"/>
                  <a:srcRect t="31429" b="33571"/>
                  <a:stretch>
                    <a:fillRect/>
                  </a:stretch>
                </p:blipFill>
                <p:spPr bwMode="auto">
                  <a:xfrm>
                    <a:off x="2255520" y="2240267"/>
                    <a:ext cx="4632960" cy="2240295"/>
                  </a:xfrm>
                  <a:prstGeom prst="rect">
                    <a:avLst/>
                  </a:prstGeom>
                  <a:noFill/>
                </p:spPr>
              </p:pic>
              <p:sp>
                <p:nvSpPr>
                  <p:cNvPr id="85" name="Rectangle 7"/>
                  <p:cNvSpPr/>
                  <p:nvPr/>
                </p:nvSpPr>
                <p:spPr>
                  <a:xfrm>
                    <a:off x="2819400" y="2057400"/>
                    <a:ext cx="533400" cy="45720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6" name="Rectangle 8"/>
                  <p:cNvSpPr/>
                  <p:nvPr/>
                </p:nvSpPr>
                <p:spPr>
                  <a:xfrm>
                    <a:off x="3200400" y="2057400"/>
                    <a:ext cx="685800" cy="30480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7" name="Rectangle 9"/>
                  <p:cNvSpPr/>
                  <p:nvPr/>
                </p:nvSpPr>
                <p:spPr>
                  <a:xfrm>
                    <a:off x="5105400" y="4267200"/>
                    <a:ext cx="1219200" cy="30480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8" name="Rectangle 10"/>
                  <p:cNvSpPr/>
                  <p:nvPr/>
                </p:nvSpPr>
                <p:spPr>
                  <a:xfrm>
                    <a:off x="3124200" y="4419600"/>
                    <a:ext cx="304800" cy="15240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71" name="Group 15"/>
                <p:cNvGrpSpPr/>
                <p:nvPr/>
              </p:nvGrpSpPr>
              <p:grpSpPr>
                <a:xfrm>
                  <a:off x="3718560" y="114300"/>
                  <a:ext cx="1630680" cy="914400"/>
                  <a:chOff x="2255520" y="3810000"/>
                  <a:chExt cx="4632960" cy="2819400"/>
                </a:xfrm>
              </p:grpSpPr>
              <p:pic>
                <p:nvPicPr>
                  <p:cNvPr id="81" name="Picture 4" descr="C:\Documents and Settings\walterl\Local Settings\Temporary Internet Files\Content.IE5\8QFQOUW9\MPj04394690000[1].jpg"/>
                  <p:cNvPicPr>
                    <a:picLocks noChangeAspect="1" noChangeArrowheads="1"/>
                  </p:cNvPicPr>
                  <p:nvPr/>
                </p:nvPicPr>
                <p:blipFill>
                  <a:blip r:embed="rId15" cstate="print"/>
                  <a:srcRect t="61429"/>
                  <a:stretch>
                    <a:fillRect/>
                  </a:stretch>
                </p:blipFill>
                <p:spPr bwMode="auto">
                  <a:xfrm>
                    <a:off x="2255520" y="4160473"/>
                    <a:ext cx="4632960" cy="2468927"/>
                  </a:xfrm>
                  <a:prstGeom prst="rect">
                    <a:avLst/>
                  </a:prstGeom>
                  <a:noFill/>
                </p:spPr>
              </p:pic>
              <p:sp>
                <p:nvSpPr>
                  <p:cNvPr id="82" name="Rectangle 13"/>
                  <p:cNvSpPr/>
                  <p:nvPr/>
                </p:nvSpPr>
                <p:spPr>
                  <a:xfrm>
                    <a:off x="5257800" y="3886200"/>
                    <a:ext cx="457200" cy="38100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3" name="Oval 14"/>
                  <p:cNvSpPr/>
                  <p:nvPr/>
                </p:nvSpPr>
                <p:spPr>
                  <a:xfrm>
                    <a:off x="3124200" y="3810000"/>
                    <a:ext cx="1143000" cy="6858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72" name="Group 16"/>
                <p:cNvGrpSpPr/>
                <p:nvPr/>
              </p:nvGrpSpPr>
              <p:grpSpPr>
                <a:xfrm>
                  <a:off x="5440680" y="152400"/>
                  <a:ext cx="1752600" cy="838200"/>
                  <a:chOff x="2255520" y="228600"/>
                  <a:chExt cx="4632960" cy="2133600"/>
                </a:xfrm>
              </p:grpSpPr>
              <p:pic>
                <p:nvPicPr>
                  <p:cNvPr id="79" name="Picture 2" descr="C:\Documents and Settings\walterl\Local Settings\Temporary Internet Files\Content.IE5\8QFQOUW9\MPj04394690000[1].jpg"/>
                  <p:cNvPicPr>
                    <a:picLocks noChangeAspect="1" noChangeArrowheads="1"/>
                  </p:cNvPicPr>
                  <p:nvPr/>
                </p:nvPicPr>
                <p:blipFill>
                  <a:blip r:embed="rId13" cstate="print"/>
                  <a:srcRect b="67143"/>
                  <a:stretch>
                    <a:fillRect/>
                  </a:stretch>
                </p:blipFill>
                <p:spPr bwMode="auto">
                  <a:xfrm>
                    <a:off x="2255520" y="228600"/>
                    <a:ext cx="4632960" cy="2103044"/>
                  </a:xfrm>
                  <a:prstGeom prst="rect">
                    <a:avLst/>
                  </a:prstGeom>
                  <a:noFill/>
                </p:spPr>
              </p:pic>
              <p:sp>
                <p:nvSpPr>
                  <p:cNvPr id="80" name="Isosceles Triangle 79"/>
                  <p:cNvSpPr/>
                  <p:nvPr/>
                </p:nvSpPr>
                <p:spPr>
                  <a:xfrm>
                    <a:off x="5943600" y="2209800"/>
                    <a:ext cx="381000" cy="152400"/>
                  </a:xfrm>
                  <a:prstGeom prst="triangl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73" name="Group 19"/>
                <p:cNvGrpSpPr/>
                <p:nvPr/>
              </p:nvGrpSpPr>
              <p:grpSpPr>
                <a:xfrm>
                  <a:off x="7284720" y="152402"/>
                  <a:ext cx="1706880" cy="838200"/>
                  <a:chOff x="2255520" y="2057400"/>
                  <a:chExt cx="4632960" cy="2514600"/>
                </a:xfrm>
              </p:grpSpPr>
              <p:pic>
                <p:nvPicPr>
                  <p:cNvPr id="74" name="Picture 3" descr="C:\Documents and Settings\walterl\Local Settings\Temporary Internet Files\Content.IE5\8QFQOUW9\MPj04394690000[1].jpg"/>
                  <p:cNvPicPr>
                    <a:picLocks noChangeAspect="1" noChangeArrowheads="1"/>
                  </p:cNvPicPr>
                  <p:nvPr/>
                </p:nvPicPr>
                <p:blipFill>
                  <a:blip r:embed="rId14" cstate="print"/>
                  <a:srcRect t="31429" b="33571"/>
                  <a:stretch>
                    <a:fillRect/>
                  </a:stretch>
                </p:blipFill>
                <p:spPr bwMode="auto">
                  <a:xfrm>
                    <a:off x="2255520" y="2240267"/>
                    <a:ext cx="4632960" cy="2240295"/>
                  </a:xfrm>
                  <a:prstGeom prst="rect">
                    <a:avLst/>
                  </a:prstGeom>
                  <a:noFill/>
                </p:spPr>
              </p:pic>
              <p:sp>
                <p:nvSpPr>
                  <p:cNvPr id="75" name="Rectangle 74"/>
                  <p:cNvSpPr/>
                  <p:nvPr/>
                </p:nvSpPr>
                <p:spPr>
                  <a:xfrm>
                    <a:off x="2819400" y="2057400"/>
                    <a:ext cx="533400" cy="45720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6" name="Rectangle 75"/>
                  <p:cNvSpPr/>
                  <p:nvPr/>
                </p:nvSpPr>
                <p:spPr>
                  <a:xfrm>
                    <a:off x="3200400" y="2057400"/>
                    <a:ext cx="685800" cy="30480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7" name="Rectangle 76"/>
                  <p:cNvSpPr/>
                  <p:nvPr/>
                </p:nvSpPr>
                <p:spPr>
                  <a:xfrm>
                    <a:off x="5105400" y="4267200"/>
                    <a:ext cx="1219200" cy="30480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8" name="Rectangle 77"/>
                  <p:cNvSpPr/>
                  <p:nvPr/>
                </p:nvSpPr>
                <p:spPr>
                  <a:xfrm>
                    <a:off x="3124200" y="4419600"/>
                    <a:ext cx="304800" cy="15240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1" name="Group 29"/>
              <p:cNvGrpSpPr/>
              <p:nvPr/>
            </p:nvGrpSpPr>
            <p:grpSpPr>
              <a:xfrm flipH="1">
                <a:off x="19050" y="5791200"/>
                <a:ext cx="8915400" cy="914400"/>
                <a:chOff x="76200" y="114300"/>
                <a:chExt cx="8915400" cy="914400"/>
              </a:xfrm>
            </p:grpSpPr>
            <p:grpSp>
              <p:nvGrpSpPr>
                <p:cNvPr id="47" name="Group 5"/>
                <p:cNvGrpSpPr/>
                <p:nvPr/>
              </p:nvGrpSpPr>
              <p:grpSpPr>
                <a:xfrm>
                  <a:off x="76200" y="152400"/>
                  <a:ext cx="1752600" cy="838200"/>
                  <a:chOff x="2255520" y="228600"/>
                  <a:chExt cx="4632960" cy="2133600"/>
                </a:xfrm>
              </p:grpSpPr>
              <p:pic>
                <p:nvPicPr>
                  <p:cNvPr id="67" name="Picture 2" descr="C:\Documents and Settings\walterl\Local Settings\Temporary Internet Files\Content.IE5\8QFQOUW9\MPj04394690000[1].jpg"/>
                  <p:cNvPicPr>
                    <a:picLocks noChangeAspect="1" noChangeArrowheads="1"/>
                  </p:cNvPicPr>
                  <p:nvPr/>
                </p:nvPicPr>
                <p:blipFill>
                  <a:blip r:embed="rId13" cstate="print"/>
                  <a:srcRect b="67143"/>
                  <a:stretch>
                    <a:fillRect/>
                  </a:stretch>
                </p:blipFill>
                <p:spPr bwMode="auto">
                  <a:xfrm>
                    <a:off x="2255520" y="228600"/>
                    <a:ext cx="4632960" cy="2103044"/>
                  </a:xfrm>
                  <a:prstGeom prst="rect">
                    <a:avLst/>
                  </a:prstGeom>
                  <a:noFill/>
                </p:spPr>
              </p:pic>
              <p:sp>
                <p:nvSpPr>
                  <p:cNvPr id="68" name="Isosceles Triangle 4"/>
                  <p:cNvSpPr/>
                  <p:nvPr/>
                </p:nvSpPr>
                <p:spPr>
                  <a:xfrm>
                    <a:off x="5943600" y="2209800"/>
                    <a:ext cx="381000" cy="152400"/>
                  </a:xfrm>
                  <a:prstGeom prst="triangl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8" name="Group 11"/>
                <p:cNvGrpSpPr/>
                <p:nvPr/>
              </p:nvGrpSpPr>
              <p:grpSpPr>
                <a:xfrm>
                  <a:off x="1920240" y="152404"/>
                  <a:ext cx="1706880" cy="838200"/>
                  <a:chOff x="2255520" y="2057400"/>
                  <a:chExt cx="4632960" cy="2514600"/>
                </a:xfrm>
              </p:grpSpPr>
              <p:pic>
                <p:nvPicPr>
                  <p:cNvPr id="62" name="Picture 3" descr="C:\Documents and Settings\walterl\Local Settings\Temporary Internet Files\Content.IE5\8QFQOUW9\MPj04394690000[1].jpg"/>
                  <p:cNvPicPr>
                    <a:picLocks noChangeAspect="1" noChangeArrowheads="1"/>
                  </p:cNvPicPr>
                  <p:nvPr/>
                </p:nvPicPr>
                <p:blipFill>
                  <a:blip r:embed="rId14" cstate="print"/>
                  <a:srcRect t="31429" b="33571"/>
                  <a:stretch>
                    <a:fillRect/>
                  </a:stretch>
                </p:blipFill>
                <p:spPr bwMode="auto">
                  <a:xfrm>
                    <a:off x="2255520" y="2240267"/>
                    <a:ext cx="4632960" cy="2240295"/>
                  </a:xfrm>
                  <a:prstGeom prst="rect">
                    <a:avLst/>
                  </a:prstGeom>
                  <a:noFill/>
                </p:spPr>
              </p:pic>
              <p:sp>
                <p:nvSpPr>
                  <p:cNvPr id="63" name="Rectangle 62"/>
                  <p:cNvSpPr/>
                  <p:nvPr/>
                </p:nvSpPr>
                <p:spPr>
                  <a:xfrm>
                    <a:off x="2819400" y="2057400"/>
                    <a:ext cx="533400" cy="45720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4" name="Rectangle 63"/>
                  <p:cNvSpPr/>
                  <p:nvPr/>
                </p:nvSpPr>
                <p:spPr>
                  <a:xfrm>
                    <a:off x="3200400" y="2057400"/>
                    <a:ext cx="685800" cy="30480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5" name="Rectangle 64"/>
                  <p:cNvSpPr/>
                  <p:nvPr/>
                </p:nvSpPr>
                <p:spPr>
                  <a:xfrm>
                    <a:off x="5105400" y="4267200"/>
                    <a:ext cx="1219200" cy="30480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6" name="Rectangle 65"/>
                  <p:cNvSpPr/>
                  <p:nvPr/>
                </p:nvSpPr>
                <p:spPr>
                  <a:xfrm>
                    <a:off x="3124200" y="4419600"/>
                    <a:ext cx="304800" cy="15240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9" name="Group 15"/>
                <p:cNvGrpSpPr/>
                <p:nvPr/>
              </p:nvGrpSpPr>
              <p:grpSpPr>
                <a:xfrm>
                  <a:off x="3718560" y="114300"/>
                  <a:ext cx="1630680" cy="914400"/>
                  <a:chOff x="2255520" y="3810000"/>
                  <a:chExt cx="4632960" cy="2819400"/>
                </a:xfrm>
              </p:grpSpPr>
              <p:pic>
                <p:nvPicPr>
                  <p:cNvPr id="59" name="Picture 4" descr="C:\Documents and Settings\walterl\Local Settings\Temporary Internet Files\Content.IE5\8QFQOUW9\MPj04394690000[1].jpg"/>
                  <p:cNvPicPr>
                    <a:picLocks noChangeAspect="1" noChangeArrowheads="1"/>
                  </p:cNvPicPr>
                  <p:nvPr/>
                </p:nvPicPr>
                <p:blipFill>
                  <a:blip r:embed="rId15" cstate="print"/>
                  <a:srcRect t="61429"/>
                  <a:stretch>
                    <a:fillRect/>
                  </a:stretch>
                </p:blipFill>
                <p:spPr bwMode="auto">
                  <a:xfrm>
                    <a:off x="2255520" y="4160473"/>
                    <a:ext cx="4632960" cy="2468927"/>
                  </a:xfrm>
                  <a:prstGeom prst="rect">
                    <a:avLst/>
                  </a:prstGeom>
                  <a:noFill/>
                </p:spPr>
              </p:pic>
              <p:sp>
                <p:nvSpPr>
                  <p:cNvPr id="60" name="Rectangle 43"/>
                  <p:cNvSpPr/>
                  <p:nvPr/>
                </p:nvSpPr>
                <p:spPr>
                  <a:xfrm>
                    <a:off x="5257800" y="3886200"/>
                    <a:ext cx="457200" cy="38100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1" name="Oval 44"/>
                  <p:cNvSpPr/>
                  <p:nvPr/>
                </p:nvSpPr>
                <p:spPr>
                  <a:xfrm>
                    <a:off x="3124200" y="3810000"/>
                    <a:ext cx="1143000" cy="685800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0" name="Group 16"/>
                <p:cNvGrpSpPr/>
                <p:nvPr/>
              </p:nvGrpSpPr>
              <p:grpSpPr>
                <a:xfrm>
                  <a:off x="5440680" y="152400"/>
                  <a:ext cx="1752600" cy="838200"/>
                  <a:chOff x="2255520" y="228600"/>
                  <a:chExt cx="4632960" cy="2133600"/>
                </a:xfrm>
              </p:grpSpPr>
              <p:pic>
                <p:nvPicPr>
                  <p:cNvPr id="57" name="Picture 2" descr="C:\Documents and Settings\walterl\Local Settings\Temporary Internet Files\Content.IE5\8QFQOUW9\MPj04394690000[1].jpg"/>
                  <p:cNvPicPr>
                    <a:picLocks noChangeAspect="1" noChangeArrowheads="1"/>
                  </p:cNvPicPr>
                  <p:nvPr/>
                </p:nvPicPr>
                <p:blipFill>
                  <a:blip r:embed="rId13" cstate="print"/>
                  <a:srcRect b="67143"/>
                  <a:stretch>
                    <a:fillRect/>
                  </a:stretch>
                </p:blipFill>
                <p:spPr bwMode="auto">
                  <a:xfrm>
                    <a:off x="2255520" y="228600"/>
                    <a:ext cx="4632960" cy="2103044"/>
                  </a:xfrm>
                  <a:prstGeom prst="rect">
                    <a:avLst/>
                  </a:prstGeom>
                  <a:noFill/>
                </p:spPr>
              </p:pic>
              <p:sp>
                <p:nvSpPr>
                  <p:cNvPr id="58" name="Isosceles Triangle 41"/>
                  <p:cNvSpPr/>
                  <p:nvPr/>
                </p:nvSpPr>
                <p:spPr>
                  <a:xfrm>
                    <a:off x="5943600" y="2209800"/>
                    <a:ext cx="381000" cy="152400"/>
                  </a:xfrm>
                  <a:prstGeom prst="triangl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1" name="Group 19"/>
                <p:cNvGrpSpPr/>
                <p:nvPr/>
              </p:nvGrpSpPr>
              <p:grpSpPr>
                <a:xfrm>
                  <a:off x="7284720" y="152404"/>
                  <a:ext cx="1706880" cy="838200"/>
                  <a:chOff x="2255520" y="2057400"/>
                  <a:chExt cx="4632960" cy="2514600"/>
                </a:xfrm>
              </p:grpSpPr>
              <p:pic>
                <p:nvPicPr>
                  <p:cNvPr id="52" name="Picture 3" descr="C:\Documents and Settings\walterl\Local Settings\Temporary Internet Files\Content.IE5\8QFQOUW9\MPj04394690000[1].jpg"/>
                  <p:cNvPicPr>
                    <a:picLocks noChangeAspect="1" noChangeArrowheads="1"/>
                  </p:cNvPicPr>
                  <p:nvPr/>
                </p:nvPicPr>
                <p:blipFill>
                  <a:blip r:embed="rId14" cstate="print"/>
                  <a:srcRect t="31429" b="33571"/>
                  <a:stretch>
                    <a:fillRect/>
                  </a:stretch>
                </p:blipFill>
                <p:spPr bwMode="auto">
                  <a:xfrm>
                    <a:off x="2255520" y="2240267"/>
                    <a:ext cx="4632960" cy="2240295"/>
                  </a:xfrm>
                  <a:prstGeom prst="rect">
                    <a:avLst/>
                  </a:prstGeom>
                  <a:noFill/>
                </p:spPr>
              </p:pic>
              <p:sp>
                <p:nvSpPr>
                  <p:cNvPr id="53" name="Rectangle 52"/>
                  <p:cNvSpPr/>
                  <p:nvPr/>
                </p:nvSpPr>
                <p:spPr>
                  <a:xfrm>
                    <a:off x="2819400" y="2057400"/>
                    <a:ext cx="533400" cy="45720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4" name="Rectangle 53"/>
                  <p:cNvSpPr/>
                  <p:nvPr/>
                </p:nvSpPr>
                <p:spPr>
                  <a:xfrm>
                    <a:off x="3200400" y="2057400"/>
                    <a:ext cx="685800" cy="30480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5" name="Rectangle 54"/>
                  <p:cNvSpPr/>
                  <p:nvPr/>
                </p:nvSpPr>
                <p:spPr>
                  <a:xfrm>
                    <a:off x="5105400" y="4267200"/>
                    <a:ext cx="1219200" cy="30480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6" name="Rectangle 55"/>
                  <p:cNvSpPr/>
                  <p:nvPr/>
                </p:nvSpPr>
                <p:spPr>
                  <a:xfrm>
                    <a:off x="3124200" y="4419600"/>
                    <a:ext cx="304800" cy="152400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12" name="Group 124"/>
              <p:cNvGrpSpPr/>
              <p:nvPr/>
            </p:nvGrpSpPr>
            <p:grpSpPr>
              <a:xfrm>
                <a:off x="-76200" y="977552"/>
                <a:ext cx="9220200" cy="4750496"/>
                <a:chOff x="-76200" y="977552"/>
                <a:chExt cx="9220200" cy="4750496"/>
              </a:xfrm>
            </p:grpSpPr>
            <p:grpSp>
              <p:nvGrpSpPr>
                <p:cNvPr id="13" name="Group 118"/>
                <p:cNvGrpSpPr/>
                <p:nvPr/>
              </p:nvGrpSpPr>
              <p:grpSpPr>
                <a:xfrm>
                  <a:off x="-76200" y="977552"/>
                  <a:ext cx="1143000" cy="4750496"/>
                  <a:chOff x="-76200" y="1018653"/>
                  <a:chExt cx="1143000" cy="4750496"/>
                </a:xfrm>
              </p:grpSpPr>
              <p:grpSp>
                <p:nvGrpSpPr>
                  <p:cNvPr id="31" name="Group 77"/>
                  <p:cNvGrpSpPr/>
                  <p:nvPr/>
                </p:nvGrpSpPr>
                <p:grpSpPr>
                  <a:xfrm>
                    <a:off x="29288" y="1018653"/>
                    <a:ext cx="932024" cy="838200"/>
                    <a:chOff x="2209800" y="3733800"/>
                    <a:chExt cx="932024" cy="838200"/>
                  </a:xfrm>
                </p:grpSpPr>
                <p:pic>
                  <p:nvPicPr>
                    <p:cNvPr id="43" name="Picture 3" descr="C:\Documents and Settings\walterl\Local Settings\Temporary Internet Files\Content.IE5\8QFQOUW9\MPj04394690000[1].jp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14" cstate="print"/>
                    <a:srcRect t="31429" r="45395" b="33571"/>
                    <a:stretch>
                      <a:fillRect/>
                    </a:stretch>
                  </p:blipFill>
                  <p:spPr bwMode="auto">
                    <a:xfrm>
                      <a:off x="2209800" y="3794756"/>
                      <a:ext cx="932024" cy="746765"/>
                    </a:xfrm>
                    <a:prstGeom prst="rect">
                      <a:avLst/>
                    </a:prstGeom>
                    <a:noFill/>
                  </p:spPr>
                </p:pic>
                <p:sp>
                  <p:nvSpPr>
                    <p:cNvPr id="44" name="Rectangle 43"/>
                    <p:cNvSpPr/>
                    <p:nvPr/>
                  </p:nvSpPr>
                  <p:spPr>
                    <a:xfrm>
                      <a:off x="2417545" y="3733800"/>
                      <a:ext cx="196516" cy="15240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5" name="Rectangle 44"/>
                    <p:cNvSpPr/>
                    <p:nvPr/>
                  </p:nvSpPr>
                  <p:spPr>
                    <a:xfrm>
                      <a:off x="2557914" y="3733800"/>
                      <a:ext cx="252663" cy="10160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6" name="Rectangle 45"/>
                    <p:cNvSpPr/>
                    <p:nvPr/>
                  </p:nvSpPr>
                  <p:spPr>
                    <a:xfrm>
                      <a:off x="2529840" y="4521200"/>
                      <a:ext cx="112295" cy="5080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2" name="Group 76"/>
                  <p:cNvGrpSpPr/>
                  <p:nvPr/>
                </p:nvGrpSpPr>
                <p:grpSpPr>
                  <a:xfrm>
                    <a:off x="-76200" y="3993801"/>
                    <a:ext cx="1143000" cy="838200"/>
                    <a:chOff x="2133600" y="3048000"/>
                    <a:chExt cx="1143000" cy="838200"/>
                  </a:xfrm>
                </p:grpSpPr>
                <p:pic>
                  <p:nvPicPr>
                    <p:cNvPr id="40" name="Picture 2" descr="C:\Documents and Settings\walterl\Local Settings\Temporary Internet Files\Content.IE5\8QFQOUW9\MPj04394690000[1].jp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13" cstate="print"/>
                    <a:srcRect l="47368" b="67143"/>
                    <a:stretch>
                      <a:fillRect/>
                    </a:stretch>
                  </p:blipFill>
                  <p:spPr bwMode="auto">
                    <a:xfrm>
                      <a:off x="2354187" y="3048000"/>
                      <a:ext cx="922413" cy="826196"/>
                    </a:xfrm>
                    <a:prstGeom prst="rect">
                      <a:avLst/>
                    </a:prstGeom>
                    <a:noFill/>
                  </p:spPr>
                </p:pic>
                <p:sp>
                  <p:nvSpPr>
                    <p:cNvPr id="41" name="Isosceles Triangle 4"/>
                    <p:cNvSpPr/>
                    <p:nvPr/>
                  </p:nvSpPr>
                  <p:spPr>
                    <a:xfrm>
                      <a:off x="2919162" y="3826329"/>
                      <a:ext cx="144128" cy="59871"/>
                    </a:xfrm>
                    <a:prstGeom prst="triangl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2" name="Oval 41"/>
                    <p:cNvSpPr/>
                    <p:nvPr/>
                  </p:nvSpPr>
                  <p:spPr>
                    <a:xfrm>
                      <a:off x="2133600" y="3581400"/>
                      <a:ext cx="381000" cy="30480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3" name="Group 82"/>
                  <p:cNvGrpSpPr/>
                  <p:nvPr/>
                </p:nvGrpSpPr>
                <p:grpSpPr>
                  <a:xfrm>
                    <a:off x="66181" y="1967807"/>
                    <a:ext cx="858239" cy="914400"/>
                    <a:chOff x="4343400" y="3276600"/>
                    <a:chExt cx="858239" cy="914400"/>
                  </a:xfrm>
                </p:grpSpPr>
                <p:pic>
                  <p:nvPicPr>
                    <p:cNvPr id="38" name="Picture 4" descr="C:\Documents and Settings\walterl\Local Settings\Temporary Internet Files\Content.IE5\8QFQOUW9\MPj04394690000[1].jp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15" cstate="print"/>
                    <a:srcRect t="61429" r="47368"/>
                    <a:stretch>
                      <a:fillRect/>
                    </a:stretch>
                  </p:blipFill>
                  <p:spPr bwMode="auto">
                    <a:xfrm>
                      <a:off x="4343400" y="3390267"/>
                      <a:ext cx="858239" cy="800733"/>
                    </a:xfrm>
                    <a:prstGeom prst="rect">
                      <a:avLst/>
                    </a:prstGeom>
                    <a:noFill/>
                  </p:spPr>
                </p:pic>
                <p:sp>
                  <p:nvSpPr>
                    <p:cNvPr id="39" name="Oval 38"/>
                    <p:cNvSpPr/>
                    <p:nvPr/>
                  </p:nvSpPr>
                  <p:spPr>
                    <a:xfrm>
                      <a:off x="4649153" y="3276600"/>
                      <a:ext cx="402306" cy="222422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34" name="Group 94"/>
                  <p:cNvGrpSpPr/>
                  <p:nvPr/>
                </p:nvGrpSpPr>
                <p:grpSpPr>
                  <a:xfrm>
                    <a:off x="98371" y="2993161"/>
                    <a:ext cx="793858" cy="889686"/>
                    <a:chOff x="5942222" y="3453714"/>
                    <a:chExt cx="793858" cy="889686"/>
                  </a:xfrm>
                </p:grpSpPr>
                <p:pic>
                  <p:nvPicPr>
                    <p:cNvPr id="36" name="Picture 4" descr="C:\Documents and Settings\walterl\Local Settings\Temporary Internet Files\Content.IE5\8QFQOUW9\MPj04394690000[1].jp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15" cstate="print"/>
                    <a:srcRect l="51316" t="61429"/>
                    <a:stretch>
                      <a:fillRect/>
                    </a:stretch>
                  </p:blipFill>
                  <p:spPr bwMode="auto">
                    <a:xfrm>
                      <a:off x="5942222" y="3542667"/>
                      <a:ext cx="793858" cy="800733"/>
                    </a:xfrm>
                    <a:prstGeom prst="rect">
                      <a:avLst/>
                    </a:prstGeom>
                    <a:noFill/>
                  </p:spPr>
                </p:pic>
                <p:sp>
                  <p:nvSpPr>
                    <p:cNvPr id="37" name="Rectangle 36"/>
                    <p:cNvSpPr/>
                    <p:nvPr/>
                  </p:nvSpPr>
                  <p:spPr>
                    <a:xfrm>
                      <a:off x="6162124" y="3453714"/>
                      <a:ext cx="160922" cy="12356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pic>
                <p:nvPicPr>
                  <p:cNvPr id="35" name="Picture 2" descr="C:\Documents and Settings\walterl\Local Settings\Temporary Internet Files\Content.IE5\8QFQOUW9\MPj04394690000[1].jpg"/>
                  <p:cNvPicPr>
                    <a:picLocks noChangeAspect="1" noChangeArrowheads="1"/>
                  </p:cNvPicPr>
                  <p:nvPr/>
                </p:nvPicPr>
                <p:blipFill>
                  <a:blip r:embed="rId13" cstate="print"/>
                  <a:srcRect r="49342" b="67143"/>
                  <a:stretch>
                    <a:fillRect/>
                  </a:stretch>
                </p:blipFill>
                <p:spPr bwMode="auto">
                  <a:xfrm>
                    <a:off x="51393" y="4942953"/>
                    <a:ext cx="887815" cy="826196"/>
                  </a:xfrm>
                  <a:prstGeom prst="rect">
                    <a:avLst/>
                  </a:prstGeom>
                  <a:noFill/>
                </p:spPr>
              </p:pic>
            </p:grpSp>
            <p:grpSp>
              <p:nvGrpSpPr>
                <p:cNvPr id="14" name="Group 119"/>
                <p:cNvGrpSpPr/>
                <p:nvPr/>
              </p:nvGrpSpPr>
              <p:grpSpPr>
                <a:xfrm>
                  <a:off x="8001000" y="977552"/>
                  <a:ext cx="1143000" cy="4750496"/>
                  <a:chOff x="7886700" y="1024655"/>
                  <a:chExt cx="1143000" cy="4750496"/>
                </a:xfrm>
              </p:grpSpPr>
              <p:grpSp>
                <p:nvGrpSpPr>
                  <p:cNvPr id="15" name="Group 77"/>
                  <p:cNvGrpSpPr/>
                  <p:nvPr/>
                </p:nvGrpSpPr>
                <p:grpSpPr>
                  <a:xfrm>
                    <a:off x="7992188" y="4936951"/>
                    <a:ext cx="932024" cy="838200"/>
                    <a:chOff x="2209800" y="3733800"/>
                    <a:chExt cx="932024" cy="838200"/>
                  </a:xfrm>
                </p:grpSpPr>
                <p:pic>
                  <p:nvPicPr>
                    <p:cNvPr id="27" name="Picture 3" descr="C:\Documents and Settings\walterl\Local Settings\Temporary Internet Files\Content.IE5\8QFQOUW9\MPj04394690000[1].jp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14" cstate="print"/>
                    <a:srcRect t="31429" r="45395" b="33571"/>
                    <a:stretch>
                      <a:fillRect/>
                    </a:stretch>
                  </p:blipFill>
                  <p:spPr bwMode="auto">
                    <a:xfrm>
                      <a:off x="2209800" y="3794756"/>
                      <a:ext cx="932024" cy="746765"/>
                    </a:xfrm>
                    <a:prstGeom prst="rect">
                      <a:avLst/>
                    </a:prstGeom>
                    <a:noFill/>
                  </p:spPr>
                </p:pic>
                <p:sp>
                  <p:nvSpPr>
                    <p:cNvPr id="28" name="Rectangle 27"/>
                    <p:cNvSpPr/>
                    <p:nvPr/>
                  </p:nvSpPr>
                  <p:spPr>
                    <a:xfrm>
                      <a:off x="2417545" y="3733800"/>
                      <a:ext cx="196516" cy="15240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9" name="Rectangle 28"/>
                    <p:cNvSpPr/>
                    <p:nvPr/>
                  </p:nvSpPr>
                  <p:spPr>
                    <a:xfrm>
                      <a:off x="2557914" y="3733800"/>
                      <a:ext cx="252663" cy="10160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" name="Rectangle 29"/>
                    <p:cNvSpPr/>
                    <p:nvPr/>
                  </p:nvSpPr>
                  <p:spPr>
                    <a:xfrm>
                      <a:off x="2529840" y="4521200"/>
                      <a:ext cx="112295" cy="5080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6" name="Group 76"/>
                  <p:cNvGrpSpPr/>
                  <p:nvPr/>
                </p:nvGrpSpPr>
                <p:grpSpPr>
                  <a:xfrm>
                    <a:off x="7886700" y="1961804"/>
                    <a:ext cx="1143000" cy="838200"/>
                    <a:chOff x="2133600" y="3048000"/>
                    <a:chExt cx="1143000" cy="838200"/>
                  </a:xfrm>
                </p:grpSpPr>
                <p:pic>
                  <p:nvPicPr>
                    <p:cNvPr id="24" name="Picture 2" descr="C:\Documents and Settings\walterl\Local Settings\Temporary Internet Files\Content.IE5\8QFQOUW9\MPj04394690000[1].jp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13" cstate="print"/>
                    <a:srcRect l="47368" b="67143"/>
                    <a:stretch>
                      <a:fillRect/>
                    </a:stretch>
                  </p:blipFill>
                  <p:spPr bwMode="auto">
                    <a:xfrm>
                      <a:off x="2354187" y="3048000"/>
                      <a:ext cx="922413" cy="826196"/>
                    </a:xfrm>
                    <a:prstGeom prst="rect">
                      <a:avLst/>
                    </a:prstGeom>
                    <a:noFill/>
                  </p:spPr>
                </p:pic>
                <p:sp>
                  <p:nvSpPr>
                    <p:cNvPr id="25" name="Isosceles Triangle 4"/>
                    <p:cNvSpPr/>
                    <p:nvPr/>
                  </p:nvSpPr>
                  <p:spPr>
                    <a:xfrm>
                      <a:off x="2919162" y="3826329"/>
                      <a:ext cx="144128" cy="59871"/>
                    </a:xfrm>
                    <a:prstGeom prst="triangl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6" name="Oval 25"/>
                    <p:cNvSpPr/>
                    <p:nvPr/>
                  </p:nvSpPr>
                  <p:spPr>
                    <a:xfrm>
                      <a:off x="2133600" y="3581400"/>
                      <a:ext cx="381000" cy="304800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7" name="Group 82"/>
                  <p:cNvGrpSpPr/>
                  <p:nvPr/>
                </p:nvGrpSpPr>
                <p:grpSpPr>
                  <a:xfrm>
                    <a:off x="8029081" y="3911597"/>
                    <a:ext cx="858239" cy="914400"/>
                    <a:chOff x="4343400" y="3276600"/>
                    <a:chExt cx="858239" cy="914400"/>
                  </a:xfrm>
                </p:grpSpPr>
                <p:pic>
                  <p:nvPicPr>
                    <p:cNvPr id="22" name="Picture 4" descr="C:\Documents and Settings\walterl\Local Settings\Temporary Internet Files\Content.IE5\8QFQOUW9\MPj04394690000[1].jp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15" cstate="print"/>
                    <a:srcRect t="61429" r="47368"/>
                    <a:stretch>
                      <a:fillRect/>
                    </a:stretch>
                  </p:blipFill>
                  <p:spPr bwMode="auto">
                    <a:xfrm>
                      <a:off x="4343400" y="3390267"/>
                      <a:ext cx="858239" cy="800733"/>
                    </a:xfrm>
                    <a:prstGeom prst="rect">
                      <a:avLst/>
                    </a:prstGeom>
                    <a:noFill/>
                  </p:spPr>
                </p:pic>
                <p:sp>
                  <p:nvSpPr>
                    <p:cNvPr id="23" name="Oval 22"/>
                    <p:cNvSpPr/>
                    <p:nvPr/>
                  </p:nvSpPr>
                  <p:spPr>
                    <a:xfrm>
                      <a:off x="4649153" y="3276600"/>
                      <a:ext cx="402306" cy="222422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grpSp>
                <p:nvGrpSpPr>
                  <p:cNvPr id="18" name="Group 94"/>
                  <p:cNvGrpSpPr/>
                  <p:nvPr/>
                </p:nvGrpSpPr>
                <p:grpSpPr>
                  <a:xfrm>
                    <a:off x="8061271" y="2910958"/>
                    <a:ext cx="793858" cy="889686"/>
                    <a:chOff x="5942222" y="3453714"/>
                    <a:chExt cx="793858" cy="889686"/>
                  </a:xfrm>
                </p:grpSpPr>
                <p:pic>
                  <p:nvPicPr>
                    <p:cNvPr id="20" name="Picture 4" descr="C:\Documents and Settings\walterl\Local Settings\Temporary Internet Files\Content.IE5\8QFQOUW9\MPj04394690000[1].jpg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15" cstate="print"/>
                    <a:srcRect l="51316" t="61429"/>
                    <a:stretch>
                      <a:fillRect/>
                    </a:stretch>
                  </p:blipFill>
                  <p:spPr bwMode="auto">
                    <a:xfrm>
                      <a:off x="5942222" y="3542667"/>
                      <a:ext cx="793858" cy="800733"/>
                    </a:xfrm>
                    <a:prstGeom prst="rect">
                      <a:avLst/>
                    </a:prstGeom>
                    <a:noFill/>
                  </p:spPr>
                </p:pic>
                <p:sp>
                  <p:nvSpPr>
                    <p:cNvPr id="21" name="Rectangle 20"/>
                    <p:cNvSpPr/>
                    <p:nvPr/>
                  </p:nvSpPr>
                  <p:spPr>
                    <a:xfrm>
                      <a:off x="6162124" y="3453714"/>
                      <a:ext cx="160922" cy="12356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pic>
                <p:nvPicPr>
                  <p:cNvPr id="19" name="Picture 2" descr="C:\Documents and Settings\walterl\Local Settings\Temporary Internet Files\Content.IE5\8QFQOUW9\MPj04394690000[1].jpg"/>
                  <p:cNvPicPr>
                    <a:picLocks noChangeAspect="1" noChangeArrowheads="1"/>
                  </p:cNvPicPr>
                  <p:nvPr/>
                </p:nvPicPr>
                <p:blipFill>
                  <a:blip r:embed="rId13" cstate="print"/>
                  <a:srcRect r="49342" b="67143"/>
                  <a:stretch>
                    <a:fillRect/>
                  </a:stretch>
                </p:blipFill>
                <p:spPr bwMode="auto">
                  <a:xfrm>
                    <a:off x="8014293" y="1024655"/>
                    <a:ext cx="887815" cy="826196"/>
                  </a:xfrm>
                  <a:prstGeom prst="rect">
                    <a:avLst/>
                  </a:prstGeom>
                  <a:noFill/>
                </p:spPr>
              </p:pic>
            </p:grp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609600"/>
            <a:ext cx="7471299" cy="10668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  <a:softEdge rad="1270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8800"/>
            <a:ext cx="7467600" cy="4297363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  <a:softEdge rad="12700"/>
          </a:effectLst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rgbClr val="FFCC66"/>
                </a:solidFill>
                <a:latin typeface="Comic Sans MS" pitchFamily="66" charset="0"/>
              </a:defRPr>
            </a:lvl1pPr>
          </a:lstStyle>
          <a:p>
            <a:fld id="{656CB524-38C6-41D3-A575-2B6E067C3E00}" type="datetimeFigureOut">
              <a:rPr lang="en-US" smtClean="0"/>
              <a:pPr/>
              <a:t>2/28/2011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rgbClr val="FFCC66"/>
                </a:solidFill>
                <a:latin typeface="Comic Sans MS" pitchFamily="66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92875"/>
            <a:ext cx="2133600" cy="365125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FFCC66"/>
                </a:solidFill>
                <a:latin typeface="Comic Sans MS" pitchFamily="66" charset="0"/>
              </a:defRPr>
            </a:lvl1pPr>
          </a:lstStyle>
          <a:p>
            <a:fld id="{B0B42EE5-D397-429D-8517-8DE93E44185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accent4">
              <a:lumMod val="75000"/>
            </a:schemeClr>
          </a:solidFill>
          <a:latin typeface="Comic Sans MS" pitchFamily="66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accent3">
              <a:lumMod val="75000"/>
            </a:schemeClr>
          </a:solidFill>
          <a:latin typeface="Comic Sans MS" pitchFamily="66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accent3">
              <a:lumMod val="75000"/>
            </a:schemeClr>
          </a:solidFill>
          <a:latin typeface="Comic Sans MS" pitchFamily="66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accent3">
              <a:lumMod val="75000"/>
            </a:schemeClr>
          </a:solidFill>
          <a:latin typeface="Comic Sans MS" pitchFamily="66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accent3">
              <a:lumMod val="75000"/>
            </a:schemeClr>
          </a:solidFill>
          <a:latin typeface="Comic Sans MS" pitchFamily="66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accent3">
              <a:lumMod val="75000"/>
            </a:schemeClr>
          </a:solidFill>
          <a:latin typeface="Comic Sans MS" pitchFamily="66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 flipH="1" flipV="1">
            <a:off x="533400" y="0"/>
            <a:ext cx="152400" cy="301625"/>
          </a:xfrm>
        </p:spPr>
        <p:txBody>
          <a:bodyPr>
            <a:normAutofit fontScale="90000"/>
          </a:bodyPr>
          <a:lstStyle/>
          <a:p>
            <a:pPr eaLnBrk="1" hangingPunct="1"/>
            <a:endParaRPr lang="en-US" sz="4000" smtClean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667000"/>
            <a:ext cx="7772400" cy="3429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sv-SE" sz="5400" b="1" smtClean="0"/>
              <a:t>PENYIMPANGAN SOSIAL</a:t>
            </a:r>
            <a:endParaRPr lang="en-US" sz="5400" b="1" smtClean="0"/>
          </a:p>
        </p:txBody>
      </p:sp>
    </p:spTree>
    <p:extLst>
      <p:ext uri="{BB962C8B-B14F-4D97-AF65-F5344CB8AC3E}">
        <p14:creationId xmlns:p14="http://schemas.microsoft.com/office/powerpoint/2010/main" val="227761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sv-SE" b="1" smtClean="0">
                <a:latin typeface="Arial Narrow" pitchFamily="34" charset="0"/>
              </a:rPr>
              <a:t>KATEGORI TINDAK PENYIMPANGAN INDIVIDUAL</a:t>
            </a:r>
            <a:r>
              <a:rPr lang="sv-SE" smtClean="0"/>
              <a:t> </a:t>
            </a:r>
            <a:endParaRPr lang="en-US" smtClean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4876800"/>
          </a:xfrm>
        </p:spPr>
        <p:txBody>
          <a:bodyPr/>
          <a:lstStyle/>
          <a:p>
            <a:pPr algn="just" eaLnBrk="1" hangingPunct="1"/>
            <a:r>
              <a:rPr lang="sv-SE" dirty="0" smtClean="0"/>
              <a:t>Penyalahgunaan narkoba</a:t>
            </a:r>
            <a:r>
              <a:rPr lang="en-US" dirty="0" smtClean="0"/>
              <a:t> </a:t>
            </a:r>
          </a:p>
          <a:p>
            <a:pPr algn="just" eaLnBrk="1" hangingPunct="1"/>
            <a:r>
              <a:rPr lang="sv-SE" dirty="0" smtClean="0"/>
              <a:t>Proses sosialisasi yang tidak sempurna</a:t>
            </a:r>
            <a:r>
              <a:rPr lang="en-US" dirty="0" smtClean="0"/>
              <a:t> </a:t>
            </a:r>
          </a:p>
          <a:p>
            <a:pPr algn="just" eaLnBrk="1" hangingPunct="1"/>
            <a:r>
              <a:rPr lang="sv-SE" dirty="0" smtClean="0"/>
              <a:t> Pelacuran</a:t>
            </a:r>
            <a:r>
              <a:rPr lang="en-US" dirty="0" smtClean="0"/>
              <a:t> </a:t>
            </a:r>
          </a:p>
          <a:p>
            <a:pPr algn="just" eaLnBrk="1" hangingPunct="1"/>
            <a:r>
              <a:rPr lang="sv-SE" dirty="0" smtClean="0"/>
              <a:t>Penyimpangan seksual</a:t>
            </a:r>
            <a:r>
              <a:rPr lang="en-US" dirty="0" smtClean="0"/>
              <a:t> </a:t>
            </a:r>
          </a:p>
          <a:p>
            <a:pPr algn="just" eaLnBrk="1" hangingPunct="1"/>
            <a:r>
              <a:rPr lang="sv-SE" dirty="0" smtClean="0"/>
              <a:t>Tindak kejahatan/kriminal</a:t>
            </a:r>
            <a:r>
              <a:rPr lang="en-US" dirty="0" smtClean="0"/>
              <a:t> </a:t>
            </a:r>
          </a:p>
          <a:p>
            <a:pPr algn="just" eaLnBrk="1" hangingPunct="1"/>
            <a:r>
              <a:rPr lang="sv-SE" dirty="0" smtClean="0"/>
              <a:t>Gaya hidup</a:t>
            </a:r>
            <a:r>
              <a:rPr lang="en-US" dirty="0" smtClean="0"/>
              <a:t> 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956"/>
          <a:stretch/>
        </p:blipFill>
        <p:spPr bwMode="auto">
          <a:xfrm>
            <a:off x="6676572" y="4572000"/>
            <a:ext cx="2489199" cy="2133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329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sv-SE" smtClean="0"/>
              <a:t>PENYALAHGUNAAN NARKOBA</a:t>
            </a:r>
            <a:endParaRPr lang="en-US" smtClean="0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sv-SE" dirty="0" smtClean="0"/>
              <a:t>Narkotika (candu, ganja, putau)</a:t>
            </a:r>
          </a:p>
          <a:p>
            <a:pPr algn="just" eaLnBrk="1" hangingPunct="1"/>
            <a:r>
              <a:rPr lang="sv-SE" dirty="0" smtClean="0"/>
              <a:t>Psikotropika (ectassy, magadon, amphetamin)</a:t>
            </a:r>
          </a:p>
          <a:p>
            <a:pPr algn="just" eaLnBrk="1" hangingPunct="1"/>
            <a:r>
              <a:rPr lang="sv-SE" dirty="0" smtClean="0"/>
              <a:t>Alkoholisme.</a:t>
            </a:r>
            <a:endParaRPr lang="en-US" dirty="0" smtClean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3088" y="3429000"/>
            <a:ext cx="3272481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89605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sv-SE" sz="4000" dirty="0" smtClean="0"/>
              <a:t>BEBERAPA JENIS PENYIMPANGAN SEKSUAL</a:t>
            </a:r>
            <a:r>
              <a:rPr lang="en-US" sz="4000" dirty="0" smtClean="0"/>
              <a:t> 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v-SE" smtClean="0"/>
              <a:t>a)Lesbianisme dan Homosexual</a:t>
            </a:r>
          </a:p>
          <a:p>
            <a:pPr eaLnBrk="1" hangingPunct="1"/>
            <a:r>
              <a:rPr lang="sv-SE" smtClean="0"/>
              <a:t>b) Sodomi</a:t>
            </a:r>
          </a:p>
          <a:p>
            <a:pPr eaLnBrk="1" hangingPunct="1"/>
            <a:r>
              <a:rPr lang="sv-SE" smtClean="0"/>
              <a:t>c) Transvestitisme</a:t>
            </a:r>
          </a:p>
          <a:p>
            <a:pPr eaLnBrk="1" hangingPunct="1"/>
            <a:r>
              <a:rPr lang="sv-SE" smtClean="0"/>
              <a:t>d) Sadisme</a:t>
            </a:r>
          </a:p>
          <a:p>
            <a:pPr eaLnBrk="1" hangingPunct="1"/>
            <a:r>
              <a:rPr lang="sv-SE" smtClean="0"/>
              <a:t>e) Pedophilia</a:t>
            </a:r>
          </a:p>
          <a:p>
            <a:pPr eaLnBrk="1" hangingPunct="1"/>
            <a:r>
              <a:rPr lang="sv-SE" smtClean="0"/>
              <a:t>f) Perzinaan</a:t>
            </a:r>
          </a:p>
          <a:p>
            <a:pPr eaLnBrk="1" hangingPunct="1"/>
            <a:r>
              <a:rPr lang="sv-SE" smtClean="0"/>
              <a:t>g) Kumpul kebo</a:t>
            </a:r>
            <a:endParaRPr lang="en-US" smtClean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8035" y="2438400"/>
            <a:ext cx="1533758" cy="229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643966"/>
            <a:ext cx="2590800" cy="1871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18680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01625"/>
            <a:ext cx="8839200" cy="1462088"/>
          </a:xfrm>
        </p:spPr>
        <p:txBody>
          <a:bodyPr/>
          <a:lstStyle/>
          <a:p>
            <a:pPr algn="ctr" eaLnBrk="1" hangingPunct="1"/>
            <a:r>
              <a:rPr lang="sv-SE" sz="5400" b="1" smtClean="0">
                <a:latin typeface="Arial Narrow" pitchFamily="34" charset="0"/>
              </a:rPr>
              <a:t>GAYA HIDUP</a:t>
            </a:r>
            <a:r>
              <a:rPr lang="en-US" sz="5400" b="1" smtClean="0">
                <a:latin typeface="Arial Narrow" pitchFamily="34" charset="0"/>
              </a:rPr>
              <a:t> MENYIMPANG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v-SE" dirty="0" smtClean="0"/>
              <a:t>Sikap arogansi</a:t>
            </a:r>
            <a:r>
              <a:rPr lang="en-US" dirty="0" smtClean="0"/>
              <a:t> </a:t>
            </a:r>
          </a:p>
          <a:p>
            <a:pPr eaLnBrk="1" hangingPunct="1"/>
            <a:r>
              <a:rPr lang="sv-SE" dirty="0" smtClean="0"/>
              <a:t>Sikap eksentrik</a:t>
            </a:r>
            <a:r>
              <a:rPr lang="en-US" dirty="0" smtClean="0"/>
              <a:t> 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895600"/>
            <a:ext cx="2895600" cy="270256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050" y="3439886"/>
            <a:ext cx="2038350" cy="31023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600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sv-SE" sz="5400" b="1" smtClean="0">
                <a:latin typeface="Arial Narrow" pitchFamily="34" charset="0"/>
              </a:rPr>
              <a:t>PENYIMPANGAN</a:t>
            </a:r>
            <a:r>
              <a:rPr lang="en-US" sz="5400" b="1" smtClean="0">
                <a:latin typeface="Arial Narrow" pitchFamily="34" charset="0"/>
              </a:rPr>
              <a:t> KOLEKTIF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v-SE" dirty="0" smtClean="0"/>
              <a:t>Kenakalan remaja</a:t>
            </a:r>
            <a:r>
              <a:rPr lang="en-US" dirty="0" smtClean="0"/>
              <a:t> </a:t>
            </a:r>
          </a:p>
          <a:p>
            <a:pPr eaLnBrk="1" hangingPunct="1"/>
            <a:r>
              <a:rPr lang="sv-SE" dirty="0" smtClean="0"/>
              <a:t>Tawuran/perkelahian pelajar</a:t>
            </a:r>
            <a:r>
              <a:rPr lang="en-US" dirty="0" smtClean="0"/>
              <a:t> </a:t>
            </a:r>
          </a:p>
          <a:p>
            <a:pPr eaLnBrk="1" hangingPunct="1"/>
            <a:r>
              <a:rPr lang="sv-SE" dirty="0" smtClean="0"/>
              <a:t>Penyimpangan kebudayaan</a:t>
            </a:r>
            <a:r>
              <a:rPr lang="en-US" dirty="0" smtClean="0"/>
              <a:t> 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2589" y="4038600"/>
            <a:ext cx="3380154" cy="254490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93028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sv-SE" sz="4800" b="1" smtClean="0">
                <a:latin typeface="Arial Narrow" pitchFamily="34" charset="0"/>
              </a:rPr>
              <a:t>DAMPAK PENYIMPANGAN SOSIAL</a:t>
            </a:r>
            <a:r>
              <a:rPr lang="en-US" sz="4000" smtClean="0"/>
              <a:t> 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sv-SE" dirty="0" smtClean="0"/>
              <a:t>Dampak Penyimpangan Sosial Terhadap Diri Sendiri/ Individu</a:t>
            </a:r>
            <a:r>
              <a:rPr lang="en-US" dirty="0" smtClean="0"/>
              <a:t>.</a:t>
            </a:r>
          </a:p>
          <a:p>
            <a:pPr algn="just" eaLnBrk="1" hangingPunct="1"/>
            <a:r>
              <a:rPr lang="sv-SE" dirty="0" smtClean="0"/>
              <a:t>Dampak Penyimpangan Sosial Terhadap Masyarakat/kelompok</a:t>
            </a:r>
            <a:r>
              <a:rPr lang="en-US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623885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7848600" cy="1984375"/>
          </a:xfrm>
        </p:spPr>
        <p:txBody>
          <a:bodyPr/>
          <a:lstStyle/>
          <a:p>
            <a:pPr algn="ctr" eaLnBrk="1" hangingPunct="1"/>
            <a:r>
              <a:rPr lang="sv-SE" sz="4000" smtClean="0"/>
              <a:t>DAMPAK PENYIMPANGAN SOSIAL TERHADAP DIRI SENDIRI/ INDIVIDU</a:t>
            </a:r>
            <a:endParaRPr lang="en-US" sz="4000" smtClean="0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590800"/>
            <a:ext cx="7772400" cy="3505200"/>
          </a:xfrm>
        </p:spPr>
        <p:txBody>
          <a:bodyPr/>
          <a:lstStyle/>
          <a:p>
            <a:pPr eaLnBrk="1" hangingPunct="1"/>
            <a:r>
              <a:rPr lang="sv-SE" dirty="0" smtClean="0"/>
              <a:t>Terkucil</a:t>
            </a:r>
            <a:r>
              <a:rPr lang="en-US" dirty="0" smtClean="0"/>
              <a:t> </a:t>
            </a:r>
          </a:p>
          <a:p>
            <a:pPr eaLnBrk="1" hangingPunct="1"/>
            <a:r>
              <a:rPr lang="sv-SE" dirty="0" smtClean="0"/>
              <a:t>Terganggunya perkembangan jiwa</a:t>
            </a:r>
            <a:r>
              <a:rPr lang="en-US" dirty="0" smtClean="0"/>
              <a:t> </a:t>
            </a:r>
          </a:p>
          <a:p>
            <a:pPr eaLnBrk="1" hangingPunct="1"/>
            <a:r>
              <a:rPr lang="sv-SE" dirty="0" smtClean="0"/>
              <a:t>Rasa bersalah</a:t>
            </a:r>
            <a:r>
              <a:rPr lang="en-US" dirty="0" smtClean="0"/>
              <a:t> 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0" y="4267200"/>
            <a:ext cx="3714750" cy="23812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51678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1625"/>
            <a:ext cx="7772400" cy="114617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sv-SE" sz="2800" dirty="0" smtClean="0"/>
              <a:t>DAMPAK PENYIMPANGAN SOSIAL TERHADAP MASYARAKAT/KELOMPOK</a:t>
            </a:r>
            <a:r>
              <a:rPr lang="en-US" sz="2800" dirty="0" smtClean="0"/>
              <a:t> 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524000"/>
            <a:ext cx="7620000" cy="327660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sv-SE" sz="2400" dirty="0" smtClean="0"/>
              <a:t>Dampak Penyimpangan Sosial Terhadap Masyarakat/kelompok</a:t>
            </a:r>
          </a:p>
          <a:p>
            <a:pPr algn="just" eaLnBrk="1" hangingPunct="1">
              <a:lnSpc>
                <a:spcPct val="90000"/>
              </a:lnSpc>
            </a:pPr>
            <a:r>
              <a:rPr lang="sv-SE" sz="2400" dirty="0" smtClean="0"/>
              <a:t>Seperti: tindak kejahatan, tindak kekerasan seorang kadangkala hasil penularan seorang individu lain, sehingga tindak kejahatan akan muncul berkelompok dalam masyarakat</a:t>
            </a:r>
          </a:p>
          <a:p>
            <a:pPr algn="just" eaLnBrk="1" hangingPunct="1">
              <a:lnSpc>
                <a:spcPct val="90000"/>
              </a:lnSpc>
            </a:pPr>
            <a:r>
              <a:rPr lang="sv-SE" sz="2400" dirty="0" smtClean="0"/>
              <a:t>Terganggunya keseimbangan sosial</a:t>
            </a:r>
            <a:endParaRPr lang="en-US" sz="2400" dirty="0" smtClean="0"/>
          </a:p>
          <a:p>
            <a:pPr algn="just" eaLnBrk="1" hangingPunct="1">
              <a:lnSpc>
                <a:spcPct val="90000"/>
              </a:lnSpc>
            </a:pPr>
            <a:r>
              <a:rPr lang="sv-SE" sz="2400" dirty="0" smtClean="0"/>
              <a:t>Pudarnya nilai dan norma</a:t>
            </a:r>
            <a:r>
              <a:rPr lang="en-US" sz="2400" dirty="0" smtClean="0"/>
              <a:t> 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8179" y="4267200"/>
            <a:ext cx="192405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05274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01625"/>
            <a:ext cx="8229600" cy="146208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sv-SE" sz="3200" b="1" dirty="0" smtClean="0"/>
              <a:t>USAHA MENGANTISIPASI DAN MENGATASI PENYIMPANGAN SOSIAL</a:t>
            </a:r>
            <a:r>
              <a:rPr lang="en-US" sz="3200" dirty="0" smtClean="0"/>
              <a:t> 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sv-SE" dirty="0" smtClean="0"/>
              <a:t>Upaya-upaya Mengantisipasi Penyimpangan Sosial</a:t>
            </a:r>
            <a:r>
              <a:rPr lang="en-US" dirty="0" smtClean="0"/>
              <a:t> </a:t>
            </a:r>
          </a:p>
          <a:p>
            <a:pPr algn="just" eaLnBrk="1" hangingPunct="1">
              <a:lnSpc>
                <a:spcPct val="90000"/>
              </a:lnSpc>
            </a:pPr>
            <a:r>
              <a:rPr lang="sv-SE" dirty="0" smtClean="0"/>
              <a:t>Upaya-upaya Mengatasi Penyimpangan Sosial</a:t>
            </a:r>
            <a:r>
              <a:rPr lang="en-US" dirty="0" smtClean="0"/>
              <a:t> </a:t>
            </a:r>
          </a:p>
          <a:p>
            <a:pPr algn="just" eaLnBrk="1" hangingPunct="1">
              <a:lnSpc>
                <a:spcPct val="90000"/>
              </a:lnSpc>
            </a:pPr>
            <a:r>
              <a:rPr lang="sv-SE" dirty="0" smtClean="0"/>
              <a:t>Sikap Yang Cocok Dalam Menghadapi Penyimpangan Sosial</a:t>
            </a:r>
            <a:r>
              <a:rPr lang="en-US" dirty="0" smtClean="0"/>
              <a:t> 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sv-SE" dirty="0" smtClean="0"/>
              <a:t>    </a:t>
            </a:r>
            <a:endParaRPr lang="en-US" dirty="0" smtClean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4930400"/>
            <a:ext cx="2590800" cy="1881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25258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sv-SE" sz="4000" smtClean="0"/>
              <a:t>ANTISIPASI PENYIMPANGAN SOSIAL</a:t>
            </a:r>
            <a:r>
              <a:rPr lang="en-US" sz="4000" smtClean="0"/>
              <a:t> 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sv-SE" dirty="0" smtClean="0"/>
              <a:t>Antisipasi adalah usaha sadar yang berupa sikap, perilaku atau tindakan yang dilakukan seseorang melalui langkah-langkah tertentu untuk menghadapi peristiwa yang kemungkinan terjadi. </a:t>
            </a:r>
            <a:endParaRPr lang="en-US" dirty="0" smtClean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3735" y="4724400"/>
            <a:ext cx="2987608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1764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en-US" dirty="0" smtClean="0"/>
              <a:t>PENGERTIAN PENYIMPANGAN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en-US" sz="2800" dirty="0" err="1" smtClean="0"/>
              <a:t>Suatu</a:t>
            </a:r>
            <a:r>
              <a:rPr lang="en-US" sz="2800" dirty="0" smtClean="0"/>
              <a:t> </a:t>
            </a:r>
            <a:r>
              <a:rPr lang="en-US" sz="2800" dirty="0" err="1" smtClean="0"/>
              <a:t>perilaku</a:t>
            </a:r>
            <a:r>
              <a:rPr lang="en-US" sz="2800" dirty="0" smtClean="0"/>
              <a:t> </a:t>
            </a:r>
            <a:r>
              <a:rPr lang="en-US" sz="2800" dirty="0" err="1" smtClean="0"/>
              <a:t>dianggap</a:t>
            </a:r>
            <a:r>
              <a:rPr lang="en-US" sz="2800" dirty="0" smtClean="0"/>
              <a:t> </a:t>
            </a:r>
            <a:r>
              <a:rPr lang="en-US" sz="2800" dirty="0" err="1" smtClean="0"/>
              <a:t>menyimpang</a:t>
            </a:r>
            <a:r>
              <a:rPr lang="en-US" sz="2800" dirty="0" smtClean="0"/>
              <a:t> </a:t>
            </a:r>
            <a:r>
              <a:rPr lang="en-US" sz="2800" dirty="0" err="1" smtClean="0"/>
              <a:t>apabila</a:t>
            </a:r>
            <a:r>
              <a:rPr lang="en-US" sz="2800" dirty="0" smtClean="0"/>
              <a:t> </a:t>
            </a:r>
            <a:r>
              <a:rPr lang="en-US" sz="2800" dirty="0" err="1" smtClean="0"/>
              <a:t>tidak</a:t>
            </a:r>
            <a:r>
              <a:rPr lang="en-US" sz="2800" dirty="0" smtClean="0"/>
              <a:t> </a:t>
            </a:r>
            <a:r>
              <a:rPr lang="en-US" sz="2800" dirty="0" err="1" smtClean="0"/>
              <a:t>sesuai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nilai-nilai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norma-norma</a:t>
            </a:r>
            <a:r>
              <a:rPr lang="en-US" sz="2800" dirty="0" smtClean="0"/>
              <a:t> </a:t>
            </a:r>
            <a:r>
              <a:rPr lang="en-US" sz="2800" dirty="0" err="1" smtClean="0"/>
              <a:t>sosial</a:t>
            </a:r>
            <a:r>
              <a:rPr lang="en-US" sz="2800" dirty="0" smtClean="0"/>
              <a:t> yang </a:t>
            </a:r>
            <a:r>
              <a:rPr lang="en-US" sz="2800" dirty="0" err="1" smtClean="0"/>
              <a:t>berlaku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masyarakat</a:t>
            </a:r>
            <a:r>
              <a:rPr lang="en-US" sz="2800" dirty="0" smtClean="0"/>
              <a:t>.</a:t>
            </a:r>
          </a:p>
          <a:p>
            <a:pPr algn="just" eaLnBrk="1" hangingPunct="1">
              <a:lnSpc>
                <a:spcPct val="90000"/>
              </a:lnSpc>
            </a:pPr>
            <a:r>
              <a:rPr lang="en-US" sz="2800" dirty="0" err="1" smtClean="0"/>
              <a:t>Atau</a:t>
            </a:r>
            <a:r>
              <a:rPr lang="en-US" sz="2800" dirty="0" smtClean="0"/>
              <a:t>, </a:t>
            </a:r>
            <a:r>
              <a:rPr lang="en-US" sz="2800" dirty="0" err="1" smtClean="0"/>
              <a:t>penyimpangan</a:t>
            </a:r>
            <a:r>
              <a:rPr lang="en-US" sz="2800" dirty="0" smtClean="0"/>
              <a:t> </a:t>
            </a:r>
            <a:r>
              <a:rPr lang="en-US" sz="2800" i="1" dirty="0" smtClean="0"/>
              <a:t>(deviation)</a:t>
            </a:r>
            <a:r>
              <a:rPr lang="en-US" sz="2800" dirty="0" smtClean="0"/>
              <a:t> </a:t>
            </a:r>
            <a:r>
              <a:rPr lang="en-US" sz="2800" dirty="0" err="1" smtClean="0"/>
              <a:t>adalah</a:t>
            </a:r>
            <a:r>
              <a:rPr lang="en-US" sz="2800" dirty="0" smtClean="0"/>
              <a:t> </a:t>
            </a:r>
            <a:r>
              <a:rPr lang="en-US" sz="2800" dirty="0" err="1" smtClean="0"/>
              <a:t>segala</a:t>
            </a:r>
            <a:r>
              <a:rPr lang="en-US" sz="2800" dirty="0" smtClean="0"/>
              <a:t> </a:t>
            </a:r>
            <a:r>
              <a:rPr lang="en-US" sz="2800" dirty="0" err="1" smtClean="0"/>
              <a:t>macam</a:t>
            </a:r>
            <a:r>
              <a:rPr lang="en-US" sz="2800" dirty="0" smtClean="0"/>
              <a:t> </a:t>
            </a:r>
            <a:r>
              <a:rPr lang="en-US" sz="2800" dirty="0" err="1" smtClean="0"/>
              <a:t>pola</a:t>
            </a:r>
            <a:r>
              <a:rPr lang="en-US" sz="2800" dirty="0" smtClean="0"/>
              <a:t> </a:t>
            </a:r>
            <a:r>
              <a:rPr lang="en-US" sz="2800" dirty="0" err="1" smtClean="0"/>
              <a:t>perilaku</a:t>
            </a:r>
            <a:r>
              <a:rPr lang="en-US" sz="2800" dirty="0" smtClean="0"/>
              <a:t> yang </a:t>
            </a:r>
            <a:r>
              <a:rPr lang="en-US" sz="2800" dirty="0" err="1" smtClean="0"/>
              <a:t>tidak</a:t>
            </a:r>
            <a:r>
              <a:rPr lang="en-US" sz="2800" dirty="0" smtClean="0"/>
              <a:t> </a:t>
            </a:r>
            <a:r>
              <a:rPr lang="en-US" sz="2800" dirty="0" err="1" smtClean="0"/>
              <a:t>berhasil</a:t>
            </a:r>
            <a:r>
              <a:rPr lang="en-US" sz="2800" dirty="0" smtClean="0"/>
              <a:t> </a:t>
            </a:r>
            <a:r>
              <a:rPr lang="en-US" sz="2800" dirty="0" err="1" smtClean="0"/>
              <a:t>menyesuaikan</a:t>
            </a:r>
            <a:r>
              <a:rPr lang="en-US" sz="2800" dirty="0" smtClean="0"/>
              <a:t> </a:t>
            </a:r>
            <a:r>
              <a:rPr lang="en-US" sz="2800" dirty="0" err="1" smtClean="0"/>
              <a:t>diri</a:t>
            </a:r>
            <a:r>
              <a:rPr lang="en-US" sz="2800" dirty="0" smtClean="0"/>
              <a:t> </a:t>
            </a:r>
            <a:r>
              <a:rPr lang="en-US" sz="2800" i="1" dirty="0" smtClean="0"/>
              <a:t>(conformity)</a:t>
            </a:r>
            <a:r>
              <a:rPr lang="en-US" sz="2800" dirty="0" smtClean="0"/>
              <a:t> </a:t>
            </a:r>
            <a:r>
              <a:rPr lang="en-US" sz="2800" dirty="0" err="1" smtClean="0"/>
              <a:t>terhadap</a:t>
            </a:r>
            <a:r>
              <a:rPr lang="en-US" sz="2800" dirty="0" smtClean="0"/>
              <a:t> </a:t>
            </a:r>
            <a:r>
              <a:rPr lang="en-US" sz="2800" dirty="0" err="1" smtClean="0"/>
              <a:t>kehendak</a:t>
            </a:r>
            <a:r>
              <a:rPr lang="en-US" sz="2800" dirty="0" smtClean="0"/>
              <a:t> </a:t>
            </a:r>
            <a:r>
              <a:rPr lang="en-US" sz="2800" dirty="0" err="1" smtClean="0"/>
              <a:t>masyarakat</a:t>
            </a:r>
            <a:r>
              <a:rPr lang="en-US" sz="2800" dirty="0" smtClean="0"/>
              <a:t>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5181600"/>
            <a:ext cx="2362200" cy="1569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5334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sv-SE" sz="4000" smtClean="0"/>
              <a:t>UPAYA MENGANTISIPASI PENYIMPANGAN SOSIAL</a:t>
            </a:r>
            <a:endParaRPr lang="en-US" sz="4000" smtClean="0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sv-SE" dirty="0" smtClean="0"/>
              <a:t>Penanaman nilai dan norma yang kuat</a:t>
            </a:r>
            <a:r>
              <a:rPr lang="en-US" dirty="0" smtClean="0"/>
              <a:t>.</a:t>
            </a:r>
          </a:p>
          <a:p>
            <a:pPr algn="just" eaLnBrk="1" hangingPunct="1"/>
            <a:r>
              <a:rPr lang="sv-SE" dirty="0" smtClean="0"/>
              <a:t>Penanaman nilai dan norma yang kuat</a:t>
            </a:r>
            <a:r>
              <a:rPr lang="en-US" dirty="0" smtClean="0"/>
              <a:t> </a:t>
            </a:r>
          </a:p>
          <a:p>
            <a:pPr algn="just" eaLnBrk="1" hangingPunct="1"/>
            <a:r>
              <a:rPr lang="sv-SE" dirty="0" smtClean="0"/>
              <a:t>Berkepribadian Kuat dan Teguh</a:t>
            </a:r>
          </a:p>
          <a:p>
            <a:pPr algn="just" eaLnBrk="1" hangingPunct="1">
              <a:buFontTx/>
              <a:buNone/>
            </a:pPr>
            <a:endParaRPr lang="en-US" dirty="0" smtClean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2831" y="4385582"/>
            <a:ext cx="2995613" cy="2243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77266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sv-SE" b="1" smtClean="0">
                <a:latin typeface="Arial Narrow" pitchFamily="34" charset="0"/>
              </a:rPr>
              <a:t>TUJUAN PROSES SOSIALISASI ANTARA LAIN:</a:t>
            </a:r>
            <a:endParaRPr lang="en-US" b="1" smtClean="0">
              <a:latin typeface="Arial Narrow" pitchFamily="34" charset="0"/>
            </a:endParaRP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v-SE" dirty="0" smtClean="0"/>
              <a:t>Pembentukan konsep diri</a:t>
            </a:r>
          </a:p>
          <a:p>
            <a:pPr eaLnBrk="1" hangingPunct="1"/>
            <a:r>
              <a:rPr lang="sv-SE" dirty="0" smtClean="0"/>
              <a:t>Pengembangan keterampilan</a:t>
            </a:r>
          </a:p>
          <a:p>
            <a:pPr eaLnBrk="1" hangingPunct="1"/>
            <a:r>
              <a:rPr lang="sv-SE" dirty="0" smtClean="0"/>
              <a:t>Pengendalian diri</a:t>
            </a:r>
          </a:p>
          <a:p>
            <a:pPr eaLnBrk="1" hangingPunct="1"/>
            <a:r>
              <a:rPr lang="sv-SE" dirty="0" smtClean="0"/>
              <a:t>Pelatihan komunikasi</a:t>
            </a:r>
          </a:p>
          <a:p>
            <a:pPr eaLnBrk="1" hangingPunct="1"/>
            <a:r>
              <a:rPr lang="sv-SE" dirty="0" smtClean="0"/>
              <a:t>Pembiasaan aturan.</a:t>
            </a:r>
            <a:endParaRPr lang="en-US" dirty="0" smtClean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4495800"/>
            <a:ext cx="3206230" cy="2133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08342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sv-SE" sz="4000" smtClean="0"/>
              <a:t>UPAYA MENGATASI PENYIMPANGAN SOSIAL</a:t>
            </a:r>
            <a:endParaRPr lang="en-US" sz="4000" smtClean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v-SE" smtClean="0"/>
              <a:t>Sanksi yang tegas</a:t>
            </a:r>
            <a:r>
              <a:rPr lang="en-US" smtClean="0"/>
              <a:t> </a:t>
            </a:r>
          </a:p>
          <a:p>
            <a:pPr eaLnBrk="1" hangingPunct="1"/>
            <a:r>
              <a:rPr lang="sv-SE" smtClean="0"/>
              <a:t>Giatkan penyuluhan-penyuluhan</a:t>
            </a:r>
          </a:p>
          <a:p>
            <a:pPr eaLnBrk="1" hangingPunct="1"/>
            <a:r>
              <a:rPr lang="sv-SE" smtClean="0"/>
              <a:t>Rehabilitasi sosial</a:t>
            </a:r>
            <a:r>
              <a:rPr lang="en-US" smtClean="0"/>
              <a:t>  </a:t>
            </a:r>
          </a:p>
          <a:p>
            <a:pPr eaLnBrk="1" hangingPunct="1"/>
            <a:endParaRPr lang="en-US" smtClean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3618634"/>
            <a:ext cx="2667000" cy="2970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81540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1625"/>
            <a:ext cx="8458200" cy="1298575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sv-SE" sz="4000" b="1" smtClean="0">
                <a:latin typeface="Arial Narrow" pitchFamily="34" charset="0"/>
              </a:rPr>
              <a:t>SIKAP YANG COCOK DALAM MENGHADAPI PENYIMPANGAN SOSIAL</a:t>
            </a:r>
            <a:endParaRPr lang="en-US" sz="4000" b="1" smtClean="0">
              <a:latin typeface="Arial Narrow" pitchFamily="34" charset="0"/>
            </a:endParaRP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v-SE" dirty="0" smtClean="0"/>
              <a:t>Tidak mudah terpengaruh</a:t>
            </a:r>
            <a:r>
              <a:rPr lang="en-US" dirty="0" smtClean="0"/>
              <a:t> </a:t>
            </a:r>
          </a:p>
          <a:p>
            <a:pPr eaLnBrk="1" hangingPunct="1"/>
            <a:r>
              <a:rPr lang="sv-SE" dirty="0" smtClean="0"/>
              <a:t>Berpikir positif </a:t>
            </a:r>
            <a:r>
              <a:rPr lang="sv-SE" i="1" dirty="0" smtClean="0"/>
              <a:t>(Positive Thinking)</a:t>
            </a:r>
            <a:r>
              <a:rPr lang="sv-SE" dirty="0" smtClean="0"/>
              <a:t> </a:t>
            </a:r>
          </a:p>
          <a:p>
            <a:pPr eaLnBrk="1" hangingPunct="1"/>
            <a:r>
              <a:rPr lang="sv-SE" dirty="0" smtClean="0"/>
              <a:t>Berpikir positif </a:t>
            </a:r>
            <a:r>
              <a:rPr lang="sv-SE" i="1" dirty="0" smtClean="0"/>
              <a:t>(Positive Thinking)</a:t>
            </a:r>
            <a:r>
              <a:rPr lang="sv-SE" dirty="0" smtClean="0"/>
              <a:t> </a:t>
            </a:r>
          </a:p>
          <a:p>
            <a:pPr eaLnBrk="1" hangingPunct="1">
              <a:buFontTx/>
              <a:buNone/>
            </a:pPr>
            <a:endParaRPr lang="en-US" dirty="0" smtClean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055663"/>
            <a:ext cx="1981200" cy="2730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96259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04800"/>
            <a:ext cx="7471299" cy="10668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sv-SE" sz="4000" dirty="0" smtClean="0"/>
              <a:t>PEMAHAMAN</a:t>
            </a:r>
            <a:r>
              <a:rPr lang="en-US" sz="4000" dirty="0" smtClean="0"/>
              <a:t> PENYIMPANGAN SOSIAL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371600"/>
            <a:ext cx="7467600" cy="4297363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sv-SE" sz="2400" dirty="0" smtClean="0"/>
              <a:t>Penanaman misalnya dilarang merokok, penyalahgunaan narkoba, nilai dan  norma, pendidikan seks, seks pra nikah, pendidikan agama, tindak kejahatan/kriminal</a:t>
            </a:r>
          </a:p>
          <a:p>
            <a:pPr algn="just" eaLnBrk="1" hangingPunct="1">
              <a:lnSpc>
                <a:spcPct val="80000"/>
              </a:lnSpc>
            </a:pPr>
            <a:r>
              <a:rPr lang="sv-SE" sz="2400" dirty="0" smtClean="0"/>
              <a:t>Pelaksanaan aturan keluarga, tata tertib sekolah yang disiplin</a:t>
            </a:r>
          </a:p>
          <a:p>
            <a:pPr algn="just" eaLnBrk="1" hangingPunct="1">
              <a:lnSpc>
                <a:spcPct val="80000"/>
              </a:lnSpc>
            </a:pPr>
            <a:r>
              <a:rPr lang="sv-SE" sz="2400" dirty="0" smtClean="0"/>
              <a:t>Berkepribadian dengan melakukan kebiasaan baik, sikap terpuji, dan mandiri.</a:t>
            </a:r>
          </a:p>
          <a:p>
            <a:pPr algn="just" eaLnBrk="1" hangingPunct="1">
              <a:lnSpc>
                <a:spcPct val="80000"/>
              </a:lnSpc>
            </a:pPr>
            <a:r>
              <a:rPr lang="sv-SE" sz="2400" dirty="0" smtClean="0"/>
              <a:t>Melakukan sosialisasi dengan penyuluhan-penyuluhan.</a:t>
            </a:r>
          </a:p>
          <a:p>
            <a:pPr algn="just" eaLnBrk="1" hangingPunct="1">
              <a:lnSpc>
                <a:spcPct val="80000"/>
              </a:lnSpc>
            </a:pPr>
            <a:r>
              <a:rPr lang="sv-SE" sz="2400" dirty="0" smtClean="0"/>
              <a:t>Melakukan rehabilitasi agar bisa sembuh dari penyakit sosial yang dideritanya.</a:t>
            </a:r>
            <a:endParaRPr lang="en-US" sz="2400" dirty="0" smtClean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3892" y="5308826"/>
            <a:ext cx="3000375" cy="1357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6140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sv-SE" sz="4000" smtClean="0"/>
              <a:t>PENGERTIAN PENYIMPANGAN SOSIAL </a:t>
            </a:r>
            <a:endParaRPr lang="en-US" sz="4000" smtClean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buFontTx/>
              <a:buNone/>
            </a:pPr>
            <a:r>
              <a:rPr lang="sv-SE" dirty="0" smtClean="0"/>
              <a:t>   perilaku menyimpang adalah semua tindakan yang menyimpang dari norma yang berlaku dalam sistem sosial dan menimbulkan usaha dari mereka yang berwenang dalam sistem itu untuk memperbaiki perilaku menyimpang</a:t>
            </a:r>
            <a:r>
              <a:rPr lang="en-US" dirty="0" smtClean="0"/>
              <a:t>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4953000"/>
            <a:ext cx="2438400" cy="18680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186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sv-SE" smtClean="0"/>
              <a:t>PENYIMPANGAN DIBAGI MENJADI DUA BENTUK</a:t>
            </a:r>
            <a:r>
              <a:rPr lang="en-US" smtClean="0"/>
              <a:t> 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sv-SE" dirty="0" smtClean="0"/>
              <a:t>Penyimpangan Primer </a:t>
            </a:r>
            <a:r>
              <a:rPr lang="sv-SE" i="1" dirty="0" smtClean="0"/>
              <a:t>(Primary Deviation)</a:t>
            </a:r>
          </a:p>
          <a:p>
            <a:pPr algn="just" eaLnBrk="1" hangingPunct="1"/>
            <a:r>
              <a:rPr lang="sv-SE" i="1" dirty="0" smtClean="0"/>
              <a:t>Penyimpangan Sekunder (secondary deviation)</a:t>
            </a:r>
            <a:r>
              <a:rPr lang="en-US" dirty="0" smtClean="0"/>
              <a:t>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4229843"/>
            <a:ext cx="3714750" cy="250841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9522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1625"/>
            <a:ext cx="7772400" cy="917575"/>
          </a:xfrm>
        </p:spPr>
        <p:txBody>
          <a:bodyPr/>
          <a:lstStyle/>
          <a:p>
            <a:pPr eaLnBrk="1" hangingPunct="1"/>
            <a:r>
              <a:rPr lang="sv-SE" sz="3600" smtClean="0"/>
              <a:t>PENYIMPANGAN PRIMER</a:t>
            </a:r>
            <a:endParaRPr lang="en-US" sz="3600" smtClean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447800"/>
            <a:ext cx="8305800" cy="3810000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sv-SE" sz="2800" dirty="0" smtClean="0"/>
              <a:t>Penyimpangan yang dilakukan seseorang akan tetapi si pelaku masih dapat diterima masyarakat. Ciri penyimpangan ini bersifat temporer atau sementara, tidak dilakukan secara berulang-ulang dan masih dapat ditolerir oleh masyarakat</a:t>
            </a:r>
            <a:r>
              <a:rPr lang="en-US" sz="2800" dirty="0" smtClean="0"/>
              <a:t> </a:t>
            </a:r>
          </a:p>
          <a:p>
            <a:pPr algn="just" eaLnBrk="1" hangingPunct="1">
              <a:lnSpc>
                <a:spcPct val="90000"/>
              </a:lnSpc>
            </a:pPr>
            <a:r>
              <a:rPr lang="sv-SE" sz="2800" i="1" u="sng" dirty="0" smtClean="0"/>
              <a:t>Contohnya</a:t>
            </a:r>
            <a:r>
              <a:rPr lang="sv-SE" sz="2800" dirty="0" smtClean="0"/>
              <a:t>: Menunggak iuran listrik dan telepon, melanggar rambu-rambu lalu lintas, ngebut di jalanan</a:t>
            </a:r>
            <a:r>
              <a:rPr lang="en-US" sz="2800" dirty="0" smtClean="0"/>
              <a:t>, </a:t>
            </a:r>
            <a:r>
              <a:rPr lang="en-US" sz="2800" dirty="0" err="1" smtClean="0"/>
              <a:t>dsb</a:t>
            </a:r>
            <a:r>
              <a:rPr lang="en-US" sz="2800" dirty="0" smtClean="0"/>
              <a:t>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4018" y="4962525"/>
            <a:ext cx="1428750" cy="189547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08"/>
          <a:stretch/>
        </p:blipFill>
        <p:spPr bwMode="auto">
          <a:xfrm>
            <a:off x="4844142" y="5397272"/>
            <a:ext cx="2809875" cy="146072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61732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1625"/>
            <a:ext cx="9144000" cy="1146175"/>
          </a:xfrm>
        </p:spPr>
        <p:txBody>
          <a:bodyPr/>
          <a:lstStyle/>
          <a:p>
            <a:pPr algn="ctr" eaLnBrk="1" hangingPunct="1"/>
            <a:r>
              <a:rPr lang="sv-SE" sz="4800" b="1" smtClean="0">
                <a:latin typeface="Arial Narrow" pitchFamily="34" charset="0"/>
              </a:rPr>
              <a:t>PENYIMPANGAN SEKUNDER</a:t>
            </a:r>
            <a:r>
              <a:rPr lang="en-US" smtClean="0"/>
              <a:t> 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524000"/>
            <a:ext cx="8153400" cy="5334000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sv-SE" sz="2800" dirty="0" smtClean="0"/>
              <a:t>Penyimpangan yang berupa perbuatan yang dilakukan seseorang yang secara umum dikenal sebagai perilaku menyimpang</a:t>
            </a:r>
            <a:r>
              <a:rPr lang="en-US" sz="2800" dirty="0" smtClean="0"/>
              <a:t>.</a:t>
            </a:r>
          </a:p>
          <a:p>
            <a:pPr algn="just" eaLnBrk="1" hangingPunct="1"/>
            <a:r>
              <a:rPr lang="sv-SE" sz="2800" dirty="0" smtClean="0"/>
              <a:t>Penyimpangan ini tidak bisa ditolerir oleh masyarakat.</a:t>
            </a:r>
          </a:p>
          <a:p>
            <a:pPr algn="just" eaLnBrk="1" hangingPunct="1"/>
            <a:r>
              <a:rPr lang="en-US" sz="2800" i="1" u="sng" dirty="0" smtClean="0"/>
              <a:t> </a:t>
            </a:r>
            <a:r>
              <a:rPr lang="sv-SE" sz="2800" i="1" u="sng" dirty="0" smtClean="0"/>
              <a:t>Contohnya</a:t>
            </a:r>
            <a:r>
              <a:rPr lang="sv-SE" sz="2800" dirty="0" smtClean="0"/>
              <a:t>: Pemabuk, pengguna obat-obatan terlarang, pemerkosa, pelacuran, pembunuh, perampok dan penjudi</a:t>
            </a:r>
            <a:r>
              <a:rPr lang="en-US" sz="2800" dirty="0" smtClean="0"/>
              <a:t>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5061857"/>
            <a:ext cx="1785257" cy="17852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5378571"/>
            <a:ext cx="1600200" cy="149031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15497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sv-SE" sz="4000" b="1" dirty="0" smtClean="0"/>
              <a:t>FAKTOR-FAKTOR PENYIMPANGAN SOSIAL</a:t>
            </a:r>
            <a:r>
              <a:rPr lang="en-US" sz="4000" dirty="0" smtClean="0"/>
              <a:t> 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v-SE" dirty="0" smtClean="0"/>
              <a:t>Longgar/tidaknya nilai dan norma.</a:t>
            </a:r>
            <a:r>
              <a:rPr lang="en-US" dirty="0" smtClean="0"/>
              <a:t> </a:t>
            </a:r>
          </a:p>
          <a:p>
            <a:pPr eaLnBrk="1" hangingPunct="1"/>
            <a:r>
              <a:rPr lang="sv-SE" dirty="0" smtClean="0"/>
              <a:t>Sosialisasi yang tidak sempurna.</a:t>
            </a:r>
            <a:r>
              <a:rPr lang="en-US" dirty="0" smtClean="0"/>
              <a:t> </a:t>
            </a:r>
          </a:p>
          <a:p>
            <a:pPr eaLnBrk="1" hangingPunct="1"/>
            <a:r>
              <a:rPr lang="sv-SE" dirty="0" smtClean="0"/>
              <a:t>Sosialisasi sub kebudayaan yang menyimpang.</a:t>
            </a:r>
            <a:r>
              <a:rPr lang="en-US" dirty="0" smtClean="0"/>
              <a:t>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4093028"/>
            <a:ext cx="3200400" cy="2580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9104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PENYEBAB </a:t>
            </a:r>
            <a:r>
              <a:rPr lang="sv-SE" dirty="0" smtClean="0"/>
              <a:t>PERILAKU MENYIMPANG </a:t>
            </a:r>
            <a:endParaRPr lang="en-US" dirty="0" smtClean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8229600" cy="403860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sv-SE" sz="2000" dirty="0" smtClean="0"/>
              <a:t>Biologis</a:t>
            </a:r>
            <a:r>
              <a:rPr lang="en-US" sz="2000" dirty="0" smtClean="0"/>
              <a:t> 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sv-SE" sz="2000" dirty="0" smtClean="0"/>
              <a:t>   Berdasarkan ciri-ciri biologis </a:t>
            </a:r>
            <a:r>
              <a:rPr lang="sv-SE" sz="2000" dirty="0" smtClean="0"/>
              <a:t>tertentu </a:t>
            </a:r>
            <a:r>
              <a:rPr lang="sv-SE" sz="2000" dirty="0" smtClean="0"/>
              <a:t>orang dapat diidentifikasikan. </a:t>
            </a:r>
            <a:r>
              <a:rPr lang="sv-SE" sz="2000" dirty="0" smtClean="0"/>
              <a:t>Ciri-ciri </a:t>
            </a:r>
            <a:r>
              <a:rPr lang="sv-SE" sz="2000" dirty="0" smtClean="0"/>
              <a:t>fisik tersebut antara lain: bentuk muka, kedua alis yang menyambung menjadi satu dsb.</a:t>
            </a:r>
            <a:r>
              <a:rPr lang="en-US" sz="2000" dirty="0" smtClean="0"/>
              <a:t> </a:t>
            </a:r>
          </a:p>
          <a:p>
            <a:pPr algn="just" eaLnBrk="1" hangingPunct="1">
              <a:lnSpc>
                <a:spcPct val="80000"/>
              </a:lnSpc>
            </a:pPr>
            <a:r>
              <a:rPr lang="sv-SE" sz="2000" dirty="0" smtClean="0"/>
              <a:t>Psikologis</a:t>
            </a:r>
            <a:r>
              <a:rPr lang="en-US" sz="2000" dirty="0" smtClean="0"/>
              <a:t> 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sv-SE" sz="2000" dirty="0" smtClean="0"/>
              <a:t>    Menjelaskan sebab terjadinya penyimpangan ada kaitannya dengan kepribadian retak atau kepribadian yang memiliki kecenderungan untuk melakukan penyimpangan dan atau traumatik.</a:t>
            </a:r>
            <a:endParaRPr lang="en-US" sz="2000" dirty="0" smtClean="0"/>
          </a:p>
          <a:p>
            <a:pPr algn="just" eaLnBrk="1" hangingPunct="1">
              <a:lnSpc>
                <a:spcPct val="80000"/>
              </a:lnSpc>
            </a:pPr>
            <a:r>
              <a:rPr lang="sv-SE" sz="2000" dirty="0" smtClean="0"/>
              <a:t>Sosiologis</a:t>
            </a:r>
            <a:r>
              <a:rPr lang="en-US" sz="2000" dirty="0" smtClean="0"/>
              <a:t> 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sv-SE" sz="2000" dirty="0" smtClean="0"/>
              <a:t>    Menjelaskan sebab terjadinya perilaku menyimpang ada kaitannya dengan sosialisasi yang kurang tepat. Individu tidak dapat menyerap norma-norma kultural budayanya atau individu yang menyimpang harus belajar bagaimana melakukan penyimpangan</a:t>
            </a:r>
            <a:r>
              <a:rPr lang="en-US" sz="2000" dirty="0" smtClean="0"/>
              <a:t>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2657" y="0"/>
            <a:ext cx="1458686" cy="157412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525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en-US" b="1" smtClean="0"/>
              <a:t>JENIS-JENIS PENYIMPANGAN</a:t>
            </a:r>
            <a:r>
              <a:rPr lang="en-US" smtClean="0"/>
              <a:t> 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en-US" dirty="0" err="1" smtClean="0"/>
              <a:t>Penyimpangan</a:t>
            </a:r>
            <a:r>
              <a:rPr lang="en-US" dirty="0" smtClean="0"/>
              <a:t> Individual </a:t>
            </a:r>
            <a:r>
              <a:rPr lang="en-US" i="1" dirty="0" smtClean="0"/>
              <a:t>(Individual Deviation)</a:t>
            </a:r>
          </a:p>
          <a:p>
            <a:pPr algn="just" eaLnBrk="1" hangingPunct="1"/>
            <a:r>
              <a:rPr lang="sv-SE" dirty="0" smtClean="0"/>
              <a:t>Penyimpangan Kolektif</a:t>
            </a:r>
            <a:r>
              <a:rPr lang="sv-SE" i="1" dirty="0" smtClean="0"/>
              <a:t> (Group Deviation)</a:t>
            </a:r>
            <a:r>
              <a:rPr lang="en-US" dirty="0" smtClean="0"/>
              <a:t>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1978" y="3962400"/>
            <a:ext cx="3593422" cy="258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022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P03000632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/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33" ma:contentTypeDescription="Create a new document." ma:contentTypeScope="" ma:versionID="37d3ec2b48d53e45b233ad8f52fe1b11"/>
</file>

<file path=customXml/itemProps1.xml><?xml version="1.0" encoding="utf-8"?>
<ds:datastoreItem xmlns:ds="http://schemas.openxmlformats.org/officeDocument/2006/customXml" ds:itemID="{0518321E-ECA3-41F4-9F8A-1B65F67D014F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4518B7A8-88AF-49E7-8C9B-901C4581E14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DFC71AE-BBBD-4558-B5C5-F5E81C3536DF}">
  <ds:schemaRefs>
    <ds:schemaRef ds:uri="http://schemas.microsoft.com/office/2006/metadata/contentType"/>
    <ds:schemaRef ds:uri="http://schemas.microsoft.com/office/2006/metadata/properties/metaAttribut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TP030006321</Template>
  <TotalTime>52</TotalTime>
  <Words>666</Words>
  <Application>Microsoft Office PowerPoint</Application>
  <PresentationFormat>On-screen Show (4:3)</PresentationFormat>
  <Paragraphs>123</Paragraphs>
  <Slides>24</Slides>
  <Notes>24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TP030006321</vt:lpstr>
      <vt:lpstr>PowerPoint Presentation</vt:lpstr>
      <vt:lpstr>PENGERTIAN PENYIMPANGAN</vt:lpstr>
      <vt:lpstr>PENGERTIAN PENYIMPANGAN SOSIAL </vt:lpstr>
      <vt:lpstr>PENYIMPANGAN DIBAGI MENJADI DUA BENTUK </vt:lpstr>
      <vt:lpstr>PENYIMPANGAN PRIMER</vt:lpstr>
      <vt:lpstr>PENYIMPANGAN SEKUNDER </vt:lpstr>
      <vt:lpstr>FAKTOR-FAKTOR PENYIMPANGAN SOSIAL </vt:lpstr>
      <vt:lpstr>PENYEBAB PERILAKU MENYIMPANG </vt:lpstr>
      <vt:lpstr>JENIS-JENIS PENYIMPANGAN </vt:lpstr>
      <vt:lpstr>KATEGORI TINDAK PENYIMPANGAN INDIVIDUAL </vt:lpstr>
      <vt:lpstr>PENYALAHGUNAAN NARKOBA</vt:lpstr>
      <vt:lpstr>BEBERAPA JENIS PENYIMPANGAN SEKSUAL </vt:lpstr>
      <vt:lpstr>GAYA HIDUP MENYIMPANG</vt:lpstr>
      <vt:lpstr>PENYIMPANGAN KOLEKTIF</vt:lpstr>
      <vt:lpstr>DAMPAK PENYIMPANGAN SOSIAL </vt:lpstr>
      <vt:lpstr>DAMPAK PENYIMPANGAN SOSIAL TERHADAP DIRI SENDIRI/ INDIVIDU</vt:lpstr>
      <vt:lpstr>DAMPAK PENYIMPANGAN SOSIAL TERHADAP MASYARAKAT/KELOMPOK </vt:lpstr>
      <vt:lpstr>USAHA MENGANTISIPASI DAN MENGATASI PENYIMPANGAN SOSIAL </vt:lpstr>
      <vt:lpstr>ANTISIPASI PENYIMPANGAN SOSIAL </vt:lpstr>
      <vt:lpstr>UPAYA MENGANTISIPASI PENYIMPANGAN SOSIAL</vt:lpstr>
      <vt:lpstr>TUJUAN PROSES SOSIALISASI ANTARA LAIN:</vt:lpstr>
      <vt:lpstr>UPAYA MENGATASI PENYIMPANGAN SOSIAL</vt:lpstr>
      <vt:lpstr>SIKAP YANG COCOK DALAM MENGHADAPI PENYIMPANGAN SOSIAL</vt:lpstr>
      <vt:lpstr>PEMAHAMAN PENYIMPANGAN SOSIAL</vt:lpstr>
    </vt:vector>
  </TitlesOfParts>
  <Company>Acer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Valued Acer Customer</dc:creator>
  <cp:keywords/>
  <dc:description/>
  <cp:lastModifiedBy>Valued Acer Customer</cp:lastModifiedBy>
  <cp:revision>7</cp:revision>
  <dcterms:created xsi:type="dcterms:W3CDTF">2011-02-28T09:50:42Z</dcterms:created>
  <dcterms:modified xsi:type="dcterms:W3CDTF">2011-02-28T10:43:38Z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TC300063219990</vt:lpwstr>
  </property>
</Properties>
</file>