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20"/>
  </p:notesMasterIdLst>
  <p:sldIdLst>
    <p:sldId id="277" r:id="rId2"/>
    <p:sldId id="271" r:id="rId3"/>
    <p:sldId id="273" r:id="rId4"/>
    <p:sldId id="258" r:id="rId5"/>
    <p:sldId id="259" r:id="rId6"/>
    <p:sldId id="274" r:id="rId7"/>
    <p:sldId id="275" r:id="rId8"/>
    <p:sldId id="276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68" r:id="rId17"/>
    <p:sldId id="266" r:id="rId18"/>
    <p:sldId id="270" r:id="rId1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slide" Target="../slides/slide7.xml"/><Relationship Id="rId1" Type="http://schemas.openxmlformats.org/officeDocument/2006/relationships/slide" Target="../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CAD189-9278-4FA8-A062-15249065C2D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3C8478-5DC9-4713-A1DF-1237FE598BFA}">
      <dgm:prSet phldrT="[Text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1" action="ppaction://hlinksldjump"/>
            </a:rPr>
            <a:t>1.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Jamur</a:t>
          </a:r>
          <a:r>
            <a:rPr lang="en-US" dirty="0" smtClean="0">
              <a:hlinkClick xmlns:r="http://schemas.openxmlformats.org/officeDocument/2006/relationships" r:id="rId1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Saproba</a:t>
          </a:r>
          <a:endParaRPr lang="en-US" dirty="0"/>
        </a:p>
      </dgm:t>
    </dgm:pt>
    <dgm:pt modelId="{EF6CDFBC-76EB-4723-8ADD-B1E48A4DF193}" type="parTrans" cxnId="{D57F1067-AC89-46DC-A038-115C155D4590}">
      <dgm:prSet/>
      <dgm:spPr/>
      <dgm:t>
        <a:bodyPr/>
        <a:lstStyle/>
        <a:p>
          <a:endParaRPr lang="en-US"/>
        </a:p>
      </dgm:t>
    </dgm:pt>
    <dgm:pt modelId="{994F0CD4-D82E-4B8F-BDE7-C8DE0F2AF064}" type="sibTrans" cxnId="{D57F1067-AC89-46DC-A038-115C155D4590}">
      <dgm:prSet/>
      <dgm:spPr/>
      <dgm:t>
        <a:bodyPr/>
        <a:lstStyle/>
        <a:p>
          <a:endParaRPr lang="en-US"/>
        </a:p>
      </dgm:t>
    </dgm:pt>
    <dgm:pt modelId="{C2652A20-43DF-4D31-B3D1-5F137AF9AD52}">
      <dgm:prSet phldrT="[Text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2" action="ppaction://hlinksldjump"/>
            </a:rPr>
            <a:t>2. </a:t>
          </a:r>
          <a:r>
            <a:rPr lang="en-US" dirty="0" err="1" smtClean="0">
              <a:hlinkClick xmlns:r="http://schemas.openxmlformats.org/officeDocument/2006/relationships" r:id="rId2" action="ppaction://hlinksldjump"/>
            </a:rPr>
            <a:t>Jamur</a:t>
          </a:r>
          <a:r>
            <a:rPr lang="en-US" dirty="0" smtClean="0">
              <a:hlinkClick xmlns:r="http://schemas.openxmlformats.org/officeDocument/2006/relationships" r:id="rId2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2" action="ppaction://hlinksldjump"/>
            </a:rPr>
            <a:t>Parasit</a:t>
          </a:r>
          <a:endParaRPr lang="en-US" dirty="0"/>
        </a:p>
      </dgm:t>
    </dgm:pt>
    <dgm:pt modelId="{B458B056-5DD7-47AE-931D-9D9F642A5782}" type="parTrans" cxnId="{31C5BCBD-7543-413F-9204-495BA9B6ED92}">
      <dgm:prSet/>
      <dgm:spPr/>
      <dgm:t>
        <a:bodyPr/>
        <a:lstStyle/>
        <a:p>
          <a:endParaRPr lang="en-US"/>
        </a:p>
      </dgm:t>
    </dgm:pt>
    <dgm:pt modelId="{EBFC1D33-2F26-4661-BA5A-335654D7AC7E}" type="sibTrans" cxnId="{31C5BCBD-7543-413F-9204-495BA9B6ED92}">
      <dgm:prSet/>
      <dgm:spPr/>
      <dgm:t>
        <a:bodyPr/>
        <a:lstStyle/>
        <a:p>
          <a:endParaRPr lang="en-US"/>
        </a:p>
      </dgm:t>
    </dgm:pt>
    <dgm:pt modelId="{0447F413-45C1-47D1-AD4C-7D4737E8BF01}">
      <dgm:prSet phldrT="[Text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3" action="ppaction://hlinksldjump"/>
            </a:rPr>
            <a:t>3. </a:t>
          </a:r>
          <a:r>
            <a:rPr lang="en-US" dirty="0" err="1" smtClean="0">
              <a:hlinkClick xmlns:r="http://schemas.openxmlformats.org/officeDocument/2006/relationships" r:id="rId3" action="ppaction://hlinksldjump"/>
            </a:rPr>
            <a:t>Jamur</a:t>
          </a:r>
          <a:r>
            <a:rPr lang="en-US" dirty="0" smtClean="0">
              <a:hlinkClick xmlns:r="http://schemas.openxmlformats.org/officeDocument/2006/relationships" r:id="rId3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3" action="ppaction://hlinksldjump"/>
            </a:rPr>
            <a:t>Simbiosis</a:t>
          </a:r>
          <a:r>
            <a:rPr lang="en-US" dirty="0" smtClean="0">
              <a:hlinkClick xmlns:r="http://schemas.openxmlformats.org/officeDocument/2006/relationships" r:id="rId3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3" action="ppaction://hlinksldjump"/>
            </a:rPr>
            <a:t>Mutualisme</a:t>
          </a:r>
          <a:endParaRPr lang="en-US" dirty="0"/>
        </a:p>
      </dgm:t>
    </dgm:pt>
    <dgm:pt modelId="{66485BBE-A2B1-43F1-B1BA-6CB4BF3ADB1F}" type="parTrans" cxnId="{38C1C563-976B-4854-9B75-ABD3129388F2}">
      <dgm:prSet/>
      <dgm:spPr/>
      <dgm:t>
        <a:bodyPr/>
        <a:lstStyle/>
        <a:p>
          <a:endParaRPr lang="en-US"/>
        </a:p>
      </dgm:t>
    </dgm:pt>
    <dgm:pt modelId="{DB127BB1-DB14-4614-9EC6-46AA395BDA46}" type="sibTrans" cxnId="{38C1C563-976B-4854-9B75-ABD3129388F2}">
      <dgm:prSet/>
      <dgm:spPr/>
      <dgm:t>
        <a:bodyPr/>
        <a:lstStyle/>
        <a:p>
          <a:endParaRPr lang="en-US"/>
        </a:p>
      </dgm:t>
    </dgm:pt>
    <dgm:pt modelId="{5AC9901B-C9F2-4FFC-8B89-28A71B66C778}" type="pres">
      <dgm:prSet presAssocID="{34CAD189-9278-4FA8-A062-15249065C2D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57662D-FD62-4BAD-907D-223F85794D21}" type="pres">
      <dgm:prSet presAssocID="{183C8478-5DC9-4713-A1DF-1237FE598BFA}" presName="parentLin" presStyleCnt="0"/>
      <dgm:spPr/>
    </dgm:pt>
    <dgm:pt modelId="{2C4E43B0-D313-4E36-9FD7-BDA22FECC707}" type="pres">
      <dgm:prSet presAssocID="{183C8478-5DC9-4713-A1DF-1237FE598BFA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90A4DDE-A215-4BAF-804E-C0C11297EE4F}" type="pres">
      <dgm:prSet presAssocID="{183C8478-5DC9-4713-A1DF-1237FE598BF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CD1915-EA33-40A2-88F3-632D9622611B}" type="pres">
      <dgm:prSet presAssocID="{183C8478-5DC9-4713-A1DF-1237FE598BFA}" presName="negativeSpace" presStyleCnt="0"/>
      <dgm:spPr/>
    </dgm:pt>
    <dgm:pt modelId="{2D386C46-842F-4002-8BE4-1B7C9A2B3DE6}" type="pres">
      <dgm:prSet presAssocID="{183C8478-5DC9-4713-A1DF-1237FE598BFA}" presName="childText" presStyleLbl="conFgAcc1" presStyleIdx="0" presStyleCnt="3">
        <dgm:presLayoutVars>
          <dgm:bulletEnabled val="1"/>
        </dgm:presLayoutVars>
      </dgm:prSet>
      <dgm:spPr/>
    </dgm:pt>
    <dgm:pt modelId="{109BBA53-A2A5-4093-A24C-A157B838081B}" type="pres">
      <dgm:prSet presAssocID="{994F0CD4-D82E-4B8F-BDE7-C8DE0F2AF064}" presName="spaceBetweenRectangles" presStyleCnt="0"/>
      <dgm:spPr/>
    </dgm:pt>
    <dgm:pt modelId="{D8CDDCBA-C1D8-4EE2-82A3-DC4920496FDB}" type="pres">
      <dgm:prSet presAssocID="{C2652A20-43DF-4D31-B3D1-5F137AF9AD52}" presName="parentLin" presStyleCnt="0"/>
      <dgm:spPr/>
    </dgm:pt>
    <dgm:pt modelId="{DA61687C-1ADD-4E59-B0F6-22A9AD07D293}" type="pres">
      <dgm:prSet presAssocID="{C2652A20-43DF-4D31-B3D1-5F137AF9AD5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0B18035-E86C-4569-93D1-C6DC0B2BCA69}" type="pres">
      <dgm:prSet presAssocID="{C2652A20-43DF-4D31-B3D1-5F137AF9AD52}" presName="parentText" presStyleLbl="node1" presStyleIdx="1" presStyleCnt="3" custLinFactNeighborX="-6249" custLinFactNeighborY="-320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EB0FE7-1F58-4A9F-8189-90B8A232B055}" type="pres">
      <dgm:prSet presAssocID="{C2652A20-43DF-4D31-B3D1-5F137AF9AD52}" presName="negativeSpace" presStyleCnt="0"/>
      <dgm:spPr/>
    </dgm:pt>
    <dgm:pt modelId="{3404E97F-EE05-459B-BCC4-7E8B9DAD4F95}" type="pres">
      <dgm:prSet presAssocID="{C2652A20-43DF-4D31-B3D1-5F137AF9AD52}" presName="childText" presStyleLbl="conFgAcc1" presStyleIdx="1" presStyleCnt="3">
        <dgm:presLayoutVars>
          <dgm:bulletEnabled val="1"/>
        </dgm:presLayoutVars>
      </dgm:prSet>
      <dgm:spPr/>
    </dgm:pt>
    <dgm:pt modelId="{E4D31527-F29B-4FB1-AAF4-B823FF78FFF0}" type="pres">
      <dgm:prSet presAssocID="{EBFC1D33-2F26-4661-BA5A-335654D7AC7E}" presName="spaceBetweenRectangles" presStyleCnt="0"/>
      <dgm:spPr/>
    </dgm:pt>
    <dgm:pt modelId="{40F9D680-D259-48CE-8FAA-1527E87D9F7C}" type="pres">
      <dgm:prSet presAssocID="{0447F413-45C1-47D1-AD4C-7D4737E8BF01}" presName="parentLin" presStyleCnt="0"/>
      <dgm:spPr/>
    </dgm:pt>
    <dgm:pt modelId="{932D1CA8-4CA0-42F9-B3C3-28701A0F9D1F}" type="pres">
      <dgm:prSet presAssocID="{0447F413-45C1-47D1-AD4C-7D4737E8BF01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AEEBB5C-09C3-493E-85C2-AD80BFA44C0C}" type="pres">
      <dgm:prSet presAssocID="{0447F413-45C1-47D1-AD4C-7D4737E8BF0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C33ADE-EDAA-455B-994E-1F171D4D6E18}" type="pres">
      <dgm:prSet presAssocID="{0447F413-45C1-47D1-AD4C-7D4737E8BF01}" presName="negativeSpace" presStyleCnt="0"/>
      <dgm:spPr/>
    </dgm:pt>
    <dgm:pt modelId="{AE9D08B3-6A4B-4C29-AD61-08897DFD5319}" type="pres">
      <dgm:prSet presAssocID="{0447F413-45C1-47D1-AD4C-7D4737E8BF0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8C1C563-976B-4854-9B75-ABD3129388F2}" srcId="{34CAD189-9278-4FA8-A062-15249065C2D4}" destId="{0447F413-45C1-47D1-AD4C-7D4737E8BF01}" srcOrd="2" destOrd="0" parTransId="{66485BBE-A2B1-43F1-B1BA-6CB4BF3ADB1F}" sibTransId="{DB127BB1-DB14-4614-9EC6-46AA395BDA46}"/>
    <dgm:cxn modelId="{282CD678-92F3-4B6B-A7A1-F650176EF43D}" type="presOf" srcId="{34CAD189-9278-4FA8-A062-15249065C2D4}" destId="{5AC9901B-C9F2-4FFC-8B89-28A71B66C778}" srcOrd="0" destOrd="0" presId="urn:microsoft.com/office/officeart/2005/8/layout/list1"/>
    <dgm:cxn modelId="{31C5BCBD-7543-413F-9204-495BA9B6ED92}" srcId="{34CAD189-9278-4FA8-A062-15249065C2D4}" destId="{C2652A20-43DF-4D31-B3D1-5F137AF9AD52}" srcOrd="1" destOrd="0" parTransId="{B458B056-5DD7-47AE-931D-9D9F642A5782}" sibTransId="{EBFC1D33-2F26-4661-BA5A-335654D7AC7E}"/>
    <dgm:cxn modelId="{D57F1067-AC89-46DC-A038-115C155D4590}" srcId="{34CAD189-9278-4FA8-A062-15249065C2D4}" destId="{183C8478-5DC9-4713-A1DF-1237FE598BFA}" srcOrd="0" destOrd="0" parTransId="{EF6CDFBC-76EB-4723-8ADD-B1E48A4DF193}" sibTransId="{994F0CD4-D82E-4B8F-BDE7-C8DE0F2AF064}"/>
    <dgm:cxn modelId="{D3044B7C-B8E6-4CB0-988A-85C459EC7ED2}" type="presOf" srcId="{0447F413-45C1-47D1-AD4C-7D4737E8BF01}" destId="{2AEEBB5C-09C3-493E-85C2-AD80BFA44C0C}" srcOrd="1" destOrd="0" presId="urn:microsoft.com/office/officeart/2005/8/layout/list1"/>
    <dgm:cxn modelId="{C4C5AE7D-3D35-45ED-BA73-FC720C71B0F2}" type="presOf" srcId="{C2652A20-43DF-4D31-B3D1-5F137AF9AD52}" destId="{DA61687C-1ADD-4E59-B0F6-22A9AD07D293}" srcOrd="0" destOrd="0" presId="urn:microsoft.com/office/officeart/2005/8/layout/list1"/>
    <dgm:cxn modelId="{E98A2F43-213D-4A3C-8E16-B7E7318026D8}" type="presOf" srcId="{183C8478-5DC9-4713-A1DF-1237FE598BFA}" destId="{290A4DDE-A215-4BAF-804E-C0C11297EE4F}" srcOrd="1" destOrd="0" presId="urn:microsoft.com/office/officeart/2005/8/layout/list1"/>
    <dgm:cxn modelId="{B48E5894-944C-4093-88B0-40AAED06B50D}" type="presOf" srcId="{183C8478-5DC9-4713-A1DF-1237FE598BFA}" destId="{2C4E43B0-D313-4E36-9FD7-BDA22FECC707}" srcOrd="0" destOrd="0" presId="urn:microsoft.com/office/officeart/2005/8/layout/list1"/>
    <dgm:cxn modelId="{30149059-46AA-4DC3-98B7-15CE548F3DCB}" type="presOf" srcId="{0447F413-45C1-47D1-AD4C-7D4737E8BF01}" destId="{932D1CA8-4CA0-42F9-B3C3-28701A0F9D1F}" srcOrd="0" destOrd="0" presId="urn:microsoft.com/office/officeart/2005/8/layout/list1"/>
    <dgm:cxn modelId="{EA9830AD-45DF-44E1-A1C2-E92500155E12}" type="presOf" srcId="{C2652A20-43DF-4D31-B3D1-5F137AF9AD52}" destId="{00B18035-E86C-4569-93D1-C6DC0B2BCA69}" srcOrd="1" destOrd="0" presId="urn:microsoft.com/office/officeart/2005/8/layout/list1"/>
    <dgm:cxn modelId="{65D5B214-62AE-437D-A4AE-47257C99F5C9}" type="presParOf" srcId="{5AC9901B-C9F2-4FFC-8B89-28A71B66C778}" destId="{E957662D-FD62-4BAD-907D-223F85794D21}" srcOrd="0" destOrd="0" presId="urn:microsoft.com/office/officeart/2005/8/layout/list1"/>
    <dgm:cxn modelId="{88A77D39-6BBD-4641-8D0E-353E6B0FCB32}" type="presParOf" srcId="{E957662D-FD62-4BAD-907D-223F85794D21}" destId="{2C4E43B0-D313-4E36-9FD7-BDA22FECC707}" srcOrd="0" destOrd="0" presId="urn:microsoft.com/office/officeart/2005/8/layout/list1"/>
    <dgm:cxn modelId="{D2E03FE4-B68E-418D-910B-D4F65B49B875}" type="presParOf" srcId="{E957662D-FD62-4BAD-907D-223F85794D21}" destId="{290A4DDE-A215-4BAF-804E-C0C11297EE4F}" srcOrd="1" destOrd="0" presId="urn:microsoft.com/office/officeart/2005/8/layout/list1"/>
    <dgm:cxn modelId="{F45436AC-6023-4864-A2C8-ADC02A22E3FB}" type="presParOf" srcId="{5AC9901B-C9F2-4FFC-8B89-28A71B66C778}" destId="{B5CD1915-EA33-40A2-88F3-632D9622611B}" srcOrd="1" destOrd="0" presId="urn:microsoft.com/office/officeart/2005/8/layout/list1"/>
    <dgm:cxn modelId="{ED36E9CD-48FF-4D19-B778-5FEB196C8065}" type="presParOf" srcId="{5AC9901B-C9F2-4FFC-8B89-28A71B66C778}" destId="{2D386C46-842F-4002-8BE4-1B7C9A2B3DE6}" srcOrd="2" destOrd="0" presId="urn:microsoft.com/office/officeart/2005/8/layout/list1"/>
    <dgm:cxn modelId="{C1CE69F4-E729-4BE2-8D86-E9AEE521FF85}" type="presParOf" srcId="{5AC9901B-C9F2-4FFC-8B89-28A71B66C778}" destId="{109BBA53-A2A5-4093-A24C-A157B838081B}" srcOrd="3" destOrd="0" presId="urn:microsoft.com/office/officeart/2005/8/layout/list1"/>
    <dgm:cxn modelId="{F6D337E0-3D7D-47EF-BE51-F8F319FFEC95}" type="presParOf" srcId="{5AC9901B-C9F2-4FFC-8B89-28A71B66C778}" destId="{D8CDDCBA-C1D8-4EE2-82A3-DC4920496FDB}" srcOrd="4" destOrd="0" presId="urn:microsoft.com/office/officeart/2005/8/layout/list1"/>
    <dgm:cxn modelId="{024229CA-F179-4E35-A354-5AFA5FF38485}" type="presParOf" srcId="{D8CDDCBA-C1D8-4EE2-82A3-DC4920496FDB}" destId="{DA61687C-1ADD-4E59-B0F6-22A9AD07D293}" srcOrd="0" destOrd="0" presId="urn:microsoft.com/office/officeart/2005/8/layout/list1"/>
    <dgm:cxn modelId="{B83C3020-B79E-4ED8-BC6B-DA309125107E}" type="presParOf" srcId="{D8CDDCBA-C1D8-4EE2-82A3-DC4920496FDB}" destId="{00B18035-E86C-4569-93D1-C6DC0B2BCA69}" srcOrd="1" destOrd="0" presId="urn:microsoft.com/office/officeart/2005/8/layout/list1"/>
    <dgm:cxn modelId="{F7960837-60BF-4F3C-A4C7-AF34F228EE2E}" type="presParOf" srcId="{5AC9901B-C9F2-4FFC-8B89-28A71B66C778}" destId="{54EB0FE7-1F58-4A9F-8189-90B8A232B055}" srcOrd="5" destOrd="0" presId="urn:microsoft.com/office/officeart/2005/8/layout/list1"/>
    <dgm:cxn modelId="{6FAC1DEC-0FBC-47E0-B41A-F82B658FCD61}" type="presParOf" srcId="{5AC9901B-C9F2-4FFC-8B89-28A71B66C778}" destId="{3404E97F-EE05-459B-BCC4-7E8B9DAD4F95}" srcOrd="6" destOrd="0" presId="urn:microsoft.com/office/officeart/2005/8/layout/list1"/>
    <dgm:cxn modelId="{FB78D496-B2ED-4221-AA5F-0716DE165A8E}" type="presParOf" srcId="{5AC9901B-C9F2-4FFC-8B89-28A71B66C778}" destId="{E4D31527-F29B-4FB1-AAF4-B823FF78FFF0}" srcOrd="7" destOrd="0" presId="urn:microsoft.com/office/officeart/2005/8/layout/list1"/>
    <dgm:cxn modelId="{6CBA81E7-CB42-4FDD-9229-046A0927F462}" type="presParOf" srcId="{5AC9901B-C9F2-4FFC-8B89-28A71B66C778}" destId="{40F9D680-D259-48CE-8FAA-1527E87D9F7C}" srcOrd="8" destOrd="0" presId="urn:microsoft.com/office/officeart/2005/8/layout/list1"/>
    <dgm:cxn modelId="{EE1CE756-EFA8-4F71-B849-77947981EACC}" type="presParOf" srcId="{40F9D680-D259-48CE-8FAA-1527E87D9F7C}" destId="{932D1CA8-4CA0-42F9-B3C3-28701A0F9D1F}" srcOrd="0" destOrd="0" presId="urn:microsoft.com/office/officeart/2005/8/layout/list1"/>
    <dgm:cxn modelId="{EDCB5A85-A1A3-422C-8795-C88A6D0354A2}" type="presParOf" srcId="{40F9D680-D259-48CE-8FAA-1527E87D9F7C}" destId="{2AEEBB5C-09C3-493E-85C2-AD80BFA44C0C}" srcOrd="1" destOrd="0" presId="urn:microsoft.com/office/officeart/2005/8/layout/list1"/>
    <dgm:cxn modelId="{3B4279BD-3395-4FE8-B167-D40EF112863E}" type="presParOf" srcId="{5AC9901B-C9F2-4FFC-8B89-28A71B66C778}" destId="{D8C33ADE-EDAA-455B-994E-1F171D4D6E18}" srcOrd="9" destOrd="0" presId="urn:microsoft.com/office/officeart/2005/8/layout/list1"/>
    <dgm:cxn modelId="{723CE1E1-B8CF-452C-A4A6-6F9305E4DEA0}" type="presParOf" srcId="{5AC9901B-C9F2-4FFC-8B89-28A71B66C778}" destId="{AE9D08B3-6A4B-4C29-AD61-08897DFD5319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DF263-7D79-40BF-B2A7-D38CEB05CE29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22081-AC1F-4558-A916-B2D88FE2558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22081-AC1F-4558-A916-B2D88FE25583}" type="slidenum">
              <a:rPr lang="id-ID" smtClean="0"/>
              <a:pPr/>
              <a:t>12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53CB88E-2FFB-47E7-8B58-ADEB316F0F30}" type="datetimeFigureOut">
              <a:rPr lang="id-ID" smtClean="0"/>
              <a:pPr/>
              <a:t>27/01/2014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FDA8D1-8A7E-4728-BAC9-4AE8C64B5587}" type="slidenum">
              <a:rPr lang="id-ID" smtClean="0"/>
              <a:pPr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1357298"/>
            <a:ext cx="7072362" cy="7143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7000" dirty="0" err="1" smtClean="0">
                <a:solidFill>
                  <a:schemeClr val="accent1">
                    <a:lumMod val="75000"/>
                  </a:schemeClr>
                </a:solidFill>
              </a:rPr>
              <a:t>Tugas</a:t>
            </a:r>
            <a:r>
              <a:rPr lang="en-US" sz="7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7000" dirty="0" err="1" smtClean="0">
                <a:solidFill>
                  <a:schemeClr val="accent1">
                    <a:lumMod val="75000"/>
                  </a:schemeClr>
                </a:solidFill>
              </a:rPr>
              <a:t>Biologi</a:t>
            </a:r>
            <a:endParaRPr lang="en-US" sz="7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286350">
            <a:off x="4531435" y="3322549"/>
            <a:ext cx="4348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accent1">
                    <a:lumMod val="75000"/>
                  </a:schemeClr>
                </a:solidFill>
              </a:rPr>
              <a:t>Jamur</a:t>
            </a:r>
            <a:r>
              <a:rPr lang="en-US" sz="5400" dirty="0" smtClean="0">
                <a:solidFill>
                  <a:schemeClr val="accent1">
                    <a:lumMod val="75000"/>
                  </a:schemeClr>
                </a:solidFill>
              </a:rPr>
              <a:t> (Fungi)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Picture 5" descr="http://i34.tinypic.com/wjamm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3000372"/>
            <a:ext cx="4000528" cy="33861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050" y="500042"/>
            <a:ext cx="3714776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Zygomycota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389120"/>
          </a:xfrm>
        </p:spPr>
        <p:txBody>
          <a:bodyPr/>
          <a:lstStyle/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Ciri – ciri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		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</a:t>
            </a:r>
          </a:p>
          <a:p>
            <a:pPr lvl="1"/>
            <a:r>
              <a:rPr lang="id-ID" sz="25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Menghasilkan zigospora sebagai hasil reproduksi seksual</a:t>
            </a:r>
            <a:endParaRPr lang="en-US" sz="2500" dirty="0" smtClean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  <a:p>
            <a:pPr lvl="1"/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Bersifat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multiseluler</a:t>
            </a:r>
            <a:endParaRPr lang="id-ID" sz="2500" dirty="0" smtClean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Macam hifa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	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 hifa tak bersekat</a:t>
            </a: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Reproduksi seksual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 Zigospora</a:t>
            </a: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Contoh spesies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	  	:</a:t>
            </a:r>
            <a:endParaRPr lang="id-ID" dirty="0" smtClean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  <a:p>
            <a:pPr lvl="1"/>
            <a:r>
              <a:rPr lang="id-ID" i="1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Rhizopus s.p</a:t>
            </a:r>
          </a:p>
          <a:p>
            <a:pPr lvl="1"/>
            <a:r>
              <a:rPr lang="id-ID" i="1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Mucor s.p</a:t>
            </a:r>
            <a:endParaRPr lang="id-ID" i="1" dirty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488" y="571480"/>
            <a:ext cx="3500462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Basidiomycota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389120"/>
          </a:xfrm>
        </p:spPr>
        <p:txBody>
          <a:bodyPr/>
          <a:lstStyle/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Ciri – ciri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		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</a:t>
            </a:r>
          </a:p>
          <a:p>
            <a:pPr lvl="1"/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Makroskopis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dan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multiseluler</a:t>
            </a:r>
            <a:endParaRPr lang="id-ID" sz="2500" dirty="0" smtClean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Macam hifa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	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 bersekat</a:t>
            </a: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Reproduksi seksual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 basidiospora</a:t>
            </a: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Contoh spesies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	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 </a:t>
            </a:r>
          </a:p>
          <a:p>
            <a:pPr lvl="1"/>
            <a:r>
              <a:rPr lang="id-ID" i="1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Volvariella volvacea</a:t>
            </a:r>
          </a:p>
          <a:p>
            <a:pPr lvl="1"/>
            <a:r>
              <a:rPr lang="id-ID" i="1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Pleurotis sp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.</a:t>
            </a:r>
            <a:endParaRPr lang="id-ID" dirty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050" y="500042"/>
            <a:ext cx="3714776" cy="785818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Deuteromycota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4389120"/>
          </a:xfrm>
        </p:spPr>
        <p:txBody>
          <a:bodyPr/>
          <a:lstStyle/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Ciri – ciri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		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</a:rPr>
              <a:t>Hidup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</a:rPr>
              <a:t>sebagai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</a:rPr>
              <a:t>saprofit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</a:rPr>
              <a:t>atau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</a:rPr>
              <a:t>parasit</a:t>
            </a:r>
            <a:endParaRPr lang="id-ID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Macam hifa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: bersekat</a:t>
            </a: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Reproduksi seksual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belum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diketahui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id-ID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Contoh spesies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		:</a:t>
            </a:r>
          </a:p>
          <a:p>
            <a:pPr lvl="1"/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</a:rPr>
              <a:t>Tinea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</a:rPr>
              <a:t>versicolor</a:t>
            </a:r>
            <a:endParaRPr lang="en-US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</a:rPr>
              <a:t>Epidermophyton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</a:rPr>
              <a:t>floocossum</a:t>
            </a:r>
            <a:endParaRPr lang="id-ID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72476" cy="775542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tx1"/>
                </a:solidFill>
              </a:rPr>
              <a:t>Reproduksi </a:t>
            </a:r>
            <a:r>
              <a:rPr lang="id-ID" sz="4000" i="1" dirty="0" smtClean="0">
                <a:solidFill>
                  <a:schemeClr val="tx1"/>
                </a:solidFill>
              </a:rPr>
              <a:t>Rhizopus Stoloniferus</a:t>
            </a:r>
            <a:endParaRPr lang="id-ID" sz="4000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EDOFILE\TUGAS\BIO\zygomicot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8072494" cy="4985972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6357982" cy="857256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tx1"/>
                </a:solidFill>
              </a:rPr>
              <a:t>Reproduksi </a:t>
            </a:r>
            <a:r>
              <a:rPr lang="id-ID" sz="4000" i="1" dirty="0" smtClean="0">
                <a:solidFill>
                  <a:schemeClr val="tx1"/>
                </a:solidFill>
              </a:rPr>
              <a:t>Ascomycota</a:t>
            </a:r>
            <a:endParaRPr lang="id-ID" sz="4000" i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D:\EDOFILE\TUGAS\BIO\fungi_repro-ascomycota.jpg w=5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7858180" cy="428628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71472" y="5429264"/>
            <a:ext cx="678661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Cara </a:t>
            </a:r>
            <a:r>
              <a:rPr lang="en-US" sz="2200" dirty="0" err="1" smtClean="0"/>
              <a:t>perkembangbiakan</a:t>
            </a:r>
            <a:r>
              <a:rPr lang="en-US" sz="2200" dirty="0" smtClean="0"/>
              <a:t> </a:t>
            </a:r>
            <a:r>
              <a:rPr lang="en-US" sz="2200" dirty="0" err="1" smtClean="0"/>
              <a:t>seksualnya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membentuk</a:t>
            </a:r>
            <a:r>
              <a:rPr lang="en-US" sz="2200" dirty="0" smtClean="0"/>
              <a:t> </a:t>
            </a:r>
            <a:r>
              <a:rPr lang="en-US" sz="2200" dirty="0" err="1" smtClean="0"/>
              <a:t>askospora</a:t>
            </a:r>
            <a:r>
              <a:rPr lang="en-US" sz="2200" dirty="0" smtClean="0"/>
              <a:t>. </a:t>
            </a:r>
            <a:r>
              <a:rPr lang="en-US" sz="2200" dirty="0" err="1" smtClean="0"/>
              <a:t>Sedangkan</a:t>
            </a:r>
            <a:r>
              <a:rPr lang="en-US" sz="2200" dirty="0" smtClean="0"/>
              <a:t>, </a:t>
            </a:r>
            <a:r>
              <a:rPr lang="en-US" sz="2200" dirty="0" err="1" smtClean="0"/>
              <a:t>reproduksi</a:t>
            </a:r>
            <a:r>
              <a:rPr lang="en-US" sz="2200" dirty="0" smtClean="0"/>
              <a:t> </a:t>
            </a:r>
            <a:r>
              <a:rPr lang="en-US" sz="2200" dirty="0" err="1" smtClean="0"/>
              <a:t>aseksual</a:t>
            </a:r>
            <a:r>
              <a:rPr lang="en-US" sz="2200" dirty="0" smtClean="0"/>
              <a:t> </a:t>
            </a:r>
            <a:r>
              <a:rPr lang="en-US" sz="2200" dirty="0" err="1" smtClean="0"/>
              <a:t>terjadi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membentuk</a:t>
            </a:r>
            <a:r>
              <a:rPr lang="en-US" sz="2200" dirty="0" smtClean="0"/>
              <a:t> </a:t>
            </a:r>
            <a:r>
              <a:rPr lang="en-US" sz="2200" dirty="0" err="1" smtClean="0"/>
              <a:t>konidium</a:t>
            </a:r>
            <a:r>
              <a:rPr lang="en-US" sz="2200" dirty="0" smtClean="0"/>
              <a:t>.</a:t>
            </a:r>
            <a:endParaRPr lang="en-US" sz="2200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Jamur Layak Konsumsi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389120"/>
          </a:xfrm>
        </p:spPr>
        <p:txBody>
          <a:bodyPr>
            <a:normAutofit/>
          </a:bodyPr>
          <a:lstStyle/>
          <a:p>
            <a:r>
              <a:rPr lang="id-ID" sz="28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Warnanya tidak mencolok kecuali jamur oncom</a:t>
            </a:r>
          </a:p>
          <a:p>
            <a:r>
              <a:rPr lang="id-ID" sz="28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Hidup di tempat yang tidak mengandung zat kimia</a:t>
            </a:r>
          </a:p>
          <a:p>
            <a:r>
              <a:rPr lang="id-ID" sz="28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Tidak berbau tajam</a:t>
            </a:r>
            <a:endParaRPr lang="id-ID" sz="2800" dirty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4098" name="Picture 2" descr="D:\EDOFILE\TUGAS\BIO\Jamur Mera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571876"/>
            <a:ext cx="3857652" cy="2214578"/>
          </a:xfrm>
          <a:prstGeom prst="rect">
            <a:avLst/>
          </a:prstGeom>
          <a:noFill/>
        </p:spPr>
      </p:pic>
      <p:pic>
        <p:nvPicPr>
          <p:cNvPr id="4099" name="Picture 3" descr="D:\EDOFILE\TUGAS\BIO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571876"/>
            <a:ext cx="3714776" cy="21798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015286" cy="857256"/>
          </a:xfrm>
        </p:spPr>
        <p:txBody>
          <a:bodyPr>
            <a:normAutofit/>
          </a:bodyPr>
          <a:lstStyle/>
          <a:p>
            <a:pPr algn="ctr"/>
            <a:r>
              <a:rPr lang="id-ID" sz="4500" dirty="0" smtClean="0">
                <a:solidFill>
                  <a:schemeClr val="accent1">
                    <a:lumMod val="50000"/>
                  </a:schemeClr>
                </a:solidFill>
              </a:rPr>
              <a:t>Jamur Tidak Layak Konsumsi</a:t>
            </a:r>
            <a:endParaRPr lang="id-ID" sz="4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389120"/>
          </a:xfrm>
        </p:spPr>
        <p:txBody>
          <a:bodyPr>
            <a:normAutofit/>
          </a:bodyPr>
          <a:lstStyle/>
          <a:p>
            <a:r>
              <a:rPr lang="id-ID" sz="28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Memiliki warna yang sangat mencolok</a:t>
            </a:r>
          </a:p>
          <a:p>
            <a:r>
              <a:rPr lang="id-ID" sz="28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Memiliki /mengandung senyawa sulfida</a:t>
            </a:r>
          </a:p>
          <a:p>
            <a:r>
              <a:rPr lang="id-ID" sz="28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Memiliki cincin pada pangkal batangnya</a:t>
            </a:r>
          </a:p>
          <a:p>
            <a:r>
              <a:rPr lang="id-ID" sz="28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Meninggalkan bekas saat dipotong</a:t>
            </a:r>
            <a:endParaRPr lang="id-ID" sz="2800" dirty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3076" name="Picture 4" descr="D:\EDOFILE\TUGAS\BIO\jamur-beracun_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571876"/>
            <a:ext cx="3875655" cy="2692428"/>
          </a:xfrm>
          <a:prstGeom prst="rect">
            <a:avLst/>
          </a:prstGeom>
          <a:noFill/>
        </p:spPr>
      </p:pic>
      <p:pic>
        <p:nvPicPr>
          <p:cNvPr id="6" name="Picture 5" descr="http://i38.tinypic.com/2rwkb4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876"/>
            <a:ext cx="3929090" cy="26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268931"/>
          </a:xfrm>
        </p:spPr>
        <p:txBody>
          <a:bodyPr/>
          <a:lstStyle/>
          <a:p>
            <a:pPr>
              <a:buNone/>
            </a:pPr>
            <a:r>
              <a:rPr lang="id-ID" sz="3000" dirty="0" smtClean="0">
                <a:solidFill>
                  <a:schemeClr val="accent1">
                    <a:lumMod val="50000"/>
                  </a:schemeClr>
                </a:solidFill>
              </a:rPr>
              <a:t>Pada  umumnya fungi dibedakan dari kelompok</a:t>
            </a:r>
          </a:p>
          <a:p>
            <a:pPr>
              <a:buNone/>
            </a:pPr>
            <a:r>
              <a:rPr lang="id-ID" sz="3000" dirty="0" smtClean="0">
                <a:solidFill>
                  <a:schemeClr val="accent1">
                    <a:lumMod val="50000"/>
                  </a:schemeClr>
                </a:solidFill>
              </a:rPr>
              <a:t>tumbuhan karena:</a:t>
            </a:r>
          </a:p>
          <a:p>
            <a:pPr lvl="1">
              <a:buFont typeface="Wingdings" pitchFamily="2" charset="2"/>
              <a:buChar char="Ø"/>
            </a:pPr>
            <a:r>
              <a:rPr lang="id-ID" sz="2500" dirty="0" smtClean="0">
                <a:solidFill>
                  <a:schemeClr val="accent1">
                    <a:lumMod val="50000"/>
                  </a:schemeClr>
                </a:solidFill>
              </a:rPr>
              <a:t>Jamur tidak memiliki klorofil</a:t>
            </a:r>
          </a:p>
          <a:p>
            <a:pPr lvl="1">
              <a:buFont typeface="Wingdings" pitchFamily="2" charset="2"/>
              <a:buChar char="Ø"/>
            </a:pPr>
            <a:r>
              <a:rPr lang="id-ID" sz="2500" dirty="0" smtClean="0">
                <a:solidFill>
                  <a:schemeClr val="accent1">
                    <a:lumMod val="50000"/>
                  </a:schemeClr>
                </a:solidFill>
              </a:rPr>
              <a:t>Tidak memiliki batang, daun, dan akar sejati</a:t>
            </a:r>
            <a:endParaRPr lang="en-US" sz="2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id-ID" sz="2500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21393973">
            <a:off x="378410" y="1492153"/>
            <a:ext cx="842301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5000" b="1" cap="all" dirty="0" err="1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Sekian</a:t>
            </a:r>
            <a:r>
              <a:rPr lang="en-US" sz="5000" b="1" cap="all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000" b="1" cap="all" dirty="0" err="1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Presentasi</a:t>
            </a:r>
            <a:r>
              <a:rPr lang="en-US" sz="5000" b="1" cap="all" dirty="0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000" b="1" cap="all" dirty="0" err="1" smtClean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Kami</a:t>
            </a:r>
            <a:endParaRPr lang="en-US" sz="5000" b="1" cap="all" dirty="0" smtClean="0">
              <a:ln/>
              <a:solidFill>
                <a:schemeClr val="accent1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81734" y="2681378"/>
            <a:ext cx="69472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Semoga</a:t>
            </a:r>
            <a:r>
              <a:rPr lang="en-US" sz="5400" b="1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Bermanfaat</a:t>
            </a:r>
            <a:endParaRPr lang="en-US" sz="5400" b="1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5918" y="1714488"/>
            <a:ext cx="57150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Andriana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Febri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Munfaizah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(2)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Frestiany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Regina </a:t>
            </a: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Putri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(10)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Indina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Nurlaeli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(12)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Mawar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Crisdiana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4000" b="1" i="1" dirty="0" err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Larasati</a:t>
            </a:r>
            <a:r>
              <a:rPr lang="en-US" sz="4000" b="1" i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(16)</a:t>
            </a:r>
          </a:p>
        </p:txBody>
      </p:sp>
      <p:sp>
        <p:nvSpPr>
          <p:cNvPr id="6" name="Rectangle 5"/>
          <p:cNvSpPr/>
          <p:nvPr/>
        </p:nvSpPr>
        <p:spPr>
          <a:xfrm>
            <a:off x="1785918" y="642918"/>
            <a:ext cx="5888920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" b="1" i="1" cap="none" spc="200" dirty="0" err="1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Nama</a:t>
            </a:r>
            <a:r>
              <a:rPr lang="en-US" sz="5000" b="1" i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000" b="1" i="1" cap="none" spc="200" dirty="0" err="1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Kelompok</a:t>
            </a:r>
            <a:r>
              <a:rPr lang="en-US" sz="5000" b="1" i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357554" y="0"/>
            <a:ext cx="24384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FUNGI</a:t>
            </a:r>
          </a:p>
        </p:txBody>
      </p:sp>
      <p:pic>
        <p:nvPicPr>
          <p:cNvPr id="7" name="Content Placeholder 3" descr="jamur kancin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364333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jamur tiram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785794"/>
            <a:ext cx="378621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jamur mera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643314"/>
            <a:ext cx="371477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jamur kupi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3643314"/>
            <a:ext cx="371477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142976" y="3071810"/>
            <a:ext cx="221457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err="1" smtClean="0">
                <a:solidFill>
                  <a:schemeClr val="accent1">
                    <a:lumMod val="50000"/>
                  </a:schemeClr>
                </a:solidFill>
              </a:rPr>
              <a:t>Jamur</a:t>
            </a:r>
            <a:r>
              <a:rPr lang="en-US" sz="23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300" dirty="0" err="1" smtClean="0">
                <a:solidFill>
                  <a:schemeClr val="accent1">
                    <a:lumMod val="50000"/>
                  </a:schemeClr>
                </a:solidFill>
              </a:rPr>
              <a:t>Kancing</a:t>
            </a:r>
            <a:endParaRPr lang="en-US" sz="23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8" y="3071810"/>
            <a:ext cx="192882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err="1" smtClean="0">
                <a:solidFill>
                  <a:schemeClr val="accent1">
                    <a:lumMod val="50000"/>
                  </a:schemeClr>
                </a:solidFill>
              </a:rPr>
              <a:t>Jamur</a:t>
            </a:r>
            <a:r>
              <a:rPr lang="en-US" sz="23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300" dirty="0" err="1" smtClean="0">
                <a:solidFill>
                  <a:schemeClr val="accent1">
                    <a:lumMod val="50000"/>
                  </a:schemeClr>
                </a:solidFill>
              </a:rPr>
              <a:t>Tiram</a:t>
            </a:r>
            <a:endParaRPr lang="en-US" sz="2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5852" y="6143644"/>
            <a:ext cx="221457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err="1" smtClean="0">
                <a:solidFill>
                  <a:schemeClr val="accent1">
                    <a:lumMod val="50000"/>
                  </a:schemeClr>
                </a:solidFill>
              </a:rPr>
              <a:t>Jamur</a:t>
            </a:r>
            <a:r>
              <a:rPr lang="en-US" sz="23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300" dirty="0" err="1" smtClean="0">
                <a:solidFill>
                  <a:schemeClr val="accent1">
                    <a:lumMod val="50000"/>
                  </a:schemeClr>
                </a:solidFill>
              </a:rPr>
              <a:t>Merang</a:t>
            </a:r>
            <a:endParaRPr lang="en-US" sz="2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72132" y="6143644"/>
            <a:ext cx="214314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err="1" smtClean="0">
                <a:solidFill>
                  <a:schemeClr val="accent1">
                    <a:lumMod val="50000"/>
                  </a:schemeClr>
                </a:solidFill>
              </a:rPr>
              <a:t>Jamur</a:t>
            </a:r>
            <a:r>
              <a:rPr lang="en-US" sz="23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300" dirty="0" err="1" smtClean="0">
                <a:solidFill>
                  <a:schemeClr val="accent1">
                    <a:lumMod val="50000"/>
                  </a:schemeClr>
                </a:solidFill>
              </a:rPr>
              <a:t>Kuping</a:t>
            </a:r>
            <a:endParaRPr lang="en-US" sz="23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7422" y="214290"/>
            <a:ext cx="4657732" cy="714380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CIRI - CIRI JAMUR</a:t>
            </a:r>
            <a:endParaRPr lang="id-ID" dirty="0">
              <a:solidFill>
                <a:schemeClr val="accent1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00108"/>
            <a:ext cx="8072494" cy="4746310"/>
          </a:xfrm>
        </p:spPr>
        <p:txBody>
          <a:bodyPr>
            <a:noAutofit/>
          </a:bodyPr>
          <a:lstStyle/>
          <a:p>
            <a:r>
              <a:rPr lang="id-ID" sz="2200" dirty="0" smtClean="0">
                <a:solidFill>
                  <a:schemeClr val="accent1">
                    <a:lumMod val="50000"/>
                  </a:schemeClr>
                </a:solidFill>
              </a:rPr>
              <a:t>Ada sebagian kecil bersel tunggal</a:t>
            </a:r>
          </a:p>
          <a:p>
            <a:r>
              <a:rPr lang="id-ID" sz="2200" dirty="0" smtClean="0">
                <a:solidFill>
                  <a:schemeClr val="accent1">
                    <a:lumMod val="50000"/>
                  </a:schemeClr>
                </a:solidFill>
              </a:rPr>
              <a:t>Inti sel sudah memiliki membran inti (eukariotik)</a:t>
            </a:r>
          </a:p>
          <a:p>
            <a:r>
              <a:rPr lang="id-ID" sz="2200" dirty="0" smtClean="0">
                <a:solidFill>
                  <a:schemeClr val="accent1">
                    <a:lumMod val="50000"/>
                  </a:schemeClr>
                </a:solidFill>
              </a:rPr>
              <a:t>Tidak memiliki klorofil dan bersifat heterotrof baik secara parasit maupun saprofit</a:t>
            </a:r>
          </a:p>
          <a:p>
            <a:r>
              <a:rPr lang="id-ID" sz="2200" dirty="0" smtClean="0">
                <a:solidFill>
                  <a:schemeClr val="accent1">
                    <a:lumMod val="50000"/>
                  </a:schemeClr>
                </a:solidFill>
              </a:rPr>
              <a:t>Dinding sel tersusun atas zat kitin glukan dan manan</a:t>
            </a:r>
          </a:p>
          <a:p>
            <a:r>
              <a:rPr lang="id-ID" sz="2200" dirty="0" smtClean="0">
                <a:solidFill>
                  <a:schemeClr val="accent1">
                    <a:lumMod val="50000"/>
                  </a:schemeClr>
                </a:solidFill>
              </a:rPr>
              <a:t>Tubuh tersusun atas benang – benang halus yang disebut hifa</a:t>
            </a:r>
          </a:p>
          <a:p>
            <a:r>
              <a:rPr lang="id-ID" sz="2200" dirty="0" smtClean="0">
                <a:solidFill>
                  <a:schemeClr val="accent1">
                    <a:lumMod val="50000"/>
                  </a:schemeClr>
                </a:solidFill>
              </a:rPr>
              <a:t>Percabangan hifa membentuk jaringan miselium yang berfungsi untuk menyimpan makanan </a:t>
            </a:r>
          </a:p>
          <a:p>
            <a:r>
              <a:rPr lang="id-ID" sz="2200" dirty="0" smtClean="0">
                <a:solidFill>
                  <a:schemeClr val="accent1">
                    <a:lumMod val="50000"/>
                  </a:schemeClr>
                </a:solidFill>
              </a:rPr>
              <a:t>Hidup di tempat yang kaya akan zat organik, lembab dan kurang cahaya</a:t>
            </a:r>
          </a:p>
          <a:p>
            <a:r>
              <a:rPr lang="id-ID" sz="2200" dirty="0" smtClean="0">
                <a:solidFill>
                  <a:schemeClr val="accent1">
                    <a:lumMod val="50000"/>
                  </a:schemeClr>
                </a:solidFill>
              </a:rPr>
              <a:t>Perkembangan secara tidak kawin melalui proses pembelahan dan secara tidak kawin melalui peleburan inti sel dari dua inti sel induk</a:t>
            </a:r>
          </a:p>
          <a:p>
            <a:r>
              <a:rPr lang="id-ID" sz="2200" dirty="0" smtClean="0">
                <a:solidFill>
                  <a:schemeClr val="accent1">
                    <a:lumMod val="50000"/>
                  </a:schemeClr>
                </a:solidFill>
              </a:rPr>
              <a:t>Tidak memiliki akar, batang, dan daun sejati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571480"/>
            <a:ext cx="6286544" cy="714372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000" dirty="0" smtClean="0">
                <a:solidFill>
                  <a:schemeClr val="accent1">
                    <a:lumMod val="50000"/>
                  </a:schemeClr>
                </a:solidFill>
              </a:rPr>
              <a:t>CARA JAMUR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id-ID" sz="4000" dirty="0" smtClean="0">
                <a:solidFill>
                  <a:schemeClr val="accent1">
                    <a:lumMod val="50000"/>
                  </a:schemeClr>
                </a:solidFill>
              </a:rPr>
              <a:t>MEMPEROLEH MAKANAN</a:t>
            </a:r>
            <a:endParaRPr lang="id-ID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28596" y="1643050"/>
            <a:ext cx="8143932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 smtClean="0"/>
              <a:t>Jamur</a:t>
            </a:r>
            <a:r>
              <a:rPr lang="en-US" sz="2200" dirty="0" smtClean="0"/>
              <a:t> m</a:t>
            </a:r>
            <a:r>
              <a:rPr lang="id-ID" sz="2200" dirty="0" smtClean="0"/>
              <a:t>enyerap zat organik dari lingkungannya melalui hifa dan miselium</a:t>
            </a:r>
            <a:r>
              <a:rPr lang="en-US" sz="2200" dirty="0" err="1" smtClean="0"/>
              <a:t>nya</a:t>
            </a:r>
            <a:r>
              <a:rPr lang="en-US" sz="2200" dirty="0" smtClean="0"/>
              <a:t>, </a:t>
            </a:r>
            <a:r>
              <a:rPr lang="en-US" sz="2200" dirty="0" err="1" smtClean="0"/>
              <a:t>kemudian</a:t>
            </a:r>
            <a:r>
              <a:rPr lang="en-US" sz="2200" dirty="0" smtClean="0"/>
              <a:t> </a:t>
            </a:r>
            <a:r>
              <a:rPr lang="en-US" sz="2200" dirty="0" err="1" smtClean="0"/>
              <a:t>menyimpannya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bentuk</a:t>
            </a:r>
            <a:r>
              <a:rPr lang="en-US" sz="2200" dirty="0" smtClean="0"/>
              <a:t> </a:t>
            </a:r>
            <a:r>
              <a:rPr lang="en-US" sz="2200" dirty="0" err="1" smtClean="0"/>
              <a:t>glikogen</a:t>
            </a:r>
            <a:r>
              <a:rPr lang="en-US" sz="2200" dirty="0" smtClean="0"/>
              <a:t>.</a:t>
            </a:r>
          </a:p>
          <a:p>
            <a:pPr algn="ctr"/>
            <a:endParaRPr lang="en-US" dirty="0"/>
          </a:p>
        </p:txBody>
      </p:sp>
      <p:graphicFrame>
        <p:nvGraphicFramePr>
          <p:cNvPr id="10" name="Diagram 9"/>
          <p:cNvGraphicFramePr/>
          <p:nvPr/>
        </p:nvGraphicFramePr>
        <p:xfrm>
          <a:off x="714348" y="250030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7572396" y="5715016"/>
            <a:ext cx="1357322" cy="928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hlinkClick r:id="rId6" action="ppaction://hlinksldjump"/>
              </a:rPr>
              <a:t>Next</a:t>
            </a:r>
            <a:endParaRPr lang="en-US" sz="2400" dirty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1857364"/>
            <a:ext cx="7215238" cy="1071570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Mendapatkan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nutrisi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dengan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cara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menguraikan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organisme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yang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telah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mati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.</a:t>
            </a:r>
          </a:p>
        </p:txBody>
      </p:sp>
      <p:sp>
        <p:nvSpPr>
          <p:cNvPr id="6" name="Oval 5"/>
          <p:cNvSpPr/>
          <p:nvPr/>
        </p:nvSpPr>
        <p:spPr>
          <a:xfrm>
            <a:off x="2143108" y="785794"/>
            <a:ext cx="4643470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 smtClean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en-US" sz="2700" dirty="0" err="1" smtClean="0">
                <a:solidFill>
                  <a:schemeClr val="accent1">
                    <a:lumMod val="50000"/>
                  </a:schemeClr>
                </a:solidFill>
              </a:rPr>
              <a:t>Jamur</a:t>
            </a:r>
            <a:r>
              <a:rPr lang="en-US" sz="27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700" dirty="0" err="1" smtClean="0">
                <a:solidFill>
                  <a:schemeClr val="accent1">
                    <a:lumMod val="50000"/>
                  </a:schemeClr>
                </a:solidFill>
              </a:rPr>
              <a:t>Saproba</a:t>
            </a:r>
            <a:endParaRPr lang="en-US" sz="27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Left Arrow 3"/>
          <p:cNvSpPr/>
          <p:nvPr/>
        </p:nvSpPr>
        <p:spPr>
          <a:xfrm>
            <a:off x="142844" y="5929330"/>
            <a:ext cx="1285884" cy="7143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hlinkClick r:id="rId2" action="ppaction://hlinksldjump"/>
              </a:rPr>
              <a:t>Back</a:t>
            </a:r>
            <a:endParaRPr lang="en-US" sz="2200" dirty="0"/>
          </a:p>
        </p:txBody>
      </p:sp>
      <p:sp>
        <p:nvSpPr>
          <p:cNvPr id="5" name="Rectangle 4"/>
          <p:cNvSpPr/>
          <p:nvPr/>
        </p:nvSpPr>
        <p:spPr>
          <a:xfrm>
            <a:off x="4643438" y="5786454"/>
            <a:ext cx="26432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 err="1" smtClean="0">
                <a:solidFill>
                  <a:schemeClr val="accent1">
                    <a:lumMod val="50000"/>
                  </a:schemeClr>
                </a:solidFill>
              </a:rPr>
              <a:t>Volvariella</a:t>
            </a: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i="1" dirty="0" err="1" smtClean="0">
                <a:solidFill>
                  <a:schemeClr val="accent1">
                    <a:lumMod val="50000"/>
                  </a:schemeClr>
                </a:solidFill>
              </a:rPr>
              <a:t>volvaceae</a:t>
            </a: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338" name="Picture 2" descr="http://1.bp.blogspot.com/-DbiMcQEWW1g/UJu4UkAfYQI/AAAAAAAAA1U/l9K_zUhb-SM/s320/jamur-tira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000372"/>
            <a:ext cx="3048000" cy="2643206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500166" y="5786454"/>
            <a:ext cx="25204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 smtClean="0">
                <a:solidFill>
                  <a:schemeClr val="accent1">
                    <a:lumMod val="50000"/>
                  </a:schemeClr>
                </a:solidFill>
              </a:rPr>
              <a:t>Pleurotus</a:t>
            </a: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i="1" dirty="0" err="1" smtClean="0">
                <a:solidFill>
                  <a:schemeClr val="accent1">
                    <a:lumMod val="50000"/>
                  </a:schemeClr>
                </a:solidFill>
              </a:rPr>
              <a:t>ostreatus</a:t>
            </a:r>
            <a:endParaRPr lang="en-US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340" name="Picture 4" descr="http://1.bp.blogspot.com/-mJwjtsNndvM/TWblZdPYVcI/AAAAAAAAAjQ/Vdx5LmKje38/s1600/Jamur+Mera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000372"/>
            <a:ext cx="3071834" cy="2600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1928802"/>
            <a:ext cx="81439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Menyerap</a:t>
            </a:r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6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nutrisi</a:t>
            </a:r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6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dari</a:t>
            </a:r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6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tubuh</a:t>
            </a:r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6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organisme</a:t>
            </a:r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lain yang </a:t>
            </a:r>
            <a:r>
              <a:rPr lang="en-US" sz="26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ditumpangi</a:t>
            </a:r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(</a:t>
            </a:r>
            <a:r>
              <a:rPr lang="en-US" sz="26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inang</a:t>
            </a:r>
            <a:r>
              <a:rPr lang="en-US" sz="26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).</a:t>
            </a:r>
            <a:endParaRPr lang="en-US" sz="2600" dirty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43108" y="785794"/>
            <a:ext cx="4643470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 smtClean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en-US" sz="2700" dirty="0" err="1" smtClean="0">
                <a:solidFill>
                  <a:schemeClr val="accent1">
                    <a:lumMod val="50000"/>
                  </a:schemeClr>
                </a:solidFill>
              </a:rPr>
              <a:t>Jamur</a:t>
            </a:r>
            <a:r>
              <a:rPr lang="en-US" sz="27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700" dirty="0" err="1" smtClean="0">
                <a:solidFill>
                  <a:schemeClr val="accent1">
                    <a:lumMod val="50000"/>
                  </a:schemeClr>
                </a:solidFill>
              </a:rPr>
              <a:t>Parasit</a:t>
            </a:r>
            <a:endParaRPr lang="en-US" sz="27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00100" y="2500306"/>
            <a:ext cx="72866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\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142844" y="5929330"/>
            <a:ext cx="1285884" cy="7143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hlinkClick r:id="rId2" action="ppaction://hlinksldjump"/>
              </a:rPr>
              <a:t>Back</a:t>
            </a:r>
            <a:endParaRPr lang="en-US" sz="2200" dirty="0"/>
          </a:p>
        </p:txBody>
      </p:sp>
      <p:pic>
        <p:nvPicPr>
          <p:cNvPr id="13314" name="Picture 2" descr="Ganoderma applanat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9" y="3000372"/>
            <a:ext cx="3500462" cy="2395516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857224" y="5500702"/>
            <a:ext cx="31332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 smtClean="0">
                <a:solidFill>
                  <a:schemeClr val="accent1">
                    <a:lumMod val="50000"/>
                  </a:schemeClr>
                </a:solidFill>
              </a:rPr>
              <a:t>Ganoderma</a:t>
            </a: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i="1" dirty="0" err="1" smtClean="0">
                <a:solidFill>
                  <a:schemeClr val="accent1">
                    <a:lumMod val="50000"/>
                  </a:schemeClr>
                </a:solidFill>
              </a:rPr>
              <a:t>applanatum</a:t>
            </a:r>
            <a:endParaRPr lang="en-US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57752" y="5500702"/>
            <a:ext cx="302563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 smtClean="0">
                <a:solidFill>
                  <a:schemeClr val="accent1">
                    <a:lumMod val="50000"/>
                  </a:schemeClr>
                </a:solidFill>
              </a:rPr>
              <a:t>Phakopsora_pachyrhizi</a:t>
            </a:r>
            <a:endParaRPr lang="en-US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Picture 12" descr="Phakopsora_pachyrhizi_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3000372"/>
            <a:ext cx="3500462" cy="2419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1857364"/>
            <a:ext cx="7854696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Mendapatkan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nutrisi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dari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organisme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hidup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lain,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tetapi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mampu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memberikan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keuntungan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bagi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organisme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pasangan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simbiosisnya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143108" y="785794"/>
            <a:ext cx="4643470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 smtClean="0">
                <a:solidFill>
                  <a:schemeClr val="accent1">
                    <a:lumMod val="50000"/>
                  </a:schemeClr>
                </a:solidFill>
              </a:rPr>
              <a:t>3. </a:t>
            </a:r>
            <a:r>
              <a:rPr lang="en-US" sz="2700" dirty="0" err="1" smtClean="0">
                <a:solidFill>
                  <a:schemeClr val="accent1">
                    <a:lumMod val="50000"/>
                  </a:schemeClr>
                </a:solidFill>
              </a:rPr>
              <a:t>Jamur</a:t>
            </a:r>
            <a:r>
              <a:rPr lang="en-US" sz="27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700" dirty="0" err="1" smtClean="0">
                <a:solidFill>
                  <a:schemeClr val="accent1">
                    <a:lumMod val="50000"/>
                  </a:schemeClr>
                </a:solidFill>
              </a:rPr>
              <a:t>Simbiosis</a:t>
            </a:r>
            <a:r>
              <a:rPr lang="en-US" sz="27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700" dirty="0" err="1" smtClean="0">
                <a:solidFill>
                  <a:schemeClr val="accent1">
                    <a:lumMod val="50000"/>
                  </a:schemeClr>
                </a:solidFill>
              </a:rPr>
              <a:t>Mutualisme</a:t>
            </a:r>
            <a:endParaRPr lang="en-US" sz="27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142844" y="5929330"/>
            <a:ext cx="1285884" cy="7143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hlinkClick r:id="rId2" action="ppaction://hlinksldjump"/>
              </a:rPr>
              <a:t>Back</a:t>
            </a:r>
            <a:endParaRPr lang="en-US" sz="2200" dirty="0"/>
          </a:p>
        </p:txBody>
      </p:sp>
      <p:pic>
        <p:nvPicPr>
          <p:cNvPr id="12290" name="Picture 2" descr="Berkas:ChampignonMushro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214686"/>
            <a:ext cx="3571900" cy="242889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285852" y="5715016"/>
            <a:ext cx="31736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200" i="1" dirty="0" smtClean="0">
                <a:solidFill>
                  <a:schemeClr val="accent1">
                    <a:lumMod val="50000"/>
                  </a:schemeClr>
                </a:solidFill>
              </a:rPr>
              <a:t>Champignon</a:t>
            </a: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d-ID" sz="2200" i="1" dirty="0" smtClean="0">
                <a:solidFill>
                  <a:schemeClr val="accent1">
                    <a:lumMod val="50000"/>
                  </a:schemeClr>
                </a:solidFill>
              </a:rPr>
              <a:t>Mushroom</a:t>
            </a:r>
            <a:endParaRPr lang="id-ID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2" descr="http://2.bp.blogspot.com/_wQ-5DNnXjEY/TJ80S5b1zbI/AAAAAAAAAsQ/f1sv4iH4aIk/s1600/346684296_27b8e7623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214686"/>
            <a:ext cx="3571899" cy="2428892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786314" y="5715016"/>
            <a:ext cx="269471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Lichen (</a:t>
            </a:r>
            <a:r>
              <a:rPr lang="en-US" sz="2200" i="1" dirty="0" err="1" smtClean="0">
                <a:solidFill>
                  <a:schemeClr val="accent1">
                    <a:lumMod val="50000"/>
                  </a:schemeClr>
                </a:solidFill>
              </a:rPr>
              <a:t>lumut</a:t>
            </a: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i="1" dirty="0" err="1" smtClean="0">
                <a:solidFill>
                  <a:schemeClr val="accent1">
                    <a:lumMod val="50000"/>
                  </a:schemeClr>
                </a:solidFill>
              </a:rPr>
              <a:t>kerak</a:t>
            </a: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1802" y="571480"/>
            <a:ext cx="2928958" cy="581772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</a:rPr>
              <a:t>Ascomycota</a:t>
            </a:r>
            <a:endParaRPr lang="id-ID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389120"/>
          </a:xfrm>
        </p:spPr>
        <p:txBody>
          <a:bodyPr/>
          <a:lstStyle/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Ciri – ciri		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	:</a:t>
            </a:r>
          </a:p>
          <a:p>
            <a:pPr lvl="1">
              <a:buFont typeface="Arial" pitchFamily="34" charset="0"/>
              <a:buChar char="•"/>
            </a:pPr>
            <a:r>
              <a:rPr lang="id-ID" sz="25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Menghasilkan askospora sebagai hasil reproduksi seksual</a:t>
            </a:r>
            <a:endParaRPr lang="en-US" sz="2500" dirty="0" smtClean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Sebagian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besar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500" dirty="0" err="1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multiseluler</a:t>
            </a:r>
            <a:endParaRPr lang="id-ID" sz="2500" dirty="0" smtClean="0">
              <a:solidFill>
                <a:schemeClr val="accent1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Macam hifa 	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  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 hifa bersekat</a:t>
            </a: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Reproduksi seksual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 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 konjugasi</a:t>
            </a:r>
          </a:p>
          <a:p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Contoh spesies	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 	</a:t>
            </a:r>
            <a:r>
              <a:rPr lang="id-ID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:</a:t>
            </a:r>
          </a:p>
          <a:p>
            <a:pPr lvl="1"/>
            <a:r>
              <a:rPr lang="id-ID" i="1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Sachromices cerevisiae</a:t>
            </a:r>
          </a:p>
          <a:p>
            <a:pPr lvl="1"/>
            <a:r>
              <a:rPr lang="id-ID" i="1" dirty="0" smtClean="0">
                <a:solidFill>
                  <a:schemeClr val="accent1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Penicilium notatum</a:t>
            </a:r>
          </a:p>
          <a:p>
            <a:pPr>
              <a:buFont typeface="Wingdings" pitchFamily="2" charset="2"/>
              <a:buChar char="§"/>
            </a:pP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2264</TotalTime>
  <Words>352</Words>
  <Application>Microsoft Office PowerPoint</Application>
  <PresentationFormat>On-screen Show (4:3)</PresentationFormat>
  <Paragraphs>97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Tugas Biologi</vt:lpstr>
      <vt:lpstr>Slide 2</vt:lpstr>
      <vt:lpstr>Slide 3</vt:lpstr>
      <vt:lpstr>CIRI - CIRI JAMUR</vt:lpstr>
      <vt:lpstr>CARA JAMUR MEMPEROLEH MAKANAN</vt:lpstr>
      <vt:lpstr>Slide 6</vt:lpstr>
      <vt:lpstr>Slide 7</vt:lpstr>
      <vt:lpstr>Slide 8</vt:lpstr>
      <vt:lpstr>Ascomycota</vt:lpstr>
      <vt:lpstr>Zygomycota</vt:lpstr>
      <vt:lpstr>Basidiomycota</vt:lpstr>
      <vt:lpstr>Deuteromycota</vt:lpstr>
      <vt:lpstr>Reproduksi Rhizopus Stoloniferus</vt:lpstr>
      <vt:lpstr>Reproduksi Ascomycota</vt:lpstr>
      <vt:lpstr>Jamur Layak Konsumsi</vt:lpstr>
      <vt:lpstr>Jamur Tidak Layak Konsumsi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Regina</cp:lastModifiedBy>
  <cp:revision>82</cp:revision>
  <dcterms:created xsi:type="dcterms:W3CDTF">2014-01-12T19:28:16Z</dcterms:created>
  <dcterms:modified xsi:type="dcterms:W3CDTF">2014-01-27T13:53:09Z</dcterms:modified>
</cp:coreProperties>
</file>