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19.xml" ContentType="application/vnd.openxmlformats-officedocument.presentationml.notesSlide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20.xml" ContentType="application/vnd.openxmlformats-officedocument.presentationml.notesSlide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78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9B895D-E6BC-4686-986C-0C0A45C53FE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92425B-AB51-4161-B9C0-58673B543482}">
      <dgm:prSet phldrT="[Text]" custT="1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4700" b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Usaha</a:t>
          </a:r>
          <a:r>
            <a:rPr lang="en-US" sz="2800" b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</a:t>
          </a:r>
          <a:endParaRPr lang="en-US" sz="3100" b="1" dirty="0">
            <a:solidFill>
              <a:schemeClr val="bg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3ABEE9D-F78B-4E25-BA70-E0DEA90F5605}" type="parTrans" cxnId="{0F11977A-424D-4A26-A2B6-5841F661F41D}">
      <dgm:prSet/>
      <dgm:spPr/>
      <dgm:t>
        <a:bodyPr/>
        <a:lstStyle/>
        <a:p>
          <a:endParaRPr lang="en-US"/>
        </a:p>
      </dgm:t>
    </dgm:pt>
    <dgm:pt modelId="{A56FB95C-752C-4993-B642-C654806677BD}" type="sibTrans" cxnId="{0F11977A-424D-4A26-A2B6-5841F661F41D}">
      <dgm:prSet/>
      <dgm:spPr/>
      <dgm:t>
        <a:bodyPr/>
        <a:lstStyle/>
        <a:p>
          <a:endParaRPr lang="en-US"/>
        </a:p>
      </dgm:t>
    </dgm:pt>
    <dgm:pt modelId="{E775625E-5DCE-4067-B5F3-D5CCB01C3B8D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/>
            <a:t>Gaya(F)</a:t>
          </a:r>
          <a:endParaRPr lang="en-US" b="1" dirty="0"/>
        </a:p>
      </dgm:t>
    </dgm:pt>
    <dgm:pt modelId="{C4114F89-9053-4E65-863F-6685D7FC652A}" type="parTrans" cxnId="{C5ADAE53-81F4-44D8-B69A-2B87A5001599}">
      <dgm:prSet/>
      <dgm:spPr/>
      <dgm:t>
        <a:bodyPr/>
        <a:lstStyle/>
        <a:p>
          <a:endParaRPr lang="en-US"/>
        </a:p>
      </dgm:t>
    </dgm:pt>
    <dgm:pt modelId="{DB65C16F-A98C-4C38-946C-F0D857D4D6BD}" type="sibTrans" cxnId="{C5ADAE53-81F4-44D8-B69A-2B87A5001599}">
      <dgm:prSet/>
      <dgm:spPr/>
      <dgm:t>
        <a:bodyPr/>
        <a:lstStyle/>
        <a:p>
          <a:endParaRPr lang="en-US"/>
        </a:p>
      </dgm:t>
    </dgm:pt>
    <dgm:pt modelId="{CCDB0FB3-FC85-4D80-829E-C2D9856E807D}">
      <dgm:prSet phldrT="[Text]" custT="1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4700" b="1" dirty="0" err="1" smtClean="0">
              <a:latin typeface="Verdana" pitchFamily="34" charset="0"/>
              <a:ea typeface="Verdana" pitchFamily="34" charset="0"/>
              <a:cs typeface="Verdana" pitchFamily="34" charset="0"/>
            </a:rPr>
            <a:t>Energi</a:t>
          </a:r>
          <a:endParaRPr lang="en-US" sz="4700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FCA9B2D-7DE0-43C1-B62E-5D0DBB6040CD}" type="parTrans" cxnId="{DDA4A460-47DA-4A8D-8600-7E692F6F5A4B}">
      <dgm:prSet/>
      <dgm:spPr/>
      <dgm:t>
        <a:bodyPr/>
        <a:lstStyle/>
        <a:p>
          <a:endParaRPr lang="en-US"/>
        </a:p>
      </dgm:t>
    </dgm:pt>
    <dgm:pt modelId="{C5D811BE-FE20-49DF-B38E-4DD4AD916944}" type="sibTrans" cxnId="{DDA4A460-47DA-4A8D-8600-7E692F6F5A4B}">
      <dgm:prSet/>
      <dgm:spPr/>
      <dgm:t>
        <a:bodyPr/>
        <a:lstStyle/>
        <a:p>
          <a:endParaRPr lang="en-US"/>
        </a:p>
      </dgm:t>
    </dgm:pt>
    <dgm:pt modelId="{94A101BD-D4A4-4C1E-927A-F9D5CF946DF8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err="1" smtClean="0"/>
            <a:t>Energi</a:t>
          </a:r>
          <a:r>
            <a:rPr lang="en-US" b="1" dirty="0" smtClean="0"/>
            <a:t> </a:t>
          </a:r>
          <a:r>
            <a:rPr lang="en-US" b="1" dirty="0" err="1" smtClean="0"/>
            <a:t>Kinetik</a:t>
          </a:r>
          <a:r>
            <a:rPr lang="en-US" b="1" dirty="0" smtClean="0"/>
            <a:t>(</a:t>
          </a:r>
          <a:r>
            <a:rPr lang="en-US" b="1" i="1" dirty="0" err="1" smtClean="0"/>
            <a:t>Ek</a:t>
          </a:r>
          <a:r>
            <a:rPr lang="en-US" b="1" dirty="0" smtClean="0"/>
            <a:t>)</a:t>
          </a:r>
          <a:endParaRPr lang="en-US" b="1" dirty="0"/>
        </a:p>
      </dgm:t>
    </dgm:pt>
    <dgm:pt modelId="{73404885-DA23-4573-8324-C5E3E6346925}" type="parTrans" cxnId="{2F03ED10-1B2F-45FC-A042-0A59EE0857BC}">
      <dgm:prSet/>
      <dgm:spPr/>
      <dgm:t>
        <a:bodyPr/>
        <a:lstStyle/>
        <a:p>
          <a:endParaRPr lang="en-US"/>
        </a:p>
      </dgm:t>
    </dgm:pt>
    <dgm:pt modelId="{3948B6EA-83A5-4A68-8C31-2F02670A37C1}" type="sibTrans" cxnId="{2F03ED10-1B2F-45FC-A042-0A59EE0857BC}">
      <dgm:prSet/>
      <dgm:spPr/>
      <dgm:t>
        <a:bodyPr/>
        <a:lstStyle/>
        <a:p>
          <a:endParaRPr lang="en-US"/>
        </a:p>
      </dgm:t>
    </dgm:pt>
    <dgm:pt modelId="{C41EDFC5-C17F-45CB-8F47-BF360D2F16CD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err="1" smtClean="0"/>
            <a:t>Energi</a:t>
          </a:r>
          <a:r>
            <a:rPr lang="en-US" b="1" dirty="0" smtClean="0"/>
            <a:t> </a:t>
          </a:r>
          <a:r>
            <a:rPr lang="en-US" b="1" dirty="0" err="1" smtClean="0"/>
            <a:t>Potensial</a:t>
          </a:r>
          <a:r>
            <a:rPr lang="en-US" b="1" dirty="0" smtClean="0"/>
            <a:t>(</a:t>
          </a:r>
          <a:r>
            <a:rPr lang="en-US" b="1" i="1" dirty="0" err="1" smtClean="0"/>
            <a:t>Ep</a:t>
          </a:r>
          <a:r>
            <a:rPr lang="en-US" b="1" dirty="0" smtClean="0"/>
            <a:t>)</a:t>
          </a:r>
          <a:endParaRPr lang="en-US" b="1" dirty="0"/>
        </a:p>
      </dgm:t>
    </dgm:pt>
    <dgm:pt modelId="{E1E12A00-C4A3-4BC1-BC5E-08A6060D49FA}" type="parTrans" cxnId="{3F0DA6D1-7E97-4354-8B3A-1FC89CE689EC}">
      <dgm:prSet/>
      <dgm:spPr/>
      <dgm:t>
        <a:bodyPr/>
        <a:lstStyle/>
        <a:p>
          <a:endParaRPr lang="en-US"/>
        </a:p>
      </dgm:t>
    </dgm:pt>
    <dgm:pt modelId="{78BCB8CD-FE90-4584-AF06-552EFC5CFCF4}" type="sibTrans" cxnId="{3F0DA6D1-7E97-4354-8B3A-1FC89CE689EC}">
      <dgm:prSet/>
      <dgm:spPr/>
      <dgm:t>
        <a:bodyPr/>
        <a:lstStyle/>
        <a:p>
          <a:endParaRPr lang="en-US"/>
        </a:p>
      </dgm:t>
    </dgm:pt>
    <dgm:pt modelId="{A032343C-DF39-4A21-9A86-11EC911C6ABE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/>
            <a:t>Gaya </a:t>
          </a:r>
          <a:r>
            <a:rPr lang="en-US" b="1" dirty="0" err="1" smtClean="0"/>
            <a:t>Gesekan</a:t>
          </a:r>
          <a:r>
            <a:rPr lang="en-US" b="1" dirty="0" smtClean="0"/>
            <a:t>(f)</a:t>
          </a:r>
          <a:endParaRPr lang="en-US" b="1" dirty="0"/>
        </a:p>
      </dgm:t>
    </dgm:pt>
    <dgm:pt modelId="{389F0299-C7ED-4050-9A33-0629F68C82CA}" type="parTrans" cxnId="{94FA2B3E-AA44-4FB5-949F-B7C5A167F1DE}">
      <dgm:prSet/>
      <dgm:spPr/>
      <dgm:t>
        <a:bodyPr/>
        <a:lstStyle/>
        <a:p>
          <a:endParaRPr lang="en-US"/>
        </a:p>
      </dgm:t>
    </dgm:pt>
    <dgm:pt modelId="{80CBFD47-037F-494C-B22C-71BAA50A01EB}" type="sibTrans" cxnId="{94FA2B3E-AA44-4FB5-949F-B7C5A167F1DE}">
      <dgm:prSet/>
      <dgm:spPr/>
      <dgm:t>
        <a:bodyPr/>
        <a:lstStyle/>
        <a:p>
          <a:endParaRPr lang="en-US"/>
        </a:p>
      </dgm:t>
    </dgm:pt>
    <dgm:pt modelId="{BE4EB656-7F49-43BF-9D97-D7041541968B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/>
            <a:t>GL </a:t>
          </a:r>
          <a:r>
            <a:rPr lang="en-US" b="1" dirty="0" err="1" smtClean="0"/>
            <a:t>Beraturan</a:t>
          </a:r>
          <a:endParaRPr lang="en-US" b="1" dirty="0"/>
        </a:p>
      </dgm:t>
    </dgm:pt>
    <dgm:pt modelId="{6B227958-5070-4D82-AA65-62B0246BAABB}" type="parTrans" cxnId="{6729E764-6AFA-4A11-9AE6-20BBF54A8E7A}">
      <dgm:prSet/>
      <dgm:spPr/>
      <dgm:t>
        <a:bodyPr/>
        <a:lstStyle/>
        <a:p>
          <a:endParaRPr lang="en-US"/>
        </a:p>
      </dgm:t>
    </dgm:pt>
    <dgm:pt modelId="{BA860347-E1A4-4CC6-8D08-1B052D021F73}" type="sibTrans" cxnId="{6729E764-6AFA-4A11-9AE6-20BBF54A8E7A}">
      <dgm:prSet/>
      <dgm:spPr/>
      <dgm:t>
        <a:bodyPr/>
        <a:lstStyle/>
        <a:p>
          <a:endParaRPr lang="en-US"/>
        </a:p>
      </dgm:t>
    </dgm:pt>
    <dgm:pt modelId="{D85A780A-9981-48C5-AD9C-1DE7137068A1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/>
            <a:t>GL </a:t>
          </a:r>
          <a:r>
            <a:rPr lang="en-US" b="1" dirty="0" err="1" smtClean="0"/>
            <a:t>Berubah</a:t>
          </a:r>
          <a:r>
            <a:rPr lang="en-US" b="1" dirty="0" smtClean="0"/>
            <a:t> </a:t>
          </a:r>
          <a:r>
            <a:rPr lang="en-US" b="1" dirty="0" err="1" smtClean="0"/>
            <a:t>Beraturan</a:t>
          </a:r>
          <a:endParaRPr lang="en-US" b="1" dirty="0"/>
        </a:p>
      </dgm:t>
    </dgm:pt>
    <dgm:pt modelId="{D211F196-BD5F-4929-811F-462BBDF02855}" type="parTrans" cxnId="{6A552357-5281-4EE8-AFBA-0AD8180683F5}">
      <dgm:prSet/>
      <dgm:spPr/>
      <dgm:t>
        <a:bodyPr/>
        <a:lstStyle/>
        <a:p>
          <a:endParaRPr lang="en-US"/>
        </a:p>
      </dgm:t>
    </dgm:pt>
    <dgm:pt modelId="{8B10DB9C-5257-4FFB-9A7F-6DFDD6E8B472}" type="sibTrans" cxnId="{6A552357-5281-4EE8-AFBA-0AD8180683F5}">
      <dgm:prSet/>
      <dgm:spPr/>
      <dgm:t>
        <a:bodyPr/>
        <a:lstStyle/>
        <a:p>
          <a:endParaRPr lang="en-US"/>
        </a:p>
      </dgm:t>
    </dgm:pt>
    <dgm:pt modelId="{25ED37F3-81BA-4AAD-935B-0C6D24F1260A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err="1" smtClean="0"/>
            <a:t>Gerak</a:t>
          </a:r>
          <a:r>
            <a:rPr lang="en-US" b="1" dirty="0" smtClean="0"/>
            <a:t> </a:t>
          </a:r>
          <a:r>
            <a:rPr lang="en-US" b="1" dirty="0" err="1" smtClean="0"/>
            <a:t>Jatuh</a:t>
          </a:r>
          <a:r>
            <a:rPr lang="en-US" b="1" dirty="0" smtClean="0"/>
            <a:t> </a:t>
          </a:r>
          <a:r>
            <a:rPr lang="en-US" b="1" dirty="0" err="1" smtClean="0"/>
            <a:t>Bebas</a:t>
          </a:r>
          <a:endParaRPr lang="en-US" b="1" dirty="0"/>
        </a:p>
      </dgm:t>
    </dgm:pt>
    <dgm:pt modelId="{5D5F5914-79EA-43FF-9A9B-7BD569301A11}" type="parTrans" cxnId="{5FD71433-F5A0-42ED-8F2B-763A2D1663B6}">
      <dgm:prSet/>
      <dgm:spPr/>
      <dgm:t>
        <a:bodyPr/>
        <a:lstStyle/>
        <a:p>
          <a:endParaRPr lang="en-US"/>
        </a:p>
      </dgm:t>
    </dgm:pt>
    <dgm:pt modelId="{129D64C3-0203-45F7-9A20-BE06DFE7B194}" type="sibTrans" cxnId="{5FD71433-F5A0-42ED-8F2B-763A2D1663B6}">
      <dgm:prSet/>
      <dgm:spPr/>
      <dgm:t>
        <a:bodyPr/>
        <a:lstStyle/>
        <a:p>
          <a:endParaRPr lang="en-US"/>
        </a:p>
      </dgm:t>
    </dgm:pt>
    <dgm:pt modelId="{5F8D9DC1-3102-420E-BCF5-FC7FAD387719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err="1" smtClean="0"/>
            <a:t>Gerak</a:t>
          </a:r>
          <a:r>
            <a:rPr lang="en-US" b="1" dirty="0" smtClean="0"/>
            <a:t> </a:t>
          </a:r>
          <a:r>
            <a:rPr lang="en-US" b="1" dirty="0" err="1" smtClean="0"/>
            <a:t>Vertikal</a:t>
          </a:r>
          <a:r>
            <a:rPr lang="en-US" b="1" dirty="0" smtClean="0"/>
            <a:t> </a:t>
          </a:r>
          <a:r>
            <a:rPr lang="en-US" b="1" dirty="0" err="1" smtClean="0"/>
            <a:t>ke</a:t>
          </a:r>
          <a:r>
            <a:rPr lang="en-US" b="1" dirty="0" smtClean="0"/>
            <a:t> </a:t>
          </a:r>
          <a:r>
            <a:rPr lang="en-US" b="1" dirty="0" err="1" smtClean="0"/>
            <a:t>Atas</a:t>
          </a:r>
          <a:endParaRPr lang="en-US" b="1" dirty="0"/>
        </a:p>
      </dgm:t>
    </dgm:pt>
    <dgm:pt modelId="{66F2C857-73ED-495D-BE31-00261B08935D}" type="parTrans" cxnId="{319CDE74-1075-4F86-AC35-801F7596F97F}">
      <dgm:prSet/>
      <dgm:spPr/>
      <dgm:t>
        <a:bodyPr/>
        <a:lstStyle/>
        <a:p>
          <a:endParaRPr lang="en-US"/>
        </a:p>
      </dgm:t>
    </dgm:pt>
    <dgm:pt modelId="{490C4012-8CBF-4080-B792-7F1ED32D7EC9}" type="sibTrans" cxnId="{319CDE74-1075-4F86-AC35-801F7596F97F}">
      <dgm:prSet/>
      <dgm:spPr/>
      <dgm:t>
        <a:bodyPr/>
        <a:lstStyle/>
        <a:p>
          <a:endParaRPr lang="en-US"/>
        </a:p>
      </dgm:t>
    </dgm:pt>
    <dgm:pt modelId="{B665B8D9-E479-443F-9028-782175C31E19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err="1" smtClean="0"/>
            <a:t>Energi</a:t>
          </a:r>
          <a:r>
            <a:rPr lang="en-US" b="1" dirty="0" smtClean="0"/>
            <a:t> </a:t>
          </a:r>
          <a:r>
            <a:rPr lang="en-US" b="1" dirty="0" err="1" smtClean="0"/>
            <a:t>Mekanik</a:t>
          </a:r>
          <a:r>
            <a:rPr lang="en-US" b="1" dirty="0" smtClean="0"/>
            <a:t>(</a:t>
          </a:r>
          <a:r>
            <a:rPr lang="en-US" b="1" i="1" dirty="0" err="1" smtClean="0"/>
            <a:t>Em</a:t>
          </a:r>
          <a:r>
            <a:rPr lang="en-US" b="1" dirty="0" smtClean="0"/>
            <a:t>)</a:t>
          </a:r>
          <a:endParaRPr lang="en-US" b="1" dirty="0"/>
        </a:p>
      </dgm:t>
    </dgm:pt>
    <dgm:pt modelId="{314ADC9E-6B14-4183-A07E-6258497785AD}" type="parTrans" cxnId="{02FA8F77-E8B8-4BD3-93B4-F804EB9FCABC}">
      <dgm:prSet/>
      <dgm:spPr/>
      <dgm:t>
        <a:bodyPr/>
        <a:lstStyle/>
        <a:p>
          <a:endParaRPr lang="en-US"/>
        </a:p>
      </dgm:t>
    </dgm:pt>
    <dgm:pt modelId="{C0C20D6A-C32E-4B36-9958-3E8D020DEF23}" type="sibTrans" cxnId="{02FA8F77-E8B8-4BD3-93B4-F804EB9FCABC}">
      <dgm:prSet/>
      <dgm:spPr/>
      <dgm:t>
        <a:bodyPr/>
        <a:lstStyle/>
        <a:p>
          <a:endParaRPr lang="en-US"/>
        </a:p>
      </dgm:t>
    </dgm:pt>
    <dgm:pt modelId="{1BE196C3-043E-4884-ACCE-8F7C896E2E21}" type="pres">
      <dgm:prSet presAssocID="{0A9B895D-E6BC-4686-986C-0C0A45C53FE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B5E7DB5-48BC-4FFC-B418-9040D3FB24AC}" type="pres">
      <dgm:prSet presAssocID="{AF92425B-AB51-4161-B9C0-58673B543482}" presName="composite" presStyleCnt="0"/>
      <dgm:spPr/>
    </dgm:pt>
    <dgm:pt modelId="{47A4911C-04FC-44FE-B503-D5EAEAC68EE2}" type="pres">
      <dgm:prSet presAssocID="{AF92425B-AB51-4161-B9C0-58673B54348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7F969C-FC2B-4A1C-9864-88E69BF59DAE}" type="pres">
      <dgm:prSet presAssocID="{AF92425B-AB51-4161-B9C0-58673B543482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C326B5-B13B-4B98-B161-D7C16ECAE54E}" type="pres">
      <dgm:prSet presAssocID="{A56FB95C-752C-4993-B642-C654806677BD}" presName="space" presStyleCnt="0"/>
      <dgm:spPr/>
    </dgm:pt>
    <dgm:pt modelId="{07598E61-ADF6-4919-8E6C-F4121B73DDC4}" type="pres">
      <dgm:prSet presAssocID="{CCDB0FB3-FC85-4D80-829E-C2D9856E807D}" presName="composite" presStyleCnt="0"/>
      <dgm:spPr/>
    </dgm:pt>
    <dgm:pt modelId="{56910F72-CCB1-407D-BCC1-2AABC0C6A7F6}" type="pres">
      <dgm:prSet presAssocID="{CCDB0FB3-FC85-4D80-829E-C2D9856E807D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9CF40E-B3A0-46E7-ACDD-6AD0785179B2}" type="pres">
      <dgm:prSet presAssocID="{CCDB0FB3-FC85-4D80-829E-C2D9856E807D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9E2107-357E-4C85-982C-294E2B320401}" type="presOf" srcId="{BE4EB656-7F49-43BF-9D97-D7041541968B}" destId="{627F969C-FC2B-4A1C-9864-88E69BF59DAE}" srcOrd="0" destOrd="2" presId="urn:microsoft.com/office/officeart/2005/8/layout/hList1"/>
    <dgm:cxn modelId="{3F0DA6D1-7E97-4354-8B3A-1FC89CE689EC}" srcId="{CCDB0FB3-FC85-4D80-829E-C2D9856E807D}" destId="{C41EDFC5-C17F-45CB-8F47-BF360D2F16CD}" srcOrd="1" destOrd="0" parTransId="{E1E12A00-C4A3-4BC1-BC5E-08A6060D49FA}" sibTransId="{78BCB8CD-FE90-4584-AF06-552EFC5CFCF4}"/>
    <dgm:cxn modelId="{213794A3-86FD-4B75-921F-D91E95068172}" type="presOf" srcId="{E775625E-5DCE-4067-B5F3-D5CCB01C3B8D}" destId="{627F969C-FC2B-4A1C-9864-88E69BF59DAE}" srcOrd="0" destOrd="0" presId="urn:microsoft.com/office/officeart/2005/8/layout/hList1"/>
    <dgm:cxn modelId="{136EF6DD-E7F4-4595-9F96-080357E34FF5}" type="presOf" srcId="{A032343C-DF39-4A21-9A86-11EC911C6ABE}" destId="{627F969C-FC2B-4A1C-9864-88E69BF59DAE}" srcOrd="0" destOrd="1" presId="urn:microsoft.com/office/officeart/2005/8/layout/hList1"/>
    <dgm:cxn modelId="{9603A7DC-323C-429E-8A95-B237CCA063F5}" type="presOf" srcId="{AF92425B-AB51-4161-B9C0-58673B543482}" destId="{47A4911C-04FC-44FE-B503-D5EAEAC68EE2}" srcOrd="0" destOrd="0" presId="urn:microsoft.com/office/officeart/2005/8/layout/hList1"/>
    <dgm:cxn modelId="{2F03ED10-1B2F-45FC-A042-0A59EE0857BC}" srcId="{CCDB0FB3-FC85-4D80-829E-C2D9856E807D}" destId="{94A101BD-D4A4-4C1E-927A-F9D5CF946DF8}" srcOrd="0" destOrd="0" parTransId="{73404885-DA23-4573-8324-C5E3E6346925}" sibTransId="{3948B6EA-83A5-4A68-8C31-2F02670A37C1}"/>
    <dgm:cxn modelId="{BF412B10-FA0B-41ED-AF0C-5F7B24E64039}" type="presOf" srcId="{CCDB0FB3-FC85-4D80-829E-C2D9856E807D}" destId="{56910F72-CCB1-407D-BCC1-2AABC0C6A7F6}" srcOrd="0" destOrd="0" presId="urn:microsoft.com/office/officeart/2005/8/layout/hList1"/>
    <dgm:cxn modelId="{41A23209-EB89-4D23-8135-7B42555FDAC6}" type="presOf" srcId="{0A9B895D-E6BC-4686-986C-0C0A45C53FEE}" destId="{1BE196C3-043E-4884-ACCE-8F7C896E2E21}" srcOrd="0" destOrd="0" presId="urn:microsoft.com/office/officeart/2005/8/layout/hList1"/>
    <dgm:cxn modelId="{94FA2B3E-AA44-4FB5-949F-B7C5A167F1DE}" srcId="{AF92425B-AB51-4161-B9C0-58673B543482}" destId="{A032343C-DF39-4A21-9A86-11EC911C6ABE}" srcOrd="1" destOrd="0" parTransId="{389F0299-C7ED-4050-9A33-0629F68C82CA}" sibTransId="{80CBFD47-037F-494C-B22C-71BAA50A01EB}"/>
    <dgm:cxn modelId="{0F11977A-424D-4A26-A2B6-5841F661F41D}" srcId="{0A9B895D-E6BC-4686-986C-0C0A45C53FEE}" destId="{AF92425B-AB51-4161-B9C0-58673B543482}" srcOrd="0" destOrd="0" parTransId="{93ABEE9D-F78B-4E25-BA70-E0DEA90F5605}" sibTransId="{A56FB95C-752C-4993-B642-C654806677BD}"/>
    <dgm:cxn modelId="{C929022C-9CF1-424C-B14A-53E0CB4D7F28}" type="presOf" srcId="{D85A780A-9981-48C5-AD9C-1DE7137068A1}" destId="{627F969C-FC2B-4A1C-9864-88E69BF59DAE}" srcOrd="0" destOrd="3" presId="urn:microsoft.com/office/officeart/2005/8/layout/hList1"/>
    <dgm:cxn modelId="{5FD71433-F5A0-42ED-8F2B-763A2D1663B6}" srcId="{AF92425B-AB51-4161-B9C0-58673B543482}" destId="{25ED37F3-81BA-4AAD-935B-0C6D24F1260A}" srcOrd="4" destOrd="0" parTransId="{5D5F5914-79EA-43FF-9A9B-7BD569301A11}" sibTransId="{129D64C3-0203-45F7-9A20-BE06DFE7B194}"/>
    <dgm:cxn modelId="{02FA8F77-E8B8-4BD3-93B4-F804EB9FCABC}" srcId="{CCDB0FB3-FC85-4D80-829E-C2D9856E807D}" destId="{B665B8D9-E479-443F-9028-782175C31E19}" srcOrd="2" destOrd="0" parTransId="{314ADC9E-6B14-4183-A07E-6258497785AD}" sibTransId="{C0C20D6A-C32E-4B36-9958-3E8D020DEF23}"/>
    <dgm:cxn modelId="{6729E764-6AFA-4A11-9AE6-20BBF54A8E7A}" srcId="{AF92425B-AB51-4161-B9C0-58673B543482}" destId="{BE4EB656-7F49-43BF-9D97-D7041541968B}" srcOrd="2" destOrd="0" parTransId="{6B227958-5070-4D82-AA65-62B0246BAABB}" sibTransId="{BA860347-E1A4-4CC6-8D08-1B052D021F73}"/>
    <dgm:cxn modelId="{6A552357-5281-4EE8-AFBA-0AD8180683F5}" srcId="{AF92425B-AB51-4161-B9C0-58673B543482}" destId="{D85A780A-9981-48C5-AD9C-1DE7137068A1}" srcOrd="3" destOrd="0" parTransId="{D211F196-BD5F-4929-811F-462BBDF02855}" sibTransId="{8B10DB9C-5257-4FFB-9A7F-6DFDD6E8B472}"/>
    <dgm:cxn modelId="{336F1C0D-A729-4993-8329-263133F3DD25}" type="presOf" srcId="{B665B8D9-E479-443F-9028-782175C31E19}" destId="{999CF40E-B3A0-46E7-ACDD-6AD0785179B2}" srcOrd="0" destOrd="2" presId="urn:microsoft.com/office/officeart/2005/8/layout/hList1"/>
    <dgm:cxn modelId="{2E74C0C5-C565-45D7-B74D-409AA786D491}" type="presOf" srcId="{C41EDFC5-C17F-45CB-8F47-BF360D2F16CD}" destId="{999CF40E-B3A0-46E7-ACDD-6AD0785179B2}" srcOrd="0" destOrd="1" presId="urn:microsoft.com/office/officeart/2005/8/layout/hList1"/>
    <dgm:cxn modelId="{C5ADAE53-81F4-44D8-B69A-2B87A5001599}" srcId="{AF92425B-AB51-4161-B9C0-58673B543482}" destId="{E775625E-5DCE-4067-B5F3-D5CCB01C3B8D}" srcOrd="0" destOrd="0" parTransId="{C4114F89-9053-4E65-863F-6685D7FC652A}" sibTransId="{DB65C16F-A98C-4C38-946C-F0D857D4D6BD}"/>
    <dgm:cxn modelId="{6BE5F92B-9D69-483F-90EC-342D1971B8F8}" type="presOf" srcId="{5F8D9DC1-3102-420E-BCF5-FC7FAD387719}" destId="{627F969C-FC2B-4A1C-9864-88E69BF59DAE}" srcOrd="0" destOrd="5" presId="urn:microsoft.com/office/officeart/2005/8/layout/hList1"/>
    <dgm:cxn modelId="{DDA4A460-47DA-4A8D-8600-7E692F6F5A4B}" srcId="{0A9B895D-E6BC-4686-986C-0C0A45C53FEE}" destId="{CCDB0FB3-FC85-4D80-829E-C2D9856E807D}" srcOrd="1" destOrd="0" parTransId="{AFCA9B2D-7DE0-43C1-B62E-5D0DBB6040CD}" sibTransId="{C5D811BE-FE20-49DF-B38E-4DD4AD916944}"/>
    <dgm:cxn modelId="{319CDE74-1075-4F86-AC35-801F7596F97F}" srcId="{AF92425B-AB51-4161-B9C0-58673B543482}" destId="{5F8D9DC1-3102-420E-BCF5-FC7FAD387719}" srcOrd="5" destOrd="0" parTransId="{66F2C857-73ED-495D-BE31-00261B08935D}" sibTransId="{490C4012-8CBF-4080-B792-7F1ED32D7EC9}"/>
    <dgm:cxn modelId="{76D5A4E4-475C-4F80-9329-D2A33A8EDB2F}" type="presOf" srcId="{94A101BD-D4A4-4C1E-927A-F9D5CF946DF8}" destId="{999CF40E-B3A0-46E7-ACDD-6AD0785179B2}" srcOrd="0" destOrd="0" presId="urn:microsoft.com/office/officeart/2005/8/layout/hList1"/>
    <dgm:cxn modelId="{85476A2C-28CB-47A0-81BA-5940AC3132F0}" type="presOf" srcId="{25ED37F3-81BA-4AAD-935B-0C6D24F1260A}" destId="{627F969C-FC2B-4A1C-9864-88E69BF59DAE}" srcOrd="0" destOrd="4" presId="urn:microsoft.com/office/officeart/2005/8/layout/hList1"/>
    <dgm:cxn modelId="{B8353558-C3E7-479F-B32F-F9F73A2CDE72}" type="presParOf" srcId="{1BE196C3-043E-4884-ACCE-8F7C896E2E21}" destId="{CB5E7DB5-48BC-4FFC-B418-9040D3FB24AC}" srcOrd="0" destOrd="0" presId="urn:microsoft.com/office/officeart/2005/8/layout/hList1"/>
    <dgm:cxn modelId="{AB0AD1E6-A3D9-4E8B-A9C5-A9FAC125547F}" type="presParOf" srcId="{CB5E7DB5-48BC-4FFC-B418-9040D3FB24AC}" destId="{47A4911C-04FC-44FE-B503-D5EAEAC68EE2}" srcOrd="0" destOrd="0" presId="urn:microsoft.com/office/officeart/2005/8/layout/hList1"/>
    <dgm:cxn modelId="{5DE33ED4-19E5-4339-B4D9-94A2389952F1}" type="presParOf" srcId="{CB5E7DB5-48BC-4FFC-B418-9040D3FB24AC}" destId="{627F969C-FC2B-4A1C-9864-88E69BF59DAE}" srcOrd="1" destOrd="0" presId="urn:microsoft.com/office/officeart/2005/8/layout/hList1"/>
    <dgm:cxn modelId="{DEEE7CE9-1B1D-483B-B5CB-CCDC5D8CC03B}" type="presParOf" srcId="{1BE196C3-043E-4884-ACCE-8F7C896E2E21}" destId="{89C326B5-B13B-4B98-B161-D7C16ECAE54E}" srcOrd="1" destOrd="0" presId="urn:microsoft.com/office/officeart/2005/8/layout/hList1"/>
    <dgm:cxn modelId="{C214E0D9-BF4C-4A95-B2D0-6DE59A4CE022}" type="presParOf" srcId="{1BE196C3-043E-4884-ACCE-8F7C896E2E21}" destId="{07598E61-ADF6-4919-8E6C-F4121B73DDC4}" srcOrd="2" destOrd="0" presId="urn:microsoft.com/office/officeart/2005/8/layout/hList1"/>
    <dgm:cxn modelId="{0DE9D701-CF7D-4667-B850-3F4DDB08A062}" type="presParOf" srcId="{07598E61-ADF6-4919-8E6C-F4121B73DDC4}" destId="{56910F72-CCB1-407D-BCC1-2AABC0C6A7F6}" srcOrd="0" destOrd="0" presId="urn:microsoft.com/office/officeart/2005/8/layout/hList1"/>
    <dgm:cxn modelId="{3C87A516-100A-4229-8EFD-880C0092852D}" type="presParOf" srcId="{07598E61-ADF6-4919-8E6C-F4121B73DDC4}" destId="{999CF40E-B3A0-46E7-ACDD-6AD0785179B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E179CA-E160-4E17-89D6-284B327BEDB8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D8B0A5-4F26-475C-A657-501F39F4263A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USAHA DAN ENERGI</a:t>
          </a:r>
          <a:endParaRPr lang="en-US" sz="2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0C5D937-FB58-4B86-BA80-DEA5225DD082}" type="parTrans" cxnId="{78E38275-C85A-49C5-B5F7-47425EE18587}">
      <dgm:prSet/>
      <dgm:spPr/>
      <dgm:t>
        <a:bodyPr/>
        <a:lstStyle/>
        <a:p>
          <a:endParaRPr lang="en-US"/>
        </a:p>
      </dgm:t>
    </dgm:pt>
    <dgm:pt modelId="{F35880B5-E671-43A8-B56B-9CD954257C2E}" type="sibTrans" cxnId="{78E38275-C85A-49C5-B5F7-47425EE18587}">
      <dgm:prSet/>
      <dgm:spPr/>
      <dgm:t>
        <a:bodyPr/>
        <a:lstStyle/>
        <a:p>
          <a:endParaRPr lang="en-US"/>
        </a:p>
      </dgm:t>
    </dgm:pt>
    <dgm:pt modelId="{AA14DA9C-D7C0-4E4B-9AB2-6FD658C17562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USAHA</a:t>
          </a:r>
          <a:endParaRPr lang="en-US" sz="2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9440D48-7018-42C6-9C1F-03A06CABEE33}" type="parTrans" cxnId="{F8600297-B18F-4F23-93BA-061C37D98F80}">
      <dgm:prSet/>
      <dgm:spPr>
        <a:ln w="7620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848E1501-5AD6-4167-8CE0-9AB3DFE3962A}" type="sibTrans" cxnId="{F8600297-B18F-4F23-93BA-061C37D98F80}">
      <dgm:prSet/>
      <dgm:spPr/>
      <dgm:t>
        <a:bodyPr/>
        <a:lstStyle/>
        <a:p>
          <a:endParaRPr lang="en-US"/>
        </a:p>
      </dgm:t>
    </dgm:pt>
    <dgm:pt modelId="{A2941C06-5E0A-4A92-ABEA-E2A6A6E79E9C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GAYA</a:t>
          </a:r>
        </a:p>
        <a:p>
          <a:r>
            <a:rPr lang="en-US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Gaya </a:t>
          </a:r>
          <a:r>
            <a:rPr lang="en-US" sz="1400" b="1" dirty="0" err="1" smtClean="0">
              <a:latin typeface="Verdana" pitchFamily="34" charset="0"/>
              <a:ea typeface="Verdana" pitchFamily="34" charset="0"/>
              <a:cs typeface="Verdana" pitchFamily="34" charset="0"/>
            </a:rPr>
            <a:t>Gesekan</a:t>
          </a:r>
          <a:endParaRPr lang="en-US" sz="1400" b="1" dirty="0" smtClean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r>
            <a:rPr lang="en-US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Gaya </a:t>
          </a:r>
          <a:r>
            <a:rPr lang="en-US" sz="1400" b="1" dirty="0" err="1" smtClean="0">
              <a:latin typeface="Verdana" pitchFamily="34" charset="0"/>
              <a:ea typeface="Verdana" pitchFamily="34" charset="0"/>
              <a:cs typeface="Verdana" pitchFamily="34" charset="0"/>
            </a:rPr>
            <a:t>Berat</a:t>
          </a:r>
          <a:endParaRPr lang="en-US" sz="1400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C291F76-22B7-4365-AB81-6C9DD311B192}" type="parTrans" cxnId="{E9495129-9432-440C-A348-A855A3092757}">
      <dgm:prSet/>
      <dgm:spPr>
        <a:ln w="7620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2755EA0A-79D0-433D-82A4-8F9D2EF8F900}" type="sibTrans" cxnId="{E9495129-9432-440C-A348-A855A3092757}">
      <dgm:prSet/>
      <dgm:spPr/>
      <dgm:t>
        <a:bodyPr/>
        <a:lstStyle/>
        <a:p>
          <a:endParaRPr lang="en-US"/>
        </a:p>
      </dgm:t>
    </dgm:pt>
    <dgm:pt modelId="{BB3CD358-2908-4A23-A878-1688E489D3C5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GLB</a:t>
          </a:r>
        </a:p>
        <a:p>
          <a:r>
            <a:rPr lang="en-US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GLBB</a:t>
          </a:r>
        </a:p>
        <a:p>
          <a:r>
            <a:rPr lang="en-US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GJB</a:t>
          </a:r>
        </a:p>
        <a:p>
          <a:r>
            <a:rPr lang="en-US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GVA</a:t>
          </a:r>
          <a:endParaRPr lang="en-US" sz="1400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751B6DA-3974-4E8D-9AFF-EE2E3E203E75}" type="parTrans" cxnId="{0FF6D1BE-00DE-46B9-BCBB-5A06FA379754}">
      <dgm:prSet/>
      <dgm:spPr>
        <a:ln w="7620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D4F7FCC4-B578-4C88-8E1B-C8CA4BAD0874}" type="sibTrans" cxnId="{0FF6D1BE-00DE-46B9-BCBB-5A06FA379754}">
      <dgm:prSet/>
      <dgm:spPr/>
      <dgm:t>
        <a:bodyPr/>
        <a:lstStyle/>
        <a:p>
          <a:endParaRPr lang="en-US"/>
        </a:p>
      </dgm:t>
    </dgm:pt>
    <dgm:pt modelId="{8844575D-C203-41AE-AA6E-BC6C5A20CC3B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ENERGI</a:t>
          </a:r>
          <a:endParaRPr lang="en-US" sz="2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E36822C-40EA-4455-9A53-85E918642E05}" type="parTrans" cxnId="{8896C667-2A64-43CD-8ECC-C1E6949E6C33}">
      <dgm:prSet/>
      <dgm:spPr>
        <a:ln w="7620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11C2767A-A053-49EB-BA79-D36322D2B612}" type="sibTrans" cxnId="{8896C667-2A64-43CD-8ECC-C1E6949E6C33}">
      <dgm:prSet/>
      <dgm:spPr/>
      <dgm:t>
        <a:bodyPr/>
        <a:lstStyle/>
        <a:p>
          <a:endParaRPr lang="en-US"/>
        </a:p>
      </dgm:t>
    </dgm:pt>
    <dgm:pt modelId="{E6653EDB-361F-456F-BB6B-448451DED66A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/>
            <a:t>KINETIK(EK)</a:t>
          </a:r>
          <a:endParaRPr lang="en-US" b="1" dirty="0"/>
        </a:p>
      </dgm:t>
    </dgm:pt>
    <dgm:pt modelId="{97D42BB0-6611-42EB-A38E-7E2CED1EB2C6}" type="parTrans" cxnId="{CF9E1776-BB0A-4868-ABC9-7A7C9B4FA135}">
      <dgm:prSet/>
      <dgm:spPr>
        <a:ln w="7620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DD209DA1-57A0-4957-AD94-DFFC9D0CAC70}" type="sibTrans" cxnId="{CF9E1776-BB0A-4868-ABC9-7A7C9B4FA135}">
      <dgm:prSet/>
      <dgm:spPr/>
      <dgm:t>
        <a:bodyPr/>
        <a:lstStyle/>
        <a:p>
          <a:endParaRPr lang="en-US"/>
        </a:p>
      </dgm:t>
    </dgm:pt>
    <dgm:pt modelId="{88634111-A9FF-4A51-B82A-79D6DEFAD4EB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/>
            <a:t>POTENSIAL(EP)</a:t>
          </a:r>
          <a:endParaRPr lang="en-US" b="1" dirty="0"/>
        </a:p>
      </dgm:t>
    </dgm:pt>
    <dgm:pt modelId="{E96B0CD2-D9D2-4E48-B6EF-A158E60BD556}" type="parTrans" cxnId="{01ECA3A3-2A8D-4B12-92D7-13F708FB66E1}">
      <dgm:prSet/>
      <dgm:spPr>
        <a:ln w="7620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16ADC6CF-4DB8-427C-9A29-D8D4F71F3EDB}" type="sibTrans" cxnId="{01ECA3A3-2A8D-4B12-92D7-13F708FB66E1}">
      <dgm:prSet/>
      <dgm:spPr/>
      <dgm:t>
        <a:bodyPr/>
        <a:lstStyle/>
        <a:p>
          <a:endParaRPr lang="en-US"/>
        </a:p>
      </dgm:t>
    </dgm:pt>
    <dgm:pt modelId="{64412B16-1368-4BE1-92E9-899441283F50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/>
            <a:t>MEKANIK (</a:t>
          </a:r>
          <a:r>
            <a:rPr lang="en-US" b="1" dirty="0" err="1" smtClean="0"/>
            <a:t>Em</a:t>
          </a:r>
          <a:r>
            <a:rPr lang="en-US" b="1" dirty="0" smtClean="0"/>
            <a:t>)</a:t>
          </a:r>
          <a:endParaRPr lang="en-US" b="1" dirty="0"/>
        </a:p>
      </dgm:t>
    </dgm:pt>
    <dgm:pt modelId="{BC161F02-E2A9-4BB3-87EF-250E4A2AFE24}" type="parTrans" cxnId="{66424285-AFCE-48C0-A29A-035706620326}">
      <dgm:prSet/>
      <dgm:spPr>
        <a:ln w="7620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DF32F67E-F6FE-470C-A059-23B6B0918EA5}" type="sibTrans" cxnId="{66424285-AFCE-48C0-A29A-035706620326}">
      <dgm:prSet/>
      <dgm:spPr/>
      <dgm:t>
        <a:bodyPr/>
        <a:lstStyle/>
        <a:p>
          <a:endParaRPr lang="en-US"/>
        </a:p>
      </dgm:t>
    </dgm:pt>
    <dgm:pt modelId="{5A2DA9C4-9F65-4151-AB26-30DAEC127AAD}" type="pres">
      <dgm:prSet presAssocID="{BBE179CA-E160-4E17-89D6-284B327BEDB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15F6666-D317-4EDC-A3C6-981798B5FAC5}" type="pres">
      <dgm:prSet presAssocID="{BBD8B0A5-4F26-475C-A657-501F39F4263A}" presName="hierRoot1" presStyleCnt="0"/>
      <dgm:spPr/>
    </dgm:pt>
    <dgm:pt modelId="{46D67BAB-B494-42A8-9A9A-364BF905311D}" type="pres">
      <dgm:prSet presAssocID="{BBD8B0A5-4F26-475C-A657-501F39F4263A}" presName="composite" presStyleCnt="0"/>
      <dgm:spPr/>
    </dgm:pt>
    <dgm:pt modelId="{86CE3DF5-6D7F-4C53-AFBE-F73EC335E7ED}" type="pres">
      <dgm:prSet presAssocID="{BBD8B0A5-4F26-475C-A657-501F39F4263A}" presName="background" presStyleLbl="node0" presStyleIdx="0" presStyleCnt="1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</dgm:pt>
    <dgm:pt modelId="{10DCCBB3-B251-48CF-B28D-C649752C5E24}" type="pres">
      <dgm:prSet presAssocID="{BBD8B0A5-4F26-475C-A657-501F39F4263A}" presName="text" presStyleLbl="fgAcc0" presStyleIdx="0" presStyleCnt="1" custScaleX="223130" custScaleY="568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5A53165-FEE4-4DD2-B054-6A2636BBBBB8}" type="pres">
      <dgm:prSet presAssocID="{BBD8B0A5-4F26-475C-A657-501F39F4263A}" presName="hierChild2" presStyleCnt="0"/>
      <dgm:spPr/>
    </dgm:pt>
    <dgm:pt modelId="{F108CC93-B815-4597-B49D-80FC903B775C}" type="pres">
      <dgm:prSet presAssocID="{19440D48-7018-42C6-9C1F-03A06CABEE33}" presName="Name10" presStyleLbl="parChTrans1D2" presStyleIdx="0" presStyleCnt="2"/>
      <dgm:spPr/>
      <dgm:t>
        <a:bodyPr/>
        <a:lstStyle/>
        <a:p>
          <a:endParaRPr lang="en-US"/>
        </a:p>
      </dgm:t>
    </dgm:pt>
    <dgm:pt modelId="{3AB54DA5-0CE2-4259-9642-6D3717799611}" type="pres">
      <dgm:prSet presAssocID="{AA14DA9C-D7C0-4E4B-9AB2-6FD658C17562}" presName="hierRoot2" presStyleCnt="0"/>
      <dgm:spPr/>
    </dgm:pt>
    <dgm:pt modelId="{DEA4BE93-87ED-4CB1-AB77-430038390E7F}" type="pres">
      <dgm:prSet presAssocID="{AA14DA9C-D7C0-4E4B-9AB2-6FD658C17562}" presName="composite2" presStyleCnt="0"/>
      <dgm:spPr/>
    </dgm:pt>
    <dgm:pt modelId="{AD603CEC-91AB-4528-BECD-7F23E5BF45EA}" type="pres">
      <dgm:prSet presAssocID="{AA14DA9C-D7C0-4E4B-9AB2-6FD658C17562}" presName="background2" presStyleLbl="node2" presStyleIdx="0" presStyleCnt="2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</dgm:pt>
    <dgm:pt modelId="{569E6E7D-42B8-4B80-AA37-5C69FC162497}" type="pres">
      <dgm:prSet presAssocID="{AA14DA9C-D7C0-4E4B-9AB2-6FD658C17562}" presName="text2" presStyleLbl="fgAcc2" presStyleIdx="0" presStyleCnt="2" custScaleX="123844" custScaleY="573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C15F24C-3335-405C-9706-612BCC61CF1B}" type="pres">
      <dgm:prSet presAssocID="{AA14DA9C-D7C0-4E4B-9AB2-6FD658C17562}" presName="hierChild3" presStyleCnt="0"/>
      <dgm:spPr/>
    </dgm:pt>
    <dgm:pt modelId="{9BD8CBB8-5F9F-4809-8964-B650A5A1B2D8}" type="pres">
      <dgm:prSet presAssocID="{EC291F76-22B7-4365-AB81-6C9DD311B192}" presName="Name17" presStyleLbl="parChTrans1D3" presStyleIdx="0" presStyleCnt="5"/>
      <dgm:spPr/>
      <dgm:t>
        <a:bodyPr/>
        <a:lstStyle/>
        <a:p>
          <a:endParaRPr lang="en-US"/>
        </a:p>
      </dgm:t>
    </dgm:pt>
    <dgm:pt modelId="{A2A969B6-5259-4AF4-ACD7-F1E006F30091}" type="pres">
      <dgm:prSet presAssocID="{A2941C06-5E0A-4A92-ABEA-E2A6A6E79E9C}" presName="hierRoot3" presStyleCnt="0"/>
      <dgm:spPr/>
    </dgm:pt>
    <dgm:pt modelId="{BCF5AF52-40E1-4D49-B7CC-A6979235C5D8}" type="pres">
      <dgm:prSet presAssocID="{A2941C06-5E0A-4A92-ABEA-E2A6A6E79E9C}" presName="composite3" presStyleCnt="0"/>
      <dgm:spPr/>
    </dgm:pt>
    <dgm:pt modelId="{EEA31C4C-6BAE-44E0-81C5-B8E86871D626}" type="pres">
      <dgm:prSet presAssocID="{A2941C06-5E0A-4A92-ABEA-E2A6A6E79E9C}" presName="background3" presStyleLbl="node3" presStyleIdx="0" presStyleCnt="5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</dgm:pt>
    <dgm:pt modelId="{9DAB95DD-2F78-43EC-B1EB-015A53947C3B}" type="pres">
      <dgm:prSet presAssocID="{A2941C06-5E0A-4A92-ABEA-E2A6A6E79E9C}" presName="text3" presStyleLbl="fgAcc3" presStyleIdx="0" presStyleCnt="5" custScaleX="112663" custScaleY="829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AA315A-A7E8-4773-A14C-6A669F39C2CE}" type="pres">
      <dgm:prSet presAssocID="{A2941C06-5E0A-4A92-ABEA-E2A6A6E79E9C}" presName="hierChild4" presStyleCnt="0"/>
      <dgm:spPr/>
    </dgm:pt>
    <dgm:pt modelId="{8444EFA5-2E20-4C4C-9C7E-4F60075953A6}" type="pres">
      <dgm:prSet presAssocID="{F751B6DA-3974-4E8D-9AFF-EE2E3E203E75}" presName="Name17" presStyleLbl="parChTrans1D3" presStyleIdx="1" presStyleCnt="5"/>
      <dgm:spPr/>
      <dgm:t>
        <a:bodyPr/>
        <a:lstStyle/>
        <a:p>
          <a:endParaRPr lang="en-US"/>
        </a:p>
      </dgm:t>
    </dgm:pt>
    <dgm:pt modelId="{C6BB1A7B-BCC0-45D5-AB36-79F3B469E5CE}" type="pres">
      <dgm:prSet presAssocID="{BB3CD358-2908-4A23-A878-1688E489D3C5}" presName="hierRoot3" presStyleCnt="0"/>
      <dgm:spPr/>
    </dgm:pt>
    <dgm:pt modelId="{812E954B-0EDD-49F0-BB60-80B0D0DEE6E7}" type="pres">
      <dgm:prSet presAssocID="{BB3CD358-2908-4A23-A878-1688E489D3C5}" presName="composite3" presStyleCnt="0"/>
      <dgm:spPr/>
    </dgm:pt>
    <dgm:pt modelId="{942B12F1-E86D-4854-84E5-77FBF049A5F2}" type="pres">
      <dgm:prSet presAssocID="{BB3CD358-2908-4A23-A878-1688E489D3C5}" presName="background3" presStyleLbl="node3" presStyleIdx="1" presStyleCnt="5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</dgm:pt>
    <dgm:pt modelId="{C86AA458-3FEA-4780-BEB0-F81A71C2D0F7}" type="pres">
      <dgm:prSet presAssocID="{BB3CD358-2908-4A23-A878-1688E489D3C5}" presName="text3" presStyleLbl="fgAcc3" presStyleIdx="1" presStyleCnt="5" custScaleX="61950" custScaleY="13402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A5DE2C2-D334-44A0-B223-3217DDBF4B78}" type="pres">
      <dgm:prSet presAssocID="{BB3CD358-2908-4A23-A878-1688E489D3C5}" presName="hierChild4" presStyleCnt="0"/>
      <dgm:spPr/>
    </dgm:pt>
    <dgm:pt modelId="{9FFBA400-8A22-46DF-BAA7-9F3565C771E2}" type="pres">
      <dgm:prSet presAssocID="{5E36822C-40EA-4455-9A53-85E918642E05}" presName="Name10" presStyleLbl="parChTrans1D2" presStyleIdx="1" presStyleCnt="2"/>
      <dgm:spPr/>
      <dgm:t>
        <a:bodyPr/>
        <a:lstStyle/>
        <a:p>
          <a:endParaRPr lang="en-US"/>
        </a:p>
      </dgm:t>
    </dgm:pt>
    <dgm:pt modelId="{338A2E82-6D36-4AB1-860D-E1B5380D8B9E}" type="pres">
      <dgm:prSet presAssocID="{8844575D-C203-41AE-AA6E-BC6C5A20CC3B}" presName="hierRoot2" presStyleCnt="0"/>
      <dgm:spPr/>
    </dgm:pt>
    <dgm:pt modelId="{C76E38C9-161B-411D-9010-3B7F9E8E04F7}" type="pres">
      <dgm:prSet presAssocID="{8844575D-C203-41AE-AA6E-BC6C5A20CC3B}" presName="composite2" presStyleCnt="0"/>
      <dgm:spPr/>
    </dgm:pt>
    <dgm:pt modelId="{A834B569-783E-46E0-BB2C-02D27BF70A41}" type="pres">
      <dgm:prSet presAssocID="{8844575D-C203-41AE-AA6E-BC6C5A20CC3B}" presName="background2" presStyleLbl="node2" presStyleIdx="1" presStyleCnt="2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</dgm:pt>
    <dgm:pt modelId="{5F7B4A27-8122-4D87-A72D-351CEDCB7A4B}" type="pres">
      <dgm:prSet presAssocID="{8844575D-C203-41AE-AA6E-BC6C5A20CC3B}" presName="text2" presStyleLbl="fgAcc2" presStyleIdx="1" presStyleCnt="2" custScaleY="573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3B735FE-618A-45AD-BD79-8F285C63B6F2}" type="pres">
      <dgm:prSet presAssocID="{8844575D-C203-41AE-AA6E-BC6C5A20CC3B}" presName="hierChild3" presStyleCnt="0"/>
      <dgm:spPr/>
    </dgm:pt>
    <dgm:pt modelId="{2E9DA691-CABD-4A2B-9D47-4772BE7B60D4}" type="pres">
      <dgm:prSet presAssocID="{97D42BB0-6611-42EB-A38E-7E2CED1EB2C6}" presName="Name17" presStyleLbl="parChTrans1D3" presStyleIdx="2" presStyleCnt="5"/>
      <dgm:spPr/>
      <dgm:t>
        <a:bodyPr/>
        <a:lstStyle/>
        <a:p>
          <a:endParaRPr lang="en-US"/>
        </a:p>
      </dgm:t>
    </dgm:pt>
    <dgm:pt modelId="{1614FCEE-750D-4812-91FC-0726D08F6EBF}" type="pres">
      <dgm:prSet presAssocID="{E6653EDB-361F-456F-BB6B-448451DED66A}" presName="hierRoot3" presStyleCnt="0"/>
      <dgm:spPr/>
    </dgm:pt>
    <dgm:pt modelId="{1F2ACB91-41C7-4109-8354-6EEA433CCB1B}" type="pres">
      <dgm:prSet presAssocID="{E6653EDB-361F-456F-BB6B-448451DED66A}" presName="composite3" presStyleCnt="0"/>
      <dgm:spPr/>
    </dgm:pt>
    <dgm:pt modelId="{CEC22702-F69F-4535-BDA9-CA4F267DA3AF}" type="pres">
      <dgm:prSet presAssocID="{E6653EDB-361F-456F-BB6B-448451DED66A}" presName="background3" presStyleLbl="node3" presStyleIdx="2" presStyleCnt="5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61B34A83-CBB3-4D64-9197-24CA2EFB01A7}" type="pres">
      <dgm:prSet presAssocID="{E6653EDB-361F-456F-BB6B-448451DED66A}" presName="text3" presStyleLbl="fgAcc3" presStyleIdx="2" presStyleCnt="5" custScaleY="534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89D391-2E43-4962-897A-84F6A7CC6B5A}" type="pres">
      <dgm:prSet presAssocID="{E6653EDB-361F-456F-BB6B-448451DED66A}" presName="hierChild4" presStyleCnt="0"/>
      <dgm:spPr/>
    </dgm:pt>
    <dgm:pt modelId="{336B54C6-5BBB-4507-A83B-26C62DCD60EE}" type="pres">
      <dgm:prSet presAssocID="{E96B0CD2-D9D2-4E48-B6EF-A158E60BD556}" presName="Name17" presStyleLbl="parChTrans1D3" presStyleIdx="3" presStyleCnt="5"/>
      <dgm:spPr/>
      <dgm:t>
        <a:bodyPr/>
        <a:lstStyle/>
        <a:p>
          <a:endParaRPr lang="en-US"/>
        </a:p>
      </dgm:t>
    </dgm:pt>
    <dgm:pt modelId="{AE6B5CE4-DC48-4E20-9874-8D76AB500F53}" type="pres">
      <dgm:prSet presAssocID="{88634111-A9FF-4A51-B82A-79D6DEFAD4EB}" presName="hierRoot3" presStyleCnt="0"/>
      <dgm:spPr/>
    </dgm:pt>
    <dgm:pt modelId="{292C4F8E-769F-4F38-B318-128C66CD3C3B}" type="pres">
      <dgm:prSet presAssocID="{88634111-A9FF-4A51-B82A-79D6DEFAD4EB}" presName="composite3" presStyleCnt="0"/>
      <dgm:spPr/>
    </dgm:pt>
    <dgm:pt modelId="{68019B97-4B57-482F-94FA-7AF119850340}" type="pres">
      <dgm:prSet presAssocID="{88634111-A9FF-4A51-B82A-79D6DEFAD4EB}" presName="background3" presStyleLbl="node3" presStyleIdx="3" presStyleCnt="5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</dgm:pt>
    <dgm:pt modelId="{CCE8AE4C-7B15-4BD1-AB0D-DBD6606CBBC8}" type="pres">
      <dgm:prSet presAssocID="{88634111-A9FF-4A51-B82A-79D6DEFAD4EB}" presName="text3" presStyleLbl="fgAcc3" presStyleIdx="3" presStyleCnt="5" custScaleY="608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1AB457-FDDC-4827-81DD-6E3FE1AB0B17}" type="pres">
      <dgm:prSet presAssocID="{88634111-A9FF-4A51-B82A-79D6DEFAD4EB}" presName="hierChild4" presStyleCnt="0"/>
      <dgm:spPr/>
    </dgm:pt>
    <dgm:pt modelId="{225E6A22-3EC4-45F8-962E-93972AE31710}" type="pres">
      <dgm:prSet presAssocID="{BC161F02-E2A9-4BB3-87EF-250E4A2AFE24}" presName="Name17" presStyleLbl="parChTrans1D3" presStyleIdx="4" presStyleCnt="5"/>
      <dgm:spPr/>
      <dgm:t>
        <a:bodyPr/>
        <a:lstStyle/>
        <a:p>
          <a:endParaRPr lang="en-US"/>
        </a:p>
      </dgm:t>
    </dgm:pt>
    <dgm:pt modelId="{5F773991-24D7-4BB0-B3A5-3836CDF36DAB}" type="pres">
      <dgm:prSet presAssocID="{64412B16-1368-4BE1-92E9-899441283F50}" presName="hierRoot3" presStyleCnt="0"/>
      <dgm:spPr/>
    </dgm:pt>
    <dgm:pt modelId="{B27C910A-B332-4E9F-97F2-CF9265B50841}" type="pres">
      <dgm:prSet presAssocID="{64412B16-1368-4BE1-92E9-899441283F50}" presName="composite3" presStyleCnt="0"/>
      <dgm:spPr/>
    </dgm:pt>
    <dgm:pt modelId="{360C2A86-587F-4909-8AB2-39121647053B}" type="pres">
      <dgm:prSet presAssocID="{64412B16-1368-4BE1-92E9-899441283F50}" presName="background3" presStyleLbl="node3" presStyleIdx="4" presStyleCnt="5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</dgm:pt>
    <dgm:pt modelId="{CD102C39-A9AF-4162-8BA0-FBCE23A41EFF}" type="pres">
      <dgm:prSet presAssocID="{64412B16-1368-4BE1-92E9-899441283F50}" presName="text3" presStyleLbl="fgAcc3" presStyleIdx="4" presStyleCnt="5" custScaleY="583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1ED6CD-5B10-490D-980D-4DAF87B2BF37}" type="pres">
      <dgm:prSet presAssocID="{64412B16-1368-4BE1-92E9-899441283F50}" presName="hierChild4" presStyleCnt="0"/>
      <dgm:spPr/>
    </dgm:pt>
  </dgm:ptLst>
  <dgm:cxnLst>
    <dgm:cxn modelId="{E5B3E4FF-34C8-483D-8AAD-8905C74ED9AB}" type="presOf" srcId="{97D42BB0-6611-42EB-A38E-7E2CED1EB2C6}" destId="{2E9DA691-CABD-4A2B-9D47-4772BE7B60D4}" srcOrd="0" destOrd="0" presId="urn:microsoft.com/office/officeart/2005/8/layout/hierarchy1"/>
    <dgm:cxn modelId="{CF9E1776-BB0A-4868-ABC9-7A7C9B4FA135}" srcId="{8844575D-C203-41AE-AA6E-BC6C5A20CC3B}" destId="{E6653EDB-361F-456F-BB6B-448451DED66A}" srcOrd="0" destOrd="0" parTransId="{97D42BB0-6611-42EB-A38E-7E2CED1EB2C6}" sibTransId="{DD209DA1-57A0-4957-AD94-DFFC9D0CAC70}"/>
    <dgm:cxn modelId="{FF7F1301-FE09-4266-B943-AAF9406DA7D3}" type="presOf" srcId="{AA14DA9C-D7C0-4E4B-9AB2-6FD658C17562}" destId="{569E6E7D-42B8-4B80-AA37-5C69FC162497}" srcOrd="0" destOrd="0" presId="urn:microsoft.com/office/officeart/2005/8/layout/hierarchy1"/>
    <dgm:cxn modelId="{9CC58DC2-D682-486C-8DE7-362AB5549F05}" type="presOf" srcId="{A2941C06-5E0A-4A92-ABEA-E2A6A6E79E9C}" destId="{9DAB95DD-2F78-43EC-B1EB-015A53947C3B}" srcOrd="0" destOrd="0" presId="urn:microsoft.com/office/officeart/2005/8/layout/hierarchy1"/>
    <dgm:cxn modelId="{66424285-AFCE-48C0-A29A-035706620326}" srcId="{8844575D-C203-41AE-AA6E-BC6C5A20CC3B}" destId="{64412B16-1368-4BE1-92E9-899441283F50}" srcOrd="2" destOrd="0" parTransId="{BC161F02-E2A9-4BB3-87EF-250E4A2AFE24}" sibTransId="{DF32F67E-F6FE-470C-A059-23B6B0918EA5}"/>
    <dgm:cxn modelId="{FB6CA622-FBED-4F46-BFB6-21E24A0B97C8}" type="presOf" srcId="{BBE179CA-E160-4E17-89D6-284B327BEDB8}" destId="{5A2DA9C4-9F65-4151-AB26-30DAEC127AAD}" srcOrd="0" destOrd="0" presId="urn:microsoft.com/office/officeart/2005/8/layout/hierarchy1"/>
    <dgm:cxn modelId="{D0B6C2E4-B1A9-4DC5-B05A-0AE890BB8ED6}" type="presOf" srcId="{BB3CD358-2908-4A23-A878-1688E489D3C5}" destId="{C86AA458-3FEA-4780-BEB0-F81A71C2D0F7}" srcOrd="0" destOrd="0" presId="urn:microsoft.com/office/officeart/2005/8/layout/hierarchy1"/>
    <dgm:cxn modelId="{77754D85-1CA0-4054-875C-E1190BE014F5}" type="presOf" srcId="{F751B6DA-3974-4E8D-9AFF-EE2E3E203E75}" destId="{8444EFA5-2E20-4C4C-9C7E-4F60075953A6}" srcOrd="0" destOrd="0" presId="urn:microsoft.com/office/officeart/2005/8/layout/hierarchy1"/>
    <dgm:cxn modelId="{45086A98-1CE5-4824-BE67-66CB0EC3828E}" type="presOf" srcId="{8844575D-C203-41AE-AA6E-BC6C5A20CC3B}" destId="{5F7B4A27-8122-4D87-A72D-351CEDCB7A4B}" srcOrd="0" destOrd="0" presId="urn:microsoft.com/office/officeart/2005/8/layout/hierarchy1"/>
    <dgm:cxn modelId="{02C6297F-59F0-4A70-82EA-C78DDD708D82}" type="presOf" srcId="{E96B0CD2-D9D2-4E48-B6EF-A158E60BD556}" destId="{336B54C6-5BBB-4507-A83B-26C62DCD60EE}" srcOrd="0" destOrd="0" presId="urn:microsoft.com/office/officeart/2005/8/layout/hierarchy1"/>
    <dgm:cxn modelId="{48656068-5BDF-4914-A02F-AB07717FBAE3}" type="presOf" srcId="{BC161F02-E2A9-4BB3-87EF-250E4A2AFE24}" destId="{225E6A22-3EC4-45F8-962E-93972AE31710}" srcOrd="0" destOrd="0" presId="urn:microsoft.com/office/officeart/2005/8/layout/hierarchy1"/>
    <dgm:cxn modelId="{E9495129-9432-440C-A348-A855A3092757}" srcId="{AA14DA9C-D7C0-4E4B-9AB2-6FD658C17562}" destId="{A2941C06-5E0A-4A92-ABEA-E2A6A6E79E9C}" srcOrd="0" destOrd="0" parTransId="{EC291F76-22B7-4365-AB81-6C9DD311B192}" sibTransId="{2755EA0A-79D0-433D-82A4-8F9D2EF8F900}"/>
    <dgm:cxn modelId="{8896C667-2A64-43CD-8ECC-C1E6949E6C33}" srcId="{BBD8B0A5-4F26-475C-A657-501F39F4263A}" destId="{8844575D-C203-41AE-AA6E-BC6C5A20CC3B}" srcOrd="1" destOrd="0" parTransId="{5E36822C-40EA-4455-9A53-85E918642E05}" sibTransId="{11C2767A-A053-49EB-BA79-D36322D2B612}"/>
    <dgm:cxn modelId="{69B3BE52-B73A-41FB-A4F5-69D3A5024DB0}" type="presOf" srcId="{EC291F76-22B7-4365-AB81-6C9DD311B192}" destId="{9BD8CBB8-5F9F-4809-8964-B650A5A1B2D8}" srcOrd="0" destOrd="0" presId="urn:microsoft.com/office/officeart/2005/8/layout/hierarchy1"/>
    <dgm:cxn modelId="{0FF6D1BE-00DE-46B9-BCBB-5A06FA379754}" srcId="{AA14DA9C-D7C0-4E4B-9AB2-6FD658C17562}" destId="{BB3CD358-2908-4A23-A878-1688E489D3C5}" srcOrd="1" destOrd="0" parTransId="{F751B6DA-3974-4E8D-9AFF-EE2E3E203E75}" sibTransId="{D4F7FCC4-B578-4C88-8E1B-C8CA4BAD0874}"/>
    <dgm:cxn modelId="{01ECA3A3-2A8D-4B12-92D7-13F708FB66E1}" srcId="{8844575D-C203-41AE-AA6E-BC6C5A20CC3B}" destId="{88634111-A9FF-4A51-B82A-79D6DEFAD4EB}" srcOrd="1" destOrd="0" parTransId="{E96B0CD2-D9D2-4E48-B6EF-A158E60BD556}" sibTransId="{16ADC6CF-4DB8-427C-9A29-D8D4F71F3EDB}"/>
    <dgm:cxn modelId="{96EB23DD-02A2-47DF-A6DB-C0ABB2D14A60}" type="presOf" srcId="{E6653EDB-361F-456F-BB6B-448451DED66A}" destId="{61B34A83-CBB3-4D64-9197-24CA2EFB01A7}" srcOrd="0" destOrd="0" presId="urn:microsoft.com/office/officeart/2005/8/layout/hierarchy1"/>
    <dgm:cxn modelId="{403D6B53-9059-4DC9-963B-3079459D3522}" type="presOf" srcId="{64412B16-1368-4BE1-92E9-899441283F50}" destId="{CD102C39-A9AF-4162-8BA0-FBCE23A41EFF}" srcOrd="0" destOrd="0" presId="urn:microsoft.com/office/officeart/2005/8/layout/hierarchy1"/>
    <dgm:cxn modelId="{78E38275-C85A-49C5-B5F7-47425EE18587}" srcId="{BBE179CA-E160-4E17-89D6-284B327BEDB8}" destId="{BBD8B0A5-4F26-475C-A657-501F39F4263A}" srcOrd="0" destOrd="0" parTransId="{70C5D937-FB58-4B86-BA80-DEA5225DD082}" sibTransId="{F35880B5-E671-43A8-B56B-9CD954257C2E}"/>
    <dgm:cxn modelId="{7B037699-3C3C-41D1-893D-82E049F07817}" type="presOf" srcId="{BBD8B0A5-4F26-475C-A657-501F39F4263A}" destId="{10DCCBB3-B251-48CF-B28D-C649752C5E24}" srcOrd="0" destOrd="0" presId="urn:microsoft.com/office/officeart/2005/8/layout/hierarchy1"/>
    <dgm:cxn modelId="{3992D4EA-9BCC-4509-A4C4-0754F2D07AD6}" type="presOf" srcId="{19440D48-7018-42C6-9C1F-03A06CABEE33}" destId="{F108CC93-B815-4597-B49D-80FC903B775C}" srcOrd="0" destOrd="0" presId="urn:microsoft.com/office/officeart/2005/8/layout/hierarchy1"/>
    <dgm:cxn modelId="{F8600297-B18F-4F23-93BA-061C37D98F80}" srcId="{BBD8B0A5-4F26-475C-A657-501F39F4263A}" destId="{AA14DA9C-D7C0-4E4B-9AB2-6FD658C17562}" srcOrd="0" destOrd="0" parTransId="{19440D48-7018-42C6-9C1F-03A06CABEE33}" sibTransId="{848E1501-5AD6-4167-8CE0-9AB3DFE3962A}"/>
    <dgm:cxn modelId="{25FAB576-B08A-499B-9173-5DD5D0B9AF09}" type="presOf" srcId="{5E36822C-40EA-4455-9A53-85E918642E05}" destId="{9FFBA400-8A22-46DF-BAA7-9F3565C771E2}" srcOrd="0" destOrd="0" presId="urn:microsoft.com/office/officeart/2005/8/layout/hierarchy1"/>
    <dgm:cxn modelId="{F2BE1ACE-7127-4284-9012-6E79F0D95A14}" type="presOf" srcId="{88634111-A9FF-4A51-B82A-79D6DEFAD4EB}" destId="{CCE8AE4C-7B15-4BD1-AB0D-DBD6606CBBC8}" srcOrd="0" destOrd="0" presId="urn:microsoft.com/office/officeart/2005/8/layout/hierarchy1"/>
    <dgm:cxn modelId="{52BF6085-2DE8-4B02-847F-757CFFC27E96}" type="presParOf" srcId="{5A2DA9C4-9F65-4151-AB26-30DAEC127AAD}" destId="{815F6666-D317-4EDC-A3C6-981798B5FAC5}" srcOrd="0" destOrd="0" presId="urn:microsoft.com/office/officeart/2005/8/layout/hierarchy1"/>
    <dgm:cxn modelId="{14A8066B-B257-4DA3-B744-4B1EE5C502D1}" type="presParOf" srcId="{815F6666-D317-4EDC-A3C6-981798B5FAC5}" destId="{46D67BAB-B494-42A8-9A9A-364BF905311D}" srcOrd="0" destOrd="0" presId="urn:microsoft.com/office/officeart/2005/8/layout/hierarchy1"/>
    <dgm:cxn modelId="{A33A2C5C-2C06-4E26-89EB-ED3FC9BD8195}" type="presParOf" srcId="{46D67BAB-B494-42A8-9A9A-364BF905311D}" destId="{86CE3DF5-6D7F-4C53-AFBE-F73EC335E7ED}" srcOrd="0" destOrd="0" presId="urn:microsoft.com/office/officeart/2005/8/layout/hierarchy1"/>
    <dgm:cxn modelId="{7CBFDD83-283C-417D-AB4E-1B330F9C510A}" type="presParOf" srcId="{46D67BAB-B494-42A8-9A9A-364BF905311D}" destId="{10DCCBB3-B251-48CF-B28D-C649752C5E24}" srcOrd="1" destOrd="0" presId="urn:microsoft.com/office/officeart/2005/8/layout/hierarchy1"/>
    <dgm:cxn modelId="{C0E2546F-50E2-4D92-A0D7-9335DCF263A9}" type="presParOf" srcId="{815F6666-D317-4EDC-A3C6-981798B5FAC5}" destId="{05A53165-FEE4-4DD2-B054-6A2636BBBBB8}" srcOrd="1" destOrd="0" presId="urn:microsoft.com/office/officeart/2005/8/layout/hierarchy1"/>
    <dgm:cxn modelId="{418EE72C-E8A3-4E00-8C5D-9B8A8E7E6534}" type="presParOf" srcId="{05A53165-FEE4-4DD2-B054-6A2636BBBBB8}" destId="{F108CC93-B815-4597-B49D-80FC903B775C}" srcOrd="0" destOrd="0" presId="urn:microsoft.com/office/officeart/2005/8/layout/hierarchy1"/>
    <dgm:cxn modelId="{31E20A9A-4737-48F1-B41B-C4BB3000F9E0}" type="presParOf" srcId="{05A53165-FEE4-4DD2-B054-6A2636BBBBB8}" destId="{3AB54DA5-0CE2-4259-9642-6D3717799611}" srcOrd="1" destOrd="0" presId="urn:microsoft.com/office/officeart/2005/8/layout/hierarchy1"/>
    <dgm:cxn modelId="{C01706F8-CF0E-4D2B-9BCF-2F52BCEB438B}" type="presParOf" srcId="{3AB54DA5-0CE2-4259-9642-6D3717799611}" destId="{DEA4BE93-87ED-4CB1-AB77-430038390E7F}" srcOrd="0" destOrd="0" presId="urn:microsoft.com/office/officeart/2005/8/layout/hierarchy1"/>
    <dgm:cxn modelId="{892D0BB3-3A6E-4BBC-91F5-0DA99CA9A4CE}" type="presParOf" srcId="{DEA4BE93-87ED-4CB1-AB77-430038390E7F}" destId="{AD603CEC-91AB-4528-BECD-7F23E5BF45EA}" srcOrd="0" destOrd="0" presId="urn:microsoft.com/office/officeart/2005/8/layout/hierarchy1"/>
    <dgm:cxn modelId="{6CF8736D-ECD4-4C9A-889A-6C229A20E0AA}" type="presParOf" srcId="{DEA4BE93-87ED-4CB1-AB77-430038390E7F}" destId="{569E6E7D-42B8-4B80-AA37-5C69FC162497}" srcOrd="1" destOrd="0" presId="urn:microsoft.com/office/officeart/2005/8/layout/hierarchy1"/>
    <dgm:cxn modelId="{5CB41CE3-ECC3-4CF2-9962-B1A1EAF0CECA}" type="presParOf" srcId="{3AB54DA5-0CE2-4259-9642-6D3717799611}" destId="{AC15F24C-3335-405C-9706-612BCC61CF1B}" srcOrd="1" destOrd="0" presId="urn:microsoft.com/office/officeart/2005/8/layout/hierarchy1"/>
    <dgm:cxn modelId="{53303D93-1B8F-466D-BFEC-75EE22B2E754}" type="presParOf" srcId="{AC15F24C-3335-405C-9706-612BCC61CF1B}" destId="{9BD8CBB8-5F9F-4809-8964-B650A5A1B2D8}" srcOrd="0" destOrd="0" presId="urn:microsoft.com/office/officeart/2005/8/layout/hierarchy1"/>
    <dgm:cxn modelId="{9DD04962-C65D-414F-A718-7CECB01D8C94}" type="presParOf" srcId="{AC15F24C-3335-405C-9706-612BCC61CF1B}" destId="{A2A969B6-5259-4AF4-ACD7-F1E006F30091}" srcOrd="1" destOrd="0" presId="urn:microsoft.com/office/officeart/2005/8/layout/hierarchy1"/>
    <dgm:cxn modelId="{46717556-9F12-420F-8799-45CF3C680058}" type="presParOf" srcId="{A2A969B6-5259-4AF4-ACD7-F1E006F30091}" destId="{BCF5AF52-40E1-4D49-B7CC-A6979235C5D8}" srcOrd="0" destOrd="0" presId="urn:microsoft.com/office/officeart/2005/8/layout/hierarchy1"/>
    <dgm:cxn modelId="{AD841950-76C6-4A25-90E4-C4DE49395B91}" type="presParOf" srcId="{BCF5AF52-40E1-4D49-B7CC-A6979235C5D8}" destId="{EEA31C4C-6BAE-44E0-81C5-B8E86871D626}" srcOrd="0" destOrd="0" presId="urn:microsoft.com/office/officeart/2005/8/layout/hierarchy1"/>
    <dgm:cxn modelId="{8CC79A10-028E-47BE-B830-DD3DCC3BC9E4}" type="presParOf" srcId="{BCF5AF52-40E1-4D49-B7CC-A6979235C5D8}" destId="{9DAB95DD-2F78-43EC-B1EB-015A53947C3B}" srcOrd="1" destOrd="0" presId="urn:microsoft.com/office/officeart/2005/8/layout/hierarchy1"/>
    <dgm:cxn modelId="{353571C5-C554-43BC-A0EB-63AAF5841D9E}" type="presParOf" srcId="{A2A969B6-5259-4AF4-ACD7-F1E006F30091}" destId="{3EAA315A-A7E8-4773-A14C-6A669F39C2CE}" srcOrd="1" destOrd="0" presId="urn:microsoft.com/office/officeart/2005/8/layout/hierarchy1"/>
    <dgm:cxn modelId="{8DE1111B-CD92-48B5-A3EC-36B2E7799C1D}" type="presParOf" srcId="{AC15F24C-3335-405C-9706-612BCC61CF1B}" destId="{8444EFA5-2E20-4C4C-9C7E-4F60075953A6}" srcOrd="2" destOrd="0" presId="urn:microsoft.com/office/officeart/2005/8/layout/hierarchy1"/>
    <dgm:cxn modelId="{E3E1F9C6-A7C8-45A5-A45C-A52C6DEB9EDD}" type="presParOf" srcId="{AC15F24C-3335-405C-9706-612BCC61CF1B}" destId="{C6BB1A7B-BCC0-45D5-AB36-79F3B469E5CE}" srcOrd="3" destOrd="0" presId="urn:microsoft.com/office/officeart/2005/8/layout/hierarchy1"/>
    <dgm:cxn modelId="{39CCCE6A-18DC-45EF-BF10-75F6C58F4CBA}" type="presParOf" srcId="{C6BB1A7B-BCC0-45D5-AB36-79F3B469E5CE}" destId="{812E954B-0EDD-49F0-BB60-80B0D0DEE6E7}" srcOrd="0" destOrd="0" presId="urn:microsoft.com/office/officeart/2005/8/layout/hierarchy1"/>
    <dgm:cxn modelId="{F0826E3E-733D-4A97-B612-CFE5B1D4B9B3}" type="presParOf" srcId="{812E954B-0EDD-49F0-BB60-80B0D0DEE6E7}" destId="{942B12F1-E86D-4854-84E5-77FBF049A5F2}" srcOrd="0" destOrd="0" presId="urn:microsoft.com/office/officeart/2005/8/layout/hierarchy1"/>
    <dgm:cxn modelId="{3C78F45A-83B5-4153-89F8-F40D3946415A}" type="presParOf" srcId="{812E954B-0EDD-49F0-BB60-80B0D0DEE6E7}" destId="{C86AA458-3FEA-4780-BEB0-F81A71C2D0F7}" srcOrd="1" destOrd="0" presId="urn:microsoft.com/office/officeart/2005/8/layout/hierarchy1"/>
    <dgm:cxn modelId="{193455F9-1666-4ACE-BAED-22473D816D4A}" type="presParOf" srcId="{C6BB1A7B-BCC0-45D5-AB36-79F3B469E5CE}" destId="{1A5DE2C2-D334-44A0-B223-3217DDBF4B78}" srcOrd="1" destOrd="0" presId="urn:microsoft.com/office/officeart/2005/8/layout/hierarchy1"/>
    <dgm:cxn modelId="{14C1C017-FA1A-4489-A06E-BBB0E1AD8137}" type="presParOf" srcId="{05A53165-FEE4-4DD2-B054-6A2636BBBBB8}" destId="{9FFBA400-8A22-46DF-BAA7-9F3565C771E2}" srcOrd="2" destOrd="0" presId="urn:microsoft.com/office/officeart/2005/8/layout/hierarchy1"/>
    <dgm:cxn modelId="{87AD5CC8-2281-4339-927E-1055E58F48E1}" type="presParOf" srcId="{05A53165-FEE4-4DD2-B054-6A2636BBBBB8}" destId="{338A2E82-6D36-4AB1-860D-E1B5380D8B9E}" srcOrd="3" destOrd="0" presId="urn:microsoft.com/office/officeart/2005/8/layout/hierarchy1"/>
    <dgm:cxn modelId="{9FC04074-C76E-42CC-A2D1-8FE9308471FF}" type="presParOf" srcId="{338A2E82-6D36-4AB1-860D-E1B5380D8B9E}" destId="{C76E38C9-161B-411D-9010-3B7F9E8E04F7}" srcOrd="0" destOrd="0" presId="urn:microsoft.com/office/officeart/2005/8/layout/hierarchy1"/>
    <dgm:cxn modelId="{61CDC32C-4013-4F9E-B717-E836CA29EB02}" type="presParOf" srcId="{C76E38C9-161B-411D-9010-3B7F9E8E04F7}" destId="{A834B569-783E-46E0-BB2C-02D27BF70A41}" srcOrd="0" destOrd="0" presId="urn:microsoft.com/office/officeart/2005/8/layout/hierarchy1"/>
    <dgm:cxn modelId="{38A728CF-859F-4475-9AA2-299440A20FA6}" type="presParOf" srcId="{C76E38C9-161B-411D-9010-3B7F9E8E04F7}" destId="{5F7B4A27-8122-4D87-A72D-351CEDCB7A4B}" srcOrd="1" destOrd="0" presId="urn:microsoft.com/office/officeart/2005/8/layout/hierarchy1"/>
    <dgm:cxn modelId="{8948C923-169D-4618-8D04-3B3C9C52F5CE}" type="presParOf" srcId="{338A2E82-6D36-4AB1-860D-E1B5380D8B9E}" destId="{53B735FE-618A-45AD-BD79-8F285C63B6F2}" srcOrd="1" destOrd="0" presId="urn:microsoft.com/office/officeart/2005/8/layout/hierarchy1"/>
    <dgm:cxn modelId="{8B84F898-59BE-4A5B-922D-0213E8B78627}" type="presParOf" srcId="{53B735FE-618A-45AD-BD79-8F285C63B6F2}" destId="{2E9DA691-CABD-4A2B-9D47-4772BE7B60D4}" srcOrd="0" destOrd="0" presId="urn:microsoft.com/office/officeart/2005/8/layout/hierarchy1"/>
    <dgm:cxn modelId="{24AEF9EB-331C-4CC6-8F31-D04FF71AF428}" type="presParOf" srcId="{53B735FE-618A-45AD-BD79-8F285C63B6F2}" destId="{1614FCEE-750D-4812-91FC-0726D08F6EBF}" srcOrd="1" destOrd="0" presId="urn:microsoft.com/office/officeart/2005/8/layout/hierarchy1"/>
    <dgm:cxn modelId="{E28F8EC0-9545-4AE7-BDF7-D9705A3F1286}" type="presParOf" srcId="{1614FCEE-750D-4812-91FC-0726D08F6EBF}" destId="{1F2ACB91-41C7-4109-8354-6EEA433CCB1B}" srcOrd="0" destOrd="0" presId="urn:microsoft.com/office/officeart/2005/8/layout/hierarchy1"/>
    <dgm:cxn modelId="{0779D87E-D6D0-42AA-AEF8-0792E36DC19F}" type="presParOf" srcId="{1F2ACB91-41C7-4109-8354-6EEA433CCB1B}" destId="{CEC22702-F69F-4535-BDA9-CA4F267DA3AF}" srcOrd="0" destOrd="0" presId="urn:microsoft.com/office/officeart/2005/8/layout/hierarchy1"/>
    <dgm:cxn modelId="{653FFB94-8BE2-450E-911E-E78483773769}" type="presParOf" srcId="{1F2ACB91-41C7-4109-8354-6EEA433CCB1B}" destId="{61B34A83-CBB3-4D64-9197-24CA2EFB01A7}" srcOrd="1" destOrd="0" presId="urn:microsoft.com/office/officeart/2005/8/layout/hierarchy1"/>
    <dgm:cxn modelId="{6A4B38D9-8D6B-4B7C-AAED-4107EBD9AEB7}" type="presParOf" srcId="{1614FCEE-750D-4812-91FC-0726D08F6EBF}" destId="{4A89D391-2E43-4962-897A-84F6A7CC6B5A}" srcOrd="1" destOrd="0" presId="urn:microsoft.com/office/officeart/2005/8/layout/hierarchy1"/>
    <dgm:cxn modelId="{3C99999D-576D-49EC-A338-7C94800822BB}" type="presParOf" srcId="{53B735FE-618A-45AD-BD79-8F285C63B6F2}" destId="{336B54C6-5BBB-4507-A83B-26C62DCD60EE}" srcOrd="2" destOrd="0" presId="urn:microsoft.com/office/officeart/2005/8/layout/hierarchy1"/>
    <dgm:cxn modelId="{3CB226A9-BA4A-42B3-8C32-F99490611F73}" type="presParOf" srcId="{53B735FE-618A-45AD-BD79-8F285C63B6F2}" destId="{AE6B5CE4-DC48-4E20-9874-8D76AB500F53}" srcOrd="3" destOrd="0" presId="urn:microsoft.com/office/officeart/2005/8/layout/hierarchy1"/>
    <dgm:cxn modelId="{F0237882-D593-469D-B01B-E0357472EF96}" type="presParOf" srcId="{AE6B5CE4-DC48-4E20-9874-8D76AB500F53}" destId="{292C4F8E-769F-4F38-B318-128C66CD3C3B}" srcOrd="0" destOrd="0" presId="urn:microsoft.com/office/officeart/2005/8/layout/hierarchy1"/>
    <dgm:cxn modelId="{94727378-80EF-4B4F-ABEF-F163F67DB2C2}" type="presParOf" srcId="{292C4F8E-769F-4F38-B318-128C66CD3C3B}" destId="{68019B97-4B57-482F-94FA-7AF119850340}" srcOrd="0" destOrd="0" presId="urn:microsoft.com/office/officeart/2005/8/layout/hierarchy1"/>
    <dgm:cxn modelId="{77073591-1DB9-48B9-AE54-A4C876DD6868}" type="presParOf" srcId="{292C4F8E-769F-4F38-B318-128C66CD3C3B}" destId="{CCE8AE4C-7B15-4BD1-AB0D-DBD6606CBBC8}" srcOrd="1" destOrd="0" presId="urn:microsoft.com/office/officeart/2005/8/layout/hierarchy1"/>
    <dgm:cxn modelId="{357D0F9A-A685-40EF-89A4-EEEAB3A9BC5D}" type="presParOf" srcId="{AE6B5CE4-DC48-4E20-9874-8D76AB500F53}" destId="{7D1AB457-FDDC-4827-81DD-6E3FE1AB0B17}" srcOrd="1" destOrd="0" presId="urn:microsoft.com/office/officeart/2005/8/layout/hierarchy1"/>
    <dgm:cxn modelId="{F8750A0D-B8C0-43E1-A8D7-64C3B2793105}" type="presParOf" srcId="{53B735FE-618A-45AD-BD79-8F285C63B6F2}" destId="{225E6A22-3EC4-45F8-962E-93972AE31710}" srcOrd="4" destOrd="0" presId="urn:microsoft.com/office/officeart/2005/8/layout/hierarchy1"/>
    <dgm:cxn modelId="{20969F1B-4A85-4C86-B952-23AB8687A070}" type="presParOf" srcId="{53B735FE-618A-45AD-BD79-8F285C63B6F2}" destId="{5F773991-24D7-4BB0-B3A5-3836CDF36DAB}" srcOrd="5" destOrd="0" presId="urn:microsoft.com/office/officeart/2005/8/layout/hierarchy1"/>
    <dgm:cxn modelId="{52F67E51-63B6-4D4B-999D-4B17E69C5800}" type="presParOf" srcId="{5F773991-24D7-4BB0-B3A5-3836CDF36DAB}" destId="{B27C910A-B332-4E9F-97F2-CF9265B50841}" srcOrd="0" destOrd="0" presId="urn:microsoft.com/office/officeart/2005/8/layout/hierarchy1"/>
    <dgm:cxn modelId="{AD3F3296-ACB8-4156-9232-8D38B00C7BC6}" type="presParOf" srcId="{B27C910A-B332-4E9F-97F2-CF9265B50841}" destId="{360C2A86-587F-4909-8AB2-39121647053B}" srcOrd="0" destOrd="0" presId="urn:microsoft.com/office/officeart/2005/8/layout/hierarchy1"/>
    <dgm:cxn modelId="{7685A35D-D9F6-4626-BC4D-530F92567447}" type="presParOf" srcId="{B27C910A-B332-4E9F-97F2-CF9265B50841}" destId="{CD102C39-A9AF-4162-8BA0-FBCE23A41EFF}" srcOrd="1" destOrd="0" presId="urn:microsoft.com/office/officeart/2005/8/layout/hierarchy1"/>
    <dgm:cxn modelId="{53AC7F2E-1C09-4370-9399-5745AA8366DC}" type="presParOf" srcId="{5F773991-24D7-4BB0-B3A5-3836CDF36DAB}" destId="{F61ED6CD-5B10-490D-980D-4DAF87B2BF3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4911C-04FC-44FE-B503-D5EAEAC68EE2}">
      <dsp:nvSpPr>
        <dsp:cNvPr id="0" name=""/>
        <dsp:cNvSpPr/>
      </dsp:nvSpPr>
      <dsp:spPr>
        <a:xfrm>
          <a:off x="42" y="25831"/>
          <a:ext cx="4105088" cy="1047736"/>
        </a:xfrm>
        <a:prstGeom prst="rect">
          <a:avLst/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  <dsp:txBody>
        <a:bodyPr spcFirstLastPara="0" vert="horz" wrap="square" lIns="334264" tIns="191008" rIns="334264" bIns="191008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b="1" kern="12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Usaha</a:t>
          </a:r>
          <a:r>
            <a:rPr lang="en-US" sz="2800" b="1" kern="12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</a:t>
          </a:r>
          <a:endParaRPr lang="en-US" sz="3100" b="1" kern="1200" dirty="0">
            <a:solidFill>
              <a:schemeClr val="bg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42" y="25831"/>
        <a:ext cx="4105088" cy="1047736"/>
      </dsp:txXfrm>
    </dsp:sp>
    <dsp:sp modelId="{627F969C-FC2B-4A1C-9864-88E69BF59DAE}">
      <dsp:nvSpPr>
        <dsp:cNvPr id="0" name=""/>
        <dsp:cNvSpPr/>
      </dsp:nvSpPr>
      <dsp:spPr>
        <a:xfrm>
          <a:off x="42" y="1073568"/>
          <a:ext cx="4105088" cy="2964599"/>
        </a:xfrm>
        <a:prstGeom prst="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b="1" kern="1200" dirty="0" smtClean="0"/>
            <a:t>Gaya(F)</a:t>
          </a:r>
          <a:endParaRPr lang="en-US" sz="2700" b="1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b="1" kern="1200" dirty="0" smtClean="0"/>
            <a:t>Gaya </a:t>
          </a:r>
          <a:r>
            <a:rPr lang="en-US" sz="2700" b="1" kern="1200" dirty="0" err="1" smtClean="0"/>
            <a:t>Gesekan</a:t>
          </a:r>
          <a:r>
            <a:rPr lang="en-US" sz="2700" b="1" kern="1200" dirty="0" smtClean="0"/>
            <a:t>(f)</a:t>
          </a:r>
          <a:endParaRPr lang="en-US" sz="2700" b="1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b="1" kern="1200" dirty="0" smtClean="0"/>
            <a:t>GL </a:t>
          </a:r>
          <a:r>
            <a:rPr lang="en-US" sz="2700" b="1" kern="1200" dirty="0" err="1" smtClean="0"/>
            <a:t>Beraturan</a:t>
          </a:r>
          <a:endParaRPr lang="en-US" sz="2700" b="1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b="1" kern="1200" dirty="0" smtClean="0"/>
            <a:t>GL </a:t>
          </a:r>
          <a:r>
            <a:rPr lang="en-US" sz="2700" b="1" kern="1200" dirty="0" err="1" smtClean="0"/>
            <a:t>Berubah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Beraturan</a:t>
          </a:r>
          <a:endParaRPr lang="en-US" sz="2700" b="1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b="1" kern="1200" dirty="0" err="1" smtClean="0"/>
            <a:t>Gerak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Jatuh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Bebas</a:t>
          </a:r>
          <a:endParaRPr lang="en-US" sz="2700" b="1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b="1" kern="1200" dirty="0" err="1" smtClean="0"/>
            <a:t>Gerak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Vertikal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ke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Atas</a:t>
          </a:r>
          <a:endParaRPr lang="en-US" sz="2700" b="1" kern="1200" dirty="0"/>
        </a:p>
      </dsp:txBody>
      <dsp:txXfrm>
        <a:off x="42" y="1073568"/>
        <a:ext cx="4105088" cy="2964599"/>
      </dsp:txXfrm>
    </dsp:sp>
    <dsp:sp modelId="{56910F72-CCB1-407D-BCC1-2AABC0C6A7F6}">
      <dsp:nvSpPr>
        <dsp:cNvPr id="0" name=""/>
        <dsp:cNvSpPr/>
      </dsp:nvSpPr>
      <dsp:spPr>
        <a:xfrm>
          <a:off x="4679844" y="25831"/>
          <a:ext cx="4105088" cy="1047736"/>
        </a:xfrm>
        <a:prstGeom prst="rect">
          <a:avLst/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  <dsp:txBody>
        <a:bodyPr spcFirstLastPara="0" vert="horz" wrap="square" lIns="334264" tIns="191008" rIns="334264" bIns="191008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b="1" kern="1200" dirty="0" err="1" smtClean="0">
              <a:latin typeface="Verdana" pitchFamily="34" charset="0"/>
              <a:ea typeface="Verdana" pitchFamily="34" charset="0"/>
              <a:cs typeface="Verdana" pitchFamily="34" charset="0"/>
            </a:rPr>
            <a:t>Energi</a:t>
          </a:r>
          <a:endParaRPr lang="en-US" sz="47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4679844" y="25831"/>
        <a:ext cx="4105088" cy="1047736"/>
      </dsp:txXfrm>
    </dsp:sp>
    <dsp:sp modelId="{999CF40E-B3A0-46E7-ACDD-6AD0785179B2}">
      <dsp:nvSpPr>
        <dsp:cNvPr id="0" name=""/>
        <dsp:cNvSpPr/>
      </dsp:nvSpPr>
      <dsp:spPr>
        <a:xfrm>
          <a:off x="4679844" y="1073568"/>
          <a:ext cx="4105088" cy="2964599"/>
        </a:xfrm>
        <a:prstGeom prst="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b="1" kern="1200" dirty="0" err="1" smtClean="0"/>
            <a:t>Energi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Kinetik</a:t>
          </a:r>
          <a:r>
            <a:rPr lang="en-US" sz="2700" b="1" kern="1200" dirty="0" smtClean="0"/>
            <a:t>(</a:t>
          </a:r>
          <a:r>
            <a:rPr lang="en-US" sz="2700" b="1" i="1" kern="1200" dirty="0" err="1" smtClean="0"/>
            <a:t>Ek</a:t>
          </a:r>
          <a:r>
            <a:rPr lang="en-US" sz="2700" b="1" kern="1200" dirty="0" smtClean="0"/>
            <a:t>)</a:t>
          </a:r>
          <a:endParaRPr lang="en-US" sz="2700" b="1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b="1" kern="1200" dirty="0" err="1" smtClean="0"/>
            <a:t>Energi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Potensial</a:t>
          </a:r>
          <a:r>
            <a:rPr lang="en-US" sz="2700" b="1" kern="1200" dirty="0" smtClean="0"/>
            <a:t>(</a:t>
          </a:r>
          <a:r>
            <a:rPr lang="en-US" sz="2700" b="1" i="1" kern="1200" dirty="0" err="1" smtClean="0"/>
            <a:t>Ep</a:t>
          </a:r>
          <a:r>
            <a:rPr lang="en-US" sz="2700" b="1" kern="1200" dirty="0" smtClean="0"/>
            <a:t>)</a:t>
          </a:r>
          <a:endParaRPr lang="en-US" sz="2700" b="1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b="1" kern="1200" dirty="0" err="1" smtClean="0"/>
            <a:t>Energi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Mekanik</a:t>
          </a:r>
          <a:r>
            <a:rPr lang="en-US" sz="2700" b="1" kern="1200" dirty="0" smtClean="0"/>
            <a:t>(</a:t>
          </a:r>
          <a:r>
            <a:rPr lang="en-US" sz="2700" b="1" i="1" kern="1200" dirty="0" err="1" smtClean="0"/>
            <a:t>Em</a:t>
          </a:r>
          <a:r>
            <a:rPr lang="en-US" sz="2700" b="1" kern="1200" dirty="0" smtClean="0"/>
            <a:t>)</a:t>
          </a:r>
          <a:endParaRPr lang="en-US" sz="2700" b="1" kern="1200" dirty="0"/>
        </a:p>
      </dsp:txBody>
      <dsp:txXfrm>
        <a:off x="4679844" y="1073568"/>
        <a:ext cx="4105088" cy="29645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5E6A22-3EC4-45F8-962E-93972AE31710}">
      <dsp:nvSpPr>
        <dsp:cNvPr id="0" name=""/>
        <dsp:cNvSpPr/>
      </dsp:nvSpPr>
      <dsp:spPr>
        <a:xfrm>
          <a:off x="5982021" y="1839571"/>
          <a:ext cx="1868523" cy="444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998"/>
              </a:lnTo>
              <a:lnTo>
                <a:pt x="1868523" y="302998"/>
              </a:lnTo>
              <a:lnTo>
                <a:pt x="1868523" y="444623"/>
              </a:lnTo>
            </a:path>
          </a:pathLst>
        </a:custGeom>
        <a:noFill/>
        <a:ln w="76200" cap="flat" cmpd="sng" algn="ctr">
          <a:solidFill>
            <a:srgbClr val="FF000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6B54C6-5BBB-4507-A83B-26C62DCD60EE}">
      <dsp:nvSpPr>
        <dsp:cNvPr id="0" name=""/>
        <dsp:cNvSpPr/>
      </dsp:nvSpPr>
      <dsp:spPr>
        <a:xfrm>
          <a:off x="5936301" y="1839571"/>
          <a:ext cx="91440" cy="4446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4623"/>
              </a:lnTo>
            </a:path>
          </a:pathLst>
        </a:custGeom>
        <a:noFill/>
        <a:ln w="76200" cap="flat" cmpd="sng" algn="ctr">
          <a:solidFill>
            <a:srgbClr val="FF000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9DA691-CABD-4A2B-9D47-4772BE7B60D4}">
      <dsp:nvSpPr>
        <dsp:cNvPr id="0" name=""/>
        <dsp:cNvSpPr/>
      </dsp:nvSpPr>
      <dsp:spPr>
        <a:xfrm>
          <a:off x="4113497" y="1839571"/>
          <a:ext cx="1868523" cy="444623"/>
        </a:xfrm>
        <a:custGeom>
          <a:avLst/>
          <a:gdLst/>
          <a:ahLst/>
          <a:cxnLst/>
          <a:rect l="0" t="0" r="0" b="0"/>
          <a:pathLst>
            <a:path>
              <a:moveTo>
                <a:pt x="1868523" y="0"/>
              </a:moveTo>
              <a:lnTo>
                <a:pt x="1868523" y="302998"/>
              </a:lnTo>
              <a:lnTo>
                <a:pt x="0" y="302998"/>
              </a:lnTo>
              <a:lnTo>
                <a:pt x="0" y="444623"/>
              </a:lnTo>
            </a:path>
          </a:pathLst>
        </a:custGeom>
        <a:noFill/>
        <a:ln w="76200" cap="flat" cmpd="sng" algn="ctr">
          <a:solidFill>
            <a:srgbClr val="FF000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FBA400-8A22-46DF-BAA7-9F3565C771E2}">
      <dsp:nvSpPr>
        <dsp:cNvPr id="0" name=""/>
        <dsp:cNvSpPr/>
      </dsp:nvSpPr>
      <dsp:spPr>
        <a:xfrm>
          <a:off x="3652264" y="838009"/>
          <a:ext cx="2329756" cy="444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998"/>
              </a:lnTo>
              <a:lnTo>
                <a:pt x="2329756" y="302998"/>
              </a:lnTo>
              <a:lnTo>
                <a:pt x="2329756" y="444623"/>
              </a:lnTo>
            </a:path>
          </a:pathLst>
        </a:custGeom>
        <a:noFill/>
        <a:ln w="76200" cap="flat" cmpd="sng" algn="ctr">
          <a:solidFill>
            <a:srgbClr val="FF000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44EFA5-2E20-4C4C-9C7E-4F60075953A6}">
      <dsp:nvSpPr>
        <dsp:cNvPr id="0" name=""/>
        <dsp:cNvSpPr/>
      </dsp:nvSpPr>
      <dsp:spPr>
        <a:xfrm>
          <a:off x="1504770" y="1839571"/>
          <a:ext cx="1031057" cy="444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998"/>
              </a:lnTo>
              <a:lnTo>
                <a:pt x="1031057" y="302998"/>
              </a:lnTo>
              <a:lnTo>
                <a:pt x="1031057" y="444623"/>
              </a:lnTo>
            </a:path>
          </a:pathLst>
        </a:custGeom>
        <a:noFill/>
        <a:ln w="76200" cap="flat" cmpd="sng" algn="ctr">
          <a:solidFill>
            <a:srgbClr val="FF000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8CBB8-5F9F-4809-8964-B650A5A1B2D8}">
      <dsp:nvSpPr>
        <dsp:cNvPr id="0" name=""/>
        <dsp:cNvSpPr/>
      </dsp:nvSpPr>
      <dsp:spPr>
        <a:xfrm>
          <a:off x="861361" y="1839571"/>
          <a:ext cx="643408" cy="444623"/>
        </a:xfrm>
        <a:custGeom>
          <a:avLst/>
          <a:gdLst/>
          <a:ahLst/>
          <a:cxnLst/>
          <a:rect l="0" t="0" r="0" b="0"/>
          <a:pathLst>
            <a:path>
              <a:moveTo>
                <a:pt x="643408" y="0"/>
              </a:moveTo>
              <a:lnTo>
                <a:pt x="643408" y="302998"/>
              </a:lnTo>
              <a:lnTo>
                <a:pt x="0" y="302998"/>
              </a:lnTo>
              <a:lnTo>
                <a:pt x="0" y="444623"/>
              </a:lnTo>
            </a:path>
          </a:pathLst>
        </a:custGeom>
        <a:noFill/>
        <a:ln w="76200" cap="flat" cmpd="sng" algn="ctr">
          <a:solidFill>
            <a:srgbClr val="FF000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08CC93-B815-4597-B49D-80FC903B775C}">
      <dsp:nvSpPr>
        <dsp:cNvPr id="0" name=""/>
        <dsp:cNvSpPr/>
      </dsp:nvSpPr>
      <dsp:spPr>
        <a:xfrm>
          <a:off x="1504770" y="838009"/>
          <a:ext cx="2147494" cy="444623"/>
        </a:xfrm>
        <a:custGeom>
          <a:avLst/>
          <a:gdLst/>
          <a:ahLst/>
          <a:cxnLst/>
          <a:rect l="0" t="0" r="0" b="0"/>
          <a:pathLst>
            <a:path>
              <a:moveTo>
                <a:pt x="2147494" y="0"/>
              </a:moveTo>
              <a:lnTo>
                <a:pt x="2147494" y="302998"/>
              </a:lnTo>
              <a:lnTo>
                <a:pt x="0" y="302998"/>
              </a:lnTo>
              <a:lnTo>
                <a:pt x="0" y="444623"/>
              </a:lnTo>
            </a:path>
          </a:pathLst>
        </a:custGeom>
        <a:noFill/>
        <a:ln w="76200" cap="flat" cmpd="sng" algn="ctr">
          <a:solidFill>
            <a:srgbClr val="FF000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CE3DF5-6D7F-4C53-AFBE-F73EC335E7ED}">
      <dsp:nvSpPr>
        <dsp:cNvPr id="0" name=""/>
        <dsp:cNvSpPr/>
      </dsp:nvSpPr>
      <dsp:spPr>
        <a:xfrm>
          <a:off x="1946667" y="285750"/>
          <a:ext cx="3411192" cy="5522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</dsp:sp>
    <dsp:sp modelId="{10DCCBB3-B251-48CF-B28D-C649752C5E24}">
      <dsp:nvSpPr>
        <dsp:cNvPr id="0" name=""/>
        <dsp:cNvSpPr/>
      </dsp:nvSpPr>
      <dsp:spPr>
        <a:xfrm>
          <a:off x="2116533" y="447122"/>
          <a:ext cx="3411192" cy="5522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USAHA DAN ENERGI</a:t>
          </a:r>
          <a:endParaRPr lang="en-US" sz="200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2132708" y="463297"/>
        <a:ext cx="3378842" cy="519908"/>
      </dsp:txXfrm>
    </dsp:sp>
    <dsp:sp modelId="{AD603CEC-91AB-4528-BECD-7F23E5BF45EA}">
      <dsp:nvSpPr>
        <dsp:cNvPr id="0" name=""/>
        <dsp:cNvSpPr/>
      </dsp:nvSpPr>
      <dsp:spPr>
        <a:xfrm>
          <a:off x="558111" y="1282632"/>
          <a:ext cx="1893316" cy="5569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</dsp:sp>
    <dsp:sp modelId="{569E6E7D-42B8-4B80-AA37-5C69FC162497}">
      <dsp:nvSpPr>
        <dsp:cNvPr id="0" name=""/>
        <dsp:cNvSpPr/>
      </dsp:nvSpPr>
      <dsp:spPr>
        <a:xfrm>
          <a:off x="727977" y="1444005"/>
          <a:ext cx="1893316" cy="5569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USAHA</a:t>
          </a:r>
          <a:endParaRPr lang="en-US" sz="200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744289" y="1460317"/>
        <a:ext cx="1860692" cy="524314"/>
      </dsp:txXfrm>
    </dsp:sp>
    <dsp:sp modelId="{EEA31C4C-6BAE-44E0-81C5-B8E86871D626}">
      <dsp:nvSpPr>
        <dsp:cNvPr id="0" name=""/>
        <dsp:cNvSpPr/>
      </dsp:nvSpPr>
      <dsp:spPr>
        <a:xfrm>
          <a:off x="170" y="2284194"/>
          <a:ext cx="1722382" cy="80552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</dsp:sp>
    <dsp:sp modelId="{9DAB95DD-2F78-43EC-B1EB-015A53947C3B}">
      <dsp:nvSpPr>
        <dsp:cNvPr id="0" name=""/>
        <dsp:cNvSpPr/>
      </dsp:nvSpPr>
      <dsp:spPr>
        <a:xfrm>
          <a:off x="170035" y="2445567"/>
          <a:ext cx="1722382" cy="80552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GAYA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Gaya </a:t>
          </a:r>
          <a:r>
            <a:rPr lang="en-US" sz="1400" b="1" kern="1200" dirty="0" err="1" smtClean="0">
              <a:latin typeface="Verdana" pitchFamily="34" charset="0"/>
              <a:ea typeface="Verdana" pitchFamily="34" charset="0"/>
              <a:cs typeface="Verdana" pitchFamily="34" charset="0"/>
            </a:rPr>
            <a:t>Gesekan</a:t>
          </a:r>
          <a:endParaRPr lang="en-US" sz="1400" b="1" kern="1200" dirty="0" smtClean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Gaya </a:t>
          </a:r>
          <a:r>
            <a:rPr lang="en-US" sz="1400" b="1" kern="1200" dirty="0" err="1" smtClean="0">
              <a:latin typeface="Verdana" pitchFamily="34" charset="0"/>
              <a:ea typeface="Verdana" pitchFamily="34" charset="0"/>
              <a:cs typeface="Verdana" pitchFamily="34" charset="0"/>
            </a:rPr>
            <a:t>Berat</a:t>
          </a:r>
          <a:endParaRPr lang="en-US" sz="14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193628" y="2469160"/>
        <a:ext cx="1675196" cy="758340"/>
      </dsp:txXfrm>
    </dsp:sp>
    <dsp:sp modelId="{942B12F1-E86D-4854-84E5-77FBF049A5F2}">
      <dsp:nvSpPr>
        <dsp:cNvPr id="0" name=""/>
        <dsp:cNvSpPr/>
      </dsp:nvSpPr>
      <dsp:spPr>
        <a:xfrm>
          <a:off x="2062284" y="2284194"/>
          <a:ext cx="947086" cy="13011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</dsp:sp>
    <dsp:sp modelId="{C86AA458-3FEA-4780-BEB0-F81A71C2D0F7}">
      <dsp:nvSpPr>
        <dsp:cNvPr id="0" name=""/>
        <dsp:cNvSpPr/>
      </dsp:nvSpPr>
      <dsp:spPr>
        <a:xfrm>
          <a:off x="2232149" y="2445567"/>
          <a:ext cx="947086" cy="13011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GLB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GLBB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GJB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GVA</a:t>
          </a:r>
          <a:endParaRPr lang="en-US" sz="14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2259888" y="2473306"/>
        <a:ext cx="891608" cy="1245652"/>
      </dsp:txXfrm>
    </dsp:sp>
    <dsp:sp modelId="{A834B569-783E-46E0-BB2C-02D27BF70A41}">
      <dsp:nvSpPr>
        <dsp:cNvPr id="0" name=""/>
        <dsp:cNvSpPr/>
      </dsp:nvSpPr>
      <dsp:spPr>
        <a:xfrm>
          <a:off x="5217625" y="1282632"/>
          <a:ext cx="1528791" cy="5569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</dsp:sp>
    <dsp:sp modelId="{5F7B4A27-8122-4D87-A72D-351CEDCB7A4B}">
      <dsp:nvSpPr>
        <dsp:cNvPr id="0" name=""/>
        <dsp:cNvSpPr/>
      </dsp:nvSpPr>
      <dsp:spPr>
        <a:xfrm>
          <a:off x="5387491" y="1444005"/>
          <a:ext cx="1528791" cy="5569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ENERGI</a:t>
          </a:r>
          <a:endParaRPr lang="en-US" sz="200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5403803" y="1460317"/>
        <a:ext cx="1496167" cy="524314"/>
      </dsp:txXfrm>
    </dsp:sp>
    <dsp:sp modelId="{CEC22702-F69F-4535-BDA9-CA4F267DA3AF}">
      <dsp:nvSpPr>
        <dsp:cNvPr id="0" name=""/>
        <dsp:cNvSpPr/>
      </dsp:nvSpPr>
      <dsp:spPr>
        <a:xfrm>
          <a:off x="3349102" y="2284194"/>
          <a:ext cx="1528791" cy="5193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</dsp:sp>
    <dsp:sp modelId="{61B34A83-CBB3-4D64-9197-24CA2EFB01A7}">
      <dsp:nvSpPr>
        <dsp:cNvPr id="0" name=""/>
        <dsp:cNvSpPr/>
      </dsp:nvSpPr>
      <dsp:spPr>
        <a:xfrm>
          <a:off x="3518967" y="2445567"/>
          <a:ext cx="1528791" cy="5193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KINETIK(EK)</a:t>
          </a:r>
          <a:endParaRPr lang="en-US" sz="1700" b="1" kern="1200" dirty="0"/>
        </a:p>
      </dsp:txBody>
      <dsp:txXfrm>
        <a:off x="3534179" y="2460779"/>
        <a:ext cx="1498367" cy="488935"/>
      </dsp:txXfrm>
    </dsp:sp>
    <dsp:sp modelId="{68019B97-4B57-482F-94FA-7AF119850340}">
      <dsp:nvSpPr>
        <dsp:cNvPr id="0" name=""/>
        <dsp:cNvSpPr/>
      </dsp:nvSpPr>
      <dsp:spPr>
        <a:xfrm>
          <a:off x="5217625" y="2284194"/>
          <a:ext cx="1528791" cy="59057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</dsp:sp>
    <dsp:sp modelId="{CCE8AE4C-7B15-4BD1-AB0D-DBD6606CBBC8}">
      <dsp:nvSpPr>
        <dsp:cNvPr id="0" name=""/>
        <dsp:cNvSpPr/>
      </dsp:nvSpPr>
      <dsp:spPr>
        <a:xfrm>
          <a:off x="5387491" y="2445567"/>
          <a:ext cx="1528791" cy="59057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POTENSIAL(EP)</a:t>
          </a:r>
          <a:endParaRPr lang="en-US" sz="1700" b="1" kern="1200" dirty="0"/>
        </a:p>
      </dsp:txBody>
      <dsp:txXfrm>
        <a:off x="5404788" y="2462864"/>
        <a:ext cx="1494197" cy="555981"/>
      </dsp:txXfrm>
    </dsp:sp>
    <dsp:sp modelId="{360C2A86-587F-4909-8AB2-39121647053B}">
      <dsp:nvSpPr>
        <dsp:cNvPr id="0" name=""/>
        <dsp:cNvSpPr/>
      </dsp:nvSpPr>
      <dsp:spPr>
        <a:xfrm>
          <a:off x="7086148" y="2284194"/>
          <a:ext cx="1528791" cy="5662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</dsp:sp>
    <dsp:sp modelId="{CD102C39-A9AF-4162-8BA0-FBCE23A41EFF}">
      <dsp:nvSpPr>
        <dsp:cNvPr id="0" name=""/>
        <dsp:cNvSpPr/>
      </dsp:nvSpPr>
      <dsp:spPr>
        <a:xfrm>
          <a:off x="7256014" y="2445567"/>
          <a:ext cx="1528791" cy="5662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MEKANIK (</a:t>
          </a:r>
          <a:r>
            <a:rPr lang="en-US" sz="1700" b="1" kern="1200" dirty="0" err="1" smtClean="0"/>
            <a:t>Em</a:t>
          </a:r>
          <a:r>
            <a:rPr lang="en-US" sz="1700" b="1" kern="1200" dirty="0" smtClean="0"/>
            <a:t>)</a:t>
          </a:r>
          <a:endParaRPr lang="en-US" sz="1700" b="1" kern="1200" dirty="0"/>
        </a:p>
      </dsp:txBody>
      <dsp:txXfrm>
        <a:off x="7272600" y="2462153"/>
        <a:ext cx="1495619" cy="5331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25C8B-2538-4108-B39D-A7E9FFFE9087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AC7993-98AD-4090-BF74-E80660A7E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197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AC1C8-FC4F-4A59-A36F-60D953B73C43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850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85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85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85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C7993-98AD-4090-BF74-E80660A7EC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94CB-A89F-4F8C-B78B-1C977EF0DB17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250F-E17C-44AB-A961-4038B126F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71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14:vortex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94CB-A89F-4F8C-B78B-1C977EF0DB17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250F-E17C-44AB-A961-4038B126F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69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14:vortex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94CB-A89F-4F8C-B78B-1C977EF0DB17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250F-E17C-44AB-A961-4038B126F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51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14:vortex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94CB-A89F-4F8C-B78B-1C977EF0DB17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250F-E17C-44AB-A961-4038B126F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00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14:vortex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94CB-A89F-4F8C-B78B-1C977EF0DB17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250F-E17C-44AB-A961-4038B126F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79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14:vortex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94CB-A89F-4F8C-B78B-1C977EF0DB17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250F-E17C-44AB-A961-4038B126F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14:vortex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94CB-A89F-4F8C-B78B-1C977EF0DB17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250F-E17C-44AB-A961-4038B126F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9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14:vortex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94CB-A89F-4F8C-B78B-1C977EF0DB17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250F-E17C-44AB-A961-4038B126F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7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14:vortex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94CB-A89F-4F8C-B78B-1C977EF0DB17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250F-E17C-44AB-A961-4038B126F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0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14:vortex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94CB-A89F-4F8C-B78B-1C977EF0DB17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250F-E17C-44AB-A961-4038B126F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68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14:vortex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94CB-A89F-4F8C-B78B-1C977EF0DB17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250F-E17C-44AB-A961-4038B126F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90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14:vortex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294CB-A89F-4F8C-B78B-1C977EF0DB17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F250F-E17C-44AB-A961-4038B126F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751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0">
        <p14:vortex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slide" Target="slide2.xml"/><Relationship Id="rId5" Type="http://schemas.openxmlformats.org/officeDocument/2006/relationships/image" Target="../media/image3.jpeg"/><Relationship Id="rId10" Type="http://schemas.microsoft.com/office/2007/relationships/diagramDrawing" Target="../diagrams/drawing1.xml"/><Relationship Id="rId4" Type="http://schemas.openxmlformats.org/officeDocument/2006/relationships/image" Target="../media/image2.gif"/><Relationship Id="rId9" Type="http://schemas.openxmlformats.org/officeDocument/2006/relationships/diagramColors" Target="../diagrams/colors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png"/><Relationship Id="rId8" Type="http://schemas.openxmlformats.org/officeDocument/2006/relationships/image" Target="../media/image21.png"/><Relationship Id="rId18" Type="http://schemas.openxmlformats.org/officeDocument/2006/relationships/image" Target="../media/image54.png"/><Relationship Id="rId26" Type="http://schemas.openxmlformats.org/officeDocument/2006/relationships/slide" Target="slide15.xml"/><Relationship Id="rId21" Type="http://schemas.openxmlformats.org/officeDocument/2006/relationships/image" Target="../media/image57.png"/><Relationship Id="rId12" Type="http://schemas.openxmlformats.org/officeDocument/2006/relationships/image" Target="../media/image25.png"/><Relationship Id="rId7" Type="http://schemas.openxmlformats.org/officeDocument/2006/relationships/image" Target="../media/image20.png"/><Relationship Id="rId17" Type="http://schemas.openxmlformats.org/officeDocument/2006/relationships/image" Target="../media/image53.png"/><Relationship Id="rId25" Type="http://schemas.openxmlformats.org/officeDocument/2006/relationships/slide" Target="slide13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29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24" Type="http://schemas.openxmlformats.org/officeDocument/2006/relationships/slide" Target="slide12.xml"/><Relationship Id="rId5" Type="http://schemas.openxmlformats.org/officeDocument/2006/relationships/image" Target="../media/image18.png"/><Relationship Id="rId15" Type="http://schemas.openxmlformats.org/officeDocument/2006/relationships/image" Target="../media/image51.png"/><Relationship Id="rId23" Type="http://schemas.openxmlformats.org/officeDocument/2006/relationships/slide" Target="slide11.xml"/><Relationship Id="rId28" Type="http://schemas.openxmlformats.org/officeDocument/2006/relationships/slide" Target="slide21.xml"/><Relationship Id="rId10" Type="http://schemas.openxmlformats.org/officeDocument/2006/relationships/image" Target="../media/image23.png"/><Relationship Id="rId19" Type="http://schemas.openxmlformats.org/officeDocument/2006/relationships/image" Target="../media/image55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50.png"/><Relationship Id="rId22" Type="http://schemas.openxmlformats.org/officeDocument/2006/relationships/slide" Target="slide7.xml"/><Relationship Id="rId27" Type="http://schemas.openxmlformats.org/officeDocument/2006/relationships/slide" Target="slide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59.png"/><Relationship Id="rId26" Type="http://schemas.openxmlformats.org/officeDocument/2006/relationships/image" Target="../media/image80.png"/><Relationship Id="rId3" Type="http://schemas.openxmlformats.org/officeDocument/2006/relationships/image" Target="../media/image58.png"/><Relationship Id="rId21" Type="http://schemas.openxmlformats.org/officeDocument/2006/relationships/image" Target="../media/image75.png"/><Relationship Id="rId34" Type="http://schemas.openxmlformats.org/officeDocument/2006/relationships/slide" Target="slide16.xml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5" Type="http://schemas.openxmlformats.org/officeDocument/2006/relationships/image" Target="../media/image79.png"/><Relationship Id="rId33" Type="http://schemas.openxmlformats.org/officeDocument/2006/relationships/slide" Target="slide21.xm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1.png"/><Relationship Id="rId20" Type="http://schemas.openxmlformats.org/officeDocument/2006/relationships/image" Target="../media/image74.png"/><Relationship Id="rId29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24" Type="http://schemas.openxmlformats.org/officeDocument/2006/relationships/image" Target="../media/image78.png"/><Relationship Id="rId32" Type="http://schemas.openxmlformats.org/officeDocument/2006/relationships/slide" Target="slide18.xml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23" Type="http://schemas.openxmlformats.org/officeDocument/2006/relationships/image" Target="../media/image77.png"/><Relationship Id="rId28" Type="http://schemas.openxmlformats.org/officeDocument/2006/relationships/slide" Target="slide9.xml"/><Relationship Id="rId10" Type="http://schemas.openxmlformats.org/officeDocument/2006/relationships/image" Target="../media/image65.png"/><Relationship Id="rId19" Type="http://schemas.openxmlformats.org/officeDocument/2006/relationships/image" Target="../media/image73.png"/><Relationship Id="rId31" Type="http://schemas.openxmlformats.org/officeDocument/2006/relationships/slide" Target="slide15.xml"/><Relationship Id="rId4" Type="http://schemas.openxmlformats.org/officeDocument/2006/relationships/image" Target="../media/image11.jpe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76.png"/><Relationship Id="rId27" Type="http://schemas.openxmlformats.org/officeDocument/2006/relationships/slide" Target="slide7.xml"/><Relationship Id="rId30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slide" Target="slide11.xml"/><Relationship Id="rId18" Type="http://schemas.openxmlformats.org/officeDocument/2006/relationships/slide" Target="slide16.xml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slide" Target="slide9.xml"/><Relationship Id="rId17" Type="http://schemas.openxmlformats.org/officeDocument/2006/relationships/slide" Target="slide21.xml"/><Relationship Id="rId2" Type="http://schemas.openxmlformats.org/officeDocument/2006/relationships/notesSlide" Target="../notesSlides/notesSlide12.xml"/><Relationship Id="rId16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11" Type="http://schemas.openxmlformats.org/officeDocument/2006/relationships/slide" Target="slide7.xml"/><Relationship Id="rId5" Type="http://schemas.openxmlformats.org/officeDocument/2006/relationships/image" Target="../media/image83.png"/><Relationship Id="rId15" Type="http://schemas.openxmlformats.org/officeDocument/2006/relationships/slide" Target="slide15.xml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26" Type="http://schemas.openxmlformats.org/officeDocument/2006/relationships/slide" Target="slide9.xml"/><Relationship Id="rId3" Type="http://schemas.openxmlformats.org/officeDocument/2006/relationships/image" Target="../media/image11.jpeg"/><Relationship Id="rId21" Type="http://schemas.openxmlformats.org/officeDocument/2006/relationships/image" Target="../media/image106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5" Type="http://schemas.openxmlformats.org/officeDocument/2006/relationships/slide" Target="slide7.xm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01.png"/><Relationship Id="rId20" Type="http://schemas.openxmlformats.org/officeDocument/2006/relationships/image" Target="../media/image105.png"/><Relationship Id="rId29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24" Type="http://schemas.openxmlformats.org/officeDocument/2006/relationships/image" Target="../media/image109.png"/><Relationship Id="rId32" Type="http://schemas.openxmlformats.org/officeDocument/2006/relationships/slide" Target="slide14.xml"/><Relationship Id="rId5" Type="http://schemas.openxmlformats.org/officeDocument/2006/relationships/image" Target="../media/image90.png"/><Relationship Id="rId15" Type="http://schemas.openxmlformats.org/officeDocument/2006/relationships/image" Target="../media/image100.png"/><Relationship Id="rId23" Type="http://schemas.openxmlformats.org/officeDocument/2006/relationships/image" Target="../media/image108.png"/><Relationship Id="rId28" Type="http://schemas.openxmlformats.org/officeDocument/2006/relationships/slide" Target="slide12.xml"/><Relationship Id="rId10" Type="http://schemas.openxmlformats.org/officeDocument/2006/relationships/image" Target="../media/image95.png"/><Relationship Id="rId19" Type="http://schemas.openxmlformats.org/officeDocument/2006/relationships/image" Target="../media/image104.png"/><Relationship Id="rId31" Type="http://schemas.openxmlformats.org/officeDocument/2006/relationships/slide" Target="slide21.xml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Relationship Id="rId22" Type="http://schemas.openxmlformats.org/officeDocument/2006/relationships/image" Target="../media/image107.png"/><Relationship Id="rId27" Type="http://schemas.openxmlformats.org/officeDocument/2006/relationships/slide" Target="slide11.xml"/><Relationship Id="rId30" Type="http://schemas.openxmlformats.org/officeDocument/2006/relationships/slide" Target="slide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slide" Target="slide7.xml"/><Relationship Id="rId18" Type="http://schemas.openxmlformats.org/officeDocument/2006/relationships/slide" Target="slide21.xml"/><Relationship Id="rId3" Type="http://schemas.openxmlformats.org/officeDocument/2006/relationships/image" Target="../media/image110.png"/><Relationship Id="rId12" Type="http://schemas.openxmlformats.org/officeDocument/2006/relationships/image" Target="../media/image114.png"/><Relationship Id="rId17" Type="http://schemas.openxmlformats.org/officeDocument/2006/relationships/slide" Target="slide18.xml"/><Relationship Id="rId2" Type="http://schemas.openxmlformats.org/officeDocument/2006/relationships/notesSlide" Target="../notesSlides/notesSlide14.xml"/><Relationship Id="rId16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3.png"/><Relationship Id="rId15" Type="http://schemas.openxmlformats.org/officeDocument/2006/relationships/slide" Target="slide11.xml"/><Relationship Id="rId10" Type="http://schemas.openxmlformats.org/officeDocument/2006/relationships/image" Target="../media/image112.png"/><Relationship Id="rId19" Type="http://schemas.openxmlformats.org/officeDocument/2006/relationships/slide" Target="slide16.xml"/><Relationship Id="rId9" Type="http://schemas.openxmlformats.org/officeDocument/2006/relationships/image" Target="../media/image111.png"/><Relationship Id="rId14" Type="http://schemas.openxmlformats.org/officeDocument/2006/relationships/slide" Target="slid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18" Type="http://schemas.openxmlformats.org/officeDocument/2006/relationships/image" Target="../media/image119.png"/><Relationship Id="rId26" Type="http://schemas.openxmlformats.org/officeDocument/2006/relationships/image" Target="../media/image138.png"/><Relationship Id="rId3" Type="http://schemas.openxmlformats.org/officeDocument/2006/relationships/image" Target="../media/image116.png"/><Relationship Id="rId21" Type="http://schemas.openxmlformats.org/officeDocument/2006/relationships/image" Target="../media/image133.png"/><Relationship Id="rId34" Type="http://schemas.openxmlformats.org/officeDocument/2006/relationships/slide" Target="slide18.xml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17" Type="http://schemas.openxmlformats.org/officeDocument/2006/relationships/image" Target="../media/image130.png"/><Relationship Id="rId25" Type="http://schemas.openxmlformats.org/officeDocument/2006/relationships/image" Target="../media/image137.png"/><Relationship Id="rId33" Type="http://schemas.openxmlformats.org/officeDocument/2006/relationships/slide" Target="slide13.xml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29.png"/><Relationship Id="rId20" Type="http://schemas.openxmlformats.org/officeDocument/2006/relationships/image" Target="../media/image132.png"/><Relationship Id="rId29" Type="http://schemas.openxmlformats.org/officeDocument/2006/relationships/slide" Target="slide7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24.png"/><Relationship Id="rId6" Type="http://schemas.openxmlformats.org/officeDocument/2006/relationships/image" Target="../media/image1190.png"/><Relationship Id="rId24" Type="http://schemas.openxmlformats.org/officeDocument/2006/relationships/image" Target="../media/image136.png"/><Relationship Id="rId32" Type="http://schemas.openxmlformats.org/officeDocument/2006/relationships/slide" Target="slide12.xml"/><Relationship Id="rId5" Type="http://schemas.openxmlformats.org/officeDocument/2006/relationships/image" Target="../media/image118.png"/><Relationship Id="rId15" Type="http://schemas.openxmlformats.org/officeDocument/2006/relationships/image" Target="../media/image128.png"/><Relationship Id="rId23" Type="http://schemas.openxmlformats.org/officeDocument/2006/relationships/image" Target="../media/image135.png"/><Relationship Id="rId28" Type="http://schemas.openxmlformats.org/officeDocument/2006/relationships/image" Target="../media/image140.png"/><Relationship Id="rId36" Type="http://schemas.openxmlformats.org/officeDocument/2006/relationships/slide" Target="slide16.xml"/><Relationship Id="rId10" Type="http://schemas.openxmlformats.org/officeDocument/2006/relationships/image" Target="../media/image123.png"/><Relationship Id="rId19" Type="http://schemas.openxmlformats.org/officeDocument/2006/relationships/image" Target="../media/image131.png"/><Relationship Id="rId31" Type="http://schemas.openxmlformats.org/officeDocument/2006/relationships/slide" Target="slide11.xml"/><Relationship Id="rId9" Type="http://schemas.openxmlformats.org/officeDocument/2006/relationships/image" Target="../media/image122.png"/><Relationship Id="rId4" Type="http://schemas.openxmlformats.org/officeDocument/2006/relationships/image" Target="../media/image117.png"/><Relationship Id="rId14" Type="http://schemas.openxmlformats.org/officeDocument/2006/relationships/image" Target="../media/image127.png"/><Relationship Id="rId22" Type="http://schemas.openxmlformats.org/officeDocument/2006/relationships/image" Target="../media/image134.png"/><Relationship Id="rId27" Type="http://schemas.openxmlformats.org/officeDocument/2006/relationships/image" Target="../media/image139.png"/><Relationship Id="rId30" Type="http://schemas.openxmlformats.org/officeDocument/2006/relationships/slide" Target="slide9.xml"/><Relationship Id="rId35" Type="http://schemas.openxmlformats.org/officeDocument/2006/relationships/slide" Target="slide2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143.png"/><Relationship Id="rId18" Type="http://schemas.openxmlformats.org/officeDocument/2006/relationships/image" Target="../media/image148.png"/><Relationship Id="rId3" Type="http://schemas.openxmlformats.org/officeDocument/2006/relationships/slide" Target="slide7.xml"/><Relationship Id="rId21" Type="http://schemas.openxmlformats.org/officeDocument/2006/relationships/slide" Target="slide17.xml"/><Relationship Id="rId7" Type="http://schemas.openxmlformats.org/officeDocument/2006/relationships/slide" Target="slide13.xml"/><Relationship Id="rId12" Type="http://schemas.openxmlformats.org/officeDocument/2006/relationships/image" Target="../media/image142.png"/><Relationship Id="rId17" Type="http://schemas.openxmlformats.org/officeDocument/2006/relationships/image" Target="../media/image14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46.png"/><Relationship Id="rId20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image" Target="../media/image141.png"/><Relationship Id="rId5" Type="http://schemas.openxmlformats.org/officeDocument/2006/relationships/slide" Target="slide11.xml"/><Relationship Id="rId15" Type="http://schemas.openxmlformats.org/officeDocument/2006/relationships/image" Target="../media/image145.png"/><Relationship Id="rId10" Type="http://schemas.openxmlformats.org/officeDocument/2006/relationships/slide" Target="slide21.xml"/><Relationship Id="rId19" Type="http://schemas.openxmlformats.org/officeDocument/2006/relationships/image" Target="../media/image149.png"/><Relationship Id="rId4" Type="http://schemas.openxmlformats.org/officeDocument/2006/relationships/slide" Target="slide9.xml"/><Relationship Id="rId9" Type="http://schemas.openxmlformats.org/officeDocument/2006/relationships/slide" Target="slide18.xml"/><Relationship Id="rId14" Type="http://schemas.openxmlformats.org/officeDocument/2006/relationships/image" Target="../media/image1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3" Type="http://schemas.openxmlformats.org/officeDocument/2006/relationships/slide" Target="slide7.xml"/><Relationship Id="rId7" Type="http://schemas.openxmlformats.org/officeDocument/2006/relationships/slide" Target="slide13.xml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56.png"/><Relationship Id="rId20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image" Target="../media/image151.png"/><Relationship Id="rId5" Type="http://schemas.openxmlformats.org/officeDocument/2006/relationships/slide" Target="slide11.xml"/><Relationship Id="rId15" Type="http://schemas.openxmlformats.org/officeDocument/2006/relationships/image" Target="../media/image155.png"/><Relationship Id="rId10" Type="http://schemas.openxmlformats.org/officeDocument/2006/relationships/slide" Target="slide21.xml"/><Relationship Id="rId19" Type="http://schemas.openxmlformats.org/officeDocument/2006/relationships/image" Target="../media/image159.png"/><Relationship Id="rId4" Type="http://schemas.openxmlformats.org/officeDocument/2006/relationships/slide" Target="slide9.xml"/><Relationship Id="rId9" Type="http://schemas.openxmlformats.org/officeDocument/2006/relationships/slide" Target="slide18.xml"/><Relationship Id="rId14" Type="http://schemas.openxmlformats.org/officeDocument/2006/relationships/image" Target="../media/image1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12.wmf"/><Relationship Id="rId3" Type="http://schemas.openxmlformats.org/officeDocument/2006/relationships/notesSlide" Target="../notesSlides/notesSlide18.xml"/><Relationship Id="rId7" Type="http://schemas.openxmlformats.org/officeDocument/2006/relationships/slide" Target="slide12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6" Type="http://schemas.openxmlformats.org/officeDocument/2006/relationships/slide" Target="slide19.xml"/><Relationship Id="rId1" Type="http://schemas.openxmlformats.org/officeDocument/2006/relationships/vmlDrawing" Target="../drawings/vmlDrawing2.vml"/><Relationship Id="rId6" Type="http://schemas.openxmlformats.org/officeDocument/2006/relationships/slide" Target="slide11.xml"/><Relationship Id="rId11" Type="http://schemas.openxmlformats.org/officeDocument/2006/relationships/slide" Target="slide16.xml"/><Relationship Id="rId5" Type="http://schemas.openxmlformats.org/officeDocument/2006/relationships/slide" Target="slide9.xml"/><Relationship Id="rId15" Type="http://schemas.openxmlformats.org/officeDocument/2006/relationships/image" Target="../media/image13.wmf"/><Relationship Id="rId10" Type="http://schemas.openxmlformats.org/officeDocument/2006/relationships/slide" Target="slide21.xml"/><Relationship Id="rId4" Type="http://schemas.openxmlformats.org/officeDocument/2006/relationships/slide" Target="slide7.xml"/><Relationship Id="rId9" Type="http://schemas.openxmlformats.org/officeDocument/2006/relationships/slide" Target="slide15.xml"/><Relationship Id="rId1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14.wmf"/><Relationship Id="rId3" Type="http://schemas.openxmlformats.org/officeDocument/2006/relationships/notesSlide" Target="../notesSlides/notesSlide19.xml"/><Relationship Id="rId7" Type="http://schemas.openxmlformats.org/officeDocument/2006/relationships/slide" Target="slide12.xml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6" Type="http://schemas.openxmlformats.org/officeDocument/2006/relationships/slide" Target="slide20.xml"/><Relationship Id="rId1" Type="http://schemas.openxmlformats.org/officeDocument/2006/relationships/vmlDrawing" Target="../drawings/vmlDrawing3.vml"/><Relationship Id="rId6" Type="http://schemas.openxmlformats.org/officeDocument/2006/relationships/slide" Target="slide11.xml"/><Relationship Id="rId11" Type="http://schemas.openxmlformats.org/officeDocument/2006/relationships/slide" Target="slide16.xml"/><Relationship Id="rId5" Type="http://schemas.openxmlformats.org/officeDocument/2006/relationships/slide" Target="slide9.xml"/><Relationship Id="rId15" Type="http://schemas.openxmlformats.org/officeDocument/2006/relationships/image" Target="../media/image15.wmf"/><Relationship Id="rId10" Type="http://schemas.openxmlformats.org/officeDocument/2006/relationships/slide" Target="slide21.xml"/><Relationship Id="rId4" Type="http://schemas.openxmlformats.org/officeDocument/2006/relationships/slide" Target="slide7.xml"/><Relationship Id="rId9" Type="http://schemas.openxmlformats.org/officeDocument/2006/relationships/slide" Target="slide15.xml"/><Relationship Id="rId1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slide" Target="slide3.xml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slide" Target="slide5.xml"/><Relationship Id="rId10" Type="http://schemas.microsoft.com/office/2007/relationships/diagramDrawing" Target="../diagrams/drawing2.xml"/><Relationship Id="rId4" Type="http://schemas.openxmlformats.org/officeDocument/2006/relationships/slide" Target="slide4.xml"/><Relationship Id="rId9" Type="http://schemas.openxmlformats.org/officeDocument/2006/relationships/diagramColors" Target="../diagrams/colors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16.wmf"/><Relationship Id="rId3" Type="http://schemas.openxmlformats.org/officeDocument/2006/relationships/notesSlide" Target="../notesSlides/notesSlide20.xml"/><Relationship Id="rId7" Type="http://schemas.openxmlformats.org/officeDocument/2006/relationships/slide" Target="slide12.xml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4.vml"/><Relationship Id="rId6" Type="http://schemas.openxmlformats.org/officeDocument/2006/relationships/slide" Target="slide11.xml"/><Relationship Id="rId11" Type="http://schemas.openxmlformats.org/officeDocument/2006/relationships/slide" Target="slide16.xml"/><Relationship Id="rId5" Type="http://schemas.openxmlformats.org/officeDocument/2006/relationships/slide" Target="slide9.xml"/><Relationship Id="rId15" Type="http://schemas.openxmlformats.org/officeDocument/2006/relationships/image" Target="../media/image17.wmf"/><Relationship Id="rId10" Type="http://schemas.openxmlformats.org/officeDocument/2006/relationships/slide" Target="slide21.xml"/><Relationship Id="rId4" Type="http://schemas.openxmlformats.org/officeDocument/2006/relationships/slide" Target="slide7.xml"/><Relationship Id="rId9" Type="http://schemas.openxmlformats.org/officeDocument/2006/relationships/slide" Target="slide15.xml"/><Relationship Id="rId14" Type="http://schemas.openxmlformats.org/officeDocument/2006/relationships/oleObject" Target="../embeddings/oleObject6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7.xml"/><Relationship Id="rId7" Type="http://schemas.openxmlformats.org/officeDocument/2006/relationships/slide" Target="slide1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22.xml"/><Relationship Id="rId5" Type="http://schemas.openxmlformats.org/officeDocument/2006/relationships/slide" Target="slide11.xml"/><Relationship Id="rId10" Type="http://schemas.openxmlformats.org/officeDocument/2006/relationships/slide" Target="slide16.xml"/><Relationship Id="rId4" Type="http://schemas.openxmlformats.org/officeDocument/2006/relationships/slide" Target="slide9.xml"/><Relationship Id="rId9" Type="http://schemas.openxmlformats.org/officeDocument/2006/relationships/slide" Target="slide1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7.xml"/><Relationship Id="rId7" Type="http://schemas.openxmlformats.org/officeDocument/2006/relationships/slide" Target="slide1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23.xml"/><Relationship Id="rId5" Type="http://schemas.openxmlformats.org/officeDocument/2006/relationships/slide" Target="slide11.xml"/><Relationship Id="rId10" Type="http://schemas.openxmlformats.org/officeDocument/2006/relationships/slide" Target="slide16.xml"/><Relationship Id="rId4" Type="http://schemas.openxmlformats.org/officeDocument/2006/relationships/slide" Target="slide9.xml"/><Relationship Id="rId9" Type="http://schemas.openxmlformats.org/officeDocument/2006/relationships/slide" Target="slide1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7.xml"/><Relationship Id="rId7" Type="http://schemas.openxmlformats.org/officeDocument/2006/relationships/slide" Target="slide1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24.xml"/><Relationship Id="rId5" Type="http://schemas.openxmlformats.org/officeDocument/2006/relationships/slide" Target="slide11.xml"/><Relationship Id="rId10" Type="http://schemas.openxmlformats.org/officeDocument/2006/relationships/slide" Target="slide16.xml"/><Relationship Id="rId4" Type="http://schemas.openxmlformats.org/officeDocument/2006/relationships/slide" Target="slide9.xml"/><Relationship Id="rId9" Type="http://schemas.openxmlformats.org/officeDocument/2006/relationships/slide" Target="slide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7.xml"/><Relationship Id="rId7" Type="http://schemas.openxmlformats.org/officeDocument/2006/relationships/slide" Target="slide1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1.xml"/><Relationship Id="rId5" Type="http://schemas.openxmlformats.org/officeDocument/2006/relationships/slide" Target="slide11.xml"/><Relationship Id="rId10" Type="http://schemas.openxmlformats.org/officeDocument/2006/relationships/slide" Target="slide16.xml"/><Relationship Id="rId4" Type="http://schemas.openxmlformats.org/officeDocument/2006/relationships/slide" Target="slide9.xml"/><Relationship Id="rId9" Type="http://schemas.openxmlformats.org/officeDocument/2006/relationships/slide" Target="sl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slide" Target="slide6.xml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8.xml"/><Relationship Id="rId18" Type="http://schemas.openxmlformats.org/officeDocument/2006/relationships/image" Target="../media/image9.png"/><Relationship Id="rId3" Type="http://schemas.openxmlformats.org/officeDocument/2006/relationships/control" Target="../activeX/activeX2.xml"/><Relationship Id="rId7" Type="http://schemas.openxmlformats.org/officeDocument/2006/relationships/slide" Target="slide7.xml"/><Relationship Id="rId12" Type="http://schemas.openxmlformats.org/officeDocument/2006/relationships/slide" Target="slide15.xml"/><Relationship Id="rId17" Type="http://schemas.openxmlformats.org/officeDocument/2006/relationships/image" Target="../media/image8.png"/><Relationship Id="rId2" Type="http://schemas.openxmlformats.org/officeDocument/2006/relationships/control" Target="../activeX/activeX1.xml"/><Relationship Id="rId16" Type="http://schemas.openxmlformats.org/officeDocument/2006/relationships/image" Target="../media/image7.png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6.xml"/><Relationship Id="rId11" Type="http://schemas.openxmlformats.org/officeDocument/2006/relationships/slide" Target="slide13.xml"/><Relationship Id="rId5" Type="http://schemas.openxmlformats.org/officeDocument/2006/relationships/slideLayout" Target="../slideLayouts/slideLayout7.xml"/><Relationship Id="rId15" Type="http://schemas.openxmlformats.org/officeDocument/2006/relationships/slide" Target="slide16.xml"/><Relationship Id="rId10" Type="http://schemas.openxmlformats.org/officeDocument/2006/relationships/slide" Target="slide12.xml"/><Relationship Id="rId4" Type="http://schemas.openxmlformats.org/officeDocument/2006/relationships/control" Target="../activeX/activeX3.xml"/><Relationship Id="rId9" Type="http://schemas.openxmlformats.org/officeDocument/2006/relationships/slide" Target="slide11.xml"/><Relationship Id="rId14" Type="http://schemas.openxmlformats.org/officeDocument/2006/relationships/slide" Target="slide2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15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slide" Target="slide13.xml"/><Relationship Id="rId17" Type="http://schemas.openxmlformats.org/officeDocument/2006/relationships/slide" Target="slide8.xml"/><Relationship Id="rId2" Type="http://schemas.openxmlformats.org/officeDocument/2006/relationships/notesSlide" Target="../notesSlides/notesSlide7.xml"/><Relationship Id="rId16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12.xml"/><Relationship Id="rId5" Type="http://schemas.openxmlformats.org/officeDocument/2006/relationships/image" Target="../media/image12.png"/><Relationship Id="rId15" Type="http://schemas.openxmlformats.org/officeDocument/2006/relationships/slide" Target="slide21.xml"/><Relationship Id="rId10" Type="http://schemas.openxmlformats.org/officeDocument/2006/relationships/slide" Target="slide11.xml"/><Relationship Id="rId4" Type="http://schemas.openxmlformats.org/officeDocument/2006/relationships/image" Target="../media/image11.png"/><Relationship Id="rId9" Type="http://schemas.openxmlformats.org/officeDocument/2006/relationships/slide" Target="slide9.xml"/><Relationship Id="rId14" Type="http://schemas.openxmlformats.org/officeDocument/2006/relationships/slide" Target="slide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36.png"/><Relationship Id="rId39" Type="http://schemas.openxmlformats.org/officeDocument/2006/relationships/image" Target="../media/image39.png"/><Relationship Id="rId21" Type="http://schemas.openxmlformats.org/officeDocument/2006/relationships/image" Target="../media/image24.png"/><Relationship Id="rId34" Type="http://schemas.openxmlformats.org/officeDocument/2006/relationships/slide" Target="slide15.xm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4.png"/><Relationship Id="rId33" Type="http://schemas.openxmlformats.org/officeDocument/2006/relationships/slide" Target="slide13.xml"/><Relationship Id="rId38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9.png"/><Relationship Id="rId20" Type="http://schemas.openxmlformats.org/officeDocument/2006/relationships/image" Target="../media/image16.png"/><Relationship Id="rId29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10.jpeg"/><Relationship Id="rId24" Type="http://schemas.openxmlformats.org/officeDocument/2006/relationships/image" Target="../media/image37.png"/><Relationship Id="rId32" Type="http://schemas.openxmlformats.org/officeDocument/2006/relationships/slide" Target="slide12.xml"/><Relationship Id="rId37" Type="http://schemas.openxmlformats.org/officeDocument/2006/relationships/slide" Target="slide16.xml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3.png"/><Relationship Id="rId36" Type="http://schemas.openxmlformats.org/officeDocument/2006/relationships/slide" Target="slide21.xml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31" Type="http://schemas.openxmlformats.org/officeDocument/2006/relationships/slide" Target="slide11.xml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30" Type="http://schemas.openxmlformats.org/officeDocument/2006/relationships/slide" Target="slide9.xml"/><Relationship Id="rId35" Type="http://schemas.openxmlformats.org/officeDocument/2006/relationships/slide" Target="slide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slide" Target="slide7.xml"/><Relationship Id="rId18" Type="http://schemas.openxmlformats.org/officeDocument/2006/relationships/slide" Target="slide18.xml"/><Relationship Id="rId3" Type="http://schemas.openxmlformats.org/officeDocument/2006/relationships/image" Target="../media/image10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slide" Target="slide15.xml"/><Relationship Id="rId2" Type="http://schemas.openxmlformats.org/officeDocument/2006/relationships/notesSlide" Target="../notesSlides/notesSlide9.xml"/><Relationship Id="rId16" Type="http://schemas.openxmlformats.org/officeDocument/2006/relationships/slide" Target="slide13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161.png"/><Relationship Id="rId15" Type="http://schemas.openxmlformats.org/officeDocument/2006/relationships/slide" Target="slide12.xml"/><Relationship Id="rId10" Type="http://schemas.openxmlformats.org/officeDocument/2006/relationships/image" Target="../media/image46.png"/><Relationship Id="rId19" Type="http://schemas.openxmlformats.org/officeDocument/2006/relationships/slide" Target="slide21.xml"/><Relationship Id="rId4" Type="http://schemas.openxmlformats.org/officeDocument/2006/relationships/image" Target="../media/image11.png"/><Relationship Id="rId9" Type="http://schemas.openxmlformats.org/officeDocument/2006/relationships/image" Target="../media/image45.png"/><Relationship Id="rId1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 white-dwarf (1).jpg"/>
          <p:cNvPicPr>
            <a:picLocks noGrp="1" noChangeAspect="1"/>
          </p:cNvPicPr>
          <p:nvPr isPhoto="1"/>
        </p:nvPicPr>
        <p:blipFill>
          <a:blip r:embed="rId3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295" endPos="92000" dist="101600" dir="5400000" sy="-100000" algn="bl" rotWithShape="0"/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56658" y="57979"/>
            <a:ext cx="372832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MEDIA PEMBELAJARAN FISIKA</a:t>
            </a:r>
            <a:endParaRPr lang="id-ID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10" y="6473072"/>
            <a:ext cx="3593986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MH. Mansur, </a:t>
            </a:r>
            <a:r>
              <a:rPr lang="en-US" b="1" i="1" dirty="0" err="1" smtClean="0">
                <a:solidFill>
                  <a:schemeClr val="bg1"/>
                </a:solidFill>
              </a:rPr>
              <a:t>S.Pd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[SMAN 9 </a:t>
            </a:r>
            <a:r>
              <a:rPr lang="en-US" b="1" dirty="0" err="1" smtClean="0">
                <a:solidFill>
                  <a:schemeClr val="bg1"/>
                </a:solidFill>
              </a:rPr>
              <a:t>Kerinci</a:t>
            </a:r>
            <a:r>
              <a:rPr lang="en-US" b="1" dirty="0" smtClean="0">
                <a:solidFill>
                  <a:schemeClr val="bg1"/>
                </a:solidFill>
              </a:rPr>
              <a:t>]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2174" y="35351"/>
            <a:ext cx="5091406" cy="58477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DAN ENERGI</a:t>
            </a:r>
            <a:endParaRPr lang="id-ID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2" name="Picture 11" descr="book_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38636" y="6054016"/>
            <a:ext cx="969868" cy="773874"/>
          </a:xfrm>
          <a:prstGeom prst="rect">
            <a:avLst/>
          </a:prstGeom>
          <a:noFill/>
        </p:spPr>
      </p:pic>
      <p:pic>
        <p:nvPicPr>
          <p:cNvPr id="21" name="Picture 20" descr="tatasury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28" y="2143116"/>
            <a:ext cx="3286148" cy="3429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032174" y="641819"/>
            <a:ext cx="223651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Kelas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XI IPA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sem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1</a:t>
            </a:r>
            <a:endParaRPr lang="id-ID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86568454"/>
              </p:ext>
            </p:extLst>
          </p:nvPr>
        </p:nvGraphicFramePr>
        <p:xfrm>
          <a:off x="179512" y="1397000"/>
          <a:ext cx="878497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Action Button: Forward or Next 3">
            <a:hlinkClick r:id="rId11" action="ppaction://hlinksldjump" highlightClick="1"/>
          </p:cNvPr>
          <p:cNvSpPr/>
          <p:nvPr/>
        </p:nvSpPr>
        <p:spPr>
          <a:xfrm>
            <a:off x="5796136" y="6237312"/>
            <a:ext cx="472548" cy="420426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46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1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06004" y="13560"/>
            <a:ext cx="3938899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0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Gaya </a:t>
            </a:r>
            <a:r>
              <a:rPr lang="en-US" sz="20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Gesekan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020028" y="1622688"/>
            <a:ext cx="4424180" cy="3243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2123728" y="1906084"/>
            <a:ext cx="2958440" cy="369332"/>
            <a:chOff x="5285968" y="2122108"/>
            <a:chExt cx="2958440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6490862" y="2122108"/>
                  <a:ext cx="38183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𝑺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0862" y="2122108"/>
                  <a:ext cx="381835" cy="36933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t="-8197" r="-19355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Straight Arrow Connector 41"/>
            <p:cNvCxnSpPr/>
            <p:nvPr/>
          </p:nvCxnSpPr>
          <p:spPr>
            <a:xfrm flipH="1">
              <a:off x="5285968" y="2325050"/>
              <a:ext cx="123863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>
              <a:off x="6822576" y="2325050"/>
              <a:ext cx="142183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1515257" y="703141"/>
            <a:ext cx="2082083" cy="1100739"/>
            <a:chOff x="4781197" y="3012921"/>
            <a:chExt cx="2082083" cy="1100739"/>
          </a:xfrm>
        </p:grpSpPr>
        <p:grpSp>
          <p:nvGrpSpPr>
            <p:cNvPr id="14" name="Group 13"/>
            <p:cNvGrpSpPr/>
            <p:nvPr/>
          </p:nvGrpSpPr>
          <p:grpSpPr>
            <a:xfrm>
              <a:off x="5285968" y="3012921"/>
              <a:ext cx="1577312" cy="920135"/>
              <a:chOff x="6012160" y="2652881"/>
              <a:chExt cx="1577312" cy="920135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6012160" y="3061122"/>
                <a:ext cx="720080" cy="511894"/>
              </a:xfrm>
              <a:prstGeom prst="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m</a:t>
                </a:r>
                <a:endParaRPr lang="en-US" b="1" dirty="0"/>
              </a:p>
            </p:txBody>
          </p:sp>
          <p:cxnSp>
            <p:nvCxnSpPr>
              <p:cNvPr id="18" name="Straight Arrow Connector 17"/>
              <p:cNvCxnSpPr>
                <a:stCxn id="17" idx="3"/>
              </p:cNvCxnSpPr>
              <p:nvPr/>
            </p:nvCxnSpPr>
            <p:spPr>
              <a:xfrm flipV="1">
                <a:off x="6732240" y="2852936"/>
                <a:ext cx="576064" cy="464133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6732240" y="3317069"/>
                <a:ext cx="576064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6856650" y="3033826"/>
                    <a:ext cx="38183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𝜽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56650" y="3033826"/>
                    <a:ext cx="381835" cy="369332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t="-8333" r="-20968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7183592" y="2652881"/>
                    <a:ext cx="40588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21" name="TextBox 2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83592" y="2652881"/>
                    <a:ext cx="405880" cy="400110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t="-7576" r="-23881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44" name="Straight Arrow Connector 43"/>
            <p:cNvCxnSpPr/>
            <p:nvPr/>
          </p:nvCxnSpPr>
          <p:spPr>
            <a:xfrm flipH="1" flipV="1">
              <a:off x="4997221" y="3950781"/>
              <a:ext cx="510424" cy="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4781197" y="3744328"/>
                  <a:ext cx="36740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𝒇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1197" y="3744328"/>
                  <a:ext cx="367408" cy="3693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t="-8197" r="-2166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1508436" y="620688"/>
            <a:ext cx="2576624" cy="1196675"/>
            <a:chOff x="4781656" y="4509285"/>
            <a:chExt cx="2576624" cy="1196675"/>
          </a:xfrm>
        </p:grpSpPr>
        <p:grpSp>
          <p:nvGrpSpPr>
            <p:cNvPr id="49" name="Group 48"/>
            <p:cNvGrpSpPr/>
            <p:nvPr/>
          </p:nvGrpSpPr>
          <p:grpSpPr>
            <a:xfrm>
              <a:off x="5278432" y="4509285"/>
              <a:ext cx="2079848" cy="1007947"/>
              <a:chOff x="6164560" y="4149245"/>
              <a:chExt cx="2079848" cy="1007947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6164560" y="4645298"/>
                <a:ext cx="720080" cy="511894"/>
              </a:xfrm>
              <a:prstGeom prst="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m</a:t>
                </a:r>
                <a:endParaRPr lang="en-US" b="1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7009050" y="4618002"/>
                    <a:ext cx="38183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𝜽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31" name="TextBox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09050" y="4618002"/>
                    <a:ext cx="381835" cy="369332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t="-8333" r="-20635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7335992" y="4237057"/>
                    <a:ext cx="40588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32" name="TextBox 3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35992" y="4237057"/>
                    <a:ext cx="405880" cy="400110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t="-7576" r="-23881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5" name="Straight Arrow Connector 54"/>
              <p:cNvCxnSpPr/>
              <p:nvPr/>
            </p:nvCxnSpPr>
            <p:spPr>
              <a:xfrm flipV="1">
                <a:off x="6894584" y="4445496"/>
                <a:ext cx="576064" cy="464133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7470648" y="4445496"/>
                <a:ext cx="0" cy="67982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flipH="1">
                <a:off x="6804248" y="4437112"/>
                <a:ext cx="6664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/>
              <p:cNvCxnSpPr/>
              <p:nvPr/>
            </p:nvCxnSpPr>
            <p:spPr>
              <a:xfrm>
                <a:off x="6894584" y="4901246"/>
                <a:ext cx="576064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Arrow Connector 58"/>
              <p:cNvCxnSpPr/>
              <p:nvPr/>
            </p:nvCxnSpPr>
            <p:spPr>
              <a:xfrm flipV="1">
                <a:off x="6894584" y="4437112"/>
                <a:ext cx="0" cy="464134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xtBox 59"/>
                  <p:cNvSpPr txBox="1"/>
                  <p:nvPr/>
                </p:nvSpPr>
                <p:spPr>
                  <a:xfrm>
                    <a:off x="7349611" y="4689283"/>
                    <a:ext cx="89479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𝑭𝒄𝒐𝒔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𝜽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43" name="TextBox 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49611" y="4689283"/>
                    <a:ext cx="894797" cy="369332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t="-8197" r="-8844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6490862" y="4149245"/>
                    <a:ext cx="87876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𝑭𝒔𝒊𝒏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𝜽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44" name="TextBox 4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90862" y="4149245"/>
                    <a:ext cx="878767" cy="369332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 t="-8333" r="-8276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50" name="Straight Arrow Connector 49"/>
            <p:cNvCxnSpPr/>
            <p:nvPr/>
          </p:nvCxnSpPr>
          <p:spPr>
            <a:xfrm flipH="1" flipV="1">
              <a:off x="4997680" y="5543081"/>
              <a:ext cx="510424" cy="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4781656" y="5336628"/>
                  <a:ext cx="36740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𝒇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1656" y="5336628"/>
                  <a:ext cx="367408" cy="36933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t="-8333" r="-21311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/>
          <p:cNvGrpSpPr/>
          <p:nvPr/>
        </p:nvGrpSpPr>
        <p:grpSpPr>
          <a:xfrm>
            <a:off x="3995936" y="632389"/>
            <a:ext cx="2570256" cy="1188551"/>
            <a:chOff x="4788024" y="3429165"/>
            <a:chExt cx="2570256" cy="1188551"/>
          </a:xfrm>
        </p:grpSpPr>
        <p:grpSp>
          <p:nvGrpSpPr>
            <p:cNvPr id="62" name="Group 61"/>
            <p:cNvGrpSpPr/>
            <p:nvPr/>
          </p:nvGrpSpPr>
          <p:grpSpPr>
            <a:xfrm>
              <a:off x="5278432" y="3429165"/>
              <a:ext cx="2079848" cy="1007947"/>
              <a:chOff x="6164560" y="4149245"/>
              <a:chExt cx="2079848" cy="1007947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6164560" y="4645298"/>
                <a:ext cx="720080" cy="511894"/>
              </a:xfrm>
              <a:prstGeom prst="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m</a:t>
                </a:r>
                <a:endParaRPr lang="en-US" b="1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7009050" y="4618002"/>
                    <a:ext cx="38183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𝜽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31" name="TextBox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09050" y="4618002"/>
                    <a:ext cx="381835" cy="369332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t="-8333" r="-20635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5" name="TextBox 64"/>
                  <p:cNvSpPr txBox="1"/>
                  <p:nvPr/>
                </p:nvSpPr>
                <p:spPr>
                  <a:xfrm>
                    <a:off x="7335992" y="4237057"/>
                    <a:ext cx="40588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32" name="TextBox 3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35992" y="4237057"/>
                    <a:ext cx="405880" cy="400110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t="-7576" r="-23881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6" name="Straight Arrow Connector 65"/>
              <p:cNvCxnSpPr/>
              <p:nvPr/>
            </p:nvCxnSpPr>
            <p:spPr>
              <a:xfrm flipV="1">
                <a:off x="6894584" y="4445496"/>
                <a:ext cx="576064" cy="464133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7470648" y="4445496"/>
                <a:ext cx="0" cy="67982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flipH="1">
                <a:off x="6804248" y="4437112"/>
                <a:ext cx="6664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/>
              <p:cNvCxnSpPr/>
              <p:nvPr/>
            </p:nvCxnSpPr>
            <p:spPr>
              <a:xfrm>
                <a:off x="6894584" y="4901246"/>
                <a:ext cx="576064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/>
              <p:cNvCxnSpPr/>
              <p:nvPr/>
            </p:nvCxnSpPr>
            <p:spPr>
              <a:xfrm flipV="1">
                <a:off x="6894584" y="4437112"/>
                <a:ext cx="0" cy="464134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7349611" y="4689283"/>
                    <a:ext cx="89479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𝑭𝒄𝒐𝒔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𝜽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43" name="TextBox 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49611" y="4689283"/>
                    <a:ext cx="894797" cy="369332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t="-8197" r="-8844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TextBox 71"/>
                  <p:cNvSpPr txBox="1"/>
                  <p:nvPr/>
                </p:nvSpPr>
                <p:spPr>
                  <a:xfrm>
                    <a:off x="6490862" y="4149245"/>
                    <a:ext cx="87876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𝑭𝒔𝒊𝒏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𝜽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44" name="TextBox 4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90862" y="4149245"/>
                    <a:ext cx="878767" cy="369332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 t="-8333" r="-8276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73" name="Straight Arrow Connector 72"/>
            <p:cNvCxnSpPr/>
            <p:nvPr/>
          </p:nvCxnSpPr>
          <p:spPr>
            <a:xfrm flipH="1" flipV="1">
              <a:off x="5004048" y="4454837"/>
              <a:ext cx="510424" cy="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4788024" y="4248384"/>
                  <a:ext cx="36740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𝒇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8024" y="4248384"/>
                  <a:ext cx="367408" cy="36933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t="-8197" r="-2166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TextBox 5"/>
          <p:cNvSpPr txBox="1"/>
          <p:nvPr/>
        </p:nvSpPr>
        <p:spPr>
          <a:xfrm>
            <a:off x="6516216" y="476672"/>
            <a:ext cx="2555775" cy="16004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Sebuah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bidang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datar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kasar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dikenai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seperti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gambar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gesekan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sebesar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f,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maka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yang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dilakukan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sistim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adalah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endParaRPr lang="en-US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596992" y="2204864"/>
            <a:ext cx="2304256" cy="1844912"/>
            <a:chOff x="1596992" y="2204864"/>
            <a:chExt cx="2304256" cy="18449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1691680" y="3680444"/>
                  <a:ext cx="1955920" cy="369332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∴</m:t>
                        </m:r>
                        <m:sSub>
                          <m:sSubPr>
                            <m:ctrlPr>
                              <a:rPr lang="en-US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1" i="1" dirty="0"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𝑭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</a:rPr>
                          <m:t>=</m:t>
                        </m:r>
                        <m:r>
                          <a:rPr lang="en-US" b="1" i="1" dirty="0">
                            <a:latin typeface="Cambria Math"/>
                          </a:rPr>
                          <m:t>𝑭𝒄𝒐𝒔</m:t>
                        </m:r>
                        <m:r>
                          <a:rPr lang="en-US" b="1" i="1" dirty="0">
                            <a:latin typeface="Cambria Math"/>
                            <a:ea typeface="Cambria Math"/>
                          </a:rPr>
                          <m:t>𝜽</m:t>
                        </m:r>
                        <m:r>
                          <a:rPr lang="en-US" b="1" i="1">
                            <a:latin typeface="Cambria Math"/>
                          </a:rPr>
                          <m:t>.</m:t>
                        </m:r>
                        <m:r>
                          <a:rPr lang="en-US" b="1" i="1">
                            <a:latin typeface="Cambria Math"/>
                          </a:rPr>
                          <m:t>𝑺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1680" y="3680444"/>
                  <a:ext cx="1955920" cy="36933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6" name="TextBox 75"/>
            <p:cNvSpPr txBox="1"/>
            <p:nvPr/>
          </p:nvSpPr>
          <p:spPr>
            <a:xfrm>
              <a:off x="1596992" y="2204864"/>
              <a:ext cx="2304256" cy="138499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Usaha yang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dilakukan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oleh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gaya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F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berbanding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lurus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dengan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gaya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kemiringan</a:t>
              </a:r>
              <a:r>
                <a:rPr lang="en-US" sz="14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sudut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dan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jarak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tempuh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benda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adalah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: 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618368" y="4253675"/>
            <a:ext cx="2354232" cy="1843815"/>
            <a:chOff x="1618368" y="4253675"/>
            <a:chExt cx="2354232" cy="18438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ectangle 74"/>
                <p:cNvSpPr/>
                <p:nvPr/>
              </p:nvSpPr>
              <p:spPr>
                <a:xfrm>
                  <a:off x="1656567" y="5701932"/>
                  <a:ext cx="1619289" cy="395558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∴</m:t>
                        </m:r>
                        <m:sSub>
                          <m:sSubPr>
                            <m:ctrlPr>
                              <a:rPr lang="en-US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1" i="1" dirty="0"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𝒇</m:t>
                            </m:r>
                          </m:sub>
                        </m:sSub>
                        <m:r>
                          <a:rPr lang="en-US" b="1" i="1" smtClean="0">
                            <a:latin typeface="Cambria Math"/>
                          </a:rPr>
                          <m:t>=−</m:t>
                        </m:r>
                        <m:r>
                          <a:rPr lang="en-US" b="1" i="1" smtClean="0">
                            <a:latin typeface="Cambria Math"/>
                          </a:rPr>
                          <m:t>𝒇𝒙𝒔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75" name="Rectangle 7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6567" y="5701932"/>
                  <a:ext cx="1619289" cy="395558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" name="TextBox 76"/>
            <p:cNvSpPr txBox="1"/>
            <p:nvPr/>
          </p:nvSpPr>
          <p:spPr>
            <a:xfrm>
              <a:off x="1618368" y="4253675"/>
              <a:ext cx="2354232" cy="138499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Usaha yang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dilakukan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oleh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gaya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gesekan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i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berbanding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lurus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dengan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besar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gaya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gesekan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dan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jarak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tempuh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benda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adalah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: 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4089975" y="2204864"/>
            <a:ext cx="4982015" cy="73866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yang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dilakukan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sistim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tersebut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jumlah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aljabar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dari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gesekan</a:t>
            </a:r>
            <a:endParaRPr lang="en-US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4126304" y="2996952"/>
            <a:ext cx="5128497" cy="1243881"/>
            <a:chOff x="4126304" y="2996952"/>
            <a:chExt cx="5128497" cy="124388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Rectangle 78"/>
                <p:cNvSpPr/>
                <p:nvPr/>
              </p:nvSpPr>
              <p:spPr>
                <a:xfrm>
                  <a:off x="4126304" y="2996952"/>
                  <a:ext cx="3337773" cy="985206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∴</m:t>
                        </m:r>
                        <m:sSub>
                          <m:sSubPr>
                            <m:ctrlPr>
                              <a:rPr lang="en-US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1" i="1" dirty="0"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𝒕𝒐𝒕𝒂𝒍</m:t>
                            </m:r>
                          </m:sub>
                        </m:sSub>
                        <m:r>
                          <a:rPr lang="en-US" b="1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1" i="1" dirty="0"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𝑭</m:t>
                            </m:r>
                          </m:sub>
                        </m:sSub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1" i="1" dirty="0"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𝒇</m:t>
                            </m:r>
                          </m:sub>
                        </m:sSub>
                      </m:oMath>
                    </m:oMathPara>
                  </a14:m>
                  <a:endParaRPr lang="en-US" b="1" dirty="0" smtClean="0">
                    <a:ea typeface="Cambria Math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∴</m:t>
                        </m:r>
                        <m:sSub>
                          <m:sSubPr>
                            <m:ctrlPr>
                              <a:rPr lang="en-US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1" i="1" dirty="0"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𝒕𝒐𝒕𝒂𝒍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</a:rPr>
                          <m:t>=</m:t>
                        </m:r>
                        <m:d>
                          <m:d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1" i="1" dirty="0">
                                <a:latin typeface="Cambria Math"/>
                              </a:rPr>
                              <m:t>𝑭𝒄𝒐𝒔</m:t>
                            </m:r>
                            <m:r>
                              <a:rPr lang="en-US" b="1" i="1" dirty="0">
                                <a:latin typeface="Cambria Math"/>
                                <a:ea typeface="Cambria Math"/>
                              </a:rPr>
                              <m:t>𝜽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𝑺</m:t>
                            </m:r>
                          </m:e>
                        </m:d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d>
                          <m:d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latin typeface="Cambria Math"/>
                              </a:rPr>
                              <m:t>𝒇𝒙𝒔</m:t>
                            </m:r>
                          </m:e>
                        </m:d>
                      </m:oMath>
                    </m:oMathPara>
                  </a14:m>
                  <a:endParaRPr lang="en-US" b="1" dirty="0" smtClean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∴</m:t>
                        </m:r>
                        <m:sSub>
                          <m:sSubPr>
                            <m:ctrlPr>
                              <a:rPr lang="en-US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1" i="1" dirty="0"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𝒕𝒐𝒕𝒂𝒍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</a:rPr>
                          <m:t>=</m:t>
                        </m:r>
                        <m:d>
                          <m:d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1" i="1" dirty="0">
                                <a:latin typeface="Cambria Math"/>
                              </a:rPr>
                              <m:t>𝑭𝒄𝒐𝒔</m:t>
                            </m:r>
                            <m:r>
                              <a:rPr lang="en-US" b="1" i="1" dirty="0">
                                <a:latin typeface="Cambria Math"/>
                                <a:ea typeface="Cambria Math"/>
                              </a:rPr>
                              <m:t>𝜽</m:t>
                            </m:r>
                            <m:r>
                              <a:rPr lang="en-US" b="1" i="1" dirty="0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b="1" i="1" dirty="0" smtClean="0">
                                <a:latin typeface="Cambria Math"/>
                                <a:ea typeface="Cambria Math"/>
                              </a:rPr>
                              <m:t>𝒇</m:t>
                            </m:r>
                          </m:e>
                        </m:d>
                        <m:r>
                          <a:rPr lang="en-US" b="1" i="1" smtClean="0">
                            <a:latin typeface="Cambria Math"/>
                          </a:rPr>
                          <m:t>𝒔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79" name="Rectangle 7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6304" y="2996952"/>
                  <a:ext cx="3337773" cy="985206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7452320" y="3058530"/>
                  <a:ext cx="1802481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 dirty="0" smtClean="0">
                            <a:latin typeface="Cambria Math"/>
                          </a:rPr>
                          <m:t>𝑭</m:t>
                        </m:r>
                        <m:r>
                          <a:rPr lang="en-US" sz="1400" b="1" i="1" dirty="0" smtClean="0">
                            <a:latin typeface="Cambria Math"/>
                          </a:rPr>
                          <m:t>=</m:t>
                        </m:r>
                        <m:r>
                          <a:rPr lang="en-US" sz="1400" b="1" i="1" dirty="0" smtClean="0">
                            <a:latin typeface="Cambria Math"/>
                          </a:rPr>
                          <m:t>𝒈𝒂𝒚𝒂</m:t>
                        </m:r>
                      </m:oMath>
                    </m:oMathPara>
                  </a14:m>
                  <a:endParaRPr lang="en-US" sz="1400" b="1" dirty="0" smtClean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 dirty="0" smtClean="0">
                            <a:latin typeface="Cambria Math"/>
                          </a:rPr>
                          <m:t>𝒇</m:t>
                        </m:r>
                        <m:r>
                          <a:rPr lang="en-US" sz="1400" b="1" i="1" dirty="0">
                            <a:latin typeface="Cambria Math"/>
                          </a:rPr>
                          <m:t>=</m:t>
                        </m:r>
                        <m:r>
                          <a:rPr lang="en-US" sz="1400" b="1" i="1" dirty="0" smtClean="0">
                            <a:latin typeface="Cambria Math"/>
                          </a:rPr>
                          <m:t>𝒈𝒂𝒚𝒂</m:t>
                        </m:r>
                        <m:r>
                          <a:rPr lang="en-US" sz="1400" b="1" i="1" dirty="0" smtClean="0">
                            <a:latin typeface="Cambria Math"/>
                          </a:rPr>
                          <m:t> </m:t>
                        </m:r>
                        <m:r>
                          <a:rPr lang="en-US" sz="1400" b="1" i="1" dirty="0" smtClean="0">
                            <a:latin typeface="Cambria Math"/>
                          </a:rPr>
                          <m:t>𝒈𝒆𝒔𝒆𝒌𝒂𝒏</m:t>
                        </m:r>
                      </m:oMath>
                    </m:oMathPara>
                  </a14:m>
                  <a:endParaRPr lang="en-US" sz="1400" b="1" dirty="0" smtClean="0"/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2320" y="3058530"/>
                  <a:ext cx="1802481" cy="523220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 t="-1163" r="-338" b="-104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4140865" y="3933056"/>
                  <a:ext cx="2688941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>
                            <a:latin typeface="Cambria Math"/>
                            <a:ea typeface="Cambria Math"/>
                          </a:rPr>
                          <m:t>𝜽</m:t>
                        </m:r>
                        <m:r>
                          <a:rPr lang="en-US" sz="1400" b="1" i="1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1400" b="1" i="1">
                            <a:latin typeface="Cambria Math"/>
                            <a:ea typeface="Cambria Math"/>
                          </a:rPr>
                          <m:t>𝒔𝒖𝒅𝒖𝒕</m:t>
                        </m:r>
                        <m:r>
                          <a:rPr lang="en-US" sz="1400" b="1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sz="1400" b="1" i="1">
                            <a:latin typeface="Cambria Math"/>
                            <a:ea typeface="Cambria Math"/>
                          </a:rPr>
                          <m:t>𝒌𝒆𝒎𝒊𝒓𝒊𝒏𝒈𝒂𝒏</m:t>
                        </m:r>
                        <m:r>
                          <a:rPr lang="en-US" sz="1400" b="1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sz="1400" b="1" i="1">
                            <a:latin typeface="Cambria Math"/>
                            <a:ea typeface="Cambria Math"/>
                          </a:rPr>
                          <m:t>𝒈𝒂𝒚𝒂</m:t>
                        </m:r>
                      </m:oMath>
                    </m:oMathPara>
                  </a14:m>
                  <a:endParaRPr lang="en-US" sz="1400" b="1" dirty="0"/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40865" y="3933056"/>
                  <a:ext cx="2688941" cy="307777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 t="-1961" b="-176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4439685" y="4687976"/>
                <a:ext cx="4524803" cy="1477328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b="1" i="1" u="sng" dirty="0" smtClean="0">
                    <a:solidFill>
                      <a:srgbClr val="FF0000"/>
                    </a:solidFill>
                  </a:rPr>
                  <a:t>Contoh </a:t>
                </a:r>
                <a:r>
                  <a:rPr lang="en-US" b="1" i="1" u="sng" dirty="0" err="1" smtClean="0">
                    <a:solidFill>
                      <a:srgbClr val="FF0000"/>
                    </a:solidFill>
                  </a:rPr>
                  <a:t>soal</a:t>
                </a:r>
                <a:r>
                  <a:rPr lang="en-US" dirty="0" smtClean="0"/>
                  <a:t> : </a:t>
                </a:r>
                <a:r>
                  <a:rPr lang="en-US" dirty="0" err="1" smtClean="0"/>
                  <a:t>Buktikan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bahwa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usaha</a:t>
                </a:r>
                <a:r>
                  <a:rPr lang="en-US" dirty="0" smtClean="0"/>
                  <a:t> yang </a:t>
                </a:r>
                <a:r>
                  <a:rPr lang="en-US" dirty="0" err="1" smtClean="0"/>
                  <a:t>dilakukan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benda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pada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pada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bidang</a:t>
                </a:r>
                <a:r>
                  <a:rPr lang="en-US" dirty="0" smtClean="0"/>
                  <a:t> miring </a:t>
                </a:r>
                <a:r>
                  <a:rPr lang="en-US" dirty="0" err="1" smtClean="0"/>
                  <a:t>kasar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: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∴</m:t>
                    </m:r>
                    <m:r>
                      <a:rPr lang="en-US" b="1" i="1" smtClean="0">
                        <a:latin typeface="Cambria Math"/>
                      </a:rPr>
                      <m:t>𝑾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𝒎𝒈</m:t>
                    </m:r>
                    <m:r>
                      <a:rPr lang="en-US" b="1" i="1" smtClean="0">
                        <a:latin typeface="Cambria Math"/>
                      </a:rPr>
                      <m:t>.</m:t>
                    </m:r>
                    <m:r>
                      <a:rPr lang="en-US" b="1" i="1" smtClean="0">
                        <a:latin typeface="Cambria Math"/>
                      </a:rPr>
                      <m:t>𝒔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𝒔𝒊𝒏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𝝁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𝒄𝒐𝒔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e>
                    </m:d>
                  </m:oMath>
                </a14:m>
                <a:r>
                  <a:rPr lang="en-US" b="1" dirty="0" smtClean="0"/>
                  <a:t> </a:t>
                </a:r>
                <a:r>
                  <a:rPr lang="en-US" dirty="0" smtClean="0"/>
                  <a:t>dengan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</a:rPr>
                      <m:t>𝝁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koefisien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gesekan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antara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benda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dan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permukaan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bidang</a:t>
                </a:r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685" y="4687976"/>
                <a:ext cx="4524803" cy="1477328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Elbow Connector 81"/>
          <p:cNvCxnSpPr/>
          <p:nvPr/>
        </p:nvCxnSpPr>
        <p:spPr>
          <a:xfrm flipV="1">
            <a:off x="4179640" y="4437112"/>
            <a:ext cx="4784848" cy="2160240"/>
          </a:xfrm>
          <a:prstGeom prst="bentConnector3">
            <a:avLst>
              <a:gd name="adj1" fmla="val -569"/>
            </a:avLst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hlinkClick r:id="rId22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92" name="TextBox 91"/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93" name="TextBox 92">
            <a:hlinkClick r:id="rId23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94" name="TextBox 93">
            <a:hlinkClick r:id="rId24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95" name="TextBox 94">
            <a:hlinkClick r:id="rId25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96" name="TextBox 95">
            <a:hlinkClick r:id="rId26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97" name="TextBox 96">
            <a:hlinkClick r:id="rId27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98" name="TextBox 97">
            <a:hlinkClick r:id="rId28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99" name="TextBox 98">
            <a:hlinkClick r:id="rId29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2149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231 L 0.25 0.00231 " pathEditMode="relative" rAng="0" ptsTypes="AA">
                                      <p:cBhvr>
                                        <p:cTn id="6" dur="1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8" grpId="0" animBg="1"/>
      <p:bldP spid="8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34704" y="13560"/>
            <a:ext cx="3494867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0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Gaya </a:t>
            </a:r>
            <a:r>
              <a:rPr lang="en-US" sz="20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Berat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92376" y="548680"/>
                <a:ext cx="7524328" cy="830997"/>
              </a:xfrm>
              <a:prstGeom prst="rect">
                <a:avLst/>
              </a:prstGeom>
              <a:ln>
                <a:noFill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Benda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bermassa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kg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pada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bidang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miring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dengan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sudut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kemiringan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bidang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adalah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,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seperti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pada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gambar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,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maka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usaha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yang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dilakukan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oleh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gaya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berat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adalah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:</a:t>
                </a:r>
                <a:endParaRPr lang="en-US" sz="16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376" y="548680"/>
                <a:ext cx="7524328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Triangle 4"/>
          <p:cNvSpPr/>
          <p:nvPr/>
        </p:nvSpPr>
        <p:spPr>
          <a:xfrm>
            <a:off x="2398811" y="2227975"/>
            <a:ext cx="4176464" cy="1662212"/>
          </a:xfrm>
          <a:prstGeom prst="rtTriangl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 rot="21177091">
            <a:off x="2515268" y="1801888"/>
            <a:ext cx="727036" cy="1368219"/>
            <a:chOff x="4904481" y="274229"/>
            <a:chExt cx="727036" cy="1368219"/>
          </a:xfrm>
        </p:grpSpPr>
        <p:sp>
          <p:nvSpPr>
            <p:cNvPr id="4" name="Rectangle 3"/>
            <p:cNvSpPr/>
            <p:nvPr/>
          </p:nvSpPr>
          <p:spPr>
            <a:xfrm rot="1595839">
              <a:off x="4911437" y="274229"/>
              <a:ext cx="720080" cy="583902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m</a:t>
              </a:r>
              <a:endParaRPr lang="en-US" b="1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H="1">
              <a:off x="5208411" y="692425"/>
              <a:ext cx="11661" cy="72035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4904481" y="1273116"/>
                  <a:ext cx="60785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𝒎𝒈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4481" y="1273116"/>
                  <a:ext cx="607859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8219" r="-13084" b="-109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639171" y="3572809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𝜽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171" y="3572809"/>
                <a:ext cx="381836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8197" r="-2063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326803" y="294479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𝒉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803" y="2944791"/>
                <a:ext cx="381836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8197" r="-20968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062218" y="2872783"/>
                <a:ext cx="4074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2218" y="2872783"/>
                <a:ext cx="407483" cy="461665"/>
              </a:xfrm>
              <a:prstGeom prst="rect">
                <a:avLst/>
              </a:prstGeom>
              <a:blipFill rotWithShape="1">
                <a:blip r:embed="rId8"/>
                <a:stretch>
                  <a:fillRect t="-10526" r="-31343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Group 67"/>
          <p:cNvGrpSpPr/>
          <p:nvPr/>
        </p:nvGrpSpPr>
        <p:grpSpPr>
          <a:xfrm>
            <a:off x="1620371" y="1399128"/>
            <a:ext cx="2656478" cy="1763343"/>
            <a:chOff x="4169234" y="3069917"/>
            <a:chExt cx="2656478" cy="176334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5490362" y="3069917"/>
                  <a:ext cx="41229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𝑵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90362" y="3069917"/>
                  <a:ext cx="412292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t="-8333" r="-19403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5724128" y="3978355"/>
                  <a:ext cx="110158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𝒎𝒈𝒔𝒊𝒏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4128" y="3978355"/>
                  <a:ext cx="1101584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t="-8333" r="-6077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4169234" y="4391920"/>
                  <a:ext cx="111761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𝒎𝒈𝒄𝒐𝒔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9234" y="4391920"/>
                  <a:ext cx="1117614" cy="369332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t="-8197" r="-655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Rectangle 58"/>
            <p:cNvSpPr/>
            <p:nvPr/>
          </p:nvSpPr>
          <p:spPr>
            <a:xfrm rot="1172930">
              <a:off x="5015689" y="3464040"/>
              <a:ext cx="720080" cy="583902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m</a:t>
              </a:r>
              <a:endParaRPr lang="en-US" b="1" dirty="0"/>
            </a:p>
          </p:txBody>
        </p:sp>
        <p:cxnSp>
          <p:nvCxnSpPr>
            <p:cNvPr id="60" name="Straight Arrow Connector 59"/>
            <p:cNvCxnSpPr/>
            <p:nvPr/>
          </p:nvCxnSpPr>
          <p:spPr>
            <a:xfrm rot="21177091" flipH="1">
              <a:off x="5372784" y="3787033"/>
              <a:ext cx="11661" cy="72035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 rot="21177091">
                  <a:off x="5118618" y="4463928"/>
                  <a:ext cx="60785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𝒎𝒈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177091">
                  <a:off x="5118618" y="4463928"/>
                  <a:ext cx="607859" cy="36933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t="-8219" r="-13084" b="-109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Arrow Connector 48"/>
            <p:cNvCxnSpPr/>
            <p:nvPr/>
          </p:nvCxnSpPr>
          <p:spPr>
            <a:xfrm>
              <a:off x="5364088" y="3789039"/>
              <a:ext cx="664840" cy="31939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H="1">
              <a:off x="5080232" y="3789039"/>
              <a:ext cx="239146" cy="71633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V="1">
              <a:off x="5333024" y="3192921"/>
              <a:ext cx="213865" cy="59030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3954293" y="2385737"/>
            <a:ext cx="2800494" cy="1592511"/>
            <a:chOff x="4025218" y="3069917"/>
            <a:chExt cx="2800494" cy="15925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/>
                <p:cNvSpPr txBox="1"/>
                <p:nvPr/>
              </p:nvSpPr>
              <p:spPr>
                <a:xfrm>
                  <a:off x="5490362" y="3069917"/>
                  <a:ext cx="41229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𝑵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70" name="TextBox 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90362" y="3069917"/>
                  <a:ext cx="412292" cy="3693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t="-8197" r="-19118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/>
                <p:cNvSpPr txBox="1"/>
                <p:nvPr/>
              </p:nvSpPr>
              <p:spPr>
                <a:xfrm>
                  <a:off x="5724128" y="3978355"/>
                  <a:ext cx="110158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𝒎𝒈𝒔𝒊𝒏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71" name="TextBox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4128" y="3978355"/>
                  <a:ext cx="1101584" cy="36933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t="-8197" r="-6630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4025218" y="4221087"/>
                  <a:ext cx="111761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𝒎𝒈𝒄𝒐𝒔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5218" y="4221087"/>
                  <a:ext cx="1117614" cy="36933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t="-8197" r="-655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" name="Rectangle 72"/>
            <p:cNvSpPr/>
            <p:nvPr/>
          </p:nvSpPr>
          <p:spPr>
            <a:xfrm rot="1172930">
              <a:off x="5015689" y="3464040"/>
              <a:ext cx="720080" cy="583902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m</a:t>
              </a:r>
              <a:endParaRPr lang="en-US" b="1" dirty="0"/>
            </a:p>
          </p:txBody>
        </p:sp>
        <p:cxnSp>
          <p:nvCxnSpPr>
            <p:cNvPr id="74" name="Straight Arrow Connector 73"/>
            <p:cNvCxnSpPr/>
            <p:nvPr/>
          </p:nvCxnSpPr>
          <p:spPr>
            <a:xfrm rot="21177091" flipH="1">
              <a:off x="5372784" y="3787033"/>
              <a:ext cx="11661" cy="72035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/>
                <p:cNvSpPr txBox="1"/>
                <p:nvPr/>
              </p:nvSpPr>
              <p:spPr>
                <a:xfrm rot="21177091">
                  <a:off x="5095337" y="4293096"/>
                  <a:ext cx="60785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𝒎𝒈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75" name="TextBox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177091">
                  <a:off x="5095337" y="4293096"/>
                  <a:ext cx="607859" cy="36933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t="-8219" r="-12963" b="-109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6" name="Straight Arrow Connector 75"/>
            <p:cNvCxnSpPr/>
            <p:nvPr/>
          </p:nvCxnSpPr>
          <p:spPr>
            <a:xfrm>
              <a:off x="5364088" y="3789039"/>
              <a:ext cx="664840" cy="31939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 flipH="1">
              <a:off x="5063849" y="3789039"/>
              <a:ext cx="255529" cy="71617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 flipV="1">
              <a:off x="5333024" y="3192921"/>
              <a:ext cx="213865" cy="59030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Box 80"/>
          <p:cNvSpPr txBox="1"/>
          <p:nvPr/>
        </p:nvSpPr>
        <p:spPr>
          <a:xfrm>
            <a:off x="6732240" y="1484784"/>
            <a:ext cx="2361917" cy="1323439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yang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dilakukan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berat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besarnya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berat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jaraknya</a:t>
            </a:r>
            <a:endParaRPr 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81"/>
              <p:cNvSpPr/>
              <p:nvPr/>
            </p:nvSpPr>
            <p:spPr>
              <a:xfrm>
                <a:off x="6732240" y="2961371"/>
                <a:ext cx="2289909" cy="395621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𝒎𝒈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𝒎𝒈𝒔𝒊𝒏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𝜽</m:t>
                      </m:r>
                      <m:r>
                        <a:rPr lang="en-US" b="1" i="1">
                          <a:latin typeface="Cambria Math"/>
                        </a:rPr>
                        <m:t>𝒙𝒔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2" name="Rectangle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2961371"/>
                <a:ext cx="2289909" cy="39562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/>
          <p:cNvGrpSpPr/>
          <p:nvPr/>
        </p:nvGrpSpPr>
        <p:grpSpPr>
          <a:xfrm>
            <a:off x="1598896" y="4378549"/>
            <a:ext cx="1388928" cy="778643"/>
            <a:chOff x="1598896" y="4378549"/>
            <a:chExt cx="1388928" cy="778643"/>
          </a:xfrm>
        </p:grpSpPr>
        <p:sp>
          <p:nvSpPr>
            <p:cNvPr id="45" name="Right Triangle 44"/>
            <p:cNvSpPr/>
            <p:nvPr/>
          </p:nvSpPr>
          <p:spPr>
            <a:xfrm>
              <a:off x="1696444" y="4421119"/>
              <a:ext cx="1291380" cy="672503"/>
            </a:xfrm>
            <a:prstGeom prst="rtTriangle">
              <a:avLst/>
            </a:prstGeom>
            <a:blipFill>
              <a:blip r:embed="rId4"/>
              <a:tile tx="0" ty="0" sx="100000" sy="100000" flip="none" algn="tl"/>
            </a:blip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2304402" y="4787860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4402" y="4787860"/>
                  <a:ext cx="381836" cy="369332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 t="-8197" r="-20635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1598896" y="4642901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𝒉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98896" y="4642901"/>
                  <a:ext cx="381836" cy="369332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 t="-8333" r="-20635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2196089" y="4378549"/>
                  <a:ext cx="40748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𝒔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96089" y="4378549"/>
                  <a:ext cx="407483" cy="461665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 t="-10526" r="-31343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TextBox 5"/>
          <p:cNvSpPr txBox="1"/>
          <p:nvPr/>
        </p:nvSpPr>
        <p:spPr>
          <a:xfrm>
            <a:off x="1592376" y="3964120"/>
            <a:ext cx="2949654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Perhatikan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segitiga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berikut</a:t>
            </a:r>
            <a:endParaRPr 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142244" y="4396168"/>
                <a:ext cx="1069716" cy="560090"/>
              </a:xfrm>
              <a:prstGeom prst="rect">
                <a:avLst/>
              </a:prstGeom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</a:rPr>
                        <m:t>𝒔𝒊𝒏</m:t>
                      </m:r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𝜽</m:t>
                      </m:r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/>
                              <a:ea typeface="Cambria Math"/>
                            </a:rPr>
                            <m:t>𝒉</m:t>
                          </m:r>
                        </m:num>
                        <m:den>
                          <m:r>
                            <a:rPr lang="en-US" sz="1600" b="1" i="1" smtClean="0">
                              <a:latin typeface="Cambria Math"/>
                              <a:ea typeface="Cambria Math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244" y="4396168"/>
                <a:ext cx="1069716" cy="56009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/>
          <p:cNvSpPr txBox="1"/>
          <p:nvPr/>
        </p:nvSpPr>
        <p:spPr>
          <a:xfrm>
            <a:off x="1592376" y="5220580"/>
            <a:ext cx="2684473" cy="132343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yang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dilakukan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berat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potensialnya</a:t>
            </a:r>
            <a:endParaRPr lang="en-US" sz="16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4686774" y="4041024"/>
                <a:ext cx="4335375" cy="921727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𝒎𝒈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𝒎𝒈𝒔𝒊𝒏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𝜽</m:t>
                      </m:r>
                      <m:r>
                        <a:rPr lang="en-US" b="1" i="1">
                          <a:latin typeface="Cambria Math"/>
                        </a:rPr>
                        <m:t>𝒙𝒔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𝒎𝒈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𝒉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𝒔</m:t>
                          </m:r>
                        </m:den>
                      </m:f>
                      <m:r>
                        <a:rPr lang="en-US" b="1" i="1">
                          <a:latin typeface="Cambria Math"/>
                        </a:rPr>
                        <m:t>𝒙𝒔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𝒎𝒈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𝒎𝒈𝒙𝒉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↔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𝒎𝒈𝒙𝒉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774" y="4041024"/>
                <a:ext cx="4335375" cy="921727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355976" y="5030592"/>
                <a:ext cx="1946174" cy="496611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𝒎𝒈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5030592"/>
                <a:ext cx="1946174" cy="496611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6514258" y="5038037"/>
                <a:ext cx="1957459" cy="494751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𝒑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𝒎𝒈𝒉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258" y="5038037"/>
                <a:ext cx="1957459" cy="494751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/>
          <p:cNvSpPr txBox="1"/>
          <p:nvPr/>
        </p:nvSpPr>
        <p:spPr>
          <a:xfrm>
            <a:off x="4499992" y="6228601"/>
            <a:ext cx="4616712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massa</a:t>
            </a:r>
            <a:r>
              <a:rPr lang="en-US" sz="1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perbedaan</a:t>
            </a:r>
            <a:r>
              <a:rPr lang="en-US" sz="1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potensialnya</a:t>
            </a:r>
            <a:endParaRPr lang="en-US" sz="14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345816" y="5517232"/>
            <a:ext cx="4273379" cy="743887"/>
            <a:chOff x="4345816" y="5517232"/>
            <a:chExt cx="4273379" cy="7438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4345816" y="5517232"/>
                  <a:ext cx="3497881" cy="74347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  <a:ea typeface="Cambria Math"/>
                          </a:rPr>
                          <m:t>𝒎</m:t>
                        </m:r>
                        <m:r>
                          <a:rPr lang="en-US" sz="1400" b="1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1400" b="1" i="1" smtClean="0">
                            <a:latin typeface="Cambria Math"/>
                            <a:ea typeface="Cambria Math"/>
                          </a:rPr>
                          <m:t>𝒎𝒂𝒔𝒔𝒂</m:t>
                        </m:r>
                        <m:r>
                          <a:rPr lang="en-US" sz="1400" b="1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sz="1400" b="1" i="1" smtClean="0">
                            <a:latin typeface="Cambria Math"/>
                            <a:ea typeface="Cambria Math"/>
                          </a:rPr>
                          <m:t>𝒃𝒆𝒏𝒅𝒂</m:t>
                        </m:r>
                        <m:d>
                          <m:dPr>
                            <m:ctrlP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  <m:t>𝒌𝒈</m:t>
                            </m:r>
                          </m:e>
                        </m:d>
                      </m:oMath>
                    </m:oMathPara>
                  </a14:m>
                  <a:endParaRPr lang="en-US" sz="1400" b="1" dirty="0" smtClean="0">
                    <a:ea typeface="Cambria Math"/>
                  </a:endParaRPr>
                </a:p>
                <a:p>
                  <a14:m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𝒈</m:t>
                      </m:r>
                      <m:r>
                        <a:rPr lang="en-US" sz="1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𝒑𝒆𝒓𝒄𝒆𝒑𝒂𝒕𝒂𝒏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𝒈𝒓𝒂𝒗𝒊𝒕𝒂𝒔𝒊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𝒃𝒖𝒎𝒊</m:t>
                      </m:r>
                    </m:oMath>
                  </a14:m>
                  <a:r>
                    <a:rPr lang="en-US" sz="1400" b="1" i="0" dirty="0" smtClean="0">
                      <a:latin typeface="+mj-lt"/>
                      <a:ea typeface="Cambria Math"/>
                    </a:rPr>
                    <a:t>(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400" b="1" i="1" dirty="0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400" b="1" i="1" dirty="0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  <m:r>
                            <a:rPr lang="en-US" sz="1400" b="1" i="1" dirty="0" smtClean="0">
                              <a:latin typeface="Cambria Math"/>
                              <a:ea typeface="Cambria Math"/>
                            </a:rPr>
                            <m:t>/</m:t>
                          </m:r>
                          <m:r>
                            <a:rPr lang="en-US" sz="1400" b="1" i="1" dirty="0" smtClean="0">
                              <a:latin typeface="Cambria Math"/>
                              <a:ea typeface="Cambria Math"/>
                            </a:rPr>
                            <m:t>𝒔</m:t>
                          </m:r>
                        </m:e>
                        <m:sup>
                          <m:r>
                            <a:rPr lang="en-US" sz="1400" b="1" i="1" dirty="0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a14:m>
                  <a:r>
                    <a:rPr lang="en-US" sz="1400" b="1" i="0" dirty="0" smtClean="0">
                      <a:latin typeface="+mj-lt"/>
                      <a:ea typeface="Cambria Math"/>
                    </a:rPr>
                    <a:t>)</a:t>
                  </a:r>
                </a:p>
                <a:p>
                  <a14:m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1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𝒕𝒊𝒏𝒈𝒈𝒊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𝒃𝒆𝒏𝒅𝒂</m:t>
                      </m:r>
                    </m:oMath>
                  </a14:m>
                  <a:r>
                    <a:rPr lang="en-US" sz="1400" b="1" dirty="0">
                      <a:ea typeface="Cambria Math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sz="1400" b="1" i="1" dirty="0" smtClean="0">
                          <a:latin typeface="Cambria Math"/>
                          <a:ea typeface="Cambria Math"/>
                        </a:rPr>
                        <m:t>𝒎</m:t>
                      </m:r>
                    </m:oMath>
                  </a14:m>
                  <a:r>
                    <a:rPr lang="en-US" sz="1400" b="1" dirty="0">
                      <a:ea typeface="Cambria Math"/>
                    </a:rPr>
                    <a:t>)</a:t>
                  </a:r>
                  <a:endParaRPr lang="en-US" sz="1400" b="1" dirty="0" smtClean="0">
                    <a:ea typeface="Cambria Math"/>
                  </a:endParaRPr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45816" y="5517232"/>
                  <a:ext cx="3497881" cy="743473"/>
                </a:xfrm>
                <a:prstGeom prst="rect">
                  <a:avLst/>
                </a:prstGeom>
                <a:blipFill rotWithShape="1">
                  <a:blip r:embed="rId25"/>
                  <a:stretch>
                    <a:fillRect t="-820" r="-697" b="-73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6302150" y="5953342"/>
                  <a:ext cx="2317045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𝑬𝒑</m:t>
                      </m:r>
                      <m:r>
                        <a:rPr lang="en-US" sz="1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𝒆𝒏𝒆𝒓𝒈𝒊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𝒑𝒐𝒕𝒆𝒏𝒔𝒊𝒂𝒍</m:t>
                      </m:r>
                    </m:oMath>
                  </a14:m>
                  <a:r>
                    <a:rPr lang="en-US" sz="1400" b="1" dirty="0">
                      <a:ea typeface="Cambria Math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sz="1400" b="1" i="1" dirty="0" smtClean="0">
                          <a:latin typeface="Cambria Math"/>
                          <a:ea typeface="Cambria Math"/>
                        </a:rPr>
                        <m:t>𝑱</m:t>
                      </m:r>
                    </m:oMath>
                  </a14:m>
                  <a:r>
                    <a:rPr lang="en-US" sz="1400" b="1" dirty="0">
                      <a:ea typeface="Cambria Math"/>
                    </a:rPr>
                    <a:t>)</a:t>
                  </a:r>
                  <a:endParaRPr lang="en-US" sz="1400" dirty="0"/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2150" y="5953342"/>
                  <a:ext cx="2317045" cy="307777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 t="-2000" r="-1579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3" name="TextBox 82">
            <a:hlinkClick r:id="rId27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84" name="TextBox 83">
            <a:hlinkClick r:id="rId28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85" name="TextBox 84"/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86" name="TextBox 85">
            <a:hlinkClick r:id="rId29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87" name="TextBox 86">
            <a:hlinkClick r:id="rId30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88" name="TextBox 87">
            <a:hlinkClick r:id="rId31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89" name="TextBox 88">
            <a:hlinkClick r:id="rId32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90" name="TextBox 89">
            <a:hlinkClick r:id="rId33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91" name="TextBox 90">
            <a:hlinkClick r:id="rId34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2756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21184E-6 L 0.30191 0.162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87" y="811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2" grpId="0" animBg="1"/>
      <p:bldP spid="6" grpId="0" animBg="1"/>
      <p:bldP spid="9" grpId="0" animBg="1"/>
      <p:bldP spid="55" grpId="0" animBg="1"/>
      <p:bldP spid="56" grpId="0" animBg="1"/>
      <p:bldP spid="10" grpId="0" animBg="1"/>
      <p:bldP spid="57" grpId="0" animBg="1"/>
      <p:bldP spid="5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22237" y="13560"/>
            <a:ext cx="3199915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GLB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GLBB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47664" y="476672"/>
                <a:ext cx="7574488" cy="1101648"/>
              </a:xfrm>
              <a:prstGeom prst="rect">
                <a:avLst/>
              </a:prstGeom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Sebuah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benda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bermassa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kg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mula-mula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dengan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kecepatan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awal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ea typeface="Verdana" pitchFamily="34" charset="0"/>
                            <a:cs typeface="Verdana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ea typeface="Verdana" pitchFamily="34" charset="0"/>
                            <a:cs typeface="Verdana" pitchFamily="34" charset="0"/>
                          </a:rPr>
                          <m:t>𝒗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Verdana" pitchFamily="34" charset="0"/>
                            <a:cs typeface="Verdana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kemudian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ditarik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oleh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gaya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F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sehingga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benda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kecepatannya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menjadi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𝒗</m:t>
                    </m:r>
                    <m:r>
                      <a:rPr lang="en-US" sz="1600" b="1" i="1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 </m:t>
                    </m:r>
                  </m:oMath>
                </a14:m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dan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benda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berpindah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kedudukan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sejauh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 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,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maka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usaha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yang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dilakukan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6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adalah</a:t>
                </a:r>
                <a:r>
                  <a:rPr lang="en-US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:  </a:t>
                </a:r>
                <a:endParaRPr lang="en-US" sz="1600" i="1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76672"/>
                <a:ext cx="7574488" cy="11016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021603" y="2170898"/>
                <a:ext cx="3608680" cy="369332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𝑭</m:t>
                    </m:r>
                    <m:r>
                      <a:rPr lang="en-US" b="1" i="1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𝒎𝒂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𝑾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𝑭𝒙𝒔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𝒎𝒙𝒂𝒙𝒔</m:t>
                    </m:r>
                  </m:oMath>
                </a14:m>
                <a:r>
                  <a:rPr lang="en-US" dirty="0" smtClean="0"/>
                  <a:t> (1)</a:t>
                </a:r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603" y="2170898"/>
                <a:ext cx="360868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547664" y="1556792"/>
            <a:ext cx="7574488" cy="584775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Sesuai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II Newton,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maka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percepatan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searah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terbalik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massanya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endParaRPr lang="en-US" sz="16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7664" y="2525995"/>
            <a:ext cx="7574488" cy="830997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GLBB,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bahwa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kuadrat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kecepatan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merupakan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jumlah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aljabar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dari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kuadrat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kecepatan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awal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dua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kali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percepatan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jarak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yang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ditempuhnya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endParaRPr lang="en-US" sz="16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632825" y="3356992"/>
                <a:ext cx="3589381" cy="533736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𝒗</m:t>
                        </m:r>
                      </m:e>
                      <m:sup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𝒗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𝒂𝒔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↔∴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/>
                              </a:rPr>
                              <m:t>𝒗</m:t>
                            </m:r>
                          </m:e>
                          <m:sup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𝒔</m:t>
                        </m:r>
                      </m:den>
                    </m:f>
                  </m:oMath>
                </a14:m>
                <a:r>
                  <a:rPr lang="en-US" dirty="0" smtClean="0"/>
                  <a:t> (2)</a:t>
                </a:r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825" y="3356992"/>
                <a:ext cx="3589381" cy="53373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5294214" y="3140968"/>
            <a:ext cx="3742282" cy="584775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Persamaan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(2)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masukkan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persamaan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(1),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maka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: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endParaRPr lang="en-US" sz="16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619671" y="4005064"/>
                <a:ext cx="3602535" cy="189231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𝒎𝒙𝒂𝒙𝒔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𝒎𝒙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𝒗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𝟎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𝒔</m:t>
                              </m:r>
                            </m:den>
                          </m:f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𝒙𝒔</m:t>
                      </m:r>
                    </m:oMath>
                  </m:oMathPara>
                </a14:m>
                <a:endParaRPr lang="en-US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𝒗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𝑬𝒌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𝑬𝒌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∴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=∆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𝑬𝒌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1" y="4005064"/>
                <a:ext cx="3602535" cy="189231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1588608" y="5949280"/>
            <a:ext cx="3674542" cy="830997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Bahwa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perubahan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kinetik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endParaRPr lang="en-US" sz="16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92080" y="3717032"/>
            <a:ext cx="3742282" cy="830997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kinetik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massa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kuadrat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kecepatannya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endParaRPr lang="en-US" sz="16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292080" y="4522768"/>
                <a:ext cx="3265381" cy="610936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𝑬𝒌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𝒗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↔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𝑬𝒌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4522768"/>
                <a:ext cx="3265381" cy="61093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5292080" y="5157192"/>
            <a:ext cx="3744416" cy="33855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bahwa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persamaan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kinetik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16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310126" y="5517232"/>
                <a:ext cx="1667380" cy="610936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∴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𝑬𝒌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𝒗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126" y="5517232"/>
                <a:ext cx="1667380" cy="6109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979328" y="5569495"/>
                <a:ext cx="219521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𝒎𝒂𝒔𝒔𝒂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𝒃𝒆𝒏𝒅𝒂</m:t>
                      </m:r>
                      <m:d>
                        <m:dPr>
                          <m:ctrlPr>
                            <a:rPr lang="en-US" sz="1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𝒌𝒈</m:t>
                          </m:r>
                        </m:e>
                      </m:d>
                    </m:oMath>
                  </m:oMathPara>
                </a14:m>
                <a:endParaRPr lang="en-US" sz="14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𝑬𝒌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𝒆𝒏𝒆𝒓𝒈𝒊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𝒌𝒊𝒏𝒆𝒕𝒊𝒌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𝑱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328" y="5569495"/>
                <a:ext cx="2195216" cy="523220"/>
              </a:xfrm>
              <a:prstGeom prst="rect">
                <a:avLst/>
              </a:prstGeom>
              <a:blipFill rotWithShape="1">
                <a:blip r:embed="rId9"/>
                <a:stretch>
                  <a:fillRect t="-1176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364088" y="6165304"/>
                <a:ext cx="254563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𝒌𝒆𝒄𝒆𝒑𝒂𝒕𝒂𝒏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𝒂𝒘𝒂𝒍</m:t>
                      </m:r>
                      <m:d>
                        <m:d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𝒎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/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𝒔</m:t>
                          </m:r>
                        </m:e>
                      </m:d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𝒗</m:t>
                      </m:r>
                      <m:r>
                        <a:rPr lang="en-US" sz="1400" b="1" i="1">
                          <a:latin typeface="Cambria Math"/>
                        </a:rPr>
                        <m:t>=</m:t>
                      </m:r>
                      <m:r>
                        <a:rPr lang="en-US" sz="1400" b="1" i="1">
                          <a:latin typeface="Cambria Math"/>
                        </a:rPr>
                        <m:t>𝒌𝒆𝒄𝒆𝒑𝒂𝒕𝒂𝒏</m:t>
                      </m:r>
                      <m:r>
                        <a:rPr lang="en-US" sz="1400" b="1" i="1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𝒂𝒌𝒉𝒊𝒓</m:t>
                      </m:r>
                      <m:d>
                        <m:d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𝒎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/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𝒔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6165304"/>
                <a:ext cx="2545633" cy="523220"/>
              </a:xfrm>
              <a:prstGeom prst="rect">
                <a:avLst/>
              </a:prstGeom>
              <a:blipFill rotWithShape="1">
                <a:blip r:embed="rId10"/>
                <a:stretch>
                  <a:fillRect t="-1163" b="-10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hlinkClick r:id="rId11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31" name="TextBox 30">
            <a:hlinkClick r:id="rId12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32" name="TextBox 31">
            <a:hlinkClick r:id="rId13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34" name="TextBox 33">
            <a:hlinkClick r:id="rId14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35" name="TextBox 34">
            <a:hlinkClick r:id="rId15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36" name="TextBox 35">
            <a:hlinkClick r:id="rId16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37" name="TextBox 36">
            <a:hlinkClick r:id="rId17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38" name="TextBox 37">
            <a:hlinkClick r:id="rId18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5350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7" grpId="0" animBg="1"/>
      <p:bldP spid="18" grpId="0" animBg="1"/>
      <p:bldP spid="5" grpId="0" animBg="1"/>
      <p:bldP spid="19" grpId="0" animBg="1"/>
      <p:bldP spid="6" grpId="0" animBg="1"/>
      <p:bldP spid="21" grpId="0" animBg="1"/>
      <p:bldP spid="22" grpId="0" animBg="1"/>
      <p:bldP spid="7" grpId="0" animBg="1"/>
      <p:bldP spid="29" grpId="0" animBg="1"/>
      <p:bldP spid="8" grpId="0" animBg="1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84780" y="13560"/>
            <a:ext cx="445186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Gerak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Jatuh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Bebas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(GJB)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195736" y="731613"/>
            <a:ext cx="648072" cy="622231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19672" y="5207143"/>
            <a:ext cx="1764196" cy="32316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2181668" y="749644"/>
            <a:ext cx="683199" cy="1256345"/>
            <a:chOff x="5850580" y="1268760"/>
            <a:chExt cx="683199" cy="1256345"/>
          </a:xfrm>
        </p:grpSpPr>
        <p:sp>
          <p:nvSpPr>
            <p:cNvPr id="23" name="Oval 22"/>
            <p:cNvSpPr/>
            <p:nvPr/>
          </p:nvSpPr>
          <p:spPr>
            <a:xfrm>
              <a:off x="5868144" y="1268760"/>
              <a:ext cx="648072" cy="622231"/>
            </a:xfrm>
            <a:prstGeom prst="ellipse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6192180" y="1700808"/>
              <a:ext cx="0" cy="62424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5850580" y="2124995"/>
                  <a:ext cx="68319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/>
                          </a:rPr>
                          <m:t>𝒎𝒈</m:t>
                        </m:r>
                      </m:oMath>
                    </m:oMathPara>
                  </a14:m>
                  <a:endParaRPr lang="en-US" b="1" dirty="0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0580" y="2124995"/>
                  <a:ext cx="683199" cy="4001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7692" r="-15179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Group 43"/>
          <p:cNvGrpSpPr/>
          <p:nvPr/>
        </p:nvGrpSpPr>
        <p:grpSpPr>
          <a:xfrm>
            <a:off x="2241292" y="4548037"/>
            <a:ext cx="683199" cy="1243690"/>
            <a:chOff x="3465428" y="5039017"/>
            <a:chExt cx="683199" cy="1243690"/>
          </a:xfrm>
        </p:grpSpPr>
        <p:sp>
          <p:nvSpPr>
            <p:cNvPr id="16" name="Oval 15"/>
            <p:cNvSpPr/>
            <p:nvPr/>
          </p:nvSpPr>
          <p:spPr>
            <a:xfrm>
              <a:off x="3465428" y="5039017"/>
              <a:ext cx="648072" cy="622231"/>
            </a:xfrm>
            <a:prstGeom prst="ellipse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>
              <a:off x="3807028" y="5458410"/>
              <a:ext cx="0" cy="62424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3465428" y="5882597"/>
                  <a:ext cx="68319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/>
                          </a:rPr>
                          <m:t>𝒎𝒈</m:t>
                        </m:r>
                      </m:oMath>
                    </m:oMathPara>
                  </a14:m>
                  <a:endParaRPr lang="en-US" b="1" dirty="0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5428" y="5882597"/>
                  <a:ext cx="683199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7576" r="-15044" b="-257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3" name="Group 42"/>
          <p:cNvGrpSpPr/>
          <p:nvPr/>
        </p:nvGrpSpPr>
        <p:grpSpPr>
          <a:xfrm>
            <a:off x="2232617" y="2721996"/>
            <a:ext cx="683199" cy="1256345"/>
            <a:chOff x="3456753" y="3212976"/>
            <a:chExt cx="683199" cy="1256345"/>
          </a:xfrm>
        </p:grpSpPr>
        <p:sp>
          <p:nvSpPr>
            <p:cNvPr id="24" name="Oval 23"/>
            <p:cNvSpPr/>
            <p:nvPr/>
          </p:nvSpPr>
          <p:spPr>
            <a:xfrm>
              <a:off x="3462076" y="3212976"/>
              <a:ext cx="648072" cy="622231"/>
            </a:xfrm>
            <a:prstGeom prst="ellipse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>
              <a:off x="3798353" y="3645024"/>
              <a:ext cx="0" cy="62424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3456753" y="4069211"/>
                  <a:ext cx="68319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/>
                          </a:rPr>
                          <m:t>𝒎𝒈</m:t>
                        </m:r>
                      </m:oMath>
                    </m:oMathPara>
                  </a14:m>
                  <a:endParaRPr lang="en-US" b="1" dirty="0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6753" y="4069211"/>
                  <a:ext cx="683199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t="-7692" r="-16071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3059832" y="2853008"/>
            <a:ext cx="527131" cy="2361132"/>
            <a:chOff x="4283968" y="3343988"/>
            <a:chExt cx="527131" cy="2361132"/>
          </a:xfrm>
        </p:grpSpPr>
        <p:cxnSp>
          <p:nvCxnSpPr>
            <p:cNvPr id="33" name="Straight Arrow Connector 32"/>
            <p:cNvCxnSpPr/>
            <p:nvPr/>
          </p:nvCxnSpPr>
          <p:spPr>
            <a:xfrm>
              <a:off x="4499992" y="4856115"/>
              <a:ext cx="0" cy="849005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>
              <a:off x="4499992" y="3343988"/>
              <a:ext cx="0" cy="1023848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4283968" y="4409442"/>
                  <a:ext cx="52713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𝒉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3968" y="4409442"/>
                  <a:ext cx="527131" cy="40011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7692" r="-17442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774700" y="5184059"/>
                <a:ext cx="850617" cy="338554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700" y="5184059"/>
                <a:ext cx="850617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/>
          <p:cNvGrpSpPr/>
          <p:nvPr/>
        </p:nvGrpSpPr>
        <p:grpSpPr>
          <a:xfrm>
            <a:off x="1547664" y="993804"/>
            <a:ext cx="447558" cy="4204600"/>
            <a:chOff x="2771800" y="1484784"/>
            <a:chExt cx="447558" cy="4204600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2987824" y="1484784"/>
              <a:ext cx="0" cy="1728192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2987824" y="3673160"/>
              <a:ext cx="0" cy="2016224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2771800" y="3247556"/>
                  <a:ext cx="44755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/>
                          </a:rPr>
                          <m:t>𝒉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1800" y="3247556"/>
                  <a:ext cx="447558" cy="46166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t="-10526" r="-28767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843808" y="2433964"/>
                <a:ext cx="485966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2433964"/>
                <a:ext cx="485966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627784" y="4149080"/>
                <a:ext cx="485966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4149080"/>
                <a:ext cx="485966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894926" y="692696"/>
                <a:ext cx="814646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𝒗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926" y="692696"/>
                <a:ext cx="814646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044905" y="4163617"/>
                <a:ext cx="375424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905" y="4163617"/>
                <a:ext cx="375424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126346" y="2372312"/>
                <a:ext cx="375424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346" y="2372312"/>
                <a:ext cx="375424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671856" y="624472"/>
                <a:ext cx="375424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856" y="624472"/>
                <a:ext cx="375424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779912" y="346724"/>
            <a:ext cx="5364088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Posisi</a:t>
            </a:r>
            <a:r>
              <a:rPr lang="en-US" dirty="0" smtClean="0"/>
              <a:t> (1),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dijatuhkan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ketinggian</a:t>
            </a:r>
            <a:r>
              <a:rPr lang="en-US" dirty="0" smtClean="0"/>
              <a:t> </a:t>
            </a:r>
            <a:r>
              <a:rPr lang="en-US" b="1" i="1" dirty="0" smtClean="0"/>
              <a:t>h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berbanding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mekaniknya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589134" y="3244334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563888" y="1310964"/>
                <a:ext cx="2386615" cy="799578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𝑬𝒑</m:t>
                          </m:r>
                        </m:e>
                        <m:sub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r>
                        <a:rPr lang="en-US" sz="1600" b="1" i="1">
                          <a:latin typeface="Cambria Math"/>
                        </a:rPr>
                        <m:t>𝒎𝒈𝒉</m:t>
                      </m:r>
                    </m:oMath>
                  </m:oMathPara>
                </a14:m>
                <a:endParaRPr lang="en-US" sz="16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𝑬𝒌</m:t>
                          </m:r>
                        </m:e>
                        <m:sub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600" b="1" i="1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/>
                            </a:rPr>
                            <m:t>𝒗</m:t>
                          </m:r>
                        </m:e>
                        <m:sup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r>
                        <a:rPr lang="en-US" sz="1600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1310964"/>
                <a:ext cx="2386615" cy="799578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084169" y="1310964"/>
                <a:ext cx="3096343" cy="92333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𝐸𝑀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𝐸𝑝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𝐸𝑘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𝑬𝑴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𝑬𝒑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latin typeface="Cambria Math"/>
                          <a:ea typeface="Cambria Math"/>
                        </a:rPr>
                        <m:t>↑∴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latin typeface="Cambria Math"/>
                            </a:rPr>
                            <m:t>=</m:t>
                          </m:r>
                          <m:r>
                            <a:rPr lang="en-US" b="1" i="1">
                              <a:latin typeface="Cambria Math"/>
                            </a:rPr>
                            <m:t>𝑬𝑴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𝑬𝑴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𝑬𝒑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𝒎𝒈𝒉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9" y="1310964"/>
                <a:ext cx="3096343" cy="92333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/>
          <p:cNvSpPr/>
          <p:nvPr/>
        </p:nvSpPr>
        <p:spPr>
          <a:xfrm>
            <a:off x="3687687" y="2204864"/>
            <a:ext cx="101681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smtClean="0"/>
              <a:t>(2)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3707904" y="2636912"/>
                <a:ext cx="2093586" cy="799578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𝑬𝒑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r>
                        <a:rPr lang="en-US" sz="1600" b="1" i="1"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6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𝑬𝒌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600" b="1" i="1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6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636912"/>
                <a:ext cx="2093586" cy="799578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6156177" y="2454028"/>
                <a:ext cx="2980464" cy="1164934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𝐸𝑀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𝐸𝑝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𝐸𝑘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𝐸𝑀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latin typeface="Cambria Math"/>
                            </a:rPr>
                            <m:t>=</m:t>
                          </m:r>
                          <m:r>
                            <a:rPr lang="en-US" b="1" i="1">
                              <a:latin typeface="Cambria Math"/>
                            </a:rPr>
                            <m:t>𝑬𝑴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7" y="2454028"/>
                <a:ext cx="2980464" cy="1164934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ectangle 53"/>
          <p:cNvSpPr/>
          <p:nvPr/>
        </p:nvSpPr>
        <p:spPr>
          <a:xfrm>
            <a:off x="3685131" y="3491716"/>
            <a:ext cx="101681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smtClean="0"/>
              <a:t>(3)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3637962" y="3926835"/>
                <a:ext cx="2312541" cy="799578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𝑬𝒑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r>
                        <a:rPr lang="en-US" sz="1600" b="1" i="1"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16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𝑬𝒌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600" b="1" i="1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600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  <m:sup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962" y="3926835"/>
                <a:ext cx="2312541" cy="799578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6084168" y="3717032"/>
                <a:ext cx="2980464" cy="887935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𝐸𝑀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𝐸𝑝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𝐸𝑘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b="1" i="1">
                              <a:latin typeface="Cambria Math"/>
                            </a:rPr>
                            <m:t>=</m:t>
                          </m:r>
                          <m:r>
                            <a:rPr lang="en-US" b="1" i="1">
                              <a:latin typeface="Cambria Math"/>
                            </a:rPr>
                            <m:t>𝑬𝑴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3717032"/>
                <a:ext cx="2980464" cy="88793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Rectangle 56"/>
          <p:cNvSpPr/>
          <p:nvPr/>
        </p:nvSpPr>
        <p:spPr>
          <a:xfrm>
            <a:off x="3693836" y="4787860"/>
            <a:ext cx="127214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err="1" smtClean="0"/>
              <a:t>Kesimpulan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5083012" y="4800936"/>
                <a:ext cx="3777509" cy="553357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∴</m:t>
                      </m:r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𝑬𝒎</m:t>
                      </m:r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𝑬𝒑</m:t>
                      </m:r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𝑬𝒌</m:t>
                      </m:r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1" i="1">
                          <a:latin typeface="Cambria Math"/>
                        </a:rPr>
                        <m:t>𝒎𝒈𝒉</m:t>
                      </m:r>
                      <m:r>
                        <a:rPr lang="en-US" sz="16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600" b="1" i="1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/>
                            </a:rPr>
                            <m:t>𝒗</m:t>
                          </m:r>
                        </m:e>
                        <m:sup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3012" y="4800936"/>
                <a:ext cx="3777509" cy="553357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3563888" y="5445224"/>
                <a:ext cx="273228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𝑚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𝑚𝑎𝑠𝑠𝑎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𝑏𝑒𝑛𝑑𝑎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𝑘𝑔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1600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𝑣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𝑘𝑒𝑐𝑒𝑝𝑎𝑡𝑎𝑛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𝑏𝑒𝑛𝑑𝑎</m:t>
                      </m:r>
                      <m:d>
                        <m:dPr>
                          <m:ctrlPr>
                            <a:rPr lang="en-US" sz="1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/</m:t>
                          </m:r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sz="1600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/>
                          <a:ea typeface="Cambria Math"/>
                        </a:rPr>
                        <m:t>h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𝑖𝑛𝑔𝑔𝑖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𝑏𝑒𝑛𝑑𝑎</m:t>
                      </m:r>
                      <m:d>
                        <m:d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5445224"/>
                <a:ext cx="2732286" cy="830997"/>
              </a:xfrm>
              <a:prstGeom prst="rect">
                <a:avLst/>
              </a:prstGeom>
              <a:blipFill rotWithShape="1">
                <a:blip r:embed="rId23"/>
                <a:stretch>
                  <a:fillRect t="-2190" b="-8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6155004" y="5475028"/>
                <a:ext cx="302550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𝑊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𝑢𝑠𝑎h𝑎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𝑜𝑙𝑒h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𝑔𝑎𝑦𝑎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𝑏𝑒𝑟𝑎𝑡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𝐽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1600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𝐸𝑝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𝑒𝑛𝑒𝑟𝑔𝑖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𝑝𝑜𝑡𝑒𝑛𝑠𝑖𝑎𝑙</m:t>
                      </m:r>
                      <m:d>
                        <m:dPr>
                          <m:ctrlPr>
                            <a:rPr lang="en-US" sz="1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en-US" sz="1600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/>
                          <a:ea typeface="Cambria Math"/>
                        </a:rPr>
                        <m:t>𝐸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𝑒𝑛𝑒𝑟𝑔𝑖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𝑘𝑖𝑛𝑒𝑡𝑖𝑘</m:t>
                      </m:r>
                      <m:d>
                        <m:d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004" y="5475028"/>
                <a:ext cx="3025508" cy="830997"/>
              </a:xfrm>
              <a:prstGeom prst="rect">
                <a:avLst/>
              </a:prstGeom>
              <a:blipFill rotWithShape="1">
                <a:blip r:embed="rId24"/>
                <a:stretch>
                  <a:fillRect t="-2206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>
            <a:hlinkClick r:id="rId25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61" name="TextBox 60">
            <a:hlinkClick r:id="rId26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62" name="TextBox 61">
            <a:hlinkClick r:id="rId27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63" name="TextBox 62">
            <a:hlinkClick r:id="rId28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65" name="TextBox 64">
            <a:hlinkClick r:id="rId29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66" name="TextBox 65">
            <a:hlinkClick r:id="rId30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67" name="TextBox 66">
            <a:hlinkClick r:id="rId31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68" name="TextBox 67">
            <a:hlinkClick r:id="rId30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  <p:sp>
        <p:nvSpPr>
          <p:cNvPr id="7" name="Action Button: Forward or Next 6">
            <a:hlinkClick r:id="rId32" action="ppaction://hlinksldjump" highlightClick="1"/>
          </p:cNvPr>
          <p:cNvSpPr/>
          <p:nvPr/>
        </p:nvSpPr>
        <p:spPr>
          <a:xfrm>
            <a:off x="8506150" y="6364778"/>
            <a:ext cx="354371" cy="321131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21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25532E-6 L 0.004 0.54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274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9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grpId="0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1" fill="hold" grpId="0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9" grpId="0" animBg="1"/>
      <p:bldP spid="41" grpId="0" animBg="1"/>
      <p:bldP spid="42" grpId="0" animBg="1"/>
      <p:bldP spid="49" grpId="0" animBg="1"/>
      <p:bldP spid="47" grpId="0" animBg="1"/>
      <p:bldP spid="50" grpId="0" animBg="1"/>
      <p:bldP spid="51" grpId="0" animBg="1"/>
      <p:bldP spid="5" grpId="0" animBg="1"/>
      <p:bldP spid="11" grpId="0" animBg="1"/>
      <p:bldP spid="15" grpId="0" animBg="1"/>
      <p:bldP spid="36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37" grpId="0" animBg="1"/>
      <p:bldP spid="58" grpId="0"/>
      <p:bldP spid="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84780" y="13560"/>
            <a:ext cx="445186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Gerak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Jatuh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Bebas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(GJB)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0598" y="492408"/>
            <a:ext cx="7606042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peristiwa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bergerak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jatuh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bebas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terjadi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kekekalan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mekanik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yaitu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jumlah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aljabar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mekanik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pertama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jumlah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kinetik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kedua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bersifat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konstan</a:t>
            </a:r>
            <a:r>
              <a:rPr lang="en-US" sz="1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atau</a:t>
            </a:r>
            <a:r>
              <a:rPr lang="en-US" sz="1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tetap</a:t>
            </a:r>
            <a:endParaRPr lang="en-US" sz="14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47664" y="1340768"/>
            <a:ext cx="4896544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Persamaan-persamaan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posisi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1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2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adalah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: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612746" y="1737158"/>
                <a:ext cx="3242939" cy="1479508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𝐸𝑀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40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𝐸𝑝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40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𝐸𝑘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14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𝑬𝒑</m:t>
                                  </m:r>
                                </m:e>
                                <m:sub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14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400" b="1" i="1">
                                  <a:latin typeface="Cambria Math"/>
                                </a:rPr>
                                <m:t>𝒎𝒈𝒉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𝑬𝒌</m:t>
                                  </m:r>
                                </m:e>
                                <m:sub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1400" b="1" i="1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1400" b="1" i="1">
                                  <a:latin typeface="Cambria Math"/>
                                </a:rPr>
                                <m:t>𝒎</m:t>
                              </m:r>
                              <m:sSup>
                                <m:sSup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𝒗</m:t>
                                  </m:r>
                                </m:e>
                                <m:sup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14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400" b="1" i="1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𝐸𝑀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140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𝐸𝑝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140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𝐸𝑘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14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𝑬𝒑</m:t>
                                  </m:r>
                                </m:e>
                                <m:sub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14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400" b="1" i="1">
                                  <a:latin typeface="Cambria Math"/>
                                </a:rPr>
                                <m:t>𝒎𝒈</m:t>
                              </m:r>
                              <m:sSub>
                                <m:sSub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𝑬𝒌</m:t>
                                  </m:r>
                                </m:e>
                                <m:sub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1400" b="1" i="1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1400" b="1" i="1">
                                  <a:latin typeface="Cambria Math"/>
                                </a:rPr>
                                <m:t>𝒎</m:t>
                              </m:r>
                              <m:sSup>
                                <m:sSup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1400" b="1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1" i="1">
                                          <a:latin typeface="Cambria Math"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en-US" sz="1400" b="1" i="1"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746" y="1737158"/>
                <a:ext cx="3242939" cy="14795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508104" y="1758743"/>
                <a:ext cx="3018327" cy="1354089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𝐸𝑀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60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𝐸𝑀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𝐸𝑝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6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𝐸𝑘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𝐸𝑝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16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𝐸𝑘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1" i="1">
                          <a:latin typeface="Cambria Math"/>
                        </a:rPr>
                        <m:t>𝒎𝒈𝒉</m:t>
                      </m:r>
                      <m:r>
                        <a:rPr lang="en-US" sz="1600" b="0" i="0" smtClean="0">
                          <a:latin typeface="Cambria Math"/>
                        </a:rPr>
                        <m:t>+0=</m:t>
                      </m:r>
                      <m:r>
                        <a:rPr lang="en-US" sz="1600" b="1" i="1"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600" b="0" i="0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600" b="1" i="1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6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16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16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1600" b="1" i="1" smtClean="0">
                              <a:latin typeface="Cambria Math"/>
                            </a:rPr>
                            <m:t>𝒈</m:t>
                          </m:r>
                          <m:d>
                            <m:dPr>
                              <m:ctrlPr>
                                <a:rPr lang="en-US" sz="16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1600" b="1" i="1" smtClean="0">
                                  <a:latin typeface="Cambria Math"/>
                                </a:rPr>
                                <m:t>𝒉</m:t>
                              </m:r>
                              <m:r>
                                <a:rPr lang="en-US" sz="1600" b="1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latin typeface="Cambria Math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sz="16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</m:rad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16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1600" b="1" i="1">
                              <a:latin typeface="Cambria Math"/>
                            </a:rPr>
                            <m:t>𝒈</m:t>
                          </m:r>
                          <m:r>
                            <a:rPr lang="en-US" sz="1600" b="1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1600" b="1" i="1" smtClean="0">
                              <a:latin typeface="Cambria Math"/>
                            </a:rPr>
                            <m:t>𝒉</m:t>
                          </m:r>
                        </m:e>
                      </m:rad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1758743"/>
                <a:ext cx="3018327" cy="135408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612745" y="3717032"/>
                <a:ext cx="3161956" cy="1479508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𝐸𝑀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1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𝐸𝑝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1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𝐸𝑘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1400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𝑬𝒑</m:t>
                                  </m:r>
                                </m:e>
                                <m:sub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14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400" b="1" i="1">
                                  <a:latin typeface="Cambria Math"/>
                                </a:rPr>
                                <m:t>𝒎𝒈</m:t>
                              </m:r>
                              <m:sSub>
                                <m:sSub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𝑬𝒌</m:t>
                                  </m:r>
                                </m:e>
                                <m:sub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1400" b="1" i="1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1400" b="1" i="1">
                                  <a:latin typeface="Cambria Math"/>
                                </a:rPr>
                                <m:t>𝒎</m:t>
                              </m:r>
                              <m:sSup>
                                <m:sSup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1400" b="1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1" i="1">
                                          <a:latin typeface="Cambria Math"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en-US" sz="1400" b="1" i="1"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en-US" sz="140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𝐸𝑀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140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𝐸𝑝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140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𝐸𝑘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en-US" sz="14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4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𝑬𝒑</m:t>
                                  </m:r>
                                </m:e>
                                <m:sub>
                                  <m:r>
                                    <a:rPr lang="en-US" sz="1400" b="1" i="1" smtClean="0">
                                      <a:latin typeface="Cambria Math"/>
                                    </a:rPr>
                                    <m:t>𝟑</m:t>
                                  </m:r>
                                </m:sub>
                              </m:sSub>
                              <m:r>
                                <a:rPr lang="en-US" sz="14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400" b="1" i="1">
                                  <a:latin typeface="Cambria Math"/>
                                </a:rPr>
                                <m:t>𝒎𝒈𝒉</m:t>
                              </m:r>
                              <m:r>
                                <a:rPr lang="en-US" sz="14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400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𝑬𝒌</m:t>
                                  </m:r>
                                </m:e>
                                <m:sub>
                                  <m:r>
                                    <a:rPr lang="en-US" sz="1400" b="1" i="1" smtClean="0">
                                      <a:latin typeface="Cambria Math"/>
                                    </a:rPr>
                                    <m:t>𝟑</m:t>
                                  </m:r>
                                </m:sub>
                              </m:sSub>
                              <m:r>
                                <a:rPr lang="en-US" sz="1400" b="1" i="1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1400" b="1" i="1">
                                  <a:latin typeface="Cambria Math"/>
                                </a:rPr>
                                <m:t>𝒎</m:t>
                              </m:r>
                              <m:sSup>
                                <m:sSup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1400" b="1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1" i="1">
                                          <a:latin typeface="Cambria Math"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en-US" sz="1400" b="1" i="1"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14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en-US" sz="1400" dirty="0" smtClean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745" y="3717032"/>
                <a:ext cx="3161956" cy="147950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1569203" y="3327964"/>
            <a:ext cx="4896544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Persamaan-persamaan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posisi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2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3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adalah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: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5148064" y="3722613"/>
                <a:ext cx="2639249" cy="1343958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𝐸𝑀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160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𝐸𝑀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6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𝐸𝑝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16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𝐸𝑘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𝐸𝑝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16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𝐸𝑘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6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1" i="1"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6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600" b="1" i="1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6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600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600" b="1" i="1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600" b="1" i="1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  <m:sup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16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600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16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1600" b="1" i="1" smtClean="0">
                              <a:latin typeface="Cambria Math"/>
                            </a:rPr>
                            <m:t>𝒈</m:t>
                          </m:r>
                          <m:sSub>
                            <m:sSubPr>
                              <m:ctrlPr>
                                <a:rPr lang="en-US" sz="16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latin typeface="Cambria Math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n-US" sz="16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722613"/>
                <a:ext cx="2639249" cy="134395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1578424" y="5281463"/>
            <a:ext cx="1481407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Kesimpulan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: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684780" y="5428915"/>
                <a:ext cx="2160271" cy="400110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∴</m:t>
                      </m:r>
                      <m:r>
                        <a:rPr lang="en-US" sz="2000" b="1" i="1" smtClean="0">
                          <a:latin typeface="Cambria Math"/>
                        </a:rPr>
                        <m:t>𝑬𝒎</m:t>
                      </m:r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latin typeface="Cambria Math"/>
                        </a:rPr>
                        <m:t>𝑬𝒑</m:t>
                      </m:r>
                      <m:r>
                        <a:rPr lang="en-US" sz="2000" b="1" i="1"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latin typeface="Cambria Math"/>
                        </a:rPr>
                        <m:t>𝑬𝒌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4780" y="5428915"/>
                <a:ext cx="2160271" cy="4001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/>
          <p:cNvSpPr/>
          <p:nvPr/>
        </p:nvSpPr>
        <p:spPr>
          <a:xfrm>
            <a:off x="1592803" y="5612989"/>
            <a:ext cx="2763173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Mekanik</a:t>
            </a:r>
            <a:r>
              <a:rPr lang="en-US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jumlah</a:t>
            </a:r>
            <a:r>
              <a:rPr lang="en-US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aljabar</a:t>
            </a:r>
            <a:r>
              <a:rPr lang="en-US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dari</a:t>
            </a:r>
            <a:r>
              <a:rPr lang="en-US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kinetik</a:t>
            </a:r>
            <a:endParaRPr lang="en-US" sz="1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652417" y="5905376"/>
                <a:ext cx="310854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𝑬𝒎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𝒆𝒏𝒆𝒓𝒈𝒊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𝒎𝒆𝒌𝒂𝒏𝒊𝒌</m:t>
                      </m:r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𝑱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𝑬</m:t>
                      </m:r>
                      <m:r>
                        <a:rPr lang="en-US" b="1" i="1" smtClean="0">
                          <a:latin typeface="Cambria Math"/>
                        </a:rPr>
                        <m:t>𝒑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𝒆𝒏𝒆𝒓𝒈𝒊</m:t>
                      </m:r>
                      <m:r>
                        <a:rPr lang="en-US" b="1" i="1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𝒑𝒐𝒕𝒆𝒏𝒔𝒊𝒂𝒍</m:t>
                      </m:r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𝑱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𝑬</m:t>
                      </m:r>
                      <m:r>
                        <a:rPr lang="en-US" b="1" i="1" smtClean="0">
                          <a:latin typeface="Cambria Math"/>
                        </a:rPr>
                        <m:t>𝒌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𝒆𝒏𝒆𝒓𝒈𝒊</m:t>
                      </m:r>
                      <m:r>
                        <a:rPr lang="en-US" b="1" i="1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𝒌𝒊𝒏𝒆𝒕𝒊𝒌</m:t>
                      </m:r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𝑱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417" y="5905376"/>
                <a:ext cx="3108543" cy="923330"/>
              </a:xfrm>
              <a:prstGeom prst="rect">
                <a:avLst/>
              </a:prstGeom>
              <a:blipFill rotWithShape="1">
                <a:blip r:embed="rId12"/>
                <a:stretch>
                  <a:fillRect t="-3311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hlinkClick r:id="rId13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24" name="TextBox 23">
            <a:hlinkClick r:id="rId14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25" name="TextBox 24">
            <a:hlinkClick r:id="rId15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26" name="TextBox 25">
            <a:hlinkClick r:id="rId15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34" name="TextBox 33">
            <a:hlinkClick r:id="rId16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35" name="TextBox 34">
            <a:hlinkClick r:id="rId17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36" name="TextBox 35">
            <a:hlinkClick r:id="rId18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37" name="TextBox 36">
            <a:hlinkClick r:id="rId19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8156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" grpId="0" animBg="1"/>
      <p:bldP spid="32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555776" y="5130522"/>
            <a:ext cx="432048" cy="38671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2142773" y="5540382"/>
            <a:ext cx="1277099" cy="193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2511445" y="4601161"/>
            <a:ext cx="513281" cy="1349281"/>
            <a:chOff x="4250311" y="4145758"/>
            <a:chExt cx="513281" cy="1349281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4499992" y="4365104"/>
              <a:ext cx="0" cy="958773"/>
            </a:xfrm>
            <a:prstGeom prst="line">
              <a:avLst/>
            </a:prstGeom>
            <a:ln w="381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4283968" y="4662760"/>
              <a:ext cx="432048" cy="386710"/>
            </a:xfrm>
            <a:prstGeom prst="ellipse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m</a:t>
              </a:r>
              <a:endParaRPr lang="en-US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4250311" y="5187262"/>
                  <a:ext cx="51328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𝒎𝒈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0311" y="5187262"/>
                  <a:ext cx="513281" cy="307777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2000" r="-8333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4297888" y="4145758"/>
                  <a:ext cx="41812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400" b="1" i="1" smtClean="0">
                                <a:latin typeface="Cambria Math"/>
                              </a:rPr>
                              <m:t>𝒗</m:t>
                            </m:r>
                          </m:e>
                          <m:sub>
                            <m:r>
                              <a:rPr lang="en-US" sz="1400" b="1" i="1" smtClean="0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97888" y="4145758"/>
                  <a:ext cx="418128" cy="30777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t="-2000" r="-10294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2" name="Group 41"/>
          <p:cNvGrpSpPr/>
          <p:nvPr/>
        </p:nvGrpSpPr>
        <p:grpSpPr>
          <a:xfrm>
            <a:off x="2481813" y="2223635"/>
            <a:ext cx="513281" cy="1349281"/>
            <a:chOff x="4250311" y="4145758"/>
            <a:chExt cx="513281" cy="1349281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4499992" y="4365104"/>
              <a:ext cx="0" cy="958773"/>
            </a:xfrm>
            <a:prstGeom prst="line">
              <a:avLst/>
            </a:prstGeom>
            <a:ln w="381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Oval 43"/>
            <p:cNvSpPr/>
            <p:nvPr/>
          </p:nvSpPr>
          <p:spPr>
            <a:xfrm>
              <a:off x="4283968" y="4662760"/>
              <a:ext cx="432048" cy="386710"/>
            </a:xfrm>
            <a:prstGeom prst="ellipse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m</a:t>
              </a:r>
              <a:endParaRPr lang="en-US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4250311" y="5187262"/>
                  <a:ext cx="51328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𝒎𝒈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0311" y="5187262"/>
                  <a:ext cx="513281" cy="307777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t="-2000" r="-9524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4297888" y="4145758"/>
                  <a:ext cx="41812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400" b="1" i="1" smtClean="0">
                                <a:latin typeface="Cambria Math"/>
                              </a:rPr>
                              <m:t>𝒗</m:t>
                            </m:r>
                          </m:e>
                          <m:sub>
                            <m:r>
                              <a:rPr lang="en-US" sz="1400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97888" y="4145758"/>
                  <a:ext cx="418128" cy="30777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t="-2000" r="-8696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 46"/>
          <p:cNvGrpSpPr/>
          <p:nvPr/>
        </p:nvGrpSpPr>
        <p:grpSpPr>
          <a:xfrm>
            <a:off x="2511446" y="681516"/>
            <a:ext cx="721544" cy="1349281"/>
            <a:chOff x="4250311" y="4145758"/>
            <a:chExt cx="721544" cy="1349281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4499992" y="4365104"/>
              <a:ext cx="0" cy="958773"/>
            </a:xfrm>
            <a:prstGeom prst="line">
              <a:avLst/>
            </a:prstGeom>
            <a:ln w="381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/>
            <p:nvPr/>
          </p:nvSpPr>
          <p:spPr>
            <a:xfrm>
              <a:off x="4283968" y="4662760"/>
              <a:ext cx="432048" cy="386710"/>
            </a:xfrm>
            <a:prstGeom prst="ellipse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m</a:t>
              </a:r>
              <a:endParaRPr lang="en-US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4250311" y="5187262"/>
                  <a:ext cx="51328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𝒎𝒈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0311" y="5187262"/>
                  <a:ext cx="513281" cy="307777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2000" r="-8333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4297888" y="4145758"/>
                  <a:ext cx="673967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𝒗</m:t>
                        </m:r>
                        <m:r>
                          <a:rPr lang="en-US" sz="1400" b="1" i="1" smtClean="0">
                            <a:latin typeface="Cambria Math"/>
                          </a:rPr>
                          <m:t>=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97888" y="4145758"/>
                  <a:ext cx="673967" cy="30777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2000" r="-6364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2" name="Group 61"/>
          <p:cNvGrpSpPr/>
          <p:nvPr/>
        </p:nvGrpSpPr>
        <p:grpSpPr>
          <a:xfrm>
            <a:off x="3351618" y="2898276"/>
            <a:ext cx="424540" cy="2643570"/>
            <a:chOff x="3351618" y="2898276"/>
            <a:chExt cx="424540" cy="2643570"/>
          </a:xfrm>
        </p:grpSpPr>
        <p:cxnSp>
          <p:nvCxnSpPr>
            <p:cNvPr id="54" name="Straight Connector 53"/>
            <p:cNvCxnSpPr/>
            <p:nvPr/>
          </p:nvCxnSpPr>
          <p:spPr>
            <a:xfrm>
              <a:off x="3563888" y="2898276"/>
              <a:ext cx="0" cy="2643570"/>
            </a:xfrm>
            <a:prstGeom prst="line">
              <a:avLst/>
            </a:prstGeom>
            <a:ln w="28575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/>
                <p:cNvSpPr txBox="1"/>
                <p:nvPr/>
              </p:nvSpPr>
              <p:spPr>
                <a:xfrm>
                  <a:off x="3351618" y="3991869"/>
                  <a:ext cx="424540" cy="307777"/>
                </a:xfrm>
                <a:prstGeom prst="rect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dk1"/>
                </a:fillRef>
                <a:effectRef idx="1">
                  <a:schemeClr val="dk1"/>
                </a:effectRef>
                <a:fontRef idx="minor">
                  <a:schemeClr val="lt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400" b="1" i="1" smtClean="0">
                                <a:latin typeface="Cambria Math"/>
                              </a:rPr>
                              <m:t>𝒉</m:t>
                            </m:r>
                          </m:e>
                          <m:sub>
                            <m:r>
                              <a:rPr lang="en-US" sz="1400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1618" y="3991869"/>
                  <a:ext cx="424540" cy="307777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/>
          <p:cNvGrpSpPr/>
          <p:nvPr/>
        </p:nvGrpSpPr>
        <p:grpSpPr>
          <a:xfrm>
            <a:off x="1664850" y="1380248"/>
            <a:ext cx="629724" cy="4160134"/>
            <a:chOff x="1664850" y="1380248"/>
            <a:chExt cx="629724" cy="4160134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1979712" y="1380248"/>
              <a:ext cx="0" cy="4160134"/>
            </a:xfrm>
            <a:prstGeom prst="line">
              <a:avLst/>
            </a:prstGeom>
            <a:ln w="28575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1664850" y="3058261"/>
                  <a:ext cx="629724" cy="307777"/>
                </a:xfrm>
                <a:prstGeom prst="rect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dk1"/>
                </a:fillRef>
                <a:effectRef idx="1">
                  <a:schemeClr val="dk1"/>
                </a:effectRef>
                <a:fontRef idx="minor">
                  <a:schemeClr val="lt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400" b="1" i="1" smtClean="0">
                                <a:latin typeface="Cambria Math"/>
                              </a:rPr>
                              <m:t>𝒉</m:t>
                            </m:r>
                          </m:e>
                          <m:sub>
                            <m:r>
                              <a:rPr lang="en-US" sz="1400" b="1" i="1" smtClean="0">
                                <a:latin typeface="Cambria Math"/>
                              </a:rPr>
                              <m:t>𝒎𝒂𝒌</m:t>
                            </m:r>
                          </m:sub>
                        </m:sSub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4850" y="3058261"/>
                  <a:ext cx="629724" cy="307777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/>
          <p:cNvGrpSpPr/>
          <p:nvPr/>
        </p:nvGrpSpPr>
        <p:grpSpPr>
          <a:xfrm>
            <a:off x="8343712" y="1106841"/>
            <a:ext cx="680379" cy="1653607"/>
            <a:chOff x="3831154" y="1268760"/>
            <a:chExt cx="680379" cy="1653607"/>
          </a:xfrm>
        </p:grpSpPr>
        <p:grpSp>
          <p:nvGrpSpPr>
            <p:cNvPr id="10" name="Group 9"/>
            <p:cNvGrpSpPr/>
            <p:nvPr/>
          </p:nvGrpSpPr>
          <p:grpSpPr>
            <a:xfrm>
              <a:off x="3914703" y="1268760"/>
              <a:ext cx="513281" cy="1349281"/>
              <a:chOff x="4250311" y="4145758"/>
              <a:chExt cx="513281" cy="1349281"/>
            </a:xfrm>
          </p:grpSpPr>
          <p:cxnSp>
            <p:nvCxnSpPr>
              <p:cNvPr id="6" name="Straight Connector 5"/>
              <p:cNvCxnSpPr/>
              <p:nvPr/>
            </p:nvCxnSpPr>
            <p:spPr>
              <a:xfrm>
                <a:off x="4499992" y="4365104"/>
                <a:ext cx="0" cy="958773"/>
              </a:xfrm>
              <a:prstGeom prst="line">
                <a:avLst/>
              </a:prstGeom>
              <a:ln w="38100">
                <a:solidFill>
                  <a:srgbClr val="FF0000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Oval 14"/>
              <p:cNvSpPr/>
              <p:nvPr/>
            </p:nvSpPr>
            <p:spPr>
              <a:xfrm>
                <a:off x="4283968" y="4662760"/>
                <a:ext cx="432048" cy="386710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m</a:t>
                </a:r>
                <a:endParaRPr lang="en-US" b="1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/>
                  <p:cNvSpPr txBox="1"/>
                  <p:nvPr/>
                </p:nvSpPr>
                <p:spPr>
                  <a:xfrm>
                    <a:off x="4250311" y="5187262"/>
                    <a:ext cx="513281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400" b="1" i="1" smtClean="0">
                              <a:latin typeface="Cambria Math"/>
                            </a:rPr>
                            <m:t>𝒎𝒈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9" name="TextBox 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50311" y="5187262"/>
                    <a:ext cx="513281" cy="307777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t="-1961" r="-9524" b="-1764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/>
                  <p:cNvSpPr txBox="1"/>
                  <p:nvPr/>
                </p:nvSpPr>
                <p:spPr>
                  <a:xfrm>
                    <a:off x="4297888" y="4145758"/>
                    <a:ext cx="41812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4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4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400" b="1" i="1" smtClean="0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26" name="Text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97888" y="4145758"/>
                    <a:ext cx="418128" cy="307777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t="-1961" r="-10294" b="-1764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3831154" y="2614590"/>
                  <a:ext cx="680379" cy="307777"/>
                </a:xfrm>
                <a:prstGeom prst="rect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dk1"/>
                </a:fillRef>
                <a:effectRef idx="1">
                  <a:schemeClr val="dk1"/>
                </a:effectRef>
                <a:fontRef idx="minor">
                  <a:schemeClr val="lt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𝒉</m:t>
                        </m:r>
                        <m:r>
                          <a:rPr lang="en-US" sz="1400" b="1" i="1" smtClean="0">
                            <a:latin typeface="Cambria Math"/>
                          </a:rPr>
                          <m:t>=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1154" y="2614590"/>
                  <a:ext cx="680379" cy="307777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TextBox 62"/>
          <p:cNvSpPr txBox="1"/>
          <p:nvPr/>
        </p:nvSpPr>
        <p:spPr>
          <a:xfrm>
            <a:off x="4252904" y="13560"/>
            <a:ext cx="4859022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Gerak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Vertikal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atas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(GVA)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60060" y="404664"/>
                <a:ext cx="5383939" cy="73866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Sebuah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benda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dilempar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vertikal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ke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atas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dengan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kecepatan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14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,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maka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usaha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yang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dilakukan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berbanding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lurus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dengan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energi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mekaniknya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.</a:t>
                </a:r>
                <a:endParaRPr lang="en-US" sz="14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0060" y="404664"/>
                <a:ext cx="5383939" cy="73866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>
            <a:off x="3779912" y="1478055"/>
            <a:ext cx="2508739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posis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awal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bahwa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:</a:t>
            </a:r>
            <a:endParaRPr lang="en-US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691680" y="5569495"/>
                <a:ext cx="680379" cy="307777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𝒉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569495"/>
                <a:ext cx="680379" cy="30777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3762496" y="1849005"/>
                <a:ext cx="1961632" cy="711092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𝑬𝒑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𝒎𝒈𝒉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𝑬𝒌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4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400" b="1" i="1" smtClean="0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4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400" b="1" i="1" smtClean="0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  <m:sup>
                          <m:r>
                            <a:rPr lang="en-US" sz="1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496" y="1849005"/>
                <a:ext cx="1961632" cy="71109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80143" y="1853812"/>
                <a:ext cx="2088233" cy="711092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𝑾</m:t>
                        </m:r>
                      </m:e>
                      <m:sub>
                        <m:r>
                          <a:rPr lang="en-US" sz="1400" b="1" i="1"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1400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1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𝑬𝒌</m:t>
                        </m:r>
                      </m:e>
                      <m:sub>
                        <m:r>
                          <a:rPr lang="en-US" sz="1400" b="1" i="1">
                            <a:latin typeface="Cambria Math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14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𝑬𝒑</m:t>
                        </m:r>
                      </m:e>
                      <m:sub>
                        <m:r>
                          <a:rPr lang="en-US" sz="1400" b="1" i="1"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1400" b="0" i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1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𝑬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1400" b="1" i="1">
                            <a:latin typeface="Cambria Math"/>
                          </a:rPr>
                          <m:t>𝟎</m:t>
                        </m:r>
                      </m:sub>
                    </m:sSub>
                  </m:oMath>
                </a14:m>
                <a:endParaRPr lang="en-US" sz="1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𝑬𝒎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4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𝑬𝒌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4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400" b="1" i="1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400" b="1" i="1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400" b="1" i="1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  <m:sup>
                          <m:r>
                            <a:rPr lang="en-US" sz="1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0143" y="1853812"/>
                <a:ext cx="2088233" cy="71109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783680" y="2779716"/>
                <a:ext cx="2508739" cy="307777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Pada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posis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𝒉</m:t>
                        </m:r>
                      </m:e>
                      <m:sub>
                        <m:r>
                          <a:rPr lang="en-US" sz="1400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,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bahwa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:</a:t>
                </a:r>
                <a:endParaRPr lang="en-US" sz="14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3680" y="2779716"/>
                <a:ext cx="2508739" cy="307777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3766264" y="3150666"/>
                <a:ext cx="1961632" cy="711092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𝑬𝒑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𝑬𝒌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4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400" b="1" i="1" smtClean="0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4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4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1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6264" y="3150666"/>
                <a:ext cx="1961632" cy="711092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5783911" y="3155473"/>
                <a:ext cx="2316481" cy="921599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𝑾</m:t>
                        </m:r>
                      </m:e>
                      <m:sub>
                        <m:r>
                          <a:rPr lang="en-US" sz="14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1400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1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𝑬𝒌</m:t>
                        </m:r>
                      </m:e>
                      <m:sub>
                        <m:r>
                          <a:rPr lang="en-US" sz="14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14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𝑬𝒑</m:t>
                        </m:r>
                      </m:e>
                      <m:sub>
                        <m:r>
                          <a:rPr lang="en-US" sz="14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1400" b="0" i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1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𝑬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14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en-US" sz="1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𝑬𝒎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4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𝑬𝒌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𝑬𝒑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𝑬𝒎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4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400" b="1" i="1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400" b="1" i="1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4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1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400" b="1" i="1">
                          <a:latin typeface="Cambria Math"/>
                        </a:rPr>
                        <m:t>+</m:t>
                      </m:r>
                      <m:r>
                        <a:rPr lang="en-US" sz="1400" b="1" i="1"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3911" y="3155473"/>
                <a:ext cx="2316481" cy="92159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8172400" y="2780928"/>
            <a:ext cx="936104" cy="1349281"/>
            <a:chOff x="8172400" y="2780928"/>
            <a:chExt cx="936104" cy="1349281"/>
          </a:xfrm>
        </p:grpSpPr>
        <p:grpSp>
          <p:nvGrpSpPr>
            <p:cNvPr id="27" name="Group 26"/>
            <p:cNvGrpSpPr/>
            <p:nvPr/>
          </p:nvGrpSpPr>
          <p:grpSpPr>
            <a:xfrm>
              <a:off x="8172400" y="2780928"/>
              <a:ext cx="513281" cy="1349281"/>
              <a:chOff x="4250311" y="4145758"/>
              <a:chExt cx="513281" cy="1349281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4499992" y="4365104"/>
                <a:ext cx="0" cy="958773"/>
              </a:xfrm>
              <a:prstGeom prst="line">
                <a:avLst/>
              </a:prstGeom>
              <a:ln w="38100">
                <a:solidFill>
                  <a:srgbClr val="FF0000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Oval 28"/>
              <p:cNvSpPr/>
              <p:nvPr/>
            </p:nvSpPr>
            <p:spPr>
              <a:xfrm>
                <a:off x="4283968" y="4662760"/>
                <a:ext cx="432048" cy="386710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m</a:t>
                </a:r>
                <a:endParaRPr lang="en-US" b="1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4250311" y="5187262"/>
                    <a:ext cx="513281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400" b="1" i="1" smtClean="0">
                              <a:latin typeface="Cambria Math"/>
                            </a:rPr>
                            <m:t>𝒎𝒈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30" name="TextBox 2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50311" y="5187262"/>
                    <a:ext cx="513281" cy="307777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t="-2000" r="-8333" b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4297888" y="4145758"/>
                    <a:ext cx="41812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4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4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4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31" name="TextBox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97888" y="4145758"/>
                    <a:ext cx="418128" cy="307777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t="-1961" r="-10294" b="-1764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/>
                <p:cNvSpPr txBox="1"/>
                <p:nvPr/>
              </p:nvSpPr>
              <p:spPr>
                <a:xfrm>
                  <a:off x="8683964" y="3337247"/>
                  <a:ext cx="424540" cy="307777"/>
                </a:xfrm>
                <a:prstGeom prst="rect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dk1"/>
                </a:fillRef>
                <a:effectRef idx="1">
                  <a:schemeClr val="dk1"/>
                </a:effectRef>
                <a:fontRef idx="minor">
                  <a:schemeClr val="lt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400" b="1" i="1" smtClean="0">
                                <a:latin typeface="Cambria Math"/>
                              </a:rPr>
                              <m:t>𝒉</m:t>
                            </m:r>
                          </m:e>
                          <m:sub>
                            <m:r>
                              <a:rPr lang="en-US" sz="1400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65" name="TextBox 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83964" y="3337247"/>
                  <a:ext cx="424540" cy="307777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863461" y="4221088"/>
                <a:ext cx="2508739" cy="307777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Pada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posis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𝒉</m:t>
                        </m:r>
                      </m:e>
                      <m:sub>
                        <m:r>
                          <a:rPr lang="en-US" sz="1400" b="1" i="1">
                            <a:latin typeface="Cambria Math"/>
                          </a:rPr>
                          <m:t>𝒎𝒂𝒌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,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bahwa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:</a:t>
                </a:r>
                <a:endParaRPr lang="en-US" sz="14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461" y="4221088"/>
                <a:ext cx="2508739" cy="307777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/>
              <p:cNvSpPr/>
              <p:nvPr/>
            </p:nvSpPr>
            <p:spPr>
              <a:xfrm>
                <a:off x="3742644" y="4592038"/>
                <a:ext cx="2341524" cy="52322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𝒎𝒂𝒌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𝑬𝒑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𝒎𝒂𝒌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𝒎𝒂𝒌</m:t>
                          </m:r>
                        </m:sub>
                      </m:sSub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𝒎𝒂𝒌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𝑬𝒌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𝒎𝒂𝒌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644" y="4592038"/>
                <a:ext cx="2341524" cy="52322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6156176" y="4596845"/>
                <a:ext cx="2187536" cy="954107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𝑾</m:t>
                        </m:r>
                      </m:e>
                      <m:sub>
                        <m:r>
                          <a:rPr lang="en-US" sz="1400" b="1" i="1" smtClean="0">
                            <a:latin typeface="Cambria Math"/>
                          </a:rPr>
                          <m:t>𝒎𝒂𝒌</m:t>
                        </m:r>
                      </m:sub>
                    </m:sSub>
                    <m:r>
                      <a:rPr lang="en-US" sz="1400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1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𝑬𝒌</m:t>
                        </m:r>
                      </m:e>
                      <m:sub>
                        <m:r>
                          <a:rPr lang="en-US" sz="1400" b="1" i="1" smtClean="0">
                            <a:latin typeface="Cambria Math"/>
                          </a:rPr>
                          <m:t>𝒎𝒂𝒌</m:t>
                        </m:r>
                      </m:sub>
                    </m:sSub>
                  </m:oMath>
                </a14:m>
                <a:r>
                  <a:rPr lang="en-US" sz="14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𝑬𝒑</m:t>
                        </m:r>
                      </m:e>
                      <m:sub>
                        <m:r>
                          <a:rPr lang="en-US" sz="1400" b="1" i="1" smtClean="0">
                            <a:latin typeface="Cambria Math"/>
                          </a:rPr>
                          <m:t>𝒎𝒂𝒌</m:t>
                        </m:r>
                      </m:sub>
                    </m:sSub>
                  </m:oMath>
                </a14:m>
                <a:endParaRPr lang="en-US" sz="1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>
                          <a:latin typeface="Cambria Math"/>
                          <a:ea typeface="Cambria Math"/>
                        </a:rPr>
                        <m:t>∴ </m:t>
                      </m:r>
                      <m:sSub>
                        <m:sSub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𝒎𝒂𝒌</m:t>
                          </m:r>
                        </m:sub>
                      </m:sSub>
                      <m:r>
                        <a:rPr lang="en-US" sz="140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𝑬𝒎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𝒎𝒂𝒌</m:t>
                          </m:r>
                        </m:sub>
                      </m:sSub>
                    </m:oMath>
                  </m:oMathPara>
                </a14:m>
                <a:endParaRPr lang="en-US" sz="1400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𝑬𝒎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𝒎𝒂𝒌</m:t>
                          </m:r>
                        </m:sub>
                      </m:sSub>
                      <m:r>
                        <a:rPr lang="en-US" sz="14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𝒎𝒂𝒌</m:t>
                          </m:r>
                        </m:sub>
                      </m:sSub>
                    </m:oMath>
                  </m:oMathPara>
                </a14:m>
                <a:endParaRPr lang="en-US" sz="14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𝑬𝒎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𝒎𝒂𝒌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𝒎𝒂𝒌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4596845"/>
                <a:ext cx="2187536" cy="954107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>
            <a:off x="8422081" y="4077072"/>
            <a:ext cx="726724" cy="1623142"/>
            <a:chOff x="8422081" y="4271215"/>
            <a:chExt cx="726724" cy="1623142"/>
          </a:xfrm>
        </p:grpSpPr>
        <p:grpSp>
          <p:nvGrpSpPr>
            <p:cNvPr id="32" name="Group 31"/>
            <p:cNvGrpSpPr/>
            <p:nvPr/>
          </p:nvGrpSpPr>
          <p:grpSpPr>
            <a:xfrm>
              <a:off x="8427261" y="4271215"/>
              <a:ext cx="721544" cy="1349281"/>
              <a:chOff x="4250311" y="4145758"/>
              <a:chExt cx="721544" cy="1349281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4499992" y="4365104"/>
                <a:ext cx="0" cy="958773"/>
              </a:xfrm>
              <a:prstGeom prst="line">
                <a:avLst/>
              </a:prstGeom>
              <a:ln w="38100">
                <a:solidFill>
                  <a:srgbClr val="FF0000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Oval 33"/>
              <p:cNvSpPr/>
              <p:nvPr/>
            </p:nvSpPr>
            <p:spPr>
              <a:xfrm>
                <a:off x="4283968" y="4662760"/>
                <a:ext cx="432048" cy="386710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m</a:t>
                </a:r>
                <a:endParaRPr lang="en-US" b="1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4250311" y="5187262"/>
                    <a:ext cx="513281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400" b="1" i="1" smtClean="0">
                              <a:latin typeface="Cambria Math"/>
                            </a:rPr>
                            <m:t>𝒎𝒈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35" name="TextBox 3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50311" y="5187262"/>
                    <a:ext cx="513281" cy="307777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t="-2000" r="-8333" b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35"/>
                  <p:cNvSpPr txBox="1"/>
                  <p:nvPr/>
                </p:nvSpPr>
                <p:spPr>
                  <a:xfrm>
                    <a:off x="4297888" y="4145758"/>
                    <a:ext cx="673967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400" b="1" i="1" smtClean="0">
                              <a:latin typeface="Cambria Math"/>
                            </a:rPr>
                            <m:t>𝒗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𝟎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36" name="TextBox 3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97888" y="4145758"/>
                    <a:ext cx="673967" cy="307777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t="-2000" r="-6364" b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8422081" y="5586580"/>
                  <a:ext cx="629724" cy="307777"/>
                </a:xfrm>
                <a:prstGeom prst="rect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dk1"/>
                </a:fillRef>
                <a:effectRef idx="1">
                  <a:schemeClr val="dk1"/>
                </a:effectRef>
                <a:fontRef idx="minor">
                  <a:schemeClr val="lt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400" b="1" i="1" smtClean="0">
                                <a:latin typeface="Cambria Math"/>
                              </a:rPr>
                              <m:t>𝒉</m:t>
                            </m:r>
                          </m:e>
                          <m:sub>
                            <m:r>
                              <a:rPr lang="en-US" sz="1400" b="1" i="1" smtClean="0">
                                <a:latin typeface="Cambria Math"/>
                              </a:rPr>
                              <m:t>𝒎𝒂𝒌</m:t>
                            </m:r>
                          </m:sub>
                        </m:sSub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22081" y="5586580"/>
                  <a:ext cx="629724" cy="307777"/>
                </a:xfrm>
                <a:prstGeom prst="rect">
                  <a:avLst/>
                </a:prstGeom>
                <a:blipFill rotWithShape="1"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3575428" y="5642665"/>
                <a:ext cx="4899410" cy="307777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Pada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posis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awal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dan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latin typeface="Cambria Math"/>
                          </a:rPr>
                          <m:t>𝒉</m:t>
                        </m:r>
                      </m:e>
                      <m:sub>
                        <m:r>
                          <a:rPr lang="en-US" sz="1400" b="1" i="1">
                            <a:latin typeface="Cambria Math"/>
                          </a:rPr>
                          <m:t>𝒎𝒂𝒌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,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dapat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dibuktikan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bahwa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:</a:t>
                </a:r>
                <a:endParaRPr lang="en-US" sz="14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428" y="5642665"/>
                <a:ext cx="4899410" cy="307777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/>
          <p:cNvGrpSpPr/>
          <p:nvPr/>
        </p:nvGrpSpPr>
        <p:grpSpPr>
          <a:xfrm>
            <a:off x="3582667" y="6020120"/>
            <a:ext cx="4670819" cy="738664"/>
            <a:chOff x="3582667" y="6020120"/>
            <a:chExt cx="4670819" cy="73866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3582667" y="6055002"/>
                  <a:ext cx="1415580" cy="703782"/>
                </a:xfrm>
                <a:prstGeom prst="rect">
                  <a:avLst/>
                </a:prstGeom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𝒉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𝒎𝒂𝒌</m:t>
                            </m:r>
                          </m:sub>
                        </m:sSub>
                        <m:r>
                          <a:rPr lang="en-US" b="0" i="0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b="1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𝒗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𝑔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2667" y="6055002"/>
                  <a:ext cx="1415580" cy="703782"/>
                </a:xfrm>
                <a:prstGeom prst="rect">
                  <a:avLst/>
                </a:prstGeom>
                <a:blipFill rotWithShape="1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/>
                <p:cNvSpPr/>
                <p:nvPr/>
              </p:nvSpPr>
              <p:spPr>
                <a:xfrm>
                  <a:off x="5113909" y="6020120"/>
                  <a:ext cx="3139577" cy="7386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400" b="0" i="1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sz="1400" b="0" i="1">
                                <a:latin typeface="Cambria Math"/>
                              </a:rPr>
                              <m:t>𝑚𝑎𝑘</m:t>
                            </m:r>
                          </m:sub>
                        </m:sSub>
                        <m:r>
                          <a:rPr lang="en-US" sz="1400" b="0" i="1" smtClean="0">
                            <a:latin typeface="Cambria Math"/>
                          </a:rPr>
                          <m:t>=</m:t>
                        </m:r>
                        <m:r>
                          <a:rPr lang="en-US" sz="1400" b="0" i="1" smtClean="0">
                            <a:latin typeface="Cambria Math"/>
                          </a:rPr>
                          <m:t>𝑡𝑖𝑛𝑔𝑔𝑖</m:t>
                        </m:r>
                        <m:r>
                          <a:rPr lang="en-US" sz="1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1400" b="0" i="1" smtClean="0">
                            <a:latin typeface="Cambria Math"/>
                          </a:rPr>
                          <m:t>𝑚𝑎𝑘𝑠𝑖𝑚𝑢𝑚</m:t>
                        </m:r>
                        <m:r>
                          <a:rPr lang="en-US" sz="1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1400" b="0" i="1" smtClean="0">
                            <a:latin typeface="Cambria Math"/>
                          </a:rPr>
                          <m:t>𝑏𝑒𝑛𝑑𝑎</m:t>
                        </m:r>
                        <m:d>
                          <m:dPr>
                            <m:ctrlPr>
                              <a:rPr lang="en-US" sz="14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400" b="0" i="1" smtClean="0">
                                <a:latin typeface="Cambria Math"/>
                              </a:rPr>
                              <m:t>𝑚</m:t>
                            </m:r>
                          </m:e>
                        </m:d>
                      </m:oMath>
                    </m:oMathPara>
                  </a14:m>
                  <a:endParaRPr lang="en-US" sz="1400" dirty="0" smtClean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400" b="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400" b="0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sz="1400" b="0" i="0" smtClean="0">
                            <a:latin typeface="Cambria Math"/>
                          </a:rPr>
                          <m:t>=</m:t>
                        </m:r>
                        <m:r>
                          <a:rPr lang="en-US" sz="1400" b="0" i="1" smtClean="0">
                            <a:latin typeface="Cambria Math"/>
                          </a:rPr>
                          <m:t>𝑘𝑒𝑐𝑒𝑝𝑎𝑡𝑎𝑛</m:t>
                        </m:r>
                        <m:r>
                          <a:rPr lang="en-US" sz="1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1400" b="0" i="1" smtClean="0">
                            <a:latin typeface="Cambria Math"/>
                          </a:rPr>
                          <m:t>𝑎𝑤𝑎𝑙</m:t>
                        </m:r>
                        <m:r>
                          <a:rPr lang="en-US" sz="1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1400" b="0" i="1" smtClean="0">
                            <a:latin typeface="Cambria Math"/>
                          </a:rPr>
                          <m:t>𝑏𝑒𝑛𝑑𝑎</m:t>
                        </m:r>
                        <m:d>
                          <m:dPr>
                            <m:ctrlPr>
                              <a:rPr lang="en-US" sz="1400" i="1" smtClean="0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40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1400" b="0" i="1" smtClean="0">
                                    <a:latin typeface="Cambria Math"/>
                                  </a:rPr>
                                  <m:t>𝑚𝑠</m:t>
                                </m:r>
                              </m:e>
                              <m:sup>
                                <m:r>
                                  <a:rPr lang="en-US" sz="1400" b="0" i="1" smtClean="0">
                                    <a:latin typeface="Cambria Math"/>
                                  </a:rPr>
                                  <m:t>−1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sz="1400" dirty="0" smtClean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0" i="1">
                            <a:latin typeface="Cambria Math"/>
                          </a:rPr>
                          <m:t>𝑔</m:t>
                        </m:r>
                        <m:r>
                          <a:rPr lang="en-US" sz="1400" b="0" i="1" smtClean="0">
                            <a:latin typeface="Cambria Math"/>
                          </a:rPr>
                          <m:t>=</m:t>
                        </m:r>
                        <m:r>
                          <a:rPr lang="en-US" sz="1400" b="0" i="1" smtClean="0">
                            <a:latin typeface="Cambria Math"/>
                          </a:rPr>
                          <m:t>𝑝𝑒𝑟𝑐</m:t>
                        </m:r>
                        <m:r>
                          <a:rPr lang="en-US" sz="1400" b="0" i="1" smtClean="0">
                            <a:latin typeface="Cambria Math"/>
                          </a:rPr>
                          <m:t>. </m:t>
                        </m:r>
                        <m:r>
                          <a:rPr lang="en-US" sz="1400" b="0" i="1" smtClean="0">
                            <a:latin typeface="Cambria Math"/>
                          </a:rPr>
                          <m:t>𝑔𝑟𝑎𝑣𝑖𝑡𝑎𝑠𝑖</m:t>
                        </m:r>
                        <m:r>
                          <a:rPr lang="en-US" sz="1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1400" b="0" i="1" smtClean="0">
                            <a:latin typeface="Cambria Math"/>
                          </a:rPr>
                          <m:t>𝑏𝑢𝑚𝑖</m:t>
                        </m:r>
                        <m:r>
                          <a:rPr lang="en-US" sz="1400" b="0" i="1" smtClean="0">
                            <a:latin typeface="Cambria Math"/>
                          </a:rPr>
                          <m:t>=10</m:t>
                        </m:r>
                        <m:sSup>
                          <m:sSupPr>
                            <m:ctrlPr>
                              <a:rPr lang="en-US" sz="1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latin typeface="Cambria Math"/>
                              </a:rPr>
                              <m:t>𝑚𝑠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" name="Rectangle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3909" y="6020120"/>
                  <a:ext cx="3139577" cy="738664"/>
                </a:xfrm>
                <a:prstGeom prst="rect">
                  <a:avLst/>
                </a:prstGeom>
                <a:blipFill rotWithShape="1">
                  <a:blip r:embed="rId28"/>
                  <a:stretch>
                    <a:fillRect t="-826" b="-826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1" name="TextBox 70">
            <a:hlinkClick r:id="rId29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72" name="TextBox 71">
            <a:hlinkClick r:id="rId30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73" name="TextBox 72">
            <a:hlinkClick r:id="rId31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74" name="TextBox 73">
            <a:hlinkClick r:id="rId32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75" name="TextBox 74">
            <a:hlinkClick r:id="rId33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76" name="TextBox 75"/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77" name="TextBox 76">
            <a:hlinkClick r:id="rId34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78" name="TextBox 77">
            <a:hlinkClick r:id="rId35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79" name="TextBox 78">
            <a:hlinkClick r:id="rId36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5947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4" presetClass="path" presetSubtype="0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4.72222E-6 5.92044E-7 L 4.72222E-6 -0.56961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49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39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" grpId="0" animBg="1"/>
      <p:bldP spid="53" grpId="0" animBg="1"/>
      <p:bldP spid="55" grpId="0" animBg="1"/>
      <p:bldP spid="56" grpId="0" animBg="1"/>
      <p:bldP spid="8" grpId="0" animBg="1"/>
      <p:bldP spid="57" grpId="0" animBg="1"/>
      <p:bldP spid="58" grpId="0" animBg="1"/>
      <p:bldP spid="64" grpId="0" animBg="1"/>
      <p:bldP spid="66" grpId="0" animBg="1"/>
      <p:bldP spid="67" grpId="0" animBg="1"/>
      <p:bldP spid="68" grpId="0" animBg="1"/>
      <p:bldP spid="7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>
            <a:hlinkClick r:id="rId3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12" name="TextBox 11">
            <a:hlinkClick r:id="rId4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15" name="TextBox 14">
            <a:hlinkClick r:id="rId5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16" name="TextBox 15">
            <a:hlinkClick r:id="rId6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23" name="TextBox 22">
            <a:hlinkClick r:id="rId7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24" name="TextBox 23">
            <a:hlinkClick r:id="rId8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25" name="TextBox 24">
            <a:hlinkClick r:id="rId9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26" name="TextBox 25">
            <a:hlinkClick r:id="rId10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252904" y="13560"/>
            <a:ext cx="3621504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Kesimpulan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Usaha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42054" y="622429"/>
            <a:ext cx="2610850" cy="12464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bidang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datar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panjang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lintasan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yang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ditempuh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endParaRPr lang="en-US" sz="15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4486418" y="602104"/>
            <a:ext cx="4350999" cy="1141318"/>
            <a:chOff x="4486418" y="602104"/>
            <a:chExt cx="4350999" cy="11413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4499992" y="629463"/>
                  <a:ext cx="1672253" cy="646331"/>
                </a:xfrm>
                <a:prstGeom prst="rect">
                  <a:avLst/>
                </a:prstGeom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𝑾</m:t>
                        </m:r>
                        <m:r>
                          <a:rPr lang="en-US" b="1" i="1" smtClean="0"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latin typeface="Cambria Math"/>
                          </a:rPr>
                          <m:t>𝑭𝒙𝒔</m:t>
                        </m:r>
                      </m:oMath>
                    </m:oMathPara>
                  </a14:m>
                  <a:endParaRPr lang="en-US" b="1" dirty="0" smtClean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>
                            <a:latin typeface="Cambria Math"/>
                          </a:rPr>
                          <m:t>𝑾</m:t>
                        </m:r>
                        <m:r>
                          <a:rPr lang="en-US" b="1" i="1">
                            <a:latin typeface="Cambria Math"/>
                          </a:rPr>
                          <m:t>=</m:t>
                        </m:r>
                        <m:r>
                          <a:rPr lang="en-US" b="1" i="1">
                            <a:latin typeface="Cambria Math"/>
                          </a:rPr>
                          <m:t>𝑭𝒄𝒐𝒔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  <m:r>
                          <a:rPr lang="en-US" b="1" i="1">
                            <a:latin typeface="Cambria Math"/>
                          </a:rPr>
                          <m:t>𝒙𝒔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9992" y="629463"/>
                  <a:ext cx="1672253" cy="646331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6372200" y="602104"/>
                  <a:ext cx="2320187" cy="7386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𝑾</m:t>
                        </m:r>
                        <m:r>
                          <a:rPr lang="en-US" sz="1400" b="1" i="1" smtClean="0">
                            <a:latin typeface="Cambria Math"/>
                          </a:rPr>
                          <m:t>=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𝒖𝒔𝒂𝒉𝒂</m:t>
                        </m:r>
                        <m:r>
                          <a:rPr lang="en-US" sz="14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𝒐𝒍𝒆𝒉</m:t>
                        </m:r>
                        <m:r>
                          <a:rPr lang="en-US" sz="14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𝒈𝒂𝒚𝒂</m:t>
                        </m:r>
                        <m:d>
                          <m:dPr>
                            <m:ctrlPr>
                              <a:rPr lang="en-US" sz="14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400" b="1" i="1" smtClean="0">
                                <a:latin typeface="Cambria Math"/>
                              </a:rPr>
                              <m:t>𝑱</m:t>
                            </m:r>
                          </m:e>
                        </m:d>
                      </m:oMath>
                    </m:oMathPara>
                  </a14:m>
                  <a:endParaRPr lang="en-US" sz="1400" b="1" dirty="0" smtClean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𝑭</m:t>
                        </m:r>
                        <m:r>
                          <a:rPr lang="en-US" sz="1400" b="1" i="1" smtClean="0">
                            <a:latin typeface="Cambria Math"/>
                          </a:rPr>
                          <m:t>=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𝒈𝒂𝒚𝒂</m:t>
                        </m:r>
                        <m:r>
                          <a:rPr lang="en-US" sz="1400" b="1" i="1" smtClean="0"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sz="14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400" b="1" i="1" smtClean="0">
                                <a:latin typeface="Cambria Math"/>
                              </a:rPr>
                              <m:t>𝑵</m:t>
                            </m:r>
                          </m:e>
                        </m:d>
                      </m:oMath>
                    </m:oMathPara>
                  </a14:m>
                  <a:endParaRPr lang="en-US" sz="1400" b="1" dirty="0" smtClean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𝑺</m:t>
                        </m:r>
                        <m:r>
                          <a:rPr lang="en-US" sz="1400" b="1" i="1" smtClean="0">
                            <a:latin typeface="Cambria Math"/>
                          </a:rPr>
                          <m:t>=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𝒋𝒂𝒓𝒂𝒌</m:t>
                        </m:r>
                        <m:r>
                          <a:rPr lang="en-US" sz="14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𝒕𝒆𝒎𝒑𝒖𝒉</m:t>
                        </m:r>
                        <m:r>
                          <a:rPr lang="en-US" sz="1400" b="1" i="1" smtClean="0">
                            <a:latin typeface="Cambria Math"/>
                          </a:rPr>
                          <m:t> (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𝒎</m:t>
                        </m:r>
                        <m:r>
                          <a:rPr lang="en-US" sz="1400" b="1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2200" y="602104"/>
                  <a:ext cx="2320187" cy="738664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t="-826" b="-74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/>
                <p:cNvSpPr/>
                <p:nvPr/>
              </p:nvSpPr>
              <p:spPr>
                <a:xfrm>
                  <a:off x="4486418" y="1328693"/>
                  <a:ext cx="4350999" cy="41472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  <m:r>
                          <a:rPr lang="en-US" sz="1400" b="1" i="1" smtClean="0">
                            <a:latin typeface="Cambria Math"/>
                          </a:rPr>
                          <m:t>=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𝑲𝒆𝒎𝒊𝒓𝒊𝒏𝒈𝒂𝒏</m:t>
                        </m:r>
                        <m:r>
                          <a:rPr lang="en-US" sz="14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𝒔𝒖𝒅𝒖𝒕</m:t>
                        </m:r>
                        <m:r>
                          <a:rPr lang="en-US" sz="14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𝒈𝒂𝒚𝒂</m:t>
                        </m:r>
                        <m:r>
                          <a:rPr lang="en-US" sz="14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𝒑𝒅</m:t>
                        </m:r>
                        <m:r>
                          <a:rPr lang="en-US" sz="14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𝒃𝒊𝒅</m:t>
                        </m:r>
                        <m:r>
                          <a:rPr lang="en-US" sz="1400" b="1" i="1" smtClean="0">
                            <a:latin typeface="Cambria Math"/>
                          </a:rPr>
                          <m:t>. 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𝒅𝒂𝒕𝒂𝒓</m:t>
                        </m:r>
                        <m:d>
                          <m:dPr>
                            <m:ctrlPr>
                              <a:rPr lang="en-US" sz="1400" b="1" i="1" smtClean="0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400" b="1" i="1" smtClean="0">
                                    <a:latin typeface="Cambria Math"/>
                                  </a:rPr>
                                </m:ctrlPr>
                              </m:sSupPr>
                              <m:e/>
                              <m:sup>
                                <m:r>
                                  <a:rPr lang="en-US" sz="1400" b="1" i="1" smtClean="0">
                                    <a:latin typeface="Cambria Math"/>
                                  </a:rPr>
                                  <m:t>𝟎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sz="1400" b="1" dirty="0" smtClean="0"/>
                </a:p>
              </p:txBody>
            </p:sp>
          </mc:Choice>
          <mc:Fallback xmlns="">
            <p:sp>
              <p:nvSpPr>
                <p:cNvPr id="29" name="Rectangle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6418" y="1328693"/>
                  <a:ext cx="4350999" cy="414729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/>
          <p:cNvSpPr txBox="1"/>
          <p:nvPr/>
        </p:nvSpPr>
        <p:spPr>
          <a:xfrm>
            <a:off x="1647808" y="2163423"/>
            <a:ext cx="2610850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gesekan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besarnya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gesekan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panjang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lintasan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yang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ditempuh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endParaRPr lang="en-US" sz="15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4394622" y="2198827"/>
            <a:ext cx="3923010" cy="1446197"/>
            <a:chOff x="4394622" y="2198827"/>
            <a:chExt cx="3923010" cy="14461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4427984" y="2249576"/>
                  <a:ext cx="1144865" cy="369332"/>
                </a:xfrm>
                <a:prstGeom prst="rect">
                  <a:avLst/>
                </a:prstGeom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𝑾</m:t>
                        </m:r>
                        <m:r>
                          <a:rPr lang="en-US" b="1" i="1" smtClean="0"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latin typeface="Cambria Math"/>
                          </a:rPr>
                          <m:t>𝒇𝒙𝒔</m:t>
                        </m:r>
                      </m:oMath>
                    </m:oMathPara>
                  </a14:m>
                  <a:endParaRPr lang="en-US" b="1" dirty="0" smtClean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7984" y="2249576"/>
                  <a:ext cx="1144865" cy="36933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6055090" y="2198827"/>
                  <a:ext cx="2262542" cy="3231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500" b="1" i="1" smtClean="0">
                            <a:latin typeface="Cambria Math"/>
                          </a:rPr>
                          <m:t>𝒇</m:t>
                        </m:r>
                        <m:r>
                          <a:rPr lang="en-US" sz="1500" b="1" i="1">
                            <a:latin typeface="Cambria Math"/>
                          </a:rPr>
                          <m:t>=</m:t>
                        </m:r>
                        <m:r>
                          <a:rPr lang="en-US" sz="1500" b="1" i="1">
                            <a:latin typeface="Cambria Math"/>
                          </a:rPr>
                          <m:t>𝒈𝒂𝒚𝒂</m:t>
                        </m:r>
                        <m:r>
                          <a:rPr lang="en-US" sz="15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500" b="1" i="1" smtClean="0">
                            <a:latin typeface="Cambria Math"/>
                          </a:rPr>
                          <m:t>𝒈𝒆𝒔𝒆𝒌𝒂𝒏</m:t>
                        </m:r>
                        <m:r>
                          <a:rPr lang="en-US" sz="1500" b="1" i="1"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sz="15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500" b="1" i="1">
                                <a:latin typeface="Cambria Math"/>
                              </a:rPr>
                              <m:t>𝑵</m:t>
                            </m:r>
                          </m:e>
                        </m:d>
                      </m:oMath>
                    </m:oMathPara>
                  </a14:m>
                  <a:endParaRPr lang="en-US" sz="1500" dirty="0"/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5090" y="2198827"/>
                  <a:ext cx="2262542" cy="32316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t="-3774" r="-539" b="-188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4394622" y="2721694"/>
                  <a:ext cx="2286000" cy="923330"/>
                </a:xfrm>
                <a:prstGeom prst="rect">
                  <a:avLst/>
                </a:prstGeom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/>
                <a:p>
                  <a:r>
                    <a:rPr lang="en-US" b="1" i="1" dirty="0" smtClean="0">
                      <a:latin typeface="Cambria Math"/>
                    </a:rPr>
                    <a:t>Usaha  total: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>
                            <a:latin typeface="Cambria Math"/>
                          </a:rPr>
                          <m:t>𝑾</m:t>
                        </m:r>
                        <m:r>
                          <a:rPr lang="en-US" b="1" i="1">
                            <a:latin typeface="Cambria Math"/>
                          </a:rPr>
                          <m:t>=(</m:t>
                        </m:r>
                        <m:r>
                          <a:rPr lang="en-US" b="1" i="1">
                            <a:latin typeface="Cambria Math"/>
                          </a:rPr>
                          <m:t>𝑭</m:t>
                        </m:r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r>
                          <a:rPr lang="en-US" b="1" i="1">
                            <a:latin typeface="Cambria Math"/>
                          </a:rPr>
                          <m:t>𝒇</m:t>
                        </m:r>
                        <m:r>
                          <a:rPr lang="en-US" b="1" i="1">
                            <a:latin typeface="Cambria Math"/>
                          </a:rPr>
                          <m:t>)</m:t>
                        </m:r>
                        <m:r>
                          <a:rPr lang="en-US" b="1" i="1">
                            <a:latin typeface="Cambria Math"/>
                          </a:rPr>
                          <m:t>𝒙𝒔</m:t>
                        </m:r>
                      </m:oMath>
                    </m:oMathPara>
                  </a14:m>
                  <a:endParaRPr lang="en-US" b="1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>
                            <a:latin typeface="Cambria Math"/>
                          </a:rPr>
                          <m:t>𝑾</m:t>
                        </m:r>
                        <m:r>
                          <a:rPr lang="en-US" b="1" i="1">
                            <a:latin typeface="Cambria Math"/>
                          </a:rPr>
                          <m:t>=(</m:t>
                        </m:r>
                        <m:r>
                          <a:rPr lang="en-US" b="1" i="1">
                            <a:latin typeface="Cambria Math"/>
                          </a:rPr>
                          <m:t>𝑭𝒄𝒐𝒔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𝜽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𝒇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a:rPr lang="en-US" b="1" i="1">
                            <a:latin typeface="Cambria Math"/>
                          </a:rPr>
                          <m:t>𝒙𝒔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94622" y="2721694"/>
                  <a:ext cx="2286000" cy="923330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2" name="TextBox 31"/>
          <p:cNvSpPr txBox="1"/>
          <p:nvPr/>
        </p:nvSpPr>
        <p:spPr>
          <a:xfrm>
            <a:off x="1649476" y="3962860"/>
            <a:ext cx="2610850" cy="21698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bidang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miring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searah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panjang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lintasan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yang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ditempuh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atau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potensialnya</a:t>
            </a:r>
            <a:endParaRPr lang="en-US" sz="15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4370999" y="3933056"/>
            <a:ext cx="4809513" cy="2592288"/>
            <a:chOff x="4370999" y="3933056"/>
            <a:chExt cx="4809513" cy="25922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4399751" y="3934797"/>
                  <a:ext cx="1877437" cy="646331"/>
                </a:xfrm>
                <a:prstGeom prst="rect">
                  <a:avLst/>
                </a:prstGeom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𝑾</m:t>
                        </m:r>
                        <m:r>
                          <a:rPr lang="en-US" b="1" i="1" smtClean="0"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latin typeface="Cambria Math"/>
                          </a:rPr>
                          <m:t>𝒎𝒈𝒔𝒊𝒏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𝜽</m:t>
                        </m:r>
                        <m:r>
                          <a:rPr lang="en-US" b="1" i="1">
                            <a:latin typeface="Cambria Math"/>
                          </a:rPr>
                          <m:t>𝒙𝒔</m:t>
                        </m:r>
                      </m:oMath>
                    </m:oMathPara>
                  </a14:m>
                  <a:endParaRPr lang="en-US" b="1" i="1" dirty="0" smtClean="0">
                    <a:latin typeface="Cambria Math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𝑾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𝑬𝒑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𝒎𝒈𝒉</m:t>
                        </m:r>
                      </m:oMath>
                    </m:oMathPara>
                  </a14:m>
                  <a:endParaRPr lang="en-US" b="1" dirty="0" smtClean="0">
                    <a:ea typeface="Cambria Math"/>
                  </a:endParaRPr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99751" y="3934797"/>
                  <a:ext cx="1877437" cy="646331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/>
                <p:cNvSpPr/>
                <p:nvPr/>
              </p:nvSpPr>
              <p:spPr>
                <a:xfrm>
                  <a:off x="6510807" y="3933056"/>
                  <a:ext cx="2669705" cy="101566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500" b="1" i="1" smtClean="0">
                            <a:latin typeface="Cambria Math"/>
                          </a:rPr>
                          <m:t>𝑾</m:t>
                        </m:r>
                        <m:r>
                          <a:rPr lang="en-US" sz="1500" b="1" i="1">
                            <a:latin typeface="Cambria Math"/>
                          </a:rPr>
                          <m:t>=</m:t>
                        </m:r>
                        <m:r>
                          <a:rPr lang="en-US" sz="1500" b="1" i="1">
                            <a:latin typeface="Cambria Math"/>
                          </a:rPr>
                          <m:t>𝒈𝒂𝒚𝒂</m:t>
                        </m:r>
                        <m:r>
                          <a:rPr lang="en-US" sz="15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500" b="1" i="1" smtClean="0">
                            <a:latin typeface="Cambria Math"/>
                          </a:rPr>
                          <m:t>𝒃𝒆𝒓𝒂𝒕</m:t>
                        </m:r>
                        <m:r>
                          <a:rPr lang="en-US" sz="1500" b="1" i="1"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sz="15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500" b="1" i="1" smtClean="0">
                                <a:latin typeface="Cambria Math"/>
                              </a:rPr>
                              <m:t>𝑱</m:t>
                            </m:r>
                          </m:e>
                        </m:d>
                      </m:oMath>
                    </m:oMathPara>
                  </a14:m>
                  <a:endParaRPr lang="en-US" sz="1500" b="1" dirty="0" smtClean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500" b="1" i="1" smtClean="0">
                            <a:latin typeface="Cambria Math"/>
                          </a:rPr>
                          <m:t>𝒎</m:t>
                        </m:r>
                        <m:r>
                          <a:rPr lang="en-US" sz="1500" b="1" i="1" smtClean="0">
                            <a:latin typeface="Cambria Math"/>
                          </a:rPr>
                          <m:t>=</m:t>
                        </m:r>
                        <m:r>
                          <a:rPr lang="en-US" sz="1500" b="1" i="1" smtClean="0">
                            <a:latin typeface="Cambria Math"/>
                          </a:rPr>
                          <m:t>𝒎𝒂𝒔𝒔𝒂</m:t>
                        </m:r>
                        <m:r>
                          <a:rPr lang="en-US" sz="15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500" b="1" i="1" smtClean="0">
                            <a:latin typeface="Cambria Math"/>
                          </a:rPr>
                          <m:t>𝒃𝒆𝒏𝒅𝒂</m:t>
                        </m:r>
                        <m:r>
                          <a:rPr lang="en-US" sz="1500" b="1" i="1" smtClean="0"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sz="15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500" b="1" i="1" smtClean="0">
                                <a:latin typeface="Cambria Math"/>
                              </a:rPr>
                              <m:t>𝒌𝒈</m:t>
                            </m:r>
                          </m:e>
                        </m:d>
                      </m:oMath>
                    </m:oMathPara>
                  </a14:m>
                  <a:endParaRPr lang="en-US" sz="1500" b="1" dirty="0" smtClean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500" b="1" i="1" smtClean="0">
                            <a:latin typeface="Cambria Math"/>
                          </a:rPr>
                          <m:t>𝒉</m:t>
                        </m:r>
                        <m:r>
                          <a:rPr lang="en-US" sz="1500" b="1" i="1" smtClean="0">
                            <a:latin typeface="Cambria Math"/>
                          </a:rPr>
                          <m:t>=</m:t>
                        </m:r>
                        <m:r>
                          <a:rPr lang="en-US" sz="1500" b="1" i="1" smtClean="0">
                            <a:latin typeface="Cambria Math"/>
                          </a:rPr>
                          <m:t>𝒑𝒆𝒓𝒃𝒆𝒅𝒂𝒂𝒏</m:t>
                        </m:r>
                        <m:r>
                          <a:rPr lang="en-US" sz="15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500" b="1" i="1" smtClean="0">
                            <a:latin typeface="Cambria Math"/>
                          </a:rPr>
                          <m:t>𝒕𝒊𝒏𝒈𝒈𝒊</m:t>
                        </m:r>
                        <m:r>
                          <a:rPr lang="en-US" sz="1500" b="1" i="1" smtClean="0"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sz="15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500" b="1" i="1" smtClean="0">
                                <a:latin typeface="Cambria Math"/>
                              </a:rPr>
                              <m:t>𝒎</m:t>
                            </m:r>
                          </m:e>
                        </m:d>
                      </m:oMath>
                    </m:oMathPara>
                  </a14:m>
                  <a:endParaRPr lang="en-US" sz="1500" b="1" dirty="0" smtClean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500" b="1" i="1" smtClean="0">
                            <a:latin typeface="Cambria Math"/>
                          </a:rPr>
                          <m:t>𝑬𝒑</m:t>
                        </m:r>
                        <m:r>
                          <a:rPr lang="en-US" sz="1500" b="1" i="1" smtClean="0">
                            <a:latin typeface="Cambria Math"/>
                          </a:rPr>
                          <m:t>=</m:t>
                        </m:r>
                        <m:r>
                          <a:rPr lang="en-US" sz="1500" b="1" i="1" smtClean="0">
                            <a:latin typeface="Cambria Math"/>
                          </a:rPr>
                          <m:t>𝒆𝒏𝒆𝒓𝒈𝒊</m:t>
                        </m:r>
                        <m:r>
                          <a:rPr lang="en-US" sz="15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500" b="1" i="1" smtClean="0">
                            <a:latin typeface="Cambria Math"/>
                          </a:rPr>
                          <m:t>𝒑𝒐𝒕𝒆𝒏𝒔𝒊𝒂𝒍</m:t>
                        </m:r>
                        <m:r>
                          <a:rPr lang="en-US" sz="1500" b="1" i="1" smtClean="0">
                            <a:latin typeface="Cambria Math"/>
                          </a:rPr>
                          <m:t> (</m:t>
                        </m:r>
                        <m:r>
                          <a:rPr lang="en-US" sz="1500" b="1" i="1" smtClean="0">
                            <a:latin typeface="Cambria Math"/>
                          </a:rPr>
                          <m:t>𝑱</m:t>
                        </m:r>
                        <m:r>
                          <a:rPr lang="en-US" sz="1500" b="1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1500" dirty="0" smtClean="0"/>
                </a:p>
              </p:txBody>
            </p:sp>
          </mc:Choice>
          <mc:Fallback xmlns="">
            <p:sp>
              <p:nvSpPr>
                <p:cNvPr id="33" name="Rectangl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0807" y="3933056"/>
                  <a:ext cx="2669705" cy="1015663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 t="-1198" r="-228" b="-53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4399751" y="5620673"/>
                  <a:ext cx="4132689" cy="90467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500" b="1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1500" b="1" i="1">
                            <a:latin typeface="Cambria Math"/>
                          </a:rPr>
                          <m:t>𝑬𝒑</m:t>
                        </m:r>
                        <m:r>
                          <a:rPr lang="en-US" sz="1500" b="1" i="1">
                            <a:latin typeface="Cambria Math"/>
                          </a:rPr>
                          <m:t>=</m:t>
                        </m:r>
                        <m:r>
                          <a:rPr lang="en-US" sz="1500" b="1" i="1">
                            <a:latin typeface="Cambria Math"/>
                          </a:rPr>
                          <m:t>𝒑𝒆𝒓𝒖𝒃𝒂𝒉𝒂𝒏</m:t>
                        </m:r>
                        <m:r>
                          <a:rPr lang="en-US" sz="1500" b="1" i="1">
                            <a:latin typeface="Cambria Math"/>
                          </a:rPr>
                          <m:t> </m:t>
                        </m:r>
                        <m:r>
                          <a:rPr lang="en-US" sz="1500" b="1" i="1">
                            <a:latin typeface="Cambria Math"/>
                          </a:rPr>
                          <m:t>𝒆𝒏𝒆𝒓𝒈𝒊</m:t>
                        </m:r>
                        <m:r>
                          <a:rPr lang="en-US" sz="1500" b="1" i="1">
                            <a:latin typeface="Cambria Math"/>
                          </a:rPr>
                          <m:t> </m:t>
                        </m:r>
                        <m:r>
                          <a:rPr lang="en-US" sz="1500" b="1" i="1">
                            <a:latin typeface="Cambria Math"/>
                          </a:rPr>
                          <m:t>𝒑𝒐𝒕𝒆𝒏𝒔𝒊𝒂𝒍</m:t>
                        </m:r>
                        <m:r>
                          <a:rPr lang="en-US" sz="1500" b="1" i="1">
                            <a:latin typeface="Cambria Math"/>
                          </a:rPr>
                          <m:t> (</m:t>
                        </m:r>
                        <m:r>
                          <a:rPr lang="en-US" sz="1500" b="1" i="1">
                            <a:latin typeface="Cambria Math"/>
                          </a:rPr>
                          <m:t>𝑱</m:t>
                        </m:r>
                        <m:r>
                          <a:rPr lang="en-US" sz="1500" b="1" i="1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150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500" b="1" i="1" smtClean="0">
                            <a:latin typeface="Cambria Math"/>
                          </a:rPr>
                          <m:t>𝒈</m:t>
                        </m:r>
                        <m:r>
                          <a:rPr lang="en-US" sz="1500" b="1" i="1" smtClean="0">
                            <a:latin typeface="Cambria Math"/>
                          </a:rPr>
                          <m:t>=</m:t>
                        </m:r>
                        <m:r>
                          <a:rPr lang="en-US" sz="1500" b="1" i="1" smtClean="0">
                            <a:latin typeface="Cambria Math"/>
                          </a:rPr>
                          <m:t>𝒑𝒆𝒓𝒄𝒆𝒑𝒂𝒕𝒂𝒏</m:t>
                        </m:r>
                        <m:r>
                          <a:rPr lang="en-US" sz="15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500" b="1" i="1" smtClean="0">
                            <a:latin typeface="Cambria Math"/>
                          </a:rPr>
                          <m:t>𝒈𝒓𝒂𝒗𝒊𝒕𝒂𝒔𝒊</m:t>
                        </m:r>
                        <m:r>
                          <a:rPr lang="en-US" sz="1500" b="1" i="1" smtClean="0">
                            <a:latin typeface="Cambria Math"/>
                          </a:rPr>
                          <m:t> </m:t>
                        </m:r>
                        <m:r>
                          <a:rPr lang="en-US" sz="1500" b="1" i="1" smtClean="0">
                            <a:latin typeface="Cambria Math"/>
                          </a:rPr>
                          <m:t>𝒃𝒖𝒎𝒊</m:t>
                        </m:r>
                        <m:r>
                          <a:rPr lang="en-US" sz="1500" b="1" i="1" smtClean="0">
                            <a:latin typeface="Cambria Math"/>
                          </a:rPr>
                          <m:t> (</m:t>
                        </m:r>
                        <m:sSup>
                          <m:sSupPr>
                            <m:ctrlPr>
                              <a:rPr lang="en-US" sz="15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500" b="1" i="1" smtClean="0">
                                <a:latin typeface="Cambria Math"/>
                              </a:rPr>
                              <m:t>𝟏𝟎</m:t>
                            </m:r>
                            <m:r>
                              <a:rPr lang="en-US" sz="15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1500" b="1" i="1">
                                <a:latin typeface="Cambria Math"/>
                              </a:rPr>
                              <m:t>𝒎𝒔</m:t>
                            </m:r>
                          </m:e>
                          <m:sup>
                            <m:r>
                              <a:rPr lang="en-US" sz="1500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1500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1500" b="1" i="1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150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500" b="1" i="1">
                            <a:latin typeface="Cambria Math"/>
                            <a:ea typeface="Cambria Math"/>
                          </a:rPr>
                          <m:t>𝜽</m:t>
                        </m:r>
                        <m:r>
                          <a:rPr lang="en-US" sz="1500" b="1" i="1">
                            <a:latin typeface="Cambria Math"/>
                          </a:rPr>
                          <m:t>=</m:t>
                        </m:r>
                        <m:r>
                          <a:rPr lang="en-US" sz="1500" b="1" i="1">
                            <a:latin typeface="Cambria Math"/>
                          </a:rPr>
                          <m:t>𝑲𝒆𝒎𝒊𝒓𝒊𝒏𝒈𝒂𝒏</m:t>
                        </m:r>
                        <m:r>
                          <a:rPr lang="en-US" sz="1500" b="1" i="1">
                            <a:latin typeface="Cambria Math"/>
                          </a:rPr>
                          <m:t> </m:t>
                        </m:r>
                        <m:r>
                          <a:rPr lang="en-US" sz="1500" b="1" i="1">
                            <a:latin typeface="Cambria Math"/>
                          </a:rPr>
                          <m:t>𝒔𝒖𝒅𝒖𝒕</m:t>
                        </m:r>
                        <m:r>
                          <a:rPr lang="en-US" sz="1500" b="1" i="1">
                            <a:latin typeface="Cambria Math"/>
                          </a:rPr>
                          <m:t> </m:t>
                        </m:r>
                        <m:r>
                          <a:rPr lang="en-US" sz="1500" b="1" i="1">
                            <a:latin typeface="Cambria Math"/>
                          </a:rPr>
                          <m:t>𝒃𝒊𝒅𝒂𝒏𝒈</m:t>
                        </m:r>
                        <m:d>
                          <m:dPr>
                            <m:ctrlPr>
                              <a:rPr lang="en-US" sz="1500" b="1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500" b="1" i="1">
                                    <a:latin typeface="Cambria Math"/>
                                  </a:rPr>
                                </m:ctrlPr>
                              </m:sSupPr>
                              <m:e/>
                              <m:sup>
                                <m:r>
                                  <a:rPr lang="en-US" sz="1500" b="1" i="1">
                                    <a:latin typeface="Cambria Math"/>
                                  </a:rPr>
                                  <m:t>𝟎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sz="1500" dirty="0"/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99751" y="5620673"/>
                  <a:ext cx="4132689" cy="904671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 t="-1351" b="-67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4370999" y="4619339"/>
                  <a:ext cx="2073209" cy="954107"/>
                </a:xfrm>
                <a:prstGeom prst="rect">
                  <a:avLst/>
                </a:prstGeom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∴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𝑾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𝑬𝒑</m:t>
                        </m:r>
                      </m:oMath>
                    </m:oMathPara>
                  </a14:m>
                  <a:endParaRPr lang="en-US" sz="280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∴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𝑾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=∆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𝑬𝒑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0999" y="4619339"/>
                  <a:ext cx="2073209" cy="954107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" name="Action Button: Forward or Next 12">
            <a:hlinkClick r:id="rId21" action="ppaction://hlinksldjump" highlightClick="1"/>
          </p:cNvPr>
          <p:cNvSpPr/>
          <p:nvPr/>
        </p:nvSpPr>
        <p:spPr>
          <a:xfrm>
            <a:off x="8317632" y="6381328"/>
            <a:ext cx="374755" cy="360040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66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0" grpId="0" animBg="1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>
            <a:hlinkClick r:id="rId3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12" name="TextBox 11">
            <a:hlinkClick r:id="rId4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15" name="TextBox 14">
            <a:hlinkClick r:id="rId5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16" name="TextBox 15">
            <a:hlinkClick r:id="rId6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23" name="TextBox 22">
            <a:hlinkClick r:id="rId7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24" name="TextBox 23">
            <a:hlinkClick r:id="rId8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25" name="TextBox 24">
            <a:hlinkClick r:id="rId9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26" name="TextBox 25">
            <a:hlinkClick r:id="rId10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252904" y="13560"/>
            <a:ext cx="3621504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Kesimpulan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Usaha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080622" y="539388"/>
                <a:ext cx="1795359" cy="738664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𝑬𝒌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𝑬𝒌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  <a:ea typeface="Cambria Math"/>
                        </a:rPr>
                        <m:t>∴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=∆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𝑬𝒌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0622" y="539388"/>
                <a:ext cx="1795359" cy="73866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716016" y="574783"/>
                <a:ext cx="2184572" cy="553357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sz="16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600" b="1" i="1">
                          <a:latin typeface="Cambria Math"/>
                          <a:ea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/>
                            </a:rPr>
                            <m:t>𝒗</m:t>
                          </m:r>
                        </m:e>
                        <m:sup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600" b="1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16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600" b="1" i="1">
                          <a:latin typeface="Cambria Math"/>
                          <a:ea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600" b="1" i="1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  <m:sup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574783"/>
                <a:ext cx="2184572" cy="55335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730084" y="1830683"/>
                <a:ext cx="1328825" cy="553357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𝑬𝒌</m:t>
                      </m:r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600" b="1" i="1">
                          <a:latin typeface="Cambria Math"/>
                          <a:ea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/>
                            </a:rPr>
                            <m:t>𝒗</m:t>
                          </m:r>
                        </m:e>
                        <m:sup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084" y="1830683"/>
                <a:ext cx="1328825" cy="55335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716016" y="1196752"/>
                <a:ext cx="1525418" cy="553357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𝑬𝒌</m:t>
                          </m:r>
                        </m:e>
                        <m:sub>
                          <m:r>
                            <a:rPr lang="en-US" sz="16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600" b="1" i="1">
                          <a:latin typeface="Cambria Math"/>
                          <a:ea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600" b="1" i="1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  <m:sup>
                          <m:r>
                            <a:rPr lang="en-US" sz="1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1196752"/>
                <a:ext cx="1525418" cy="55335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/>
          <p:cNvGrpSpPr/>
          <p:nvPr/>
        </p:nvGrpSpPr>
        <p:grpSpPr>
          <a:xfrm>
            <a:off x="1593857" y="568132"/>
            <a:ext cx="2978143" cy="2803668"/>
            <a:chOff x="1593857" y="568132"/>
            <a:chExt cx="2978143" cy="2803668"/>
          </a:xfrm>
        </p:grpSpPr>
        <p:sp>
          <p:nvSpPr>
            <p:cNvPr id="28" name="TextBox 27"/>
            <p:cNvSpPr txBox="1"/>
            <p:nvPr/>
          </p:nvSpPr>
          <p:spPr>
            <a:xfrm>
              <a:off x="1593857" y="568132"/>
              <a:ext cx="2978143" cy="147732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Usaha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oleh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benda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yang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bergerak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lurus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beraturan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dan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gerak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lurus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berubah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beraturan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i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berbanding</a:t>
              </a:r>
              <a:r>
                <a:rPr lang="en-US" sz="1500" i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i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lurus</a:t>
              </a:r>
              <a:r>
                <a:rPr lang="en-US" sz="1500" i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i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dengan</a:t>
              </a:r>
              <a:r>
                <a:rPr lang="en-US" sz="1500" i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i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massa</a:t>
              </a:r>
              <a:r>
                <a:rPr lang="en-US" sz="1500" i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i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dan</a:t>
              </a:r>
              <a:r>
                <a:rPr lang="en-US" sz="1500" i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i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kuadrat</a:t>
              </a:r>
              <a:r>
                <a:rPr lang="en-US" sz="1500" i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i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kecepatannya</a:t>
              </a:r>
              <a:endPara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599259" y="2125305"/>
              <a:ext cx="2972741" cy="1246495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Usaha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oleh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benda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yang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bergerak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lurus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beraturan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dan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gerak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lurus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berubah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beraturan</a:t>
              </a:r>
              <a:r>
                <a:rPr lang="en-US" sz="15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i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berbanding</a:t>
              </a:r>
              <a:r>
                <a:rPr lang="en-US" sz="1500" i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i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lurus</a:t>
              </a:r>
              <a:r>
                <a:rPr lang="en-US" sz="1500" i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i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perubahan</a:t>
              </a:r>
              <a:r>
                <a:rPr lang="en-US" sz="1500" i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i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energi</a:t>
              </a:r>
              <a:r>
                <a:rPr lang="en-US" sz="1500" i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1500" i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kinetiknya</a:t>
              </a:r>
              <a:endPara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729536" y="2401921"/>
                <a:ext cx="3407087" cy="10095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𝑾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𝒖𝒔𝒂𝒉𝒂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𝒐𝒍𝒆𝒉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𝒈𝒆𝒓𝒂𝒌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𝒃𝒆𝒏𝒅𝒂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𝑱</m:t>
                          </m:r>
                        </m:e>
                      </m:d>
                    </m:oMath>
                  </m:oMathPara>
                </a14:m>
                <a:endParaRPr lang="en-US" sz="14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1400" b="1" i="1">
                          <a:latin typeface="Cambria Math"/>
                          <a:ea typeface="Cambria Math"/>
                        </a:rPr>
                        <m:t>𝑬𝒌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𝒑𝒆𝒓𝒖𝒃𝒂𝒉𝒂𝒏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𝒆𝒏𝒆𝒓𝒈𝒊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𝒌𝒊𝒏𝒆𝒕𝒊𝒌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  (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𝑱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14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𝒌𝒆𝒄𝒆𝒑𝒂𝒕𝒂𝒏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𝒂𝒘𝒂𝒍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𝒃𝒆𝒏𝒅𝒂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b="1" i="1" smtClean="0">
                                  <a:latin typeface="Cambria Math"/>
                                </a:rPr>
                                <m:t>𝒎𝒔</m:t>
                              </m:r>
                            </m:e>
                            <m:sup>
                              <m:r>
                                <a:rPr lang="en-US" sz="14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400" b="1" i="1" smtClean="0">
                                  <a:latin typeface="Cambria Math"/>
                                </a:rPr>
                                <m:t>𝟏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𝒗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𝒌𝒆𝒄𝒆𝒑𝒂𝒕𝒂𝒏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𝒂𝒌𝒉𝒊𝒓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𝒃𝒆𝒏𝒅𝒂</m:t>
                      </m:r>
                      <m:d>
                        <m:d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b="1" i="1">
                                  <a:latin typeface="Cambria Math"/>
                                </a:rPr>
                                <m:t>𝒎𝒔</m:t>
                              </m:r>
                            </m:e>
                            <m:sup>
                              <m:r>
                                <a:rPr lang="en-US" sz="14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400" b="1" i="1">
                                  <a:latin typeface="Cambria Math"/>
                                </a:rPr>
                                <m:t>𝟏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536" y="2401921"/>
                <a:ext cx="3407087" cy="1009507"/>
              </a:xfrm>
              <a:prstGeom prst="rect">
                <a:avLst/>
              </a:prstGeom>
              <a:blipFill rotWithShape="1">
                <a:blip r:embed="rId15"/>
                <a:stretch>
                  <a:fillRect t="-1205" b="-4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350849" y="1399120"/>
                <a:ext cx="2754024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𝒎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𝒎𝒂𝒔𝒔𝒂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𝒃𝒆𝒏𝒅𝒂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400" b="1" i="1">
                              <a:latin typeface="Cambria Math"/>
                            </a:rPr>
                            <m:t>𝒌𝒈</m:t>
                          </m:r>
                        </m:e>
                      </m:d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>
                          <a:latin typeface="Cambria Math"/>
                          <a:ea typeface="Cambria Math"/>
                        </a:rPr>
                        <m:t>𝑬𝒌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𝒆𝒏𝒆𝒓𝒈𝒊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𝒌𝒊𝒏𝒆𝒕𝒊𝒌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𝒂𝒌𝒉𝒊𝒓</m:t>
                      </m:r>
                      <m:d>
                        <m:dPr>
                          <m:ctrlPr>
                            <a:rPr lang="en-US" sz="1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𝑱</m:t>
                          </m:r>
                        </m:e>
                      </m:d>
                    </m:oMath>
                  </m:oMathPara>
                </a14:m>
                <a:endParaRPr lang="en-US" sz="14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𝑬𝒌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𝒆𝒏𝒆𝒓𝒈𝒊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𝒌𝒊𝒏𝒆𝒕𝒊𝒌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𝒂𝒘𝒂𝒍</m:t>
                      </m:r>
                      <m:d>
                        <m:d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𝑱</m:t>
                          </m:r>
                        </m:e>
                      </m:d>
                    </m:oMath>
                  </m:oMathPara>
                </a14:m>
                <a:endParaRPr lang="en-US" sz="1400" b="1" dirty="0" smtClean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849" y="1399120"/>
                <a:ext cx="2754024" cy="738664"/>
              </a:xfrm>
              <a:prstGeom prst="rect">
                <a:avLst/>
              </a:prstGeom>
              <a:blipFill rotWithShape="1">
                <a:blip r:embed="rId16"/>
                <a:stretch>
                  <a:fillRect t="-826" b="-7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1593857" y="3609620"/>
            <a:ext cx="2972741" cy="24006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gerak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jatuh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bebas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gerak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vertikal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atas</a:t>
            </a:r>
            <a:r>
              <a:rPr lang="en-US" sz="1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massa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perbedaan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tinggi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atau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jumlah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aljabar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kinetik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potensialnya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atau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5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5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mekaniknya</a:t>
            </a:r>
            <a:endParaRPr lang="en-US" sz="15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730084" y="3607889"/>
                <a:ext cx="4023217" cy="495649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𝑾</m:t>
                      </m:r>
                      <m:r>
                        <a:rPr lang="en-US" sz="1400" b="1" i="1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𝒎𝒈𝒉</m:t>
                      </m:r>
                      <m:r>
                        <a:rPr lang="en-US" sz="1400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14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4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400" b="1" i="1">
                          <a:latin typeface="Cambria Math"/>
                          <a:ea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400" b="1" i="1">
                              <a:latin typeface="Cambria Math"/>
                            </a:rPr>
                            <m:t>𝒗</m:t>
                          </m:r>
                        </m:e>
                        <m:sup>
                          <m:r>
                            <a:rPr lang="en-US" sz="1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↔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𝑬𝒑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𝒎𝒈𝒉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↑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𝑬𝒌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4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400" b="1" i="1">
                          <a:latin typeface="Cambria Math"/>
                          <a:ea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400" b="1" i="1">
                              <a:latin typeface="Cambria Math"/>
                            </a:rPr>
                            <m:t>𝒗</m:t>
                          </m:r>
                        </m:e>
                        <m:sup>
                          <m:r>
                            <a:rPr lang="en-US" sz="1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084" y="3607889"/>
                <a:ext cx="4023217" cy="49564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730084" y="4167580"/>
                <a:ext cx="3390672" cy="738664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𝑾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𝑬𝒑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𝑬𝒌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𝑬𝒎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𝑬𝒑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𝑬𝒌</m:t>
                      </m:r>
                    </m:oMath>
                  </m:oMathPara>
                </a14:m>
                <a:endParaRPr lang="en-US" b="1" dirty="0" smtClean="0"/>
              </a:p>
              <a:p>
                <a:r>
                  <a:rPr lang="en-US" dirty="0" err="1" smtClean="0"/>
                  <a:t>Maka</a:t>
                </a:r>
                <a:r>
                  <a:rPr lang="en-US" dirty="0" smtClean="0"/>
                  <a:t> 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ea typeface="Cambria Math"/>
                      </a:rPr>
                      <m:t>∴</m:t>
                    </m:r>
                    <m:r>
                      <a:rPr lang="en-US" sz="2400" b="1" i="1">
                        <a:latin typeface="Cambria Math"/>
                      </a:rPr>
                      <m:t>𝑾</m:t>
                    </m:r>
                    <m:r>
                      <a:rPr lang="en-US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𝑬𝒎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084" y="4167580"/>
                <a:ext cx="3390672" cy="738664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716016" y="4946717"/>
                <a:ext cx="2165978" cy="369332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∴∆</m:t>
                      </m:r>
                      <m:r>
                        <a:rPr lang="en-US" b="1" i="1">
                          <a:latin typeface="Cambria Math"/>
                        </a:rPr>
                        <m:t>𝑬𝒎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𝒌𝒐𝒏𝒔𝒕𝒂𝒏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4946717"/>
                <a:ext cx="2165978" cy="369332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4716016" y="5256666"/>
                <a:ext cx="4037285" cy="14126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𝒈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𝒑𝒆𝒓𝒄𝒆𝒑𝒂𝒕𝒂𝒏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𝒈𝒓𝒂𝒗𝒊𝒕𝒂𝒔𝒊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𝒃𝒖𝒎𝒊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b="1" i="1"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sz="1400" b="1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1400" b="1" i="1">
                                  <a:latin typeface="Cambria Math"/>
                                </a:rPr>
                                <m:t>𝒎𝒔</m:t>
                              </m:r>
                            </m:e>
                            <m:sup>
                              <m:r>
                                <a:rPr lang="en-US" sz="14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4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𝒉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𝒑𝒆𝒓𝒃𝒆𝒅𝒂𝒂𝒏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𝒕𝒊𝒏𝒈𝒈𝒊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𝒃𝒆𝒏𝒅𝒂</m:t>
                      </m:r>
                      <m:r>
                        <a:rPr lang="en-US" sz="1400" b="1" i="1" smtClean="0">
                          <a:latin typeface="Cambria Math"/>
                        </a:rPr>
                        <m:t>  </m:t>
                      </m:r>
                      <m:d>
                        <m:d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𝒎</m:t>
                          </m:r>
                        </m:e>
                      </m:d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𝑬𝒑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𝒆𝒏𝒆𝒓𝒈𝒊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𝒑𝒐𝒕𝒆𝒏𝒔𝒊𝒂𝒍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𝒃𝒆𝒏𝒅𝒂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𝑱</m:t>
                          </m:r>
                        </m:e>
                      </m:d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𝑬𝒌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𝒆𝒏𝒆𝒓𝒈𝒊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𝒌𝒊𝒏𝒆𝒕𝒊𝒌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𝒃𝒆𝒏𝒅𝒂</m:t>
                      </m:r>
                      <m:r>
                        <a:rPr lang="en-US" sz="1400" b="1" i="1" smtClean="0">
                          <a:latin typeface="Cambria Math"/>
                        </a:rPr>
                        <m:t>  </m:t>
                      </m:r>
                      <m:d>
                        <m:d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𝑱</m:t>
                          </m:r>
                        </m:e>
                      </m:d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𝑬𝒎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𝒆𝒏𝒆𝒓𝒈𝒊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𝒎𝒆𝒌𝒂𝒏𝒊𝒌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𝒃𝒆𝒏𝒅𝒂</m:t>
                      </m:r>
                      <m:r>
                        <a:rPr lang="en-US" sz="1400" b="1" i="1" smtClean="0">
                          <a:latin typeface="Cambria Math"/>
                        </a:rPr>
                        <m:t>  </m:t>
                      </m:r>
                      <m:d>
                        <m:d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𝑱</m:t>
                          </m:r>
                        </m:e>
                      </m:d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𝑾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𝒖𝒔𝒂𝒉𝒂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𝒐𝒍𝒆𝒉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𝑮𝑱𝑩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𝒅𝒂𝒏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𝑮𝑽𝑨</m:t>
                      </m:r>
                      <m:r>
                        <a:rPr lang="en-US" sz="1400" b="1" i="1" smtClean="0">
                          <a:latin typeface="Cambria Math"/>
                        </a:rPr>
                        <m:t> (</m:t>
                      </m:r>
                      <m:r>
                        <a:rPr lang="en-US" sz="1400" b="1" i="1" smtClean="0">
                          <a:latin typeface="Cambria Math"/>
                        </a:rPr>
                        <m:t>𝑱</m:t>
                      </m:r>
                      <m:r>
                        <a:rPr lang="en-US" sz="14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5256666"/>
                <a:ext cx="4037285" cy="1412694"/>
              </a:xfrm>
              <a:prstGeom prst="rect">
                <a:avLst/>
              </a:prstGeom>
              <a:blipFill rotWithShape="1">
                <a:blip r:embed="rId20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56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8" grpId="0"/>
      <p:bldP spid="31" grpId="0" animBg="1"/>
      <p:bldP spid="9" grpId="0" animBg="1"/>
      <p:bldP spid="32" grpId="0" animBg="1"/>
      <p:bldP spid="10" grpId="0" animBg="1"/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>
            <a:hlinkClick r:id="rId4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12" name="TextBox 11">
            <a:hlinkClick r:id="rId5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15" name="TextBox 14">
            <a:hlinkClick r:id="rId6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16" name="TextBox 15">
            <a:hlinkClick r:id="rId7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23" name="TextBox 22">
            <a:hlinkClick r:id="rId8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24" name="TextBox 23">
            <a:hlinkClick r:id="rId9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26" name="TextBox 25">
            <a:hlinkClick r:id="rId10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27" name="TextBox 26">
            <a:hlinkClick r:id="rId11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495562" y="13560"/>
            <a:ext cx="1612942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56184" y="620688"/>
            <a:ext cx="3707904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dirty="0"/>
              <a:t>Gaya </a:t>
            </a:r>
            <a:r>
              <a:rPr lang="en-US" dirty="0" err="1"/>
              <a:t>tetap</a:t>
            </a:r>
            <a:r>
              <a:rPr lang="en-US" dirty="0"/>
              <a:t> 20 N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benda</a:t>
            </a:r>
            <a:r>
              <a:rPr lang="en-US" dirty="0"/>
              <a:t> yang </a:t>
            </a:r>
            <a:r>
              <a:rPr lang="en-US" dirty="0" err="1"/>
              <a:t>massanya</a:t>
            </a:r>
            <a:r>
              <a:rPr lang="en-US" dirty="0"/>
              <a:t> 5 kg yang </a:t>
            </a:r>
            <a:r>
              <a:rPr lang="en-US" dirty="0" err="1"/>
              <a:t>mula-mula</a:t>
            </a:r>
            <a:r>
              <a:rPr lang="en-US" dirty="0"/>
              <a:t> diam.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2 </a:t>
            </a:r>
            <a:r>
              <a:rPr lang="en-US" dirty="0" err="1"/>
              <a:t>sekon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</a:p>
          <a:p>
            <a:pPr marL="342900" indent="-342900">
              <a:buAutoNum type="alphaUcPeriod"/>
            </a:pPr>
            <a:r>
              <a:rPr lang="en-US" dirty="0" smtClean="0"/>
              <a:t>100 J </a:t>
            </a:r>
            <a:r>
              <a:rPr lang="en-US" dirty="0"/>
              <a:t>	</a:t>
            </a:r>
            <a:r>
              <a:rPr lang="en-US" dirty="0" smtClean="0"/>
              <a:t>                 D. </a:t>
            </a:r>
            <a:r>
              <a:rPr lang="en-US" dirty="0"/>
              <a:t>200 J</a:t>
            </a:r>
            <a:endParaRPr lang="en-US" dirty="0" smtClean="0"/>
          </a:p>
          <a:p>
            <a:pPr marL="342900" indent="-342900">
              <a:buAutoNum type="alphaUcPeriod"/>
            </a:pPr>
            <a:r>
              <a:rPr lang="en-US" dirty="0" smtClean="0"/>
              <a:t>160 </a:t>
            </a:r>
            <a:r>
              <a:rPr lang="en-US" dirty="0"/>
              <a:t>J	</a:t>
            </a:r>
            <a:r>
              <a:rPr lang="en-US" dirty="0" smtClean="0"/>
              <a:t>                 E. </a:t>
            </a:r>
            <a:r>
              <a:rPr lang="en-US" dirty="0"/>
              <a:t>240 J</a:t>
            </a:r>
            <a:endParaRPr lang="en-US" dirty="0" smtClean="0"/>
          </a:p>
          <a:p>
            <a:pPr marL="342900" indent="-342900">
              <a:buAutoNum type="alphaUcPeriod"/>
            </a:pPr>
            <a:r>
              <a:rPr lang="en-US" dirty="0" smtClean="0"/>
              <a:t>180 </a:t>
            </a:r>
            <a:r>
              <a:rPr lang="en-US" dirty="0"/>
              <a:t>J	</a:t>
            </a:r>
            <a:endParaRPr lang="en-US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5508104" y="604697"/>
            <a:ext cx="3461321" cy="2387964"/>
            <a:chOff x="5508104" y="604697"/>
            <a:chExt cx="3461321" cy="2387964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0394462"/>
                </p:ext>
              </p:extLst>
            </p:nvPr>
          </p:nvGraphicFramePr>
          <p:xfrm>
            <a:off x="5580112" y="1052736"/>
            <a:ext cx="3389313" cy="1939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26" name="Equation" r:id="rId12" imgW="2247840" imgH="1091880" progId="Equation.3">
                    <p:embed/>
                  </p:oleObj>
                </mc:Choice>
                <mc:Fallback>
                  <p:oleObj name="Equation" r:id="rId12" imgW="2247840" imgH="109188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80112" y="1052736"/>
                          <a:ext cx="3389313" cy="1939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TextBox 16"/>
            <p:cNvSpPr txBox="1"/>
            <p:nvPr/>
          </p:nvSpPr>
          <p:spPr>
            <a:xfrm>
              <a:off x="5508104" y="604697"/>
              <a:ext cx="1370888" cy="338554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600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Jawab</a:t>
              </a:r>
              <a:r>
                <a:rPr lang="en-US" sz="16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: B 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1671031" y="3629923"/>
            <a:ext cx="3678989" cy="20313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dirty="0"/>
              <a:t>Gaya </a:t>
            </a:r>
            <a:r>
              <a:rPr lang="en-US" dirty="0" err="1"/>
              <a:t>sebesar</a:t>
            </a:r>
            <a:r>
              <a:rPr lang="en-US" dirty="0"/>
              <a:t> 60 N,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perpindahan</a:t>
            </a:r>
            <a:r>
              <a:rPr lang="en-US" dirty="0"/>
              <a:t> </a:t>
            </a:r>
            <a:r>
              <a:rPr lang="en-US" dirty="0" err="1"/>
              <a:t>benda</a:t>
            </a:r>
            <a:r>
              <a:rPr lang="en-US" dirty="0"/>
              <a:t> </a:t>
            </a:r>
            <a:r>
              <a:rPr lang="en-US" dirty="0" err="1"/>
              <a:t>berjarak</a:t>
            </a:r>
            <a:r>
              <a:rPr lang="en-US" dirty="0"/>
              <a:t> 20 meter, </a:t>
            </a:r>
            <a:r>
              <a:rPr lang="en-US" dirty="0" err="1"/>
              <a:t>usaha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benda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… J</a:t>
            </a:r>
          </a:p>
          <a:p>
            <a:pPr marL="342900" indent="-342900">
              <a:buAutoNum type="alphaUcPeriod"/>
            </a:pPr>
            <a:r>
              <a:rPr lang="en-US" dirty="0" smtClean="0"/>
              <a:t>120     </a:t>
            </a:r>
            <a:r>
              <a:rPr lang="en-US" dirty="0"/>
              <a:t>	</a:t>
            </a:r>
            <a:r>
              <a:rPr lang="en-US" dirty="0" smtClean="0"/>
              <a:t>D. </a:t>
            </a:r>
            <a:r>
              <a:rPr lang="en-US" dirty="0"/>
              <a:t>15 	</a:t>
            </a:r>
            <a:endParaRPr lang="en-US" dirty="0" smtClean="0"/>
          </a:p>
          <a:p>
            <a:pPr marL="342900" indent="-342900">
              <a:buAutoNum type="alphaUcPeriod"/>
            </a:pPr>
            <a:r>
              <a:rPr lang="en-US" dirty="0" smtClean="0"/>
              <a:t>60     </a:t>
            </a:r>
            <a:r>
              <a:rPr lang="en-US" dirty="0"/>
              <a:t>	</a:t>
            </a:r>
            <a:r>
              <a:rPr lang="en-US" dirty="0" smtClean="0"/>
              <a:t>                  E. </a:t>
            </a:r>
            <a:r>
              <a:rPr lang="en-US" dirty="0"/>
              <a:t>12</a:t>
            </a:r>
            <a:endParaRPr lang="en-US" dirty="0" smtClean="0"/>
          </a:p>
          <a:p>
            <a:pPr marL="342900" indent="-342900">
              <a:buAutoNum type="alphaUcPeriod"/>
            </a:pPr>
            <a:r>
              <a:rPr lang="en-US" dirty="0" smtClean="0"/>
              <a:t>30      </a:t>
            </a:r>
            <a:r>
              <a:rPr lang="en-US" dirty="0"/>
              <a:t>	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5508104" y="3706952"/>
            <a:ext cx="3456384" cy="1778714"/>
            <a:chOff x="5508104" y="3706952"/>
            <a:chExt cx="3456384" cy="1778714"/>
          </a:xfrm>
        </p:grpSpPr>
        <p:sp>
          <p:nvSpPr>
            <p:cNvPr id="18" name="TextBox 17"/>
            <p:cNvSpPr txBox="1"/>
            <p:nvPr/>
          </p:nvSpPr>
          <p:spPr>
            <a:xfrm>
              <a:off x="5508104" y="3706952"/>
              <a:ext cx="1370888" cy="338554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600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Jawab</a:t>
              </a:r>
              <a:r>
                <a:rPr lang="en-US" sz="16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: E 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8665740"/>
                </p:ext>
              </p:extLst>
            </p:nvPr>
          </p:nvGraphicFramePr>
          <p:xfrm>
            <a:off x="5539358" y="4218841"/>
            <a:ext cx="3425130" cy="12668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27" name="Equation" r:id="rId14" imgW="1714320" imgH="634680" progId="Equation.3">
                    <p:embed/>
                  </p:oleObj>
                </mc:Choice>
                <mc:Fallback>
                  <p:oleObj name="Equation" r:id="rId14" imgW="1714320" imgH="6346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39358" y="4218841"/>
                          <a:ext cx="3425130" cy="12668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" name="Action Button: Forward or Next 13">
            <a:hlinkClick r:id="rId16" action="ppaction://hlinksldjump" highlightClick="1"/>
          </p:cNvPr>
          <p:cNvSpPr/>
          <p:nvPr/>
        </p:nvSpPr>
        <p:spPr>
          <a:xfrm>
            <a:off x="8604448" y="6202178"/>
            <a:ext cx="360040" cy="395174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99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>
            <a:hlinkClick r:id="rId4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12" name="TextBox 11">
            <a:hlinkClick r:id="rId5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15" name="TextBox 14">
            <a:hlinkClick r:id="rId6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16" name="TextBox 15">
            <a:hlinkClick r:id="rId7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23" name="TextBox 22">
            <a:hlinkClick r:id="rId8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24" name="TextBox 23">
            <a:hlinkClick r:id="rId9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26" name="TextBox 25">
            <a:hlinkClick r:id="rId10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27" name="TextBox 26">
            <a:hlinkClick r:id="rId11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19672" y="544612"/>
            <a:ext cx="3816424" cy="230832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Untuk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menghentikan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benda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bergerak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kecepatan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20m/s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diperlukan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gaya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penghambat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selama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2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sekon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 Usaha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dilakukan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gaya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terhadap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benda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itu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…J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342900" lvl="0" indent="-342900" algn="justLow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UcPeriod"/>
              <a:tabLst>
                <a:tab pos="228600" algn="l"/>
                <a:tab pos="18002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98	D. </a:t>
            </a:r>
            <a:r>
              <a:rPr lang="en-US" dirty="0">
                <a:ea typeface="Times New Roman" pitchFamily="18" charset="0"/>
                <a:cs typeface="Arial" pitchFamily="34" charset="0"/>
              </a:rPr>
              <a:t>200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	</a:t>
            </a:r>
          </a:p>
          <a:p>
            <a:pPr marL="342900" lvl="0" indent="-342900" algn="justLow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UcPeriod"/>
              <a:tabLst>
                <a:tab pos="22860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100                    E.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>
                <a:ea typeface="Times New Roman" pitchFamily="18" charset="0"/>
                <a:cs typeface="Arial" pitchFamily="34" charset="0"/>
              </a:rPr>
              <a:t>240</a:t>
            </a:r>
            <a:endParaRPr lang="en-US" dirty="0">
              <a:latin typeface="+mj-lt"/>
              <a:ea typeface="Times New Roman" pitchFamily="18" charset="0"/>
              <a:cs typeface="Arial" pitchFamily="34" charset="0"/>
            </a:endParaRPr>
          </a:p>
          <a:p>
            <a:pPr marL="342900" marR="0" lvl="0" indent="-34290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>
                <a:tab pos="22860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180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495562" y="13560"/>
            <a:ext cx="1612942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39114" y="523999"/>
            <a:ext cx="3497382" cy="2400945"/>
            <a:chOff x="5539114" y="523999"/>
            <a:chExt cx="3497382" cy="2400945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06457981"/>
                </p:ext>
              </p:extLst>
            </p:nvPr>
          </p:nvGraphicFramePr>
          <p:xfrm>
            <a:off x="5580112" y="928535"/>
            <a:ext cx="3456384" cy="19964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9" name="Equation" r:id="rId12" imgW="1828800" imgH="1346040" progId="Equation.3">
                    <p:embed/>
                  </p:oleObj>
                </mc:Choice>
                <mc:Fallback>
                  <p:oleObj name="Equation" r:id="rId12" imgW="1828800" imgH="1346040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80112" y="928535"/>
                          <a:ext cx="3456384" cy="199640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TextBox 17"/>
            <p:cNvSpPr txBox="1"/>
            <p:nvPr/>
          </p:nvSpPr>
          <p:spPr>
            <a:xfrm>
              <a:off x="5539114" y="523999"/>
              <a:ext cx="1370888" cy="338554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600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Jawab</a:t>
              </a:r>
              <a:r>
                <a:rPr lang="en-US" sz="16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: D 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1656184" y="3341891"/>
            <a:ext cx="3779912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mobil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1 ton </a:t>
            </a:r>
            <a:r>
              <a:rPr lang="en-US" dirty="0" err="1"/>
              <a:t>bergerak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diam. </a:t>
            </a:r>
            <a:r>
              <a:rPr lang="en-US" dirty="0" err="1"/>
              <a:t>Sesaat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kecepatannya</a:t>
            </a:r>
            <a:r>
              <a:rPr lang="en-US" dirty="0"/>
              <a:t> 5 m/s.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mesin</a:t>
            </a:r>
            <a:r>
              <a:rPr lang="en-US" dirty="0"/>
              <a:t> </a:t>
            </a:r>
            <a:r>
              <a:rPr lang="en-US" dirty="0" err="1"/>
              <a:t>mobil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…J</a:t>
            </a:r>
          </a:p>
          <a:p>
            <a:pPr marL="342900" indent="-342900">
              <a:buAutoNum type="alphaUcPeriod"/>
            </a:pPr>
            <a:r>
              <a:rPr lang="en-US" dirty="0" smtClean="0"/>
              <a:t>1000</a:t>
            </a:r>
            <a:r>
              <a:rPr lang="en-US" dirty="0"/>
              <a:t>		</a:t>
            </a:r>
            <a:r>
              <a:rPr lang="en-US" dirty="0" smtClean="0"/>
              <a:t>D. 12500</a:t>
            </a:r>
          </a:p>
          <a:p>
            <a:pPr marL="342900" indent="-342900">
              <a:buAutoNum type="alphaUcPeriod"/>
            </a:pPr>
            <a:r>
              <a:rPr lang="en-US" dirty="0" smtClean="0"/>
              <a:t>2500                    E. 25000</a:t>
            </a:r>
            <a:endParaRPr lang="en-US" dirty="0"/>
          </a:p>
          <a:p>
            <a:pPr marL="342900" indent="-342900">
              <a:buAutoNum type="alphaUcPeriod"/>
            </a:pPr>
            <a:r>
              <a:rPr lang="en-US" dirty="0" smtClean="0"/>
              <a:t>5000</a:t>
            </a:r>
            <a:r>
              <a:rPr lang="en-US" dirty="0"/>
              <a:t>	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5539114" y="3341891"/>
            <a:ext cx="3353366" cy="2031325"/>
            <a:chOff x="5539114" y="3341891"/>
            <a:chExt cx="3353366" cy="2031325"/>
          </a:xfrm>
        </p:grpSpPr>
        <p:sp>
          <p:nvSpPr>
            <p:cNvPr id="19" name="TextBox 18"/>
            <p:cNvSpPr txBox="1"/>
            <p:nvPr/>
          </p:nvSpPr>
          <p:spPr>
            <a:xfrm>
              <a:off x="5539114" y="3341891"/>
              <a:ext cx="1370888" cy="338554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600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Jawab</a:t>
              </a:r>
              <a:r>
                <a:rPr lang="en-US" sz="16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: D 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aphicFrame>
          <p:nvGraphicFramePr>
            <p:cNvPr id="9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71459082"/>
                </p:ext>
              </p:extLst>
            </p:nvPr>
          </p:nvGraphicFramePr>
          <p:xfrm>
            <a:off x="5611122" y="3837292"/>
            <a:ext cx="3281358" cy="15359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0" name="Equation" r:id="rId14" imgW="1803240" imgH="888840" progId="Equation.3">
                    <p:embed/>
                  </p:oleObj>
                </mc:Choice>
                <mc:Fallback>
                  <p:oleObj name="Equation" r:id="rId14" imgW="1803240" imgH="88884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11122" y="3837292"/>
                          <a:ext cx="3281358" cy="153592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" name="Action Button: Forward or Next 5">
            <a:hlinkClick r:id="rId16" action="ppaction://hlinksldjump" highlightClick="1"/>
          </p:cNvPr>
          <p:cNvSpPr/>
          <p:nvPr/>
        </p:nvSpPr>
        <p:spPr>
          <a:xfrm>
            <a:off x="8302033" y="6021288"/>
            <a:ext cx="302415" cy="360040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3" action="ppaction://hlinksldjump"/>
          </p:cNvPr>
          <p:cNvSpPr txBox="1"/>
          <p:nvPr/>
        </p:nvSpPr>
        <p:spPr>
          <a:xfrm>
            <a:off x="6468" y="15596"/>
            <a:ext cx="1007007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>
            <a:hlinkClick r:id="rId4" action="ppaction://hlinksldjump"/>
          </p:cNvPr>
          <p:cNvSpPr txBox="1"/>
          <p:nvPr/>
        </p:nvSpPr>
        <p:spPr>
          <a:xfrm>
            <a:off x="1159701" y="15596"/>
            <a:ext cx="1717137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>
            <a:hlinkClick r:id="rId5" action="ppaction://hlinksldjump"/>
          </p:cNvPr>
          <p:cNvSpPr txBox="1"/>
          <p:nvPr/>
        </p:nvSpPr>
        <p:spPr>
          <a:xfrm>
            <a:off x="3001776" y="15596"/>
            <a:ext cx="336823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 PEMBELAJARAN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61475" y="15596"/>
            <a:ext cx="936475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MORE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2102795888"/>
              </p:ext>
            </p:extLst>
          </p:nvPr>
        </p:nvGraphicFramePr>
        <p:xfrm>
          <a:off x="179512" y="1412776"/>
          <a:ext cx="8784976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6468" y="663668"/>
            <a:ext cx="198644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PETA KONSEP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49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>
            <a:hlinkClick r:id="rId4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12" name="TextBox 11">
            <a:hlinkClick r:id="rId5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15" name="TextBox 14">
            <a:hlinkClick r:id="rId6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16" name="TextBox 15">
            <a:hlinkClick r:id="rId7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23" name="TextBox 22">
            <a:hlinkClick r:id="rId8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24" name="TextBox 23">
            <a:hlinkClick r:id="rId9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26" name="TextBox 25">
            <a:hlinkClick r:id="rId10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27" name="TextBox 26">
            <a:hlinkClick r:id="rId11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495562" y="13560"/>
            <a:ext cx="1612942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61489" y="3347467"/>
            <a:ext cx="1370888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Jawab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: A 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AutoShape 3"/>
          <p:cNvSpPr>
            <a:spLocks noChangeAspect="1" noChangeArrowheads="1"/>
          </p:cNvSpPr>
          <p:nvPr/>
        </p:nvSpPr>
        <p:spPr bwMode="auto">
          <a:xfrm>
            <a:off x="3606800" y="3543300"/>
            <a:ext cx="1800225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auto">
          <a:xfrm>
            <a:off x="3606800" y="35433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682590" y="550250"/>
            <a:ext cx="7358463" cy="14773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balok</a:t>
            </a:r>
            <a:r>
              <a:rPr lang="en-US" dirty="0"/>
              <a:t> </a:t>
            </a:r>
            <a:r>
              <a:rPr lang="en-US" dirty="0" err="1"/>
              <a:t>bermassa</a:t>
            </a:r>
            <a:r>
              <a:rPr lang="en-US" dirty="0"/>
              <a:t> 10 kg </a:t>
            </a:r>
            <a:r>
              <a:rPr lang="en-US" dirty="0" err="1"/>
              <a:t>didorong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miring yang </a:t>
            </a:r>
            <a:r>
              <a:rPr lang="en-US" dirty="0" err="1"/>
              <a:t>panjangnya</a:t>
            </a:r>
            <a:r>
              <a:rPr lang="en-US" dirty="0"/>
              <a:t> 5m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puncak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miring </a:t>
            </a:r>
            <a:r>
              <a:rPr lang="en-US" dirty="0" err="1"/>
              <a:t>berada</a:t>
            </a:r>
            <a:r>
              <a:rPr lang="en-US" dirty="0"/>
              <a:t> 3m.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miring </a:t>
            </a:r>
            <a:r>
              <a:rPr lang="en-US" dirty="0" err="1"/>
              <a:t>licin</a:t>
            </a:r>
            <a:r>
              <a:rPr lang="en-US" dirty="0"/>
              <a:t> (g=10m/s</a:t>
            </a:r>
            <a:r>
              <a:rPr lang="en-US" baseline="30000" dirty="0"/>
              <a:t>2</a:t>
            </a:r>
            <a:r>
              <a:rPr lang="en-US" dirty="0"/>
              <a:t>). Usaha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balok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smtClean="0"/>
              <a:t>…</a:t>
            </a:r>
          </a:p>
          <a:p>
            <a:pPr marL="342900" indent="-342900">
              <a:buAutoNum type="alphaUcPeriod"/>
            </a:pPr>
            <a:r>
              <a:rPr lang="en-US" dirty="0" smtClean="0"/>
              <a:t>300 		C</a:t>
            </a:r>
            <a:r>
              <a:rPr lang="en-US" dirty="0"/>
              <a:t>. </a:t>
            </a:r>
            <a:r>
              <a:rPr lang="en-US" dirty="0" smtClean="0"/>
              <a:t>3000	         E</a:t>
            </a:r>
            <a:r>
              <a:rPr lang="en-US" dirty="0"/>
              <a:t>. 4000</a:t>
            </a:r>
            <a:endParaRPr lang="en-US" dirty="0" smtClean="0"/>
          </a:p>
          <a:p>
            <a:pPr marL="342900" indent="-342900">
              <a:buAutoNum type="alphaUcPeriod"/>
            </a:pPr>
            <a:r>
              <a:rPr lang="en-US" dirty="0" smtClean="0"/>
              <a:t>1500 	 	D</a:t>
            </a:r>
            <a:r>
              <a:rPr lang="en-US" dirty="0"/>
              <a:t>. </a:t>
            </a:r>
            <a:r>
              <a:rPr lang="en-US" dirty="0" smtClean="0"/>
              <a:t>3500</a:t>
            </a:r>
            <a:r>
              <a:rPr lang="en-US" dirty="0"/>
              <a:t>	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9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" name="Rectangle 20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1687467" y="2067292"/>
            <a:ext cx="6250987" cy="1737484"/>
            <a:chOff x="1687467" y="2123564"/>
            <a:chExt cx="6250987" cy="1737484"/>
          </a:xfrm>
        </p:grpSpPr>
        <p:grpSp>
          <p:nvGrpSpPr>
            <p:cNvPr id="35" name="Group 34"/>
            <p:cNvGrpSpPr/>
            <p:nvPr/>
          </p:nvGrpSpPr>
          <p:grpSpPr>
            <a:xfrm>
              <a:off x="1732551" y="2599774"/>
              <a:ext cx="1831337" cy="973242"/>
              <a:chOff x="5301277" y="4622725"/>
              <a:chExt cx="1831337" cy="973242"/>
            </a:xfrm>
          </p:grpSpPr>
          <p:grpSp>
            <p:nvGrpSpPr>
              <p:cNvPr id="10" name="Group 4"/>
              <p:cNvGrpSpPr>
                <a:grpSpLocks noChangeAspect="1"/>
              </p:cNvGrpSpPr>
              <p:nvPr/>
            </p:nvGrpSpPr>
            <p:grpSpPr bwMode="auto">
              <a:xfrm>
                <a:off x="5350242" y="4637117"/>
                <a:ext cx="1741488" cy="958850"/>
                <a:chOff x="6575" y="1570"/>
                <a:chExt cx="3784" cy="2131"/>
              </a:xfrm>
            </p:grpSpPr>
            <p:sp>
              <p:nvSpPr>
                <p:cNvPr id="17" name="AutoShape 12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6575" y="1570"/>
                  <a:ext cx="3784" cy="213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8" name="Group 5"/>
                <p:cNvGrpSpPr>
                  <a:grpSpLocks/>
                </p:cNvGrpSpPr>
                <p:nvPr/>
              </p:nvGrpSpPr>
              <p:grpSpPr bwMode="auto">
                <a:xfrm>
                  <a:off x="6575" y="1570"/>
                  <a:ext cx="3784" cy="2131"/>
                  <a:chOff x="6575" y="1570"/>
                  <a:chExt cx="3784" cy="2131"/>
                </a:xfrm>
              </p:grpSpPr>
              <p:sp>
                <p:nvSpPr>
                  <p:cNvPr id="19" name="AutoShape 11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7504" y="849"/>
                    <a:ext cx="2033" cy="3476"/>
                  </a:xfrm>
                  <a:prstGeom prst="rtTriangl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" name="Rectangle 10"/>
                  <p:cNvSpPr>
                    <a:spLocks noChangeArrowheads="1"/>
                  </p:cNvSpPr>
                  <p:nvPr/>
                </p:nvSpPr>
                <p:spPr bwMode="auto">
                  <a:xfrm rot="-1767450">
                    <a:off x="6575" y="2520"/>
                    <a:ext cx="1188" cy="762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1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82" y="3095"/>
                    <a:ext cx="728" cy="60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91440" tIns="45720" rIns="91440" bIns="4572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515" y="2587"/>
                    <a:ext cx="844" cy="50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8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72" y="2332"/>
                    <a:ext cx="844" cy="50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aphicFrame>
            <p:nvGraphicFramePr>
              <p:cNvPr id="31" name="Object 3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91368026"/>
                  </p:ext>
                </p:extLst>
              </p:nvPr>
            </p:nvGraphicFramePr>
            <p:xfrm>
              <a:off x="5684799" y="5325937"/>
              <a:ext cx="288032" cy="27003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18" name="Equation" r:id="rId12" imgW="152334" imgH="139639" progId="Equation.3">
                      <p:embed/>
                    </p:oleObj>
                  </mc:Choice>
                  <mc:Fallback>
                    <p:oleObj name="Equation" r:id="rId12" imgW="152334" imgH="139639" progId="Equation.3">
                      <p:embed/>
                      <p:pic>
                        <p:nvPicPr>
                          <p:cNvPr id="0" name="Object 1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684799" y="5325937"/>
                            <a:ext cx="288032" cy="270030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2" name="TextBox 31"/>
              <p:cNvSpPr txBox="1"/>
              <p:nvPr/>
            </p:nvSpPr>
            <p:spPr>
              <a:xfrm rot="19832269">
                <a:off x="6125686" y="4622725"/>
                <a:ext cx="4860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5m</a:t>
                </a:r>
                <a:endParaRPr lang="en-US" dirty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6646584" y="4909828"/>
                <a:ext cx="4860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3m</a:t>
                </a:r>
                <a:endParaRPr lang="en-US" dirty="0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 rot="19837185">
                <a:off x="5301277" y="5026622"/>
                <a:ext cx="6319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10kg</a:t>
                </a:r>
                <a:endParaRPr lang="en-US" dirty="0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3779912" y="2177415"/>
              <a:ext cx="4158542" cy="1683633"/>
              <a:chOff x="1709602" y="2753479"/>
              <a:chExt cx="4158542" cy="1683633"/>
            </a:xfrm>
            <a:solidFill>
              <a:srgbClr val="FF0000"/>
            </a:solidFill>
          </p:grpSpPr>
          <p:graphicFrame>
            <p:nvGraphicFramePr>
              <p:cNvPr id="37" name="Object 3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11671982"/>
                  </p:ext>
                </p:extLst>
              </p:nvPr>
            </p:nvGraphicFramePr>
            <p:xfrm>
              <a:off x="1709606" y="2753479"/>
              <a:ext cx="4147785" cy="40301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19" name="Equation" r:id="rId14" imgW="2184400" imgH="203200" progId="Equation.3">
                      <p:embed/>
                    </p:oleObj>
                  </mc:Choice>
                  <mc:Fallback>
                    <p:oleObj name="Equation" r:id="rId14" imgW="2184400" imgH="203200" progId="Equation.3">
                      <p:embed/>
                      <p:pic>
                        <p:nvPicPr>
                          <p:cNvPr id="0" name="Object 1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09606" y="2753479"/>
                            <a:ext cx="4147785" cy="403011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8" name="Object 3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61430801"/>
                  </p:ext>
                </p:extLst>
              </p:nvPr>
            </p:nvGraphicFramePr>
            <p:xfrm>
              <a:off x="1709602" y="3187685"/>
              <a:ext cx="4158542" cy="12494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20" name="Equation" r:id="rId16" imgW="2120900" imgH="635000" progId="Equation.3">
                      <p:embed/>
                    </p:oleObj>
                  </mc:Choice>
                  <mc:Fallback>
                    <p:oleObj name="Equation" r:id="rId16" imgW="2120900" imgH="635000" progId="Equation.3">
                      <p:embed/>
                      <p:pic>
                        <p:nvPicPr>
                          <p:cNvPr id="0" name="Object 1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09602" y="3187685"/>
                            <a:ext cx="4158542" cy="124942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2" name="TextBox 41"/>
            <p:cNvSpPr txBox="1"/>
            <p:nvPr/>
          </p:nvSpPr>
          <p:spPr>
            <a:xfrm>
              <a:off x="1687467" y="2123564"/>
              <a:ext cx="14024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Penyelesaian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4142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>
            <a:hlinkClick r:id="rId3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12" name="TextBox 11">
            <a:hlinkClick r:id="rId4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15" name="TextBox 14">
            <a:hlinkClick r:id="rId5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16" name="TextBox 15">
            <a:hlinkClick r:id="rId6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23" name="TextBox 22">
            <a:hlinkClick r:id="rId7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24" name="TextBox 23">
            <a:hlinkClick r:id="rId8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25" name="TextBox 24">
            <a:hlinkClick r:id="rId9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27" name="TextBox 26">
            <a:hlinkClick r:id="rId10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026009" y="13560"/>
            <a:ext cx="2010487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Uji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Kompetensi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782733" y="810358"/>
            <a:ext cx="7253763" cy="5185760"/>
            <a:chOff x="1782733" y="810358"/>
            <a:chExt cx="7253763" cy="5185760"/>
          </a:xfrm>
        </p:grpSpPr>
        <p:sp>
          <p:nvSpPr>
            <p:cNvPr id="17" name="TextBox 16"/>
            <p:cNvSpPr txBox="1"/>
            <p:nvPr/>
          </p:nvSpPr>
          <p:spPr>
            <a:xfrm>
              <a:off x="1782733" y="810358"/>
              <a:ext cx="7253763" cy="452431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Soal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: 1</a:t>
              </a:r>
            </a:p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Sebuah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mula-mula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bergerak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kecepatan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awal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5 m/s.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Kemudian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dikenai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sebesar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12 N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selama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10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detik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sehingga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kecepatannya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bertambah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Jika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massa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adalah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24 kg,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hitunglah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:</a:t>
              </a:r>
            </a:p>
            <a:p>
              <a:pPr marL="342900" indent="-342900">
                <a:buAutoNum type="alphaLcPeriod"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Percepatan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dialami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!</a:t>
              </a:r>
            </a:p>
            <a:p>
              <a:pPr marL="342900" indent="-342900">
                <a:buAutoNum type="alphaLcPeriod"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Kecepatan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selama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10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detik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!</a:t>
              </a:r>
            </a:p>
            <a:p>
              <a:pPr marL="342900" indent="-342900">
                <a:buAutoNum type="alphaLcPeriod"/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Usaha yang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dilakukan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selama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10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!</a:t>
              </a:r>
            </a:p>
            <a:p>
              <a:pPr marL="342900" indent="-342900">
                <a:buAutoNum type="alphaLcPeriod"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Energik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Kinetik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awal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!</a:t>
              </a:r>
            </a:p>
            <a:p>
              <a:pPr marL="342900" indent="-342900">
                <a:buAutoNum type="alphaLcPeriod"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Energi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kinetik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akhir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!</a:t>
              </a:r>
            </a:p>
            <a:p>
              <a:pPr marL="342900" indent="-342900">
                <a:buAutoNum type="alphaLcPeriod"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Perubahan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energi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kinetik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!</a:t>
              </a:r>
              <a:endParaRPr lang="en-US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782733" y="5534453"/>
              <a:ext cx="1244251" cy="46166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Skor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: 8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Action Button: Forward or Next 2">
            <a:hlinkClick r:id="rId11" action="ppaction://hlinksldjump" highlightClick="1"/>
          </p:cNvPr>
          <p:cNvSpPr/>
          <p:nvPr/>
        </p:nvSpPr>
        <p:spPr>
          <a:xfrm>
            <a:off x="8031252" y="6309320"/>
            <a:ext cx="357172" cy="360040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35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>
            <a:hlinkClick r:id="rId3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12" name="TextBox 11">
            <a:hlinkClick r:id="rId4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15" name="TextBox 14">
            <a:hlinkClick r:id="rId5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16" name="TextBox 15">
            <a:hlinkClick r:id="rId6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23" name="TextBox 22">
            <a:hlinkClick r:id="rId7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24" name="TextBox 23">
            <a:hlinkClick r:id="rId8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25" name="TextBox 24">
            <a:hlinkClick r:id="rId9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27" name="TextBox 26">
            <a:hlinkClick r:id="rId10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026009" y="13560"/>
            <a:ext cx="2010487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Uji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Kompetensi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886911" y="810358"/>
            <a:ext cx="7005569" cy="4583183"/>
            <a:chOff x="1886911" y="810358"/>
            <a:chExt cx="7005569" cy="4583183"/>
          </a:xfrm>
        </p:grpSpPr>
        <p:sp>
          <p:nvSpPr>
            <p:cNvPr id="3" name="TextBox 2"/>
            <p:cNvSpPr txBox="1"/>
            <p:nvPr/>
          </p:nvSpPr>
          <p:spPr>
            <a:xfrm>
              <a:off x="1907704" y="810358"/>
              <a:ext cx="6984776" cy="378565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Soal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: 2</a:t>
              </a:r>
            </a:p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Sebuah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jatuh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bebas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ketinggian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tertentu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menyentuh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tanah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membutuhkan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waktu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10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detik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(g=10m/s2),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jika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massa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1kg,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hitunglah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:</a:t>
              </a:r>
            </a:p>
            <a:p>
              <a:pPr marL="342900" indent="-342900">
                <a:buAutoNum type="alphaLcPeriod"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Tinggi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menyentuh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tanah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!</a:t>
              </a:r>
            </a:p>
            <a:p>
              <a:pPr marL="342900" indent="-342900">
                <a:buAutoNum type="alphaLcPeriod"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Energi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potensial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menyentuh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tanah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!</a:t>
              </a:r>
            </a:p>
            <a:p>
              <a:pPr marL="342900" indent="-342900">
                <a:buAutoNum type="alphaLcPeriod"/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Usaha yang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dilakukan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berat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mencapai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5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detik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!</a:t>
              </a:r>
            </a:p>
            <a:p>
              <a:pPr marL="342900" indent="-342900">
                <a:buAutoNum type="alphaLcPeriod"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Energi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kinetik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menyentuh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tanah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!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886911" y="4931876"/>
              <a:ext cx="1244251" cy="46166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Skor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: 6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Action Button: Forward or Next 5">
            <a:hlinkClick r:id="rId11" action="ppaction://hlinksldjump" highlightClick="1"/>
          </p:cNvPr>
          <p:cNvSpPr/>
          <p:nvPr/>
        </p:nvSpPr>
        <p:spPr>
          <a:xfrm>
            <a:off x="7740352" y="5765286"/>
            <a:ext cx="432048" cy="436892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9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>
            <a:hlinkClick r:id="rId3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12" name="TextBox 11">
            <a:hlinkClick r:id="rId4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15" name="TextBox 14">
            <a:hlinkClick r:id="rId5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16" name="TextBox 15">
            <a:hlinkClick r:id="rId6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23" name="TextBox 22">
            <a:hlinkClick r:id="rId7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24" name="TextBox 23">
            <a:hlinkClick r:id="rId8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25" name="TextBox 24">
            <a:hlinkClick r:id="rId9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27" name="TextBox 26">
            <a:hlinkClick r:id="rId10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026009" y="13560"/>
            <a:ext cx="2010487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Uji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Kompetensi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782733" y="810358"/>
            <a:ext cx="7253763" cy="5185760"/>
            <a:chOff x="1782733" y="810358"/>
            <a:chExt cx="7253763" cy="5185760"/>
          </a:xfrm>
        </p:grpSpPr>
        <p:sp>
          <p:nvSpPr>
            <p:cNvPr id="18" name="TextBox 17"/>
            <p:cNvSpPr txBox="1"/>
            <p:nvPr/>
          </p:nvSpPr>
          <p:spPr>
            <a:xfrm>
              <a:off x="1782733" y="810358"/>
              <a:ext cx="7253763" cy="4154984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Soal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: 3</a:t>
              </a:r>
            </a:p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Panjang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lintasan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miring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adalah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20m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kemiringan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sudut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30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tanpa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gesekan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bila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massa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2 kg.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Hitunglah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:</a:t>
              </a:r>
            </a:p>
            <a:p>
              <a:pPr marL="342900" indent="-342900">
                <a:buAutoNum type="alphaLcPeriod"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Percepatan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dialami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!</a:t>
              </a:r>
            </a:p>
            <a:p>
              <a:pPr marL="342900" indent="-342900">
                <a:buAutoNum type="alphaLcPeriod"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Kecepatan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mendekati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dasar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miring !</a:t>
              </a:r>
            </a:p>
            <a:p>
              <a:pPr marL="342900" indent="-342900">
                <a:buAutoNum type="alphaLcPeriod"/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Usaha yang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dilakukan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mendekati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dasar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miring !</a:t>
              </a:r>
            </a:p>
            <a:p>
              <a:pPr marL="342900" indent="-342900">
                <a:buAutoNum type="alphaLcPeriod"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Perubahan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energi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kinetik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menyentuh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dasar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miring !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782733" y="5534453"/>
              <a:ext cx="1244251" cy="46166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Skor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: 5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Action Button: Forward or Next 3">
            <a:hlinkClick r:id="rId11" action="ppaction://hlinksldjump" highlightClick="1"/>
          </p:cNvPr>
          <p:cNvSpPr/>
          <p:nvPr/>
        </p:nvSpPr>
        <p:spPr>
          <a:xfrm>
            <a:off x="8172400" y="6202178"/>
            <a:ext cx="360040" cy="395174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2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>
            <a:hlinkClick r:id="rId3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12" name="TextBox 11">
            <a:hlinkClick r:id="rId4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15" name="TextBox 14">
            <a:hlinkClick r:id="rId5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16" name="TextBox 15">
            <a:hlinkClick r:id="rId6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23" name="TextBox 22">
            <a:hlinkClick r:id="rId7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24" name="TextBox 23">
            <a:hlinkClick r:id="rId8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25" name="TextBox 24">
            <a:hlinkClick r:id="rId9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27" name="TextBox 26">
            <a:hlinkClick r:id="rId10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026009" y="13560"/>
            <a:ext cx="2010487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Uji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Kompetensi</a:t>
            </a:r>
            <a:r>
              <a:rPr lang="en-US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782733" y="810358"/>
            <a:ext cx="7253763" cy="2894186"/>
            <a:chOff x="1782733" y="810358"/>
            <a:chExt cx="7253763" cy="2894186"/>
          </a:xfrm>
        </p:grpSpPr>
        <p:sp>
          <p:nvSpPr>
            <p:cNvPr id="17" name="TextBox 16"/>
            <p:cNvSpPr txBox="1"/>
            <p:nvPr/>
          </p:nvSpPr>
          <p:spPr>
            <a:xfrm>
              <a:off x="1782733" y="810358"/>
              <a:ext cx="7253763" cy="2308324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Soal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: 4</a:t>
              </a:r>
            </a:p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Sebuah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bergerak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kecepatan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awal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10m/s.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Setelah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dipengaruhi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kecepatan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nya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bertambah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15m/s,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jika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massa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4 kg.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Hitunglah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usaha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dilakukan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benda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interval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kecepatan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tersebut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!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782733" y="3242879"/>
              <a:ext cx="1244251" cy="461665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Skor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: 2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Action Button: Home 2">
            <a:hlinkClick r:id="rId11" action="ppaction://hlinksldjump" highlightClick="1"/>
          </p:cNvPr>
          <p:cNvSpPr/>
          <p:nvPr/>
        </p:nvSpPr>
        <p:spPr>
          <a:xfrm>
            <a:off x="8388424" y="6202178"/>
            <a:ext cx="432048" cy="467182"/>
          </a:xfrm>
          <a:prstGeom prst="actionButtonHo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4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68" y="15596"/>
            <a:ext cx="1007007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>
            <a:hlinkClick r:id="rId3" action="ppaction://hlinksldjump"/>
          </p:cNvPr>
          <p:cNvSpPr txBox="1"/>
          <p:nvPr/>
        </p:nvSpPr>
        <p:spPr>
          <a:xfrm>
            <a:off x="1159701" y="15596"/>
            <a:ext cx="1717137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>
            <a:hlinkClick r:id="rId4" action="ppaction://hlinksldjump"/>
          </p:cNvPr>
          <p:cNvSpPr txBox="1"/>
          <p:nvPr/>
        </p:nvSpPr>
        <p:spPr>
          <a:xfrm>
            <a:off x="3001776" y="15596"/>
            <a:ext cx="336823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 PEMBELAJARAN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61475" y="15596"/>
            <a:ext cx="936475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MORE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4562" y="1196752"/>
            <a:ext cx="4572000" cy="4433724"/>
            <a:chOff x="144562" y="1196752"/>
            <a:chExt cx="4572000" cy="4433724"/>
          </a:xfrm>
        </p:grpSpPr>
        <p:sp>
          <p:nvSpPr>
            <p:cNvPr id="3" name="Rectangle 2"/>
            <p:cNvSpPr/>
            <p:nvPr/>
          </p:nvSpPr>
          <p:spPr>
            <a:xfrm>
              <a:off x="144562" y="1844824"/>
              <a:ext cx="4572000" cy="378565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r>
                <a:rPr lang="id-ID" sz="4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Menganalisis gejala alam dan keteraturannya dalam cakupan mekanika benda titik.</a:t>
              </a:r>
              <a:endParaRPr lang="en-US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1520" y="1196752"/>
              <a:ext cx="3230372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STANDAR KOMPETENSI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932040" y="1196752"/>
            <a:ext cx="3960440" cy="4433724"/>
            <a:chOff x="4932040" y="1196752"/>
            <a:chExt cx="3960440" cy="4433724"/>
          </a:xfrm>
        </p:grpSpPr>
        <p:sp>
          <p:nvSpPr>
            <p:cNvPr id="8" name="TextBox 7"/>
            <p:cNvSpPr txBox="1"/>
            <p:nvPr/>
          </p:nvSpPr>
          <p:spPr>
            <a:xfrm>
              <a:off x="5076056" y="1196752"/>
              <a:ext cx="2877711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KOMPETENSI DASAR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4932040" y="1844824"/>
              <a:ext cx="3960440" cy="378565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id-ID" sz="4000" dirty="0"/>
                <a:t>Menganalisis  hubungan antara usaha, perubahan energi dengan hukum kekekalan energi mekanik.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414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3" action="ppaction://hlinksldjump"/>
          </p:cNvPr>
          <p:cNvSpPr txBox="1"/>
          <p:nvPr/>
        </p:nvSpPr>
        <p:spPr>
          <a:xfrm>
            <a:off x="6468" y="15596"/>
            <a:ext cx="1007007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59701" y="15596"/>
            <a:ext cx="1717137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>
            <a:hlinkClick r:id="rId4" action="ppaction://hlinksldjump"/>
          </p:cNvPr>
          <p:cNvSpPr txBox="1"/>
          <p:nvPr/>
        </p:nvSpPr>
        <p:spPr>
          <a:xfrm>
            <a:off x="3001776" y="15596"/>
            <a:ext cx="336823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 PEMBELAJARAN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61475" y="15596"/>
            <a:ext cx="936475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MORE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9512" y="755412"/>
            <a:ext cx="8712968" cy="4986561"/>
            <a:chOff x="179512" y="755412"/>
            <a:chExt cx="8712968" cy="4986561"/>
          </a:xfrm>
        </p:grpSpPr>
        <p:sp>
          <p:nvSpPr>
            <p:cNvPr id="6" name="TextBox 5"/>
            <p:cNvSpPr txBox="1"/>
            <p:nvPr/>
          </p:nvSpPr>
          <p:spPr>
            <a:xfrm>
              <a:off x="2915816" y="755412"/>
              <a:ext cx="3594254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INDIKATOR PENCAPAIAN 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79512" y="1340768"/>
              <a:ext cx="8712968" cy="440120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342900" lvl="0" indent="-342900">
                <a:buAutoNum type="arabicPeriod"/>
              </a:pPr>
              <a:r>
                <a:rPr lang="en-US" sz="28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Menganalisis</a:t>
              </a:r>
              <a:r>
                <a:rPr lang="en-US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8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hubungan</a:t>
              </a:r>
              <a:r>
                <a:rPr lang="en-US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8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antara</a:t>
              </a:r>
              <a:r>
                <a:rPr lang="en-US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8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usaha</a:t>
              </a:r>
              <a:r>
                <a:rPr lang="en-US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28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gaya</a:t>
              </a:r>
              <a:r>
                <a:rPr lang="en-US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8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dan</a:t>
              </a:r>
              <a:r>
                <a:rPr lang="en-US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8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perpindahan</a:t>
              </a: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.</a:t>
              </a:r>
              <a:endParaRPr lang="en-US" sz="28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342900" lvl="0" indent="-342900">
                <a:buAutoNum type="arabicPeriod"/>
              </a:pPr>
              <a:r>
                <a:rPr lang="en-US" sz="28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Menganalisis</a:t>
              </a:r>
              <a:r>
                <a:rPr lang="en-US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8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hubungan</a:t>
              </a:r>
              <a:r>
                <a:rPr lang="en-US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8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usaha</a:t>
              </a:r>
              <a:r>
                <a:rPr lang="en-US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8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dan</a:t>
              </a:r>
              <a:r>
                <a:rPr lang="en-US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8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energi</a:t>
              </a:r>
              <a:r>
                <a:rPr lang="en-US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8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kinetik</a:t>
              </a: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.</a:t>
              </a:r>
              <a:endParaRPr lang="en-US" sz="28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342900" lvl="0" indent="-342900">
                <a:buAutoNum type="arabicPeriod"/>
              </a:pP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Menganalisis </a:t>
              </a:r>
              <a:r>
                <a:rPr lang="id-ID" sz="28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hubungan antara usaha dan energi </a:t>
              </a: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kinetik.</a:t>
              </a:r>
              <a:endParaRPr lang="en-US" sz="28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342900" lvl="0" indent="-342900">
                <a:buAutoNum type="arabicPeriod"/>
              </a:pP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Menganalisis </a:t>
              </a:r>
              <a:r>
                <a:rPr lang="id-ID" sz="28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hubungan antara usaha dengan energi </a:t>
              </a: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potensial.</a:t>
              </a:r>
              <a:endParaRPr lang="en-US" sz="28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342900" lvl="0" indent="-342900">
                <a:buAutoNum type="arabicPeriod"/>
              </a:pP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Merumuskan </a:t>
              </a:r>
              <a:r>
                <a:rPr lang="id-ID" sz="28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bentuk hukum kekekalan energi mekanik.</a:t>
              </a:r>
              <a:endParaRPr lang="en-US" sz="28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14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3" action="ppaction://hlinksldjump"/>
          </p:cNvPr>
          <p:cNvSpPr txBox="1"/>
          <p:nvPr/>
        </p:nvSpPr>
        <p:spPr>
          <a:xfrm>
            <a:off x="6468" y="15596"/>
            <a:ext cx="1007007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>
            <a:hlinkClick r:id="rId4" action="ppaction://hlinksldjump"/>
          </p:cNvPr>
          <p:cNvSpPr txBox="1"/>
          <p:nvPr/>
        </p:nvSpPr>
        <p:spPr>
          <a:xfrm>
            <a:off x="1159701" y="15596"/>
            <a:ext cx="1717137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01776" y="15596"/>
            <a:ext cx="336823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 PEMBELAJARAN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TextBox 19">
            <a:hlinkClick r:id="rId5" action="ppaction://hlinksldjump"/>
          </p:cNvPr>
          <p:cNvSpPr txBox="1"/>
          <p:nvPr/>
        </p:nvSpPr>
        <p:spPr>
          <a:xfrm>
            <a:off x="6461475" y="15596"/>
            <a:ext cx="1337226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MORE&gt;&gt;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7504" y="636931"/>
            <a:ext cx="8928992" cy="5508628"/>
            <a:chOff x="107504" y="636931"/>
            <a:chExt cx="8928992" cy="5508628"/>
          </a:xfrm>
        </p:grpSpPr>
        <p:sp>
          <p:nvSpPr>
            <p:cNvPr id="6" name="TextBox 5"/>
            <p:cNvSpPr txBox="1"/>
            <p:nvPr/>
          </p:nvSpPr>
          <p:spPr>
            <a:xfrm>
              <a:off x="261127" y="636931"/>
              <a:ext cx="3446777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TUJUAN PEMBELAJARAN 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07504" y="1128801"/>
              <a:ext cx="8928992" cy="501675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342900" lvl="1" indent="-342900">
                <a:buAutoNum type="arabicPeriod"/>
              </a:pP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Menjelaskan </a:t>
              </a:r>
              <a:r>
                <a:rPr lang="id-ID" sz="2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pengertian </a:t>
              </a: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usaha.</a:t>
              </a:r>
              <a:endParaRPr lang="en-US" sz="2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342900" lvl="1" indent="-342900">
                <a:buAutoNum type="arabicPeriod"/>
              </a:pP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Menganalisis </a:t>
              </a:r>
              <a:r>
                <a:rPr lang="id-ID" sz="2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hubungan antara besaran usaha, gaya, dan </a:t>
              </a: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perpindahan.</a:t>
              </a:r>
              <a:endParaRPr lang="en-US" sz="2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342900" lvl="1" indent="-342900">
                <a:buAutoNum type="arabicPeriod"/>
              </a:pP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Menyebutkan </a:t>
              </a:r>
              <a:r>
                <a:rPr lang="id-ID" sz="2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faktor-faktor yang mempengaruhi </a:t>
              </a: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usaha.</a:t>
              </a:r>
              <a:endParaRPr lang="en-US" sz="2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342900" lvl="1" indent="-342900">
                <a:buAutoNum type="arabicPeriod"/>
              </a:pP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Menjelaskan </a:t>
              </a:r>
              <a:r>
                <a:rPr lang="id-ID" sz="2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teorema </a:t>
              </a: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usaha-energi.</a:t>
              </a:r>
              <a:endParaRPr lang="en-US" sz="2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342900" lvl="1" indent="-342900">
                <a:buAutoNum type="arabicPeriod"/>
              </a:pP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Menganalisis </a:t>
              </a:r>
              <a:r>
                <a:rPr lang="id-ID" sz="2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hubungan antara usaha dengan perubahan energi </a:t>
              </a: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kinetik.</a:t>
              </a:r>
              <a:endPara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342900" lvl="1" indent="-342900">
                <a:buAutoNum type="arabicPeriod"/>
              </a:pP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Menganalisis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hubungan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antara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usaha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dengan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perubahan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energi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potensial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.</a:t>
              </a:r>
            </a:p>
            <a:p>
              <a:pPr marL="342900" lvl="1" indent="-342900">
                <a:buAutoNum type="arabicPeriod"/>
              </a:pP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Menganalisis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hubungan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antara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usaha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dengan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energi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mekanik</a:t>
              </a:r>
              <a:endParaRPr lang="en-US" sz="2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342900" lvl="1" indent="-342900">
                <a:buAutoNum type="arabicPeriod"/>
              </a:pP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Menghitung </a:t>
              </a:r>
              <a:r>
                <a:rPr lang="id-ID" sz="2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kerja yang dilakukan oleh gaya yang besarnya </a:t>
              </a: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berubah-ubah.</a:t>
              </a:r>
              <a:endPara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342900" lvl="1" indent="-342900">
                <a:buAutoNum type="arabicPeriod"/>
              </a:pP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Menghutung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kerja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yang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dilakukan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oleh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perubahan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kecepatan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dan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beda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potensial</a:t>
              </a:r>
              <a:endPara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342900" lvl="1" indent="-342900">
                <a:buAutoNum type="arabicPeriod"/>
              </a:pP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Menentukan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persamaan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hukum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kekekalan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energi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20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mekanik</a:t>
              </a:r>
              <a:endParaRPr lang="en-US" sz="2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342900" lvl="1" indent="-342900">
                <a:buAutoNum type="arabicPeriod"/>
              </a:pP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Menjelaskan </a:t>
              </a:r>
              <a:r>
                <a:rPr lang="id-ID" sz="2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pengertian </a:t>
              </a:r>
              <a:r>
                <a:rPr lang="id-ID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daya.</a:t>
              </a:r>
              <a:r>
                <a:rPr lang="en-US" sz="2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14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00192" y="1052736"/>
            <a:ext cx="2713966" cy="156966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Berapa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besar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yang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dilakukan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?</a:t>
            </a: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00192" y="4523636"/>
            <a:ext cx="2713966" cy="193899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Berapa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besar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yang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dilakukan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ketinggian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 ?</a:t>
            </a:r>
            <a:endParaRPr lang="en-US" sz="24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>
            <a:hlinkClick r:id="rId7" action="ppaction://hlinksldjump"/>
          </p:cNvPr>
          <p:cNvSpPr txBox="1"/>
          <p:nvPr/>
        </p:nvSpPr>
        <p:spPr>
          <a:xfrm>
            <a:off x="-9216" y="539388"/>
            <a:ext cx="1525746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16" name="TextBox 15">
            <a:hlinkClick r:id="rId8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25" name="TextBox 24">
            <a:hlinkClick r:id="rId9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26" name="TextBox 25">
            <a:hlinkClick r:id="rId10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27" name="TextBox 26">
            <a:hlinkClick r:id="rId11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28" name="TextBox 27">
            <a:hlinkClick r:id="rId12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29" name="TextBox 28">
            <a:hlinkClick r:id="rId13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30" name="TextBox 29">
            <a:hlinkClick r:id="rId14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13" name="TextBox 12">
            <a:hlinkClick r:id="rId15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153" name="ShockwaveFlash1" r:id="rId2" imgW="4464305" imgH="2874669"/>
        </mc:Choice>
        <mc:Fallback>
          <p:control name="ShockwaveFlash1" r:id="rId2" imgW="4464305" imgH="287466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620713"/>
                  <a:ext cx="4464050" cy="28749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4" name="ShockwaveFlash2" r:id="rId3" imgW="4576271" imgH="3212924"/>
        </mc:Choice>
        <mc:Fallback>
          <p:control name="ShockwaveFlash2" r:id="rId3" imgW="4576271" imgH="3212924">
            <p:pic>
              <p:nvPicPr>
                <p:cNvPr id="0" name="ShockwaveFlash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24025" y="3429000"/>
                  <a:ext cx="4576763" cy="32131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5" name="ShockwaveFlash3" r:id="rId4" imgW="3958763" imgH="2874669"/>
        </mc:Choice>
        <mc:Fallback>
          <p:control name="ShockwaveFlash3" r:id="rId4" imgW="3958763" imgH="2874669">
            <p:pic>
              <p:nvPicPr>
                <p:cNvPr id="0" name="ShockwaveFlash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620713"/>
                  <a:ext cx="4464050" cy="28749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30125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97716" y="13560"/>
            <a:ext cx="2624436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0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Gaya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9672" y="572208"/>
            <a:ext cx="4176464" cy="156966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Sebuah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bermassa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dikenai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sebesar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menyebabkan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berpindah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sejauh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maka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yang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dilakukan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besarnya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perpindahannya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84168" y="1202881"/>
            <a:ext cx="2952328" cy="1615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84168" y="775905"/>
            <a:ext cx="576064" cy="41290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endParaRPr lang="en-US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084168" y="764704"/>
            <a:ext cx="1361784" cy="412907"/>
            <a:chOff x="3563888" y="3664165"/>
            <a:chExt cx="1361784" cy="412907"/>
          </a:xfrm>
        </p:grpSpPr>
        <p:sp>
          <p:nvSpPr>
            <p:cNvPr id="30" name="Rectangle 29"/>
            <p:cNvSpPr/>
            <p:nvPr/>
          </p:nvSpPr>
          <p:spPr>
            <a:xfrm>
              <a:off x="3563888" y="3664165"/>
              <a:ext cx="576064" cy="41290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m</a:t>
              </a:r>
              <a:endParaRPr lang="en-US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8" name="Straight Arrow Connector 7"/>
            <p:cNvCxnSpPr>
              <a:stCxn id="30" idx="3"/>
            </p:cNvCxnSpPr>
            <p:nvPr/>
          </p:nvCxnSpPr>
          <p:spPr>
            <a:xfrm flipV="1">
              <a:off x="4139952" y="3870618"/>
              <a:ext cx="504056" cy="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4538002" y="3664165"/>
                  <a:ext cx="3876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𝑭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38002" y="3664165"/>
                  <a:ext cx="387670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t="-8197" r="-20635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Group 38"/>
          <p:cNvGrpSpPr/>
          <p:nvPr/>
        </p:nvGrpSpPr>
        <p:grpSpPr>
          <a:xfrm>
            <a:off x="6084168" y="1298099"/>
            <a:ext cx="2880320" cy="369332"/>
            <a:chOff x="1907704" y="2996952"/>
            <a:chExt cx="2880320" cy="369332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1907704" y="3212976"/>
              <a:ext cx="116794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3383868" y="3212976"/>
              <a:ext cx="140415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3034218" y="2996952"/>
                  <a:ext cx="36901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𝑺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4218" y="2996952"/>
                  <a:ext cx="369011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8197" r="-2166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0" name="TextBox 39"/>
          <p:cNvSpPr txBox="1"/>
          <p:nvPr/>
        </p:nvSpPr>
        <p:spPr>
          <a:xfrm>
            <a:off x="1619672" y="2219380"/>
            <a:ext cx="4176464" cy="1077218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Berdasarkan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II Newton,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bahwa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percepatan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searah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terbalik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massanya</a:t>
            </a:r>
            <a:endParaRPr lang="en-US" sz="16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012160" y="1727532"/>
                <a:ext cx="2898807" cy="1403269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∴</m:t>
                      </m:r>
                      <m:r>
                        <a:rPr lang="en-US" sz="2200" b="1" i="1" smtClean="0">
                          <a:latin typeface="Cambria Math"/>
                        </a:rPr>
                        <m:t>𝑾</m:t>
                      </m:r>
                      <m:r>
                        <a:rPr lang="en-US" sz="2200" b="1" i="1" smtClean="0"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latin typeface="Cambria Math"/>
                        </a:rPr>
                        <m:t>𝑭𝒙𝒔</m:t>
                      </m:r>
                    </m:oMath>
                  </m:oMathPara>
                </a14:m>
                <a:endParaRPr lang="en-US" sz="22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num>
                        <m:den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</m:den>
                      </m:f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↔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𝑭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𝒎𝒙𝒂</m:t>
                      </m:r>
                    </m:oMath>
                  </m:oMathPara>
                </a14:m>
                <a:endParaRPr lang="en-US" sz="22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∴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𝒎𝒂𝒔</m:t>
                      </m:r>
                    </m:oMath>
                  </m:oMathPara>
                </a14:m>
                <a:endParaRPr lang="en-US" sz="2200" b="1" dirty="0" smtClean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1727532"/>
                <a:ext cx="2898807" cy="140326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630585" y="3380520"/>
                <a:ext cx="2806987" cy="117436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𝑾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𝒖𝒔𝒂𝒉𝒂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𝒐𝒍𝒆𝒉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𝒈𝒂𝒚𝒂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𝑱𝒐𝒖𝒍𝒆</m:t>
                          </m:r>
                        </m:e>
                      </m:d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𝑭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𝒈𝒂𝒚𝒂</m:t>
                      </m:r>
                      <m:r>
                        <a:rPr lang="en-US" sz="1400" b="1" i="1" smtClean="0">
                          <a:latin typeface="Cambria Math"/>
                        </a:rPr>
                        <m:t> (</m:t>
                      </m:r>
                      <m:r>
                        <a:rPr lang="en-US" sz="1400" b="1" i="1" smtClean="0">
                          <a:latin typeface="Cambria Math"/>
                        </a:rPr>
                        <m:t>𝑵</m:t>
                      </m:r>
                      <m:r>
                        <a:rPr lang="en-US" sz="14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𝒔</m:t>
                      </m:r>
                      <m:r>
                        <a:rPr lang="en-US" sz="1400" b="1" i="1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𝒋𝒂𝒓𝒂𝒌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𝒕𝒆𝒎𝒑𝒖𝒉</m:t>
                      </m:r>
                      <m:r>
                        <a:rPr lang="en-US" sz="1400" b="1" i="1">
                          <a:latin typeface="Cambria Math"/>
                        </a:rPr>
                        <m:t> (</m:t>
                      </m:r>
                      <m:r>
                        <a:rPr lang="en-US" sz="1400" b="1" i="1" smtClean="0">
                          <a:latin typeface="Cambria Math"/>
                        </a:rPr>
                        <m:t>𝒎</m:t>
                      </m:r>
                      <m:r>
                        <a:rPr lang="en-US" sz="1400" b="1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𝒎</m:t>
                      </m:r>
                      <m:r>
                        <a:rPr lang="en-US" sz="1400" b="1" i="1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𝒎𝒂𝒔𝒔𝒂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𝒃𝒆𝒏𝒅𝒂</m:t>
                      </m:r>
                      <m:r>
                        <a:rPr lang="en-US" sz="1400" b="1" i="1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𝒌𝒈</m:t>
                          </m:r>
                        </m:e>
                      </m:d>
                    </m:oMath>
                  </m:oMathPara>
                </a14:m>
                <a:endParaRPr lang="en-US" sz="1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𝒂</m:t>
                      </m:r>
                      <m:r>
                        <a:rPr lang="en-US" sz="1400" b="1" i="1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𝒑𝒆𝒓𝒄𝒆𝒑𝒂𝒕𝒂𝒏</m:t>
                      </m:r>
                      <m:r>
                        <a:rPr lang="en-US" sz="1400" b="1" i="1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𝒃𝒆𝒏𝒅𝒂</m:t>
                      </m:r>
                      <m:r>
                        <a:rPr lang="en-US" sz="1400" b="1" i="1">
                          <a:latin typeface="Cambria Math"/>
                        </a:rPr>
                        <m:t> (</m:t>
                      </m:r>
                      <m:r>
                        <a:rPr lang="en-US" sz="1400" b="1" i="1" smtClean="0">
                          <a:latin typeface="Cambria Math"/>
                        </a:rPr>
                        <m:t>𝒎</m:t>
                      </m:r>
                      <m:r>
                        <a:rPr lang="en-US" sz="1400" b="1" i="1" smtClean="0">
                          <a:latin typeface="Cambria Math"/>
                        </a:rPr>
                        <m:t>/</m:t>
                      </m:r>
                      <m:sSup>
                        <m:sSup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𝒔</m:t>
                          </m:r>
                        </m:e>
                        <m:sup>
                          <m:r>
                            <a:rPr lang="en-US" sz="1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400" b="1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400" b="1" dirty="0" smtClean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0585" y="3380520"/>
                <a:ext cx="2806987" cy="117436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646968" y="4604656"/>
                <a:ext cx="2511072" cy="1387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Pembuktian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satuan</a:t>
                </a:r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usaha</a:t>
                </a:r>
                <a:endPara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𝑊</m:t>
                    </m:r>
                    <m:r>
                      <a:rPr lang="en-US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𝑚𝑎𝑠</m:t>
                    </m:r>
                    <m:r>
                      <a:rPr lang="en-US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𝑘𝑔</m:t>
                    </m:r>
                  </m:oMath>
                </a14:m>
                <a:r>
                  <a:rPr lang="en-US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.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>
                                <a:latin typeface="Cambria Math"/>
                              </a:rPr>
                              <m:t>𝑠</m:t>
                            </m:r>
                          </m:e>
                          <m:sup>
                            <m:r>
                              <a:rPr lang="en-US" b="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/>
                      </a:rPr>
                      <m:t>𝑚</m:t>
                    </m:r>
                  </m:oMath>
                </a14:m>
                <a:endParaRPr lang="en-US" b="0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𝑊</m:t>
                    </m:r>
                    <m:r>
                      <a:rPr lang="en-US" i="1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=</m:t>
                    </m:r>
                    <m:r>
                      <a:rPr lang="en-US" i="1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𝑘𝑔</m:t>
                    </m:r>
                  </m:oMath>
                </a14:m>
                <a:r>
                  <a:rPr lang="en-US" dirty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.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𝑚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𝑁</m:t>
                    </m:r>
                    <m:r>
                      <a:rPr lang="en-US" b="0" i="1" smtClean="0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/>
                      </a:rPr>
                      <m:t>𝑚</m:t>
                    </m:r>
                  </m:oMath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𝑊</m:t>
                      </m:r>
                      <m:r>
                        <a:rPr lang="en-US" i="1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𝑁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𝑚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𝐽𝑜𝑢𝑙𝑒</m:t>
                      </m:r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</a:rPr>
                        <m:t>𝐽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6968" y="4604656"/>
                <a:ext cx="2511072" cy="1387239"/>
              </a:xfrm>
              <a:prstGeom prst="rect">
                <a:avLst/>
              </a:prstGeom>
              <a:blipFill rotWithShape="1">
                <a:blip r:embed="rId7"/>
                <a:stretch>
                  <a:fillRect l="-485" t="-439" r="-1942" b="-5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572000" y="3388147"/>
                <a:ext cx="4464496" cy="3108543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Sebuah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benda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pada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bidang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datar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massanya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4 kg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bergerak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dengan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percepatan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latin typeface="Cambria Math"/>
                            <a:ea typeface="Verdana" pitchFamily="34" charset="0"/>
                            <a:cs typeface="Verdana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/>
                            <a:ea typeface="Verdana" pitchFamily="34" charset="0"/>
                            <a:cs typeface="Verdana" pitchFamily="34" charset="0"/>
                          </a:rPr>
                          <m:t>𝑚𝑠</m:t>
                        </m:r>
                      </m:e>
                      <m:sup>
                        <m:r>
                          <a:rPr lang="en-US" sz="1400" b="0" i="1" smtClean="0">
                            <a:latin typeface="Cambria Math"/>
                            <a:ea typeface="Verdana" pitchFamily="34" charset="0"/>
                            <a:cs typeface="Verdana" pitchFamily="34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sehingga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benda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berpindah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sejauh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100 m,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hitunglah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besarnya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usaha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yang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dilakukan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oleh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gaya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!</a:t>
                </a:r>
              </a:p>
              <a:p>
                <a:r>
                  <a:rPr lang="en-US" sz="1400" b="1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Penyelesaian</a:t>
                </a:r>
                <a:endParaRPr lang="en-US" sz="1400" b="1" i="1" dirty="0" smtClean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𝑚</m:t>
                    </m:r>
                    <m:r>
                      <a:rPr lang="en-US" sz="1600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=4</m:t>
                    </m:r>
                    <m:r>
                      <a:rPr lang="en-US" sz="1600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𝑘𝑔</m:t>
                    </m:r>
                    <m:r>
                      <a:rPr lang="en-US" sz="1600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;</m:t>
                    </m:r>
                    <m:r>
                      <a:rPr lang="en-US" sz="1600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𝑎</m:t>
                    </m:r>
                    <m:r>
                      <a:rPr lang="en-US" sz="1600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=2</m:t>
                    </m:r>
                  </m:oMath>
                </a14:m>
                <a:r>
                  <a:rPr lang="en-US" sz="1600" dirty="0">
                    <a:ea typeface="Verdana" pitchFamily="34" charset="0"/>
                    <a:cs typeface="Verdana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/>
                            <a:ea typeface="Verdana" pitchFamily="34" charset="0"/>
                            <a:cs typeface="Verdana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/>
                            <a:ea typeface="Verdana" pitchFamily="34" charset="0"/>
                            <a:cs typeface="Verdana" pitchFamily="34" charset="0"/>
                          </a:rPr>
                          <m:t>𝑚𝑠</m:t>
                        </m:r>
                      </m:e>
                      <m:sup>
                        <m:r>
                          <a:rPr lang="en-US" sz="1600" i="1">
                            <a:latin typeface="Cambria Math"/>
                            <a:ea typeface="Verdana" pitchFamily="34" charset="0"/>
                            <a:cs typeface="Verdana" pitchFamily="34" charset="0"/>
                          </a:rPr>
                          <m:t>−2</m:t>
                        </m:r>
                      </m:sup>
                    </m:sSup>
                    <m:r>
                      <a:rPr lang="en-US" sz="1600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;</m:t>
                    </m:r>
                    <m:r>
                      <a:rPr lang="en-US" sz="1600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𝑠</m:t>
                    </m:r>
                    <m:r>
                      <a:rPr lang="en-US" sz="1600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=100</m:t>
                    </m:r>
                    <m:r>
                      <a:rPr lang="en-US" sz="1600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𝑚</m:t>
                    </m:r>
                    <m:r>
                      <a:rPr lang="en-US" sz="1600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;</m:t>
                    </m:r>
                    <m:r>
                      <a:rPr lang="en-US" sz="1600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𝑊</m:t>
                    </m:r>
                    <m:r>
                      <a:rPr lang="en-US" sz="1600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=…?</m:t>
                    </m:r>
                  </m:oMath>
                </a14:m>
                <a:endParaRPr lang="en-US" sz="1400" b="0" dirty="0" smtClean="0">
                  <a:ea typeface="Verdana" pitchFamily="34" charset="0"/>
                  <a:cs typeface="Verdana" pitchFamily="34" charset="0"/>
                </a:endParaRPr>
              </a:p>
              <a:p>
                <a:r>
                  <a:rPr lang="en-US" sz="140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Jawab</a:t>
                </a:r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:</a:t>
                </a:r>
              </a:p>
              <a:p>
                <a:r>
                  <a:rPr lang="en-US" sz="140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Cara 1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𝑊</m:t>
                      </m:r>
                      <m:r>
                        <a:rPr lang="en-US" b="0" i="1" smtClean="0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𝑚𝑎𝑠</m:t>
                      </m:r>
                      <m:r>
                        <a:rPr lang="en-US" b="0" i="1" smtClean="0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=4</m:t>
                      </m:r>
                      <m:r>
                        <a:rPr lang="en-US" b="0" i="1" smtClean="0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100=800 </m:t>
                      </m:r>
                      <m:r>
                        <a:rPr lang="en-US" b="0" i="1" smtClean="0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𝑗𝑜𝑢𝑙𝑒</m:t>
                      </m:r>
                    </m:oMath>
                  </m:oMathPara>
                </a14:m>
                <a:endParaRPr lang="en-US" sz="1400" b="0" i="1" dirty="0" smtClean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  <a:p>
                <a:r>
                  <a:rPr lang="en-US" sz="1400" b="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Cara 2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𝐹</m:t>
                    </m:r>
                    <m:r>
                      <a:rPr lang="en-US" i="1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=</m:t>
                    </m:r>
                    <m:r>
                      <a:rPr lang="en-US" i="1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𝑚𝑎</m:t>
                    </m:r>
                    <m:r>
                      <a:rPr lang="en-US" i="1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=4</m:t>
                    </m:r>
                    <m:r>
                      <a:rPr lang="en-US" i="1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𝑥</m:t>
                    </m:r>
                    <m:r>
                      <a:rPr lang="en-US" i="1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2=8 </m:t>
                    </m:r>
                    <m:r>
                      <a:rPr lang="en-US" b="0" i="1" smtClean="0">
                        <a:latin typeface="Cambria Math"/>
                        <a:ea typeface="Verdana" pitchFamily="34" charset="0"/>
                        <a:cs typeface="Verdana" pitchFamily="34" charset="0"/>
                      </a:rPr>
                      <m:t>𝑁</m:t>
                    </m:r>
                  </m:oMath>
                </a14:m>
                <a:r>
                  <a:rPr lang="en-US" b="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, </a:t>
                </a:r>
                <a:r>
                  <a:rPr lang="en-US" b="0" i="1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maka</a:t>
                </a:r>
                <a:r>
                  <a:rPr lang="en-US" b="0" i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𝑊</m:t>
                      </m:r>
                      <m:r>
                        <a:rPr lang="en-US" i="1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𝐹𝑥𝑠</m:t>
                      </m:r>
                      <m:r>
                        <a:rPr lang="en-US" i="1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8</m:t>
                      </m:r>
                      <m:r>
                        <a:rPr lang="en-US" i="1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𝑥</m:t>
                      </m:r>
                      <m:r>
                        <a:rPr lang="en-US" i="1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100=800 </m:t>
                      </m:r>
                      <m:r>
                        <a:rPr lang="en-US" i="1"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𝑗𝑜𝑢𝑙𝑒</m:t>
                      </m:r>
                    </m:oMath>
                  </m:oMathPara>
                </a14:m>
                <a:endParaRPr lang="en-US" sz="1400" b="0" i="1" dirty="0" smtClean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3388147"/>
                <a:ext cx="4464496" cy="31085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48" name="TextBox 47">
            <a:hlinkClick r:id="rId9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49" name="TextBox 48">
            <a:hlinkClick r:id="rId10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50" name="TextBox 49">
            <a:hlinkClick r:id="rId11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51" name="TextBox 50">
            <a:hlinkClick r:id="rId12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52" name="TextBox 51">
            <a:hlinkClick r:id="rId13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53" name="TextBox 52">
            <a:hlinkClick r:id="rId14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54" name="TextBox 53">
            <a:hlinkClick r:id="rId15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55" name="TextBox 54">
            <a:hlinkClick r:id="rId16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  <p:sp>
        <p:nvSpPr>
          <p:cNvPr id="4" name="Action Button: Forward or Next 3">
            <a:hlinkClick r:id="rId17" action="ppaction://hlinksldjump" highlightClick="1"/>
          </p:cNvPr>
          <p:cNvSpPr/>
          <p:nvPr/>
        </p:nvSpPr>
        <p:spPr>
          <a:xfrm>
            <a:off x="3034078" y="6381328"/>
            <a:ext cx="313786" cy="288032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2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528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1" grpId="0" animBg="1"/>
      <p:bldP spid="42" grpId="0" animBg="1"/>
      <p:bldP spid="44" grpId="0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9672" y="607040"/>
            <a:ext cx="3528392" cy="156966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Sebuah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massanya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m kg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bidang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datar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licin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dikenai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F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membentuk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sudut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terhadap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bidang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datar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maka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yang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dilakukan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adalah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:</a:t>
            </a:r>
            <a:endParaRPr 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97716" y="13560"/>
            <a:ext cx="2624436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0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Gaya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285968" y="908720"/>
            <a:ext cx="1577312" cy="920135"/>
            <a:chOff x="6012160" y="2652881"/>
            <a:chExt cx="1577312" cy="920135"/>
          </a:xfrm>
        </p:grpSpPr>
        <p:sp>
          <p:nvSpPr>
            <p:cNvPr id="4" name="Rectangle 3"/>
            <p:cNvSpPr/>
            <p:nvPr/>
          </p:nvSpPr>
          <p:spPr>
            <a:xfrm>
              <a:off x="6012160" y="3061122"/>
              <a:ext cx="720080" cy="511894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m</a:t>
              </a:r>
              <a:endParaRPr lang="en-US" b="1" dirty="0"/>
            </a:p>
          </p:txBody>
        </p:sp>
        <p:cxnSp>
          <p:nvCxnSpPr>
            <p:cNvPr id="6" name="Straight Arrow Connector 5"/>
            <p:cNvCxnSpPr>
              <a:stCxn id="4" idx="3"/>
            </p:cNvCxnSpPr>
            <p:nvPr/>
          </p:nvCxnSpPr>
          <p:spPr>
            <a:xfrm flipV="1">
              <a:off x="6732240" y="2852936"/>
              <a:ext cx="576064" cy="46413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6732240" y="3317069"/>
              <a:ext cx="576064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856650" y="3033826"/>
                  <a:ext cx="38183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56650" y="3033826"/>
                  <a:ext cx="381835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8333" r="-20968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7183592" y="2652881"/>
                  <a:ext cx="40588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𝑭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3592" y="2652881"/>
                  <a:ext cx="405880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7576" r="-23881" b="-257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347864" y="2348880"/>
                <a:ext cx="3363165" cy="64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𝑤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𝑢𝑠𝑎h𝑎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𝑜𝑙𝑒h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𝑔𝑎𝑦𝑎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1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en-US" sz="1600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dirty="0" smtClean="0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𝑠𝑢𝑑𝑢𝑡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𝑘𝑒𝑚𝑖𝑟𝑖𝑛𝑔𝑎𝑛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𝑔𝑎𝑦𝑎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/>
                            <m:sup>
                              <m:r>
                                <a:rPr lang="en-US" sz="16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2348880"/>
                <a:ext cx="3363165" cy="642163"/>
              </a:xfrm>
              <a:prstGeom prst="rect">
                <a:avLst/>
              </a:prstGeom>
              <a:blipFill rotWithShape="1">
                <a:blip r:embed="rId6"/>
                <a:stretch>
                  <a:fillRect t="-2830" b="-94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/>
          <p:cNvGrpSpPr/>
          <p:nvPr/>
        </p:nvGrpSpPr>
        <p:grpSpPr>
          <a:xfrm>
            <a:off x="5278432" y="809416"/>
            <a:ext cx="2079848" cy="1007947"/>
            <a:chOff x="6164560" y="4149245"/>
            <a:chExt cx="2079848" cy="1007947"/>
          </a:xfrm>
        </p:grpSpPr>
        <p:sp>
          <p:nvSpPr>
            <p:cNvPr id="22" name="Rectangle 21"/>
            <p:cNvSpPr/>
            <p:nvPr/>
          </p:nvSpPr>
          <p:spPr>
            <a:xfrm>
              <a:off x="6164560" y="4645298"/>
              <a:ext cx="720080" cy="511894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m</a:t>
              </a:r>
              <a:endParaRPr lang="en-US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7009050" y="4618002"/>
                  <a:ext cx="38183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09050" y="4618002"/>
                  <a:ext cx="381835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8333" r="-20635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7335992" y="4237057"/>
                  <a:ext cx="40588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𝑭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5992" y="4237057"/>
                  <a:ext cx="405880" cy="40011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t="-7576" r="-23881" b="-257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/>
            <p:cNvCxnSpPr/>
            <p:nvPr/>
          </p:nvCxnSpPr>
          <p:spPr>
            <a:xfrm flipV="1">
              <a:off x="6894584" y="4445496"/>
              <a:ext cx="576064" cy="46413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470648" y="4445496"/>
              <a:ext cx="0" cy="67982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6804248" y="4437112"/>
              <a:ext cx="6664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>
              <a:off x="6894584" y="4901246"/>
              <a:ext cx="576064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V="1">
              <a:off x="6894584" y="4437112"/>
              <a:ext cx="0" cy="46413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7349611" y="4689283"/>
                  <a:ext cx="8947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𝑭𝒄𝒐𝒔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9611" y="4689283"/>
                  <a:ext cx="894797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t="-8197" r="-8844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6490862" y="4149245"/>
                  <a:ext cx="87876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𝑭𝒔𝒊𝒏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0862" y="4149245"/>
                  <a:ext cx="878767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t="-8333" r="-8276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5" name="Rectangle 44"/>
          <p:cNvSpPr/>
          <p:nvPr/>
        </p:nvSpPr>
        <p:spPr>
          <a:xfrm>
            <a:off x="5285968" y="1838712"/>
            <a:ext cx="3836184" cy="324340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5285968" y="2122108"/>
            <a:ext cx="2958440" cy="369332"/>
            <a:chOff x="5285968" y="2122108"/>
            <a:chExt cx="2958440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6490862" y="2122108"/>
                  <a:ext cx="38183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𝑺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0862" y="2122108"/>
                  <a:ext cx="381835" cy="36933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t="-8197" r="-19355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8" name="Straight Arrow Connector 47"/>
            <p:cNvCxnSpPr/>
            <p:nvPr/>
          </p:nvCxnSpPr>
          <p:spPr>
            <a:xfrm flipH="1">
              <a:off x="5285968" y="2325050"/>
              <a:ext cx="123863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6822576" y="2325050"/>
              <a:ext cx="142183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619672" y="2325050"/>
                <a:ext cx="1641796" cy="646331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𝑾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  <m:r>
                        <a:rPr lang="en-US" b="1" i="1" smtClean="0">
                          <a:latin typeface="Cambria Math"/>
                        </a:rPr>
                        <m:t>.</m:t>
                      </m:r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𝑾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latin typeface="Cambria Math"/>
                        </a:rPr>
                        <m:t>𝑭𝒄𝒐𝒔</m:t>
                      </m:r>
                      <m:r>
                        <a:rPr lang="en-US" b="1" i="1" dirty="0" smtClean="0">
                          <a:latin typeface="Cambria Math"/>
                          <a:ea typeface="Cambria Math"/>
                        </a:rPr>
                        <m:t>𝜽</m:t>
                      </m:r>
                      <m:r>
                        <a:rPr lang="en-US" b="1" i="1">
                          <a:latin typeface="Cambria Math"/>
                        </a:rPr>
                        <m:t>.</m:t>
                      </m:r>
                      <m:r>
                        <a:rPr lang="en-US" b="1" i="1">
                          <a:latin typeface="Cambria Math"/>
                        </a:rPr>
                        <m:t>𝑺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325050"/>
                <a:ext cx="1641796" cy="6463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748721" y="2340169"/>
                <a:ext cx="227023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𝐹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𝑔𝑎𝑦𝑎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1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𝑁</m:t>
                          </m:r>
                        </m:e>
                      </m:d>
                    </m:oMath>
                  </m:oMathPara>
                </a14:m>
                <a:endParaRPr lang="en-US" sz="1600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/>
                          <a:ea typeface="Cambria Math"/>
                        </a:rPr>
                        <m:t>𝑆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𝑗𝑎𝑟𝑎𝑘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𝑡𝑒𝑚𝑝𝑢h</m:t>
                      </m:r>
                      <m:r>
                        <a:rPr lang="en-US" sz="1600" i="1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1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60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8721" y="2340169"/>
                <a:ext cx="2270237" cy="584775"/>
              </a:xfrm>
              <a:prstGeom prst="rect">
                <a:avLst/>
              </a:prstGeom>
              <a:blipFill rotWithShape="1">
                <a:blip r:embed="rId14"/>
                <a:stretch>
                  <a:fillRect t="-3125" r="-538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/>
          <p:cNvSpPr txBox="1"/>
          <p:nvPr/>
        </p:nvSpPr>
        <p:spPr>
          <a:xfrm>
            <a:off x="1533784" y="2996952"/>
            <a:ext cx="71805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Hubungan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terhadap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sudut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kemiringan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sebagai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berikut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:</a:t>
            </a:r>
            <a:endParaRPr lang="en-U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1907704" y="3427862"/>
            <a:ext cx="752129" cy="2550139"/>
            <a:chOff x="1907704" y="3427862"/>
            <a:chExt cx="752129" cy="2550139"/>
          </a:xfrm>
        </p:grpSpPr>
        <p:cxnSp>
          <p:nvCxnSpPr>
            <p:cNvPr id="61" name="Straight Arrow Connector 60"/>
            <p:cNvCxnSpPr/>
            <p:nvPr/>
          </p:nvCxnSpPr>
          <p:spPr>
            <a:xfrm flipV="1">
              <a:off x="1907704" y="3645024"/>
              <a:ext cx="0" cy="233297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1907704" y="3427862"/>
                  <a:ext cx="7521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𝑭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𝑵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)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7704" y="3427862"/>
                  <a:ext cx="752129" cy="36933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t="-8197" r="-10569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3" name="Group 92"/>
          <p:cNvGrpSpPr/>
          <p:nvPr/>
        </p:nvGrpSpPr>
        <p:grpSpPr>
          <a:xfrm>
            <a:off x="1894056" y="5661248"/>
            <a:ext cx="3022071" cy="369332"/>
            <a:chOff x="1894056" y="5661248"/>
            <a:chExt cx="3022071" cy="369332"/>
          </a:xfrm>
        </p:grpSpPr>
        <p:cxnSp>
          <p:nvCxnSpPr>
            <p:cNvPr id="62" name="Straight Arrow Connector 61"/>
            <p:cNvCxnSpPr/>
            <p:nvPr/>
          </p:nvCxnSpPr>
          <p:spPr>
            <a:xfrm flipV="1">
              <a:off x="1894056" y="5985837"/>
              <a:ext cx="2520280" cy="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/>
                <p:cNvSpPr txBox="1"/>
                <p:nvPr/>
              </p:nvSpPr>
              <p:spPr>
                <a:xfrm>
                  <a:off x="4139952" y="5661248"/>
                  <a:ext cx="7761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𝑺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𝒎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)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65" name="TextBox 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9952" y="5661248"/>
                  <a:ext cx="776175" cy="36933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t="-8333" r="-11024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69" name="Straight Connector 68"/>
          <p:cNvCxnSpPr/>
          <p:nvPr/>
        </p:nvCxnSpPr>
        <p:spPr>
          <a:xfrm>
            <a:off x="1907704" y="4120360"/>
            <a:ext cx="755335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2663039" y="4120360"/>
            <a:ext cx="0" cy="1857641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1894056" y="4523687"/>
            <a:ext cx="1237784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3131840" y="4523687"/>
            <a:ext cx="0" cy="1454314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1894056" y="4927014"/>
            <a:ext cx="1741840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3635896" y="4927014"/>
            <a:ext cx="0" cy="1058825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1907704" y="4120360"/>
            <a:ext cx="755335" cy="185764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V="1">
            <a:off x="1907704" y="4533266"/>
            <a:ext cx="1224136" cy="1452573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1907704" y="4946173"/>
            <a:ext cx="1728192" cy="1039666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2195736" y="4869160"/>
                <a:ext cx="492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𝜽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4869160"/>
                <a:ext cx="492378" cy="369332"/>
              </a:xfrm>
              <a:prstGeom prst="rect">
                <a:avLst/>
              </a:prstGeom>
              <a:blipFill rotWithShape="1">
                <a:blip r:embed="rId17"/>
                <a:stretch>
                  <a:fillRect t="-8333" r="-16049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2413644" y="5121394"/>
                <a:ext cx="492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𝜽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644" y="5121394"/>
                <a:ext cx="492378" cy="369332"/>
              </a:xfrm>
              <a:prstGeom prst="rect">
                <a:avLst/>
              </a:prstGeom>
              <a:blipFill rotWithShape="1">
                <a:blip r:embed="rId18"/>
                <a:stretch>
                  <a:fillRect t="-8197" r="-1481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2194381" y="5641416"/>
                <a:ext cx="492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𝜽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4381" y="5641416"/>
                <a:ext cx="492378" cy="369332"/>
              </a:xfrm>
              <a:prstGeom prst="rect">
                <a:avLst/>
              </a:prstGeom>
              <a:blipFill rotWithShape="1">
                <a:blip r:embed="rId19"/>
                <a:stretch>
                  <a:fillRect t="-8197" r="-1481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1520368" y="4672271"/>
                <a:ext cx="492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368" y="4672271"/>
                <a:ext cx="492378" cy="369332"/>
              </a:xfrm>
              <a:prstGeom prst="rect">
                <a:avLst/>
              </a:prstGeom>
              <a:blipFill rotWithShape="1">
                <a:blip r:embed="rId20"/>
                <a:stretch>
                  <a:fillRect t="-8197" r="-1604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>
                <a:off x="3383868" y="5949442"/>
                <a:ext cx="492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868" y="5949442"/>
                <a:ext cx="492378" cy="369332"/>
              </a:xfrm>
              <a:prstGeom prst="rect">
                <a:avLst/>
              </a:prstGeom>
              <a:blipFill rotWithShape="1">
                <a:blip r:embed="rId21"/>
                <a:stretch>
                  <a:fillRect t="-8197" r="-1481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2908007" y="5926340"/>
                <a:ext cx="492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007" y="5926340"/>
                <a:ext cx="492378" cy="369332"/>
              </a:xfrm>
              <a:prstGeom prst="rect">
                <a:avLst/>
              </a:prstGeom>
              <a:blipFill rotWithShape="1">
                <a:blip r:embed="rId22"/>
                <a:stretch>
                  <a:fillRect t="-8197" r="-1481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2428667" y="5926340"/>
                <a:ext cx="492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667" y="5926340"/>
                <a:ext cx="492378" cy="369332"/>
              </a:xfrm>
              <a:prstGeom prst="rect">
                <a:avLst/>
              </a:prstGeom>
              <a:blipFill rotWithShape="1">
                <a:blip r:embed="rId23"/>
                <a:stretch>
                  <a:fillRect t="-8197" r="-1481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1524460" y="4274631"/>
                <a:ext cx="492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460" y="4274631"/>
                <a:ext cx="492378" cy="369332"/>
              </a:xfrm>
              <a:prstGeom prst="rect">
                <a:avLst/>
              </a:prstGeom>
              <a:blipFill rotWithShape="1">
                <a:blip r:embed="rId24"/>
                <a:stretch>
                  <a:fillRect t="-8197" r="-1604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1536544" y="3878004"/>
                <a:ext cx="492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6544" y="3878004"/>
                <a:ext cx="492378" cy="369332"/>
              </a:xfrm>
              <a:prstGeom prst="rect">
                <a:avLst/>
              </a:prstGeom>
              <a:blipFill rotWithShape="1">
                <a:blip r:embed="rId25"/>
                <a:stretch>
                  <a:fillRect t="-8197" r="-1604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/>
              <p:cNvSpPr/>
              <p:nvPr/>
            </p:nvSpPr>
            <p:spPr>
              <a:xfrm>
                <a:off x="3505948" y="3356992"/>
                <a:ext cx="1973425" cy="369332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 dirty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dirty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1" dirty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dirty="0">
                          <a:solidFill>
                            <a:schemeClr val="bg1"/>
                          </a:solidFill>
                          <a:latin typeface="Cambria Math"/>
                        </a:rPr>
                        <m:t>𝒄𝒐𝒔</m:t>
                      </m:r>
                      <m:sSub>
                        <m:sSubPr>
                          <m:ctrlP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𝜽</m:t>
                          </m:r>
                        </m:e>
                        <m:sub>
                          <m: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0" name="Rectangle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948" y="3356992"/>
                <a:ext cx="1973425" cy="369332"/>
              </a:xfrm>
              <a:prstGeom prst="rect">
                <a:avLst/>
              </a:prstGeom>
              <a:blipFill rotWithShape="1">
                <a:blip r:embed="rId26"/>
                <a:stretch>
                  <a:fillRect t="-8333" r="-3704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29597536"/>
                  </p:ext>
                </p:extLst>
              </p:nvPr>
            </p:nvGraphicFramePr>
            <p:xfrm>
              <a:off x="5494457" y="5568016"/>
              <a:ext cx="3254007" cy="117335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24704"/>
                    <a:gridCol w="787588"/>
                    <a:gridCol w="617580"/>
                    <a:gridCol w="504056"/>
                    <a:gridCol w="720079"/>
                  </a:tblGrid>
                  <a:tr h="27124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No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F(N)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S(m)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200" b="0" i="1">
                                    <a:effectLst/>
                                    <a:latin typeface="Cambria Math"/>
                                  </a:rPr>
                                  <m:t>θ</m:t>
                                </m:r>
                              </m:oMath>
                            </m:oMathPara>
                          </a14:m>
                          <a:endParaRPr lang="en-US" sz="1200" b="0" dirty="0">
                            <a:effectLst/>
                            <a:latin typeface="Verdana" pitchFamily="34" charset="0"/>
                            <a:ea typeface="Verdana" pitchFamily="34" charset="0"/>
                            <a:cs typeface="Verdana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W(J)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</a:tr>
                  <a:tr h="23808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1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100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20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30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 b="1" i="1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/>
                                  </a:rPr>
                                  <m:t>𝟏𝟎𝟎𝟎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200" b="1" i="1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1200" b="1" i="1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𝟑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US" sz="1200" b="1" dirty="0">
                            <a:solidFill>
                              <a:schemeClr val="bg1"/>
                            </a:solidFill>
                            <a:effectLst/>
                            <a:latin typeface="Verdana" pitchFamily="34" charset="0"/>
                            <a:ea typeface="Verdana" pitchFamily="34" charset="0"/>
                            <a:cs typeface="Verdana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</a:tr>
                  <a:tr h="23808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2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100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20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45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 b="1" i="1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/>
                                  </a:rPr>
                                  <m:t>𝟏𝟎𝟎𝟎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200" b="1" i="1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1200" b="1" i="1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US" sz="1200" b="1" dirty="0">
                            <a:solidFill>
                              <a:schemeClr val="bg1"/>
                            </a:solidFill>
                            <a:effectLst/>
                            <a:latin typeface="Verdana" pitchFamily="34" charset="0"/>
                            <a:ea typeface="Verdana" pitchFamily="34" charset="0"/>
                            <a:cs typeface="Verdana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</a:tr>
                  <a:tr h="2129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3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100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20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60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 b="1" i="1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/>
                                  </a:rPr>
                                  <m:t>𝟏𝟎𝟎𝟎</m:t>
                                </m:r>
                              </m:oMath>
                            </m:oMathPara>
                          </a14:m>
                          <a:endParaRPr lang="en-US" sz="1200" b="1" dirty="0">
                            <a:solidFill>
                              <a:schemeClr val="bg1"/>
                            </a:solidFill>
                            <a:effectLst/>
                            <a:latin typeface="Verdana" pitchFamily="34" charset="0"/>
                            <a:ea typeface="Verdana" pitchFamily="34" charset="0"/>
                            <a:cs typeface="Verdana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</a:tr>
                  <a:tr h="2129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4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100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20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90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 b="1" i="1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US" sz="1200" b="1" dirty="0">
                            <a:solidFill>
                              <a:schemeClr val="bg1"/>
                            </a:solidFill>
                            <a:effectLst/>
                            <a:latin typeface="Verdana" pitchFamily="34" charset="0"/>
                            <a:ea typeface="Verdana" pitchFamily="34" charset="0"/>
                            <a:cs typeface="Verdana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29597536"/>
                  </p:ext>
                </p:extLst>
              </p:nvPr>
            </p:nvGraphicFramePr>
            <p:xfrm>
              <a:off x="5494457" y="5568016"/>
              <a:ext cx="3254007" cy="117335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24704"/>
                    <a:gridCol w="787588"/>
                    <a:gridCol w="617580"/>
                    <a:gridCol w="504056"/>
                    <a:gridCol w="720079"/>
                  </a:tblGrid>
                  <a:tr h="27124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No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F(N)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S(m)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9"/>
                          <a:stretch>
                            <a:fillRect l="-401205" t="-13333" r="-143373" b="-35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W(J)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</a:tr>
                  <a:tr h="23808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1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100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20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30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9"/>
                          <a:stretch>
                            <a:fillRect l="-352542" t="-130769" r="-847" b="-307692"/>
                          </a:stretch>
                        </a:blipFill>
                      </a:tcPr>
                    </a:tc>
                  </a:tr>
                  <a:tr h="23808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2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100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20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45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9"/>
                          <a:stretch>
                            <a:fillRect l="-352542" t="-230769" r="-847" b="-207692"/>
                          </a:stretch>
                        </a:blipFill>
                      </a:tcPr>
                    </a:tc>
                  </a:tr>
                  <a:tr h="2129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3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100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20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60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9"/>
                          <a:stretch>
                            <a:fillRect l="-352542" t="-368571" r="-847" b="-131429"/>
                          </a:stretch>
                        </a:blipFill>
                      </a:tcPr>
                    </a:tc>
                  </a:tr>
                  <a:tr h="2129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4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100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20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solidFill>
                                <a:schemeClr val="bg1"/>
                              </a:solidFill>
                              <a:effectLst/>
                              <a:latin typeface="Verdana" pitchFamily="34" charset="0"/>
                              <a:ea typeface="Verdana" pitchFamily="34" charset="0"/>
                              <a:cs typeface="Verdana" pitchFamily="34" charset="0"/>
                            </a:rPr>
                            <a:t>90</a:t>
                          </a:r>
                        </a:p>
                      </a:txBody>
                      <a:tcPr marL="68580" marR="68580" marT="0" marB="0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9"/>
                          <a:stretch>
                            <a:fillRect l="-352542" t="-468571" r="-847" b="-3142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4" name="TextBox 73"/>
          <p:cNvSpPr txBox="1"/>
          <p:nvPr/>
        </p:nvSpPr>
        <p:spPr>
          <a:xfrm>
            <a:off x="5573282" y="3374149"/>
            <a:ext cx="3579094" cy="181588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Sebuah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massanya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m kg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bidang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datar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licin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dikenai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F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sama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menempuh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jarak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sama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sudut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kemiringan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30,45,60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60,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bagaimana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hubungan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sudut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kemiringan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?</a:t>
            </a:r>
            <a:endParaRPr 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029446" y="5205953"/>
            <a:ext cx="1493037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Penyelesaian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:</a:t>
            </a:r>
            <a:endParaRPr 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95" name="TextBox 94">
            <a:hlinkClick r:id="rId30" action="ppaction://hlinksldjump"/>
          </p:cNvPr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96" name="TextBox 95">
            <a:hlinkClick r:id="rId31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103" name="TextBox 102">
            <a:hlinkClick r:id="rId32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104" name="TextBox 103">
            <a:hlinkClick r:id="rId33" action="ppaction://hlinksldjump"/>
          </p:cNvPr>
          <p:cNvSpPr txBox="1"/>
          <p:nvPr/>
        </p:nvSpPr>
        <p:spPr>
          <a:xfrm>
            <a:off x="-19192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105" name="TextBox 104">
            <a:hlinkClick r:id="rId34" action="ppaction://hlinksldjump"/>
          </p:cNvPr>
          <p:cNvSpPr txBox="1"/>
          <p:nvPr/>
        </p:nvSpPr>
        <p:spPr>
          <a:xfrm>
            <a:off x="-8376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106" name="TextBox 105">
            <a:hlinkClick r:id="rId35" action="ppaction://hlinksldjump"/>
          </p:cNvPr>
          <p:cNvSpPr txBox="1"/>
          <p:nvPr/>
        </p:nvSpPr>
        <p:spPr>
          <a:xfrm>
            <a:off x="-15100" y="5395954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107" name="TextBox 106">
            <a:hlinkClick r:id="rId36" action="ppaction://hlinksldjump"/>
          </p:cNvPr>
          <p:cNvSpPr txBox="1"/>
          <p:nvPr/>
        </p:nvSpPr>
        <p:spPr>
          <a:xfrm>
            <a:off x="-19516" y="5879013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108" name="TextBox 107">
            <a:hlinkClick r:id="rId37" action="ppaction://hlinksldjump"/>
          </p:cNvPr>
          <p:cNvSpPr txBox="1"/>
          <p:nvPr/>
        </p:nvSpPr>
        <p:spPr>
          <a:xfrm>
            <a:off x="-8376" y="493187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2504049" y="5641145"/>
            <a:ext cx="134964" cy="337624"/>
          </a:xfrm>
          <a:custGeom>
            <a:avLst/>
            <a:gdLst>
              <a:gd name="connsiteX0" fmla="*/ 112542 w 134964"/>
              <a:gd name="connsiteY0" fmla="*/ 295421 h 295421"/>
              <a:gd name="connsiteX1" fmla="*/ 126609 w 134964"/>
              <a:gd name="connsiteY1" fmla="*/ 112541 h 295421"/>
              <a:gd name="connsiteX2" fmla="*/ 0 w 134964"/>
              <a:gd name="connsiteY2" fmla="*/ 0 h 295421"/>
              <a:gd name="connsiteX0" fmla="*/ 112542 w 134964"/>
              <a:gd name="connsiteY0" fmla="*/ 337624 h 337624"/>
              <a:gd name="connsiteX1" fmla="*/ 126609 w 134964"/>
              <a:gd name="connsiteY1" fmla="*/ 154744 h 337624"/>
              <a:gd name="connsiteX2" fmla="*/ 0 w 134964"/>
              <a:gd name="connsiteY2" fmla="*/ 0 h 337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4964" h="337624">
                <a:moveTo>
                  <a:pt x="112542" y="337624"/>
                </a:moveTo>
                <a:cubicBezTo>
                  <a:pt x="128954" y="270802"/>
                  <a:pt x="145366" y="211015"/>
                  <a:pt x="126609" y="154744"/>
                </a:cubicBezTo>
                <a:cubicBezTo>
                  <a:pt x="107852" y="98473"/>
                  <a:pt x="53926" y="31652"/>
                  <a:pt x="0" y="0"/>
                </a:cubicBezTo>
              </a:path>
            </a:pathLst>
          </a:custGeom>
          <a:ln w="28575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2627784" y="5116542"/>
            <a:ext cx="338181" cy="882329"/>
          </a:xfrm>
          <a:custGeom>
            <a:avLst/>
            <a:gdLst>
              <a:gd name="connsiteX0" fmla="*/ 112542 w 134964"/>
              <a:gd name="connsiteY0" fmla="*/ 295421 h 295421"/>
              <a:gd name="connsiteX1" fmla="*/ 126609 w 134964"/>
              <a:gd name="connsiteY1" fmla="*/ 112541 h 295421"/>
              <a:gd name="connsiteX2" fmla="*/ 0 w 134964"/>
              <a:gd name="connsiteY2" fmla="*/ 0 h 295421"/>
              <a:gd name="connsiteX0" fmla="*/ 137882 w 147622"/>
              <a:gd name="connsiteY0" fmla="*/ 295421 h 295421"/>
              <a:gd name="connsiteX1" fmla="*/ 126609 w 147622"/>
              <a:gd name="connsiteY1" fmla="*/ 112541 h 295421"/>
              <a:gd name="connsiteX2" fmla="*/ 0 w 147622"/>
              <a:gd name="connsiteY2" fmla="*/ 0 h 295421"/>
              <a:gd name="connsiteX0" fmla="*/ 144217 w 152288"/>
              <a:gd name="connsiteY0" fmla="*/ 310261 h 310261"/>
              <a:gd name="connsiteX1" fmla="*/ 126609 w 152288"/>
              <a:gd name="connsiteY1" fmla="*/ 112541 h 310261"/>
              <a:gd name="connsiteX2" fmla="*/ 0 w 152288"/>
              <a:gd name="connsiteY2" fmla="*/ 0 h 310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288" h="310261">
                <a:moveTo>
                  <a:pt x="144217" y="310261"/>
                </a:moveTo>
                <a:cubicBezTo>
                  <a:pt x="160629" y="243439"/>
                  <a:pt x="150645" y="164251"/>
                  <a:pt x="126609" y="112541"/>
                </a:cubicBezTo>
                <a:cubicBezTo>
                  <a:pt x="102573" y="60831"/>
                  <a:pt x="53926" y="31652"/>
                  <a:pt x="0" y="0"/>
                </a:cubicBezTo>
              </a:path>
            </a:pathLst>
          </a:custGeom>
          <a:ln w="28575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2492114" y="4705356"/>
            <a:ext cx="688593" cy="1276225"/>
          </a:xfrm>
          <a:custGeom>
            <a:avLst/>
            <a:gdLst>
              <a:gd name="connsiteX0" fmla="*/ 112542 w 134964"/>
              <a:gd name="connsiteY0" fmla="*/ 295421 h 295421"/>
              <a:gd name="connsiteX1" fmla="*/ 126609 w 134964"/>
              <a:gd name="connsiteY1" fmla="*/ 112541 h 295421"/>
              <a:gd name="connsiteX2" fmla="*/ 0 w 134964"/>
              <a:gd name="connsiteY2" fmla="*/ 0 h 295421"/>
              <a:gd name="connsiteX0" fmla="*/ 137882 w 147622"/>
              <a:gd name="connsiteY0" fmla="*/ 295421 h 295421"/>
              <a:gd name="connsiteX1" fmla="*/ 126609 w 147622"/>
              <a:gd name="connsiteY1" fmla="*/ 112541 h 295421"/>
              <a:gd name="connsiteX2" fmla="*/ 0 w 147622"/>
              <a:gd name="connsiteY2" fmla="*/ 0 h 295421"/>
              <a:gd name="connsiteX0" fmla="*/ 144217 w 152288"/>
              <a:gd name="connsiteY0" fmla="*/ 310261 h 310261"/>
              <a:gd name="connsiteX1" fmla="*/ 126609 w 152288"/>
              <a:gd name="connsiteY1" fmla="*/ 112541 h 310261"/>
              <a:gd name="connsiteX2" fmla="*/ 0 w 152288"/>
              <a:gd name="connsiteY2" fmla="*/ 0 h 310261"/>
              <a:gd name="connsiteX0" fmla="*/ 340599 w 359270"/>
              <a:gd name="connsiteY0" fmla="*/ 473504 h 473504"/>
              <a:gd name="connsiteX1" fmla="*/ 322991 w 359270"/>
              <a:gd name="connsiteY1" fmla="*/ 275784 h 473504"/>
              <a:gd name="connsiteX2" fmla="*/ 0 w 359270"/>
              <a:gd name="connsiteY2" fmla="*/ 0 h 473504"/>
              <a:gd name="connsiteX0" fmla="*/ 340599 w 349374"/>
              <a:gd name="connsiteY0" fmla="*/ 473504 h 473504"/>
              <a:gd name="connsiteX1" fmla="*/ 297652 w 349374"/>
              <a:gd name="connsiteY1" fmla="*/ 196636 h 473504"/>
              <a:gd name="connsiteX2" fmla="*/ 0 w 349374"/>
              <a:gd name="connsiteY2" fmla="*/ 0 h 473504"/>
              <a:gd name="connsiteX0" fmla="*/ 302590 w 310084"/>
              <a:gd name="connsiteY0" fmla="*/ 448770 h 448770"/>
              <a:gd name="connsiteX1" fmla="*/ 259643 w 310084"/>
              <a:gd name="connsiteY1" fmla="*/ 171902 h 448770"/>
              <a:gd name="connsiteX2" fmla="*/ 0 w 310084"/>
              <a:gd name="connsiteY2" fmla="*/ 0 h 44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084" h="448770">
                <a:moveTo>
                  <a:pt x="302590" y="448770"/>
                </a:moveTo>
                <a:cubicBezTo>
                  <a:pt x="319002" y="381948"/>
                  <a:pt x="310075" y="246697"/>
                  <a:pt x="259643" y="171902"/>
                </a:cubicBezTo>
                <a:cubicBezTo>
                  <a:pt x="209211" y="97107"/>
                  <a:pt x="53926" y="31652"/>
                  <a:pt x="0" y="0"/>
                </a:cubicBezTo>
              </a:path>
            </a:pathLst>
          </a:custGeom>
          <a:ln w="28575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3505948" y="3779748"/>
                <a:ext cx="1973425" cy="369332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dirty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dirty="0">
                          <a:solidFill>
                            <a:schemeClr val="bg1"/>
                          </a:solidFill>
                          <a:latin typeface="Cambria Math"/>
                        </a:rPr>
                        <m:t>𝒄𝒐𝒔</m:t>
                      </m:r>
                      <m:sSub>
                        <m:sSubPr>
                          <m:ctrlP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𝜽</m:t>
                          </m:r>
                        </m:e>
                        <m:sub>
                          <m: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948" y="3779748"/>
                <a:ext cx="1973425" cy="369332"/>
              </a:xfrm>
              <a:prstGeom prst="rect">
                <a:avLst/>
              </a:prstGeom>
              <a:blipFill rotWithShape="1">
                <a:blip r:embed="rId38"/>
                <a:stretch>
                  <a:fillRect t="-8197" r="-3704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Rectangle 80"/>
              <p:cNvSpPr/>
              <p:nvPr/>
            </p:nvSpPr>
            <p:spPr>
              <a:xfrm>
                <a:off x="3520016" y="4202504"/>
                <a:ext cx="1973425" cy="369332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dirty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b="1" i="1" dirty="0">
                          <a:solidFill>
                            <a:schemeClr val="bg1"/>
                          </a:solidFill>
                          <a:latin typeface="Cambria Math"/>
                        </a:rPr>
                        <m:t>𝒄𝒐𝒔</m:t>
                      </m:r>
                      <m:sSub>
                        <m:sSubPr>
                          <m:ctrlP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𝜽</m:t>
                          </m:r>
                        </m:e>
                        <m:sub>
                          <m:r>
                            <a:rPr lang="en-US" b="1" i="1" dirty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016" y="4202504"/>
                <a:ext cx="1973425" cy="369332"/>
              </a:xfrm>
              <a:prstGeom prst="rect">
                <a:avLst/>
              </a:prstGeom>
              <a:blipFill rotWithShape="1">
                <a:blip r:embed="rId39"/>
                <a:stretch>
                  <a:fillRect t="-8197" r="-3704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116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46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50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497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54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56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58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58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58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57" grpId="0" animBg="1"/>
      <p:bldP spid="58" grpId="0"/>
      <p:bldP spid="59" grpId="0"/>
      <p:bldP spid="90" grpId="0"/>
      <p:bldP spid="91" grpId="0"/>
      <p:bldP spid="92" grpId="0"/>
      <p:bldP spid="97" grpId="0"/>
      <p:bldP spid="98" grpId="0"/>
      <p:bldP spid="99" grpId="0"/>
      <p:bldP spid="100" grpId="0"/>
      <p:bldP spid="101" grpId="0"/>
      <p:bldP spid="102" grpId="0"/>
      <p:bldP spid="70" grpId="0" animBg="1"/>
      <p:bldP spid="74" grpId="0" animBg="1"/>
      <p:bldP spid="75" grpId="0" animBg="1"/>
      <p:bldP spid="11" grpId="0" animBg="1"/>
      <p:bldP spid="76" grpId="0" animBg="1"/>
      <p:bldP spid="77" grpId="0" animBg="1"/>
      <p:bldP spid="80" grpId="0" animBg="1"/>
      <p:bldP spid="8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80" y="1948"/>
            <a:ext cx="357982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ENERGI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06004" y="13560"/>
            <a:ext cx="3938899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</a:t>
            </a:r>
            <a:r>
              <a:rPr lang="en-US" sz="20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Gaya </a:t>
            </a:r>
            <a:r>
              <a:rPr lang="en-US" sz="20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Gesekan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19672" y="572208"/>
            <a:ext cx="7344816" cy="132343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Sebuah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bermassa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dikenai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sebesar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pada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bidang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kasar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gesekan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sebesar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menyebabkan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benda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berpindah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sejauh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maka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yang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dilakukan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gesekan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berbanding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lurus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dengan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besarnya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jumlah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aljabar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,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gesekan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6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perpindahannya</a:t>
            </a:r>
            <a:r>
              <a:rPr 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35696" y="2715049"/>
            <a:ext cx="3456384" cy="16158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1835696" y="2810267"/>
            <a:ext cx="2880320" cy="369332"/>
            <a:chOff x="1907704" y="2996952"/>
            <a:chExt cx="2880320" cy="369332"/>
          </a:xfrm>
        </p:grpSpPr>
        <p:cxnSp>
          <p:nvCxnSpPr>
            <p:cNvPr id="30" name="Straight Arrow Connector 29"/>
            <p:cNvCxnSpPr/>
            <p:nvPr/>
          </p:nvCxnSpPr>
          <p:spPr>
            <a:xfrm>
              <a:off x="1907704" y="3212976"/>
              <a:ext cx="116794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>
              <a:off x="3383868" y="3212976"/>
              <a:ext cx="140415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3034218" y="2996952"/>
                  <a:ext cx="36901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𝑺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4218" y="2996952"/>
                  <a:ext cx="369011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8197" r="-2166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Group 3"/>
          <p:cNvGrpSpPr/>
          <p:nvPr/>
        </p:nvGrpSpPr>
        <p:grpSpPr>
          <a:xfrm>
            <a:off x="1609001" y="2291274"/>
            <a:ext cx="1163293" cy="558061"/>
            <a:chOff x="6012160" y="3384287"/>
            <a:chExt cx="1163293" cy="558061"/>
          </a:xfrm>
        </p:grpSpPr>
        <p:sp>
          <p:nvSpPr>
            <p:cNvPr id="18" name="Rectangle 17"/>
            <p:cNvSpPr/>
            <p:nvPr/>
          </p:nvSpPr>
          <p:spPr>
            <a:xfrm>
              <a:off x="6599389" y="3384287"/>
              <a:ext cx="576064" cy="41290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m</a:t>
              </a:r>
              <a:endParaRPr lang="en-US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33" name="Straight Arrow Connector 32"/>
            <p:cNvCxnSpPr/>
            <p:nvPr/>
          </p:nvCxnSpPr>
          <p:spPr>
            <a:xfrm flipH="1" flipV="1">
              <a:off x="6228184" y="3779469"/>
              <a:ext cx="510424" cy="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6012160" y="3573016"/>
                  <a:ext cx="36740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𝒇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2160" y="3573016"/>
                  <a:ext cx="367408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8333" r="-21667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1619672" y="2276872"/>
            <a:ext cx="1917708" cy="578943"/>
            <a:chOff x="2874872" y="4443525"/>
            <a:chExt cx="1917708" cy="578943"/>
          </a:xfrm>
        </p:grpSpPr>
        <p:grpSp>
          <p:nvGrpSpPr>
            <p:cNvPr id="19" name="Group 18"/>
            <p:cNvGrpSpPr/>
            <p:nvPr/>
          </p:nvGrpSpPr>
          <p:grpSpPr>
            <a:xfrm>
              <a:off x="3430796" y="4443525"/>
              <a:ext cx="1361784" cy="412907"/>
              <a:chOff x="3563888" y="3664165"/>
              <a:chExt cx="1361784" cy="412907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3563888" y="3664165"/>
                <a:ext cx="576064" cy="41290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</a:t>
                </a:r>
                <a:endParaRPr lang="en-US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1" name="Straight Arrow Connector 20"/>
              <p:cNvCxnSpPr>
                <a:stCxn id="20" idx="3"/>
              </p:cNvCxnSpPr>
              <p:nvPr/>
            </p:nvCxnSpPr>
            <p:spPr>
              <a:xfrm flipV="1">
                <a:off x="4139952" y="3870618"/>
                <a:ext cx="504056" cy="1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4538002" y="3664165"/>
                    <a:ext cx="38767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</a:rPr>
                            <m:t>𝑭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10" name="TextBox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38002" y="3664165"/>
                    <a:ext cx="387670" cy="369332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t="-8197" r="-20635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" name="Group 4"/>
            <p:cNvGrpSpPr/>
            <p:nvPr/>
          </p:nvGrpSpPr>
          <p:grpSpPr>
            <a:xfrm>
              <a:off x="2874872" y="4653136"/>
              <a:ext cx="726448" cy="369332"/>
              <a:chOff x="2874872" y="4653136"/>
              <a:chExt cx="726448" cy="369332"/>
            </a:xfrm>
          </p:grpSpPr>
          <p:cxnSp>
            <p:nvCxnSpPr>
              <p:cNvPr id="35" name="Straight Arrow Connector 34"/>
              <p:cNvCxnSpPr/>
              <p:nvPr/>
            </p:nvCxnSpPr>
            <p:spPr>
              <a:xfrm flipH="1" flipV="1">
                <a:off x="3090896" y="4859589"/>
                <a:ext cx="510424" cy="2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35"/>
                  <p:cNvSpPr txBox="1"/>
                  <p:nvPr/>
                </p:nvSpPr>
                <p:spPr>
                  <a:xfrm>
                    <a:off x="2874872" y="4653136"/>
                    <a:ext cx="36740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</a:rPr>
                            <m:t>𝒇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36" name="TextBox 3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74872" y="4653136"/>
                    <a:ext cx="367408" cy="369332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t="-8333" r="-21667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7" name="Group 36"/>
          <p:cNvGrpSpPr/>
          <p:nvPr/>
        </p:nvGrpSpPr>
        <p:grpSpPr>
          <a:xfrm>
            <a:off x="3895844" y="2290520"/>
            <a:ext cx="1917708" cy="578943"/>
            <a:chOff x="2874872" y="4443525"/>
            <a:chExt cx="1917708" cy="578943"/>
          </a:xfrm>
        </p:grpSpPr>
        <p:grpSp>
          <p:nvGrpSpPr>
            <p:cNvPr id="38" name="Group 37"/>
            <p:cNvGrpSpPr/>
            <p:nvPr/>
          </p:nvGrpSpPr>
          <p:grpSpPr>
            <a:xfrm>
              <a:off x="3430796" y="4443525"/>
              <a:ext cx="1361784" cy="412907"/>
              <a:chOff x="3563888" y="3664165"/>
              <a:chExt cx="1361784" cy="412907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3563888" y="3664165"/>
                <a:ext cx="576064" cy="41290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</a:t>
                </a:r>
                <a:endParaRPr lang="en-US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43" name="Straight Arrow Connector 42"/>
              <p:cNvCxnSpPr>
                <a:stCxn id="42" idx="3"/>
              </p:cNvCxnSpPr>
              <p:nvPr/>
            </p:nvCxnSpPr>
            <p:spPr>
              <a:xfrm flipV="1">
                <a:off x="4139952" y="3870618"/>
                <a:ext cx="504056" cy="1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4538002" y="3664165"/>
                    <a:ext cx="38767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</a:rPr>
                            <m:t>𝑭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10" name="TextBox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38002" y="3664165"/>
                    <a:ext cx="387670" cy="369332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t="-8197" r="-20635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9" name="Group 38"/>
            <p:cNvGrpSpPr/>
            <p:nvPr/>
          </p:nvGrpSpPr>
          <p:grpSpPr>
            <a:xfrm>
              <a:off x="2874872" y="4653136"/>
              <a:ext cx="726448" cy="369332"/>
              <a:chOff x="2874872" y="4653136"/>
              <a:chExt cx="726448" cy="369332"/>
            </a:xfrm>
          </p:grpSpPr>
          <p:cxnSp>
            <p:nvCxnSpPr>
              <p:cNvPr id="40" name="Straight Arrow Connector 39"/>
              <p:cNvCxnSpPr/>
              <p:nvPr/>
            </p:nvCxnSpPr>
            <p:spPr>
              <a:xfrm flipH="1" flipV="1">
                <a:off x="3090896" y="4859589"/>
                <a:ext cx="510424" cy="2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2874872" y="4653136"/>
                    <a:ext cx="36740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</a:rPr>
                            <m:t>𝒇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41" name="TextBox 4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74872" y="4653136"/>
                    <a:ext cx="367408" cy="369332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t="-8197" r="-2333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653043" y="2001885"/>
                <a:ext cx="1485266" cy="369332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𝑭𝒙𝒔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3043" y="2001885"/>
                <a:ext cx="1485266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7519020" y="2780928"/>
                <a:ext cx="1619289" cy="395558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𝒇𝒙𝒔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9020" y="2780928"/>
                <a:ext cx="1619289" cy="39555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724128" y="1916832"/>
            <a:ext cx="1907704" cy="5232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yang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(F)</a:t>
            </a:r>
            <a:endParaRPr lang="en-US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24128" y="2618328"/>
            <a:ext cx="1794892" cy="73866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yang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gesekan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619672" y="3273974"/>
            <a:ext cx="2015210" cy="954107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Usaha yang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(F) </a:t>
            </a:r>
            <a:r>
              <a:rPr lang="en-US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gaya</a:t>
            </a:r>
            <a:r>
              <a:rPr lang="en-US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gesekan</a:t>
            </a:r>
            <a:r>
              <a:rPr lang="en-US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1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f</a:t>
            </a:r>
            <a:r>
              <a:rPr lang="en-US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3635896" y="3429000"/>
                <a:ext cx="3037948" cy="672556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𝒕𝒐𝒕𝒂𝒍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𝑭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</m:sub>
                      </m:sSub>
                    </m:oMath>
                  </m:oMathPara>
                </a14:m>
                <a:endParaRPr lang="en-US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𝒕𝒐𝒕𝒂𝒍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𝑭𝒙𝒔</m:t>
                      </m:r>
                      <m:r>
                        <a:rPr lang="en-US" b="1" i="1" smtClean="0">
                          <a:latin typeface="Cambria Math"/>
                        </a:rPr>
                        <m:t>) +(−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𝒇𝒙𝒔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429000"/>
                <a:ext cx="3037948" cy="67255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760376" y="3566361"/>
                <a:ext cx="2372701" cy="369332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∴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𝒕𝒐𝒕𝒂𝒍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=(</m:t>
                      </m:r>
                      <m:r>
                        <a:rPr lang="en-US" b="1" i="1">
                          <a:latin typeface="Cambria Math"/>
                        </a:rPr>
                        <m:t>𝑭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  <m:r>
                        <a:rPr lang="en-US" b="1" i="1">
                          <a:latin typeface="Cambria Math"/>
                        </a:rPr>
                        <m:t>𝒙𝒔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0376" y="3566361"/>
                <a:ext cx="2372701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608113" y="4252992"/>
            <a:ext cx="3406071" cy="255454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i="1" u="sng" dirty="0" err="1" smtClean="0">
                <a:solidFill>
                  <a:srgbClr val="FF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Contoh</a:t>
            </a:r>
            <a:r>
              <a:rPr lang="en-US" sz="1600" b="1" i="1" u="sng" dirty="0" smtClean="0">
                <a:solidFill>
                  <a:srgbClr val="FF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b="1" i="1" u="sng" dirty="0" err="1" smtClean="0">
                <a:solidFill>
                  <a:srgbClr val="FF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soal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:</a:t>
            </a:r>
          </a:p>
          <a:p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Sebuah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benda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bermassa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2 kg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dikenai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gaya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sebesar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100N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pada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bidang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datar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dengan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gaya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gesekan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40N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sehingga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benda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berpindah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sejauh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0,75m.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Hitunglah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usaha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:</a:t>
            </a:r>
          </a:p>
          <a:p>
            <a:pPr marL="342900" indent="-342900">
              <a:buAutoNum type="alphaLcPeriod"/>
            </a:pP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Yang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dilakukan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oleh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gaya</a:t>
            </a:r>
            <a:endParaRPr lang="en-US" sz="1600" dirty="0" smtClean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342900" indent="-342900">
              <a:buAutoNum type="alphaLcPeriod"/>
            </a:pP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Yang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dilakukan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oleh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gaya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gesekan</a:t>
            </a:r>
            <a:endParaRPr lang="en-US" sz="1600" dirty="0" smtClean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342900" indent="-342900">
              <a:buAutoNum type="alphaLcPeriod"/>
            </a:pP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Yang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dilakukan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kedua</a:t>
            </a:r>
            <a:r>
              <a:rPr lang="en-US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gaya</a:t>
            </a:r>
            <a:endParaRPr lang="en-US" sz="1600" dirty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90431" y="4355812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u="sng" dirty="0" err="1" smtClean="0">
                <a:solidFill>
                  <a:srgbClr val="FF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Penyelesaian</a:t>
            </a:r>
            <a:endParaRPr lang="en-US" dirty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5004048" y="4718567"/>
                <a:ext cx="4061977" cy="1806777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𝟏𝟎𝟎</m:t>
                      </m:r>
                      <m:r>
                        <a:rPr lang="en-US" b="1" i="1" smtClean="0">
                          <a:latin typeface="Cambria Math"/>
                        </a:rPr>
                        <m:t>𝑵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𝟒𝟎</m:t>
                      </m:r>
                      <m:r>
                        <a:rPr lang="en-US" b="1" i="1" smtClean="0">
                          <a:latin typeface="Cambria Math"/>
                        </a:rPr>
                        <m:t>𝑵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>
                          <a:latin typeface="Cambria Math"/>
                        </a:rPr>
                        <m:t>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𝟕𝟓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r>
                  <a:rPr lang="en-US" b="1" i="1" dirty="0" smtClean="0">
                    <a:latin typeface="Cambria Math"/>
                    <a:ea typeface="Cambria Math"/>
                  </a:rPr>
                  <a:t>a.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. </m:t>
                    </m:r>
                    <m:sSub>
                      <m:sSubPr>
                        <m:ctrlPr>
                          <a:rPr lang="en-US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</a:rPr>
                          <m:t>𝑾</m:t>
                        </m:r>
                      </m:e>
                      <m:sub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𝑭</m:t>
                        </m:r>
                      </m:sub>
                    </m:sSub>
                    <m:r>
                      <a:rPr lang="en-US" b="1" i="1" smtClean="0">
                        <a:latin typeface="Cambria Math"/>
                        <a:ea typeface="Cambria Math"/>
                      </a:rPr>
                      <m:t>=…?;</m:t>
                    </m:r>
                  </m:oMath>
                </a14:m>
                <a:r>
                  <a:rPr lang="en-US" b="1" i="1" dirty="0" smtClean="0">
                    <a:latin typeface="Cambria Math"/>
                    <a:ea typeface="Cambria Math"/>
                  </a:rPr>
                  <a:t>b.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</a:rPr>
                          <m:t>𝑾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𝒇</m:t>
                        </m:r>
                      </m:sub>
                    </m:sSub>
                    <m:r>
                      <a:rPr lang="en-US" b="1" i="1" smtClean="0">
                        <a:latin typeface="Cambria Math"/>
                        <a:ea typeface="Cambria Math"/>
                      </a:rPr>
                      <m:t>=…?</m:t>
                    </m:r>
                  </m:oMath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.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𝑭𝒙𝒔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𝟕𝟓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𝟕𝟓</m:t>
                      </m:r>
                      <m:r>
                        <a:rPr lang="en-US" b="1" i="1" smtClean="0">
                          <a:latin typeface="Cambria Math"/>
                        </a:rPr>
                        <m:t>𝑱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.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  <m:r>
                        <a:rPr lang="en-US" b="1" i="1">
                          <a:latin typeface="Cambria Math"/>
                        </a:rPr>
                        <m:t>𝒙𝒔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𝟒𝟎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𝟎</m:t>
                      </m:r>
                      <m:r>
                        <a:rPr lang="en-US" b="1" i="1">
                          <a:latin typeface="Cambria Math"/>
                        </a:rPr>
                        <m:t>,</m:t>
                      </m:r>
                      <m:r>
                        <a:rPr lang="en-US" b="1" i="1">
                          <a:latin typeface="Cambria Math"/>
                        </a:rPr>
                        <m:t>𝟕𝟓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𝟑𝟎</m:t>
                      </m:r>
                      <m:r>
                        <a:rPr lang="en-US" b="1" i="1">
                          <a:latin typeface="Cambria Math"/>
                        </a:rPr>
                        <m:t>𝑱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.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𝒕𝒐𝒕𝒂𝒍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𝑭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𝒇</m:t>
                          </m:r>
                        </m:e>
                      </m:d>
                      <m:r>
                        <a:rPr lang="en-US" b="1" i="1">
                          <a:latin typeface="Cambria Math"/>
                        </a:rPr>
                        <m:t>𝒙𝒔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r>
                  <a:rPr lang="en-US" b="1" dirty="0" smtClean="0">
                    <a:ea typeface="Cambria Math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</a:rPr>
                          <m:t>𝑾</m:t>
                        </m:r>
                      </m:e>
                      <m:sub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𝒕𝒐𝒕𝒂𝒍</m:t>
                        </m:r>
                      </m:sub>
                    </m:sSub>
                    <m:r>
                      <a:rPr lang="en-US" b="1" i="1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𝟔𝟎</m:t>
                    </m:r>
                    <m:r>
                      <a:rPr lang="en-US" b="1" i="1">
                        <a:latin typeface="Cambria Math"/>
                      </a:rPr>
                      <m:t>𝒙</m:t>
                    </m:r>
                    <m:r>
                      <a:rPr lang="en-US" b="1" i="1">
                        <a:latin typeface="Cambria Math"/>
                      </a:rPr>
                      <m:t>𝟎</m:t>
                    </m:r>
                    <m:r>
                      <a:rPr lang="en-US" b="1" i="1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𝟕𝟓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𝟒𝟓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𝒋𝒐𝒖𝒍𝒆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4718567"/>
                <a:ext cx="4061977" cy="1806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hlinkClick r:id="rId13" action="ppaction://hlinksldjump"/>
          </p:cNvPr>
          <p:cNvSpPr txBox="1"/>
          <p:nvPr/>
        </p:nvSpPr>
        <p:spPr>
          <a:xfrm>
            <a:off x="-9216" y="539388"/>
            <a:ext cx="1529584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</a:t>
            </a:r>
            <a:endParaRPr 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-8384" y="1260621"/>
            <a:ext cx="152875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Gesekan</a:t>
            </a:r>
            <a:endParaRPr lang="en-US" b="1" dirty="0"/>
          </a:p>
        </p:txBody>
      </p:sp>
      <p:sp>
        <p:nvSpPr>
          <p:cNvPr id="52" name="TextBox 51">
            <a:hlinkClick r:id="rId14" action="ppaction://hlinksldjump"/>
          </p:cNvPr>
          <p:cNvSpPr txBox="1"/>
          <p:nvPr/>
        </p:nvSpPr>
        <p:spPr>
          <a:xfrm>
            <a:off x="-11262" y="200188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Gaya </a:t>
            </a:r>
            <a:r>
              <a:rPr lang="en-US" b="1" dirty="0" err="1" smtClean="0"/>
              <a:t>Berat</a:t>
            </a:r>
            <a:endParaRPr lang="en-US" b="1" dirty="0"/>
          </a:p>
        </p:txBody>
      </p:sp>
      <p:sp>
        <p:nvSpPr>
          <p:cNvPr id="53" name="TextBox 52">
            <a:hlinkClick r:id="rId15" action="ppaction://hlinksldjump"/>
          </p:cNvPr>
          <p:cNvSpPr txBox="1"/>
          <p:nvPr/>
        </p:nvSpPr>
        <p:spPr>
          <a:xfrm>
            <a:off x="-9216" y="2737957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GLB/GLBB</a:t>
            </a:r>
            <a:endParaRPr lang="en-US" b="1" dirty="0"/>
          </a:p>
        </p:txBody>
      </p:sp>
      <p:sp>
        <p:nvSpPr>
          <p:cNvPr id="54" name="TextBox 53">
            <a:hlinkClick r:id="rId16" action="ppaction://hlinksldjump"/>
          </p:cNvPr>
          <p:cNvSpPr txBox="1"/>
          <p:nvPr/>
        </p:nvSpPr>
        <p:spPr>
          <a:xfrm>
            <a:off x="-5124" y="3473712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GJB</a:t>
            </a:r>
            <a:endParaRPr lang="en-US" b="1" dirty="0"/>
          </a:p>
        </p:txBody>
      </p:sp>
      <p:sp>
        <p:nvSpPr>
          <p:cNvPr id="55" name="TextBox 54">
            <a:hlinkClick r:id="rId17" action="ppaction://hlinksldjump"/>
          </p:cNvPr>
          <p:cNvSpPr txBox="1"/>
          <p:nvPr/>
        </p:nvSpPr>
        <p:spPr>
          <a:xfrm>
            <a:off x="-3078" y="4209784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Usaha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GVA</a:t>
            </a:r>
            <a:endParaRPr lang="en-US" b="1" dirty="0"/>
          </a:p>
        </p:txBody>
      </p:sp>
      <p:sp>
        <p:nvSpPr>
          <p:cNvPr id="56" name="TextBox 55">
            <a:hlinkClick r:id="rId18" action="ppaction://hlinksldjump"/>
          </p:cNvPr>
          <p:cNvSpPr txBox="1"/>
          <p:nvPr/>
        </p:nvSpPr>
        <p:spPr>
          <a:xfrm>
            <a:off x="-1032" y="4945856"/>
            <a:ext cx="15316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</a:t>
            </a:r>
            <a:endParaRPr lang="en-US" b="1" dirty="0"/>
          </a:p>
        </p:txBody>
      </p:sp>
      <p:sp>
        <p:nvSpPr>
          <p:cNvPr id="57" name="TextBox 56">
            <a:hlinkClick r:id="rId19" action="ppaction://hlinksldjump"/>
          </p:cNvPr>
          <p:cNvSpPr txBox="1"/>
          <p:nvPr/>
        </p:nvSpPr>
        <p:spPr>
          <a:xfrm>
            <a:off x="-5448" y="5428915"/>
            <a:ext cx="15316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3" name="Action Button: Forward or Next 2">
            <a:hlinkClick r:id="rId20" action="ppaction://hlinksldjump" highlightClick="1"/>
          </p:cNvPr>
          <p:cNvSpPr/>
          <p:nvPr/>
        </p:nvSpPr>
        <p:spPr>
          <a:xfrm>
            <a:off x="8648252" y="4120044"/>
            <a:ext cx="359017" cy="412906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16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5" grpId="0" animBg="1"/>
      <p:bldP spid="8" grpId="0" animBg="1"/>
      <p:bldP spid="46" grpId="0" animBg="1"/>
      <p:bldP spid="47" grpId="0" animBg="1"/>
      <p:bldP spid="48" grpId="0" animBg="1"/>
      <p:bldP spid="9" grpId="0" animBg="1"/>
      <p:bldP spid="10" grpId="0" animBg="1"/>
      <p:bldP spid="11" grpId="0"/>
      <p:bldP spid="4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1914</TotalTime>
  <Words>4370</Words>
  <Application>Microsoft Office PowerPoint</Application>
  <PresentationFormat>On-screen Show (4:3)</PresentationFormat>
  <Paragraphs>845</Paragraphs>
  <Slides>24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owner</cp:lastModifiedBy>
  <cp:revision>245</cp:revision>
  <cp:lastPrinted>2016-10-22T14:46:10Z</cp:lastPrinted>
  <dcterms:created xsi:type="dcterms:W3CDTF">2016-10-08T16:27:49Z</dcterms:created>
  <dcterms:modified xsi:type="dcterms:W3CDTF">2018-11-22T12:48:14Z</dcterms:modified>
</cp:coreProperties>
</file>