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277" r:id="rId3"/>
    <p:sldId id="279" r:id="rId4"/>
    <p:sldId id="282" r:id="rId5"/>
    <p:sldId id="283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93" r:id="rId16"/>
    <p:sldId id="294" r:id="rId17"/>
    <p:sldId id="295" r:id="rId1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00"/>
    <a:srgbClr val="DA32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96" autoAdjust="0"/>
    <p:restoredTop sz="96237" autoAdjust="0"/>
  </p:normalViewPr>
  <p:slideViewPr>
    <p:cSldViewPr>
      <p:cViewPr>
        <p:scale>
          <a:sx n="80" d="100"/>
          <a:sy n="80" d="100"/>
        </p:scale>
        <p:origin x="-282" y="-50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310" y="-7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C243A5-68AC-4536-866E-C0288350B34F}" type="datetimeFigureOut">
              <a:rPr lang="en-US" smtClean="0"/>
              <a:pPr/>
              <a:t>11/11/2016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721CB4-D4C8-40F7-AE76-D2FFF6D911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447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pommel-horse-573752_1280.jpg"/>
          <p:cNvPicPr>
            <a:picLocks noChangeAspect="1"/>
          </p:cNvPicPr>
          <p:nvPr/>
        </p:nvPicPr>
        <p:blipFill rotWithShape="1">
          <a:blip r:embed="rId2"/>
          <a:srcRect l="15977" b="15323"/>
          <a:stretch/>
        </p:blipFill>
        <p:spPr>
          <a:xfrm>
            <a:off x="0" y="1272613"/>
            <a:ext cx="5410200" cy="35971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599" y="438578"/>
            <a:ext cx="3962399" cy="831819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214176" tIns="107087" rIns="214176" bIns="107087" rtlCol="0">
            <a:spAutoFit/>
          </a:bodyPr>
          <a:lstStyle/>
          <a:p>
            <a:r>
              <a:rPr lang="en-US" sz="40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Senam</a:t>
            </a:r>
            <a:r>
              <a:rPr lang="en-US" sz="40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Lantai</a:t>
            </a:r>
            <a:endParaRPr lang="en-US" sz="4000" b="1" dirty="0">
              <a:solidFill>
                <a:srgbClr val="0070C0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5638802" y="209550"/>
            <a:ext cx="3352797" cy="4300242"/>
            <a:chOff x="380998" y="1867090"/>
            <a:chExt cx="3962401" cy="3703699"/>
          </a:xfrm>
        </p:grpSpPr>
        <p:sp>
          <p:nvSpPr>
            <p:cNvPr id="5" name="Rectangle 4"/>
            <p:cNvSpPr/>
            <p:nvPr/>
          </p:nvSpPr>
          <p:spPr>
            <a:xfrm>
              <a:off x="380999" y="2261316"/>
              <a:ext cx="3962400" cy="3309473"/>
            </a:xfrm>
            <a:prstGeom prst="rect">
              <a:avLst/>
            </a:prstGeom>
            <a:effec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214226" tIns="107113" rIns="214226" bIns="107113" numCol="1">
              <a:spAutoFit/>
            </a:bodyPr>
            <a:lstStyle/>
            <a:p>
              <a:pPr marL="317365" indent="-317365" eaLnBrk="0" hangingPunct="0">
                <a:spcBef>
                  <a:spcPts val="600"/>
                </a:spcBef>
                <a:buFont typeface="Wingdings" pitchFamily="2" charset="2"/>
                <a:buChar char="§"/>
              </a:pP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Memahami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hakikat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senam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ketangkasan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 marL="317365" indent="-317365" eaLnBrk="0" hangingPunct="0">
                <a:spcBef>
                  <a:spcPts val="600"/>
                </a:spcBef>
                <a:buFont typeface="Wingdings" pitchFamily="2" charset="2"/>
                <a:buChar char="§"/>
              </a:pP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Memahami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mempraktikkan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tahap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persiapan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tahap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pelaksanaan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sikap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akhir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lompat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harimau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 marL="317365" indent="-317365" eaLnBrk="0" hangingPunct="0">
                <a:spcBef>
                  <a:spcPts val="600"/>
                </a:spcBef>
                <a:buFont typeface="Wingdings" pitchFamily="2" charset="2"/>
                <a:buChar char="§"/>
              </a:pP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Memahami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mempraktikkan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bentuk-bentuk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lompat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harimau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 marL="317365" indent="-317365" eaLnBrk="0" hangingPunct="0">
                <a:spcBef>
                  <a:spcPts val="600"/>
                </a:spcBef>
                <a:buFont typeface="Wingdings" pitchFamily="2" charset="2"/>
                <a:buChar char="§"/>
              </a:pP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Memahami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mempraktikkan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bentuk-bentuk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lompat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jongkok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 marL="317365" indent="-317365" eaLnBrk="0" hangingPunct="0">
                <a:spcBef>
                  <a:spcPts val="600"/>
                </a:spcBef>
                <a:buFont typeface="Wingdings" pitchFamily="2" charset="2"/>
                <a:buChar char="§"/>
              </a:pP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Memahami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mempraktikkan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keterampilan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gerak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lompat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kangkang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 marL="317365" indent="-317365" eaLnBrk="0" hangingPunct="0">
                <a:spcBef>
                  <a:spcPts val="600"/>
                </a:spcBef>
                <a:buFont typeface="Wingdings" pitchFamily="2" charset="2"/>
                <a:buChar char="§"/>
              </a:pP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Memahami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bentuk-bentuk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gerak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lompat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jongkok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380998" y="1867090"/>
              <a:ext cx="3962401" cy="398374"/>
            </a:xfrm>
            <a:prstGeom prst="rect">
              <a:avLst/>
            </a:prstGeom>
            <a:solidFill>
              <a:srgbClr val="0070C0"/>
            </a:solidFill>
            <a:ln w="28575">
              <a:solidFill>
                <a:srgbClr val="0070C0"/>
              </a:solidFill>
            </a:ln>
          </p:spPr>
          <p:txBody>
            <a:bodyPr wrap="square" lIns="214226" tIns="107113" rIns="214226" bIns="107113">
              <a:spAutoFit/>
            </a:bodyPr>
            <a:lstStyle/>
            <a:p>
              <a:pPr eaLnBrk="0" hangingPunct="0"/>
              <a:r>
                <a:rPr lang="en-US" sz="1600" b="1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  <a:sym typeface="Arial" pitchFamily="34" charset="0"/>
                </a:rPr>
                <a:t>Tujuan</a:t>
              </a:r>
              <a:r>
                <a:rPr lang="en-US" sz="1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  <a:sym typeface="Arial" pitchFamily="34" charset="0"/>
                </a:rPr>
                <a:t> </a:t>
              </a:r>
              <a:r>
                <a:rPr lang="en-US" sz="1600" b="1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  <a:sym typeface="Arial" pitchFamily="34" charset="0"/>
                </a:rPr>
                <a:t>pembelajaran</a:t>
              </a:r>
              <a:r>
                <a:rPr lang="en-US" sz="1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  <a:sym typeface="Arial" pitchFamily="34" charset="0"/>
                </a:rPr>
                <a:t>: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228600" y="7871"/>
            <a:ext cx="3962399" cy="64715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214176" tIns="107087" rIns="214176" bIns="107087" rtlCol="0">
            <a:spAutoFit/>
          </a:bodyPr>
          <a:lstStyle/>
          <a:p>
            <a:r>
              <a:rPr lang="en-US" sz="2800" b="1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Pelajaran</a:t>
            </a: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6</a:t>
            </a:r>
            <a:endParaRPr lang="en-US" sz="2800" b="1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81000" y="4394376"/>
            <a:ext cx="1544012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00" dirty="0" err="1">
                <a:latin typeface="Arial" pitchFamily="34" charset="0"/>
                <a:cs typeface="Arial" pitchFamily="34" charset="0"/>
              </a:rPr>
              <a:t>Sumber</a:t>
            </a:r>
            <a:r>
              <a:rPr lang="en-US" sz="900" dirty="0">
                <a:latin typeface="Arial" pitchFamily="34" charset="0"/>
                <a:cs typeface="Arial" pitchFamily="34" charset="0"/>
              </a:rPr>
              <a:t>: </a:t>
            </a:r>
            <a:r>
              <a:rPr lang="en-US" sz="900" i="1" dirty="0">
                <a:latin typeface="Arial" pitchFamily="34" charset="0"/>
                <a:cs typeface="Arial" pitchFamily="34" charset="0"/>
              </a:rPr>
              <a:t>Shutterstock.com</a:t>
            </a:r>
            <a:endParaRPr lang="en-US" sz="900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609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3.jpg"/>
          <p:cNvPicPr>
            <a:picLocks noChangeAspect="1"/>
          </p:cNvPicPr>
          <p:nvPr/>
        </p:nvPicPr>
        <p:blipFill rotWithShape="1">
          <a:blip r:embed="rId2"/>
          <a:srcRect l="7849" t="24751" r="10174" b="26655"/>
          <a:stretch/>
        </p:blipFill>
        <p:spPr>
          <a:xfrm>
            <a:off x="1371600" y="2121048"/>
            <a:ext cx="5996763" cy="258858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53409" y="209551"/>
            <a:ext cx="6223591" cy="58974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e.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Aktivitas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pembelajaran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senam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lantai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5</a:t>
            </a:r>
            <a:endParaRPr lang="en-US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5800" y="861682"/>
            <a:ext cx="8077200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800"/>
              </a:spcBef>
              <a:buAutoNum type="arabicPeriod"/>
            </a:pPr>
            <a:r>
              <a:rPr lang="en-US" sz="2000" dirty="0" err="1">
                <a:latin typeface="Arial" pitchFamily="34" charset="0"/>
                <a:cs typeface="Arial" pitchFamily="34" charset="0"/>
              </a:rPr>
              <a:t>Bentuk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kelompok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masing-masing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4 orang.</a:t>
            </a:r>
          </a:p>
          <a:p>
            <a:pPr marL="457200" indent="-457200">
              <a:spcBef>
                <a:spcPts val="800"/>
              </a:spcBef>
              <a:buAutoNum type="arabicPeriod"/>
            </a:pPr>
            <a:r>
              <a:rPr lang="en-US" sz="2000" dirty="0" err="1">
                <a:latin typeface="Arial" pitchFamily="34" charset="0"/>
                <a:cs typeface="Arial" pitchFamily="34" charset="0"/>
              </a:rPr>
              <a:t>Lakukan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loncat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harimau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melewati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tali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/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karet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gelang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spcBef>
                <a:spcPts val="800"/>
              </a:spcBef>
              <a:buAutoNum type="arabicPeriod"/>
            </a:pPr>
            <a:r>
              <a:rPr lang="en-US" sz="2000" dirty="0" err="1">
                <a:latin typeface="Arial" pitchFamily="34" charset="0"/>
                <a:cs typeface="Arial" pitchFamily="34" charset="0"/>
              </a:rPr>
              <a:t>Kelompok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dinyatakan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kalah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apabila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seorang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/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seluruhnya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tidak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dapat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melewati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tali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/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karet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gelang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7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372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 b copy.jpg"/>
          <p:cNvPicPr>
            <a:picLocks noChangeAspect="1"/>
          </p:cNvPicPr>
          <p:nvPr/>
        </p:nvPicPr>
        <p:blipFill rotWithShape="1">
          <a:blip r:embed="rId2" cstate="print"/>
          <a:srcRect l="3604" t="8967" r="5001" b="14291"/>
          <a:stretch/>
        </p:blipFill>
        <p:spPr>
          <a:xfrm>
            <a:off x="362394" y="2868070"/>
            <a:ext cx="4285806" cy="175576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28600" y="57150"/>
            <a:ext cx="87630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6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Aktivitas</a:t>
            </a:r>
            <a:r>
              <a:rPr lang="en-US" sz="26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Pembelajaran</a:t>
            </a:r>
            <a:r>
              <a:rPr lang="en-US" sz="26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Senam</a:t>
            </a:r>
            <a:r>
              <a:rPr lang="en-US" sz="26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Lantai</a:t>
            </a:r>
            <a:r>
              <a:rPr lang="en-US" sz="26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endParaRPr lang="en-US" sz="2600" b="1" dirty="0" smtClean="0">
              <a:solidFill>
                <a:srgbClr val="0070C0"/>
              </a:solidFill>
              <a:latin typeface="+mj-lt"/>
              <a:cs typeface="Arial" pitchFamily="34" charset="0"/>
            </a:endParaRPr>
          </a:p>
          <a:p>
            <a:pPr algn="ctr"/>
            <a:r>
              <a:rPr lang="en-US" sz="2600" b="1" dirty="0" err="1" smtClean="0">
                <a:solidFill>
                  <a:srgbClr val="0070C0"/>
                </a:solidFill>
                <a:latin typeface="+mj-lt"/>
                <a:cs typeface="Arial" pitchFamily="34" charset="0"/>
              </a:rPr>
              <a:t>Gerakan</a:t>
            </a:r>
            <a:r>
              <a:rPr lang="en-US" sz="2600" b="1" dirty="0" smtClean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Lompat</a:t>
            </a:r>
            <a:r>
              <a:rPr lang="en-US" sz="26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Jongkok</a:t>
            </a:r>
            <a:endParaRPr lang="en-US" sz="2600" b="1" dirty="0">
              <a:solidFill>
                <a:srgbClr val="0070C0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53409" y="1002377"/>
            <a:ext cx="8585791" cy="2712373"/>
            <a:chOff x="253409" y="1002377"/>
            <a:chExt cx="8585791" cy="2712373"/>
          </a:xfrm>
        </p:grpSpPr>
        <p:sp>
          <p:nvSpPr>
            <p:cNvPr id="7" name="Rectangle 6"/>
            <p:cNvSpPr/>
            <p:nvPr/>
          </p:nvSpPr>
          <p:spPr>
            <a:xfrm>
              <a:off x="253409" y="1002377"/>
              <a:ext cx="8585791" cy="445124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91440"/>
              <a:r>
                <a:rPr lang="en-US" sz="20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a. </a:t>
              </a:r>
              <a:r>
                <a:rPr lang="en-US" sz="2000" b="1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Aktivitas</a:t>
              </a:r>
              <a:r>
                <a:rPr lang="en-US" sz="20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pembelajaran</a:t>
              </a:r>
              <a:r>
                <a:rPr lang="en-US" sz="20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senam</a:t>
              </a:r>
              <a:r>
                <a:rPr lang="en-US" sz="20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lantai</a:t>
              </a:r>
              <a:r>
                <a:rPr lang="en-US" sz="20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melompati</a:t>
              </a:r>
              <a:r>
                <a:rPr lang="en-US" sz="20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punggung</a:t>
              </a:r>
              <a:r>
                <a:rPr lang="en-US" sz="20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teman</a:t>
              </a:r>
              <a:endPara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265814" y="1580832"/>
              <a:ext cx="8497186" cy="2133918"/>
            </a:xfrm>
            <a:prstGeom prst="rect">
              <a:avLst/>
            </a:prstGeom>
          </p:spPr>
          <p:txBody>
            <a:bodyPr wrap="square" numCol="2" spcCol="274320">
              <a:spAutoFit/>
            </a:bodyPr>
            <a:lstStyle/>
            <a:p>
              <a:pPr marL="457200" indent="-457200">
                <a:spcBef>
                  <a:spcPts val="800"/>
                </a:spcBef>
                <a:buAutoNum type="arabicPeriod"/>
              </a:pPr>
              <a:r>
                <a:rPr lang="en-US" dirty="0" err="1">
                  <a:latin typeface="Arial" pitchFamily="34" charset="0"/>
                  <a:cs typeface="Arial" pitchFamily="34" charset="0"/>
                </a:rPr>
                <a:t>Berdiri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tegak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berbaris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dengan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jarak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3-4 m.</a:t>
              </a:r>
            </a:p>
            <a:p>
              <a:pPr marL="457200" indent="-457200">
                <a:spcBef>
                  <a:spcPts val="800"/>
                </a:spcBef>
                <a:buAutoNum type="arabicPeriod"/>
              </a:pPr>
              <a:r>
                <a:rPr lang="en-US" dirty="0" err="1">
                  <a:latin typeface="Arial" pitchFamily="34" charset="0"/>
                  <a:cs typeface="Arial" pitchFamily="34" charset="0"/>
                </a:rPr>
                <a:t>Setiap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peserta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didik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diberi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     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nomor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1, 2,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3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 marL="457200" indent="-457200">
                <a:spcBef>
                  <a:spcPts val="800"/>
                </a:spcBef>
                <a:buAutoNum type="arabicPeriod"/>
              </a:pPr>
              <a:endParaRPr lang="en-US" dirty="0">
                <a:latin typeface="Arial" pitchFamily="34" charset="0"/>
                <a:cs typeface="Arial" pitchFamily="34" charset="0"/>
              </a:endParaRPr>
            </a:p>
            <a:p>
              <a:pPr marL="457200" indent="-457200">
                <a:spcBef>
                  <a:spcPts val="800"/>
                </a:spcBef>
                <a:buAutoNum type="arabicPeriod"/>
              </a:pPr>
              <a:endParaRPr lang="en-US" dirty="0">
                <a:latin typeface="Arial" pitchFamily="34" charset="0"/>
                <a:cs typeface="Arial" pitchFamily="34" charset="0"/>
              </a:endParaRPr>
            </a:p>
            <a:p>
              <a:pPr marL="457200" indent="-457200">
                <a:spcBef>
                  <a:spcPts val="800"/>
                </a:spcBef>
                <a:buAutoNum type="arabicPeriod"/>
              </a:pPr>
              <a:r>
                <a:rPr lang="en-US" dirty="0" err="1">
                  <a:latin typeface="Arial" pitchFamily="34" charset="0"/>
                  <a:cs typeface="Arial" pitchFamily="34" charset="0"/>
                </a:rPr>
                <a:t>Peserta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didik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yang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memiliki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nomor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ganjil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berdiri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dengan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kaki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dibuka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yang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bernomor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genap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berjongkok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 marL="457200" indent="-457200">
                <a:spcBef>
                  <a:spcPts val="800"/>
                </a:spcBef>
                <a:buAutoNum type="arabicPeriod"/>
              </a:pPr>
              <a:r>
                <a:rPr lang="en-US" dirty="0" err="1">
                  <a:latin typeface="Arial" pitchFamily="34" charset="0"/>
                  <a:cs typeface="Arial" pitchFamily="34" charset="0"/>
                </a:rPr>
                <a:t>Peserta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didik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yang paling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belakang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berlari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menerobos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melompati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teman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yang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jongkok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di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depannya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</p:grpSp>
      <p:pic>
        <p:nvPicPr>
          <p:cNvPr id="9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485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2.jpg"/>
          <p:cNvPicPr>
            <a:picLocks noChangeAspect="1"/>
          </p:cNvPicPr>
          <p:nvPr/>
        </p:nvPicPr>
        <p:blipFill rotWithShape="1">
          <a:blip r:embed="rId2"/>
          <a:srcRect t="16881" b="34120"/>
          <a:stretch/>
        </p:blipFill>
        <p:spPr>
          <a:xfrm>
            <a:off x="181552" y="1809750"/>
            <a:ext cx="7471075" cy="26658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2400" y="133350"/>
            <a:ext cx="8763000" cy="44512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b</a:t>
            </a:r>
            <a:r>
              <a:rPr lang="en-US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Aktivitas</a:t>
            </a:r>
            <a:r>
              <a:rPr lang="en-US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pembelajaran</a:t>
            </a:r>
            <a:r>
              <a:rPr lang="en-US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senam</a:t>
            </a:r>
            <a:r>
              <a:rPr lang="en-US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lantai</a:t>
            </a:r>
            <a:r>
              <a:rPr lang="en-US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melompati</a:t>
            </a:r>
            <a:r>
              <a:rPr lang="en-US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peti</a:t>
            </a:r>
            <a:r>
              <a:rPr lang="en-US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lompat</a:t>
            </a:r>
            <a:endParaRPr lang="en-US" sz="2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19200" y="838021"/>
            <a:ext cx="6781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>
                <a:latin typeface="Arial" pitchFamily="34" charset="0"/>
                <a:cs typeface="Arial" pitchFamily="34" charset="0"/>
              </a:rPr>
              <a:t>Apabila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peserta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didik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telah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berhasil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melompati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punggung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teman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berjajar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dapat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dilanjutan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melompati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peti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lompat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8100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593304" y="1330132"/>
            <a:ext cx="8396245" cy="3205257"/>
            <a:chOff x="593304" y="1330132"/>
            <a:chExt cx="8396245" cy="3205257"/>
          </a:xfrm>
        </p:grpSpPr>
        <p:pic>
          <p:nvPicPr>
            <p:cNvPr id="2" name="Picture 1" descr="71.jpg"/>
            <p:cNvPicPr>
              <a:picLocks noChangeAspect="1"/>
            </p:cNvPicPr>
            <p:nvPr/>
          </p:nvPicPr>
          <p:blipFill rotWithShape="1">
            <a:blip r:embed="rId2"/>
            <a:srcRect l="6372" t="24439" r="8528"/>
            <a:stretch/>
          </p:blipFill>
          <p:spPr>
            <a:xfrm>
              <a:off x="4114800" y="1330132"/>
              <a:ext cx="4874749" cy="3146618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93304" y="1352550"/>
              <a:ext cx="5169198" cy="76200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91440"/>
              <a:r>
                <a:rPr lang="en-US" sz="20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</a:t>
              </a:r>
              <a:r>
                <a:rPr lang="en-US" sz="20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2000" b="1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Lompat</a:t>
              </a:r>
              <a:r>
                <a:rPr lang="en-US" sz="20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kangkang</a:t>
              </a:r>
              <a:r>
                <a:rPr lang="en-US" sz="20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yang </a:t>
              </a:r>
              <a:r>
                <a:rPr lang="en-US" sz="2000" b="1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bertumpu</a:t>
              </a:r>
              <a:r>
                <a:rPr lang="en-US" sz="20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pada</a:t>
              </a:r>
              <a:r>
                <a:rPr lang="en-US" sz="20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bagian</a:t>
              </a:r>
              <a:r>
                <a:rPr lang="en-US" sz="20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pangkal</a:t>
              </a:r>
              <a:r>
                <a:rPr lang="en-US" sz="20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kuda-kuda</a:t>
              </a:r>
              <a:r>
                <a:rPr lang="en-US" sz="20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lompat</a:t>
              </a:r>
              <a:endPara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593304" y="2288620"/>
              <a:ext cx="3445296" cy="2246769"/>
            </a:xfrm>
            <a:prstGeom prst="rect">
              <a:avLst/>
            </a:prstGeom>
          </p:spPr>
          <p:txBody>
            <a:bodyPr wrap="square" numCol="1">
              <a:spAutoFit/>
            </a:bodyPr>
            <a:lstStyle/>
            <a:p>
              <a:pPr marL="457200" indent="-457200">
                <a:spcBef>
                  <a:spcPts val="600"/>
                </a:spcBef>
                <a:buAutoNum type="arabicPeriod"/>
              </a:pP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Kedua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kaki </a:t>
              </a:r>
              <a:r>
                <a:rPr lang="en-US" sz="2000" dirty="0" err="1">
                  <a:latin typeface="Arial" pitchFamily="34" charset="0"/>
                  <a:cs typeface="Arial" pitchFamily="34" charset="0"/>
                </a:rPr>
                <a:t>menolak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latin typeface="Arial" pitchFamily="34" charset="0"/>
                  <a:cs typeface="Arial" pitchFamily="34" charset="0"/>
                </a:rPr>
                <a:t>pada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latin typeface="Arial" pitchFamily="34" charset="0"/>
                  <a:cs typeface="Arial" pitchFamily="34" charset="0"/>
                </a:rPr>
                <a:t>papan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latin typeface="Arial" pitchFamily="34" charset="0"/>
                  <a:cs typeface="Arial" pitchFamily="34" charset="0"/>
                </a:rPr>
                <a:t>tolak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latin typeface="Arial" pitchFamily="34" charset="0"/>
                  <a:cs typeface="Arial" pitchFamily="34" charset="0"/>
                </a:rPr>
                <a:t>sekuat-kuatnya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latin typeface="Arial" pitchFamily="34" charset="0"/>
                  <a:cs typeface="Arial" pitchFamily="34" charset="0"/>
                </a:rPr>
                <a:t>disertai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latin typeface="Arial" pitchFamily="34" charset="0"/>
                  <a:cs typeface="Arial" pitchFamily="34" charset="0"/>
                </a:rPr>
                <a:t>ayunan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latin typeface="Arial" pitchFamily="34" charset="0"/>
                  <a:cs typeface="Arial" pitchFamily="34" charset="0"/>
                </a:rPr>
                <a:t>lengan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latin typeface="Arial" pitchFamily="34" charset="0"/>
                  <a:cs typeface="Arial" pitchFamily="34" charset="0"/>
                </a:rPr>
                <a:t>dari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latin typeface="Arial" pitchFamily="34" charset="0"/>
                  <a:cs typeface="Arial" pitchFamily="34" charset="0"/>
                </a:rPr>
                <a:t>belakang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latin typeface="Arial" pitchFamily="34" charset="0"/>
                  <a:cs typeface="Arial" pitchFamily="34" charset="0"/>
                </a:rPr>
                <a:t>bawah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latin typeface="Arial" pitchFamily="34" charset="0"/>
                  <a:cs typeface="Arial" pitchFamily="34" charset="0"/>
                </a:rPr>
                <a:t>ke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latin typeface="Arial" pitchFamily="34" charset="0"/>
                  <a:cs typeface="Arial" pitchFamily="34" charset="0"/>
                </a:rPr>
                <a:t>depan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2000" dirty="0" err="1">
                  <a:latin typeface="Arial" pitchFamily="34" charset="0"/>
                  <a:cs typeface="Arial" pitchFamily="34" charset="0"/>
                </a:rPr>
                <a:t>Badan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latin typeface="Arial" pitchFamily="34" charset="0"/>
                  <a:cs typeface="Arial" pitchFamily="34" charset="0"/>
                </a:rPr>
                <a:t>lurus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000" dirty="0" err="1">
                  <a:latin typeface="Arial" pitchFamily="34" charset="0"/>
                  <a:cs typeface="Arial" pitchFamily="34" charset="0"/>
                </a:rPr>
                <a:t>tungkai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latin typeface="Arial" pitchFamily="34" charset="0"/>
                  <a:cs typeface="Arial" pitchFamily="34" charset="0"/>
                </a:rPr>
                <a:t>dibuka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en-US" sz="20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" name="Pentagon 6"/>
          <p:cNvSpPr/>
          <p:nvPr/>
        </p:nvSpPr>
        <p:spPr>
          <a:xfrm>
            <a:off x="-1" y="228600"/>
            <a:ext cx="7239001" cy="457200"/>
          </a:xfrm>
          <a:prstGeom prst="homePlat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3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300" b="1" dirty="0">
                <a:latin typeface="Arial" pitchFamily="34" charset="0"/>
                <a:cs typeface="Arial" pitchFamily="34" charset="0"/>
              </a:rPr>
              <a:t>B. </a:t>
            </a:r>
            <a:r>
              <a:rPr lang="en-US" sz="2300" b="1" dirty="0" err="1">
                <a:latin typeface="Arial" pitchFamily="34" charset="0"/>
                <a:cs typeface="Arial" pitchFamily="34" charset="0"/>
              </a:rPr>
              <a:t>Aktivitas</a:t>
            </a:r>
            <a:r>
              <a:rPr lang="en-US" sz="23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b="1" dirty="0" err="1">
                <a:latin typeface="Arial" pitchFamily="34" charset="0"/>
                <a:cs typeface="Arial" pitchFamily="34" charset="0"/>
              </a:rPr>
              <a:t>Pembelajaran</a:t>
            </a:r>
            <a:r>
              <a:rPr lang="en-US" sz="23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b="1" dirty="0" err="1">
                <a:latin typeface="Arial" pitchFamily="34" charset="0"/>
                <a:cs typeface="Arial" pitchFamily="34" charset="0"/>
              </a:rPr>
              <a:t>Senam</a:t>
            </a:r>
            <a:r>
              <a:rPr lang="en-US" sz="23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b="1" dirty="0" err="1">
                <a:latin typeface="Arial" pitchFamily="34" charset="0"/>
                <a:cs typeface="Arial" pitchFamily="34" charset="0"/>
              </a:rPr>
              <a:t>Ketangkasan</a:t>
            </a:r>
            <a:endParaRPr lang="en-US" sz="23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04700" y="779443"/>
            <a:ext cx="89154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Aktivitas</a:t>
            </a:r>
            <a:r>
              <a:rPr lang="en-US" sz="24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Pembelajaran</a:t>
            </a:r>
            <a:r>
              <a:rPr lang="en-US" sz="24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Keterampilan</a:t>
            </a:r>
            <a:r>
              <a:rPr lang="en-US" sz="24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Gerak</a:t>
            </a:r>
            <a:r>
              <a:rPr lang="en-US" sz="24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Lompat</a:t>
            </a:r>
            <a:r>
              <a:rPr lang="en-US" sz="24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Kangkang</a:t>
            </a:r>
            <a:endParaRPr lang="en-US" sz="2400" b="1" dirty="0">
              <a:solidFill>
                <a:srgbClr val="0070C0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12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8239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1.jpg"/>
          <p:cNvPicPr>
            <a:picLocks noChangeAspect="1"/>
          </p:cNvPicPr>
          <p:nvPr/>
        </p:nvPicPr>
        <p:blipFill rotWithShape="1">
          <a:blip r:embed="rId2"/>
          <a:srcRect l="6372" t="24439" r="8528"/>
          <a:stretch/>
        </p:blipFill>
        <p:spPr>
          <a:xfrm>
            <a:off x="4343400" y="1558732"/>
            <a:ext cx="4520601" cy="291801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93304" y="209550"/>
            <a:ext cx="5169198" cy="67347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"/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Lompat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kangkang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bertumpu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pada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bagian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pangkal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kuda-kuda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lompat</a:t>
            </a:r>
            <a:endParaRPr lang="en-US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93304" y="971550"/>
            <a:ext cx="4740696" cy="3247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600"/>
              </a:spcBef>
              <a:buFont typeface="+mj-lt"/>
              <a:buAutoNum type="arabicPeriod" startAt="2"/>
            </a:pPr>
            <a:r>
              <a:rPr lang="en-US" sz="2000" dirty="0" err="1">
                <a:latin typeface="Arial" pitchFamily="34" charset="0"/>
                <a:cs typeface="Arial" pitchFamily="34" charset="0"/>
              </a:rPr>
              <a:t>Saat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kedua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tangan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menyentuh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bagian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pangkal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kuda-kuda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tolakkan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sekuat-kuatnya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Badan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melayang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di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atas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kuda-kuda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dalam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sikap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lurus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lengan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direntangkan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tungkai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lurus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dibuka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pandangan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           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depan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 startAt="2"/>
            </a:pPr>
            <a:r>
              <a:rPr lang="en-US" sz="2000" dirty="0" err="1">
                <a:latin typeface="Arial" pitchFamily="34" charset="0"/>
                <a:cs typeface="Arial" pitchFamily="34" charset="0"/>
              </a:rPr>
              <a:t>Mendarat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ujung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                    kaki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menekuk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lengan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                   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direntangkan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atas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4019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52400" y="2190750"/>
            <a:ext cx="6172200" cy="2456015"/>
            <a:chOff x="0" y="2410691"/>
            <a:chExt cx="8356271" cy="3325092"/>
          </a:xfrm>
        </p:grpSpPr>
        <p:pic>
          <p:nvPicPr>
            <p:cNvPr id="2" name="Picture 1" descr="72b.jpg"/>
            <p:cNvPicPr>
              <a:picLocks noChangeAspect="1"/>
            </p:cNvPicPr>
            <p:nvPr/>
          </p:nvPicPr>
          <p:blipFill rotWithShape="1">
            <a:blip r:embed="rId2" cstate="print"/>
            <a:srcRect l="19406" t="16098" r="6902" b="2565"/>
            <a:stretch/>
          </p:blipFill>
          <p:spPr>
            <a:xfrm>
              <a:off x="4425538" y="2410691"/>
              <a:ext cx="3930733" cy="3325092"/>
            </a:xfrm>
            <a:prstGeom prst="rect">
              <a:avLst/>
            </a:prstGeom>
          </p:spPr>
        </p:pic>
        <p:pic>
          <p:nvPicPr>
            <p:cNvPr id="4" name="Picture 3" descr="72a copy.jpg"/>
            <p:cNvPicPr>
              <a:picLocks noChangeAspect="1"/>
            </p:cNvPicPr>
            <p:nvPr/>
          </p:nvPicPr>
          <p:blipFill rotWithShape="1">
            <a:blip r:embed="rId3"/>
            <a:srcRect t="28516" r="10086"/>
            <a:stretch/>
          </p:blipFill>
          <p:spPr>
            <a:xfrm>
              <a:off x="0" y="2850078"/>
              <a:ext cx="4429496" cy="2560122"/>
            </a:xfrm>
            <a:prstGeom prst="rect">
              <a:avLst/>
            </a:prstGeom>
          </p:spPr>
        </p:pic>
      </p:grpSp>
      <p:sp>
        <p:nvSpPr>
          <p:cNvPr id="6" name="Rectangle 5"/>
          <p:cNvSpPr/>
          <p:nvPr/>
        </p:nvSpPr>
        <p:spPr>
          <a:xfrm>
            <a:off x="304800" y="133350"/>
            <a:ext cx="4969296" cy="67347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"/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b.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Lompat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kangkang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bertumpu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pada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bagian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ujung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kuda-kuda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lompat</a:t>
            </a:r>
            <a:endParaRPr lang="en-US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800" y="895350"/>
            <a:ext cx="8686800" cy="1856919"/>
          </a:xfrm>
          <a:prstGeom prst="rect">
            <a:avLst/>
          </a:prstGeom>
        </p:spPr>
        <p:txBody>
          <a:bodyPr wrap="square" numCol="2" spcCol="274320">
            <a:spAutoFit/>
          </a:bodyPr>
          <a:lstStyle/>
          <a:p>
            <a:pPr marL="457200" indent="-457200">
              <a:spcBef>
                <a:spcPts val="800"/>
              </a:spcBef>
              <a:buAutoNum type="arabicPeriod"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Kedua</a:t>
            </a:r>
            <a:r>
              <a:rPr lang="en-US" dirty="0">
                <a:latin typeface="Arial" pitchFamily="34" charset="0"/>
                <a:cs typeface="Arial" pitchFamily="34" charset="0"/>
              </a:rPr>
              <a:t> kaki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menopang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papan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tolak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setelah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tangan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menyentuh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bagian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ujung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kuda-kuda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tangan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menolak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sekuatnya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tungkai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dibuka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diayun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arah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perut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spcBef>
                <a:spcPts val="800"/>
              </a:spcBef>
              <a:buAutoNum type="arabicPeriod"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 marL="457200" indent="-457200">
              <a:spcBef>
                <a:spcPts val="800"/>
              </a:spcBef>
              <a:buAutoNum type="arabicPeriod"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Ayunan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melingkar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belakang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atas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badan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membusur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melayang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tungkai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rapat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pandangan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depan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spcBef>
                <a:spcPts val="800"/>
              </a:spcBef>
              <a:buAutoNum type="arabicPeriod"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mendarat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ujung</a:t>
            </a:r>
            <a:r>
              <a:rPr lang="en-US" dirty="0">
                <a:latin typeface="Arial" pitchFamily="34" charset="0"/>
                <a:cs typeface="Arial" pitchFamily="34" charset="0"/>
              </a:rPr>
              <a:t> kaki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menekuk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  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direntangkan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atas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9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4265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3.jpg"/>
          <p:cNvPicPr>
            <a:picLocks noChangeAspect="1"/>
          </p:cNvPicPr>
          <p:nvPr/>
        </p:nvPicPr>
        <p:blipFill rotWithShape="1">
          <a:blip r:embed="rId2" cstate="print"/>
          <a:srcRect t="22259" r="8161" b="2762"/>
          <a:stretch/>
        </p:blipFill>
        <p:spPr>
          <a:xfrm>
            <a:off x="4876800" y="615305"/>
            <a:ext cx="3962400" cy="235337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40954" y="757672"/>
            <a:ext cx="4993046" cy="762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"/>
            <a:r>
              <a:rPr lang="en-US" sz="1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19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9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Lompat</a:t>
            </a:r>
            <a:r>
              <a:rPr lang="en-US" sz="19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9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jongkok</a:t>
            </a:r>
            <a:r>
              <a:rPr lang="en-US" sz="19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19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bertumpu</a:t>
            </a:r>
            <a:r>
              <a:rPr lang="en-US" sz="19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9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pada</a:t>
            </a:r>
            <a:r>
              <a:rPr lang="en-US" sz="19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9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bagian</a:t>
            </a:r>
            <a:r>
              <a:rPr lang="en-US" sz="19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9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pangkal</a:t>
            </a:r>
            <a:r>
              <a:rPr lang="en-US" sz="19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9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kuda-kuda</a:t>
            </a:r>
            <a:r>
              <a:rPr lang="en-US" sz="19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9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lompat</a:t>
            </a:r>
            <a:endParaRPr lang="en-US" sz="19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2350" y="184565"/>
            <a:ext cx="89154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Aktivitas</a:t>
            </a:r>
            <a:r>
              <a:rPr lang="en-US" sz="24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Pembelajaran</a:t>
            </a:r>
            <a:r>
              <a:rPr lang="en-US" sz="24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Keterampilan</a:t>
            </a:r>
            <a:r>
              <a:rPr lang="en-US" sz="24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Gerak</a:t>
            </a:r>
            <a:r>
              <a:rPr lang="en-US" sz="24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Lompat</a:t>
            </a:r>
            <a:r>
              <a:rPr lang="en-US" sz="24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Jongkok</a:t>
            </a:r>
            <a:r>
              <a:rPr lang="en-US" sz="24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endParaRPr lang="en-US" sz="2400" b="1" dirty="0">
              <a:solidFill>
                <a:srgbClr val="0070C0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40954" y="1657350"/>
            <a:ext cx="8345846" cy="2970044"/>
          </a:xfrm>
          <a:prstGeom prst="rect">
            <a:avLst/>
          </a:prstGeom>
        </p:spPr>
        <p:txBody>
          <a:bodyPr wrap="square" numCol="2" spcCol="365760">
            <a:spAutoFit/>
          </a:bodyPr>
          <a:lstStyle/>
          <a:p>
            <a:pPr marL="457200" indent="-457200">
              <a:spcBef>
                <a:spcPts val="600"/>
              </a:spcBef>
              <a:buAutoNum type="arabicPeriod"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Kedua</a:t>
            </a:r>
            <a:r>
              <a:rPr lang="en-US" dirty="0">
                <a:latin typeface="Arial" pitchFamily="34" charset="0"/>
                <a:cs typeface="Arial" pitchFamily="34" charset="0"/>
              </a:rPr>
              <a:t> kaki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menolak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papan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tolak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disertai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ayunan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atas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badan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melayang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tangan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menumpu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pangkal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kuda-kuda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lurus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pandangan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dipusatkan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depan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dekat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tangan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spcBef>
                <a:spcPts val="600"/>
              </a:spcBef>
              <a:buAutoNum type="arabicPeriod"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Kedua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tangan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menolak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sekuat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tenaga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lutut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dilipat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dada</a:t>
            </a:r>
            <a:r>
              <a:rPr lang="en-US" dirty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Luruskan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tungkai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saat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spcBef>
                <a:spcPts val="600"/>
              </a:spcBef>
              <a:buAutoNum type="arabicPeriod"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 marL="457200" indent="-457200">
              <a:spcBef>
                <a:spcPts val="600"/>
              </a:spcBef>
              <a:buAutoNum type="arabicPeriod"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spcBef>
                <a:spcPts val="600"/>
              </a:spcBef>
              <a:buAutoNum type="arabicPeriod"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 marL="457200" indent="-457200">
              <a:spcBef>
                <a:spcPts val="600"/>
              </a:spcBef>
              <a:buAutoNum type="arabicPeriod"/>
            </a:pP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519815" y="2988375"/>
            <a:ext cx="4166985" cy="1554272"/>
          </a:xfrm>
          <a:prstGeom prst="rect">
            <a:avLst/>
          </a:prstGeom>
        </p:spPr>
        <p:txBody>
          <a:bodyPr wrap="square" numCol="1" spcCol="365760">
            <a:spAutoFit/>
          </a:bodyPr>
          <a:lstStyle/>
          <a:p>
            <a:pPr marL="457200">
              <a:spcBef>
                <a:spcPts val="600"/>
              </a:spcBef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berada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>
                <a:latin typeface="Arial" pitchFamily="34" charset="0"/>
                <a:cs typeface="Arial" pitchFamily="34" charset="0"/>
              </a:rPr>
              <a:t>di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atas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bagian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ujung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kuda-kuda</a:t>
            </a:r>
            <a:r>
              <a:rPr lang="en-US" dirty="0">
                <a:latin typeface="Arial" pitchFamily="34" charset="0"/>
                <a:cs typeface="Arial" pitchFamily="34" charset="0"/>
              </a:rPr>
              <a:t>. 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 startAt="3"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Mendarat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ujung</a:t>
            </a:r>
            <a:r>
              <a:rPr lang="en-US" dirty="0">
                <a:latin typeface="Arial" pitchFamily="34" charset="0"/>
                <a:cs typeface="Arial" pitchFamily="34" charset="0"/>
              </a:rPr>
              <a:t> kaki,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menekuk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direntangkan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atas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747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" y="2495550"/>
            <a:ext cx="5199058" cy="2100939"/>
            <a:chOff x="304800" y="2280062"/>
            <a:chExt cx="7176655" cy="2900086"/>
          </a:xfrm>
        </p:grpSpPr>
        <p:pic>
          <p:nvPicPr>
            <p:cNvPr id="2" name="Picture 1" descr="74a copy.jpg"/>
            <p:cNvPicPr>
              <a:picLocks noChangeAspect="1"/>
            </p:cNvPicPr>
            <p:nvPr/>
          </p:nvPicPr>
          <p:blipFill rotWithShape="1">
            <a:blip r:embed="rId2"/>
            <a:srcRect t="26425" r="13671"/>
            <a:stretch/>
          </p:blipFill>
          <p:spPr>
            <a:xfrm>
              <a:off x="304800" y="2470068"/>
              <a:ext cx="4251366" cy="2634040"/>
            </a:xfrm>
            <a:prstGeom prst="rect">
              <a:avLst/>
            </a:prstGeom>
          </p:spPr>
        </p:pic>
        <p:pic>
          <p:nvPicPr>
            <p:cNvPr id="3" name="Picture 2" descr="74b.jpg"/>
            <p:cNvPicPr>
              <a:picLocks noChangeAspect="1"/>
            </p:cNvPicPr>
            <p:nvPr/>
          </p:nvPicPr>
          <p:blipFill rotWithShape="1">
            <a:blip r:embed="rId3"/>
            <a:srcRect l="21560" t="20679" r="19880"/>
            <a:stretch/>
          </p:blipFill>
          <p:spPr>
            <a:xfrm>
              <a:off x="4536373" y="2280062"/>
              <a:ext cx="2945082" cy="2900086"/>
            </a:xfrm>
            <a:prstGeom prst="rect">
              <a:avLst/>
            </a:prstGeom>
          </p:spPr>
        </p:pic>
      </p:grpSp>
      <p:sp>
        <p:nvSpPr>
          <p:cNvPr id="6" name="Rectangle 5"/>
          <p:cNvSpPr/>
          <p:nvPr/>
        </p:nvSpPr>
        <p:spPr>
          <a:xfrm>
            <a:off x="165265" y="942850"/>
            <a:ext cx="4787736" cy="1477328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marL="457200" indent="-457200">
              <a:spcBef>
                <a:spcPts val="700"/>
              </a:spcBef>
              <a:buAutoNum type="arabicPeriod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Kedua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kaki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menolak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papan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tolak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disertai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ayunan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lengan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atas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melayang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depan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kedau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lengan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lurus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pandangan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dipusatkan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ujung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kuda-kuda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lompat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9" name="Rectangle 8"/>
          <p:cNvSpPr/>
          <p:nvPr/>
        </p:nvSpPr>
        <p:spPr>
          <a:xfrm>
            <a:off x="152400" y="133350"/>
            <a:ext cx="4993046" cy="762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"/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b.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Lompat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jongkok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bertumpu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pada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bagian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ujung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kuda-kuda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lompat</a:t>
            </a:r>
            <a:endParaRPr lang="en-US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029200" y="942850"/>
            <a:ext cx="3857961" cy="3506088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marL="457200" indent="-457200">
              <a:spcBef>
                <a:spcPts val="700"/>
              </a:spcBef>
              <a:buFont typeface="+mj-lt"/>
              <a:buAutoNum type="arabicPeriod" startAt="2"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Saat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tangan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menyentuh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bagian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ujung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kuda-kuda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badan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membentuk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sudut</a:t>
            </a:r>
            <a:r>
              <a:rPr lang="en-US" dirty="0">
                <a:latin typeface="Arial" pitchFamily="34" charset="0"/>
                <a:cs typeface="Arial" pitchFamily="34" charset="0"/>
              </a:rPr>
              <a:t> 30º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punggung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kuda-kuda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lompat</a:t>
            </a:r>
            <a:r>
              <a:rPr lang="en-US" dirty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Tangan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menolak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sekuatnya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tungkai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diayun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arah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perut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panggul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ditekuk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spcBef>
                <a:spcPts val="700"/>
              </a:spcBef>
              <a:buAutoNum type="arabicPeriod" startAt="2"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Ayunkan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melingkar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belakang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atas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badan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membusur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melayang</a:t>
            </a:r>
            <a:r>
              <a:rPr lang="en-US" dirty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Mendarat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ujung</a:t>
            </a:r>
            <a:r>
              <a:rPr lang="en-US" dirty="0">
                <a:latin typeface="Arial" pitchFamily="34" charset="0"/>
                <a:cs typeface="Arial" pitchFamily="34" charset="0"/>
              </a:rPr>
              <a:t> kaki,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direntangkan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atas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1934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hutterstock_295670630.jpg"/>
          <p:cNvPicPr>
            <a:picLocks noChangeAspect="1"/>
          </p:cNvPicPr>
          <p:nvPr/>
        </p:nvPicPr>
        <p:blipFill rotWithShape="1">
          <a:blip r:embed="rId2" cstate="print"/>
          <a:srcRect l="8401" r="8777"/>
          <a:stretch/>
        </p:blipFill>
        <p:spPr>
          <a:xfrm>
            <a:off x="3955311" y="853332"/>
            <a:ext cx="5188689" cy="3987347"/>
          </a:xfrm>
          <a:prstGeom prst="rect">
            <a:avLst/>
          </a:prstGeom>
        </p:spPr>
      </p:pic>
      <p:sp>
        <p:nvSpPr>
          <p:cNvPr id="6" name="Pentagon 5"/>
          <p:cNvSpPr/>
          <p:nvPr/>
        </p:nvSpPr>
        <p:spPr>
          <a:xfrm>
            <a:off x="-1" y="228600"/>
            <a:ext cx="5257801" cy="457200"/>
          </a:xfrm>
          <a:prstGeom prst="homePlat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A.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Hakikat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Senam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Ketangkasan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9600" y="853332"/>
            <a:ext cx="29718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>
                <a:latin typeface="Arial" pitchFamily="34" charset="0"/>
                <a:cs typeface="Arial" pitchFamily="34" charset="0"/>
              </a:rPr>
              <a:t>Untuk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melakukan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senam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alat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dibutuhkan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keberanian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kesadaran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bergerak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cepat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tinggi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kekuatan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otot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lengan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tangan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otot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tubuh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bagian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depan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otot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punggung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otot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samping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serta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gerak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persendian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baik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serta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keterampilan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7239000" y="4067167"/>
            <a:ext cx="1544012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00" dirty="0" err="1">
                <a:latin typeface="Arial" pitchFamily="34" charset="0"/>
                <a:cs typeface="Arial" pitchFamily="34" charset="0"/>
              </a:rPr>
              <a:t>Sumber</a:t>
            </a:r>
            <a:r>
              <a:rPr lang="en-US" sz="900" dirty="0">
                <a:latin typeface="Arial" pitchFamily="34" charset="0"/>
                <a:cs typeface="Arial" pitchFamily="34" charset="0"/>
              </a:rPr>
              <a:t>: </a:t>
            </a:r>
            <a:r>
              <a:rPr lang="en-US" sz="900" i="1" dirty="0">
                <a:latin typeface="Arial" pitchFamily="34" charset="0"/>
                <a:cs typeface="Arial" pitchFamily="34" charset="0"/>
              </a:rPr>
              <a:t>Shutterstock.com</a:t>
            </a:r>
            <a:endParaRPr lang="en-US" sz="900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542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6195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Aktivitas</a:t>
            </a:r>
            <a:r>
              <a:rPr lang="en-US" sz="32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Pembelajaran</a:t>
            </a:r>
            <a:r>
              <a:rPr lang="en-US" sz="32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Loncat</a:t>
            </a:r>
            <a:r>
              <a:rPr lang="en-US" sz="32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Harimau</a:t>
            </a:r>
            <a:endParaRPr lang="en-US" sz="3200" b="1" dirty="0">
              <a:solidFill>
                <a:srgbClr val="0070C0"/>
              </a:solidFill>
              <a:latin typeface="+mj-lt"/>
              <a:cs typeface="Arial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09600" y="1011884"/>
            <a:ext cx="7772400" cy="457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a. </a:t>
            </a:r>
            <a:r>
              <a:rPr lang="en-US" sz="2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Tahap</a:t>
            </a:r>
            <a:r>
              <a:rPr lang="en-US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persiapan</a:t>
            </a:r>
            <a:r>
              <a:rPr lang="en-US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aktivitas</a:t>
            </a:r>
            <a:r>
              <a:rPr lang="en-US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pembelajaran</a:t>
            </a:r>
            <a:r>
              <a:rPr lang="en-US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senam</a:t>
            </a:r>
            <a:r>
              <a:rPr lang="en-US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lantai</a:t>
            </a:r>
            <a:endParaRPr lang="en-US" sz="2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685800" y="1733550"/>
            <a:ext cx="7620000" cy="685800"/>
            <a:chOff x="685800" y="1504950"/>
            <a:chExt cx="7620000" cy="685800"/>
          </a:xfrm>
        </p:grpSpPr>
        <p:sp>
          <p:nvSpPr>
            <p:cNvPr id="28" name="Rounded Rectangle 27"/>
            <p:cNvSpPr/>
            <p:nvPr/>
          </p:nvSpPr>
          <p:spPr>
            <a:xfrm>
              <a:off x="685800" y="1581150"/>
              <a:ext cx="533400" cy="533400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1.</a:t>
              </a:r>
              <a:endParaRPr lang="en-US" sz="2400" b="1" dirty="0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905000" y="1504950"/>
              <a:ext cx="6400800" cy="685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Berdiri</a:t>
              </a:r>
              <a:r>
                <a:rPr lang="en-US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menghadap</a:t>
              </a:r>
              <a:r>
                <a:rPr lang="en-US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arah</a:t>
              </a:r>
              <a:r>
                <a:rPr lang="en-US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gerakan</a:t>
              </a:r>
              <a:r>
                <a:rPr lang="en-US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matras</a:t>
              </a:r>
              <a:r>
                <a:rPr lang="en-US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Right Arrow 29"/>
            <p:cNvSpPr/>
            <p:nvPr/>
          </p:nvSpPr>
          <p:spPr>
            <a:xfrm>
              <a:off x="1447800" y="1657350"/>
              <a:ext cx="381000" cy="304800"/>
            </a:xfrm>
            <a:prstGeom prst="rightArrow">
              <a:avLst>
                <a:gd name="adj1" fmla="val 50000"/>
                <a:gd name="adj2" fmla="val 64925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685800" y="2543050"/>
            <a:ext cx="8100883" cy="617131"/>
            <a:chOff x="685800" y="2314450"/>
            <a:chExt cx="8100883" cy="617131"/>
          </a:xfrm>
        </p:grpSpPr>
        <p:sp>
          <p:nvSpPr>
            <p:cNvPr id="32" name="Rounded Rectangle 31"/>
            <p:cNvSpPr/>
            <p:nvPr/>
          </p:nvSpPr>
          <p:spPr>
            <a:xfrm>
              <a:off x="685800" y="2398181"/>
              <a:ext cx="533400" cy="533400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2.</a:t>
              </a:r>
              <a:endParaRPr lang="en-US" sz="2400" b="1" dirty="0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1905000" y="2495550"/>
              <a:ext cx="6477000" cy="3523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Pandangan</a:t>
              </a:r>
              <a:r>
                <a:rPr lang="en-US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ke</a:t>
              </a:r>
              <a:r>
                <a:rPr lang="en-US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arah</a:t>
              </a:r>
              <a:r>
                <a:rPr lang="en-US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depan</a:t>
              </a:r>
              <a:r>
                <a:rPr lang="en-US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(</a:t>
              </a:r>
              <a:r>
                <a:rPr lang="en-US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matras</a:t>
              </a:r>
              <a:r>
                <a:rPr lang="en-US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).</a:t>
              </a:r>
              <a:endPara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Right Arrow 33"/>
            <p:cNvSpPr/>
            <p:nvPr/>
          </p:nvSpPr>
          <p:spPr>
            <a:xfrm>
              <a:off x="1447800" y="2521881"/>
              <a:ext cx="381000" cy="304800"/>
            </a:xfrm>
            <a:prstGeom prst="rightArrow">
              <a:avLst>
                <a:gd name="adj1" fmla="val 50000"/>
                <a:gd name="adj2" fmla="val 64925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5" name="Straight Connector 34"/>
            <p:cNvCxnSpPr/>
            <p:nvPr/>
          </p:nvCxnSpPr>
          <p:spPr>
            <a:xfrm>
              <a:off x="1981200" y="2314450"/>
              <a:ext cx="6805483" cy="0"/>
            </a:xfrm>
            <a:prstGeom prst="line">
              <a:avLst/>
            </a:prstGeom>
            <a:ln>
              <a:solidFill>
                <a:schemeClr val="accent2">
                  <a:lumMod val="60000"/>
                  <a:lumOff val="4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5"/>
          <p:cNvGrpSpPr/>
          <p:nvPr/>
        </p:nvGrpSpPr>
        <p:grpSpPr>
          <a:xfrm>
            <a:off x="685800" y="3305050"/>
            <a:ext cx="8100883" cy="714500"/>
            <a:chOff x="685800" y="3076450"/>
            <a:chExt cx="8100883" cy="714500"/>
          </a:xfrm>
        </p:grpSpPr>
        <p:sp>
          <p:nvSpPr>
            <p:cNvPr id="37" name="Rounded Rectangle 36"/>
            <p:cNvSpPr/>
            <p:nvPr/>
          </p:nvSpPr>
          <p:spPr>
            <a:xfrm>
              <a:off x="685800" y="3257550"/>
              <a:ext cx="533400" cy="533400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3.</a:t>
              </a:r>
              <a:endParaRPr lang="en-US" sz="2400" b="1" dirty="0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1905000" y="3291218"/>
              <a:ext cx="5486400" cy="381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Kedua</a:t>
              </a:r>
              <a:r>
                <a:rPr lang="en-US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lengan</a:t>
              </a:r>
              <a:r>
                <a:rPr lang="en-US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di </a:t>
              </a:r>
              <a:r>
                <a:rPr lang="en-US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samping</a:t>
              </a:r>
              <a:r>
                <a:rPr lang="en-US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badan</a:t>
              </a:r>
              <a:r>
                <a:rPr lang="en-US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Right Arrow 38"/>
            <p:cNvSpPr/>
            <p:nvPr/>
          </p:nvSpPr>
          <p:spPr>
            <a:xfrm>
              <a:off x="1447800" y="3333750"/>
              <a:ext cx="381000" cy="304800"/>
            </a:xfrm>
            <a:prstGeom prst="rightArrow">
              <a:avLst>
                <a:gd name="adj1" fmla="val 50000"/>
                <a:gd name="adj2" fmla="val 64925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0" name="Straight Connector 39"/>
            <p:cNvCxnSpPr/>
            <p:nvPr/>
          </p:nvCxnSpPr>
          <p:spPr>
            <a:xfrm>
              <a:off x="1981200" y="3076450"/>
              <a:ext cx="6805483" cy="0"/>
            </a:xfrm>
            <a:prstGeom prst="line">
              <a:avLst/>
            </a:prstGeom>
            <a:ln>
              <a:solidFill>
                <a:schemeClr val="accent2">
                  <a:lumMod val="60000"/>
                  <a:lumOff val="4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67051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75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25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685800" y="971550"/>
            <a:ext cx="8305800" cy="685800"/>
            <a:chOff x="685800" y="1471282"/>
            <a:chExt cx="8305800" cy="685800"/>
          </a:xfrm>
        </p:grpSpPr>
        <p:sp>
          <p:nvSpPr>
            <p:cNvPr id="4" name="Rounded Rectangle 3"/>
            <p:cNvSpPr/>
            <p:nvPr/>
          </p:nvSpPr>
          <p:spPr>
            <a:xfrm>
              <a:off x="685800" y="1581150"/>
              <a:ext cx="533400" cy="533400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1.</a:t>
              </a:r>
              <a:endParaRPr lang="en-US" sz="2400" b="1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1905000" y="1471282"/>
              <a:ext cx="7086600" cy="685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Lakukan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gerak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lari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ke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arah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depan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(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matras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) 3-5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langkah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Right Arrow 5"/>
            <p:cNvSpPr/>
            <p:nvPr/>
          </p:nvSpPr>
          <p:spPr>
            <a:xfrm>
              <a:off x="1447800" y="1657350"/>
              <a:ext cx="381000" cy="304800"/>
            </a:xfrm>
            <a:prstGeom prst="rightArrow">
              <a:avLst>
                <a:gd name="adj1" fmla="val 50000"/>
                <a:gd name="adj2" fmla="val 64925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685800" y="1628650"/>
            <a:ext cx="8100883" cy="1095500"/>
            <a:chOff x="685800" y="2314450"/>
            <a:chExt cx="8100883" cy="1095500"/>
          </a:xfrm>
        </p:grpSpPr>
        <p:sp>
          <p:nvSpPr>
            <p:cNvPr id="7" name="Rounded Rectangle 6"/>
            <p:cNvSpPr/>
            <p:nvPr/>
          </p:nvSpPr>
          <p:spPr>
            <a:xfrm>
              <a:off x="685800" y="2647950"/>
              <a:ext cx="533400" cy="533400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2.</a:t>
              </a:r>
              <a:endParaRPr lang="en-US" sz="2400" b="1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1905000" y="2419350"/>
              <a:ext cx="6477000" cy="9906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Dilanjutkan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gerak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menumpu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menggunakan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kedua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kaki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menolak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ke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depan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atas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bersamaan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kedua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lengan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diluruskan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ke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depan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atas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Right Arrow 8"/>
            <p:cNvSpPr/>
            <p:nvPr/>
          </p:nvSpPr>
          <p:spPr>
            <a:xfrm>
              <a:off x="1447800" y="2771650"/>
              <a:ext cx="381000" cy="304800"/>
            </a:xfrm>
            <a:prstGeom prst="rightArrow">
              <a:avLst>
                <a:gd name="adj1" fmla="val 50000"/>
                <a:gd name="adj2" fmla="val 64925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1981200" y="2314450"/>
              <a:ext cx="6805483" cy="0"/>
            </a:xfrm>
            <a:prstGeom prst="line">
              <a:avLst/>
            </a:prstGeom>
            <a:ln>
              <a:solidFill>
                <a:schemeClr val="accent2">
                  <a:lumMod val="60000"/>
                  <a:lumOff val="4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/>
          <p:cNvGrpSpPr/>
          <p:nvPr/>
        </p:nvGrpSpPr>
        <p:grpSpPr>
          <a:xfrm>
            <a:off x="685800" y="2876550"/>
            <a:ext cx="8100883" cy="1143000"/>
            <a:chOff x="685800" y="3333750"/>
            <a:chExt cx="8100883" cy="1143000"/>
          </a:xfrm>
        </p:grpSpPr>
        <p:sp>
          <p:nvSpPr>
            <p:cNvPr id="10" name="Rounded Rectangle 9"/>
            <p:cNvSpPr/>
            <p:nvPr/>
          </p:nvSpPr>
          <p:spPr>
            <a:xfrm>
              <a:off x="685800" y="3638550"/>
              <a:ext cx="533400" cy="533400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3.</a:t>
              </a:r>
              <a:endParaRPr lang="en-US" sz="2400" b="1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905000" y="3638550"/>
              <a:ext cx="6477000" cy="8382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Setelah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beberapa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saat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melayang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di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udara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mendarat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pada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matras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dengan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kedua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telapak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tangan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Tekuk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kedua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siku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ke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samping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kepala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dimasukkan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di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antara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kedua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lengan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hingga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pundak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menempel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pada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matras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Right Arrow 11"/>
            <p:cNvSpPr/>
            <p:nvPr/>
          </p:nvSpPr>
          <p:spPr>
            <a:xfrm>
              <a:off x="1447800" y="3714750"/>
              <a:ext cx="381000" cy="304800"/>
            </a:xfrm>
            <a:prstGeom prst="rightArrow">
              <a:avLst>
                <a:gd name="adj1" fmla="val 50000"/>
                <a:gd name="adj2" fmla="val 64925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" name="Straight Connector 23"/>
            <p:cNvCxnSpPr/>
            <p:nvPr/>
          </p:nvCxnSpPr>
          <p:spPr>
            <a:xfrm>
              <a:off x="1981200" y="3333750"/>
              <a:ext cx="6805483" cy="0"/>
            </a:xfrm>
            <a:prstGeom prst="line">
              <a:avLst/>
            </a:prstGeom>
            <a:ln>
              <a:solidFill>
                <a:schemeClr val="accent2">
                  <a:lumMod val="60000"/>
                  <a:lumOff val="4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Rectangle 17"/>
          <p:cNvSpPr/>
          <p:nvPr/>
        </p:nvSpPr>
        <p:spPr>
          <a:xfrm>
            <a:off x="457200" y="285750"/>
            <a:ext cx="8177083" cy="457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b. </a:t>
            </a:r>
            <a:r>
              <a:rPr lang="en-US" sz="2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Tahap</a:t>
            </a:r>
            <a:r>
              <a:rPr lang="en-US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pelaksanaan</a:t>
            </a:r>
            <a:r>
              <a:rPr lang="en-US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aktivitas</a:t>
            </a:r>
            <a:r>
              <a:rPr lang="en-US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pembelajaran</a:t>
            </a:r>
            <a:r>
              <a:rPr lang="en-US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senam</a:t>
            </a:r>
            <a:r>
              <a:rPr lang="en-US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lantai</a:t>
            </a:r>
            <a:endParaRPr lang="en-US" sz="2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703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25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75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4 copy.jpg"/>
          <p:cNvPicPr>
            <a:picLocks noChangeAspect="1"/>
          </p:cNvPicPr>
          <p:nvPr/>
        </p:nvPicPr>
        <p:blipFill rotWithShape="1">
          <a:blip r:embed="rId2" cstate="print"/>
          <a:srcRect l="5563" t="27985" r="6863" b="25061"/>
          <a:stretch/>
        </p:blipFill>
        <p:spPr>
          <a:xfrm>
            <a:off x="914400" y="2038350"/>
            <a:ext cx="6806609" cy="265814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8600" y="209550"/>
            <a:ext cx="7162800" cy="457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c</a:t>
            </a:r>
            <a:r>
              <a:rPr lang="en-US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Sikap</a:t>
            </a:r>
            <a:r>
              <a:rPr lang="en-US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akhir</a:t>
            </a:r>
            <a:r>
              <a:rPr lang="en-US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gerakan</a:t>
            </a:r>
            <a:r>
              <a:rPr lang="en-US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pembelajaran</a:t>
            </a:r>
            <a:r>
              <a:rPr lang="en-US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senam</a:t>
            </a:r>
            <a:r>
              <a:rPr lang="en-US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lantai</a:t>
            </a:r>
            <a:endParaRPr lang="en-US" sz="2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685800" y="819150"/>
            <a:ext cx="7391400" cy="1118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800"/>
              </a:spcBef>
              <a:buAutoNum type="arabicPeriod"/>
            </a:pPr>
            <a:r>
              <a:rPr lang="en-US" sz="2000" dirty="0" err="1">
                <a:latin typeface="Arial" pitchFamily="34" charset="0"/>
                <a:cs typeface="Arial" pitchFamily="34" charset="0"/>
              </a:rPr>
              <a:t>Diawali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jongkok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lanjutkan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sikap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berdiri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kedua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kaki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rapat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den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kedua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lengan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lurus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spcBef>
                <a:spcPts val="800"/>
              </a:spcBef>
              <a:buAutoNum type="arabicPeriod"/>
            </a:pPr>
            <a:r>
              <a:rPr lang="en-US" sz="2000" dirty="0" err="1">
                <a:latin typeface="Arial" pitchFamily="34" charset="0"/>
                <a:cs typeface="Arial" pitchFamily="34" charset="0"/>
              </a:rPr>
              <a:t>Pandangan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depan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092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25.jpg"/>
          <p:cNvPicPr>
            <a:picLocks noChangeAspect="1"/>
          </p:cNvPicPr>
          <p:nvPr/>
        </p:nvPicPr>
        <p:blipFill rotWithShape="1">
          <a:blip r:embed="rId2"/>
          <a:srcRect l="5141" t="9936" r="9082" b="30411"/>
          <a:stretch/>
        </p:blipFill>
        <p:spPr>
          <a:xfrm>
            <a:off x="3083304" y="113063"/>
            <a:ext cx="5908296" cy="299208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28600" y="133350"/>
            <a:ext cx="838200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9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Bentuk-Bentuk</a:t>
            </a:r>
            <a:r>
              <a:rPr lang="en-US" sz="29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Aktivitas</a:t>
            </a:r>
            <a:r>
              <a:rPr lang="en-US" sz="29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Pembelajaran</a:t>
            </a:r>
            <a:r>
              <a:rPr lang="en-US" sz="29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endParaRPr lang="en-US" sz="2900" b="1" dirty="0" smtClean="0">
              <a:solidFill>
                <a:srgbClr val="0070C0"/>
              </a:solidFill>
              <a:latin typeface="+mj-lt"/>
              <a:cs typeface="Arial" pitchFamily="34" charset="0"/>
            </a:endParaRPr>
          </a:p>
          <a:p>
            <a:pPr algn="ctr"/>
            <a:r>
              <a:rPr lang="en-US" sz="2900" b="1" dirty="0" err="1" smtClean="0">
                <a:solidFill>
                  <a:srgbClr val="0070C0"/>
                </a:solidFill>
                <a:latin typeface="+mj-lt"/>
                <a:cs typeface="Arial" pitchFamily="34" charset="0"/>
              </a:rPr>
              <a:t>Loncat</a:t>
            </a:r>
            <a:r>
              <a:rPr lang="en-US" sz="2900" b="1" dirty="0" smtClean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en-US" sz="29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Harimau</a:t>
            </a:r>
            <a:endParaRPr lang="en-US" sz="2900" b="1" dirty="0">
              <a:solidFill>
                <a:srgbClr val="0070C0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8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228600" y="1239857"/>
            <a:ext cx="8357192" cy="3168293"/>
            <a:chOff x="228600" y="1239857"/>
            <a:chExt cx="8357192" cy="3168293"/>
          </a:xfrm>
        </p:grpSpPr>
        <p:sp>
          <p:nvSpPr>
            <p:cNvPr id="7" name="Rectangle 6"/>
            <p:cNvSpPr/>
            <p:nvPr/>
          </p:nvSpPr>
          <p:spPr>
            <a:xfrm>
              <a:off x="304801" y="1239857"/>
              <a:ext cx="2489791" cy="1179493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91440"/>
              <a:r>
                <a:rPr lang="en-US" sz="22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</a:t>
              </a:r>
              <a:r>
                <a:rPr lang="en-US" sz="22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2200" b="1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Aktivitas</a:t>
              </a:r>
              <a:r>
                <a:rPr lang="en-US" sz="22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200" b="1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pembelajaran</a:t>
              </a:r>
              <a:r>
                <a:rPr lang="en-US" sz="22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200" b="1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senam</a:t>
              </a:r>
              <a:r>
                <a:rPr lang="en-US" sz="22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200" b="1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lantai</a:t>
              </a:r>
              <a:r>
                <a:rPr lang="en-US" sz="22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1</a:t>
              </a:r>
              <a:endParaRPr lang="en-US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228600" y="2571750"/>
              <a:ext cx="8357192" cy="18364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57200" indent="-457200">
                <a:spcBef>
                  <a:spcPts val="800"/>
                </a:spcBef>
                <a:buAutoNum type="arabicPeriod"/>
              </a:pPr>
              <a:r>
                <a:rPr lang="en-US" sz="2000" dirty="0" err="1">
                  <a:latin typeface="Arial" pitchFamily="34" charset="0"/>
                  <a:cs typeface="Arial" pitchFamily="34" charset="0"/>
                </a:rPr>
                <a:t>Kedua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 kaki </a:t>
              </a:r>
              <a:r>
                <a:rPr lang="en-US" sz="2000" dirty="0" err="1">
                  <a:latin typeface="Arial" pitchFamily="34" charset="0"/>
                  <a:cs typeface="Arial" pitchFamily="34" charset="0"/>
                </a:rPr>
                <a:t>bertumpu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latin typeface="Arial" pitchFamily="34" charset="0"/>
                  <a:cs typeface="Arial" pitchFamily="34" charset="0"/>
                </a:rPr>
                <a:t>dengan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                                                             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posisi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latin typeface="Arial" pitchFamily="34" charset="0"/>
                  <a:cs typeface="Arial" pitchFamily="34" charset="0"/>
                </a:rPr>
                <a:t>ditinggikan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 marL="457200" indent="-457200">
                <a:spcBef>
                  <a:spcPts val="800"/>
                </a:spcBef>
                <a:buAutoNum type="arabicPeriod"/>
              </a:pPr>
              <a:r>
                <a:rPr lang="en-US" sz="2000" dirty="0" err="1">
                  <a:latin typeface="Arial" pitchFamily="34" charset="0"/>
                  <a:cs typeface="Arial" pitchFamily="34" charset="0"/>
                </a:rPr>
                <a:t>Kedua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latin typeface="Arial" pitchFamily="34" charset="0"/>
                  <a:cs typeface="Arial" pitchFamily="34" charset="0"/>
                </a:rPr>
                <a:t>lengan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2000" dirty="0" err="1">
                  <a:latin typeface="Arial" pitchFamily="34" charset="0"/>
                  <a:cs typeface="Arial" pitchFamily="34" charset="0"/>
                </a:rPr>
                <a:t>bertumpu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latin typeface="Arial" pitchFamily="34" charset="0"/>
                  <a:cs typeface="Arial" pitchFamily="34" charset="0"/>
                </a:rPr>
                <a:t>dengan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latin typeface="Arial" pitchFamily="34" charset="0"/>
                  <a:cs typeface="Arial" pitchFamily="34" charset="0"/>
                </a:rPr>
                <a:t>posisi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latin typeface="Arial" pitchFamily="34" charset="0"/>
                  <a:cs typeface="Arial" pitchFamily="34" charset="0"/>
                </a:rPr>
                <a:t>lebih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latin typeface="Arial" pitchFamily="34" charset="0"/>
                  <a:cs typeface="Arial" pitchFamily="34" charset="0"/>
                </a:rPr>
                <a:t>rendah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di </a:t>
              </a:r>
              <a:r>
                <a:rPr lang="en-US" sz="2000" dirty="0" err="1">
                  <a:latin typeface="Arial" pitchFamily="34" charset="0"/>
                  <a:cs typeface="Arial" pitchFamily="34" charset="0"/>
                </a:rPr>
                <a:t>depan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 marL="457200" indent="-457200">
                <a:spcBef>
                  <a:spcPts val="800"/>
                </a:spcBef>
                <a:buAutoNum type="arabicPeriod"/>
              </a:pPr>
              <a:r>
                <a:rPr lang="en-US" sz="2000" dirty="0" err="1">
                  <a:latin typeface="Arial" pitchFamily="34" charset="0"/>
                  <a:cs typeface="Arial" pitchFamily="34" charset="0"/>
                </a:rPr>
                <a:t>Gulingkan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latin typeface="Arial" pitchFamily="34" charset="0"/>
                  <a:cs typeface="Arial" pitchFamily="34" charset="0"/>
                </a:rPr>
                <a:t>badan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latin typeface="Arial" pitchFamily="34" charset="0"/>
                  <a:cs typeface="Arial" pitchFamily="34" charset="0"/>
                </a:rPr>
                <a:t>ke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latin typeface="Arial" pitchFamily="34" charset="0"/>
                  <a:cs typeface="Arial" pitchFamily="34" charset="0"/>
                </a:rPr>
                <a:t>depan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2000" dirty="0" err="1">
                  <a:latin typeface="Arial" pitchFamily="34" charset="0"/>
                  <a:cs typeface="Arial" pitchFamily="34" charset="0"/>
                </a:rPr>
                <a:t>Kemudian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000" dirty="0" err="1">
                  <a:latin typeface="Arial" pitchFamily="34" charset="0"/>
                  <a:cs typeface="Arial" pitchFamily="34" charset="0"/>
                </a:rPr>
                <a:t>berdiri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latin typeface="Arial" pitchFamily="34" charset="0"/>
                  <a:cs typeface="Arial" pitchFamily="34" charset="0"/>
                </a:rPr>
                <a:t>tegak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latin typeface="Arial" pitchFamily="34" charset="0"/>
                  <a:cs typeface="Arial" pitchFamily="34" charset="0"/>
                </a:rPr>
                <a:t>dengan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latin typeface="Arial" pitchFamily="34" charset="0"/>
                  <a:cs typeface="Arial" pitchFamily="34" charset="0"/>
                </a:rPr>
                <a:t>kedua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latin typeface="Arial" pitchFamily="34" charset="0"/>
                  <a:cs typeface="Arial" pitchFamily="34" charset="0"/>
                </a:rPr>
                <a:t>lengan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latin typeface="Arial" pitchFamily="34" charset="0"/>
                  <a:cs typeface="Arial" pitchFamily="34" charset="0"/>
                </a:rPr>
                <a:t>lurus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latin typeface="Arial" pitchFamily="34" charset="0"/>
                  <a:cs typeface="Arial" pitchFamily="34" charset="0"/>
                </a:rPr>
                <a:t>ke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latin typeface="Arial" pitchFamily="34" charset="0"/>
                  <a:cs typeface="Arial" pitchFamily="34" charset="0"/>
                </a:rPr>
                <a:t>atas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87166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.jpg"/>
          <p:cNvPicPr>
            <a:picLocks noChangeAspect="1"/>
          </p:cNvPicPr>
          <p:nvPr/>
        </p:nvPicPr>
        <p:blipFill rotWithShape="1">
          <a:blip r:embed="rId2"/>
          <a:srcRect t="21820" b="31425"/>
          <a:stretch/>
        </p:blipFill>
        <p:spPr>
          <a:xfrm>
            <a:off x="19493" y="1915449"/>
            <a:ext cx="8204791" cy="279344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53409" y="209551"/>
            <a:ext cx="5766391" cy="58974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"/>
            <a:r>
              <a:rPr lang="en-US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b. </a:t>
            </a:r>
            <a:r>
              <a:rPr lang="en-US" sz="2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Aktivitas</a:t>
            </a:r>
            <a:r>
              <a:rPr lang="en-US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pembelajaran</a:t>
            </a:r>
            <a:r>
              <a:rPr lang="en-US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senam</a:t>
            </a:r>
            <a:r>
              <a:rPr lang="en-US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lantai</a:t>
            </a:r>
            <a:r>
              <a:rPr lang="en-US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2</a:t>
            </a:r>
            <a:endParaRPr lang="en-US" sz="2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5800" y="914221"/>
            <a:ext cx="5562600" cy="1426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800"/>
              </a:spcBef>
              <a:buAutoNum type="arabicPeriod"/>
            </a:pPr>
            <a:r>
              <a:rPr lang="en-US" sz="2000" dirty="0" err="1">
                <a:latin typeface="Arial" pitchFamily="34" charset="0"/>
                <a:cs typeface="Arial" pitchFamily="34" charset="0"/>
              </a:rPr>
              <a:t>Diawali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jongkok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lakukan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gerak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menolak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depan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atas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spcBef>
                <a:spcPts val="800"/>
              </a:spcBef>
              <a:buAutoNum type="arabicPeriod"/>
            </a:pPr>
            <a:r>
              <a:rPr lang="en-US" sz="2000" dirty="0" err="1">
                <a:latin typeface="Arial" pitchFamily="34" charset="0"/>
                <a:cs typeface="Arial" pitchFamily="34" charset="0"/>
              </a:rPr>
              <a:t>Kemudian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berdiri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tegak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lengan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        di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samping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pinggang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7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7379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8.jpg"/>
          <p:cNvPicPr>
            <a:picLocks noChangeAspect="1"/>
          </p:cNvPicPr>
          <p:nvPr/>
        </p:nvPicPr>
        <p:blipFill rotWithShape="1">
          <a:blip r:embed="rId2"/>
          <a:srcRect t="23512" b="23531"/>
          <a:stretch/>
        </p:blipFill>
        <p:spPr>
          <a:xfrm>
            <a:off x="685800" y="1809750"/>
            <a:ext cx="7467600" cy="288642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609600"/>
            <a:ext cx="6096000" cy="533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3409" y="209551"/>
            <a:ext cx="6223591" cy="58974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c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Aktivitas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pembelajaran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senam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lantai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3</a:t>
            </a:r>
            <a:endParaRPr lang="en-US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9600" y="876300"/>
            <a:ext cx="7848600" cy="810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800"/>
              </a:spcBef>
              <a:buAutoNum type="arabicPeriod"/>
            </a:pPr>
            <a:r>
              <a:rPr lang="en-US" sz="2000" dirty="0" err="1">
                <a:latin typeface="Arial" pitchFamily="34" charset="0"/>
                <a:cs typeface="Arial" pitchFamily="34" charset="0"/>
              </a:rPr>
              <a:t>Lakukan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gerak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menolak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depan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atas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spcBef>
                <a:spcPts val="800"/>
              </a:spcBef>
              <a:buAutoNum type="arabicPeriod"/>
            </a:pPr>
            <a:r>
              <a:rPr lang="en-US" sz="2000" dirty="0" err="1">
                <a:latin typeface="Arial" pitchFamily="34" charset="0"/>
                <a:cs typeface="Arial" pitchFamily="34" charset="0"/>
              </a:rPr>
              <a:t>Diakhiri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berjongkok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menghadap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depan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7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1789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6.jpg"/>
          <p:cNvPicPr>
            <a:picLocks noChangeAspect="1"/>
          </p:cNvPicPr>
          <p:nvPr/>
        </p:nvPicPr>
        <p:blipFill rotWithShape="1">
          <a:blip r:embed="rId2"/>
          <a:srcRect l="6305" t="21157" r="10832" b="32536"/>
          <a:stretch/>
        </p:blipFill>
        <p:spPr>
          <a:xfrm>
            <a:off x="1245649" y="2107905"/>
            <a:ext cx="6195502" cy="252124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53409" y="209551"/>
            <a:ext cx="6223591" cy="58974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d.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Aktivitas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pembelajaran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senam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lantai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4</a:t>
            </a:r>
            <a:endParaRPr lang="en-US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5800" y="920095"/>
            <a:ext cx="7315200" cy="1118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800"/>
              </a:spcBef>
              <a:buAutoNum type="arabicPeriod"/>
            </a:pPr>
            <a:r>
              <a:rPr lang="en-US" sz="2000" dirty="0" err="1">
                <a:latin typeface="Arial" pitchFamily="34" charset="0"/>
                <a:cs typeface="Arial" pitchFamily="34" charset="0"/>
              </a:rPr>
              <a:t>Lakukan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gerak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melangkah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2 kali.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langkah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terakhir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lakukan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tumpuan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dua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kaki.</a:t>
            </a:r>
          </a:p>
          <a:p>
            <a:pPr marL="457200" indent="-457200">
              <a:spcBef>
                <a:spcPts val="800"/>
              </a:spcBef>
              <a:buAutoNum type="arabicPeriod"/>
            </a:pPr>
            <a:r>
              <a:rPr lang="en-US" sz="2000" dirty="0" err="1">
                <a:latin typeface="Arial" pitchFamily="34" charset="0"/>
                <a:cs typeface="Arial" pitchFamily="34" charset="0"/>
              </a:rPr>
              <a:t>Menolak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depan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atas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melewati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boks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senam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7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8632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1097</TotalTime>
  <Words>849</Words>
  <Application>Microsoft Office PowerPoint</Application>
  <PresentationFormat>On-screen Show (16:9)</PresentationFormat>
  <Paragraphs>85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EASYMEDIA</dc:creator>
  <cp:lastModifiedBy>Elisa Putri Andini</cp:lastModifiedBy>
  <cp:revision>139</cp:revision>
  <dcterms:created xsi:type="dcterms:W3CDTF">2016-09-29T06:00:43Z</dcterms:created>
  <dcterms:modified xsi:type="dcterms:W3CDTF">2016-11-11T08:18:21Z</dcterms:modified>
</cp:coreProperties>
</file>