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1"/>
  </p:notesMasterIdLst>
  <p:sldIdLst>
    <p:sldId id="256" r:id="rId2"/>
    <p:sldId id="257" r:id="rId3"/>
    <p:sldId id="258" r:id="rId4"/>
    <p:sldId id="305" r:id="rId5"/>
    <p:sldId id="259" r:id="rId6"/>
    <p:sldId id="306" r:id="rId7"/>
    <p:sldId id="260" r:id="rId8"/>
    <p:sldId id="307" r:id="rId9"/>
    <p:sldId id="261" r:id="rId10"/>
    <p:sldId id="308" r:id="rId11"/>
    <p:sldId id="262" r:id="rId12"/>
    <p:sldId id="309" r:id="rId13"/>
    <p:sldId id="310" r:id="rId14"/>
    <p:sldId id="264" r:id="rId15"/>
    <p:sldId id="311" r:id="rId16"/>
    <p:sldId id="265" r:id="rId17"/>
    <p:sldId id="313" r:id="rId18"/>
    <p:sldId id="266" r:id="rId19"/>
    <p:sldId id="312" r:id="rId20"/>
    <p:sldId id="318" r:id="rId21"/>
    <p:sldId id="319" r:id="rId22"/>
    <p:sldId id="320" r:id="rId23"/>
    <p:sldId id="321" r:id="rId24"/>
    <p:sldId id="322" r:id="rId25"/>
    <p:sldId id="324" r:id="rId26"/>
    <p:sldId id="325" r:id="rId27"/>
    <p:sldId id="326" r:id="rId28"/>
    <p:sldId id="327" r:id="rId29"/>
    <p:sldId id="328" r:id="rId30"/>
    <p:sldId id="335" r:id="rId31"/>
    <p:sldId id="329" r:id="rId32"/>
    <p:sldId id="330" r:id="rId33"/>
    <p:sldId id="331" r:id="rId34"/>
    <p:sldId id="332" r:id="rId35"/>
    <p:sldId id="333" r:id="rId36"/>
    <p:sldId id="334" r:id="rId37"/>
    <p:sldId id="278" r:id="rId38"/>
    <p:sldId id="279" r:id="rId39"/>
    <p:sldId id="336" r:id="rId40"/>
    <p:sldId id="337" r:id="rId41"/>
    <p:sldId id="338" r:id="rId42"/>
    <p:sldId id="281" r:id="rId43"/>
    <p:sldId id="282" r:id="rId44"/>
    <p:sldId id="283" r:id="rId45"/>
    <p:sldId id="284" r:id="rId46"/>
    <p:sldId id="285" r:id="rId47"/>
    <p:sldId id="286" r:id="rId48"/>
    <p:sldId id="287" r:id="rId49"/>
    <p:sldId id="339" r:id="rId50"/>
    <p:sldId id="288" r:id="rId51"/>
    <p:sldId id="289" r:id="rId52"/>
    <p:sldId id="340" r:id="rId53"/>
    <p:sldId id="341" r:id="rId54"/>
    <p:sldId id="290" r:id="rId55"/>
    <p:sldId id="291" r:id="rId56"/>
    <p:sldId id="292" r:id="rId57"/>
    <p:sldId id="293" r:id="rId58"/>
    <p:sldId id="294" r:id="rId59"/>
    <p:sldId id="296" r:id="rId60"/>
    <p:sldId id="297" r:id="rId61"/>
    <p:sldId id="342" r:id="rId62"/>
    <p:sldId id="298" r:id="rId63"/>
    <p:sldId id="343" r:id="rId64"/>
    <p:sldId id="299" r:id="rId65"/>
    <p:sldId id="344" r:id="rId66"/>
    <p:sldId id="301" r:id="rId67"/>
    <p:sldId id="302" r:id="rId68"/>
    <p:sldId id="303" r:id="rId69"/>
    <p:sldId id="304" r:id="rId7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50" d="100"/>
          <a:sy n="50" d="100"/>
        </p:scale>
        <p:origin x="-1956" y="-79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3B8BCA1-DCCA-4822-842F-BDEF544E982F}" type="datetimeFigureOut">
              <a:rPr lang="id-ID" smtClean="0"/>
              <a:pPr/>
              <a:t>02/05/2012</a:t>
            </a:fld>
            <a:endParaRPr lang="id-ID"/>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41A96C3-FBF0-430C-86AD-9DF8FCCE91CA}" type="slidenum">
              <a:rPr lang="id-ID" smtClean="0"/>
              <a:pPr/>
              <a:t>‹#›</a:t>
            </a:fld>
            <a:endParaRPr lang="id-ID"/>
          </a:p>
        </p:txBody>
      </p:sp>
    </p:spTree>
    <p:extLst>
      <p:ext uri="{BB962C8B-B14F-4D97-AF65-F5344CB8AC3E}">
        <p14:creationId xmlns:p14="http://schemas.microsoft.com/office/powerpoint/2010/main" val="33505561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dirty="0"/>
          </a:p>
        </p:txBody>
      </p:sp>
      <p:sp>
        <p:nvSpPr>
          <p:cNvPr id="4" name="Slide Number Placeholder 3"/>
          <p:cNvSpPr>
            <a:spLocks noGrp="1"/>
          </p:cNvSpPr>
          <p:nvPr>
            <p:ph type="sldNum" sz="quarter" idx="10"/>
          </p:nvPr>
        </p:nvSpPr>
        <p:spPr/>
        <p:txBody>
          <a:bodyPr/>
          <a:lstStyle/>
          <a:p>
            <a:fld id="{141A96C3-FBF0-430C-86AD-9DF8FCCE91CA}" type="slidenum">
              <a:rPr lang="id-ID" smtClean="0"/>
              <a:pPr/>
              <a:t>4</a:t>
            </a:fld>
            <a:endParaRPr lang="id-ID"/>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6E7BB26-F823-4CD7-BA12-0A121AF04092}" type="datetimeFigureOut">
              <a:rPr lang="en-US" smtClean="0"/>
              <a:pPr/>
              <a:t>5/2/2012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A18C0A04-0B25-41FB-BDFE-37BA6F98C2C3}" type="slidenum">
              <a:rPr lang="en-US" smtClean="0"/>
              <a:pPr/>
              <a:t>‹#›</a:t>
            </a:fld>
            <a:endParaRPr lang="en-US"/>
          </a:p>
        </p:txBody>
      </p:sp>
    </p:spTree>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6E7BB26-F823-4CD7-BA12-0A121AF04092}" type="datetimeFigureOut">
              <a:rPr lang="en-US" smtClean="0"/>
              <a:pPr/>
              <a:t>5/2/2012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A18C0A04-0B25-41FB-BDFE-37BA6F98C2C3}" type="slidenum">
              <a:rPr lang="en-US" smtClean="0"/>
              <a:pPr/>
              <a:t>‹#›</a:t>
            </a:fld>
            <a:endParaRPr lang="en-US"/>
          </a:p>
        </p:txBody>
      </p:sp>
    </p:spTree>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6E7BB26-F823-4CD7-BA12-0A121AF04092}" type="datetimeFigureOut">
              <a:rPr lang="en-US" smtClean="0"/>
              <a:pPr/>
              <a:t>5/2/2012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A18C0A04-0B25-41FB-BDFE-37BA6F98C2C3}" type="slidenum">
              <a:rPr lang="en-US" smtClean="0"/>
              <a:pPr/>
              <a:t>‹#›</a:t>
            </a:fld>
            <a:endParaRPr lang="en-US"/>
          </a:p>
        </p:txBody>
      </p:sp>
    </p:spTree>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6E7BB26-F823-4CD7-BA12-0A121AF04092}" type="datetimeFigureOut">
              <a:rPr lang="en-US" smtClean="0"/>
              <a:pPr/>
              <a:t>5/2/2012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A18C0A04-0B25-41FB-BDFE-37BA6F98C2C3}" type="slidenum">
              <a:rPr lang="en-US" smtClean="0"/>
              <a:pPr/>
              <a:t>‹#›</a:t>
            </a:fld>
            <a:endParaRPr lang="en-US"/>
          </a:p>
        </p:txBody>
      </p:sp>
    </p:spTree>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6E7BB26-F823-4CD7-BA12-0A121AF04092}" type="datetimeFigureOut">
              <a:rPr lang="en-US" smtClean="0"/>
              <a:pPr/>
              <a:t>5/2/2012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A18C0A04-0B25-41FB-BDFE-37BA6F98C2C3}" type="slidenum">
              <a:rPr lang="en-US" smtClean="0"/>
              <a:pPr/>
              <a:t>‹#›</a:t>
            </a:fld>
            <a:endParaRPr lang="en-US"/>
          </a:p>
        </p:txBody>
      </p:sp>
    </p:spTree>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6E7BB26-F823-4CD7-BA12-0A121AF04092}" type="datetimeFigureOut">
              <a:rPr lang="en-US" smtClean="0"/>
              <a:pPr/>
              <a:t>5/2/2012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A18C0A04-0B25-41FB-BDFE-37BA6F98C2C3}" type="slidenum">
              <a:rPr lang="en-US" smtClean="0"/>
              <a:pPr/>
              <a:t>‹#›</a:t>
            </a:fld>
            <a:endParaRPr lang="en-US"/>
          </a:p>
        </p:txBody>
      </p:sp>
    </p:spTree>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76E7BB26-F823-4CD7-BA12-0A121AF04092}" type="datetimeFigureOut">
              <a:rPr lang="en-US" smtClean="0"/>
              <a:pPr/>
              <a:t>5/2/2012</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A18C0A04-0B25-41FB-BDFE-37BA6F98C2C3}" type="slidenum">
              <a:rPr lang="en-US" smtClean="0"/>
              <a:pPr/>
              <a:t>‹#›</a:t>
            </a:fld>
            <a:endParaRPr lang="en-US"/>
          </a:p>
        </p:txBody>
      </p:sp>
    </p:spTree>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76E7BB26-F823-4CD7-BA12-0A121AF04092}" type="datetimeFigureOut">
              <a:rPr lang="en-US" smtClean="0"/>
              <a:pPr/>
              <a:t>5/2/2012</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A18C0A04-0B25-41FB-BDFE-37BA6F98C2C3}" type="slidenum">
              <a:rPr lang="en-US" smtClean="0"/>
              <a:pPr/>
              <a:t>‹#›</a:t>
            </a:fld>
            <a:endParaRPr lang="en-US"/>
          </a:p>
        </p:txBody>
      </p:sp>
    </p:spTree>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76E7BB26-F823-4CD7-BA12-0A121AF04092}" type="datetimeFigureOut">
              <a:rPr lang="en-US" smtClean="0"/>
              <a:pPr/>
              <a:t>5/2/2012</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A18C0A04-0B25-41FB-BDFE-37BA6F98C2C3}" type="slidenum">
              <a:rPr lang="en-US" smtClean="0"/>
              <a:pPr/>
              <a:t>‹#›</a:t>
            </a:fld>
            <a:endParaRPr lang="en-US"/>
          </a:p>
        </p:txBody>
      </p:sp>
    </p:spTree>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6E7BB26-F823-4CD7-BA12-0A121AF04092}" type="datetimeFigureOut">
              <a:rPr lang="en-US" smtClean="0"/>
              <a:pPr/>
              <a:t>5/2/2012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A18C0A04-0B25-41FB-BDFE-37BA6F98C2C3}" type="slidenum">
              <a:rPr lang="en-US" smtClean="0"/>
              <a:pPr/>
              <a:t>‹#›</a:t>
            </a:fld>
            <a:endParaRPr lang="en-US"/>
          </a:p>
        </p:txBody>
      </p:sp>
    </p:spTree>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6E7BB26-F823-4CD7-BA12-0A121AF04092}" type="datetimeFigureOut">
              <a:rPr lang="en-US" smtClean="0"/>
              <a:pPr/>
              <a:t>5/2/2012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A18C0A04-0B25-41FB-BDFE-37BA6F98C2C3}" type="slidenum">
              <a:rPr lang="en-US" smtClean="0"/>
              <a:pPr/>
              <a:t>‹#›</a:t>
            </a:fld>
            <a:endParaRPr lang="en-US"/>
          </a:p>
        </p:txBody>
      </p:sp>
    </p:spTree>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133739" y="247650"/>
            <a:ext cx="8839200" cy="6381750"/>
          </a:xfrm>
          <a:prstGeom prst="rect">
            <a:avLst/>
          </a:prstGeom>
          <a:no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2"/>
          <p:cNvPicPr>
            <a:picLocks noChangeAspect="1" noChangeArrowheads="1"/>
          </p:cNvPicPr>
          <p:nvPr/>
        </p:nvPicPr>
        <p:blipFill>
          <a:blip r:embed="rId13" cstate="print"/>
          <a:srcRect/>
          <a:stretch>
            <a:fillRect/>
          </a:stretch>
        </p:blipFill>
        <p:spPr bwMode="auto">
          <a:xfrm>
            <a:off x="8686800" y="71414"/>
            <a:ext cx="410816" cy="304799"/>
          </a:xfrm>
          <a:prstGeom prst="rect">
            <a:avLst/>
          </a:prstGeom>
          <a:noFill/>
          <a:ln w="9525">
            <a:noFill/>
            <a:miter lim="800000"/>
            <a:headEnd/>
            <a:tailEnd/>
          </a:ln>
          <a:effec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wipe dir="r"/>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5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 Id="rId5" Type="http://schemas.openxmlformats.org/officeDocument/2006/relationships/image" Target="../media/image40.png"/><Relationship Id="rId4" Type="http://schemas.openxmlformats.org/officeDocument/2006/relationships/image" Target="../media/image39.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638800" y="304800"/>
            <a:ext cx="3200400" cy="6324600"/>
          </a:xfrm>
        </p:spPr>
        <p:txBody>
          <a:bodyPr>
            <a:normAutofit/>
          </a:bodyPr>
          <a:lstStyle/>
          <a:p>
            <a:pPr algn="l"/>
            <a:r>
              <a:rPr lang="en-US" sz="1800" b="1" dirty="0" err="1" smtClean="0">
                <a:solidFill>
                  <a:schemeClr val="tx1"/>
                </a:solidFill>
              </a:rPr>
              <a:t>Tujuan</a:t>
            </a:r>
            <a:r>
              <a:rPr lang="en-US" sz="1800" b="1" dirty="0" smtClean="0">
                <a:solidFill>
                  <a:schemeClr val="tx1"/>
                </a:solidFill>
              </a:rPr>
              <a:t> </a:t>
            </a:r>
            <a:r>
              <a:rPr lang="en-US" sz="1800" b="1" dirty="0" err="1" smtClean="0">
                <a:solidFill>
                  <a:schemeClr val="tx1"/>
                </a:solidFill>
              </a:rPr>
              <a:t>pembelajaran</a:t>
            </a:r>
            <a:endParaRPr lang="en-US" sz="1800" b="1" dirty="0" smtClean="0">
              <a:solidFill>
                <a:schemeClr val="tx1"/>
              </a:solidFill>
            </a:endParaRPr>
          </a:p>
          <a:p>
            <a:pPr algn="l"/>
            <a:r>
              <a:rPr lang="en-US" sz="1800" dirty="0" err="1" smtClean="0">
                <a:solidFill>
                  <a:schemeClr val="tx1"/>
                </a:solidFill>
              </a:rPr>
              <a:t>Setelah</a:t>
            </a:r>
            <a:r>
              <a:rPr lang="en-US" sz="1800" dirty="0" smtClean="0">
                <a:solidFill>
                  <a:schemeClr val="tx1"/>
                </a:solidFill>
              </a:rPr>
              <a:t> </a:t>
            </a:r>
            <a:r>
              <a:rPr lang="en-US" sz="1800" dirty="0" err="1" smtClean="0">
                <a:solidFill>
                  <a:schemeClr val="tx1"/>
                </a:solidFill>
              </a:rPr>
              <a:t>mempelajari</a:t>
            </a:r>
            <a:r>
              <a:rPr lang="en-US" sz="1800" dirty="0" smtClean="0">
                <a:solidFill>
                  <a:schemeClr val="tx1"/>
                </a:solidFill>
              </a:rPr>
              <a:t> </a:t>
            </a:r>
            <a:r>
              <a:rPr lang="en-US" sz="1800" dirty="0" err="1" smtClean="0">
                <a:solidFill>
                  <a:schemeClr val="tx1"/>
                </a:solidFill>
              </a:rPr>
              <a:t>bab</a:t>
            </a:r>
            <a:r>
              <a:rPr lang="en-US" sz="1800" dirty="0" smtClean="0">
                <a:solidFill>
                  <a:schemeClr val="tx1"/>
                </a:solidFill>
              </a:rPr>
              <a:t> </a:t>
            </a:r>
            <a:r>
              <a:rPr lang="en-US" sz="1800" dirty="0" err="1" smtClean="0">
                <a:solidFill>
                  <a:schemeClr val="tx1"/>
                </a:solidFill>
              </a:rPr>
              <a:t>ini</a:t>
            </a:r>
            <a:r>
              <a:rPr lang="en-US" sz="1800" dirty="0" smtClean="0">
                <a:solidFill>
                  <a:schemeClr val="tx1"/>
                </a:solidFill>
              </a:rPr>
              <a:t>, </a:t>
            </a:r>
            <a:r>
              <a:rPr lang="en-US" sz="1800" dirty="0" err="1" smtClean="0">
                <a:solidFill>
                  <a:schemeClr val="tx1"/>
                </a:solidFill>
              </a:rPr>
              <a:t>siswa</a:t>
            </a:r>
            <a:r>
              <a:rPr lang="en-US" sz="1800" dirty="0" smtClean="0">
                <a:solidFill>
                  <a:schemeClr val="tx1"/>
                </a:solidFill>
              </a:rPr>
              <a:t> </a:t>
            </a:r>
            <a:r>
              <a:rPr lang="en-US" sz="1800" dirty="0" err="1" smtClean="0">
                <a:solidFill>
                  <a:schemeClr val="tx1"/>
                </a:solidFill>
              </a:rPr>
              <a:t>diharapkan</a:t>
            </a:r>
            <a:r>
              <a:rPr lang="en-US" sz="1800" dirty="0" smtClean="0">
                <a:solidFill>
                  <a:schemeClr val="tx1"/>
                </a:solidFill>
              </a:rPr>
              <a:t> </a:t>
            </a:r>
            <a:r>
              <a:rPr lang="en-US" sz="1800" dirty="0" err="1" smtClean="0">
                <a:solidFill>
                  <a:schemeClr val="tx1"/>
                </a:solidFill>
              </a:rPr>
              <a:t>dapat</a:t>
            </a:r>
            <a:r>
              <a:rPr lang="en-US" sz="1800" dirty="0" smtClean="0">
                <a:solidFill>
                  <a:schemeClr val="tx1"/>
                </a:solidFill>
              </a:rPr>
              <a:t> ;</a:t>
            </a:r>
          </a:p>
          <a:p>
            <a:pPr marL="236538" indent="-236538" algn="l">
              <a:spcBef>
                <a:spcPts val="600"/>
              </a:spcBef>
              <a:buFont typeface="Arial" pitchFamily="34" charset="0"/>
              <a:buChar char="•"/>
            </a:pPr>
            <a:r>
              <a:rPr lang="id-ID" sz="1800" dirty="0" err="1" smtClean="0">
                <a:solidFill>
                  <a:schemeClr val="tx1"/>
                </a:solidFill>
              </a:rPr>
              <a:t>M</a:t>
            </a:r>
            <a:r>
              <a:rPr lang="en-US" sz="1800" dirty="0" err="1" smtClean="0">
                <a:solidFill>
                  <a:schemeClr val="tx1"/>
                </a:solidFill>
              </a:rPr>
              <a:t>engidentifikasi</a:t>
            </a:r>
            <a:r>
              <a:rPr lang="en-US" sz="1800" dirty="0" smtClean="0">
                <a:solidFill>
                  <a:schemeClr val="tx1"/>
                </a:solidFill>
              </a:rPr>
              <a:t> </a:t>
            </a:r>
            <a:r>
              <a:rPr lang="en-US" sz="1800" dirty="0" err="1" smtClean="0">
                <a:solidFill>
                  <a:schemeClr val="tx1"/>
                </a:solidFill>
              </a:rPr>
              <a:t>struktur</a:t>
            </a:r>
            <a:r>
              <a:rPr lang="en-US" sz="1800" dirty="0" smtClean="0">
                <a:solidFill>
                  <a:schemeClr val="tx1"/>
                </a:solidFill>
              </a:rPr>
              <a:t>, </a:t>
            </a:r>
            <a:r>
              <a:rPr lang="en-US" sz="1800" dirty="0" err="1" smtClean="0">
                <a:solidFill>
                  <a:schemeClr val="tx1"/>
                </a:solidFill>
              </a:rPr>
              <a:t>fungsi</a:t>
            </a:r>
            <a:r>
              <a:rPr lang="en-US" sz="1800" dirty="0" smtClean="0">
                <a:solidFill>
                  <a:schemeClr val="tx1"/>
                </a:solidFill>
              </a:rPr>
              <a:t>, </a:t>
            </a:r>
            <a:r>
              <a:rPr lang="en-US" sz="1800" dirty="0" err="1" smtClean="0">
                <a:solidFill>
                  <a:schemeClr val="tx1"/>
                </a:solidFill>
              </a:rPr>
              <a:t>dan</a:t>
            </a:r>
            <a:r>
              <a:rPr lang="en-US" sz="1800" dirty="0" smtClean="0">
                <a:solidFill>
                  <a:schemeClr val="tx1"/>
                </a:solidFill>
              </a:rPr>
              <a:t> </a:t>
            </a:r>
            <a:r>
              <a:rPr lang="en-US" sz="1800" dirty="0" err="1" smtClean="0">
                <a:solidFill>
                  <a:schemeClr val="tx1"/>
                </a:solidFill>
              </a:rPr>
              <a:t>proses</a:t>
            </a:r>
            <a:r>
              <a:rPr lang="en-US" sz="1800" dirty="0" smtClean="0">
                <a:solidFill>
                  <a:schemeClr val="tx1"/>
                </a:solidFill>
              </a:rPr>
              <a:t> </a:t>
            </a:r>
            <a:r>
              <a:rPr lang="en-US" sz="1800" dirty="0" err="1" smtClean="0">
                <a:solidFill>
                  <a:schemeClr val="tx1"/>
                </a:solidFill>
              </a:rPr>
              <a:t>sistem</a:t>
            </a:r>
            <a:r>
              <a:rPr lang="en-US" sz="1800" dirty="0" smtClean="0">
                <a:solidFill>
                  <a:schemeClr val="tx1"/>
                </a:solidFill>
              </a:rPr>
              <a:t> </a:t>
            </a:r>
            <a:r>
              <a:rPr lang="en-US" sz="1800" dirty="0" err="1" smtClean="0">
                <a:solidFill>
                  <a:schemeClr val="tx1"/>
                </a:solidFill>
              </a:rPr>
              <a:t>regulasi</a:t>
            </a:r>
            <a:r>
              <a:rPr lang="en-US" sz="1800" dirty="0" smtClean="0">
                <a:solidFill>
                  <a:schemeClr val="tx1"/>
                </a:solidFill>
              </a:rPr>
              <a:t> </a:t>
            </a:r>
            <a:r>
              <a:rPr lang="en-US" sz="1800" dirty="0" err="1" smtClean="0">
                <a:solidFill>
                  <a:schemeClr val="tx1"/>
                </a:solidFill>
              </a:rPr>
              <a:t>pada</a:t>
            </a:r>
            <a:r>
              <a:rPr lang="en-US" sz="1800" dirty="0" smtClean="0">
                <a:solidFill>
                  <a:schemeClr val="tx1"/>
                </a:solidFill>
              </a:rPr>
              <a:t> </a:t>
            </a:r>
            <a:r>
              <a:rPr lang="en-US" sz="1800" dirty="0" err="1" smtClean="0">
                <a:solidFill>
                  <a:schemeClr val="tx1"/>
                </a:solidFill>
              </a:rPr>
              <a:t>manusia</a:t>
            </a:r>
            <a:endParaRPr lang="en-US" sz="1800" dirty="0" smtClean="0">
              <a:solidFill>
                <a:schemeClr val="tx1"/>
              </a:solidFill>
            </a:endParaRPr>
          </a:p>
          <a:p>
            <a:pPr marL="236538" indent="-236538" algn="l">
              <a:spcBef>
                <a:spcPts val="600"/>
              </a:spcBef>
              <a:buFont typeface="Arial" pitchFamily="34" charset="0"/>
              <a:buChar char="•"/>
            </a:pPr>
            <a:r>
              <a:rPr lang="id-ID" sz="1800" dirty="0" err="1" smtClean="0">
                <a:solidFill>
                  <a:schemeClr val="tx1"/>
                </a:solidFill>
              </a:rPr>
              <a:t>M</a:t>
            </a:r>
            <a:r>
              <a:rPr lang="en-US" sz="1800" dirty="0" err="1" smtClean="0">
                <a:solidFill>
                  <a:schemeClr val="tx1"/>
                </a:solidFill>
              </a:rPr>
              <a:t>engaitkan</a:t>
            </a:r>
            <a:r>
              <a:rPr lang="en-US" sz="1800" dirty="0" smtClean="0">
                <a:solidFill>
                  <a:schemeClr val="tx1"/>
                </a:solidFill>
              </a:rPr>
              <a:t> </a:t>
            </a:r>
            <a:r>
              <a:rPr lang="en-US" sz="1800" dirty="0" err="1" smtClean="0">
                <a:solidFill>
                  <a:schemeClr val="tx1"/>
                </a:solidFill>
              </a:rPr>
              <a:t>hubungan</a:t>
            </a:r>
            <a:r>
              <a:rPr lang="en-US" sz="1800" dirty="0" smtClean="0">
                <a:solidFill>
                  <a:schemeClr val="tx1"/>
                </a:solidFill>
              </a:rPr>
              <a:t> </a:t>
            </a:r>
            <a:r>
              <a:rPr lang="en-US" sz="1800" dirty="0" err="1" smtClean="0">
                <a:solidFill>
                  <a:schemeClr val="tx1"/>
                </a:solidFill>
              </a:rPr>
              <a:t>antara</a:t>
            </a:r>
            <a:r>
              <a:rPr lang="en-US" sz="1800" dirty="0" smtClean="0">
                <a:solidFill>
                  <a:schemeClr val="tx1"/>
                </a:solidFill>
              </a:rPr>
              <a:t> </a:t>
            </a:r>
            <a:r>
              <a:rPr lang="en-US" sz="1800" dirty="0" err="1" smtClean="0">
                <a:solidFill>
                  <a:schemeClr val="tx1"/>
                </a:solidFill>
              </a:rPr>
              <a:t>struktur</a:t>
            </a:r>
            <a:r>
              <a:rPr lang="en-US" sz="1800" dirty="0" smtClean="0">
                <a:solidFill>
                  <a:schemeClr val="tx1"/>
                </a:solidFill>
              </a:rPr>
              <a:t> , </a:t>
            </a:r>
            <a:r>
              <a:rPr lang="en-US" sz="1800" dirty="0" err="1" smtClean="0">
                <a:solidFill>
                  <a:schemeClr val="tx1"/>
                </a:solidFill>
              </a:rPr>
              <a:t>fungsi</a:t>
            </a:r>
            <a:r>
              <a:rPr lang="en-US" sz="1800" dirty="0" smtClean="0">
                <a:solidFill>
                  <a:schemeClr val="tx1"/>
                </a:solidFill>
              </a:rPr>
              <a:t>, </a:t>
            </a:r>
            <a:r>
              <a:rPr lang="en-US" sz="1800" dirty="0" err="1" smtClean="0">
                <a:solidFill>
                  <a:schemeClr val="tx1"/>
                </a:solidFill>
              </a:rPr>
              <a:t>dan</a:t>
            </a:r>
            <a:r>
              <a:rPr lang="en-US" sz="1800" dirty="0" smtClean="0">
                <a:solidFill>
                  <a:schemeClr val="tx1"/>
                </a:solidFill>
              </a:rPr>
              <a:t> </a:t>
            </a:r>
            <a:r>
              <a:rPr lang="en-US" sz="1800" dirty="0" err="1" smtClean="0">
                <a:solidFill>
                  <a:schemeClr val="tx1"/>
                </a:solidFill>
              </a:rPr>
              <a:t>proses</a:t>
            </a:r>
            <a:r>
              <a:rPr lang="en-US" sz="1800" dirty="0" smtClean="0">
                <a:solidFill>
                  <a:schemeClr val="tx1"/>
                </a:solidFill>
              </a:rPr>
              <a:t> </a:t>
            </a:r>
            <a:r>
              <a:rPr lang="en-US" sz="1800" dirty="0" err="1" smtClean="0">
                <a:solidFill>
                  <a:schemeClr val="tx1"/>
                </a:solidFill>
              </a:rPr>
              <a:t>sistem</a:t>
            </a:r>
            <a:r>
              <a:rPr lang="en-US" sz="1800" dirty="0" smtClean="0">
                <a:solidFill>
                  <a:schemeClr val="tx1"/>
                </a:solidFill>
              </a:rPr>
              <a:t> </a:t>
            </a:r>
            <a:r>
              <a:rPr lang="en-US" sz="1800" dirty="0" err="1" smtClean="0">
                <a:solidFill>
                  <a:schemeClr val="tx1"/>
                </a:solidFill>
              </a:rPr>
              <a:t>regulasi</a:t>
            </a:r>
            <a:r>
              <a:rPr lang="en-US" sz="1800" dirty="0" smtClean="0">
                <a:solidFill>
                  <a:schemeClr val="tx1"/>
                </a:solidFill>
              </a:rPr>
              <a:t> </a:t>
            </a:r>
            <a:r>
              <a:rPr lang="en-US" sz="1800" dirty="0" err="1" smtClean="0">
                <a:solidFill>
                  <a:schemeClr val="tx1"/>
                </a:solidFill>
              </a:rPr>
              <a:t>pada</a:t>
            </a:r>
            <a:r>
              <a:rPr lang="en-US" sz="1800" dirty="0" smtClean="0">
                <a:solidFill>
                  <a:schemeClr val="tx1"/>
                </a:solidFill>
              </a:rPr>
              <a:t> </a:t>
            </a:r>
            <a:r>
              <a:rPr lang="en-US" sz="1800" dirty="0" err="1" smtClean="0">
                <a:solidFill>
                  <a:schemeClr val="tx1"/>
                </a:solidFill>
              </a:rPr>
              <a:t>manusia</a:t>
            </a:r>
            <a:endParaRPr lang="en-US" sz="1800" dirty="0" smtClean="0">
              <a:solidFill>
                <a:schemeClr val="tx1"/>
              </a:solidFill>
            </a:endParaRPr>
          </a:p>
          <a:p>
            <a:pPr marL="236538" indent="-236538" algn="l">
              <a:spcBef>
                <a:spcPts val="600"/>
              </a:spcBef>
              <a:buFont typeface="Arial" pitchFamily="34" charset="0"/>
              <a:buChar char="•"/>
            </a:pPr>
            <a:r>
              <a:rPr lang="id-ID" sz="1800" dirty="0" err="1" smtClean="0">
                <a:solidFill>
                  <a:schemeClr val="tx1"/>
                </a:solidFill>
              </a:rPr>
              <a:t>M</a:t>
            </a:r>
            <a:r>
              <a:rPr lang="en-US" sz="1800" dirty="0" err="1" smtClean="0">
                <a:solidFill>
                  <a:schemeClr val="tx1"/>
                </a:solidFill>
              </a:rPr>
              <a:t>enjelaskan</a:t>
            </a:r>
            <a:r>
              <a:rPr lang="en-US" sz="1800" dirty="0" smtClean="0">
                <a:solidFill>
                  <a:schemeClr val="tx1"/>
                </a:solidFill>
              </a:rPr>
              <a:t> </a:t>
            </a:r>
            <a:r>
              <a:rPr lang="en-US" sz="1800" dirty="0" err="1" smtClean="0">
                <a:solidFill>
                  <a:schemeClr val="tx1"/>
                </a:solidFill>
              </a:rPr>
              <a:t>struktur</a:t>
            </a:r>
            <a:r>
              <a:rPr lang="en-US" sz="1800" dirty="0" smtClean="0">
                <a:solidFill>
                  <a:schemeClr val="tx1"/>
                </a:solidFill>
              </a:rPr>
              <a:t> , </a:t>
            </a:r>
            <a:r>
              <a:rPr lang="en-US" sz="1800" dirty="0" err="1" smtClean="0">
                <a:solidFill>
                  <a:schemeClr val="tx1"/>
                </a:solidFill>
              </a:rPr>
              <a:t>fungsi</a:t>
            </a:r>
            <a:r>
              <a:rPr lang="en-US" sz="1800" dirty="0" smtClean="0">
                <a:solidFill>
                  <a:schemeClr val="tx1"/>
                </a:solidFill>
              </a:rPr>
              <a:t> </a:t>
            </a:r>
            <a:r>
              <a:rPr lang="en-US" sz="1800" dirty="0" err="1" smtClean="0">
                <a:solidFill>
                  <a:schemeClr val="tx1"/>
                </a:solidFill>
              </a:rPr>
              <a:t>dan</a:t>
            </a:r>
            <a:r>
              <a:rPr lang="en-US" sz="1800" dirty="0" smtClean="0">
                <a:solidFill>
                  <a:schemeClr val="tx1"/>
                </a:solidFill>
              </a:rPr>
              <a:t> </a:t>
            </a:r>
            <a:r>
              <a:rPr lang="en-US" sz="1800" dirty="0" err="1" smtClean="0">
                <a:solidFill>
                  <a:schemeClr val="tx1"/>
                </a:solidFill>
              </a:rPr>
              <a:t>proses</a:t>
            </a:r>
            <a:r>
              <a:rPr lang="en-US" sz="1800" dirty="0" smtClean="0">
                <a:solidFill>
                  <a:schemeClr val="tx1"/>
                </a:solidFill>
              </a:rPr>
              <a:t> </a:t>
            </a:r>
            <a:r>
              <a:rPr lang="en-US" sz="1800" dirty="0" err="1" smtClean="0">
                <a:solidFill>
                  <a:schemeClr val="tx1"/>
                </a:solidFill>
              </a:rPr>
              <a:t>sistem</a:t>
            </a:r>
            <a:r>
              <a:rPr lang="en-US" sz="1800" dirty="0" smtClean="0">
                <a:solidFill>
                  <a:schemeClr val="tx1"/>
                </a:solidFill>
              </a:rPr>
              <a:t> </a:t>
            </a:r>
            <a:r>
              <a:rPr lang="en-US" sz="1800" dirty="0" err="1" smtClean="0">
                <a:solidFill>
                  <a:schemeClr val="tx1"/>
                </a:solidFill>
              </a:rPr>
              <a:t>regulasi</a:t>
            </a:r>
            <a:r>
              <a:rPr lang="en-US" sz="1800" dirty="0" smtClean="0">
                <a:solidFill>
                  <a:schemeClr val="tx1"/>
                </a:solidFill>
              </a:rPr>
              <a:t> </a:t>
            </a:r>
            <a:r>
              <a:rPr lang="en-US" sz="1800" dirty="0" err="1" smtClean="0">
                <a:solidFill>
                  <a:schemeClr val="tx1"/>
                </a:solidFill>
              </a:rPr>
              <a:t>pada</a:t>
            </a:r>
            <a:r>
              <a:rPr lang="en-US" sz="1800" dirty="0" smtClean="0">
                <a:solidFill>
                  <a:schemeClr val="tx1"/>
                </a:solidFill>
              </a:rPr>
              <a:t> </a:t>
            </a:r>
            <a:r>
              <a:rPr lang="en-US" sz="1800" dirty="0" err="1" smtClean="0">
                <a:solidFill>
                  <a:schemeClr val="tx1"/>
                </a:solidFill>
              </a:rPr>
              <a:t>manusia</a:t>
            </a:r>
            <a:r>
              <a:rPr lang="en-US" sz="1800" dirty="0" smtClean="0">
                <a:solidFill>
                  <a:schemeClr val="tx1"/>
                </a:solidFill>
              </a:rPr>
              <a:t>.</a:t>
            </a:r>
          </a:p>
          <a:p>
            <a:pPr marL="236538" indent="-236538" algn="l">
              <a:spcBef>
                <a:spcPts val="600"/>
              </a:spcBef>
              <a:buFont typeface="Arial" pitchFamily="34" charset="0"/>
              <a:buChar char="•"/>
            </a:pPr>
            <a:r>
              <a:rPr lang="id-ID" sz="1800" dirty="0" smtClean="0">
                <a:solidFill>
                  <a:schemeClr val="tx1"/>
                </a:solidFill>
              </a:rPr>
              <a:t>M</a:t>
            </a:r>
            <a:r>
              <a:rPr lang="en-US" sz="1800" dirty="0" smtClean="0">
                <a:solidFill>
                  <a:schemeClr val="tx1"/>
                </a:solidFill>
              </a:rPr>
              <a:t>en</a:t>
            </a:r>
            <a:r>
              <a:rPr lang="id-ID" sz="1800" dirty="0" smtClean="0">
                <a:solidFill>
                  <a:schemeClr val="tx1"/>
                </a:solidFill>
              </a:rPr>
              <a:t>g</a:t>
            </a:r>
            <a:r>
              <a:rPr lang="en-US" sz="1800" dirty="0" err="1" smtClean="0">
                <a:solidFill>
                  <a:schemeClr val="tx1"/>
                </a:solidFill>
              </a:rPr>
              <a:t>identifikasi</a:t>
            </a:r>
            <a:r>
              <a:rPr lang="en-US" sz="1800" dirty="0" smtClean="0">
                <a:solidFill>
                  <a:schemeClr val="tx1"/>
                </a:solidFill>
              </a:rPr>
              <a:t> </a:t>
            </a:r>
            <a:r>
              <a:rPr lang="en-US" sz="1800" dirty="0" err="1" smtClean="0">
                <a:solidFill>
                  <a:schemeClr val="tx1"/>
                </a:solidFill>
              </a:rPr>
              <a:t>kelainan</a:t>
            </a:r>
            <a:r>
              <a:rPr lang="en-US" sz="1800" dirty="0" smtClean="0">
                <a:solidFill>
                  <a:schemeClr val="tx1"/>
                </a:solidFill>
              </a:rPr>
              <a:t> yang </a:t>
            </a:r>
            <a:r>
              <a:rPr lang="en-US" sz="1800" dirty="0" err="1" smtClean="0">
                <a:solidFill>
                  <a:schemeClr val="tx1"/>
                </a:solidFill>
              </a:rPr>
              <a:t>terjadi</a:t>
            </a:r>
            <a:r>
              <a:rPr lang="en-US" sz="1800" dirty="0" smtClean="0">
                <a:solidFill>
                  <a:schemeClr val="tx1"/>
                </a:solidFill>
              </a:rPr>
              <a:t> </a:t>
            </a:r>
            <a:r>
              <a:rPr lang="en-US" sz="1800" dirty="0" err="1" smtClean="0">
                <a:solidFill>
                  <a:schemeClr val="tx1"/>
                </a:solidFill>
              </a:rPr>
              <a:t>pada</a:t>
            </a:r>
            <a:r>
              <a:rPr lang="en-US" sz="1800" dirty="0" smtClean="0">
                <a:solidFill>
                  <a:schemeClr val="tx1"/>
                </a:solidFill>
              </a:rPr>
              <a:t> </a:t>
            </a:r>
            <a:r>
              <a:rPr lang="en-US" sz="1800" dirty="0" err="1" smtClean="0">
                <a:solidFill>
                  <a:schemeClr val="tx1"/>
                </a:solidFill>
              </a:rPr>
              <a:t>sisitem</a:t>
            </a:r>
            <a:r>
              <a:rPr lang="en-US" sz="1800" dirty="0" smtClean="0">
                <a:solidFill>
                  <a:schemeClr val="tx1"/>
                </a:solidFill>
              </a:rPr>
              <a:t> </a:t>
            </a:r>
            <a:r>
              <a:rPr lang="en-US" sz="1800" dirty="0" err="1" smtClean="0">
                <a:solidFill>
                  <a:schemeClr val="tx1"/>
                </a:solidFill>
              </a:rPr>
              <a:t>regulasi</a:t>
            </a:r>
            <a:r>
              <a:rPr lang="en-US" sz="1800" dirty="0" smtClean="0">
                <a:solidFill>
                  <a:schemeClr val="tx1"/>
                </a:solidFill>
              </a:rPr>
              <a:t> </a:t>
            </a:r>
            <a:r>
              <a:rPr lang="en-US" sz="1800" dirty="0" err="1" smtClean="0">
                <a:solidFill>
                  <a:schemeClr val="tx1"/>
                </a:solidFill>
              </a:rPr>
              <a:t>manusia</a:t>
            </a:r>
            <a:endParaRPr lang="en-US" sz="1800" dirty="0">
              <a:solidFill>
                <a:schemeClr val="tx1"/>
              </a:solidFill>
            </a:endParaRPr>
          </a:p>
        </p:txBody>
      </p:sp>
      <p:pic>
        <p:nvPicPr>
          <p:cNvPr id="1026" name="Picture 2"/>
          <p:cNvPicPr>
            <a:picLocks noChangeAspect="1" noChangeArrowheads="1"/>
          </p:cNvPicPr>
          <p:nvPr/>
        </p:nvPicPr>
        <p:blipFill>
          <a:blip r:embed="rId2"/>
          <a:srcRect t="5568"/>
          <a:stretch>
            <a:fillRect/>
          </a:stretch>
        </p:blipFill>
        <p:spPr bwMode="auto">
          <a:xfrm>
            <a:off x="152400" y="228600"/>
            <a:ext cx="5434726" cy="6400800"/>
          </a:xfrm>
          <a:prstGeom prst="rect">
            <a:avLst/>
          </a:prstGeom>
          <a:noFill/>
          <a:ln w="9525">
            <a:noFill/>
            <a:miter lim="800000"/>
            <a:headEnd/>
            <a:tailEnd/>
          </a:ln>
          <a:effectLst/>
        </p:spPr>
      </p:pic>
      <p:sp>
        <p:nvSpPr>
          <p:cNvPr id="5" name="Rectangle 4"/>
          <p:cNvSpPr/>
          <p:nvPr/>
        </p:nvSpPr>
        <p:spPr>
          <a:xfrm>
            <a:off x="152400" y="228600"/>
            <a:ext cx="5410200" cy="1200329"/>
          </a:xfrm>
          <a:prstGeom prst="rect">
            <a:avLst/>
          </a:prstGeom>
          <a:solidFill>
            <a:srgbClr val="00B0F0"/>
          </a:solidFill>
          <a:ln>
            <a:solidFill>
              <a:srgbClr val="00B0F0"/>
            </a:solidFill>
          </a:ln>
        </p:spPr>
        <p:txBody>
          <a:bodyPr wrap="square">
            <a:spAutoFit/>
          </a:bodyPr>
          <a:lstStyle/>
          <a:p>
            <a:pPr algn="ctr"/>
            <a:r>
              <a:rPr lang="en-US" sz="3600" b="1" dirty="0" smtClean="0"/>
              <a:t>B</a:t>
            </a:r>
            <a:r>
              <a:rPr lang="id-ID" sz="3600" b="1" smtClean="0"/>
              <a:t>AB</a:t>
            </a:r>
            <a:r>
              <a:rPr lang="en-US" sz="3600" b="1" smtClean="0"/>
              <a:t> </a:t>
            </a:r>
            <a:r>
              <a:rPr lang="en-US" sz="3600" b="1" dirty="0" smtClean="0"/>
              <a:t>8</a:t>
            </a:r>
            <a:br>
              <a:rPr lang="en-US" sz="3600" b="1" dirty="0" smtClean="0"/>
            </a:br>
            <a:r>
              <a:rPr lang="en-US" sz="3600" b="1" dirty="0" err="1" smtClean="0"/>
              <a:t>Sistem</a:t>
            </a:r>
            <a:r>
              <a:rPr lang="en-US" sz="3600" b="1" dirty="0" smtClean="0"/>
              <a:t> </a:t>
            </a:r>
            <a:r>
              <a:rPr lang="en-US" sz="3600" b="1" dirty="0" err="1" smtClean="0"/>
              <a:t>Regulasi</a:t>
            </a:r>
            <a:r>
              <a:rPr lang="en-US" sz="3600" b="1" dirty="0" smtClean="0"/>
              <a:t> </a:t>
            </a:r>
            <a:r>
              <a:rPr lang="en-US" sz="3600" b="1" dirty="0" err="1" smtClean="0"/>
              <a:t>Manusia</a:t>
            </a:r>
            <a:endParaRPr lang="id-ID" sz="3600"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par>
                                <p:cTn id="8" presetID="5" presetClass="entr" presetSubtype="10"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checkerboard(across)">
                                      <p:cBhvr>
                                        <p:cTn id="10" dur="500"/>
                                        <p:tgtEl>
                                          <p:spTgt spid="102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down)">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wipe(down)">
                                      <p:cBhvr>
                                        <p:cTn id="20" dur="5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wipe(down)">
                                      <p:cBhvr>
                                        <p:cTn id="25" dur="500"/>
                                        <p:tgtEl>
                                          <p:spTgt spid="3">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wipe(down)">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wipe(down)">
                                      <p:cBhvr>
                                        <p:cTn id="35" dur="500"/>
                                        <p:tgtEl>
                                          <p:spTgt spid="3">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Effect transition="in" filter="wipe(down)">
                                      <p:cBhvr>
                                        <p:cTn id="40"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srcRect/>
          <a:stretch>
            <a:fillRect/>
          </a:stretch>
        </p:blipFill>
        <p:spPr bwMode="auto">
          <a:xfrm>
            <a:off x="304800" y="2667000"/>
            <a:ext cx="8186738" cy="2843213"/>
          </a:xfrm>
          <a:prstGeom prst="rect">
            <a:avLst/>
          </a:prstGeom>
          <a:noFill/>
          <a:ln w="9525">
            <a:noFill/>
            <a:miter lim="800000"/>
            <a:headEnd/>
            <a:tailEnd/>
          </a:ln>
          <a:effectLst/>
        </p:spPr>
      </p:pic>
      <p:sp>
        <p:nvSpPr>
          <p:cNvPr id="5" name="Title 1"/>
          <p:cNvSpPr txBox="1">
            <a:spLocks/>
          </p:cNvSpPr>
          <p:nvPr/>
        </p:nvSpPr>
        <p:spPr>
          <a:xfrm>
            <a:off x="2895600" y="381000"/>
            <a:ext cx="3124200" cy="685800"/>
          </a:xfrm>
          <a:prstGeom prst="rect">
            <a:avLst/>
          </a:prstGeom>
          <a:solidFill>
            <a:srgbClr val="00B0F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oAutofit/>
          </a:bodyPr>
          <a:lstStyle/>
          <a:p>
            <a:pPr marL="339725" marR="0" lvl="0" indent="-339725" algn="ctr"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err="1" smtClean="0">
                <a:ln>
                  <a:noFill/>
                </a:ln>
                <a:solidFill>
                  <a:schemeClr val="tx1"/>
                </a:solidFill>
                <a:effectLst/>
                <a:uLnTx/>
                <a:uFillTx/>
                <a:latin typeface="+mj-lt"/>
                <a:ea typeface="+mj-ea"/>
                <a:cs typeface="+mj-cs"/>
              </a:rPr>
              <a:t>Sel</a:t>
            </a:r>
            <a:r>
              <a:rPr kumimoji="0" lang="en-US" sz="2800" b="1" i="0" u="none" strike="noStrike" kern="1200" cap="none" spc="0" normalizeH="0" baseline="0" noProof="0" dirty="0" smtClean="0">
                <a:ln>
                  <a:noFill/>
                </a:ln>
                <a:solidFill>
                  <a:schemeClr val="tx1"/>
                </a:solidFill>
                <a:effectLst/>
                <a:uLnTx/>
                <a:uFillTx/>
                <a:latin typeface="+mj-lt"/>
                <a:ea typeface="+mj-ea"/>
                <a:cs typeface="+mj-cs"/>
              </a:rPr>
              <a:t> </a:t>
            </a:r>
            <a:r>
              <a:rPr kumimoji="0" lang="en-US" sz="2800" b="1" i="0" u="none" strike="noStrike" kern="1200" cap="none" spc="0" normalizeH="0" baseline="0" noProof="0" dirty="0" err="1" smtClean="0">
                <a:ln>
                  <a:noFill/>
                </a:ln>
                <a:solidFill>
                  <a:schemeClr val="tx1"/>
                </a:solidFill>
                <a:effectLst/>
                <a:uLnTx/>
                <a:uFillTx/>
                <a:latin typeface="+mj-lt"/>
                <a:ea typeface="+mj-ea"/>
                <a:cs typeface="+mj-cs"/>
              </a:rPr>
              <a:t>Saraf</a:t>
            </a:r>
            <a:r>
              <a:rPr kumimoji="0" lang="en-US" sz="2800" b="1" i="0" u="none" strike="noStrike" kern="1200" cap="none" spc="0" normalizeH="0" baseline="0" noProof="0" dirty="0" smtClean="0">
                <a:ln>
                  <a:noFill/>
                </a:ln>
                <a:solidFill>
                  <a:schemeClr val="tx1"/>
                </a:solidFill>
                <a:effectLst/>
                <a:uLnTx/>
                <a:uFillTx/>
                <a:latin typeface="+mj-lt"/>
                <a:ea typeface="+mj-ea"/>
                <a:cs typeface="+mj-cs"/>
              </a:rPr>
              <a:t> </a:t>
            </a:r>
            <a:r>
              <a:rPr kumimoji="0" lang="id-ID" sz="2800" b="1" i="0" u="none" strike="noStrike" kern="1200" cap="none" spc="0" normalizeH="0" baseline="0" noProof="0" dirty="0" smtClean="0">
                <a:ln>
                  <a:noFill/>
                </a:ln>
                <a:solidFill>
                  <a:schemeClr val="tx1"/>
                </a:solidFill>
                <a:effectLst/>
                <a:uLnTx/>
                <a:uFillTx/>
                <a:latin typeface="+mj-lt"/>
                <a:ea typeface="+mj-ea"/>
                <a:cs typeface="+mj-cs"/>
              </a:rPr>
              <a:t>(</a:t>
            </a:r>
            <a:r>
              <a:rPr kumimoji="0" lang="en-US" sz="2800" b="1" i="0" u="none" strike="noStrike" kern="1200" cap="none" spc="0" normalizeH="0" baseline="0" noProof="0" dirty="0" smtClean="0">
                <a:ln>
                  <a:noFill/>
                </a:ln>
                <a:solidFill>
                  <a:schemeClr val="tx1"/>
                </a:solidFill>
                <a:effectLst/>
                <a:uLnTx/>
                <a:uFillTx/>
                <a:latin typeface="+mj-lt"/>
                <a:ea typeface="+mj-ea"/>
                <a:cs typeface="+mj-cs"/>
              </a:rPr>
              <a:t>Neuron</a:t>
            </a:r>
            <a:r>
              <a:rPr kumimoji="0" lang="id-ID" sz="2800" b="1" i="0" u="none" strike="noStrike" kern="1200" cap="none" spc="0" normalizeH="0" baseline="0" noProof="0" dirty="0" smtClean="0">
                <a:ln>
                  <a:noFill/>
                </a:ln>
                <a:solidFill>
                  <a:schemeClr val="tx1"/>
                </a:solidFill>
                <a:effectLst/>
                <a:uLnTx/>
                <a:uFillTx/>
                <a:latin typeface="+mj-lt"/>
                <a:ea typeface="+mj-ea"/>
                <a:cs typeface="+mj-cs"/>
              </a:rPr>
              <a:t>)</a:t>
            </a:r>
            <a:endParaRPr kumimoji="0" lang="en-US" sz="2800" b="1" i="0" u="none" strike="noStrike" kern="1200" cap="none" spc="0" normalizeH="0" baseline="0" noProof="0" dirty="0">
              <a:ln>
                <a:noFill/>
              </a:ln>
              <a:solidFill>
                <a:schemeClr val="tx1"/>
              </a:solidFill>
              <a:effectLst/>
              <a:uLnTx/>
              <a:uFillTx/>
              <a:latin typeface="+mj-lt"/>
              <a:ea typeface="+mj-ea"/>
              <a:cs typeface="+mj-cs"/>
            </a:endParaRPr>
          </a:p>
        </p:txBody>
      </p:sp>
      <p:sp>
        <p:nvSpPr>
          <p:cNvPr id="6" name="Rectangle 5"/>
          <p:cNvSpPr/>
          <p:nvPr/>
        </p:nvSpPr>
        <p:spPr>
          <a:xfrm>
            <a:off x="228600" y="1981200"/>
            <a:ext cx="4735014" cy="589072"/>
          </a:xfrm>
          <a:prstGeom prst="rect">
            <a:avLst/>
          </a:prstGeom>
        </p:spPr>
        <p:txBody>
          <a:bodyPr wrap="none">
            <a:spAutoFit/>
          </a:bodyPr>
          <a:lstStyle/>
          <a:p>
            <a:pPr>
              <a:lnSpc>
                <a:spcPct val="150000"/>
              </a:lnSpc>
              <a:tabLst>
                <a:tab pos="457200" algn="l"/>
              </a:tabLst>
            </a:pPr>
            <a:r>
              <a:rPr lang="id-ID" sz="2400" b="1" dirty="0" smtClean="0">
                <a:solidFill>
                  <a:srgbClr val="00B0F0"/>
                </a:solidFill>
              </a:rPr>
              <a:t>Nama, Struktur, dan Fungsi Neuron</a:t>
            </a:r>
            <a:r>
              <a:rPr lang="en-US" sz="2400" b="1" dirty="0" smtClean="0">
                <a:solidFill>
                  <a:srgbClr val="00B0F0"/>
                </a:solidFill>
              </a:rPr>
              <a:t> </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098"/>
                                        </p:tgtEl>
                                        <p:attrNameLst>
                                          <p:attrName>style.visibility</p:attrName>
                                        </p:attrNameLst>
                                      </p:cBhvr>
                                      <p:to>
                                        <p:strVal val="visible"/>
                                      </p:to>
                                    </p:set>
                                    <p:anim calcmode="lin" valueType="num">
                                      <p:cBhvr additive="base">
                                        <p:cTn id="12" dur="500" fill="hold"/>
                                        <p:tgtEl>
                                          <p:spTgt spid="4098"/>
                                        </p:tgtEl>
                                        <p:attrNameLst>
                                          <p:attrName>ppt_x</p:attrName>
                                        </p:attrNameLst>
                                      </p:cBhvr>
                                      <p:tavLst>
                                        <p:tav tm="0">
                                          <p:val>
                                            <p:strVal val="#ppt_x"/>
                                          </p:val>
                                        </p:tav>
                                        <p:tav tm="100000">
                                          <p:val>
                                            <p:strVal val="#ppt_x"/>
                                          </p:val>
                                        </p:tav>
                                      </p:tavLst>
                                    </p:anim>
                                    <p:anim calcmode="lin" valueType="num">
                                      <p:cBhvr additive="base">
                                        <p:cTn id="13" dur="500" fill="hold"/>
                                        <p:tgtEl>
                                          <p:spTgt spid="409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792162"/>
          </a:xfrm>
          <a:solidFill>
            <a:srgbClr val="00B0F0"/>
          </a:solidFill>
        </p:spPr>
        <p:txBody>
          <a:bodyPr/>
          <a:lstStyle/>
          <a:p>
            <a:r>
              <a:rPr lang="en-US" sz="3600" b="1" dirty="0" err="1" smtClean="0"/>
              <a:t>Prinsip</a:t>
            </a:r>
            <a:r>
              <a:rPr lang="en-US" sz="3600" b="1" dirty="0" smtClean="0"/>
              <a:t> </a:t>
            </a:r>
            <a:r>
              <a:rPr lang="en-US" sz="3600" b="1" dirty="0" err="1" smtClean="0"/>
              <a:t>Penghantar</a:t>
            </a:r>
            <a:r>
              <a:rPr lang="en-US" sz="3600" b="1" dirty="0" smtClean="0"/>
              <a:t> </a:t>
            </a:r>
            <a:r>
              <a:rPr lang="en-US" sz="3600" b="1" dirty="0" err="1" smtClean="0"/>
              <a:t>Impuls</a:t>
            </a:r>
            <a:endParaRPr lang="en-US" sz="3600" b="1" dirty="0"/>
          </a:p>
        </p:txBody>
      </p:sp>
      <p:sp>
        <p:nvSpPr>
          <p:cNvPr id="3" name="Content Placeholder 2"/>
          <p:cNvSpPr>
            <a:spLocks noGrp="1"/>
          </p:cNvSpPr>
          <p:nvPr>
            <p:ph idx="1"/>
          </p:nvPr>
        </p:nvSpPr>
        <p:spPr>
          <a:xfrm>
            <a:off x="457200" y="1371600"/>
            <a:ext cx="8229600" cy="1904999"/>
          </a:xfrm>
        </p:spPr>
        <p:txBody>
          <a:bodyPr>
            <a:normAutofit/>
          </a:bodyPr>
          <a:lstStyle/>
          <a:p>
            <a:pPr marL="514350" indent="-514350">
              <a:spcBef>
                <a:spcPts val="0"/>
              </a:spcBef>
              <a:buNone/>
            </a:pPr>
            <a:r>
              <a:rPr lang="en-US" sz="2400" b="1" dirty="0" err="1" smtClean="0">
                <a:solidFill>
                  <a:srgbClr val="00B0F0"/>
                </a:solidFill>
              </a:rPr>
              <a:t>Penghantaran</a:t>
            </a:r>
            <a:r>
              <a:rPr lang="en-US" sz="2400" b="1" dirty="0" smtClean="0">
                <a:solidFill>
                  <a:srgbClr val="00B0F0"/>
                </a:solidFill>
              </a:rPr>
              <a:t> </a:t>
            </a:r>
            <a:r>
              <a:rPr lang="en-US" sz="2400" b="1" dirty="0" err="1" smtClean="0">
                <a:solidFill>
                  <a:srgbClr val="00B0F0"/>
                </a:solidFill>
              </a:rPr>
              <a:t>Lewat</a:t>
            </a:r>
            <a:r>
              <a:rPr lang="en-US" sz="2400" b="1" dirty="0" smtClean="0">
                <a:solidFill>
                  <a:srgbClr val="00B0F0"/>
                </a:solidFill>
              </a:rPr>
              <a:t> </a:t>
            </a:r>
            <a:r>
              <a:rPr lang="en-US" sz="2400" b="1" dirty="0" err="1" smtClean="0">
                <a:solidFill>
                  <a:srgbClr val="00B0F0"/>
                </a:solidFill>
              </a:rPr>
              <a:t>Sel</a:t>
            </a:r>
            <a:r>
              <a:rPr lang="en-US" sz="2400" b="1" dirty="0" smtClean="0">
                <a:solidFill>
                  <a:srgbClr val="00B0F0"/>
                </a:solidFill>
              </a:rPr>
              <a:t> </a:t>
            </a:r>
            <a:r>
              <a:rPr lang="en-US" sz="2400" b="1" dirty="0" err="1" smtClean="0">
                <a:solidFill>
                  <a:srgbClr val="00B0F0"/>
                </a:solidFill>
              </a:rPr>
              <a:t>Saraf</a:t>
            </a:r>
            <a:endParaRPr lang="id-ID" sz="2400" b="1" dirty="0" smtClean="0">
              <a:solidFill>
                <a:srgbClr val="00B0F0"/>
              </a:solidFill>
            </a:endParaRPr>
          </a:p>
          <a:p>
            <a:pPr marL="514350" indent="-514350">
              <a:spcBef>
                <a:spcPts val="0"/>
              </a:spcBef>
              <a:buNone/>
            </a:pPr>
            <a:endParaRPr lang="id-ID" sz="2000" dirty="0" smtClean="0"/>
          </a:p>
          <a:p>
            <a:pPr marL="0" indent="0">
              <a:spcBef>
                <a:spcPts val="0"/>
              </a:spcBef>
              <a:buNone/>
            </a:pPr>
            <a:r>
              <a:rPr lang="id-ID" sz="2000" dirty="0" smtClean="0"/>
              <a:t>Muatan listrik di luar membran neuron adalah positif, sedangkan muatan listrik di dalam neuron adalah negatif. </a:t>
            </a:r>
          </a:p>
          <a:p>
            <a:pPr marL="514350" indent="-514350">
              <a:buNone/>
            </a:pPr>
            <a:endParaRPr lang="id-ID" sz="2400" dirty="0" smtClean="0"/>
          </a:p>
        </p:txBody>
      </p:sp>
      <p:pic>
        <p:nvPicPr>
          <p:cNvPr id="4" name="Picture 2"/>
          <p:cNvPicPr>
            <a:picLocks noChangeAspect="1" noChangeArrowheads="1"/>
          </p:cNvPicPr>
          <p:nvPr/>
        </p:nvPicPr>
        <p:blipFill>
          <a:blip r:embed="rId2"/>
          <a:srcRect t="8039"/>
          <a:stretch>
            <a:fillRect/>
          </a:stretch>
        </p:blipFill>
        <p:spPr bwMode="auto">
          <a:xfrm>
            <a:off x="990600" y="2895600"/>
            <a:ext cx="3352800" cy="3486851"/>
          </a:xfrm>
          <a:prstGeom prst="rect">
            <a:avLst/>
          </a:prstGeom>
          <a:noFill/>
          <a:ln w="9525">
            <a:noFill/>
            <a:miter lim="800000"/>
            <a:headEnd/>
            <a:tailEnd/>
          </a:ln>
          <a:effectLst/>
        </p:spPr>
      </p:pic>
      <p:sp>
        <p:nvSpPr>
          <p:cNvPr id="5" name="Content Placeholder 2"/>
          <p:cNvSpPr txBox="1">
            <a:spLocks/>
          </p:cNvSpPr>
          <p:nvPr/>
        </p:nvSpPr>
        <p:spPr>
          <a:xfrm>
            <a:off x="4800600" y="2743200"/>
            <a:ext cx="3505200" cy="3733800"/>
          </a:xfrm>
          <a:prstGeom prst="rect">
            <a:avLst/>
          </a:prstGeom>
        </p:spPr>
        <p:txBody>
          <a:bodyPr/>
          <a:lstStyle/>
          <a:p>
            <a:pPr marL="514350" marR="0" lvl="0" indent="-5143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err="1" smtClean="0">
                <a:ln>
                  <a:noFill/>
                </a:ln>
                <a:solidFill>
                  <a:schemeClr val="tx1"/>
                </a:solidFill>
                <a:effectLst/>
                <a:uLnTx/>
                <a:uFillTx/>
                <a:latin typeface="+mn-lt"/>
                <a:ea typeface="+mn-ea"/>
                <a:cs typeface="+mn-cs"/>
              </a:rPr>
              <a:t>keadaan</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err="1" smtClean="0">
                <a:ln>
                  <a:noFill/>
                </a:ln>
                <a:solidFill>
                  <a:schemeClr val="tx1"/>
                </a:solidFill>
                <a:effectLst/>
                <a:uLnTx/>
                <a:uFillTx/>
                <a:latin typeface="+mn-lt"/>
                <a:ea typeface="+mn-ea"/>
                <a:cs typeface="+mn-cs"/>
              </a:rPr>
              <a:t>seperti</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err="1" smtClean="0">
                <a:ln>
                  <a:noFill/>
                </a:ln>
                <a:solidFill>
                  <a:schemeClr val="tx1"/>
                </a:solidFill>
                <a:effectLst/>
                <a:uLnTx/>
                <a:uFillTx/>
                <a:latin typeface="+mn-lt"/>
                <a:ea typeface="+mn-ea"/>
                <a:cs typeface="+mn-cs"/>
              </a:rPr>
              <a:t>ini</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err="1" smtClean="0">
                <a:ln>
                  <a:noFill/>
                </a:ln>
                <a:solidFill>
                  <a:schemeClr val="tx1"/>
                </a:solidFill>
                <a:effectLst/>
                <a:uLnTx/>
                <a:uFillTx/>
                <a:latin typeface="+mn-lt"/>
                <a:ea typeface="+mn-ea"/>
                <a:cs typeface="+mn-cs"/>
              </a:rPr>
              <a:t>disebut</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1" u="none" strike="noStrike" kern="1200" cap="none" spc="0" normalizeH="0" baseline="0" noProof="0" dirty="0" err="1" smtClean="0">
                <a:ln>
                  <a:noFill/>
                </a:ln>
                <a:solidFill>
                  <a:schemeClr val="tx1"/>
                </a:solidFill>
                <a:effectLst/>
                <a:uLnTx/>
                <a:uFillTx/>
                <a:latin typeface="+mn-lt"/>
                <a:ea typeface="+mn-ea"/>
                <a:cs typeface="+mn-cs"/>
              </a:rPr>
              <a:t>polarisasi</a:t>
            </a:r>
            <a:endParaRPr kumimoji="0" lang="id-ID" sz="2000" b="0" i="0" u="none" strike="noStrike" kern="1200" cap="none" spc="0" normalizeH="0" baseline="0" noProof="0" dirty="0" smtClean="0">
              <a:ln>
                <a:noFill/>
              </a:ln>
              <a:solidFill>
                <a:schemeClr val="tx1"/>
              </a:solidFill>
              <a:effectLst/>
              <a:uLnTx/>
              <a:uFillTx/>
              <a:latin typeface="+mn-lt"/>
              <a:ea typeface="+mn-ea"/>
              <a:cs typeface="+mn-cs"/>
            </a:endParaRPr>
          </a:p>
          <a:p>
            <a:pPr marL="514350" marR="0" lvl="0" indent="-5143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err="1" smtClean="0">
                <a:ln>
                  <a:noFill/>
                </a:ln>
                <a:solidFill>
                  <a:schemeClr val="tx1"/>
                </a:solidFill>
                <a:effectLst/>
                <a:uLnTx/>
                <a:uFillTx/>
                <a:latin typeface="+mn-lt"/>
                <a:ea typeface="+mn-ea"/>
                <a:cs typeface="+mn-cs"/>
              </a:rPr>
              <a:t>Impuls</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err="1" smtClean="0">
                <a:ln>
                  <a:noFill/>
                </a:ln>
                <a:solidFill>
                  <a:schemeClr val="tx1"/>
                </a:solidFill>
                <a:effectLst/>
                <a:uLnTx/>
                <a:uFillTx/>
                <a:latin typeface="+mn-lt"/>
                <a:ea typeface="+mn-ea"/>
                <a:cs typeface="+mn-cs"/>
              </a:rPr>
              <a:t>berjalan</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err="1" smtClean="0">
                <a:ln>
                  <a:noFill/>
                </a:ln>
                <a:solidFill>
                  <a:schemeClr val="tx1"/>
                </a:solidFill>
                <a:effectLst/>
                <a:uLnTx/>
                <a:uFillTx/>
                <a:latin typeface="+mn-lt"/>
                <a:ea typeface="+mn-ea"/>
                <a:cs typeface="+mn-cs"/>
              </a:rPr>
              <a:t>sepanjang</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err="1" smtClean="0">
                <a:ln>
                  <a:noFill/>
                </a:ln>
                <a:solidFill>
                  <a:schemeClr val="tx1"/>
                </a:solidFill>
                <a:effectLst/>
                <a:uLnTx/>
                <a:uFillTx/>
                <a:latin typeface="+mn-lt"/>
                <a:ea typeface="+mn-ea"/>
                <a:cs typeface="+mn-cs"/>
              </a:rPr>
              <a:t>akson</a:t>
            </a:r>
            <a:r>
              <a:rPr kumimoji="0" lang="id-ID" sz="2000" b="0" i="0" u="none" strike="noStrike" kern="1200" cap="none" spc="0" normalizeH="0" baseline="0" noProof="0" dirty="0" smtClean="0">
                <a:ln>
                  <a:noFill/>
                </a:ln>
                <a:solidFill>
                  <a:schemeClr val="tx1"/>
                </a:solidFill>
                <a:effectLst/>
                <a:uLnTx/>
                <a:uFillTx/>
                <a:latin typeface="+mn-lt"/>
                <a:ea typeface="+mn-ea"/>
                <a:cs typeface="+mn-cs"/>
              </a:rPr>
              <a:t>, </a:t>
            </a:r>
          </a:p>
          <a:p>
            <a:pPr marL="514350" marR="0" lvl="0" indent="-5143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err="1" smtClean="0">
                <a:ln>
                  <a:noFill/>
                </a:ln>
                <a:solidFill>
                  <a:schemeClr val="tx1"/>
                </a:solidFill>
                <a:effectLst/>
                <a:uLnTx/>
                <a:uFillTx/>
                <a:latin typeface="+mn-lt"/>
                <a:ea typeface="+mn-ea"/>
                <a:cs typeface="+mn-cs"/>
              </a:rPr>
              <a:t>membran</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err="1" smtClean="0">
                <a:ln>
                  <a:noFill/>
                </a:ln>
                <a:solidFill>
                  <a:schemeClr val="tx1"/>
                </a:solidFill>
                <a:effectLst/>
                <a:uLnTx/>
                <a:uFillTx/>
                <a:latin typeface="+mn-lt"/>
                <a:ea typeface="+mn-ea"/>
                <a:cs typeface="+mn-cs"/>
              </a:rPr>
              <a:t>membran</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neuron </a:t>
            </a:r>
            <a:r>
              <a:rPr kumimoji="0" lang="en-US" sz="2000" b="0" i="0" u="none" strike="noStrike" kern="1200" cap="none" spc="0" normalizeH="0" baseline="0" noProof="0" dirty="0" err="1" smtClean="0">
                <a:ln>
                  <a:noFill/>
                </a:ln>
                <a:solidFill>
                  <a:schemeClr val="tx1"/>
                </a:solidFill>
                <a:effectLst/>
                <a:uLnTx/>
                <a:uFillTx/>
                <a:latin typeface="+mn-lt"/>
                <a:ea typeface="+mn-ea"/>
                <a:cs typeface="+mn-cs"/>
              </a:rPr>
              <a:t>memulihkan</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err="1" smtClean="0">
                <a:ln>
                  <a:noFill/>
                </a:ln>
                <a:solidFill>
                  <a:schemeClr val="tx1"/>
                </a:solidFill>
                <a:effectLst/>
                <a:uLnTx/>
                <a:uFillTx/>
                <a:latin typeface="+mn-lt"/>
                <a:ea typeface="+mn-ea"/>
                <a:cs typeface="+mn-cs"/>
              </a:rPr>
              <a:t>keadaanya</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err="1" smtClean="0">
                <a:ln>
                  <a:noFill/>
                </a:ln>
                <a:solidFill>
                  <a:schemeClr val="tx1"/>
                </a:solidFill>
                <a:effectLst/>
                <a:uLnTx/>
                <a:uFillTx/>
                <a:latin typeface="+mn-lt"/>
                <a:ea typeface="+mn-ea"/>
                <a:cs typeface="+mn-cs"/>
              </a:rPr>
              <a:t>seperti</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err="1" smtClean="0">
                <a:ln>
                  <a:noFill/>
                </a:ln>
                <a:solidFill>
                  <a:schemeClr val="tx1"/>
                </a:solidFill>
                <a:effectLst/>
                <a:uLnTx/>
                <a:uFillTx/>
                <a:latin typeface="+mn-lt"/>
                <a:ea typeface="+mn-ea"/>
                <a:cs typeface="+mn-cs"/>
              </a:rPr>
              <a:t>semula</a:t>
            </a:r>
            <a:endParaRPr kumimoji="0" lang="id-ID" sz="2000" b="0" i="0" u="none" strike="noStrike" kern="1200" cap="none" spc="0" normalizeH="0" baseline="0" noProof="0" dirty="0" smtClean="0">
              <a:ln>
                <a:noFill/>
              </a:ln>
              <a:solidFill>
                <a:schemeClr val="tx1"/>
              </a:solidFill>
              <a:effectLst/>
              <a:uLnTx/>
              <a:uFillTx/>
              <a:latin typeface="+mn-lt"/>
              <a:ea typeface="+mn-ea"/>
              <a:cs typeface="+mn-cs"/>
            </a:endParaRPr>
          </a:p>
          <a:p>
            <a:pPr marL="514350" marR="0" lvl="0" indent="-5143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err="1" smtClean="0">
                <a:ln>
                  <a:noFill/>
                </a:ln>
                <a:solidFill>
                  <a:schemeClr val="tx1"/>
                </a:solidFill>
                <a:effectLst/>
                <a:uLnTx/>
                <a:uFillTx/>
                <a:latin typeface="+mn-lt"/>
                <a:ea typeface="+mn-ea"/>
                <a:cs typeface="+mn-cs"/>
              </a:rPr>
              <a:t>Selama</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err="1" smtClean="0">
                <a:ln>
                  <a:noFill/>
                </a:ln>
                <a:solidFill>
                  <a:schemeClr val="tx1"/>
                </a:solidFill>
                <a:effectLst/>
                <a:uLnTx/>
                <a:uFillTx/>
                <a:latin typeface="+mn-lt"/>
                <a:ea typeface="+mn-ea"/>
                <a:cs typeface="+mn-cs"/>
              </a:rPr>
              <a:t>masa</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err="1" smtClean="0">
                <a:ln>
                  <a:noFill/>
                </a:ln>
                <a:solidFill>
                  <a:schemeClr val="tx1"/>
                </a:solidFill>
                <a:effectLst/>
                <a:uLnTx/>
                <a:uFillTx/>
                <a:latin typeface="+mn-lt"/>
                <a:ea typeface="+mn-ea"/>
                <a:cs typeface="+mn-cs"/>
              </a:rPr>
              <a:t>pemulihan</a:t>
            </a:r>
            <a:r>
              <a:rPr kumimoji="0" lang="id-ID"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err="1" smtClean="0">
                <a:ln>
                  <a:noFill/>
                </a:ln>
                <a:solidFill>
                  <a:schemeClr val="tx1"/>
                </a:solidFill>
                <a:effectLst/>
                <a:uLnTx/>
                <a:uFillTx/>
                <a:latin typeface="+mn-lt"/>
                <a:ea typeface="+mn-ea"/>
                <a:cs typeface="+mn-cs"/>
              </a:rPr>
              <a:t>impuls</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err="1" smtClean="0">
                <a:ln>
                  <a:noFill/>
                </a:ln>
                <a:solidFill>
                  <a:schemeClr val="tx1"/>
                </a:solidFill>
                <a:effectLst/>
                <a:uLnTx/>
                <a:uFillTx/>
                <a:latin typeface="+mn-lt"/>
                <a:ea typeface="+mn-ea"/>
                <a:cs typeface="+mn-cs"/>
              </a:rPr>
              <a:t>tidak</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err="1" smtClean="0">
                <a:ln>
                  <a:noFill/>
                </a:ln>
                <a:solidFill>
                  <a:schemeClr val="tx1"/>
                </a:solidFill>
                <a:effectLst/>
                <a:uLnTx/>
                <a:uFillTx/>
                <a:latin typeface="+mn-lt"/>
                <a:ea typeface="+mn-ea"/>
                <a:cs typeface="+mn-cs"/>
              </a:rPr>
              <a:t>bisa</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err="1" smtClean="0">
                <a:ln>
                  <a:noFill/>
                </a:ln>
                <a:solidFill>
                  <a:schemeClr val="tx1"/>
                </a:solidFill>
                <a:effectLst/>
                <a:uLnTx/>
                <a:uFillTx/>
                <a:latin typeface="+mn-lt"/>
                <a:ea typeface="+mn-ea"/>
                <a:cs typeface="+mn-cs"/>
              </a:rPr>
              <a:t>melewati</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neuron </a:t>
            </a:r>
            <a:r>
              <a:rPr kumimoji="0" lang="en-US" sz="2000" b="0" i="0" u="none" strike="noStrike" kern="1200" cap="none" spc="0" normalizeH="0" baseline="0" noProof="0" dirty="0" err="1" smtClean="0">
                <a:ln>
                  <a:noFill/>
                </a:ln>
                <a:solidFill>
                  <a:schemeClr val="tx1"/>
                </a:solidFill>
                <a:effectLst/>
                <a:uLnTx/>
                <a:uFillTx/>
                <a:latin typeface="+mn-lt"/>
                <a:ea typeface="+mn-ea"/>
                <a:cs typeface="+mn-cs"/>
              </a:rPr>
              <a:t>tersebut</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id-ID" sz="2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0" noProof="0" dirty="0" err="1" smtClean="0">
                <a:ln>
                  <a:noFill/>
                </a:ln>
                <a:solidFill>
                  <a:schemeClr val="tx1"/>
                </a:solidFill>
                <a:effectLst/>
                <a:uLnTx/>
                <a:uFillTx/>
                <a:latin typeface="+mn-lt"/>
                <a:ea typeface="+mn-ea"/>
                <a:cs typeface="+mn-cs"/>
              </a:rPr>
              <a:t>periode</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1" u="none" strike="noStrike" kern="1200" cap="none" spc="0" normalizeH="0" baseline="0" noProof="0" dirty="0" err="1" smtClean="0">
                <a:ln>
                  <a:noFill/>
                </a:ln>
                <a:solidFill>
                  <a:schemeClr val="tx1"/>
                </a:solidFill>
                <a:effectLst/>
                <a:uLnTx/>
                <a:uFillTx/>
                <a:latin typeface="+mn-lt"/>
                <a:ea typeface="+mn-ea"/>
                <a:cs typeface="+mn-cs"/>
              </a:rPr>
              <a:t>refraktori</a:t>
            </a:r>
            <a:r>
              <a:rPr kumimoji="0" lang="id-ID" sz="2000" b="0" i="1" u="none" strike="noStrike" kern="1200" cap="none" spc="0" normalizeH="0" baseline="0" noProof="0" dirty="0" smtClean="0">
                <a:ln>
                  <a:noFill/>
                </a:ln>
                <a:solidFill>
                  <a:schemeClr val="tx1"/>
                </a:solidFill>
                <a:effectLst/>
                <a:uLnTx/>
                <a:uFillTx/>
                <a:latin typeface="+mn-lt"/>
                <a:ea typeface="+mn-ea"/>
                <a:cs typeface="+mn-cs"/>
              </a:rPr>
              <a: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id-ID" sz="20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20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20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additive="base">
                                        <p:cTn id="23" dur="500" fill="hold"/>
                                        <p:tgtEl>
                                          <p:spTgt spid="4"/>
                                        </p:tgtEl>
                                        <p:attrNameLst>
                                          <p:attrName>ppt_x</p:attrName>
                                        </p:attrNameLst>
                                      </p:cBhvr>
                                      <p:tavLst>
                                        <p:tav tm="0">
                                          <p:val>
                                            <p:strVal val="#ppt_x"/>
                                          </p:val>
                                        </p:tav>
                                        <p:tav tm="100000">
                                          <p:val>
                                            <p:strVal val="#ppt_x"/>
                                          </p:val>
                                        </p:tav>
                                      </p:tavLst>
                                    </p:anim>
                                    <p:anim calcmode="lin" valueType="num">
                                      <p:cBhvr additive="base">
                                        <p:cTn id="2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7" presetClass="entr" presetSubtype="0"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1000"/>
                                        <p:tgtEl>
                                          <p:spTgt spid="5"/>
                                        </p:tgtEl>
                                      </p:cBhvr>
                                    </p:animEffect>
                                    <p:anim calcmode="lin" valueType="num">
                                      <p:cBhvr>
                                        <p:cTn id="30" dur="1000" fill="hold"/>
                                        <p:tgtEl>
                                          <p:spTgt spid="5"/>
                                        </p:tgtEl>
                                        <p:attrNameLst>
                                          <p:attrName>ppt_x</p:attrName>
                                        </p:attrNameLst>
                                      </p:cBhvr>
                                      <p:tavLst>
                                        <p:tav tm="0">
                                          <p:val>
                                            <p:strVal val="#ppt_x"/>
                                          </p:val>
                                        </p:tav>
                                        <p:tav tm="100000">
                                          <p:val>
                                            <p:strVal val="#ppt_x"/>
                                          </p:val>
                                        </p:tav>
                                      </p:tavLst>
                                    </p:anim>
                                    <p:anim calcmode="lin" valueType="num">
                                      <p:cBhvr>
                                        <p:cTn id="3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1"/>
          <p:cNvSpPr>
            <a:spLocks noGrp="1"/>
          </p:cNvSpPr>
          <p:nvPr>
            <p:ph type="title"/>
          </p:nvPr>
        </p:nvSpPr>
        <p:spPr>
          <a:xfrm>
            <a:off x="457200" y="457200"/>
            <a:ext cx="8229600" cy="792162"/>
          </a:xfrm>
          <a:solidFill>
            <a:srgbClr val="00B0F0"/>
          </a:solidFill>
        </p:spPr>
        <p:txBody>
          <a:bodyPr/>
          <a:lstStyle/>
          <a:p>
            <a:r>
              <a:rPr lang="en-US" sz="3600" b="1" dirty="0" err="1" smtClean="0"/>
              <a:t>Prinsip</a:t>
            </a:r>
            <a:r>
              <a:rPr lang="en-US" sz="3600" b="1" dirty="0" smtClean="0"/>
              <a:t> </a:t>
            </a:r>
            <a:r>
              <a:rPr lang="en-US" sz="3600" b="1" dirty="0" err="1" smtClean="0"/>
              <a:t>Penghantar</a:t>
            </a:r>
            <a:r>
              <a:rPr lang="en-US" sz="3600" b="1" dirty="0" smtClean="0"/>
              <a:t> </a:t>
            </a:r>
            <a:r>
              <a:rPr lang="en-US" sz="3600" b="1" dirty="0" err="1" smtClean="0"/>
              <a:t>Impuls</a:t>
            </a:r>
            <a:endParaRPr lang="en-US" sz="3600" b="1" dirty="0"/>
          </a:p>
        </p:txBody>
      </p:sp>
      <p:sp>
        <p:nvSpPr>
          <p:cNvPr id="7" name="Rectangle 6"/>
          <p:cNvSpPr/>
          <p:nvPr/>
        </p:nvSpPr>
        <p:spPr>
          <a:xfrm>
            <a:off x="533400" y="1447800"/>
            <a:ext cx="4572000" cy="461665"/>
          </a:xfrm>
          <a:prstGeom prst="rect">
            <a:avLst/>
          </a:prstGeom>
        </p:spPr>
        <p:txBody>
          <a:bodyPr>
            <a:spAutoFit/>
          </a:bodyPr>
          <a:lstStyle/>
          <a:p>
            <a:pPr marL="514350" indent="-514350"/>
            <a:r>
              <a:rPr lang="id-ID" sz="2400" b="1" dirty="0" smtClean="0">
                <a:solidFill>
                  <a:srgbClr val="00B0F0"/>
                </a:solidFill>
              </a:rPr>
              <a:t>Penghantaran lewat </a:t>
            </a:r>
            <a:r>
              <a:rPr lang="en-US" sz="2400" b="1" dirty="0" err="1" smtClean="0">
                <a:solidFill>
                  <a:srgbClr val="00B0F0"/>
                </a:solidFill>
              </a:rPr>
              <a:t>Sinapsis</a:t>
            </a:r>
            <a:endParaRPr lang="id-ID" sz="2400" b="1" dirty="0" smtClean="0">
              <a:solidFill>
                <a:srgbClr val="00B0F0"/>
              </a:solidFill>
            </a:endParaRPr>
          </a:p>
        </p:txBody>
      </p:sp>
      <p:sp>
        <p:nvSpPr>
          <p:cNvPr id="9" name="Rectangle 8"/>
          <p:cNvSpPr/>
          <p:nvPr/>
        </p:nvSpPr>
        <p:spPr>
          <a:xfrm>
            <a:off x="609600" y="2133600"/>
            <a:ext cx="8077200" cy="400110"/>
          </a:xfrm>
          <a:prstGeom prst="rect">
            <a:avLst/>
          </a:prstGeom>
        </p:spPr>
        <p:txBody>
          <a:bodyPr wrap="square">
            <a:spAutoFit/>
          </a:bodyPr>
          <a:lstStyle/>
          <a:p>
            <a:pPr>
              <a:buNone/>
            </a:pPr>
            <a:r>
              <a:rPr lang="id-ID" sz="2000" dirty="0" smtClean="0"/>
              <a:t>Sinapsis adalah penghubung yang mengendalikan komunikasi antarneuron.</a:t>
            </a:r>
            <a:endParaRPr lang="en-US" sz="2000" dirty="0"/>
          </a:p>
        </p:txBody>
      </p:sp>
      <p:sp>
        <p:nvSpPr>
          <p:cNvPr id="10" name="Rectangle 9"/>
          <p:cNvSpPr/>
          <p:nvPr/>
        </p:nvSpPr>
        <p:spPr>
          <a:xfrm>
            <a:off x="685800" y="2590800"/>
            <a:ext cx="2319264" cy="461665"/>
          </a:xfrm>
          <a:prstGeom prst="rect">
            <a:avLst/>
          </a:prstGeom>
          <a:ln>
            <a:solidFill>
              <a:srgbClr val="00B0F0"/>
            </a:solidFill>
          </a:ln>
        </p:spPr>
        <p:txBody>
          <a:bodyPr wrap="square">
            <a:spAutoFit/>
          </a:bodyPr>
          <a:lstStyle/>
          <a:p>
            <a:r>
              <a:rPr lang="id-ID" sz="2400" b="1" dirty="0" smtClean="0"/>
              <a:t>Struktur sinapsis</a:t>
            </a:r>
            <a:endParaRPr lang="id-ID" sz="2400" dirty="0"/>
          </a:p>
        </p:txBody>
      </p:sp>
      <p:sp>
        <p:nvSpPr>
          <p:cNvPr id="11" name="Rectangle 10"/>
          <p:cNvSpPr/>
          <p:nvPr/>
        </p:nvSpPr>
        <p:spPr>
          <a:xfrm>
            <a:off x="685800" y="3124200"/>
            <a:ext cx="7848600" cy="3477875"/>
          </a:xfrm>
          <a:prstGeom prst="rect">
            <a:avLst/>
          </a:prstGeom>
        </p:spPr>
        <p:txBody>
          <a:bodyPr wrap="square">
            <a:spAutoFit/>
          </a:bodyPr>
          <a:lstStyle/>
          <a:p>
            <a:pPr>
              <a:buNone/>
            </a:pPr>
            <a:r>
              <a:rPr lang="en-US" sz="2000" b="1" dirty="0" err="1" smtClean="0"/>
              <a:t>Pada</a:t>
            </a:r>
            <a:r>
              <a:rPr lang="en-US" sz="2000" b="1" dirty="0" smtClean="0"/>
              <a:t> </a:t>
            </a:r>
            <a:r>
              <a:rPr lang="en-US" sz="2000" b="1" dirty="0" err="1" smtClean="0"/>
              <a:t>setiap</a:t>
            </a:r>
            <a:r>
              <a:rPr lang="en-US" sz="2000" b="1" dirty="0" smtClean="0"/>
              <a:t> neuron</a:t>
            </a:r>
            <a:r>
              <a:rPr lang="id-ID" sz="2000" b="1" dirty="0" smtClean="0"/>
              <a:t>,</a:t>
            </a:r>
          </a:p>
          <a:p>
            <a:pPr>
              <a:buNone/>
            </a:pPr>
            <a:r>
              <a:rPr lang="en-US" sz="2000" dirty="0" err="1" smtClean="0"/>
              <a:t>Akson</a:t>
            </a:r>
            <a:r>
              <a:rPr lang="id-ID" sz="2000" dirty="0" smtClean="0"/>
              <a:t> </a:t>
            </a:r>
            <a:r>
              <a:rPr lang="en-US" sz="2000" dirty="0" err="1" smtClean="0"/>
              <a:t>berakhir</a:t>
            </a:r>
            <a:r>
              <a:rPr lang="en-US" sz="2000" dirty="0" smtClean="0"/>
              <a:t> </a:t>
            </a:r>
            <a:r>
              <a:rPr lang="en-US" sz="2000" dirty="0" err="1" smtClean="0"/>
              <a:t>pada</a:t>
            </a:r>
            <a:r>
              <a:rPr lang="en-US" sz="2000" dirty="0" smtClean="0"/>
              <a:t> </a:t>
            </a:r>
            <a:r>
              <a:rPr lang="en-US" sz="2000" dirty="0" err="1" smtClean="0"/>
              <a:t>suatu</a:t>
            </a:r>
            <a:r>
              <a:rPr lang="en-US" sz="2000" dirty="0" smtClean="0"/>
              <a:t> </a:t>
            </a:r>
            <a:r>
              <a:rPr lang="en-US" sz="2000" dirty="0" err="1" smtClean="0"/>
              <a:t>tonjolan</a:t>
            </a:r>
            <a:r>
              <a:rPr lang="en-US" sz="2000" dirty="0" smtClean="0"/>
              <a:t> </a:t>
            </a:r>
            <a:r>
              <a:rPr lang="en-US" sz="2000" dirty="0" err="1" smtClean="0"/>
              <a:t>kecil</a:t>
            </a:r>
            <a:r>
              <a:rPr lang="en-US" sz="2000" dirty="0" smtClean="0"/>
              <a:t> </a:t>
            </a:r>
            <a:r>
              <a:rPr lang="id-ID" sz="2000" dirty="0" smtClean="0"/>
              <a:t>(</a:t>
            </a:r>
            <a:r>
              <a:rPr lang="en-US" sz="2000" i="1" dirty="0" err="1" smtClean="0"/>
              <a:t>tombol</a:t>
            </a:r>
            <a:r>
              <a:rPr lang="en-US" sz="2000" i="1" dirty="0" smtClean="0"/>
              <a:t> </a:t>
            </a:r>
            <a:r>
              <a:rPr lang="en-US" sz="2000" i="1" dirty="0" err="1" smtClean="0"/>
              <a:t>sinapsis</a:t>
            </a:r>
            <a:r>
              <a:rPr lang="id-ID" sz="2000" dirty="0" smtClean="0"/>
              <a:t>) </a:t>
            </a:r>
          </a:p>
          <a:p>
            <a:pPr>
              <a:buNone/>
            </a:pPr>
            <a:r>
              <a:rPr lang="en-US" sz="2000" dirty="0" err="1" smtClean="0"/>
              <a:t>Permukaan</a:t>
            </a:r>
            <a:r>
              <a:rPr lang="en-US" sz="2000" dirty="0" smtClean="0"/>
              <a:t> </a:t>
            </a:r>
            <a:r>
              <a:rPr lang="en-US" sz="2000" dirty="0" err="1" smtClean="0"/>
              <a:t>membran</a:t>
            </a:r>
            <a:r>
              <a:rPr lang="en-US" sz="2000" dirty="0" smtClean="0"/>
              <a:t> </a:t>
            </a:r>
            <a:r>
              <a:rPr lang="en-US" sz="2000" dirty="0" err="1" smtClean="0"/>
              <a:t>tombol</a:t>
            </a:r>
            <a:r>
              <a:rPr lang="en-US" sz="2000" dirty="0" smtClean="0"/>
              <a:t> </a:t>
            </a:r>
            <a:r>
              <a:rPr lang="en-US" sz="2000" dirty="0" err="1" smtClean="0"/>
              <a:t>sinapsis</a:t>
            </a:r>
            <a:r>
              <a:rPr lang="en-US" sz="2000" dirty="0" smtClean="0"/>
              <a:t> </a:t>
            </a:r>
            <a:r>
              <a:rPr lang="en-US" sz="2000" dirty="0" err="1" smtClean="0"/>
              <a:t>disebut</a:t>
            </a:r>
            <a:r>
              <a:rPr lang="en-US" sz="2000" dirty="0" smtClean="0"/>
              <a:t> </a:t>
            </a:r>
            <a:r>
              <a:rPr lang="en-US" sz="2000" i="1" dirty="0" err="1" smtClean="0"/>
              <a:t>membran</a:t>
            </a:r>
            <a:r>
              <a:rPr lang="en-US" sz="2000" i="1" dirty="0" smtClean="0"/>
              <a:t> </a:t>
            </a:r>
            <a:r>
              <a:rPr lang="en-US" sz="2000" i="1" dirty="0" err="1" smtClean="0"/>
              <a:t>prasinapsis</a:t>
            </a:r>
            <a:r>
              <a:rPr lang="en-US" sz="2000" dirty="0" smtClean="0"/>
              <a:t>.</a:t>
            </a:r>
            <a:endParaRPr lang="id-ID" sz="2000" dirty="0" smtClean="0"/>
          </a:p>
          <a:p>
            <a:pPr>
              <a:buNone/>
            </a:pPr>
            <a:r>
              <a:rPr lang="id-ID" sz="2000" dirty="0" smtClean="0"/>
              <a:t>P</a:t>
            </a:r>
            <a:r>
              <a:rPr lang="en-US" sz="2000" dirty="0" err="1" smtClean="0"/>
              <a:t>ermukaan</a:t>
            </a:r>
            <a:r>
              <a:rPr lang="en-US" sz="2000" dirty="0" smtClean="0"/>
              <a:t> </a:t>
            </a:r>
            <a:r>
              <a:rPr lang="en-US" sz="2000" dirty="0" err="1" smtClean="0"/>
              <a:t>membran</a:t>
            </a:r>
            <a:r>
              <a:rPr lang="en-US" sz="2000" dirty="0" smtClean="0"/>
              <a:t> </a:t>
            </a:r>
            <a:r>
              <a:rPr lang="en-US" sz="2000" dirty="0" err="1" smtClean="0"/>
              <a:t>dendrit</a:t>
            </a:r>
            <a:r>
              <a:rPr lang="en-US" sz="2000" dirty="0" smtClean="0"/>
              <a:t> </a:t>
            </a:r>
            <a:r>
              <a:rPr lang="en-US" sz="2000" dirty="0" err="1" smtClean="0"/>
              <a:t>dari</a:t>
            </a:r>
            <a:r>
              <a:rPr lang="en-US" sz="2000" dirty="0" smtClean="0"/>
              <a:t> </a:t>
            </a:r>
            <a:r>
              <a:rPr lang="en-US" sz="2000" dirty="0" err="1" smtClean="0"/>
              <a:t>sel</a:t>
            </a:r>
            <a:r>
              <a:rPr lang="en-US" sz="2000" dirty="0" smtClean="0"/>
              <a:t> yang </a:t>
            </a:r>
            <a:r>
              <a:rPr lang="en-US" sz="2000" dirty="0" err="1" smtClean="0"/>
              <a:t>dituju</a:t>
            </a:r>
            <a:r>
              <a:rPr lang="en-US" sz="2000" dirty="0" smtClean="0"/>
              <a:t> </a:t>
            </a:r>
            <a:r>
              <a:rPr lang="en-US" sz="2000" dirty="0" err="1" smtClean="0"/>
              <a:t>disebut</a:t>
            </a:r>
            <a:r>
              <a:rPr lang="en-US" sz="2000" dirty="0" smtClean="0"/>
              <a:t> </a:t>
            </a:r>
            <a:r>
              <a:rPr lang="en-US" sz="2000" i="1" dirty="0" err="1" smtClean="0"/>
              <a:t>membran</a:t>
            </a:r>
            <a:r>
              <a:rPr lang="en-US" sz="2000" i="1" dirty="0" smtClean="0"/>
              <a:t> post-</a:t>
            </a:r>
            <a:r>
              <a:rPr lang="en-US" sz="2000" i="1" dirty="0" err="1" smtClean="0"/>
              <a:t>sinapsis</a:t>
            </a:r>
            <a:r>
              <a:rPr lang="en-US" sz="2000" i="1" dirty="0" smtClean="0"/>
              <a:t> </a:t>
            </a:r>
            <a:endParaRPr lang="id-ID" sz="2000" i="1" dirty="0" smtClean="0"/>
          </a:p>
          <a:p>
            <a:pPr>
              <a:buNone/>
            </a:pPr>
            <a:r>
              <a:rPr lang="id-ID" sz="2000" dirty="0" smtClean="0"/>
              <a:t>K</a:t>
            </a:r>
            <a:r>
              <a:rPr lang="en-US" sz="2000" dirty="0" err="1" smtClean="0"/>
              <a:t>edua</a:t>
            </a:r>
            <a:r>
              <a:rPr lang="en-US" sz="2000" dirty="0" smtClean="0"/>
              <a:t> </a:t>
            </a:r>
            <a:r>
              <a:rPr lang="en-US" sz="2000" dirty="0" err="1" smtClean="0"/>
              <a:t>membran</a:t>
            </a:r>
            <a:r>
              <a:rPr lang="en-US" sz="2000" dirty="0" smtClean="0"/>
              <a:t> </a:t>
            </a:r>
            <a:r>
              <a:rPr lang="en-US" sz="2000" dirty="0" err="1" smtClean="0"/>
              <a:t>dipisahkan</a:t>
            </a:r>
            <a:r>
              <a:rPr lang="en-US" sz="2000" dirty="0" smtClean="0"/>
              <a:t> </a:t>
            </a:r>
            <a:r>
              <a:rPr lang="en-US" sz="2000" dirty="0" err="1" smtClean="0"/>
              <a:t>oleh</a:t>
            </a:r>
            <a:r>
              <a:rPr lang="en-US" sz="2000" dirty="0" smtClean="0"/>
              <a:t> </a:t>
            </a:r>
            <a:r>
              <a:rPr lang="en-US" sz="2000" dirty="0" err="1" smtClean="0"/>
              <a:t>celah</a:t>
            </a:r>
            <a:r>
              <a:rPr lang="en-US" sz="2000" dirty="0" smtClean="0"/>
              <a:t> </a:t>
            </a:r>
            <a:r>
              <a:rPr lang="en-US" sz="2000" i="1" dirty="0" err="1" smtClean="0"/>
              <a:t>sinapsis</a:t>
            </a:r>
            <a:endParaRPr lang="id-ID" sz="2000" i="1" dirty="0" smtClean="0"/>
          </a:p>
          <a:p>
            <a:pPr>
              <a:buNone/>
            </a:pPr>
            <a:endParaRPr lang="en-US" sz="2000" dirty="0" smtClean="0"/>
          </a:p>
          <a:p>
            <a:pPr>
              <a:buNone/>
            </a:pPr>
            <a:r>
              <a:rPr lang="en-US" sz="2000" b="1" dirty="0" err="1" smtClean="0"/>
              <a:t>Pada</a:t>
            </a:r>
            <a:r>
              <a:rPr lang="en-US" sz="2000" b="1" dirty="0" smtClean="0"/>
              <a:t> </a:t>
            </a:r>
            <a:r>
              <a:rPr lang="en-US" sz="2000" b="1" dirty="0" err="1" smtClean="0"/>
              <a:t>sitoplasma</a:t>
            </a:r>
            <a:r>
              <a:rPr lang="id-ID" sz="2000" b="1" dirty="0" smtClean="0"/>
              <a:t>,</a:t>
            </a:r>
          </a:p>
          <a:p>
            <a:pPr>
              <a:buNone/>
            </a:pPr>
            <a:r>
              <a:rPr lang="en-US" sz="2000" dirty="0" smtClean="0"/>
              <a:t> </a:t>
            </a:r>
            <a:r>
              <a:rPr lang="en-US" sz="2000" dirty="0" err="1" smtClean="0"/>
              <a:t>tombol</a:t>
            </a:r>
            <a:r>
              <a:rPr lang="en-US" sz="2000" dirty="0" smtClean="0"/>
              <a:t> </a:t>
            </a:r>
            <a:r>
              <a:rPr lang="en-US" sz="2000" dirty="0" err="1" smtClean="0"/>
              <a:t>sinapsis</a:t>
            </a:r>
            <a:r>
              <a:rPr lang="en-US" sz="2000" dirty="0" smtClean="0"/>
              <a:t> </a:t>
            </a:r>
            <a:r>
              <a:rPr lang="en-US" sz="2000" dirty="0" err="1" smtClean="0"/>
              <a:t>terdapat</a:t>
            </a:r>
            <a:r>
              <a:rPr lang="en-US" sz="2000" dirty="0" smtClean="0"/>
              <a:t> </a:t>
            </a:r>
            <a:r>
              <a:rPr lang="en-US" sz="2000" i="1" dirty="0" smtClean="0"/>
              <a:t>neurotransmitter .</a:t>
            </a:r>
            <a:endParaRPr lang="id-ID" sz="2000" i="1" dirty="0" smtClean="0"/>
          </a:p>
          <a:p>
            <a:pPr>
              <a:buNone/>
            </a:pPr>
            <a:r>
              <a:rPr lang="en-US" sz="2000" i="1" dirty="0" smtClean="0"/>
              <a:t> </a:t>
            </a:r>
            <a:r>
              <a:rPr lang="en-US" sz="2000" i="1" dirty="0" err="1" smtClean="0"/>
              <a:t>Neotransmitter</a:t>
            </a:r>
            <a:r>
              <a:rPr lang="en-US" sz="2000" dirty="0" smtClean="0"/>
              <a:t> </a:t>
            </a:r>
            <a:r>
              <a:rPr lang="id-ID" sz="2000" dirty="0" smtClean="0"/>
              <a:t>adalah </a:t>
            </a:r>
            <a:r>
              <a:rPr lang="en-US" sz="2000" dirty="0" err="1" smtClean="0"/>
              <a:t>zat</a:t>
            </a:r>
            <a:r>
              <a:rPr lang="en-US" sz="2000" dirty="0" smtClean="0"/>
              <a:t> </a:t>
            </a:r>
            <a:r>
              <a:rPr lang="en-US" sz="2000" dirty="0" err="1" smtClean="0"/>
              <a:t>kimia</a:t>
            </a:r>
            <a:r>
              <a:rPr lang="en-US" sz="2000" dirty="0" smtClean="0"/>
              <a:t> yang </a:t>
            </a:r>
            <a:r>
              <a:rPr lang="en-US" sz="2000" dirty="0" err="1" smtClean="0"/>
              <a:t>menanggapi</a:t>
            </a:r>
            <a:r>
              <a:rPr lang="en-US" sz="2000" dirty="0" smtClean="0"/>
              <a:t> </a:t>
            </a:r>
            <a:r>
              <a:rPr lang="en-US" sz="2000" dirty="0" err="1" smtClean="0"/>
              <a:t>impuls</a:t>
            </a:r>
            <a:r>
              <a:rPr lang="en-US" sz="2000" dirty="0" smtClean="0"/>
              <a:t> </a:t>
            </a:r>
            <a:r>
              <a:rPr lang="en-US" sz="2000" dirty="0" err="1" smtClean="0"/>
              <a:t>elektrik</a:t>
            </a:r>
            <a:r>
              <a:rPr lang="en-US" sz="2000" dirty="0" smtClean="0"/>
              <a:t> </a:t>
            </a:r>
            <a:r>
              <a:rPr lang="en-US" sz="2000" dirty="0" err="1" smtClean="0"/>
              <a:t>pada</a:t>
            </a:r>
            <a:r>
              <a:rPr lang="en-US" sz="2000" dirty="0" smtClean="0"/>
              <a:t> neuron </a:t>
            </a:r>
            <a:r>
              <a:rPr lang="en-US" sz="2000" dirty="0" err="1" smtClean="0"/>
              <a:t>dan</a:t>
            </a:r>
            <a:r>
              <a:rPr lang="en-US" sz="2000" dirty="0" smtClean="0"/>
              <a:t> dap</a:t>
            </a:r>
            <a:r>
              <a:rPr lang="id-ID" sz="2000" dirty="0" smtClean="0"/>
              <a:t>a</a:t>
            </a:r>
            <a:r>
              <a:rPr lang="en-US" sz="2000" dirty="0" smtClean="0"/>
              <a:t>t </a:t>
            </a:r>
            <a:r>
              <a:rPr lang="en-US" sz="2000" dirty="0" err="1" smtClean="0"/>
              <a:t>mentransmisikan</a:t>
            </a:r>
            <a:r>
              <a:rPr lang="en-US" sz="2000" dirty="0" smtClean="0"/>
              <a:t> </a:t>
            </a:r>
            <a:r>
              <a:rPr lang="en-US" sz="2000" dirty="0" err="1" smtClean="0"/>
              <a:t>impuls</a:t>
            </a:r>
            <a:r>
              <a:rPr lang="en-US" sz="2000" dirty="0" smtClean="0"/>
              <a:t> </a:t>
            </a:r>
            <a:r>
              <a:rPr lang="en-US" sz="2000" dirty="0" err="1" smtClean="0"/>
              <a:t>ke</a:t>
            </a:r>
            <a:r>
              <a:rPr lang="en-US" sz="2000" dirty="0" smtClean="0"/>
              <a:t> neuron </a:t>
            </a:r>
            <a:r>
              <a:rPr lang="en-US" sz="2000" dirty="0" err="1" smtClean="0"/>
              <a:t>berikutnya</a:t>
            </a:r>
            <a:r>
              <a:rPr lang="en-US" sz="2000" dirty="0" smtClean="0"/>
              <a:t> .</a:t>
            </a:r>
            <a:endParaRPr lang="id-ID" sz="2000"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7" presetClass="entr" presetSubtype="0" fill="hold" grpId="0" nodeType="clickEffect">
                                  <p:stCondLst>
                                    <p:cond delay="0"/>
                                  </p:stCondLst>
                                  <p:iterate type="lt">
                                    <p:tmPct val="50000"/>
                                  </p:iterate>
                                  <p:childTnLst>
                                    <p:set>
                                      <p:cBhvr>
                                        <p:cTn id="16" dur="1" fill="hold">
                                          <p:stCondLst>
                                            <p:cond delay="0"/>
                                          </p:stCondLst>
                                        </p:cTn>
                                        <p:tgtEl>
                                          <p:spTgt spid="10"/>
                                        </p:tgtEl>
                                        <p:attrNameLst>
                                          <p:attrName>style.visibility</p:attrName>
                                        </p:attrNameLst>
                                      </p:cBhvr>
                                      <p:to>
                                        <p:strVal val="visible"/>
                                      </p:to>
                                    </p:set>
                                    <p:anim calcmode="discrete" valueType="clr">
                                      <p:cBhvr override="childStyle">
                                        <p:cTn id="17" dur="80"/>
                                        <p:tgtEl>
                                          <p:spTgt spid="10"/>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10"/>
                                        </p:tgtEl>
                                        <p:attrNameLst>
                                          <p:attrName>fillcolor</p:attrName>
                                        </p:attrNameLst>
                                      </p:cBhvr>
                                      <p:tavLst>
                                        <p:tav tm="0">
                                          <p:val>
                                            <p:clrVal>
                                              <a:schemeClr val="accent2"/>
                                            </p:clrVal>
                                          </p:val>
                                        </p:tav>
                                        <p:tav tm="50000">
                                          <p:val>
                                            <p:clrVal>
                                              <a:schemeClr val="hlink"/>
                                            </p:clrVal>
                                          </p:val>
                                        </p:tav>
                                      </p:tavLst>
                                    </p:anim>
                                    <p:set>
                                      <p:cBhvr>
                                        <p:cTn id="19" dur="80"/>
                                        <p:tgtEl>
                                          <p:spTgt spid="10"/>
                                        </p:tgtEl>
                                        <p:attrNameLst>
                                          <p:attrName>fill.type</p:attrName>
                                        </p:attrNameLst>
                                      </p:cBhvr>
                                      <p:to>
                                        <p:strVal val="solid"/>
                                      </p:to>
                                    </p:set>
                                  </p:childTnLst>
                                </p:cTn>
                              </p:par>
                            </p:childTnLst>
                          </p:cTn>
                        </p:par>
                      </p:childTnLst>
                    </p:cTn>
                  </p:par>
                  <p:par>
                    <p:cTn id="20" fill="hold">
                      <p:stCondLst>
                        <p:cond delay="indefinite"/>
                      </p:stCondLst>
                      <p:childTnLst>
                        <p:par>
                          <p:cTn id="21" fill="hold">
                            <p:stCondLst>
                              <p:cond delay="0"/>
                            </p:stCondLst>
                            <p:childTnLst>
                              <p:par>
                                <p:cTn id="22" presetID="47" presetClass="entr" presetSubtype="0"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000"/>
                                        <p:tgtEl>
                                          <p:spTgt spid="11"/>
                                        </p:tgtEl>
                                      </p:cBhvr>
                                    </p:animEffect>
                                    <p:anim calcmode="lin" valueType="num">
                                      <p:cBhvr>
                                        <p:cTn id="25" dur="1000" fill="hold"/>
                                        <p:tgtEl>
                                          <p:spTgt spid="11"/>
                                        </p:tgtEl>
                                        <p:attrNameLst>
                                          <p:attrName>ppt_x</p:attrName>
                                        </p:attrNameLst>
                                      </p:cBhvr>
                                      <p:tavLst>
                                        <p:tav tm="0">
                                          <p:val>
                                            <p:strVal val="#ppt_x"/>
                                          </p:val>
                                        </p:tav>
                                        <p:tav tm="100000">
                                          <p:val>
                                            <p:strVal val="#ppt_x"/>
                                          </p:val>
                                        </p:tav>
                                      </p:tavLst>
                                    </p:anim>
                                    <p:anim calcmode="lin" valueType="num">
                                      <p:cBhvr>
                                        <p:cTn id="2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animBg="1"/>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srcRect/>
          <a:stretch>
            <a:fillRect/>
          </a:stretch>
        </p:blipFill>
        <p:spPr bwMode="auto">
          <a:xfrm>
            <a:off x="1676400" y="2209800"/>
            <a:ext cx="5818909" cy="3962400"/>
          </a:xfrm>
          <a:prstGeom prst="rect">
            <a:avLst/>
          </a:prstGeom>
          <a:noFill/>
          <a:ln w="9525">
            <a:noFill/>
            <a:miter lim="800000"/>
            <a:headEnd/>
            <a:tailEnd/>
          </a:ln>
          <a:effectLst/>
        </p:spPr>
      </p:pic>
      <p:sp>
        <p:nvSpPr>
          <p:cNvPr id="5" name="Rectangle 4"/>
          <p:cNvSpPr/>
          <p:nvPr/>
        </p:nvSpPr>
        <p:spPr>
          <a:xfrm>
            <a:off x="381000" y="1676400"/>
            <a:ext cx="2319264" cy="461665"/>
          </a:xfrm>
          <a:prstGeom prst="rect">
            <a:avLst/>
          </a:prstGeom>
          <a:ln>
            <a:solidFill>
              <a:srgbClr val="00B0F0"/>
            </a:solidFill>
          </a:ln>
        </p:spPr>
        <p:txBody>
          <a:bodyPr wrap="square">
            <a:spAutoFit/>
          </a:bodyPr>
          <a:lstStyle/>
          <a:p>
            <a:r>
              <a:rPr lang="id-ID" sz="2400" b="1" dirty="0" smtClean="0"/>
              <a:t>Struktur sinapsis</a:t>
            </a:r>
            <a:endParaRPr lang="id-ID" sz="2400" dirty="0"/>
          </a:p>
        </p:txBody>
      </p:sp>
      <p:sp>
        <p:nvSpPr>
          <p:cNvPr id="6" name="Title 1"/>
          <p:cNvSpPr>
            <a:spLocks noGrp="1"/>
          </p:cNvSpPr>
          <p:nvPr>
            <p:ph type="title"/>
          </p:nvPr>
        </p:nvSpPr>
        <p:spPr>
          <a:xfrm>
            <a:off x="457200" y="457200"/>
            <a:ext cx="8229600" cy="792162"/>
          </a:xfrm>
          <a:solidFill>
            <a:srgbClr val="00B0F0"/>
          </a:solidFill>
        </p:spPr>
        <p:txBody>
          <a:bodyPr/>
          <a:lstStyle/>
          <a:p>
            <a:r>
              <a:rPr lang="en-US" sz="3600" b="1" dirty="0" err="1" smtClean="0"/>
              <a:t>Prinsip</a:t>
            </a:r>
            <a:r>
              <a:rPr lang="en-US" sz="3600" b="1" dirty="0" smtClean="0"/>
              <a:t> </a:t>
            </a:r>
            <a:r>
              <a:rPr lang="en-US" sz="3600" b="1" dirty="0" err="1" smtClean="0"/>
              <a:t>Penghantar</a:t>
            </a:r>
            <a:r>
              <a:rPr lang="en-US" sz="3600" b="1" dirty="0" smtClean="0"/>
              <a:t> </a:t>
            </a:r>
            <a:r>
              <a:rPr lang="en-US" sz="3600" b="1" dirty="0" err="1" smtClean="0"/>
              <a:t>Impuls</a:t>
            </a:r>
            <a:endParaRPr lang="en-US" sz="3600" b="1"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additive="base">
                                        <p:cTn id="7" dur="500" fill="hold"/>
                                        <p:tgtEl>
                                          <p:spTgt spid="3074"/>
                                        </p:tgtEl>
                                        <p:attrNameLst>
                                          <p:attrName>ppt_x</p:attrName>
                                        </p:attrNameLst>
                                      </p:cBhvr>
                                      <p:tavLst>
                                        <p:tav tm="0">
                                          <p:val>
                                            <p:strVal val="#ppt_x"/>
                                          </p:val>
                                        </p:tav>
                                        <p:tav tm="100000">
                                          <p:val>
                                            <p:strVal val="#ppt_x"/>
                                          </p:val>
                                        </p:tav>
                                      </p:tavLst>
                                    </p:anim>
                                    <p:anim calcmode="lin" valueType="num">
                                      <p:cBhvr additive="base">
                                        <p:cTn id="8"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7" presetClass="entr" presetSubtype="0" fill="hold" grpId="0" nodeType="clickEffect">
                                  <p:stCondLst>
                                    <p:cond delay="0"/>
                                  </p:stCondLst>
                                  <p:iterate type="lt">
                                    <p:tmPct val="50000"/>
                                  </p:iterate>
                                  <p:childTnLst>
                                    <p:set>
                                      <p:cBhvr>
                                        <p:cTn id="12" dur="1" fill="hold">
                                          <p:stCondLst>
                                            <p:cond delay="0"/>
                                          </p:stCondLst>
                                        </p:cTn>
                                        <p:tgtEl>
                                          <p:spTgt spid="5"/>
                                        </p:tgtEl>
                                        <p:attrNameLst>
                                          <p:attrName>style.visibility</p:attrName>
                                        </p:attrNameLst>
                                      </p:cBhvr>
                                      <p:to>
                                        <p:strVal val="visible"/>
                                      </p:to>
                                    </p:set>
                                    <p:anim calcmode="discrete" valueType="clr">
                                      <p:cBhvr override="childStyle">
                                        <p:cTn id="13" dur="80"/>
                                        <p:tgtEl>
                                          <p:spTgt spid="5"/>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5"/>
                                        </p:tgtEl>
                                        <p:attrNameLst>
                                          <p:attrName>fillcolor</p:attrName>
                                        </p:attrNameLst>
                                      </p:cBhvr>
                                      <p:tavLst>
                                        <p:tav tm="0">
                                          <p:val>
                                            <p:clrVal>
                                              <a:schemeClr val="accent2"/>
                                            </p:clrVal>
                                          </p:val>
                                        </p:tav>
                                        <p:tav tm="50000">
                                          <p:val>
                                            <p:clrVal>
                                              <a:schemeClr val="hlink"/>
                                            </p:clrVal>
                                          </p:val>
                                        </p:tav>
                                      </p:tavLst>
                                    </p:anim>
                                    <p:set>
                                      <p:cBhvr>
                                        <p:cTn id="15" dur="80"/>
                                        <p:tgtEl>
                                          <p:spTgt spid="5"/>
                                        </p:tgtEl>
                                        <p:attrNameLst>
                                          <p:attrName>fill.type</p:attrName>
                                        </p:attrNameLst>
                                      </p:cBhvr>
                                      <p:to>
                                        <p:strVal val="solid"/>
                                      </p:to>
                                    </p:se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074"/>
                                        </p:tgtEl>
                                        <p:attrNameLst>
                                          <p:attrName>style.visibility</p:attrName>
                                        </p:attrNameLst>
                                      </p:cBhvr>
                                      <p:to>
                                        <p:strVal val="visible"/>
                                      </p:to>
                                    </p:set>
                                    <p:anim calcmode="lin" valueType="num">
                                      <p:cBhvr additive="base">
                                        <p:cTn id="20" dur="500" fill="hold"/>
                                        <p:tgtEl>
                                          <p:spTgt spid="3074"/>
                                        </p:tgtEl>
                                        <p:attrNameLst>
                                          <p:attrName>ppt_x</p:attrName>
                                        </p:attrNameLst>
                                      </p:cBhvr>
                                      <p:tavLst>
                                        <p:tav tm="0">
                                          <p:val>
                                            <p:strVal val="#ppt_x"/>
                                          </p:val>
                                        </p:tav>
                                        <p:tav tm="100000">
                                          <p:val>
                                            <p:strVal val="#ppt_x"/>
                                          </p:val>
                                        </p:tav>
                                      </p:tavLst>
                                    </p:anim>
                                    <p:anim calcmode="lin" valueType="num">
                                      <p:cBhvr additive="base">
                                        <p:cTn id="21"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600200"/>
            <a:ext cx="3505200" cy="457200"/>
          </a:xfrm>
          <a:ln>
            <a:solidFill>
              <a:srgbClr val="00B0F0"/>
            </a:solidFill>
          </a:ln>
        </p:spPr>
        <p:txBody>
          <a:bodyPr/>
          <a:lstStyle/>
          <a:p>
            <a:pPr algn="l"/>
            <a:r>
              <a:rPr lang="en-US" sz="2400" b="1" dirty="0" err="1" smtClean="0"/>
              <a:t>Mekanisme</a:t>
            </a:r>
            <a:r>
              <a:rPr lang="en-US" sz="2400" b="1" dirty="0" smtClean="0"/>
              <a:t> </a:t>
            </a:r>
            <a:r>
              <a:rPr lang="en-US" sz="2400" b="1" dirty="0" err="1" smtClean="0"/>
              <a:t>Kerja</a:t>
            </a:r>
            <a:r>
              <a:rPr lang="en-US" sz="2400" b="1" dirty="0" smtClean="0"/>
              <a:t> </a:t>
            </a:r>
            <a:r>
              <a:rPr lang="en-US" sz="2400" b="1" dirty="0" err="1" smtClean="0"/>
              <a:t>Sinapsis</a:t>
            </a:r>
            <a:endParaRPr lang="en-US" sz="2400" b="1" dirty="0"/>
          </a:p>
        </p:txBody>
      </p:sp>
      <p:sp>
        <p:nvSpPr>
          <p:cNvPr id="3" name="Content Placeholder 2"/>
          <p:cNvSpPr>
            <a:spLocks noGrp="1"/>
          </p:cNvSpPr>
          <p:nvPr>
            <p:ph idx="1"/>
          </p:nvPr>
        </p:nvSpPr>
        <p:spPr>
          <a:xfrm>
            <a:off x="457200" y="2286000"/>
            <a:ext cx="8229600" cy="3657600"/>
          </a:xfrm>
        </p:spPr>
        <p:txBody>
          <a:bodyPr/>
          <a:lstStyle/>
          <a:p>
            <a:r>
              <a:rPr lang="id-ID" sz="2400" dirty="0" smtClean="0"/>
              <a:t>I</a:t>
            </a:r>
            <a:r>
              <a:rPr lang="en-US" sz="2400" dirty="0" err="1" smtClean="0"/>
              <a:t>mpuls</a:t>
            </a:r>
            <a:r>
              <a:rPr lang="en-US" sz="2400" dirty="0" smtClean="0"/>
              <a:t> </a:t>
            </a:r>
            <a:r>
              <a:rPr lang="en-US" sz="2400" dirty="0" err="1" smtClean="0"/>
              <a:t>tiba</a:t>
            </a:r>
            <a:r>
              <a:rPr lang="en-US" sz="2400" dirty="0" smtClean="0"/>
              <a:t> </a:t>
            </a:r>
            <a:r>
              <a:rPr lang="en-US" sz="2400" dirty="0" err="1" smtClean="0"/>
              <a:t>di</a:t>
            </a:r>
            <a:r>
              <a:rPr lang="en-US" sz="2400" dirty="0" smtClean="0"/>
              <a:t> </a:t>
            </a:r>
            <a:r>
              <a:rPr lang="en-US" sz="2400" dirty="0" err="1" smtClean="0"/>
              <a:t>tombol</a:t>
            </a:r>
            <a:r>
              <a:rPr lang="en-US" sz="2400" dirty="0" smtClean="0"/>
              <a:t> </a:t>
            </a:r>
            <a:r>
              <a:rPr lang="en-US" sz="2400" dirty="0" err="1" smtClean="0"/>
              <a:t>sinapsis</a:t>
            </a:r>
            <a:endParaRPr lang="id-ID" sz="2400" dirty="0" smtClean="0"/>
          </a:p>
          <a:p>
            <a:r>
              <a:rPr lang="id-ID" sz="2400" dirty="0" smtClean="0"/>
              <a:t>T</a:t>
            </a:r>
            <a:r>
              <a:rPr lang="en-US" sz="2400" dirty="0" err="1" smtClean="0"/>
              <a:t>erjadi</a:t>
            </a:r>
            <a:r>
              <a:rPr lang="en-US" sz="2400" dirty="0" smtClean="0"/>
              <a:t> </a:t>
            </a:r>
            <a:r>
              <a:rPr lang="en-US" sz="2400" dirty="0" err="1" smtClean="0"/>
              <a:t>peningkatan</a:t>
            </a:r>
            <a:r>
              <a:rPr lang="en-US" sz="2400" dirty="0" smtClean="0"/>
              <a:t> </a:t>
            </a:r>
            <a:r>
              <a:rPr lang="en-US" sz="2400" dirty="0" err="1" smtClean="0"/>
              <a:t>permeabilitas</a:t>
            </a:r>
            <a:r>
              <a:rPr lang="en-US" sz="2400" dirty="0" smtClean="0"/>
              <a:t> </a:t>
            </a:r>
            <a:r>
              <a:rPr lang="en-US" sz="2400" dirty="0" err="1" smtClean="0"/>
              <a:t>membran</a:t>
            </a:r>
            <a:r>
              <a:rPr lang="en-US" sz="2400" dirty="0" smtClean="0"/>
              <a:t> </a:t>
            </a:r>
            <a:r>
              <a:rPr lang="en-US" sz="2400" dirty="0" err="1" smtClean="0"/>
              <a:t>prasinapsis</a:t>
            </a:r>
            <a:r>
              <a:rPr lang="en-US" sz="2400" dirty="0" smtClean="0"/>
              <a:t> </a:t>
            </a:r>
            <a:r>
              <a:rPr lang="en-US" sz="2400" dirty="0" err="1" smtClean="0"/>
              <a:t>terhadap</a:t>
            </a:r>
            <a:r>
              <a:rPr lang="en-US" sz="2400" dirty="0" smtClean="0"/>
              <a:t> ion Ca</a:t>
            </a:r>
            <a:endParaRPr lang="id-ID" sz="2400" dirty="0" smtClean="0"/>
          </a:p>
          <a:p>
            <a:r>
              <a:rPr lang="en-US" sz="2400" dirty="0" err="1" smtClean="0"/>
              <a:t>Akibatnya</a:t>
            </a:r>
            <a:r>
              <a:rPr lang="en-US" sz="2400" dirty="0" smtClean="0"/>
              <a:t> , ion Ca </a:t>
            </a:r>
            <a:r>
              <a:rPr lang="en-US" sz="2400" dirty="0" err="1" smtClean="0"/>
              <a:t>masuk</a:t>
            </a:r>
            <a:r>
              <a:rPr lang="en-US" sz="2400" dirty="0" smtClean="0"/>
              <a:t> </a:t>
            </a:r>
            <a:r>
              <a:rPr lang="en-US" sz="2400" dirty="0" err="1" smtClean="0"/>
              <a:t>dan</a:t>
            </a:r>
            <a:r>
              <a:rPr lang="en-US" sz="2400" dirty="0" smtClean="0"/>
              <a:t> </a:t>
            </a:r>
            <a:r>
              <a:rPr lang="en-US" sz="2400" dirty="0" err="1" smtClean="0"/>
              <a:t>gelembung</a:t>
            </a:r>
            <a:r>
              <a:rPr lang="en-US" sz="2400" dirty="0" smtClean="0"/>
              <a:t> </a:t>
            </a:r>
            <a:r>
              <a:rPr lang="en-US" sz="2400" dirty="0" err="1" smtClean="0"/>
              <a:t>sinapsis</a:t>
            </a:r>
            <a:r>
              <a:rPr lang="en-US" sz="2400" dirty="0" smtClean="0"/>
              <a:t> </a:t>
            </a:r>
            <a:r>
              <a:rPr lang="en-US" sz="2400" dirty="0" err="1" smtClean="0"/>
              <a:t>melebur</a:t>
            </a:r>
            <a:r>
              <a:rPr lang="en-US" sz="2400" dirty="0" smtClean="0"/>
              <a:t> </a:t>
            </a:r>
            <a:r>
              <a:rPr lang="en-US" sz="2400" dirty="0" err="1" smtClean="0"/>
              <a:t>dengan</a:t>
            </a:r>
            <a:r>
              <a:rPr lang="en-US" sz="2400" dirty="0" smtClean="0"/>
              <a:t> </a:t>
            </a:r>
            <a:r>
              <a:rPr lang="en-US" sz="2400" dirty="0" err="1" smtClean="0"/>
              <a:t>membran</a:t>
            </a:r>
            <a:r>
              <a:rPr lang="en-US" sz="2400" dirty="0" smtClean="0"/>
              <a:t> </a:t>
            </a:r>
            <a:r>
              <a:rPr lang="en-US" sz="2400" dirty="0" err="1" smtClean="0"/>
              <a:t>prasinapsis</a:t>
            </a:r>
            <a:r>
              <a:rPr lang="en-US" sz="2400" dirty="0" smtClean="0"/>
              <a:t> </a:t>
            </a:r>
            <a:r>
              <a:rPr lang="en-US" sz="2400" dirty="0" err="1" smtClean="0"/>
              <a:t>sambil</a:t>
            </a:r>
            <a:r>
              <a:rPr lang="en-US" sz="2400" dirty="0" smtClean="0"/>
              <a:t> </a:t>
            </a:r>
            <a:r>
              <a:rPr lang="en-US" sz="2400" dirty="0" err="1" smtClean="0"/>
              <a:t>melepaskan</a:t>
            </a:r>
            <a:r>
              <a:rPr lang="en-US" sz="2400" dirty="0" smtClean="0"/>
              <a:t> </a:t>
            </a:r>
            <a:r>
              <a:rPr lang="en-US" sz="2400" dirty="0" err="1" smtClean="0"/>
              <a:t>neutransmitter</a:t>
            </a:r>
            <a:r>
              <a:rPr lang="en-US" sz="2400" dirty="0" smtClean="0"/>
              <a:t> </a:t>
            </a:r>
            <a:r>
              <a:rPr lang="en-US" sz="2400" dirty="0" err="1" smtClean="0"/>
              <a:t>ke</a:t>
            </a:r>
            <a:r>
              <a:rPr lang="en-US" sz="2400" dirty="0" smtClean="0"/>
              <a:t> </a:t>
            </a:r>
            <a:r>
              <a:rPr lang="en-US" sz="2400" dirty="0" err="1" smtClean="0"/>
              <a:t>celah</a:t>
            </a:r>
            <a:r>
              <a:rPr lang="en-US" sz="2400" dirty="0" smtClean="0"/>
              <a:t> </a:t>
            </a:r>
            <a:r>
              <a:rPr lang="en-US" sz="2400" dirty="0" err="1" smtClean="0"/>
              <a:t>sinapsis</a:t>
            </a:r>
            <a:endParaRPr lang="en-US" sz="2400" dirty="0" smtClean="0"/>
          </a:p>
          <a:p>
            <a:r>
              <a:rPr lang="en-US" sz="2400" dirty="0" err="1" smtClean="0"/>
              <a:t>Kemudian</a:t>
            </a:r>
            <a:r>
              <a:rPr lang="en-US" sz="2400" dirty="0" smtClean="0"/>
              <a:t> </a:t>
            </a:r>
            <a:r>
              <a:rPr lang="en-US" sz="2400" dirty="0" err="1" smtClean="0"/>
              <a:t>neotransmitter</a:t>
            </a:r>
            <a:r>
              <a:rPr lang="en-US" sz="2400" dirty="0" smtClean="0"/>
              <a:t> </a:t>
            </a:r>
            <a:r>
              <a:rPr lang="en-US" sz="2400" dirty="0" err="1" smtClean="0"/>
              <a:t>dihirolisis</a:t>
            </a:r>
            <a:r>
              <a:rPr lang="en-US" sz="2400" dirty="0" smtClean="0"/>
              <a:t> </a:t>
            </a:r>
            <a:r>
              <a:rPr lang="en-US" sz="2400" dirty="0" err="1" smtClean="0"/>
              <a:t>oleh</a:t>
            </a:r>
            <a:r>
              <a:rPr lang="en-US" sz="2400" dirty="0" smtClean="0"/>
              <a:t> </a:t>
            </a:r>
            <a:r>
              <a:rPr lang="en-US" sz="2400" dirty="0" err="1" smtClean="0"/>
              <a:t>enzim</a:t>
            </a:r>
            <a:r>
              <a:rPr lang="en-US" sz="2400" dirty="0" smtClean="0"/>
              <a:t> yang </a:t>
            </a:r>
            <a:r>
              <a:rPr lang="en-US" sz="2400" dirty="0" err="1" smtClean="0"/>
              <a:t>dikeluarkan</a:t>
            </a:r>
            <a:r>
              <a:rPr lang="en-US" sz="2400" dirty="0" smtClean="0"/>
              <a:t> </a:t>
            </a:r>
            <a:r>
              <a:rPr lang="en-US" sz="2400" dirty="0" err="1" smtClean="0"/>
              <a:t>membran</a:t>
            </a:r>
            <a:r>
              <a:rPr lang="en-US" sz="2400" dirty="0" smtClean="0"/>
              <a:t> </a:t>
            </a:r>
            <a:r>
              <a:rPr lang="en-US" sz="2400" dirty="0" err="1" smtClean="0"/>
              <a:t>postsinapsis</a:t>
            </a:r>
            <a:endParaRPr lang="en-US" sz="2400" dirty="0"/>
          </a:p>
        </p:txBody>
      </p:sp>
      <p:sp>
        <p:nvSpPr>
          <p:cNvPr id="4" name="Title 1"/>
          <p:cNvSpPr txBox="1">
            <a:spLocks/>
          </p:cNvSpPr>
          <p:nvPr/>
        </p:nvSpPr>
        <p:spPr>
          <a:xfrm>
            <a:off x="457200" y="457200"/>
            <a:ext cx="8229600" cy="792162"/>
          </a:xfrm>
          <a:prstGeom prst="rect">
            <a:avLst/>
          </a:prstGeom>
          <a:solidFill>
            <a:srgbClr val="00B0F0"/>
          </a:solidFill>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smtClean="0">
                <a:ln>
                  <a:noFill/>
                </a:ln>
                <a:solidFill>
                  <a:schemeClr val="tx1"/>
                </a:solidFill>
                <a:effectLst/>
                <a:uLnTx/>
                <a:uFillTx/>
                <a:latin typeface="+mj-lt"/>
                <a:ea typeface="+mj-ea"/>
                <a:cs typeface="+mj-cs"/>
              </a:rPr>
              <a:t>Prinsip Penghantar Impuls</a:t>
            </a:r>
            <a:endParaRPr kumimoji="0" lang="en-US" sz="3600" b="1"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
                                        </p:tgtEl>
                                        <p:attrNameLst>
                                          <p:attrName>style.visibility</p:attrName>
                                        </p:attrNameLst>
                                      </p:cBhvr>
                                      <p:to>
                                        <p:strVal val="visible"/>
                                      </p:to>
                                    </p:set>
                                    <p:anim calcmode="discrete" valueType="clr">
                                      <p:cBhvr override="childStyle">
                                        <p:cTn id="7" dur="8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
                                        </p:tgtEl>
                                        <p:attrNameLst>
                                          <p:attrName>fillcolor</p:attrName>
                                        </p:attrNameLst>
                                      </p:cBhvr>
                                      <p:tavLst>
                                        <p:tav tm="0">
                                          <p:val>
                                            <p:clrVal>
                                              <a:schemeClr val="accent2"/>
                                            </p:clrVal>
                                          </p:val>
                                        </p:tav>
                                        <p:tav tm="50000">
                                          <p:val>
                                            <p:clrVal>
                                              <a:schemeClr val="hlink"/>
                                            </p:clrVal>
                                          </p:val>
                                        </p:tav>
                                      </p:tavLst>
                                    </p:anim>
                                    <p:set>
                                      <p:cBhvr>
                                        <p:cTn id="9" dur="80"/>
                                        <p:tgtEl>
                                          <p:spTgt spid="2"/>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2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20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fade">
                                      <p:cBhvr>
                                        <p:cTn id="24" dur="20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fade">
                                      <p:cBhvr>
                                        <p:cTn id="29"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1"/>
          <p:cNvSpPr txBox="1">
            <a:spLocks/>
          </p:cNvSpPr>
          <p:nvPr/>
        </p:nvSpPr>
        <p:spPr>
          <a:xfrm>
            <a:off x="533400" y="1447800"/>
            <a:ext cx="3505200" cy="533400"/>
          </a:xfrm>
          <a:prstGeom prst="rect">
            <a:avLst/>
          </a:prstGeom>
          <a:ln>
            <a:solidFill>
              <a:srgbClr val="00B0F0"/>
            </a:solidFill>
          </a:ln>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smtClean="0">
                <a:ln>
                  <a:noFill/>
                </a:ln>
                <a:solidFill>
                  <a:schemeClr val="tx1"/>
                </a:solidFill>
                <a:effectLst/>
                <a:uLnTx/>
                <a:uFillTx/>
                <a:latin typeface="+mj-lt"/>
                <a:ea typeface="+mj-ea"/>
                <a:cs typeface="+mj-cs"/>
              </a:rPr>
              <a:t>Mekanisme</a:t>
            </a:r>
            <a:r>
              <a:rPr kumimoji="0" lang="en-US" sz="2400" b="1" i="0" u="none" strike="noStrike" kern="1200" cap="none" spc="0" normalizeH="0" baseline="0" noProof="0" dirty="0" smtClean="0">
                <a:ln>
                  <a:noFill/>
                </a:ln>
                <a:solidFill>
                  <a:schemeClr val="tx1"/>
                </a:solidFill>
                <a:effectLst/>
                <a:uLnTx/>
                <a:uFillTx/>
                <a:latin typeface="+mj-lt"/>
                <a:ea typeface="+mj-ea"/>
                <a:cs typeface="+mj-cs"/>
              </a:rPr>
              <a:t> </a:t>
            </a:r>
            <a:r>
              <a:rPr kumimoji="0" lang="en-US" sz="2400" b="1" i="0" u="none" strike="noStrike" kern="1200" cap="none" spc="0" normalizeH="0" baseline="0" noProof="0" dirty="0" err="1" smtClean="0">
                <a:ln>
                  <a:noFill/>
                </a:ln>
                <a:solidFill>
                  <a:schemeClr val="tx1"/>
                </a:solidFill>
                <a:effectLst/>
                <a:uLnTx/>
                <a:uFillTx/>
                <a:latin typeface="+mj-lt"/>
                <a:ea typeface="+mj-ea"/>
                <a:cs typeface="+mj-cs"/>
              </a:rPr>
              <a:t>Kerja</a:t>
            </a:r>
            <a:r>
              <a:rPr kumimoji="0" lang="en-US" sz="2400" b="1" i="0" u="none" strike="noStrike" kern="1200" cap="none" spc="0" normalizeH="0" baseline="0" noProof="0" dirty="0" smtClean="0">
                <a:ln>
                  <a:noFill/>
                </a:ln>
                <a:solidFill>
                  <a:schemeClr val="tx1"/>
                </a:solidFill>
                <a:effectLst/>
                <a:uLnTx/>
                <a:uFillTx/>
                <a:latin typeface="+mj-lt"/>
                <a:ea typeface="+mj-ea"/>
                <a:cs typeface="+mj-cs"/>
              </a:rPr>
              <a:t> </a:t>
            </a:r>
            <a:r>
              <a:rPr kumimoji="0" lang="en-US" sz="2400" b="1" i="0" u="none" strike="noStrike" kern="1200" cap="none" spc="0" normalizeH="0" baseline="0" noProof="0" dirty="0" err="1" smtClean="0">
                <a:ln>
                  <a:noFill/>
                </a:ln>
                <a:solidFill>
                  <a:schemeClr val="tx1"/>
                </a:solidFill>
                <a:effectLst/>
                <a:uLnTx/>
                <a:uFillTx/>
                <a:latin typeface="+mj-lt"/>
                <a:ea typeface="+mj-ea"/>
                <a:cs typeface="+mj-cs"/>
              </a:rPr>
              <a:t>Sinapsis</a:t>
            </a:r>
            <a:endParaRPr kumimoji="0" lang="en-US" sz="2400" b="1" i="0" u="none" strike="noStrike" kern="1200" cap="none" spc="0" normalizeH="0" baseline="0" noProof="0" dirty="0">
              <a:ln>
                <a:noFill/>
              </a:ln>
              <a:solidFill>
                <a:schemeClr val="tx1"/>
              </a:solidFill>
              <a:effectLst/>
              <a:uLnTx/>
              <a:uFillTx/>
              <a:latin typeface="+mj-lt"/>
              <a:ea typeface="+mj-ea"/>
              <a:cs typeface="+mj-cs"/>
            </a:endParaRPr>
          </a:p>
        </p:txBody>
      </p:sp>
      <p:pic>
        <p:nvPicPr>
          <p:cNvPr id="4098" name="Picture 2"/>
          <p:cNvPicPr>
            <a:picLocks noChangeAspect="1" noChangeArrowheads="1"/>
          </p:cNvPicPr>
          <p:nvPr/>
        </p:nvPicPr>
        <p:blipFill>
          <a:blip r:embed="rId2"/>
          <a:srcRect/>
          <a:stretch>
            <a:fillRect/>
          </a:stretch>
        </p:blipFill>
        <p:spPr bwMode="auto">
          <a:xfrm>
            <a:off x="1371600" y="2057400"/>
            <a:ext cx="6365824" cy="4363148"/>
          </a:xfrm>
          <a:prstGeom prst="rect">
            <a:avLst/>
          </a:prstGeom>
          <a:noFill/>
          <a:ln w="9525">
            <a:noFill/>
            <a:miter lim="800000"/>
            <a:headEnd/>
            <a:tailEnd/>
          </a:ln>
          <a:effectLst/>
        </p:spPr>
      </p:pic>
      <p:sp>
        <p:nvSpPr>
          <p:cNvPr id="5" name="Title 1"/>
          <p:cNvSpPr>
            <a:spLocks noGrp="1"/>
          </p:cNvSpPr>
          <p:nvPr>
            <p:ph type="title"/>
          </p:nvPr>
        </p:nvSpPr>
        <p:spPr>
          <a:xfrm>
            <a:off x="457200" y="457200"/>
            <a:ext cx="8229600" cy="792162"/>
          </a:xfrm>
          <a:solidFill>
            <a:srgbClr val="00B0F0"/>
          </a:solidFill>
        </p:spPr>
        <p:txBody>
          <a:bodyPr/>
          <a:lstStyle/>
          <a:p>
            <a:r>
              <a:rPr lang="en-US" sz="3600" b="1" dirty="0" err="1" smtClean="0"/>
              <a:t>Prinsip</a:t>
            </a:r>
            <a:r>
              <a:rPr lang="en-US" sz="3600" b="1" dirty="0" smtClean="0"/>
              <a:t> </a:t>
            </a:r>
            <a:r>
              <a:rPr lang="en-US" sz="3600" b="1" dirty="0" err="1" smtClean="0"/>
              <a:t>Penghantar</a:t>
            </a:r>
            <a:r>
              <a:rPr lang="en-US" sz="3600" b="1" dirty="0" smtClean="0"/>
              <a:t> </a:t>
            </a:r>
            <a:r>
              <a:rPr lang="en-US" sz="3600" b="1" dirty="0" err="1" smtClean="0"/>
              <a:t>Impuls</a:t>
            </a:r>
            <a:endParaRPr lang="en-US" sz="3600" b="1"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4"/>
                                        </p:tgtEl>
                                        <p:attrNameLst>
                                          <p:attrName>style.visibility</p:attrName>
                                        </p:attrNameLst>
                                      </p:cBhvr>
                                      <p:to>
                                        <p:strVal val="visible"/>
                                      </p:to>
                                    </p:set>
                                    <p:anim calcmode="discrete" valueType="clr">
                                      <p:cBhvr override="childStyle">
                                        <p:cTn id="7"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4"/>
                                        </p:tgtEl>
                                        <p:attrNameLst>
                                          <p:attrName>fillcolor</p:attrName>
                                        </p:attrNameLst>
                                      </p:cBhvr>
                                      <p:tavLst>
                                        <p:tav tm="0">
                                          <p:val>
                                            <p:clrVal>
                                              <a:schemeClr val="accent2"/>
                                            </p:clrVal>
                                          </p:val>
                                        </p:tav>
                                        <p:tav tm="50000">
                                          <p:val>
                                            <p:clrVal>
                                              <a:schemeClr val="hlink"/>
                                            </p:clrVal>
                                          </p:val>
                                        </p:tav>
                                      </p:tavLst>
                                    </p:anim>
                                    <p:set>
                                      <p:cBhvr>
                                        <p:cTn id="9" dur="80"/>
                                        <p:tgtEl>
                                          <p:spTgt spid="4"/>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4098"/>
                                        </p:tgtEl>
                                        <p:attrNameLst>
                                          <p:attrName>style.visibility</p:attrName>
                                        </p:attrNameLst>
                                      </p:cBhvr>
                                      <p:to>
                                        <p:strVal val="visible"/>
                                      </p:to>
                                    </p:set>
                                    <p:animEffect transition="in" filter="wipe(down)">
                                      <p:cBhvr>
                                        <p:cTn id="14"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a:solidFill>
            <a:srgbClr val="00B0F0"/>
          </a:solidFill>
          <a:ln>
            <a:solidFill>
              <a:srgbClr val="00B0F0"/>
            </a:solidFill>
          </a:ln>
        </p:spPr>
        <p:txBody>
          <a:bodyPr/>
          <a:lstStyle/>
          <a:p>
            <a:r>
              <a:rPr lang="en-US" sz="4000" b="1" dirty="0" err="1" smtClean="0"/>
              <a:t>Gerak</a:t>
            </a:r>
            <a:r>
              <a:rPr lang="en-US" sz="4000" b="1" dirty="0" smtClean="0"/>
              <a:t> </a:t>
            </a:r>
            <a:r>
              <a:rPr lang="en-US" sz="4000" b="1" dirty="0" err="1" smtClean="0"/>
              <a:t>refleks</a:t>
            </a:r>
            <a:r>
              <a:rPr lang="en-US" sz="4000" b="1" dirty="0" smtClean="0"/>
              <a:t> </a:t>
            </a:r>
            <a:endParaRPr lang="en-US" sz="4000" b="1" dirty="0"/>
          </a:p>
        </p:txBody>
      </p:sp>
      <p:sp>
        <p:nvSpPr>
          <p:cNvPr id="3" name="Content Placeholder 2"/>
          <p:cNvSpPr>
            <a:spLocks noGrp="1"/>
          </p:cNvSpPr>
          <p:nvPr>
            <p:ph idx="1"/>
          </p:nvPr>
        </p:nvSpPr>
        <p:spPr>
          <a:xfrm>
            <a:off x="457200" y="1600201"/>
            <a:ext cx="8229600" cy="838199"/>
          </a:xfrm>
        </p:spPr>
        <p:txBody>
          <a:bodyPr>
            <a:normAutofit/>
          </a:bodyPr>
          <a:lstStyle/>
          <a:p>
            <a:pPr marL="0" indent="0">
              <a:buNone/>
            </a:pPr>
            <a:r>
              <a:rPr lang="en-US" sz="2400" dirty="0" err="1" smtClean="0"/>
              <a:t>Gerak</a:t>
            </a:r>
            <a:r>
              <a:rPr lang="en-US" sz="2400" dirty="0" smtClean="0"/>
              <a:t> </a:t>
            </a:r>
            <a:r>
              <a:rPr lang="en-US" sz="2400" dirty="0" err="1" smtClean="0"/>
              <a:t>refleks</a:t>
            </a:r>
            <a:r>
              <a:rPr lang="en-US" sz="2400" dirty="0" smtClean="0"/>
              <a:t> </a:t>
            </a:r>
            <a:r>
              <a:rPr lang="en-US" sz="2400" dirty="0" err="1" smtClean="0"/>
              <a:t>disebabkan</a:t>
            </a:r>
            <a:r>
              <a:rPr lang="en-US" sz="2400" dirty="0" smtClean="0"/>
              <a:t> </a:t>
            </a:r>
            <a:r>
              <a:rPr lang="en-US" sz="2400" dirty="0" err="1" smtClean="0"/>
              <a:t>oleh</a:t>
            </a:r>
            <a:r>
              <a:rPr lang="en-US" sz="2400" dirty="0" smtClean="0"/>
              <a:t> ran</a:t>
            </a:r>
            <a:r>
              <a:rPr lang="id-ID" sz="2400" dirty="0" smtClean="0"/>
              <a:t>g</a:t>
            </a:r>
            <a:r>
              <a:rPr lang="en-US" sz="2400" dirty="0" err="1" smtClean="0"/>
              <a:t>sangan</a:t>
            </a:r>
            <a:r>
              <a:rPr lang="en-US" sz="2400" dirty="0" smtClean="0"/>
              <a:t> </a:t>
            </a:r>
            <a:r>
              <a:rPr lang="en-US" sz="2400" dirty="0" err="1" smtClean="0"/>
              <a:t>tertentu</a:t>
            </a:r>
            <a:r>
              <a:rPr lang="en-US" sz="2400" dirty="0" smtClean="0"/>
              <a:t> yang </a:t>
            </a:r>
            <a:r>
              <a:rPr lang="en-US" sz="2400" dirty="0" err="1" smtClean="0"/>
              <a:t>mengejutkan</a:t>
            </a:r>
            <a:r>
              <a:rPr lang="en-US" sz="2400" dirty="0" smtClean="0"/>
              <a:t> </a:t>
            </a:r>
            <a:r>
              <a:rPr lang="en-US" sz="2400" dirty="0" err="1" smtClean="0"/>
              <a:t>atau</a:t>
            </a:r>
            <a:r>
              <a:rPr lang="en-US" sz="2400" dirty="0" smtClean="0"/>
              <a:t> </a:t>
            </a:r>
            <a:r>
              <a:rPr lang="en-US" sz="2400" dirty="0" err="1" smtClean="0"/>
              <a:t>menyakitkan</a:t>
            </a:r>
            <a:r>
              <a:rPr lang="en-US" sz="2400" dirty="0" smtClean="0"/>
              <a:t> </a:t>
            </a:r>
            <a:endParaRPr lang="id-ID" sz="2400" dirty="0" smtClean="0"/>
          </a:p>
          <a:p>
            <a:pPr>
              <a:buNone/>
            </a:pPr>
            <a:endParaRPr lang="en-US" dirty="0" smtClean="0"/>
          </a:p>
        </p:txBody>
      </p:sp>
      <p:sp>
        <p:nvSpPr>
          <p:cNvPr id="5" name="Content Placeholder 2"/>
          <p:cNvSpPr txBox="1">
            <a:spLocks/>
          </p:cNvSpPr>
          <p:nvPr/>
        </p:nvSpPr>
        <p:spPr>
          <a:xfrm>
            <a:off x="457200" y="2438400"/>
            <a:ext cx="2667000" cy="609600"/>
          </a:xfrm>
          <a:prstGeom prst="rect">
            <a:avLst/>
          </a:prstGeom>
        </p:spPr>
        <p:txBody>
          <a:bodyPr>
            <a:normAutofit/>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400" b="1" i="0" u="none" strike="noStrike" kern="1200" cap="none" spc="0" normalizeH="0" baseline="0" noProof="0" dirty="0" smtClean="0">
                <a:ln>
                  <a:noFill/>
                </a:ln>
                <a:solidFill>
                  <a:srgbClr val="00B0F0"/>
                </a:solidFill>
                <a:effectLst/>
                <a:uLnTx/>
                <a:uFillTx/>
                <a:latin typeface="+mn-lt"/>
                <a:ea typeface="+mn-ea"/>
                <a:cs typeface="+mn-cs"/>
              </a:rPr>
              <a:t>J</a:t>
            </a:r>
            <a:r>
              <a:rPr kumimoji="0" lang="id-ID" sz="2400" b="1" i="0" u="none" strike="noStrike" kern="1200" cap="none" spc="0" normalizeH="0" baseline="0" noProof="0" dirty="0" smtClean="0">
                <a:ln>
                  <a:noFill/>
                </a:ln>
                <a:solidFill>
                  <a:srgbClr val="00B0F0"/>
                </a:solidFill>
                <a:effectLst/>
                <a:uLnTx/>
                <a:uFillTx/>
                <a:latin typeface="+mn-lt"/>
                <a:ea typeface="+mn-ea"/>
                <a:cs typeface="+mn-cs"/>
              </a:rPr>
              <a:t>alur gerak refleks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6" name="Oval 5"/>
          <p:cNvSpPr/>
          <p:nvPr/>
        </p:nvSpPr>
        <p:spPr>
          <a:xfrm>
            <a:off x="457200" y="3124200"/>
            <a:ext cx="1981200" cy="609600"/>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id-ID" b="1" dirty="0" smtClean="0">
                <a:solidFill>
                  <a:schemeClr val="tx1"/>
                </a:solidFill>
              </a:rPr>
              <a:t>Rangsangan</a:t>
            </a:r>
          </a:p>
        </p:txBody>
      </p:sp>
      <p:sp>
        <p:nvSpPr>
          <p:cNvPr id="12" name="Oval 11"/>
          <p:cNvSpPr/>
          <p:nvPr/>
        </p:nvSpPr>
        <p:spPr>
          <a:xfrm>
            <a:off x="3048000" y="2971800"/>
            <a:ext cx="1981200" cy="609600"/>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id-ID" b="1" dirty="0" smtClean="0">
                <a:solidFill>
                  <a:schemeClr val="tx1"/>
                </a:solidFill>
              </a:rPr>
              <a:t>reseptor</a:t>
            </a:r>
          </a:p>
        </p:txBody>
      </p:sp>
      <p:sp>
        <p:nvSpPr>
          <p:cNvPr id="13" name="Oval 12"/>
          <p:cNvSpPr/>
          <p:nvPr/>
        </p:nvSpPr>
        <p:spPr>
          <a:xfrm>
            <a:off x="5410200" y="4800600"/>
            <a:ext cx="2438400" cy="609600"/>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id-ID" b="1" dirty="0" smtClean="0">
                <a:solidFill>
                  <a:schemeClr val="tx1"/>
                </a:solidFill>
              </a:rPr>
              <a:t>Sumsum tulang belakang</a:t>
            </a:r>
          </a:p>
        </p:txBody>
      </p:sp>
      <p:sp>
        <p:nvSpPr>
          <p:cNvPr id="14" name="Oval 13"/>
          <p:cNvSpPr/>
          <p:nvPr/>
        </p:nvSpPr>
        <p:spPr>
          <a:xfrm>
            <a:off x="5562600" y="3429000"/>
            <a:ext cx="1981200" cy="609600"/>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id-ID" b="1" dirty="0" smtClean="0">
                <a:solidFill>
                  <a:schemeClr val="tx1"/>
                </a:solidFill>
              </a:rPr>
              <a:t>Neuron sensori</a:t>
            </a:r>
          </a:p>
        </p:txBody>
      </p:sp>
      <p:sp>
        <p:nvSpPr>
          <p:cNvPr id="15" name="Oval 14"/>
          <p:cNvSpPr/>
          <p:nvPr/>
        </p:nvSpPr>
        <p:spPr>
          <a:xfrm>
            <a:off x="3200400" y="5410200"/>
            <a:ext cx="1981200" cy="609600"/>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id-ID" b="1" dirty="0" smtClean="0">
                <a:solidFill>
                  <a:schemeClr val="tx1"/>
                </a:solidFill>
              </a:rPr>
              <a:t>Neuron motor</a:t>
            </a:r>
          </a:p>
        </p:txBody>
      </p:sp>
      <p:sp>
        <p:nvSpPr>
          <p:cNvPr id="16" name="Oval 15"/>
          <p:cNvSpPr/>
          <p:nvPr/>
        </p:nvSpPr>
        <p:spPr>
          <a:xfrm>
            <a:off x="533400" y="5486400"/>
            <a:ext cx="1981200" cy="609600"/>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id-ID" b="1" dirty="0" smtClean="0">
                <a:solidFill>
                  <a:schemeClr val="tx1"/>
                </a:solidFill>
              </a:rPr>
              <a:t>Efektor</a:t>
            </a:r>
          </a:p>
        </p:txBody>
      </p:sp>
      <p:sp>
        <p:nvSpPr>
          <p:cNvPr id="17" name="Right Arrow 16"/>
          <p:cNvSpPr/>
          <p:nvPr/>
        </p:nvSpPr>
        <p:spPr>
          <a:xfrm>
            <a:off x="2514600" y="3352800"/>
            <a:ext cx="457200" cy="152400"/>
          </a:xfrm>
          <a:prstGeom prst="right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8" name="Right Arrow 17"/>
          <p:cNvSpPr/>
          <p:nvPr/>
        </p:nvSpPr>
        <p:spPr>
          <a:xfrm rot="726191">
            <a:off x="5113755" y="3194403"/>
            <a:ext cx="685800" cy="152400"/>
          </a:xfrm>
          <a:prstGeom prst="right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9" name="Right Arrow 18"/>
          <p:cNvSpPr/>
          <p:nvPr/>
        </p:nvSpPr>
        <p:spPr>
          <a:xfrm rot="5400000">
            <a:off x="6477000" y="4343400"/>
            <a:ext cx="533400" cy="152400"/>
          </a:xfrm>
          <a:prstGeom prst="right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0" name="Right Arrow 19"/>
          <p:cNvSpPr/>
          <p:nvPr/>
        </p:nvSpPr>
        <p:spPr>
          <a:xfrm rot="9384465">
            <a:off x="5342205" y="5510571"/>
            <a:ext cx="533400" cy="152400"/>
          </a:xfrm>
          <a:prstGeom prst="right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1" name="Right Arrow 20"/>
          <p:cNvSpPr/>
          <p:nvPr/>
        </p:nvSpPr>
        <p:spPr>
          <a:xfrm rot="10800000">
            <a:off x="2590800" y="5791200"/>
            <a:ext cx="533400" cy="152400"/>
          </a:xfrm>
          <a:prstGeom prst="right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20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Effect transition="in" filter="fade">
                                      <p:cBhvr>
                                        <p:cTn id="18" dur="2000"/>
                                        <p:tgtEl>
                                          <p:spTgt spid="5">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linds(horizontal)">
                                      <p:cBhvr>
                                        <p:cTn id="23" dur="500"/>
                                        <p:tgtEl>
                                          <p:spTgt spid="6"/>
                                        </p:tgtEl>
                                      </p:cBhvr>
                                    </p:animEffect>
                                  </p:childTnLst>
                                </p:cTn>
                              </p:par>
                            </p:childTnLst>
                          </p:cTn>
                        </p:par>
                        <p:par>
                          <p:cTn id="24" fill="hold">
                            <p:stCondLst>
                              <p:cond delay="500"/>
                            </p:stCondLst>
                            <p:childTnLst>
                              <p:par>
                                <p:cTn id="25" presetID="3" presetClass="entr" presetSubtype="10" fill="hold" grpId="0" nodeType="after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blinds(horizontal)">
                                      <p:cBhvr>
                                        <p:cTn id="27" dur="500"/>
                                        <p:tgtEl>
                                          <p:spTgt spid="17"/>
                                        </p:tgtEl>
                                      </p:cBhvr>
                                    </p:animEffect>
                                  </p:childTnLst>
                                </p:cTn>
                              </p:par>
                            </p:childTnLst>
                          </p:cTn>
                        </p:par>
                        <p:par>
                          <p:cTn id="28" fill="hold">
                            <p:stCondLst>
                              <p:cond delay="1000"/>
                            </p:stCondLst>
                            <p:childTnLst>
                              <p:par>
                                <p:cTn id="29" presetID="3" presetClass="entr" presetSubtype="10" fill="hold" grpId="0" nodeType="after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blinds(horizontal)">
                                      <p:cBhvr>
                                        <p:cTn id="31" dur="500"/>
                                        <p:tgtEl>
                                          <p:spTgt spid="12"/>
                                        </p:tgtEl>
                                      </p:cBhvr>
                                    </p:animEffect>
                                  </p:childTnLst>
                                </p:cTn>
                              </p:par>
                            </p:childTnLst>
                          </p:cTn>
                        </p:par>
                        <p:par>
                          <p:cTn id="32" fill="hold">
                            <p:stCondLst>
                              <p:cond delay="1500"/>
                            </p:stCondLst>
                            <p:childTnLst>
                              <p:par>
                                <p:cTn id="33" presetID="3" presetClass="entr" presetSubtype="10" fill="hold" grpId="0" nodeType="after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blinds(horizontal)">
                                      <p:cBhvr>
                                        <p:cTn id="35" dur="500"/>
                                        <p:tgtEl>
                                          <p:spTgt spid="18"/>
                                        </p:tgtEl>
                                      </p:cBhvr>
                                    </p:animEffect>
                                  </p:childTnLst>
                                </p:cTn>
                              </p:par>
                            </p:childTnLst>
                          </p:cTn>
                        </p:par>
                        <p:par>
                          <p:cTn id="36" fill="hold">
                            <p:stCondLst>
                              <p:cond delay="2000"/>
                            </p:stCondLst>
                            <p:childTnLst>
                              <p:par>
                                <p:cTn id="37" presetID="3" presetClass="entr" presetSubtype="10" fill="hold" grpId="0"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blinds(horizontal)">
                                      <p:cBhvr>
                                        <p:cTn id="39" dur="500"/>
                                        <p:tgtEl>
                                          <p:spTgt spid="14"/>
                                        </p:tgtEl>
                                      </p:cBhvr>
                                    </p:animEffect>
                                  </p:childTnLst>
                                </p:cTn>
                              </p:par>
                            </p:childTnLst>
                          </p:cTn>
                        </p:par>
                        <p:par>
                          <p:cTn id="40" fill="hold">
                            <p:stCondLst>
                              <p:cond delay="2500"/>
                            </p:stCondLst>
                            <p:childTnLst>
                              <p:par>
                                <p:cTn id="41" presetID="3" presetClass="entr" presetSubtype="10" fill="hold" grpId="0" nodeType="after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blinds(horizontal)">
                                      <p:cBhvr>
                                        <p:cTn id="43" dur="500"/>
                                        <p:tgtEl>
                                          <p:spTgt spid="19"/>
                                        </p:tgtEl>
                                      </p:cBhvr>
                                    </p:animEffect>
                                  </p:childTnLst>
                                </p:cTn>
                              </p:par>
                            </p:childTnLst>
                          </p:cTn>
                        </p:par>
                        <p:par>
                          <p:cTn id="44" fill="hold">
                            <p:stCondLst>
                              <p:cond delay="3000"/>
                            </p:stCondLst>
                            <p:childTnLst>
                              <p:par>
                                <p:cTn id="45" presetID="3" presetClass="entr" presetSubtype="10" fill="hold" grpId="0" nodeType="after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blinds(horizontal)">
                                      <p:cBhvr>
                                        <p:cTn id="47" dur="500"/>
                                        <p:tgtEl>
                                          <p:spTgt spid="13"/>
                                        </p:tgtEl>
                                      </p:cBhvr>
                                    </p:animEffect>
                                  </p:childTnLst>
                                </p:cTn>
                              </p:par>
                            </p:childTnLst>
                          </p:cTn>
                        </p:par>
                        <p:par>
                          <p:cTn id="48" fill="hold">
                            <p:stCondLst>
                              <p:cond delay="3500"/>
                            </p:stCondLst>
                            <p:childTnLst>
                              <p:par>
                                <p:cTn id="49" presetID="3" presetClass="entr" presetSubtype="10" fill="hold" grpId="0" nodeType="afterEffect">
                                  <p:stCondLst>
                                    <p:cond delay="0"/>
                                  </p:stCondLst>
                                  <p:childTnLst>
                                    <p:set>
                                      <p:cBhvr>
                                        <p:cTn id="50" dur="1" fill="hold">
                                          <p:stCondLst>
                                            <p:cond delay="0"/>
                                          </p:stCondLst>
                                        </p:cTn>
                                        <p:tgtEl>
                                          <p:spTgt spid="20"/>
                                        </p:tgtEl>
                                        <p:attrNameLst>
                                          <p:attrName>style.visibility</p:attrName>
                                        </p:attrNameLst>
                                      </p:cBhvr>
                                      <p:to>
                                        <p:strVal val="visible"/>
                                      </p:to>
                                    </p:set>
                                    <p:animEffect transition="in" filter="blinds(horizontal)">
                                      <p:cBhvr>
                                        <p:cTn id="51" dur="500"/>
                                        <p:tgtEl>
                                          <p:spTgt spid="20"/>
                                        </p:tgtEl>
                                      </p:cBhvr>
                                    </p:animEffect>
                                  </p:childTnLst>
                                </p:cTn>
                              </p:par>
                            </p:childTnLst>
                          </p:cTn>
                        </p:par>
                        <p:par>
                          <p:cTn id="52" fill="hold">
                            <p:stCondLst>
                              <p:cond delay="4000"/>
                            </p:stCondLst>
                            <p:childTnLst>
                              <p:par>
                                <p:cTn id="53" presetID="3" presetClass="entr" presetSubtype="10" fill="hold" grpId="0" nodeType="after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blinds(horizontal)">
                                      <p:cBhvr>
                                        <p:cTn id="55" dur="500"/>
                                        <p:tgtEl>
                                          <p:spTgt spid="15"/>
                                        </p:tgtEl>
                                      </p:cBhvr>
                                    </p:animEffect>
                                  </p:childTnLst>
                                </p:cTn>
                              </p:par>
                            </p:childTnLst>
                          </p:cTn>
                        </p:par>
                        <p:par>
                          <p:cTn id="56" fill="hold">
                            <p:stCondLst>
                              <p:cond delay="4500"/>
                            </p:stCondLst>
                            <p:childTnLst>
                              <p:par>
                                <p:cTn id="57" presetID="3" presetClass="entr" presetSubtype="10" fill="hold" grpId="0" nodeType="afterEffect">
                                  <p:stCondLst>
                                    <p:cond delay="0"/>
                                  </p:stCondLst>
                                  <p:childTnLst>
                                    <p:set>
                                      <p:cBhvr>
                                        <p:cTn id="58" dur="1" fill="hold">
                                          <p:stCondLst>
                                            <p:cond delay="0"/>
                                          </p:stCondLst>
                                        </p:cTn>
                                        <p:tgtEl>
                                          <p:spTgt spid="21"/>
                                        </p:tgtEl>
                                        <p:attrNameLst>
                                          <p:attrName>style.visibility</p:attrName>
                                        </p:attrNameLst>
                                      </p:cBhvr>
                                      <p:to>
                                        <p:strVal val="visible"/>
                                      </p:to>
                                    </p:set>
                                    <p:animEffect transition="in" filter="blinds(horizontal)">
                                      <p:cBhvr>
                                        <p:cTn id="59" dur="500"/>
                                        <p:tgtEl>
                                          <p:spTgt spid="21"/>
                                        </p:tgtEl>
                                      </p:cBhvr>
                                    </p:animEffect>
                                  </p:childTnLst>
                                </p:cTn>
                              </p:par>
                            </p:childTnLst>
                          </p:cTn>
                        </p:par>
                        <p:par>
                          <p:cTn id="60" fill="hold">
                            <p:stCondLst>
                              <p:cond delay="5000"/>
                            </p:stCondLst>
                            <p:childTnLst>
                              <p:par>
                                <p:cTn id="61" presetID="3" presetClass="entr" presetSubtype="10" fill="hold" grpId="0" nodeType="after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blinds(horizontal)">
                                      <p:cBhvr>
                                        <p:cTn id="6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P spid="5" grpId="0" build="p"/>
      <p:bldP spid="6"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2"/>
          <a:srcRect/>
          <a:stretch>
            <a:fillRect/>
          </a:stretch>
        </p:blipFill>
        <p:spPr bwMode="auto">
          <a:xfrm>
            <a:off x="762000" y="1676400"/>
            <a:ext cx="7808226" cy="4609306"/>
          </a:xfrm>
          <a:prstGeom prst="rect">
            <a:avLst/>
          </a:prstGeom>
          <a:noFill/>
          <a:ln w="9525">
            <a:noFill/>
            <a:miter lim="800000"/>
            <a:headEnd/>
            <a:tailEnd/>
          </a:ln>
          <a:effectLst/>
        </p:spPr>
      </p:pic>
      <p:sp>
        <p:nvSpPr>
          <p:cNvPr id="5" name="Title 1"/>
          <p:cNvSpPr>
            <a:spLocks noGrp="1"/>
          </p:cNvSpPr>
          <p:nvPr>
            <p:ph type="title"/>
          </p:nvPr>
        </p:nvSpPr>
        <p:spPr>
          <a:xfrm>
            <a:off x="457200" y="274638"/>
            <a:ext cx="8229600" cy="792162"/>
          </a:xfrm>
          <a:solidFill>
            <a:srgbClr val="00B0F0"/>
          </a:solidFill>
          <a:ln>
            <a:solidFill>
              <a:srgbClr val="00B0F0"/>
            </a:solidFill>
          </a:ln>
        </p:spPr>
        <p:txBody>
          <a:bodyPr/>
          <a:lstStyle/>
          <a:p>
            <a:r>
              <a:rPr lang="en-US" sz="4000" b="1" dirty="0" err="1" smtClean="0"/>
              <a:t>Gerak</a:t>
            </a:r>
            <a:r>
              <a:rPr lang="en-US" sz="4000" b="1" dirty="0" smtClean="0"/>
              <a:t> </a:t>
            </a:r>
            <a:r>
              <a:rPr lang="en-US" sz="4000" b="1" dirty="0" err="1" smtClean="0"/>
              <a:t>refleks</a:t>
            </a:r>
            <a:r>
              <a:rPr lang="en-US" sz="4000" b="1" dirty="0" smtClean="0"/>
              <a:t> </a:t>
            </a:r>
            <a:endParaRPr lang="en-US" sz="4000" b="1"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additive="base">
                                        <p:cTn id="7" dur="500" fill="hold"/>
                                        <p:tgtEl>
                                          <p:spTgt spid="5122"/>
                                        </p:tgtEl>
                                        <p:attrNameLst>
                                          <p:attrName>ppt_x</p:attrName>
                                        </p:attrNameLst>
                                      </p:cBhvr>
                                      <p:tavLst>
                                        <p:tav tm="0">
                                          <p:val>
                                            <p:strVal val="#ppt_x"/>
                                          </p:val>
                                        </p:tav>
                                        <p:tav tm="100000">
                                          <p:val>
                                            <p:strVal val="#ppt_x"/>
                                          </p:val>
                                        </p:tav>
                                      </p:tavLst>
                                    </p:anim>
                                    <p:anim calcmode="lin" valueType="num">
                                      <p:cBhvr additive="base">
                                        <p:cTn id="8" dur="500" fill="hold"/>
                                        <p:tgtEl>
                                          <p:spTgt spid="51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944562"/>
          </a:xfrm>
          <a:solidFill>
            <a:srgbClr val="00B0F0"/>
          </a:solidFill>
        </p:spPr>
        <p:txBody>
          <a:bodyPr/>
          <a:lstStyle/>
          <a:p>
            <a:r>
              <a:rPr lang="en-US" sz="4000" b="1" dirty="0" err="1" smtClean="0"/>
              <a:t>Susunan</a:t>
            </a:r>
            <a:r>
              <a:rPr lang="en-US" sz="4000" b="1" dirty="0" smtClean="0"/>
              <a:t> </a:t>
            </a:r>
            <a:r>
              <a:rPr lang="en-US" sz="4000" b="1" dirty="0" err="1" smtClean="0"/>
              <a:t>Sistem</a:t>
            </a:r>
            <a:r>
              <a:rPr lang="en-US" sz="4000" b="1" dirty="0" smtClean="0"/>
              <a:t> </a:t>
            </a:r>
            <a:r>
              <a:rPr lang="en-US" sz="4000" b="1" dirty="0" err="1" smtClean="0"/>
              <a:t>Saraf</a:t>
            </a:r>
            <a:endParaRPr lang="en-US" sz="4000" b="1" dirty="0"/>
          </a:p>
        </p:txBody>
      </p:sp>
      <p:sp>
        <p:nvSpPr>
          <p:cNvPr id="8" name="Rounded Rectangle 7"/>
          <p:cNvSpPr/>
          <p:nvPr/>
        </p:nvSpPr>
        <p:spPr>
          <a:xfrm>
            <a:off x="152400" y="2667000"/>
            <a:ext cx="2590800" cy="1066800"/>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b="1" dirty="0" smtClean="0">
                <a:solidFill>
                  <a:schemeClr val="tx1"/>
                </a:solidFill>
              </a:rPr>
              <a:t>Sistem Saraf Pusat</a:t>
            </a:r>
            <a:endParaRPr lang="id-ID" sz="2400" b="1" dirty="0">
              <a:solidFill>
                <a:schemeClr val="tx1"/>
              </a:solidFill>
            </a:endParaRPr>
          </a:p>
        </p:txBody>
      </p:sp>
      <p:sp>
        <p:nvSpPr>
          <p:cNvPr id="9" name="Rounded Rectangle 8"/>
          <p:cNvSpPr/>
          <p:nvPr/>
        </p:nvSpPr>
        <p:spPr>
          <a:xfrm>
            <a:off x="6477000" y="2667000"/>
            <a:ext cx="2514600" cy="1066800"/>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b="1" dirty="0" smtClean="0">
                <a:solidFill>
                  <a:schemeClr val="tx1"/>
                </a:solidFill>
              </a:rPr>
              <a:t>Sistem Saraf Tepi</a:t>
            </a:r>
            <a:endParaRPr lang="id-ID" sz="2400" b="1" dirty="0">
              <a:solidFill>
                <a:schemeClr val="tx1"/>
              </a:solidFill>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1"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500" fill="hold"/>
                                        <p:tgtEl>
                                          <p:spTgt spid="8"/>
                                        </p:tgtEl>
                                        <p:attrNameLst>
                                          <p:attrName>ppt_x</p:attrName>
                                        </p:attrNameLst>
                                      </p:cBhvr>
                                      <p:tavLst>
                                        <p:tav tm="0">
                                          <p:val>
                                            <p:strVal val="#ppt_x"/>
                                          </p:val>
                                        </p:tav>
                                        <p:tav tm="100000">
                                          <p:val>
                                            <p:strVal val="#ppt_x"/>
                                          </p:val>
                                        </p:tav>
                                      </p:tavLst>
                                    </p:anim>
                                    <p:anim calcmode="lin" valueType="num">
                                      <p:cBhvr additive="base">
                                        <p:cTn id="19" dur="500" fill="hold"/>
                                        <p:tgtEl>
                                          <p:spTgt spid="8"/>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500" fill="hold"/>
                                        <p:tgtEl>
                                          <p:spTgt spid="9"/>
                                        </p:tgtEl>
                                        <p:attrNameLst>
                                          <p:attrName>ppt_x</p:attrName>
                                        </p:attrNameLst>
                                      </p:cBhvr>
                                      <p:tavLst>
                                        <p:tav tm="0">
                                          <p:val>
                                            <p:strVal val="#ppt_x"/>
                                          </p:val>
                                        </p:tav>
                                        <p:tav tm="100000">
                                          <p:val>
                                            <p:strVal val="#ppt_x"/>
                                          </p:val>
                                        </p:tav>
                                      </p:tavLst>
                                    </p:anim>
                                    <p:anim calcmode="lin" valueType="num">
                                      <p:cBhvr additive="base">
                                        <p:cTn id="2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xit" presetSubtype="4" fill="hold" grpId="1" nodeType="clickEffect">
                                  <p:stCondLst>
                                    <p:cond delay="0"/>
                                  </p:stCondLst>
                                  <p:childTnLst>
                                    <p:anim calcmode="lin" valueType="num">
                                      <p:cBhvr additive="base">
                                        <p:cTn id="27" dur="500"/>
                                        <p:tgtEl>
                                          <p:spTgt spid="9"/>
                                        </p:tgtEl>
                                        <p:attrNameLst>
                                          <p:attrName>ppt_x</p:attrName>
                                        </p:attrNameLst>
                                      </p:cBhvr>
                                      <p:tavLst>
                                        <p:tav tm="0">
                                          <p:val>
                                            <p:strVal val="ppt_x"/>
                                          </p:val>
                                        </p:tav>
                                        <p:tav tm="100000">
                                          <p:val>
                                            <p:strVal val="ppt_x"/>
                                          </p:val>
                                        </p:tav>
                                      </p:tavLst>
                                    </p:anim>
                                    <p:anim calcmode="lin" valueType="num">
                                      <p:cBhvr additive="base">
                                        <p:cTn id="28" dur="500"/>
                                        <p:tgtEl>
                                          <p:spTgt spid="9"/>
                                        </p:tgtEl>
                                        <p:attrNameLst>
                                          <p:attrName>ppt_y</p:attrName>
                                        </p:attrNameLst>
                                      </p:cBhvr>
                                      <p:tavLst>
                                        <p:tav tm="0">
                                          <p:val>
                                            <p:strVal val="ppt_y"/>
                                          </p:val>
                                        </p:tav>
                                        <p:tav tm="100000">
                                          <p:val>
                                            <p:strVal val="1+ppt_h/2"/>
                                          </p:val>
                                        </p:tav>
                                      </p:tavLst>
                                    </p:anim>
                                    <p:set>
                                      <p:cBhvr>
                                        <p:cTn id="29" dur="1" fill="hold">
                                          <p:stCondLst>
                                            <p:cond delay="499"/>
                                          </p:stCondLst>
                                        </p:cTn>
                                        <p:tgtEl>
                                          <p:spTgt spid="9"/>
                                        </p:tgtEl>
                                        <p:attrNameLst>
                                          <p:attrName>style.visibility</p:attrName>
                                        </p:attrNameLst>
                                      </p:cBhvr>
                                      <p:to>
                                        <p:strVal val="hidden"/>
                                      </p:to>
                                    </p:set>
                                  </p:childTnLst>
                                </p:cTn>
                              </p:par>
                              <p:par>
                                <p:cTn id="30" presetID="2" presetClass="exit" presetSubtype="4" fill="hold" grpId="2" nodeType="withEffect">
                                  <p:stCondLst>
                                    <p:cond delay="0"/>
                                  </p:stCondLst>
                                  <p:childTnLst>
                                    <p:anim calcmode="lin" valueType="num">
                                      <p:cBhvr additive="base">
                                        <p:cTn id="31" dur="500"/>
                                        <p:tgtEl>
                                          <p:spTgt spid="2"/>
                                        </p:tgtEl>
                                        <p:attrNameLst>
                                          <p:attrName>ppt_x</p:attrName>
                                        </p:attrNameLst>
                                      </p:cBhvr>
                                      <p:tavLst>
                                        <p:tav tm="0">
                                          <p:val>
                                            <p:strVal val="ppt_x"/>
                                          </p:val>
                                        </p:tav>
                                        <p:tav tm="100000">
                                          <p:val>
                                            <p:strVal val="ppt_x"/>
                                          </p:val>
                                        </p:tav>
                                      </p:tavLst>
                                    </p:anim>
                                    <p:anim calcmode="lin" valueType="num">
                                      <p:cBhvr additive="base">
                                        <p:cTn id="32" dur="500"/>
                                        <p:tgtEl>
                                          <p:spTgt spid="2"/>
                                        </p:tgtEl>
                                        <p:attrNameLst>
                                          <p:attrName>ppt_y</p:attrName>
                                        </p:attrNameLst>
                                      </p:cBhvr>
                                      <p:tavLst>
                                        <p:tav tm="0">
                                          <p:val>
                                            <p:strVal val="ppt_y"/>
                                          </p:val>
                                        </p:tav>
                                        <p:tav tm="100000">
                                          <p:val>
                                            <p:strVal val="1+ppt_h/2"/>
                                          </p:val>
                                        </p:tav>
                                      </p:tavLst>
                                    </p:anim>
                                    <p:set>
                                      <p:cBhvr>
                                        <p:cTn id="33"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2" grpId="2" animBg="1"/>
      <p:bldP spid="8" grpId="0" animBg="1"/>
      <p:bldP spid="9" grpId="0" animBg="1"/>
      <p:bldP spid="9" grpId="1" animBg="1"/>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a:off x="152400" y="228600"/>
            <a:ext cx="2590800" cy="64008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Title 1"/>
          <p:cNvSpPr>
            <a:spLocks noGrp="1"/>
          </p:cNvSpPr>
          <p:nvPr>
            <p:ph type="title"/>
          </p:nvPr>
        </p:nvSpPr>
        <p:spPr>
          <a:xfrm>
            <a:off x="3276600" y="1295400"/>
            <a:ext cx="4800600" cy="3962400"/>
          </a:xfrm>
        </p:spPr>
        <p:txBody>
          <a:bodyPr/>
          <a:lstStyle/>
          <a:p>
            <a:pPr marL="4763" indent="-4763" algn="l"/>
            <a:r>
              <a:rPr lang="id-ID" sz="2200" dirty="0" smtClean="0"/>
              <a:t>O</a:t>
            </a:r>
            <a:r>
              <a:rPr lang="en-US" sz="2200" dirty="0" err="1" smtClean="0"/>
              <a:t>tak</a:t>
            </a:r>
            <a:r>
              <a:rPr lang="en-US" sz="2200" dirty="0" smtClean="0"/>
              <a:t> </a:t>
            </a:r>
            <a:r>
              <a:rPr lang="en-US" sz="2200" dirty="0" err="1" smtClean="0"/>
              <a:t>sebagai</a:t>
            </a:r>
            <a:r>
              <a:rPr lang="en-US" sz="2200" dirty="0" smtClean="0"/>
              <a:t> </a:t>
            </a:r>
            <a:r>
              <a:rPr lang="en-US" sz="2200" dirty="0" err="1" smtClean="0"/>
              <a:t>pusat</a:t>
            </a:r>
            <a:r>
              <a:rPr lang="en-US" sz="2200" dirty="0" smtClean="0"/>
              <a:t> </a:t>
            </a:r>
            <a:r>
              <a:rPr lang="en-US" sz="2200" dirty="0" err="1" smtClean="0"/>
              <a:t>kordinator</a:t>
            </a:r>
            <a:r>
              <a:rPr lang="en-US" sz="2200" dirty="0" smtClean="0"/>
              <a:t> </a:t>
            </a:r>
            <a:r>
              <a:rPr lang="en-US" sz="2200" dirty="0" err="1" smtClean="0"/>
              <a:t>tubuh</a:t>
            </a:r>
            <a:r>
              <a:rPr lang="en-US" sz="2200" dirty="0" smtClean="0"/>
              <a:t> </a:t>
            </a:r>
            <a:r>
              <a:rPr lang="en-US" sz="2200" dirty="0" err="1" smtClean="0"/>
              <a:t>dan</a:t>
            </a:r>
            <a:r>
              <a:rPr lang="en-US" sz="2200" dirty="0" smtClean="0"/>
              <a:t> </a:t>
            </a:r>
            <a:r>
              <a:rPr lang="en-US" sz="2200" dirty="0" err="1" smtClean="0"/>
              <a:t>diselubungi</a:t>
            </a:r>
            <a:r>
              <a:rPr lang="en-US" sz="2200" dirty="0" smtClean="0"/>
              <a:t> </a:t>
            </a:r>
            <a:r>
              <a:rPr lang="en-US" sz="2200" dirty="0" err="1" smtClean="0"/>
              <a:t>oleh</a:t>
            </a:r>
            <a:r>
              <a:rPr lang="en-US" sz="2200" dirty="0" smtClean="0"/>
              <a:t> </a:t>
            </a:r>
            <a:r>
              <a:rPr lang="en-US" sz="2200" dirty="0" err="1" smtClean="0"/>
              <a:t>jaringan</a:t>
            </a:r>
            <a:r>
              <a:rPr lang="en-US" sz="2200" dirty="0" smtClean="0"/>
              <a:t> yang </a:t>
            </a:r>
            <a:r>
              <a:rPr lang="en-US" sz="2200" dirty="0" err="1" smtClean="0"/>
              <a:t>disebut</a:t>
            </a:r>
            <a:r>
              <a:rPr lang="en-US" sz="2200" dirty="0" smtClean="0"/>
              <a:t> </a:t>
            </a:r>
            <a:r>
              <a:rPr lang="en-US" sz="2200" i="1" dirty="0" err="1" smtClean="0"/>
              <a:t>selaput</a:t>
            </a:r>
            <a:r>
              <a:rPr lang="en-US" sz="2200" i="1" dirty="0" smtClean="0"/>
              <a:t> </a:t>
            </a:r>
            <a:r>
              <a:rPr lang="en-US" sz="2200" i="1" dirty="0" err="1" smtClean="0"/>
              <a:t>meninges</a:t>
            </a:r>
            <a:r>
              <a:rPr lang="en-US" sz="2200" i="1" dirty="0" smtClean="0"/>
              <a:t> </a:t>
            </a:r>
            <a:r>
              <a:rPr lang="id-ID" sz="2200" i="1" dirty="0" smtClean="0"/>
              <a:t/>
            </a:r>
            <a:br>
              <a:rPr lang="id-ID" sz="2200" i="1" dirty="0" smtClean="0"/>
            </a:br>
            <a:r>
              <a:rPr lang="id-ID" sz="2200" dirty="0" smtClean="0"/>
              <a:t/>
            </a:r>
            <a:br>
              <a:rPr lang="id-ID" sz="2200" dirty="0" smtClean="0"/>
            </a:br>
            <a:r>
              <a:rPr lang="en-US" sz="2200" dirty="0" err="1" smtClean="0"/>
              <a:t>Selaput</a:t>
            </a:r>
            <a:r>
              <a:rPr lang="en-US" sz="2200" dirty="0" smtClean="0"/>
              <a:t> </a:t>
            </a:r>
            <a:r>
              <a:rPr lang="en-US" sz="2200" dirty="0" err="1" smtClean="0"/>
              <a:t>ini</a:t>
            </a:r>
            <a:r>
              <a:rPr lang="en-US" sz="2200" dirty="0" smtClean="0"/>
              <a:t> </a:t>
            </a:r>
            <a:r>
              <a:rPr lang="en-US" sz="2200" dirty="0" err="1" smtClean="0"/>
              <a:t>tersusun</a:t>
            </a:r>
            <a:r>
              <a:rPr lang="en-US" sz="2200" dirty="0" smtClean="0"/>
              <a:t> </a:t>
            </a:r>
            <a:r>
              <a:rPr lang="en-US" sz="2200" dirty="0" err="1" smtClean="0"/>
              <a:t>atas</a:t>
            </a:r>
            <a:r>
              <a:rPr lang="en-US" sz="2200" dirty="0" smtClean="0"/>
              <a:t> </a:t>
            </a:r>
            <a:r>
              <a:rPr lang="en-US" sz="2200" dirty="0" err="1" smtClean="0"/>
              <a:t>tiga</a:t>
            </a:r>
            <a:r>
              <a:rPr lang="en-US" sz="2200" dirty="0" smtClean="0"/>
              <a:t> </a:t>
            </a:r>
            <a:r>
              <a:rPr lang="en-US" sz="2200" dirty="0" err="1" smtClean="0"/>
              <a:t>lapisan</a:t>
            </a:r>
            <a:r>
              <a:rPr lang="en-US" sz="2200" dirty="0" smtClean="0"/>
              <a:t> </a:t>
            </a:r>
            <a:r>
              <a:rPr lang="id-ID" sz="2200" dirty="0" smtClean="0"/>
              <a:t/>
            </a:r>
            <a:br>
              <a:rPr lang="id-ID" sz="2200" dirty="0" smtClean="0"/>
            </a:br>
            <a:r>
              <a:rPr lang="id-ID" sz="2200" dirty="0" smtClean="0"/>
              <a:t>1. </a:t>
            </a:r>
            <a:r>
              <a:rPr lang="en-US" sz="2200" dirty="0" err="1" smtClean="0"/>
              <a:t>lapisan</a:t>
            </a:r>
            <a:r>
              <a:rPr lang="en-US" sz="2200" dirty="0" smtClean="0"/>
              <a:t> </a:t>
            </a:r>
            <a:r>
              <a:rPr lang="en-US" sz="2200" dirty="0" err="1" smtClean="0"/>
              <a:t>duramater</a:t>
            </a:r>
            <a:r>
              <a:rPr lang="id-ID" sz="2200" dirty="0" smtClean="0"/>
              <a:t/>
            </a:r>
            <a:br>
              <a:rPr lang="id-ID" sz="2200" dirty="0" smtClean="0"/>
            </a:br>
            <a:r>
              <a:rPr lang="id-ID" sz="2200" dirty="0" smtClean="0"/>
              <a:t>2. </a:t>
            </a:r>
            <a:r>
              <a:rPr lang="en-US" sz="2200" dirty="0" err="1" smtClean="0"/>
              <a:t>lapisan</a:t>
            </a:r>
            <a:r>
              <a:rPr lang="en-US" sz="2200" dirty="0" smtClean="0"/>
              <a:t> </a:t>
            </a:r>
            <a:r>
              <a:rPr lang="en-US" sz="2200" dirty="0" err="1" smtClean="0"/>
              <a:t>arakhnoid</a:t>
            </a:r>
            <a:r>
              <a:rPr lang="en-US" sz="2200" dirty="0" smtClean="0"/>
              <a:t> </a:t>
            </a:r>
            <a:r>
              <a:rPr lang="id-ID" sz="2200" dirty="0" smtClean="0"/>
              <a:t/>
            </a:r>
            <a:br>
              <a:rPr lang="id-ID" sz="2200" dirty="0" smtClean="0"/>
            </a:br>
            <a:r>
              <a:rPr lang="id-ID" sz="2200" dirty="0" smtClean="0"/>
              <a:t>3. </a:t>
            </a:r>
            <a:r>
              <a:rPr lang="en-US" sz="2200" dirty="0" err="1" smtClean="0"/>
              <a:t>lapisan</a:t>
            </a:r>
            <a:r>
              <a:rPr lang="en-US" sz="2200" dirty="0" smtClean="0"/>
              <a:t> </a:t>
            </a:r>
            <a:r>
              <a:rPr lang="en-US" sz="2200" dirty="0" err="1" smtClean="0"/>
              <a:t>piamater</a:t>
            </a:r>
            <a:r>
              <a:rPr lang="id-ID" sz="2200" dirty="0" smtClean="0"/>
              <a:t/>
            </a:r>
            <a:br>
              <a:rPr lang="id-ID" sz="2200" dirty="0" smtClean="0"/>
            </a:br>
            <a:r>
              <a:rPr lang="id-ID" sz="2200" dirty="0" smtClean="0"/>
              <a:t/>
            </a:r>
            <a:br>
              <a:rPr lang="id-ID" sz="2200" dirty="0" smtClean="0"/>
            </a:br>
            <a:r>
              <a:rPr lang="en-US" sz="2200" dirty="0" err="1" smtClean="0"/>
              <a:t>Penyakit</a:t>
            </a:r>
            <a:r>
              <a:rPr lang="en-US" sz="2200" dirty="0" smtClean="0"/>
              <a:t> </a:t>
            </a:r>
            <a:r>
              <a:rPr lang="en-US" sz="2200" dirty="0" err="1" smtClean="0"/>
              <a:t>radang</a:t>
            </a:r>
            <a:r>
              <a:rPr lang="en-US" sz="2200" dirty="0" smtClean="0"/>
              <a:t> </a:t>
            </a:r>
            <a:r>
              <a:rPr lang="en-US" sz="2200" dirty="0" err="1" smtClean="0"/>
              <a:t>pada</a:t>
            </a:r>
            <a:r>
              <a:rPr lang="en-US" sz="2200" dirty="0" smtClean="0"/>
              <a:t> </a:t>
            </a:r>
            <a:r>
              <a:rPr lang="en-US" sz="2200" dirty="0" err="1" smtClean="0"/>
              <a:t>selaput</a:t>
            </a:r>
            <a:r>
              <a:rPr lang="en-US" sz="2200" dirty="0" smtClean="0"/>
              <a:t> </a:t>
            </a:r>
            <a:r>
              <a:rPr lang="en-US" sz="2200" dirty="0" err="1" smtClean="0"/>
              <a:t>meninges</a:t>
            </a:r>
            <a:r>
              <a:rPr lang="en-US" sz="2200" dirty="0" smtClean="0"/>
              <a:t> </a:t>
            </a:r>
            <a:r>
              <a:rPr lang="en-US" sz="2200" dirty="0" err="1" smtClean="0"/>
              <a:t>disebut</a:t>
            </a:r>
            <a:r>
              <a:rPr lang="en-US" sz="2200" dirty="0" smtClean="0"/>
              <a:t> </a:t>
            </a:r>
            <a:r>
              <a:rPr lang="en-US" sz="2200" i="1" dirty="0" err="1" smtClean="0"/>
              <a:t>meningestis</a:t>
            </a:r>
            <a:r>
              <a:rPr lang="en-US" sz="2200" dirty="0" smtClean="0"/>
              <a:t/>
            </a:r>
            <a:br>
              <a:rPr lang="en-US" sz="2200" dirty="0" smtClean="0"/>
            </a:br>
            <a:endParaRPr lang="id-ID" sz="2200" dirty="0"/>
          </a:p>
        </p:txBody>
      </p:sp>
      <p:sp>
        <p:nvSpPr>
          <p:cNvPr id="3" name="Rounded Rectangle 2"/>
          <p:cNvSpPr/>
          <p:nvPr/>
        </p:nvSpPr>
        <p:spPr>
          <a:xfrm>
            <a:off x="152400" y="2667000"/>
            <a:ext cx="2590800" cy="106680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b="1" dirty="0" smtClean="0">
                <a:solidFill>
                  <a:schemeClr val="bg1"/>
                </a:solidFill>
              </a:rPr>
              <a:t>Sistem Saraf Pusat</a:t>
            </a:r>
            <a:endParaRPr lang="id-ID" sz="2400" b="1" dirty="0">
              <a:solidFill>
                <a:schemeClr val="bg1"/>
              </a:solidFill>
            </a:endParaRPr>
          </a:p>
        </p:txBody>
      </p:sp>
      <p:sp>
        <p:nvSpPr>
          <p:cNvPr id="4" name="Rectangle 3"/>
          <p:cNvSpPr/>
          <p:nvPr/>
        </p:nvSpPr>
        <p:spPr>
          <a:xfrm>
            <a:off x="3276600" y="533400"/>
            <a:ext cx="981038" cy="523220"/>
          </a:xfrm>
          <a:prstGeom prst="rect">
            <a:avLst/>
          </a:prstGeom>
          <a:ln>
            <a:solidFill>
              <a:srgbClr val="00B0F0"/>
            </a:solidFill>
          </a:ln>
        </p:spPr>
        <p:txBody>
          <a:bodyPr wrap="none">
            <a:spAutoFit/>
          </a:bodyPr>
          <a:lstStyle/>
          <a:p>
            <a:r>
              <a:rPr lang="id-ID" sz="2800" b="1" dirty="0" smtClean="0"/>
              <a:t>O</a:t>
            </a:r>
            <a:r>
              <a:rPr lang="en-US" sz="2800" b="1" dirty="0" err="1" smtClean="0"/>
              <a:t>tak</a:t>
            </a:r>
            <a:r>
              <a:rPr lang="en-US" sz="2800" b="1" dirty="0" smtClean="0"/>
              <a:t> </a:t>
            </a:r>
            <a:endParaRPr lang="id-ID" sz="2800"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4"/>
                                        </p:tgtEl>
                                        <p:attrNameLst>
                                          <p:attrName>style.visibility</p:attrName>
                                        </p:attrNameLst>
                                      </p:cBhvr>
                                      <p:to>
                                        <p:strVal val="visible"/>
                                      </p:to>
                                    </p:set>
                                    <p:anim calcmode="discrete" valueType="clr">
                                      <p:cBhvr override="childStyle">
                                        <p:cTn id="7"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4"/>
                                        </p:tgtEl>
                                        <p:attrNameLst>
                                          <p:attrName>fillcolor</p:attrName>
                                        </p:attrNameLst>
                                      </p:cBhvr>
                                      <p:tavLst>
                                        <p:tav tm="0">
                                          <p:val>
                                            <p:clrVal>
                                              <a:schemeClr val="accent2"/>
                                            </p:clrVal>
                                          </p:val>
                                        </p:tav>
                                        <p:tav tm="50000">
                                          <p:val>
                                            <p:clrVal>
                                              <a:schemeClr val="hlink"/>
                                            </p:clrVal>
                                          </p:val>
                                        </p:tav>
                                      </p:tavLst>
                                    </p:anim>
                                    <p:set>
                                      <p:cBhvr>
                                        <p:cTn id="9" dur="80"/>
                                        <p:tgtEl>
                                          <p:spTgt spid="4"/>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down)">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a:solidFill>
            <a:srgbClr val="00B0F0"/>
          </a:solidFill>
        </p:spPr>
        <p:txBody>
          <a:bodyPr>
            <a:normAutofit/>
          </a:bodyPr>
          <a:lstStyle/>
          <a:p>
            <a:pPr>
              <a:tabLst>
                <a:tab pos="633413" algn="l"/>
              </a:tabLst>
            </a:pPr>
            <a:r>
              <a:rPr lang="en-US" sz="3200" b="1" dirty="0" err="1" smtClean="0"/>
              <a:t>Pendahuluan</a:t>
            </a:r>
            <a:r>
              <a:rPr lang="en-US" sz="3200" b="1" dirty="0" smtClean="0"/>
              <a:t> </a:t>
            </a:r>
            <a:endParaRPr lang="en-US" sz="3200" b="1" dirty="0"/>
          </a:p>
        </p:txBody>
      </p:sp>
      <p:sp>
        <p:nvSpPr>
          <p:cNvPr id="3" name="Content Placeholder 2"/>
          <p:cNvSpPr>
            <a:spLocks noGrp="1"/>
          </p:cNvSpPr>
          <p:nvPr>
            <p:ph idx="1"/>
          </p:nvPr>
        </p:nvSpPr>
        <p:spPr>
          <a:xfrm>
            <a:off x="457200" y="1600201"/>
            <a:ext cx="8382000" cy="3886200"/>
          </a:xfrm>
        </p:spPr>
        <p:txBody>
          <a:bodyPr>
            <a:normAutofit/>
          </a:bodyPr>
          <a:lstStyle/>
          <a:p>
            <a:pPr marL="0" indent="0">
              <a:lnSpc>
                <a:spcPct val="150000"/>
              </a:lnSpc>
              <a:buNone/>
            </a:pPr>
            <a:r>
              <a:rPr lang="id-ID" sz="2800" dirty="0" smtClean="0"/>
              <a:t>Tiga perangkat pengatur kegiatan tubuh</a:t>
            </a:r>
          </a:p>
          <a:p>
            <a:pPr marL="514350" indent="-514350">
              <a:lnSpc>
                <a:spcPct val="150000"/>
              </a:lnSpc>
              <a:buFont typeface="+mj-lt"/>
              <a:buAutoNum type="arabicPeriod"/>
            </a:pPr>
            <a:r>
              <a:rPr lang="en-US" sz="2400" b="1" dirty="0" err="1" smtClean="0"/>
              <a:t>Sistem</a:t>
            </a:r>
            <a:r>
              <a:rPr lang="en-US" sz="2400" b="1" dirty="0" smtClean="0"/>
              <a:t> </a:t>
            </a:r>
            <a:r>
              <a:rPr lang="en-US" sz="2400" b="1" dirty="0" err="1" smtClean="0"/>
              <a:t>saraf</a:t>
            </a:r>
            <a:r>
              <a:rPr lang="en-US" sz="2400" b="1" dirty="0" smtClean="0"/>
              <a:t> </a:t>
            </a:r>
            <a:r>
              <a:rPr lang="en-US" sz="2400" dirty="0" err="1" smtClean="0"/>
              <a:t>untuk</a:t>
            </a:r>
            <a:r>
              <a:rPr lang="en-US" sz="2400" dirty="0" smtClean="0"/>
              <a:t> </a:t>
            </a:r>
            <a:r>
              <a:rPr lang="en-US" sz="2400" dirty="0" err="1" smtClean="0"/>
              <a:t>menanggapi</a:t>
            </a:r>
            <a:r>
              <a:rPr lang="en-US" sz="2400" dirty="0" smtClean="0"/>
              <a:t> </a:t>
            </a:r>
            <a:r>
              <a:rPr lang="en-US" sz="2400" dirty="0" err="1" smtClean="0"/>
              <a:t>adanya</a:t>
            </a:r>
            <a:r>
              <a:rPr lang="en-US" sz="2400" dirty="0" smtClean="0"/>
              <a:t> </a:t>
            </a:r>
            <a:r>
              <a:rPr lang="en-US" sz="2400" dirty="0" err="1" smtClean="0"/>
              <a:t>perubahan</a:t>
            </a:r>
            <a:r>
              <a:rPr lang="en-US" sz="2400" dirty="0" smtClean="0"/>
              <a:t> </a:t>
            </a:r>
            <a:r>
              <a:rPr lang="en-US" sz="2400" dirty="0" err="1" smtClean="0"/>
              <a:t>lingkungan</a:t>
            </a:r>
            <a:r>
              <a:rPr lang="en-US" sz="2400" dirty="0" smtClean="0"/>
              <a:t> yang </a:t>
            </a:r>
            <a:r>
              <a:rPr lang="en-US" sz="2400" dirty="0" err="1" smtClean="0"/>
              <a:t>merangsangnya</a:t>
            </a:r>
            <a:r>
              <a:rPr lang="en-US" sz="2400" dirty="0" smtClean="0"/>
              <a:t> . </a:t>
            </a:r>
            <a:endParaRPr lang="id-ID" sz="2400" dirty="0" smtClean="0"/>
          </a:p>
          <a:p>
            <a:pPr marL="514350" indent="-514350">
              <a:buFont typeface="+mj-lt"/>
              <a:buAutoNum type="arabicPeriod"/>
            </a:pPr>
            <a:r>
              <a:rPr lang="id-ID" sz="2400" b="1" dirty="0" smtClean="0"/>
              <a:t>Sistem hormon </a:t>
            </a:r>
            <a:r>
              <a:rPr lang="id-ID" sz="2400" dirty="0" smtClean="0"/>
              <a:t>mengatur pertumbuhan, keseimbangan internal, reproduksi, serta tingkah laku</a:t>
            </a:r>
          </a:p>
          <a:p>
            <a:pPr marL="514350" indent="-514350">
              <a:buFont typeface="+mj-lt"/>
              <a:buAutoNum type="arabicPeriod"/>
            </a:pPr>
            <a:r>
              <a:rPr lang="id-ID" sz="2400" b="1" dirty="0" smtClean="0"/>
              <a:t>Alat indra </a:t>
            </a:r>
            <a:r>
              <a:rPr lang="id-ID" sz="2400" dirty="0" smtClean="0"/>
              <a:t>merupakan reseptor</a:t>
            </a:r>
            <a:r>
              <a:rPr lang="id-ID" sz="2400" b="1" dirty="0" smtClean="0"/>
              <a:t> </a:t>
            </a:r>
            <a:r>
              <a:rPr lang="id-ID" sz="2400" dirty="0" smtClean="0"/>
              <a:t>rangsang dari luar. </a:t>
            </a:r>
          </a:p>
          <a:p>
            <a:pPr marL="0" indent="0">
              <a:lnSpc>
                <a:spcPct val="150000"/>
              </a:lnSpc>
              <a:buNone/>
            </a:pPr>
            <a:endParaRPr lang="en-US" sz="2800"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a:off x="152400" y="228600"/>
            <a:ext cx="2590800" cy="64008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 name="Rounded Rectangle 2"/>
          <p:cNvSpPr/>
          <p:nvPr/>
        </p:nvSpPr>
        <p:spPr>
          <a:xfrm>
            <a:off x="152400" y="2667000"/>
            <a:ext cx="2590800" cy="106680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b="1" dirty="0" smtClean="0">
                <a:solidFill>
                  <a:schemeClr val="bg1"/>
                </a:solidFill>
              </a:rPr>
              <a:t>Sistem Saraf Pusat</a:t>
            </a:r>
            <a:endParaRPr lang="id-ID" sz="2400" b="1" dirty="0">
              <a:solidFill>
                <a:schemeClr val="bg1"/>
              </a:solidFill>
            </a:endParaRPr>
          </a:p>
        </p:txBody>
      </p:sp>
      <p:sp>
        <p:nvSpPr>
          <p:cNvPr id="4" name="Rectangle 3"/>
          <p:cNvSpPr/>
          <p:nvPr/>
        </p:nvSpPr>
        <p:spPr>
          <a:xfrm>
            <a:off x="3276600" y="533400"/>
            <a:ext cx="981038" cy="523220"/>
          </a:xfrm>
          <a:prstGeom prst="rect">
            <a:avLst/>
          </a:prstGeom>
          <a:ln>
            <a:solidFill>
              <a:srgbClr val="00B0F0"/>
            </a:solidFill>
          </a:ln>
        </p:spPr>
        <p:txBody>
          <a:bodyPr wrap="none">
            <a:spAutoFit/>
          </a:bodyPr>
          <a:lstStyle/>
          <a:p>
            <a:r>
              <a:rPr lang="id-ID" sz="2800" b="1" dirty="0" smtClean="0"/>
              <a:t>O</a:t>
            </a:r>
            <a:r>
              <a:rPr lang="en-US" sz="2800" b="1" dirty="0" err="1" smtClean="0"/>
              <a:t>tak</a:t>
            </a:r>
            <a:r>
              <a:rPr lang="en-US" sz="2800" b="1" dirty="0" smtClean="0"/>
              <a:t> </a:t>
            </a:r>
            <a:endParaRPr lang="id-ID" sz="2800" dirty="0"/>
          </a:p>
        </p:txBody>
      </p:sp>
      <p:sp>
        <p:nvSpPr>
          <p:cNvPr id="7" name="Content Placeholder 2"/>
          <p:cNvSpPr>
            <a:spLocks noGrp="1"/>
          </p:cNvSpPr>
          <p:nvPr>
            <p:ph idx="1"/>
          </p:nvPr>
        </p:nvSpPr>
        <p:spPr>
          <a:xfrm>
            <a:off x="3352800" y="1295400"/>
            <a:ext cx="5334000" cy="5181600"/>
          </a:xfrm>
        </p:spPr>
        <p:txBody>
          <a:bodyPr>
            <a:noAutofit/>
          </a:bodyPr>
          <a:lstStyle/>
          <a:p>
            <a:pPr marL="0" indent="0">
              <a:buNone/>
            </a:pPr>
            <a:r>
              <a:rPr lang="en-US" sz="2400" dirty="0" err="1" smtClean="0"/>
              <a:t>Pada</a:t>
            </a:r>
            <a:r>
              <a:rPr lang="en-US" sz="2400" dirty="0" smtClean="0"/>
              <a:t> </a:t>
            </a:r>
            <a:r>
              <a:rPr lang="en-US" sz="2400" dirty="0" err="1" smtClean="0"/>
              <a:t>masa</a:t>
            </a:r>
            <a:r>
              <a:rPr lang="en-US" sz="2400" dirty="0" smtClean="0"/>
              <a:t> </a:t>
            </a:r>
            <a:r>
              <a:rPr lang="en-US" sz="2400" dirty="0" err="1" smtClean="0"/>
              <a:t>embrio</a:t>
            </a:r>
            <a:r>
              <a:rPr lang="en-US" sz="2400" dirty="0" smtClean="0"/>
              <a:t> </a:t>
            </a:r>
            <a:r>
              <a:rPr lang="en-US" sz="2400" dirty="0" err="1" smtClean="0"/>
              <a:t>terdapat</a:t>
            </a:r>
            <a:r>
              <a:rPr lang="en-US" sz="2400" dirty="0" smtClean="0"/>
              <a:t> </a:t>
            </a:r>
            <a:r>
              <a:rPr lang="en-US" sz="2400" dirty="0" err="1" smtClean="0"/>
              <a:t>tiga</a:t>
            </a:r>
            <a:r>
              <a:rPr lang="en-US" sz="2400" dirty="0" smtClean="0"/>
              <a:t> </a:t>
            </a:r>
            <a:r>
              <a:rPr lang="en-US" sz="2400" dirty="0" err="1" smtClean="0"/>
              <a:t>pembesaran</a:t>
            </a:r>
            <a:r>
              <a:rPr lang="en-US" sz="2400" dirty="0" smtClean="0"/>
              <a:t> </a:t>
            </a:r>
            <a:r>
              <a:rPr lang="id-ID" sz="2400" dirty="0" smtClean="0"/>
              <a:t>yaitu:</a:t>
            </a:r>
          </a:p>
          <a:p>
            <a:pPr marL="457200" indent="-457200">
              <a:buNone/>
            </a:pPr>
            <a:r>
              <a:rPr lang="id-ID" sz="2400" dirty="0" smtClean="0"/>
              <a:t>1.    </a:t>
            </a:r>
            <a:r>
              <a:rPr lang="id-ID" sz="2400" b="1" dirty="0" smtClean="0"/>
              <a:t>O</a:t>
            </a:r>
            <a:r>
              <a:rPr lang="en-US" sz="2400" b="1" dirty="0" err="1" smtClean="0"/>
              <a:t>tak</a:t>
            </a:r>
            <a:r>
              <a:rPr lang="en-US" sz="2400" b="1" dirty="0" smtClean="0"/>
              <a:t> </a:t>
            </a:r>
            <a:r>
              <a:rPr lang="en-US" sz="2400" b="1" dirty="0" err="1" smtClean="0"/>
              <a:t>depan</a:t>
            </a:r>
            <a:r>
              <a:rPr lang="en-US" sz="2400" b="1" dirty="0" smtClean="0"/>
              <a:t> (</a:t>
            </a:r>
            <a:r>
              <a:rPr lang="en-US" sz="2400" b="1" dirty="0" err="1" smtClean="0"/>
              <a:t>prosensefalon</a:t>
            </a:r>
            <a:r>
              <a:rPr lang="en-US" sz="2400" b="1" dirty="0" smtClean="0"/>
              <a:t>)</a:t>
            </a:r>
            <a:endParaRPr lang="id-ID" sz="2400" b="1" dirty="0" smtClean="0"/>
          </a:p>
          <a:p>
            <a:pPr marL="514350" indent="-514350">
              <a:buNone/>
            </a:pPr>
            <a:r>
              <a:rPr lang="id-ID" sz="2400" i="1" dirty="0" smtClean="0"/>
              <a:t>	a. </a:t>
            </a:r>
            <a:r>
              <a:rPr lang="en-US" sz="2400" i="1" dirty="0" err="1" smtClean="0"/>
              <a:t>telensefalon</a:t>
            </a:r>
            <a:r>
              <a:rPr lang="en-US" sz="2400" i="1" dirty="0" smtClean="0"/>
              <a:t> </a:t>
            </a:r>
            <a:endParaRPr lang="id-ID" sz="2400" i="1" dirty="0" smtClean="0"/>
          </a:p>
          <a:p>
            <a:pPr marL="514350" indent="-514350">
              <a:buNone/>
            </a:pPr>
            <a:r>
              <a:rPr lang="id-ID" sz="2400" i="1" dirty="0" smtClean="0"/>
              <a:t>	b. </a:t>
            </a:r>
            <a:r>
              <a:rPr lang="en-US" sz="2400" i="1" dirty="0" err="1" smtClean="0"/>
              <a:t>diensefalon</a:t>
            </a:r>
            <a:endParaRPr lang="id-ID" sz="2400" dirty="0" smtClean="0"/>
          </a:p>
          <a:p>
            <a:pPr marL="514350" indent="-514350">
              <a:buNone/>
            </a:pPr>
            <a:r>
              <a:rPr lang="id-ID" sz="2400" dirty="0" smtClean="0"/>
              <a:t>2.    </a:t>
            </a:r>
            <a:r>
              <a:rPr lang="id-ID" sz="2400" b="1" dirty="0" smtClean="0"/>
              <a:t>O</a:t>
            </a:r>
            <a:r>
              <a:rPr lang="en-US" sz="2400" b="1" dirty="0" err="1" smtClean="0"/>
              <a:t>tak</a:t>
            </a:r>
            <a:r>
              <a:rPr lang="en-US" sz="2400" b="1" dirty="0" smtClean="0"/>
              <a:t>  </a:t>
            </a:r>
            <a:r>
              <a:rPr lang="en-US" sz="2400" b="1" dirty="0" err="1" smtClean="0"/>
              <a:t>tengah</a:t>
            </a:r>
            <a:r>
              <a:rPr lang="en-US" sz="2400" b="1" dirty="0" smtClean="0"/>
              <a:t> (</a:t>
            </a:r>
            <a:r>
              <a:rPr lang="en-US" sz="2400" b="1" dirty="0" err="1" smtClean="0"/>
              <a:t>mesensefalon</a:t>
            </a:r>
            <a:r>
              <a:rPr lang="en-US" sz="2400" b="1" dirty="0" smtClean="0"/>
              <a:t>)</a:t>
            </a:r>
            <a:endParaRPr lang="id-ID" sz="2400" b="1" dirty="0" smtClean="0"/>
          </a:p>
          <a:p>
            <a:pPr marL="514350" indent="-514350">
              <a:buNone/>
            </a:pPr>
            <a:r>
              <a:rPr lang="id-ID" sz="2400" dirty="0" smtClean="0"/>
              <a:t>3</a:t>
            </a:r>
            <a:r>
              <a:rPr lang="id-ID" sz="2400" b="1" dirty="0" smtClean="0"/>
              <a:t>.    </a:t>
            </a:r>
            <a:r>
              <a:rPr lang="en-US" sz="2400" b="1" dirty="0" err="1" smtClean="0"/>
              <a:t>Otak</a:t>
            </a:r>
            <a:r>
              <a:rPr lang="en-US" sz="2400" b="1" dirty="0" smtClean="0"/>
              <a:t> </a:t>
            </a:r>
            <a:r>
              <a:rPr lang="en-US" sz="2400" b="1" dirty="0" err="1" smtClean="0"/>
              <a:t>belakang</a:t>
            </a:r>
            <a:r>
              <a:rPr lang="en-US" sz="2400" b="1" dirty="0" smtClean="0"/>
              <a:t> </a:t>
            </a:r>
            <a:r>
              <a:rPr lang="en-US" sz="2400" b="1" dirty="0" err="1" smtClean="0"/>
              <a:t>terbagi</a:t>
            </a:r>
            <a:r>
              <a:rPr lang="en-US" sz="2400" b="1" dirty="0" smtClean="0"/>
              <a:t> </a:t>
            </a:r>
            <a:r>
              <a:rPr lang="en-US" sz="2400" b="1" dirty="0" err="1" smtClean="0"/>
              <a:t>menjadi</a:t>
            </a:r>
            <a:r>
              <a:rPr lang="en-US" sz="2400" b="1" i="1" dirty="0" smtClean="0"/>
              <a:t> </a:t>
            </a:r>
            <a:endParaRPr lang="id-ID" sz="2400" b="1" i="1" dirty="0" smtClean="0"/>
          </a:p>
          <a:p>
            <a:pPr marL="809625" indent="-360363">
              <a:buAutoNum type="alphaLcPeriod"/>
            </a:pPr>
            <a:r>
              <a:rPr lang="en-US" sz="2400" i="1" dirty="0" err="1" smtClean="0"/>
              <a:t>metensefalon</a:t>
            </a:r>
            <a:r>
              <a:rPr lang="en-US" sz="2400" i="1" dirty="0" smtClean="0"/>
              <a:t> </a:t>
            </a:r>
            <a:r>
              <a:rPr lang="en-US" sz="2400" dirty="0" smtClean="0"/>
              <a:t>yang </a:t>
            </a:r>
            <a:r>
              <a:rPr lang="en-US" sz="2400" dirty="0" err="1" smtClean="0"/>
              <a:t>dorsalnya</a:t>
            </a:r>
            <a:r>
              <a:rPr lang="id-ID" sz="2400" dirty="0" smtClean="0"/>
              <a:t> </a:t>
            </a:r>
            <a:r>
              <a:rPr lang="en-US" sz="2400" dirty="0" err="1" smtClean="0"/>
              <a:t>membentuk</a:t>
            </a:r>
            <a:r>
              <a:rPr lang="en-US" sz="2400" dirty="0" smtClean="0"/>
              <a:t> </a:t>
            </a:r>
            <a:r>
              <a:rPr lang="en-US" sz="2400" dirty="0" err="1" smtClean="0"/>
              <a:t>serebelum</a:t>
            </a:r>
            <a:r>
              <a:rPr lang="en-US" sz="2400" dirty="0" smtClean="0"/>
              <a:t> (</a:t>
            </a:r>
            <a:r>
              <a:rPr lang="en-US" sz="2400" dirty="0" err="1" smtClean="0"/>
              <a:t>otak</a:t>
            </a:r>
            <a:r>
              <a:rPr lang="en-US" sz="2400" dirty="0" smtClean="0"/>
              <a:t> </a:t>
            </a:r>
            <a:r>
              <a:rPr lang="en-US" sz="2400" dirty="0" err="1" smtClean="0"/>
              <a:t>besar</a:t>
            </a:r>
            <a:r>
              <a:rPr lang="en-US" sz="2400" dirty="0" smtClean="0"/>
              <a:t>)</a:t>
            </a:r>
            <a:endParaRPr lang="id-ID" sz="2400" dirty="0" smtClean="0"/>
          </a:p>
          <a:p>
            <a:pPr marL="809625" indent="-360363">
              <a:buAutoNum type="alphaLcPeriod"/>
            </a:pPr>
            <a:r>
              <a:rPr lang="id-ID" sz="2400" dirty="0" smtClean="0"/>
              <a:t> </a:t>
            </a:r>
            <a:r>
              <a:rPr lang="en-US" sz="2400" i="1" dirty="0" err="1" smtClean="0"/>
              <a:t>mielensefalon</a:t>
            </a:r>
            <a:r>
              <a:rPr lang="en-US" sz="2400" dirty="0" smtClean="0"/>
              <a:t> yang </a:t>
            </a:r>
            <a:r>
              <a:rPr lang="en-US" sz="2400" dirty="0" err="1" smtClean="0"/>
              <a:t>menjadi</a:t>
            </a:r>
            <a:r>
              <a:rPr lang="en-US" sz="2400" dirty="0" smtClean="0"/>
              <a:t> </a:t>
            </a:r>
            <a:r>
              <a:rPr lang="en-US" sz="2400" dirty="0" err="1" smtClean="0"/>
              <a:t>medula</a:t>
            </a:r>
            <a:r>
              <a:rPr lang="en-US" sz="2400" dirty="0" smtClean="0"/>
              <a:t> oblongata </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anim calcmode="lin" valueType="num">
                                      <p:cBhvr additive="base">
                                        <p:cTn id="13"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 calcmode="lin" valueType="num">
                                      <p:cBhvr additive="base">
                                        <p:cTn id="19"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xEl>
                                              <p:pRg st="3" end="3"/>
                                            </p:txEl>
                                          </p:spTgt>
                                        </p:tgtEl>
                                        <p:attrNameLst>
                                          <p:attrName>style.visibility</p:attrName>
                                        </p:attrNameLst>
                                      </p:cBhvr>
                                      <p:to>
                                        <p:strVal val="visible"/>
                                      </p:to>
                                    </p:set>
                                    <p:anim calcmode="lin" valueType="num">
                                      <p:cBhvr additive="base">
                                        <p:cTn id="25"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xEl>
                                              <p:pRg st="4" end="4"/>
                                            </p:txEl>
                                          </p:spTgt>
                                        </p:tgtEl>
                                        <p:attrNameLst>
                                          <p:attrName>style.visibility</p:attrName>
                                        </p:attrNameLst>
                                      </p:cBhvr>
                                      <p:to>
                                        <p:strVal val="visible"/>
                                      </p:to>
                                    </p:set>
                                    <p:anim calcmode="lin" valueType="num">
                                      <p:cBhvr additive="base">
                                        <p:cTn id="31"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
                                            <p:txEl>
                                              <p:pRg st="5" end="5"/>
                                            </p:txEl>
                                          </p:spTgt>
                                        </p:tgtEl>
                                        <p:attrNameLst>
                                          <p:attrName>style.visibility</p:attrName>
                                        </p:attrNameLst>
                                      </p:cBhvr>
                                      <p:to>
                                        <p:strVal val="visible"/>
                                      </p:to>
                                    </p:set>
                                    <p:anim calcmode="lin" valueType="num">
                                      <p:cBhvr additive="base">
                                        <p:cTn id="37" dur="500" fill="hold"/>
                                        <p:tgtEl>
                                          <p:spTgt spid="7">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7">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7">
                                            <p:txEl>
                                              <p:pRg st="6" end="6"/>
                                            </p:txEl>
                                          </p:spTgt>
                                        </p:tgtEl>
                                        <p:attrNameLst>
                                          <p:attrName>style.visibility</p:attrName>
                                        </p:attrNameLst>
                                      </p:cBhvr>
                                      <p:to>
                                        <p:strVal val="visible"/>
                                      </p:to>
                                    </p:set>
                                    <p:anim calcmode="lin" valueType="num">
                                      <p:cBhvr additive="base">
                                        <p:cTn id="43"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7">
                                            <p:txEl>
                                              <p:pRg st="7" end="7"/>
                                            </p:txEl>
                                          </p:spTgt>
                                        </p:tgtEl>
                                        <p:attrNameLst>
                                          <p:attrName>style.visibility</p:attrName>
                                        </p:attrNameLst>
                                      </p:cBhvr>
                                      <p:to>
                                        <p:strVal val="visible"/>
                                      </p:to>
                                    </p:set>
                                    <p:anim calcmode="lin" valueType="num">
                                      <p:cBhvr additive="base">
                                        <p:cTn id="49" dur="500" fill="hold"/>
                                        <p:tgtEl>
                                          <p:spTgt spid="7">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7">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a:off x="152400" y="228600"/>
            <a:ext cx="2590800" cy="64008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 name="Rounded Rectangle 2"/>
          <p:cNvSpPr/>
          <p:nvPr/>
        </p:nvSpPr>
        <p:spPr>
          <a:xfrm>
            <a:off x="152400" y="2667000"/>
            <a:ext cx="2590800" cy="106680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b="1" dirty="0" smtClean="0">
                <a:solidFill>
                  <a:schemeClr val="bg1"/>
                </a:solidFill>
              </a:rPr>
              <a:t>Sistem Saraf Pusat</a:t>
            </a:r>
            <a:endParaRPr lang="id-ID" sz="2400" b="1" dirty="0">
              <a:solidFill>
                <a:schemeClr val="bg1"/>
              </a:solidFill>
            </a:endParaRPr>
          </a:p>
        </p:txBody>
      </p:sp>
      <p:sp>
        <p:nvSpPr>
          <p:cNvPr id="4" name="Rectangle 3"/>
          <p:cNvSpPr/>
          <p:nvPr/>
        </p:nvSpPr>
        <p:spPr>
          <a:xfrm>
            <a:off x="3276600" y="533400"/>
            <a:ext cx="981038" cy="523220"/>
          </a:xfrm>
          <a:prstGeom prst="rect">
            <a:avLst/>
          </a:prstGeom>
          <a:ln>
            <a:solidFill>
              <a:srgbClr val="00B0F0"/>
            </a:solidFill>
          </a:ln>
        </p:spPr>
        <p:txBody>
          <a:bodyPr wrap="none">
            <a:spAutoFit/>
          </a:bodyPr>
          <a:lstStyle/>
          <a:p>
            <a:r>
              <a:rPr lang="id-ID" sz="2800" b="1" dirty="0" smtClean="0"/>
              <a:t>O</a:t>
            </a:r>
            <a:r>
              <a:rPr lang="en-US" sz="2800" b="1" dirty="0" err="1" smtClean="0"/>
              <a:t>tak</a:t>
            </a:r>
            <a:r>
              <a:rPr lang="en-US" sz="2800" b="1" dirty="0" smtClean="0"/>
              <a:t> </a:t>
            </a:r>
            <a:endParaRPr lang="id-ID" sz="2800" dirty="0"/>
          </a:p>
        </p:txBody>
      </p:sp>
      <p:pic>
        <p:nvPicPr>
          <p:cNvPr id="8" name="Picture 2"/>
          <p:cNvPicPr>
            <a:picLocks noGrp="1" noChangeAspect="1" noChangeArrowheads="1"/>
          </p:cNvPicPr>
          <p:nvPr>
            <p:ph idx="1"/>
          </p:nvPr>
        </p:nvPicPr>
        <p:blipFill>
          <a:blip r:embed="rId2"/>
          <a:srcRect b="51519"/>
          <a:stretch>
            <a:fillRect/>
          </a:stretch>
        </p:blipFill>
        <p:spPr bwMode="auto">
          <a:xfrm>
            <a:off x="4343400" y="1143000"/>
            <a:ext cx="3581400" cy="2213957"/>
          </a:xfrm>
          <a:prstGeom prst="rect">
            <a:avLst/>
          </a:prstGeom>
          <a:noFill/>
          <a:ln w="9525">
            <a:noFill/>
            <a:miter lim="800000"/>
            <a:headEnd/>
            <a:tailEnd/>
          </a:ln>
          <a:effectLst/>
        </p:spPr>
      </p:pic>
      <p:pic>
        <p:nvPicPr>
          <p:cNvPr id="9" name="Picture 2"/>
          <p:cNvPicPr>
            <a:picLocks noChangeAspect="1" noChangeArrowheads="1"/>
          </p:cNvPicPr>
          <p:nvPr/>
        </p:nvPicPr>
        <p:blipFill>
          <a:blip r:embed="rId2"/>
          <a:srcRect t="48481"/>
          <a:stretch>
            <a:fillRect/>
          </a:stretch>
        </p:blipFill>
        <p:spPr bwMode="auto">
          <a:xfrm>
            <a:off x="4495800" y="3733800"/>
            <a:ext cx="3505199" cy="2302650"/>
          </a:xfrm>
          <a:prstGeom prst="rect">
            <a:avLst/>
          </a:prstGeom>
          <a:noFill/>
          <a:ln w="9525">
            <a:noFill/>
            <a:miter lim="800000"/>
            <a:headEnd/>
            <a:tailEnd/>
          </a:ln>
          <a:effectLst/>
        </p:spPr>
      </p:pic>
      <p:sp>
        <p:nvSpPr>
          <p:cNvPr id="10" name="Rectangle 9"/>
          <p:cNvSpPr/>
          <p:nvPr/>
        </p:nvSpPr>
        <p:spPr>
          <a:xfrm>
            <a:off x="4648200" y="6096000"/>
            <a:ext cx="3505200" cy="353943"/>
          </a:xfrm>
          <a:prstGeom prst="rect">
            <a:avLst/>
          </a:prstGeom>
        </p:spPr>
        <p:txBody>
          <a:bodyPr wrap="square">
            <a:spAutoFit/>
          </a:bodyPr>
          <a:lstStyle/>
          <a:p>
            <a:pPr algn="ctr"/>
            <a:r>
              <a:rPr lang="id-ID" sz="1700" b="1" dirty="0" smtClean="0"/>
              <a:t>Perkembangan otak manusia</a:t>
            </a:r>
            <a:endParaRPr lang="id-ID" sz="1700"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7" presetClass="entr" presetSubtype="0" fill="hold" grpId="0" nodeType="clickEffect">
                                  <p:stCondLst>
                                    <p:cond delay="0"/>
                                  </p:stCondLst>
                                  <p:iterate type="lt">
                                    <p:tmPct val="50000"/>
                                  </p:iterate>
                                  <p:childTnLst>
                                    <p:set>
                                      <p:cBhvr>
                                        <p:cTn id="18" dur="1" fill="hold">
                                          <p:stCondLst>
                                            <p:cond delay="0"/>
                                          </p:stCondLst>
                                        </p:cTn>
                                        <p:tgtEl>
                                          <p:spTgt spid="10"/>
                                        </p:tgtEl>
                                        <p:attrNameLst>
                                          <p:attrName>style.visibility</p:attrName>
                                        </p:attrNameLst>
                                      </p:cBhvr>
                                      <p:to>
                                        <p:strVal val="visible"/>
                                      </p:to>
                                    </p:set>
                                    <p:anim calcmode="discrete" valueType="clr">
                                      <p:cBhvr override="childStyle">
                                        <p:cTn id="19" dur="80"/>
                                        <p:tgtEl>
                                          <p:spTgt spid="10"/>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10"/>
                                        </p:tgtEl>
                                        <p:attrNameLst>
                                          <p:attrName>fillcolor</p:attrName>
                                        </p:attrNameLst>
                                      </p:cBhvr>
                                      <p:tavLst>
                                        <p:tav tm="0">
                                          <p:val>
                                            <p:clrVal>
                                              <a:schemeClr val="accent2"/>
                                            </p:clrVal>
                                          </p:val>
                                        </p:tav>
                                        <p:tav tm="50000">
                                          <p:val>
                                            <p:clrVal>
                                              <a:schemeClr val="hlink"/>
                                            </p:clrVal>
                                          </p:val>
                                        </p:tav>
                                      </p:tavLst>
                                    </p:anim>
                                    <p:set>
                                      <p:cBhvr>
                                        <p:cTn id="21" dur="80"/>
                                        <p:tgtEl>
                                          <p:spTgt spid="1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a:off x="152400" y="228600"/>
            <a:ext cx="2590800" cy="64008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 name="Rounded Rectangle 2"/>
          <p:cNvSpPr/>
          <p:nvPr/>
        </p:nvSpPr>
        <p:spPr>
          <a:xfrm>
            <a:off x="152400" y="2667000"/>
            <a:ext cx="2590800" cy="106680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b="1" dirty="0" smtClean="0">
                <a:solidFill>
                  <a:schemeClr val="bg1"/>
                </a:solidFill>
              </a:rPr>
              <a:t>Sistem Saraf Pusat</a:t>
            </a:r>
            <a:endParaRPr lang="id-ID" sz="2400" b="1" dirty="0">
              <a:solidFill>
                <a:schemeClr val="bg1"/>
              </a:solidFill>
            </a:endParaRPr>
          </a:p>
        </p:txBody>
      </p:sp>
      <p:sp>
        <p:nvSpPr>
          <p:cNvPr id="4" name="Rectangle 3"/>
          <p:cNvSpPr/>
          <p:nvPr/>
        </p:nvSpPr>
        <p:spPr>
          <a:xfrm>
            <a:off x="3276600" y="533400"/>
            <a:ext cx="981038" cy="523220"/>
          </a:xfrm>
          <a:prstGeom prst="rect">
            <a:avLst/>
          </a:prstGeom>
          <a:ln>
            <a:solidFill>
              <a:srgbClr val="00B0F0"/>
            </a:solidFill>
          </a:ln>
        </p:spPr>
        <p:txBody>
          <a:bodyPr wrap="none">
            <a:spAutoFit/>
          </a:bodyPr>
          <a:lstStyle/>
          <a:p>
            <a:r>
              <a:rPr lang="id-ID" sz="2800" b="1" dirty="0" smtClean="0"/>
              <a:t>O</a:t>
            </a:r>
            <a:r>
              <a:rPr lang="en-US" sz="2800" b="1" dirty="0" err="1" smtClean="0"/>
              <a:t>tak</a:t>
            </a:r>
            <a:r>
              <a:rPr lang="en-US" sz="2800" b="1" dirty="0" smtClean="0"/>
              <a:t> </a:t>
            </a:r>
            <a:endParaRPr lang="id-ID" sz="2800" dirty="0"/>
          </a:p>
        </p:txBody>
      </p:sp>
      <p:pic>
        <p:nvPicPr>
          <p:cNvPr id="12" name="Picture 2"/>
          <p:cNvPicPr>
            <a:picLocks noGrp="1" noChangeAspect="1" noChangeArrowheads="1"/>
          </p:cNvPicPr>
          <p:nvPr>
            <p:ph idx="1"/>
          </p:nvPr>
        </p:nvPicPr>
        <p:blipFill>
          <a:blip r:embed="rId2"/>
          <a:srcRect/>
          <a:stretch>
            <a:fillRect/>
          </a:stretch>
        </p:blipFill>
        <p:spPr bwMode="auto">
          <a:xfrm>
            <a:off x="3581400" y="1828800"/>
            <a:ext cx="4768568" cy="2971799"/>
          </a:xfrm>
          <a:prstGeom prst="rect">
            <a:avLst/>
          </a:prstGeom>
          <a:noFill/>
          <a:ln w="9525">
            <a:noFill/>
            <a:miter lim="800000"/>
            <a:headEnd/>
            <a:tailEnd/>
          </a:ln>
          <a:effectLst/>
        </p:spPr>
      </p:pic>
      <p:sp>
        <p:nvSpPr>
          <p:cNvPr id="13" name="Rectangle 12"/>
          <p:cNvSpPr/>
          <p:nvPr/>
        </p:nvSpPr>
        <p:spPr>
          <a:xfrm>
            <a:off x="4495800" y="5257800"/>
            <a:ext cx="3345981" cy="369332"/>
          </a:xfrm>
          <a:prstGeom prst="rect">
            <a:avLst/>
          </a:prstGeom>
        </p:spPr>
        <p:txBody>
          <a:bodyPr wrap="none">
            <a:spAutoFit/>
          </a:bodyPr>
          <a:lstStyle/>
          <a:p>
            <a:r>
              <a:rPr lang="id-ID" b="1" dirty="0" smtClean="0"/>
              <a:t>Sayatan Membujur otak manusia</a:t>
            </a:r>
            <a:endParaRPr lang="id-ID"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a:off x="152400" y="228600"/>
            <a:ext cx="2590800" cy="64008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 name="Rounded Rectangle 2"/>
          <p:cNvSpPr/>
          <p:nvPr/>
        </p:nvSpPr>
        <p:spPr>
          <a:xfrm>
            <a:off x="152400" y="2667000"/>
            <a:ext cx="2590800" cy="106680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b="1" dirty="0" smtClean="0">
                <a:solidFill>
                  <a:schemeClr val="bg1"/>
                </a:solidFill>
              </a:rPr>
              <a:t>Sistem Saraf Pusat</a:t>
            </a:r>
            <a:endParaRPr lang="id-ID" sz="2400" b="1" dirty="0">
              <a:solidFill>
                <a:schemeClr val="bg1"/>
              </a:solidFill>
            </a:endParaRPr>
          </a:p>
        </p:txBody>
      </p:sp>
      <p:sp>
        <p:nvSpPr>
          <p:cNvPr id="4" name="Rectangle 3"/>
          <p:cNvSpPr/>
          <p:nvPr/>
        </p:nvSpPr>
        <p:spPr>
          <a:xfrm>
            <a:off x="3276600" y="533400"/>
            <a:ext cx="981038" cy="523220"/>
          </a:xfrm>
          <a:prstGeom prst="rect">
            <a:avLst/>
          </a:prstGeom>
          <a:ln>
            <a:solidFill>
              <a:srgbClr val="00B0F0"/>
            </a:solidFill>
          </a:ln>
        </p:spPr>
        <p:txBody>
          <a:bodyPr wrap="none">
            <a:spAutoFit/>
          </a:bodyPr>
          <a:lstStyle/>
          <a:p>
            <a:r>
              <a:rPr lang="id-ID" sz="2800" b="1" dirty="0" smtClean="0"/>
              <a:t>O</a:t>
            </a:r>
            <a:r>
              <a:rPr lang="en-US" sz="2800" b="1" dirty="0" err="1" smtClean="0"/>
              <a:t>tak</a:t>
            </a:r>
            <a:r>
              <a:rPr lang="en-US" sz="2800" b="1" dirty="0" smtClean="0"/>
              <a:t> </a:t>
            </a:r>
            <a:endParaRPr lang="id-ID" sz="2800" dirty="0"/>
          </a:p>
        </p:txBody>
      </p:sp>
      <p:sp>
        <p:nvSpPr>
          <p:cNvPr id="8" name="Rectangle 7"/>
          <p:cNvSpPr/>
          <p:nvPr/>
        </p:nvSpPr>
        <p:spPr>
          <a:xfrm>
            <a:off x="3276600" y="1371600"/>
            <a:ext cx="3885551" cy="400110"/>
          </a:xfrm>
          <a:prstGeom prst="rect">
            <a:avLst/>
          </a:prstGeom>
        </p:spPr>
        <p:txBody>
          <a:bodyPr wrap="none">
            <a:spAutoFit/>
          </a:bodyPr>
          <a:lstStyle/>
          <a:p>
            <a:r>
              <a:rPr lang="id-ID" sz="2000" b="1" dirty="0" smtClean="0">
                <a:solidFill>
                  <a:srgbClr val="00B0F0"/>
                </a:solidFill>
              </a:rPr>
              <a:t>Bagian Otak dan Derivat utamanya</a:t>
            </a:r>
            <a:endParaRPr lang="id-ID" sz="2000" dirty="0">
              <a:solidFill>
                <a:srgbClr val="00B0F0"/>
              </a:solidFill>
            </a:endParaRPr>
          </a:p>
        </p:txBody>
      </p:sp>
      <p:pic>
        <p:nvPicPr>
          <p:cNvPr id="3074" name="Picture 2"/>
          <p:cNvPicPr>
            <a:picLocks noChangeAspect="1" noChangeArrowheads="1"/>
          </p:cNvPicPr>
          <p:nvPr/>
        </p:nvPicPr>
        <p:blipFill>
          <a:blip r:embed="rId2"/>
          <a:srcRect t="1747"/>
          <a:stretch>
            <a:fillRect/>
          </a:stretch>
        </p:blipFill>
        <p:spPr bwMode="auto">
          <a:xfrm>
            <a:off x="3276600" y="2057400"/>
            <a:ext cx="4590574" cy="3866037"/>
          </a:xfrm>
          <a:prstGeom prst="rect">
            <a:avLst/>
          </a:prstGeom>
          <a:noFill/>
          <a:ln w="9525">
            <a:noFill/>
            <a:miter lim="800000"/>
            <a:headEnd/>
            <a:tailEnd/>
          </a:ln>
          <a:effectLst/>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 calcmode="lin" valueType="num">
                                      <p:cBhvr additive="base">
                                        <p:cTn id="12" dur="500" fill="hold"/>
                                        <p:tgtEl>
                                          <p:spTgt spid="3074"/>
                                        </p:tgtEl>
                                        <p:attrNameLst>
                                          <p:attrName>ppt_x</p:attrName>
                                        </p:attrNameLst>
                                      </p:cBhvr>
                                      <p:tavLst>
                                        <p:tav tm="0">
                                          <p:val>
                                            <p:strVal val="#ppt_x"/>
                                          </p:val>
                                        </p:tav>
                                        <p:tav tm="100000">
                                          <p:val>
                                            <p:strVal val="#ppt_x"/>
                                          </p:val>
                                        </p:tav>
                                      </p:tavLst>
                                    </p:anim>
                                    <p:anim calcmode="lin" valueType="num">
                                      <p:cBhvr additive="base">
                                        <p:cTn id="13"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a:off x="152400" y="228600"/>
            <a:ext cx="2590800" cy="64008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 name="Rounded Rectangle 2"/>
          <p:cNvSpPr/>
          <p:nvPr/>
        </p:nvSpPr>
        <p:spPr>
          <a:xfrm>
            <a:off x="152400" y="2667000"/>
            <a:ext cx="2590800" cy="106680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b="1" dirty="0" smtClean="0">
                <a:solidFill>
                  <a:schemeClr val="bg1"/>
                </a:solidFill>
              </a:rPr>
              <a:t>Sistem Saraf Pusat</a:t>
            </a:r>
            <a:endParaRPr lang="id-ID" sz="2400" b="1" dirty="0">
              <a:solidFill>
                <a:schemeClr val="bg1"/>
              </a:solidFill>
            </a:endParaRPr>
          </a:p>
        </p:txBody>
      </p:sp>
      <p:sp>
        <p:nvSpPr>
          <p:cNvPr id="7" name="Content Placeholder 2"/>
          <p:cNvSpPr>
            <a:spLocks noGrp="1"/>
          </p:cNvSpPr>
          <p:nvPr>
            <p:ph idx="1"/>
          </p:nvPr>
        </p:nvSpPr>
        <p:spPr>
          <a:xfrm>
            <a:off x="3276600" y="1752600"/>
            <a:ext cx="5486400" cy="4525963"/>
          </a:xfrm>
        </p:spPr>
        <p:txBody>
          <a:bodyPr>
            <a:normAutofit/>
          </a:bodyPr>
          <a:lstStyle/>
          <a:p>
            <a:pPr marL="179388" indent="-179388">
              <a:spcBef>
                <a:spcPts val="0"/>
              </a:spcBef>
            </a:pPr>
            <a:r>
              <a:rPr lang="en-US" sz="1800" b="1" dirty="0" err="1" smtClean="0"/>
              <a:t>Hemisfer</a:t>
            </a:r>
            <a:r>
              <a:rPr lang="en-US" sz="1800" dirty="0" smtClean="0"/>
              <a:t> </a:t>
            </a:r>
            <a:r>
              <a:rPr lang="en-US" sz="1800" dirty="0" err="1" smtClean="0"/>
              <a:t>serebe</a:t>
            </a:r>
            <a:r>
              <a:rPr lang="id-ID" sz="1800" dirty="0" smtClean="0"/>
              <a:t>r</a:t>
            </a:r>
            <a:r>
              <a:rPr lang="en-US" sz="1800" dirty="0" smtClean="0"/>
              <a:t>um </a:t>
            </a:r>
            <a:r>
              <a:rPr lang="en-US" sz="1800" dirty="0" err="1" smtClean="0"/>
              <a:t>adalah</a:t>
            </a:r>
            <a:r>
              <a:rPr lang="en-US" sz="1800" dirty="0" smtClean="0"/>
              <a:t> </a:t>
            </a:r>
            <a:r>
              <a:rPr lang="en-US" sz="1800" dirty="0" err="1" smtClean="0"/>
              <a:t>bagian</a:t>
            </a:r>
            <a:r>
              <a:rPr lang="en-US" sz="1800" dirty="0" smtClean="0"/>
              <a:t> </a:t>
            </a:r>
            <a:r>
              <a:rPr lang="en-US" sz="1800" dirty="0" err="1" smtClean="0"/>
              <a:t>terbesar</a:t>
            </a:r>
            <a:r>
              <a:rPr lang="en-US" sz="1800" dirty="0" smtClean="0"/>
              <a:t> </a:t>
            </a:r>
            <a:r>
              <a:rPr lang="en-US" sz="1800" dirty="0" err="1" smtClean="0"/>
              <a:t>dan</a:t>
            </a:r>
            <a:r>
              <a:rPr lang="en-US" sz="1800" dirty="0" smtClean="0"/>
              <a:t> </a:t>
            </a:r>
            <a:r>
              <a:rPr lang="en-US" sz="1800" dirty="0" err="1" smtClean="0"/>
              <a:t>terdepan</a:t>
            </a:r>
            <a:r>
              <a:rPr lang="id-ID" sz="1800" dirty="0" smtClean="0"/>
              <a:t> </a:t>
            </a:r>
            <a:r>
              <a:rPr lang="en-US" sz="1800" dirty="0" err="1" smtClean="0"/>
              <a:t>dari</a:t>
            </a:r>
            <a:r>
              <a:rPr lang="en-US" sz="1800" dirty="0" smtClean="0"/>
              <a:t> </a:t>
            </a:r>
            <a:r>
              <a:rPr lang="en-US" sz="1800" dirty="0" err="1" smtClean="0"/>
              <a:t>otak</a:t>
            </a:r>
            <a:r>
              <a:rPr lang="en-US" sz="1800" dirty="0" smtClean="0"/>
              <a:t> </a:t>
            </a:r>
            <a:r>
              <a:rPr lang="en-US" sz="1800" dirty="0" err="1" smtClean="0"/>
              <a:t>manusia</a:t>
            </a:r>
            <a:r>
              <a:rPr lang="id-ID" sz="1800" dirty="0" smtClean="0"/>
              <a:t>.</a:t>
            </a:r>
          </a:p>
          <a:p>
            <a:pPr marL="179388" indent="-179388">
              <a:spcBef>
                <a:spcPts val="0"/>
              </a:spcBef>
              <a:buNone/>
            </a:pPr>
            <a:r>
              <a:rPr lang="id-ID" sz="1800" dirty="0" smtClean="0"/>
              <a:t>	T</a:t>
            </a:r>
            <a:r>
              <a:rPr lang="en-US" sz="1800" dirty="0" err="1" smtClean="0"/>
              <a:t>erdiri</a:t>
            </a:r>
            <a:r>
              <a:rPr lang="en-US" sz="1800" dirty="0" smtClean="0"/>
              <a:t> </a:t>
            </a:r>
            <a:r>
              <a:rPr lang="en-US" sz="1800" dirty="0" err="1" smtClean="0"/>
              <a:t>dari</a:t>
            </a:r>
            <a:r>
              <a:rPr lang="en-US" sz="1800" dirty="0" smtClean="0"/>
              <a:t> </a:t>
            </a:r>
            <a:r>
              <a:rPr lang="en-US" sz="1800" dirty="0" err="1" smtClean="0"/>
              <a:t>empat</a:t>
            </a:r>
            <a:r>
              <a:rPr lang="en-US" sz="1800" dirty="0" smtClean="0"/>
              <a:t> </a:t>
            </a:r>
            <a:r>
              <a:rPr lang="en-US" sz="1800" dirty="0" err="1" smtClean="0"/>
              <a:t>lobus</a:t>
            </a:r>
            <a:r>
              <a:rPr lang="id-ID" sz="1800" dirty="0" smtClean="0"/>
              <a:t> : f</a:t>
            </a:r>
            <a:r>
              <a:rPr lang="en-US" sz="1800" dirty="0" err="1" smtClean="0"/>
              <a:t>rontal</a:t>
            </a:r>
            <a:r>
              <a:rPr lang="id-ID" sz="1800" dirty="0" smtClean="0"/>
              <a:t>, p</a:t>
            </a:r>
            <a:r>
              <a:rPr lang="en-US" sz="1800" dirty="0" err="1" smtClean="0"/>
              <a:t>arietal</a:t>
            </a:r>
            <a:r>
              <a:rPr lang="id-ID" sz="1800" dirty="0" smtClean="0"/>
              <a:t>, o</a:t>
            </a:r>
            <a:r>
              <a:rPr lang="en-US" sz="1800" dirty="0" err="1" smtClean="0"/>
              <a:t>ksipital</a:t>
            </a:r>
            <a:r>
              <a:rPr lang="id-ID" sz="1800" dirty="0" smtClean="0"/>
              <a:t>, t</a:t>
            </a:r>
            <a:r>
              <a:rPr lang="en-US" sz="1800" dirty="0" err="1" smtClean="0"/>
              <a:t>emporal</a:t>
            </a:r>
            <a:r>
              <a:rPr lang="id-ID" sz="1800" dirty="0" smtClean="0"/>
              <a:t>.</a:t>
            </a:r>
          </a:p>
          <a:p>
            <a:pPr marL="179388" indent="-179388">
              <a:spcBef>
                <a:spcPts val="0"/>
              </a:spcBef>
              <a:buNone/>
            </a:pPr>
            <a:r>
              <a:rPr lang="id-ID" sz="1800" dirty="0" smtClean="0"/>
              <a:t>	B</a:t>
            </a:r>
            <a:r>
              <a:rPr lang="en-US" sz="1800" dirty="0" err="1" smtClean="0"/>
              <a:t>erfungsi</a:t>
            </a:r>
            <a:r>
              <a:rPr lang="en-US" sz="1800" dirty="0" smtClean="0"/>
              <a:t> </a:t>
            </a:r>
            <a:r>
              <a:rPr lang="en-US" sz="1800" dirty="0" err="1" smtClean="0"/>
              <a:t>mengontrol</a:t>
            </a:r>
            <a:r>
              <a:rPr lang="en-US" sz="1800" dirty="0" smtClean="0"/>
              <a:t> </a:t>
            </a:r>
            <a:r>
              <a:rPr lang="en-US" sz="1800" dirty="0" err="1" smtClean="0"/>
              <a:t>perilaku</a:t>
            </a:r>
            <a:r>
              <a:rPr lang="en-US" sz="1800" dirty="0" smtClean="0"/>
              <a:t> yang </a:t>
            </a:r>
            <a:r>
              <a:rPr lang="en-US" sz="1800" dirty="0" err="1" smtClean="0"/>
              <a:t>telah</a:t>
            </a:r>
            <a:r>
              <a:rPr lang="en-US" sz="1800" dirty="0" smtClean="0"/>
              <a:t> </a:t>
            </a:r>
            <a:r>
              <a:rPr lang="en-US" sz="1800" dirty="0" err="1" smtClean="0"/>
              <a:t>dipelajari</a:t>
            </a:r>
            <a:r>
              <a:rPr lang="en-US" sz="1800" dirty="0" smtClean="0"/>
              <a:t>, </a:t>
            </a:r>
            <a:r>
              <a:rPr lang="en-US" sz="1800" dirty="0" err="1" smtClean="0"/>
              <a:t>pusat</a:t>
            </a:r>
            <a:r>
              <a:rPr lang="en-US" sz="1800" dirty="0" smtClean="0"/>
              <a:t> </a:t>
            </a:r>
            <a:r>
              <a:rPr lang="en-US" sz="1800" dirty="0" err="1" smtClean="0"/>
              <a:t>kesadaran</a:t>
            </a:r>
            <a:r>
              <a:rPr lang="en-US" sz="1800" dirty="0" smtClean="0"/>
              <a:t>, </a:t>
            </a:r>
            <a:r>
              <a:rPr lang="en-US" sz="1800" dirty="0" err="1" smtClean="0"/>
              <a:t>kecerdasan</a:t>
            </a:r>
            <a:r>
              <a:rPr lang="en-US" sz="1800" dirty="0" smtClean="0"/>
              <a:t>, </a:t>
            </a:r>
            <a:r>
              <a:rPr lang="en-US" sz="1800" dirty="0" err="1" smtClean="0"/>
              <a:t>ingatan</a:t>
            </a:r>
            <a:r>
              <a:rPr lang="en-US" sz="1800" dirty="0" smtClean="0"/>
              <a:t>, </a:t>
            </a:r>
            <a:r>
              <a:rPr lang="en-US" sz="1800" dirty="0" err="1" smtClean="0"/>
              <a:t>keinsafan</a:t>
            </a:r>
            <a:r>
              <a:rPr lang="en-US" sz="1800" dirty="0" smtClean="0"/>
              <a:t>, </a:t>
            </a:r>
            <a:r>
              <a:rPr lang="en-US" sz="1800" dirty="0" err="1" smtClean="0"/>
              <a:t>dan</a:t>
            </a:r>
            <a:r>
              <a:rPr lang="en-US" sz="1800" dirty="0" smtClean="0"/>
              <a:t> </a:t>
            </a:r>
            <a:r>
              <a:rPr lang="en-US" sz="1800" dirty="0" err="1" smtClean="0"/>
              <a:t>interprestasi</a:t>
            </a:r>
            <a:r>
              <a:rPr lang="en-US" sz="1800" dirty="0" smtClean="0"/>
              <a:t> </a:t>
            </a:r>
            <a:r>
              <a:rPr lang="en-US" sz="1800" dirty="0" err="1" smtClean="0"/>
              <a:t>kesan</a:t>
            </a:r>
            <a:r>
              <a:rPr lang="en-US" sz="1800" dirty="0" smtClean="0"/>
              <a:t> </a:t>
            </a:r>
            <a:endParaRPr lang="id-ID" sz="1800" dirty="0" smtClean="0"/>
          </a:p>
          <a:p>
            <a:pPr marL="179388" indent="-179388"/>
            <a:r>
              <a:rPr lang="id-ID" sz="1800" b="1" dirty="0" smtClean="0"/>
              <a:t>S</a:t>
            </a:r>
            <a:r>
              <a:rPr lang="en-US" sz="1800" b="1" dirty="0" err="1" smtClean="0"/>
              <a:t>ereberum</a:t>
            </a:r>
            <a:r>
              <a:rPr lang="en-US" sz="1800" b="1" dirty="0" smtClean="0"/>
              <a:t> </a:t>
            </a:r>
            <a:r>
              <a:rPr lang="en-US" sz="1800" dirty="0" err="1" smtClean="0"/>
              <a:t>dibedakan</a:t>
            </a:r>
            <a:r>
              <a:rPr lang="en-US" sz="1800" dirty="0" smtClean="0"/>
              <a:t> </a:t>
            </a:r>
            <a:r>
              <a:rPr lang="en-US" sz="1800" dirty="0" err="1" smtClean="0"/>
              <a:t>menjadi</a:t>
            </a:r>
            <a:r>
              <a:rPr lang="en-US" sz="1800" dirty="0" smtClean="0"/>
              <a:t> 3 area </a:t>
            </a:r>
            <a:r>
              <a:rPr lang="en-US" sz="1800" dirty="0" err="1" smtClean="0"/>
              <a:t>yaitu</a:t>
            </a:r>
            <a:endParaRPr lang="en-US" sz="1800" dirty="0" smtClean="0"/>
          </a:p>
          <a:p>
            <a:pPr marL="514350" indent="-334963">
              <a:buAutoNum type="arabicPeriod"/>
            </a:pPr>
            <a:r>
              <a:rPr lang="en-US" sz="1800" b="1" dirty="0" smtClean="0"/>
              <a:t>Area </a:t>
            </a:r>
            <a:r>
              <a:rPr lang="en-US" sz="1800" b="1" dirty="0" err="1" smtClean="0"/>
              <a:t>sensori</a:t>
            </a:r>
            <a:r>
              <a:rPr lang="en-US" sz="1800" dirty="0" smtClean="0"/>
              <a:t>, </a:t>
            </a:r>
            <a:r>
              <a:rPr lang="en-US" sz="1800" dirty="0" err="1" smtClean="0"/>
              <a:t>berkaitan</a:t>
            </a:r>
            <a:r>
              <a:rPr lang="en-US" sz="1800" dirty="0" smtClean="0"/>
              <a:t> </a:t>
            </a:r>
            <a:r>
              <a:rPr lang="en-US" sz="1800" dirty="0" err="1" smtClean="0"/>
              <a:t>dengan</a:t>
            </a:r>
            <a:r>
              <a:rPr lang="en-US" sz="1800" dirty="0" smtClean="0"/>
              <a:t> </a:t>
            </a:r>
            <a:r>
              <a:rPr lang="en-US" sz="1800" dirty="0" err="1" smtClean="0"/>
              <a:t>penerimaan</a:t>
            </a:r>
            <a:r>
              <a:rPr lang="en-US" sz="1800" dirty="0" smtClean="0"/>
              <a:t> </a:t>
            </a:r>
            <a:r>
              <a:rPr lang="en-US" sz="1800" dirty="0" err="1" smtClean="0"/>
              <a:t>ransang</a:t>
            </a:r>
            <a:r>
              <a:rPr lang="en-US" sz="1800" dirty="0" smtClean="0"/>
              <a:t> </a:t>
            </a:r>
            <a:r>
              <a:rPr lang="en-US" sz="1800" dirty="0" err="1" smtClean="0"/>
              <a:t>dari</a:t>
            </a:r>
            <a:r>
              <a:rPr lang="en-US" sz="1800" dirty="0" smtClean="0"/>
              <a:t> organ </a:t>
            </a:r>
            <a:r>
              <a:rPr lang="en-US" sz="1800" dirty="0" err="1" smtClean="0"/>
              <a:t>ransang</a:t>
            </a:r>
            <a:endParaRPr lang="en-US" sz="1800" dirty="0" smtClean="0"/>
          </a:p>
          <a:p>
            <a:pPr marL="514350" indent="-334963">
              <a:buAutoNum type="arabicPeriod"/>
            </a:pPr>
            <a:r>
              <a:rPr lang="en-US" sz="1800" b="1" dirty="0" smtClean="0"/>
              <a:t>Area motor </a:t>
            </a:r>
            <a:r>
              <a:rPr lang="en-US" sz="1800" dirty="0" smtClean="0"/>
              <a:t>, </a:t>
            </a:r>
            <a:r>
              <a:rPr lang="en-US" sz="1800" dirty="0" err="1" smtClean="0"/>
              <a:t>berperan</a:t>
            </a:r>
            <a:r>
              <a:rPr lang="en-US" sz="1800" dirty="0" smtClean="0"/>
              <a:t> </a:t>
            </a:r>
            <a:r>
              <a:rPr lang="en-US" sz="1800" dirty="0" err="1" smtClean="0"/>
              <a:t>merespon</a:t>
            </a:r>
            <a:r>
              <a:rPr lang="en-US" sz="1800" dirty="0" smtClean="0"/>
              <a:t> </a:t>
            </a:r>
            <a:r>
              <a:rPr lang="en-US" sz="1800" dirty="0" err="1" smtClean="0"/>
              <a:t>ransangan</a:t>
            </a:r>
            <a:r>
              <a:rPr lang="en-US" sz="1800" dirty="0" smtClean="0"/>
              <a:t> yang </a:t>
            </a:r>
            <a:r>
              <a:rPr lang="en-US" sz="1800" dirty="0" err="1" smtClean="0"/>
              <a:t>sampai</a:t>
            </a:r>
            <a:r>
              <a:rPr lang="en-US" sz="1800" dirty="0" smtClean="0"/>
              <a:t> </a:t>
            </a:r>
            <a:r>
              <a:rPr lang="en-US" sz="1800" dirty="0" err="1" smtClean="0"/>
              <a:t>ke</a:t>
            </a:r>
            <a:r>
              <a:rPr lang="en-US" sz="1800" dirty="0" smtClean="0"/>
              <a:t> </a:t>
            </a:r>
            <a:r>
              <a:rPr lang="en-US" sz="1800" dirty="0" err="1" smtClean="0"/>
              <a:t>otak</a:t>
            </a:r>
            <a:r>
              <a:rPr lang="en-US" sz="1800" dirty="0" smtClean="0"/>
              <a:t> </a:t>
            </a:r>
            <a:r>
              <a:rPr lang="en-US" sz="1800" dirty="0" err="1" smtClean="0"/>
              <a:t>melalui</a:t>
            </a:r>
            <a:r>
              <a:rPr lang="en-US" sz="1800" dirty="0" smtClean="0"/>
              <a:t> </a:t>
            </a:r>
            <a:r>
              <a:rPr lang="en-US" sz="1800" dirty="0" err="1" smtClean="0"/>
              <a:t>informasi</a:t>
            </a:r>
            <a:r>
              <a:rPr lang="en-US" sz="1800" dirty="0" smtClean="0"/>
              <a:t> </a:t>
            </a:r>
            <a:r>
              <a:rPr lang="en-US" sz="1800" dirty="0" err="1" smtClean="0"/>
              <a:t>atau</a:t>
            </a:r>
            <a:r>
              <a:rPr lang="en-US" sz="1800" dirty="0" smtClean="0"/>
              <a:t> </a:t>
            </a:r>
            <a:r>
              <a:rPr lang="en-US" sz="1800" dirty="0" err="1" smtClean="0"/>
              <a:t>perintah</a:t>
            </a:r>
            <a:r>
              <a:rPr lang="en-US" sz="1800" dirty="0" smtClean="0"/>
              <a:t> </a:t>
            </a:r>
            <a:r>
              <a:rPr lang="en-US" sz="1800" dirty="0" err="1" smtClean="0"/>
              <a:t>ke</a:t>
            </a:r>
            <a:r>
              <a:rPr lang="en-US" sz="1800" dirty="0" smtClean="0"/>
              <a:t> </a:t>
            </a:r>
            <a:r>
              <a:rPr lang="en-US" sz="1800" dirty="0" err="1" smtClean="0"/>
              <a:t>efektor</a:t>
            </a:r>
            <a:endParaRPr lang="en-US" sz="1800" dirty="0" smtClean="0"/>
          </a:p>
          <a:p>
            <a:pPr marL="514350" indent="-334963">
              <a:buAutoNum type="arabicPeriod"/>
            </a:pPr>
            <a:r>
              <a:rPr lang="en-US" sz="1800" b="1" dirty="0" smtClean="0"/>
              <a:t>Area </a:t>
            </a:r>
            <a:r>
              <a:rPr lang="en-US" sz="1800" b="1" dirty="0" err="1" smtClean="0"/>
              <a:t>asosiasi</a:t>
            </a:r>
            <a:r>
              <a:rPr lang="en-US" sz="1800" dirty="0" smtClean="0"/>
              <a:t>, </a:t>
            </a:r>
            <a:r>
              <a:rPr lang="en-US" sz="1800" dirty="0" err="1" smtClean="0"/>
              <a:t>menghubungkan</a:t>
            </a:r>
            <a:r>
              <a:rPr lang="en-US" sz="1800" dirty="0" smtClean="0"/>
              <a:t> area </a:t>
            </a:r>
            <a:r>
              <a:rPr lang="en-US" sz="1800" dirty="0" err="1" smtClean="0"/>
              <a:t>sensori</a:t>
            </a:r>
            <a:r>
              <a:rPr lang="en-US" sz="1800" dirty="0" smtClean="0"/>
              <a:t> </a:t>
            </a:r>
            <a:r>
              <a:rPr lang="en-US" sz="1800" dirty="0" err="1" smtClean="0"/>
              <a:t>dan</a:t>
            </a:r>
            <a:r>
              <a:rPr lang="en-US" sz="1800" dirty="0" smtClean="0"/>
              <a:t> area motor </a:t>
            </a:r>
          </a:p>
          <a:p>
            <a:pPr marL="179388" indent="-179388">
              <a:spcBef>
                <a:spcPts val="0"/>
              </a:spcBef>
              <a:buNone/>
            </a:pPr>
            <a:endParaRPr lang="id-ID" sz="1800" dirty="0" smtClean="0"/>
          </a:p>
          <a:p>
            <a:pPr marL="179388" indent="-179388">
              <a:spcBef>
                <a:spcPts val="0"/>
              </a:spcBef>
              <a:buNone/>
            </a:pPr>
            <a:endParaRPr lang="en-US" sz="1800" dirty="0"/>
          </a:p>
        </p:txBody>
      </p:sp>
      <p:sp>
        <p:nvSpPr>
          <p:cNvPr id="9" name="Title 1"/>
          <p:cNvSpPr>
            <a:spLocks noGrp="1"/>
          </p:cNvSpPr>
          <p:nvPr>
            <p:ph type="title"/>
          </p:nvPr>
        </p:nvSpPr>
        <p:spPr>
          <a:xfrm>
            <a:off x="3276600" y="1143000"/>
            <a:ext cx="3962400" cy="609600"/>
          </a:xfrm>
        </p:spPr>
        <p:txBody>
          <a:bodyPr/>
          <a:lstStyle/>
          <a:p>
            <a:pPr algn="l"/>
            <a:r>
              <a:rPr lang="en-US" sz="2400" b="1" dirty="0" err="1" smtClean="0">
                <a:solidFill>
                  <a:srgbClr val="00B0F0"/>
                </a:solidFill>
              </a:rPr>
              <a:t>Otak</a:t>
            </a:r>
            <a:r>
              <a:rPr lang="en-US" sz="2400" b="1" dirty="0" smtClean="0">
                <a:solidFill>
                  <a:srgbClr val="00B0F0"/>
                </a:solidFill>
              </a:rPr>
              <a:t> </a:t>
            </a:r>
            <a:r>
              <a:rPr lang="en-US" sz="2400" b="1" dirty="0" err="1" smtClean="0">
                <a:solidFill>
                  <a:srgbClr val="00B0F0"/>
                </a:solidFill>
              </a:rPr>
              <a:t>depan</a:t>
            </a:r>
            <a:r>
              <a:rPr lang="id-ID" sz="2400" b="1" dirty="0" smtClean="0">
                <a:solidFill>
                  <a:srgbClr val="00B0F0"/>
                </a:solidFill>
              </a:rPr>
              <a:t> (Prosensefalon)</a:t>
            </a:r>
            <a:r>
              <a:rPr lang="en-US" sz="2400" b="1" dirty="0" smtClean="0">
                <a:solidFill>
                  <a:srgbClr val="00B0F0"/>
                </a:solidFill>
              </a:rPr>
              <a:t> </a:t>
            </a:r>
            <a:endParaRPr lang="en-US" sz="2400" b="1" dirty="0">
              <a:solidFill>
                <a:srgbClr val="00B0F0"/>
              </a:solidFill>
            </a:endParaRPr>
          </a:p>
        </p:txBody>
      </p:sp>
      <p:sp>
        <p:nvSpPr>
          <p:cNvPr id="10" name="Rectangle 9"/>
          <p:cNvSpPr/>
          <p:nvPr/>
        </p:nvSpPr>
        <p:spPr>
          <a:xfrm>
            <a:off x="3276600" y="533400"/>
            <a:ext cx="981038" cy="523220"/>
          </a:xfrm>
          <a:prstGeom prst="rect">
            <a:avLst/>
          </a:prstGeom>
          <a:ln>
            <a:solidFill>
              <a:srgbClr val="00B0F0"/>
            </a:solidFill>
          </a:ln>
        </p:spPr>
        <p:txBody>
          <a:bodyPr wrap="none">
            <a:spAutoFit/>
          </a:bodyPr>
          <a:lstStyle/>
          <a:p>
            <a:r>
              <a:rPr lang="id-ID" sz="2800" b="1" dirty="0" smtClean="0"/>
              <a:t>O</a:t>
            </a:r>
            <a:r>
              <a:rPr lang="en-US" sz="2800" b="1" dirty="0" err="1" smtClean="0"/>
              <a:t>tak</a:t>
            </a:r>
            <a:r>
              <a:rPr lang="en-US" sz="2800" b="1" dirty="0" smtClean="0"/>
              <a:t> </a:t>
            </a:r>
            <a:endParaRPr lang="id-ID" sz="2800"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20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20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20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fade">
                                      <p:cBhvr>
                                        <p:cTn id="22" dur="20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fade">
                                      <p:cBhvr>
                                        <p:cTn id="27" dur="20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
                                            <p:txEl>
                                              <p:pRg st="5" end="5"/>
                                            </p:txEl>
                                          </p:spTgt>
                                        </p:tgtEl>
                                        <p:attrNameLst>
                                          <p:attrName>style.visibility</p:attrName>
                                        </p:attrNameLst>
                                      </p:cBhvr>
                                      <p:to>
                                        <p:strVal val="visible"/>
                                      </p:to>
                                    </p:set>
                                    <p:animEffect transition="in" filter="fade">
                                      <p:cBhvr>
                                        <p:cTn id="32" dur="2000"/>
                                        <p:tgtEl>
                                          <p:spTgt spid="7">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7">
                                            <p:txEl>
                                              <p:pRg st="6" end="6"/>
                                            </p:txEl>
                                          </p:spTgt>
                                        </p:tgtEl>
                                        <p:attrNameLst>
                                          <p:attrName>style.visibility</p:attrName>
                                        </p:attrNameLst>
                                      </p:cBhvr>
                                      <p:to>
                                        <p:strVal val="visible"/>
                                      </p:to>
                                    </p:set>
                                    <p:animEffect transition="in" filter="fade">
                                      <p:cBhvr>
                                        <p:cTn id="37" dur="2000"/>
                                        <p:tgtEl>
                                          <p:spTgt spid="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a:off x="152400" y="228600"/>
            <a:ext cx="2590800" cy="64008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 name="Rounded Rectangle 2"/>
          <p:cNvSpPr/>
          <p:nvPr/>
        </p:nvSpPr>
        <p:spPr>
          <a:xfrm>
            <a:off x="152400" y="2667000"/>
            <a:ext cx="2590800" cy="106680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b="1" dirty="0" smtClean="0">
                <a:solidFill>
                  <a:schemeClr val="bg1"/>
                </a:solidFill>
              </a:rPr>
              <a:t>Sistem Saraf Pusat</a:t>
            </a:r>
            <a:endParaRPr lang="id-ID" sz="2400" b="1" dirty="0">
              <a:solidFill>
                <a:schemeClr val="bg1"/>
              </a:solidFill>
            </a:endParaRPr>
          </a:p>
        </p:txBody>
      </p:sp>
      <p:sp>
        <p:nvSpPr>
          <p:cNvPr id="7" name="Content Placeholder 2"/>
          <p:cNvSpPr>
            <a:spLocks noGrp="1"/>
          </p:cNvSpPr>
          <p:nvPr>
            <p:ph idx="1"/>
          </p:nvPr>
        </p:nvSpPr>
        <p:spPr>
          <a:xfrm>
            <a:off x="3276600" y="1752600"/>
            <a:ext cx="5486400" cy="4525963"/>
          </a:xfrm>
        </p:spPr>
        <p:txBody>
          <a:bodyPr>
            <a:normAutofit lnSpcReduction="10000"/>
          </a:bodyPr>
          <a:lstStyle/>
          <a:p>
            <a:r>
              <a:rPr lang="en-US" sz="1800" dirty="0" smtClean="0"/>
              <a:t>T</a:t>
            </a:r>
            <a:r>
              <a:rPr lang="en-US" sz="1800" b="1" dirty="0" smtClean="0"/>
              <a:t>al</a:t>
            </a:r>
            <a:r>
              <a:rPr lang="id-ID" sz="1800" b="1" dirty="0" smtClean="0"/>
              <a:t>am</a:t>
            </a:r>
            <a:r>
              <a:rPr lang="en-US" sz="1800" b="1" dirty="0" smtClean="0"/>
              <a:t>us</a:t>
            </a:r>
            <a:r>
              <a:rPr lang="en-US" sz="1800" dirty="0" smtClean="0"/>
              <a:t> </a:t>
            </a:r>
            <a:r>
              <a:rPr lang="en-US" sz="1800" dirty="0" err="1" smtClean="0"/>
              <a:t>merupakan</a:t>
            </a:r>
            <a:r>
              <a:rPr lang="en-US" sz="1800" dirty="0" smtClean="0"/>
              <a:t> </a:t>
            </a:r>
            <a:r>
              <a:rPr lang="en-US" sz="1800" dirty="0" err="1" smtClean="0"/>
              <a:t>pusat</a:t>
            </a:r>
            <a:r>
              <a:rPr lang="en-US" sz="1800" dirty="0" smtClean="0"/>
              <a:t> </a:t>
            </a:r>
            <a:r>
              <a:rPr lang="en-US" sz="1800" dirty="0" err="1" smtClean="0"/>
              <a:t>penerus</a:t>
            </a:r>
            <a:r>
              <a:rPr lang="en-US" sz="1800" dirty="0" smtClean="0"/>
              <a:t> </a:t>
            </a:r>
            <a:r>
              <a:rPr lang="en-US" sz="1800" dirty="0" err="1" smtClean="0"/>
              <a:t>impuls</a:t>
            </a:r>
            <a:r>
              <a:rPr lang="en-US" sz="1800" dirty="0" smtClean="0"/>
              <a:t> </a:t>
            </a:r>
            <a:r>
              <a:rPr lang="en-US" sz="1800" dirty="0" err="1" smtClean="0"/>
              <a:t>sensori</a:t>
            </a:r>
            <a:r>
              <a:rPr lang="en-US" sz="1800" dirty="0" smtClean="0"/>
              <a:t> </a:t>
            </a:r>
            <a:r>
              <a:rPr lang="en-US" sz="1800" dirty="0" err="1" smtClean="0"/>
              <a:t>ke</a:t>
            </a:r>
            <a:r>
              <a:rPr lang="en-US" sz="1800" dirty="0" smtClean="0"/>
              <a:t> </a:t>
            </a:r>
            <a:r>
              <a:rPr lang="en-US" sz="1800" dirty="0" err="1" smtClean="0"/>
              <a:t>berbagai</a:t>
            </a:r>
            <a:r>
              <a:rPr lang="en-US" sz="1800" dirty="0" smtClean="0"/>
              <a:t> </a:t>
            </a:r>
            <a:r>
              <a:rPr lang="en-US" sz="1800" dirty="0" err="1" smtClean="0"/>
              <a:t>bagian</a:t>
            </a:r>
            <a:r>
              <a:rPr lang="en-US" sz="1800" dirty="0" smtClean="0"/>
              <a:t> </a:t>
            </a:r>
            <a:r>
              <a:rPr lang="en-US" sz="1800" dirty="0" err="1" smtClean="0"/>
              <a:t>sensori</a:t>
            </a:r>
            <a:r>
              <a:rPr lang="en-US" sz="1800" dirty="0" smtClean="0"/>
              <a:t> </a:t>
            </a:r>
            <a:r>
              <a:rPr lang="en-US" sz="1800" dirty="0" err="1" smtClean="0"/>
              <a:t>sereb</a:t>
            </a:r>
            <a:r>
              <a:rPr lang="id-ID" sz="1800" dirty="0" smtClean="0"/>
              <a:t>e</a:t>
            </a:r>
            <a:r>
              <a:rPr lang="en-US" sz="1800" dirty="0" smtClean="0"/>
              <a:t>rum.</a:t>
            </a:r>
            <a:r>
              <a:rPr lang="id-ID" sz="1800" dirty="0" smtClean="0"/>
              <a:t> </a:t>
            </a:r>
            <a:r>
              <a:rPr lang="en-US" sz="1800" dirty="0" smtClean="0"/>
              <a:t>Ta</a:t>
            </a:r>
            <a:r>
              <a:rPr lang="id-ID" sz="1800" dirty="0" smtClean="0"/>
              <a:t>lam</a:t>
            </a:r>
            <a:r>
              <a:rPr lang="en-US" sz="1800" dirty="0" smtClean="0"/>
              <a:t>us </a:t>
            </a:r>
            <a:r>
              <a:rPr lang="en-US" sz="1800" dirty="0" err="1" smtClean="0"/>
              <a:t>mengatur</a:t>
            </a:r>
            <a:r>
              <a:rPr lang="en-US" sz="1800" dirty="0" smtClean="0"/>
              <a:t> </a:t>
            </a:r>
            <a:r>
              <a:rPr lang="en-US" sz="1800" dirty="0" err="1" smtClean="0"/>
              <a:t>dan</a:t>
            </a:r>
            <a:r>
              <a:rPr lang="en-US" sz="1800" dirty="0" smtClean="0"/>
              <a:t> </a:t>
            </a:r>
            <a:r>
              <a:rPr lang="en-US" sz="1800" dirty="0" err="1" smtClean="0"/>
              <a:t>mengordinasi</a:t>
            </a:r>
            <a:r>
              <a:rPr lang="en-US" sz="1800" dirty="0" smtClean="0"/>
              <a:t> </a:t>
            </a:r>
            <a:r>
              <a:rPr lang="en-US" sz="1800" dirty="0" err="1" smtClean="0"/>
              <a:t>menifestasi</a:t>
            </a:r>
            <a:r>
              <a:rPr lang="en-US" sz="1800" dirty="0" smtClean="0"/>
              <a:t> </a:t>
            </a:r>
            <a:r>
              <a:rPr lang="en-US" sz="1800" dirty="0" err="1" smtClean="0"/>
              <a:t>luar</a:t>
            </a:r>
            <a:r>
              <a:rPr lang="en-US" sz="1800" dirty="0" smtClean="0"/>
              <a:t> </a:t>
            </a:r>
            <a:r>
              <a:rPr lang="en-US" sz="1800" dirty="0" err="1" smtClean="0"/>
              <a:t>dari</a:t>
            </a:r>
            <a:r>
              <a:rPr lang="en-US" sz="1800" dirty="0" smtClean="0"/>
              <a:t> </a:t>
            </a:r>
            <a:r>
              <a:rPr lang="en-US" sz="1800" dirty="0" err="1" smtClean="0"/>
              <a:t>emosi</a:t>
            </a:r>
            <a:endParaRPr lang="id-ID" sz="1800" dirty="0" smtClean="0"/>
          </a:p>
          <a:p>
            <a:pPr>
              <a:buNone/>
            </a:pPr>
            <a:r>
              <a:rPr lang="id-ID" sz="1800" dirty="0" smtClean="0"/>
              <a:t>	Contohnya, merangsang talamus pada </a:t>
            </a:r>
            <a:r>
              <a:rPr lang="sv-SE" sz="1800" dirty="0" smtClean="0"/>
              <a:t>seekor kucing dapat menimbulkan gejala</a:t>
            </a:r>
            <a:r>
              <a:rPr lang="id-ID" sz="1800" dirty="0" smtClean="0"/>
              <a:t> kemarahan, bulu berdiri, cakar menjulur keluar, punggung membungkuk</a:t>
            </a:r>
          </a:p>
          <a:p>
            <a:r>
              <a:rPr lang="en-US" sz="1800" b="1" dirty="0" err="1" smtClean="0"/>
              <a:t>Hipotalamus</a:t>
            </a:r>
            <a:r>
              <a:rPr lang="en-US" sz="1800" dirty="0" smtClean="0"/>
              <a:t> </a:t>
            </a:r>
            <a:r>
              <a:rPr lang="en-US" sz="1800" dirty="0" err="1" smtClean="0"/>
              <a:t>berfungsi</a:t>
            </a:r>
            <a:r>
              <a:rPr lang="en-US" sz="1800" dirty="0" smtClean="0"/>
              <a:t> </a:t>
            </a:r>
            <a:r>
              <a:rPr lang="en-US" sz="1800" dirty="0" err="1" smtClean="0"/>
              <a:t>mengontrol</a:t>
            </a:r>
            <a:r>
              <a:rPr lang="en-US" sz="1800" dirty="0" smtClean="0"/>
              <a:t> </a:t>
            </a:r>
            <a:r>
              <a:rPr lang="en-US" sz="1800" dirty="0" err="1" smtClean="0"/>
              <a:t>sejumlah</a:t>
            </a:r>
            <a:r>
              <a:rPr lang="en-US" sz="1800" dirty="0" smtClean="0"/>
              <a:t> </a:t>
            </a:r>
            <a:r>
              <a:rPr lang="en-US" sz="1800" dirty="0" err="1" smtClean="0"/>
              <a:t>fungsi</a:t>
            </a:r>
            <a:r>
              <a:rPr lang="en-US" sz="1800" dirty="0" smtClean="0"/>
              <a:t> </a:t>
            </a:r>
            <a:r>
              <a:rPr lang="en-US" sz="1800" dirty="0" err="1" smtClean="0"/>
              <a:t>autonom</a:t>
            </a:r>
            <a:r>
              <a:rPr lang="en-US" sz="1800" dirty="0" smtClean="0"/>
              <a:t>. </a:t>
            </a:r>
          </a:p>
          <a:p>
            <a:pPr>
              <a:buNone/>
            </a:pPr>
            <a:r>
              <a:rPr lang="id-ID" sz="1800" dirty="0" smtClean="0"/>
              <a:t>	</a:t>
            </a:r>
            <a:r>
              <a:rPr lang="en-US" sz="1800" dirty="0" err="1" smtClean="0"/>
              <a:t>Hipotalamus</a:t>
            </a:r>
            <a:r>
              <a:rPr lang="en-US" sz="1800" dirty="0" smtClean="0"/>
              <a:t> </a:t>
            </a:r>
            <a:r>
              <a:rPr lang="en-US" sz="1800" dirty="0" err="1" smtClean="0"/>
              <a:t>merupakan</a:t>
            </a:r>
            <a:r>
              <a:rPr lang="en-US" sz="1800" dirty="0" smtClean="0"/>
              <a:t> </a:t>
            </a:r>
            <a:r>
              <a:rPr lang="en-US" sz="1800" dirty="0" err="1" smtClean="0"/>
              <a:t>pusat</a:t>
            </a:r>
            <a:r>
              <a:rPr lang="en-US" sz="1800" dirty="0" smtClean="0"/>
              <a:t> </a:t>
            </a:r>
            <a:r>
              <a:rPr lang="en-US" sz="1800" dirty="0" err="1" smtClean="0"/>
              <a:t>kordinasi</a:t>
            </a:r>
            <a:r>
              <a:rPr lang="en-US" sz="1800" dirty="0" smtClean="0"/>
              <a:t> </a:t>
            </a:r>
            <a:r>
              <a:rPr lang="en-US" sz="1800" dirty="0" err="1" smtClean="0"/>
              <a:t>sistem</a:t>
            </a:r>
            <a:r>
              <a:rPr lang="en-US" sz="1800" dirty="0" smtClean="0"/>
              <a:t> </a:t>
            </a:r>
            <a:r>
              <a:rPr lang="en-US" sz="1800" dirty="0" err="1" smtClean="0"/>
              <a:t>saraf</a:t>
            </a:r>
            <a:r>
              <a:rPr lang="en-US" sz="1800" dirty="0" smtClean="0"/>
              <a:t> </a:t>
            </a:r>
            <a:r>
              <a:rPr lang="en-US" sz="1800" dirty="0" err="1" smtClean="0"/>
              <a:t>autonom</a:t>
            </a:r>
            <a:r>
              <a:rPr lang="en-US" sz="1800" dirty="0" smtClean="0"/>
              <a:t> yang </a:t>
            </a:r>
            <a:r>
              <a:rPr lang="en-US" sz="1800" dirty="0" err="1" smtClean="0"/>
              <a:t>mengendalikan</a:t>
            </a:r>
            <a:r>
              <a:rPr lang="en-US" sz="1800" dirty="0" smtClean="0"/>
              <a:t> </a:t>
            </a:r>
            <a:r>
              <a:rPr lang="en-US" sz="1800" dirty="0" err="1" smtClean="0"/>
              <a:t>suhu</a:t>
            </a:r>
            <a:r>
              <a:rPr lang="en-US" sz="1800" dirty="0" smtClean="0"/>
              <a:t> </a:t>
            </a:r>
            <a:r>
              <a:rPr lang="en-US" sz="1800" dirty="0" err="1" smtClean="0"/>
              <a:t>tubuh</a:t>
            </a:r>
            <a:r>
              <a:rPr lang="en-US" sz="1800" dirty="0" smtClean="0"/>
              <a:t>, </a:t>
            </a:r>
            <a:r>
              <a:rPr lang="en-US" sz="1800" dirty="0" err="1" smtClean="0"/>
              <a:t>selera</a:t>
            </a:r>
            <a:r>
              <a:rPr lang="en-US" sz="1800" dirty="0" smtClean="0"/>
              <a:t> </a:t>
            </a:r>
            <a:r>
              <a:rPr lang="en-US" sz="1800" dirty="0" err="1" smtClean="0"/>
              <a:t>makan</a:t>
            </a:r>
            <a:r>
              <a:rPr lang="en-US" sz="1800" dirty="0" smtClean="0"/>
              <a:t>, </a:t>
            </a:r>
            <a:r>
              <a:rPr lang="en-US" sz="1800" dirty="0" err="1" smtClean="0"/>
              <a:t>lapar</a:t>
            </a:r>
            <a:r>
              <a:rPr lang="en-US" sz="1800" dirty="0" smtClean="0"/>
              <a:t>, </a:t>
            </a:r>
            <a:r>
              <a:rPr lang="en-US" sz="1800" dirty="0" err="1" smtClean="0"/>
              <a:t>haus</a:t>
            </a:r>
            <a:r>
              <a:rPr lang="en-US" sz="1800" dirty="0" smtClean="0"/>
              <a:t>, </a:t>
            </a:r>
            <a:r>
              <a:rPr lang="en-US" sz="1800" dirty="0" err="1" smtClean="0"/>
              <a:t>keseimbangan</a:t>
            </a:r>
            <a:r>
              <a:rPr lang="en-US" sz="1800" dirty="0" smtClean="0"/>
              <a:t>, </a:t>
            </a:r>
            <a:r>
              <a:rPr lang="en-US" sz="1800" dirty="0" err="1" smtClean="0"/>
              <a:t>metabolisme</a:t>
            </a:r>
            <a:r>
              <a:rPr lang="en-US" sz="1800" dirty="0" smtClean="0"/>
              <a:t>, </a:t>
            </a:r>
            <a:r>
              <a:rPr lang="en-US" sz="1800" dirty="0" err="1" smtClean="0"/>
              <a:t>karbohidrat</a:t>
            </a:r>
            <a:r>
              <a:rPr lang="en-US" sz="1800" dirty="0" smtClean="0"/>
              <a:t>, </a:t>
            </a:r>
            <a:r>
              <a:rPr lang="en-US" sz="1800" dirty="0" err="1" smtClean="0"/>
              <a:t>dan</a:t>
            </a:r>
            <a:r>
              <a:rPr lang="en-US" sz="1800" dirty="0" smtClean="0"/>
              <a:t> </a:t>
            </a:r>
            <a:r>
              <a:rPr lang="en-US" sz="1800" dirty="0" err="1" smtClean="0"/>
              <a:t>lemak</a:t>
            </a:r>
            <a:r>
              <a:rPr lang="en-US" sz="1800" dirty="0" smtClean="0"/>
              <a:t>, </a:t>
            </a:r>
            <a:r>
              <a:rPr lang="en-US" sz="1800" dirty="0" err="1" smtClean="0"/>
              <a:t>tekanan</a:t>
            </a:r>
            <a:r>
              <a:rPr lang="en-US" sz="1800" dirty="0" smtClean="0"/>
              <a:t> </a:t>
            </a:r>
            <a:r>
              <a:rPr lang="en-US" sz="1800" dirty="0" err="1" smtClean="0"/>
              <a:t>darah</a:t>
            </a:r>
            <a:r>
              <a:rPr lang="en-US" sz="1800" dirty="0" smtClean="0"/>
              <a:t>, </a:t>
            </a:r>
            <a:r>
              <a:rPr lang="en-US" sz="1800" dirty="0" err="1" smtClean="0"/>
              <a:t>tingkah</a:t>
            </a:r>
            <a:r>
              <a:rPr lang="en-US" sz="1800" dirty="0" smtClean="0"/>
              <a:t> </a:t>
            </a:r>
            <a:r>
              <a:rPr lang="en-US" sz="1800" dirty="0" err="1" smtClean="0"/>
              <a:t>laku</a:t>
            </a:r>
            <a:r>
              <a:rPr lang="en-US" sz="1800" dirty="0" smtClean="0"/>
              <a:t>, </a:t>
            </a:r>
            <a:r>
              <a:rPr lang="en-US" sz="1800" dirty="0" err="1" smtClean="0"/>
              <a:t>dan</a:t>
            </a:r>
            <a:r>
              <a:rPr lang="en-US" sz="1800" dirty="0" smtClean="0"/>
              <a:t> </a:t>
            </a:r>
            <a:r>
              <a:rPr lang="en-US" sz="1800" dirty="0" err="1" smtClean="0"/>
              <a:t>tidur</a:t>
            </a:r>
            <a:r>
              <a:rPr lang="en-US" sz="1800" dirty="0" smtClean="0"/>
              <a:t>.</a:t>
            </a:r>
          </a:p>
          <a:p>
            <a:pPr>
              <a:buNone/>
            </a:pPr>
            <a:r>
              <a:rPr lang="id-ID" sz="1800" dirty="0" smtClean="0"/>
              <a:t>	</a:t>
            </a:r>
            <a:r>
              <a:rPr lang="en-US" sz="1800" dirty="0" err="1" smtClean="0"/>
              <a:t>Hipotalamus</a:t>
            </a:r>
            <a:r>
              <a:rPr lang="en-US" sz="1800" dirty="0" smtClean="0"/>
              <a:t> </a:t>
            </a:r>
            <a:r>
              <a:rPr lang="en-US" sz="1800" dirty="0" err="1" smtClean="0"/>
              <a:t>mengontrol</a:t>
            </a:r>
            <a:r>
              <a:rPr lang="en-US" sz="1800" dirty="0" smtClean="0"/>
              <a:t> </a:t>
            </a:r>
            <a:r>
              <a:rPr lang="en-US" sz="1800" dirty="0" err="1" smtClean="0"/>
              <a:t>fungsi</a:t>
            </a:r>
            <a:r>
              <a:rPr lang="en-US" sz="1800" dirty="0" smtClean="0"/>
              <a:t> </a:t>
            </a:r>
            <a:r>
              <a:rPr lang="en-US" sz="1800" dirty="0" err="1" smtClean="0"/>
              <a:t>tertentu</a:t>
            </a:r>
            <a:r>
              <a:rPr lang="en-US" sz="1800" dirty="0" smtClean="0"/>
              <a:t> </a:t>
            </a:r>
            <a:r>
              <a:rPr lang="en-US" sz="1800" dirty="0" err="1" smtClean="0"/>
              <a:t>kelenjar</a:t>
            </a:r>
            <a:r>
              <a:rPr lang="en-US" sz="1800" dirty="0" smtClean="0"/>
              <a:t> </a:t>
            </a:r>
            <a:r>
              <a:rPr lang="en-US" sz="1800" dirty="0" err="1" smtClean="0"/>
              <a:t>pituitari</a:t>
            </a:r>
            <a:endParaRPr lang="en-US" sz="1800" dirty="0" smtClean="0"/>
          </a:p>
          <a:p>
            <a:pPr>
              <a:buNone/>
            </a:pPr>
            <a:endParaRPr lang="en-US" sz="1800" dirty="0" smtClean="0"/>
          </a:p>
          <a:p>
            <a:pPr marL="179388" indent="-179388">
              <a:spcBef>
                <a:spcPts val="0"/>
              </a:spcBef>
              <a:buNone/>
            </a:pPr>
            <a:endParaRPr lang="id-ID" sz="1800" dirty="0" smtClean="0"/>
          </a:p>
          <a:p>
            <a:pPr marL="179388" indent="-179388">
              <a:spcBef>
                <a:spcPts val="0"/>
              </a:spcBef>
              <a:buNone/>
            </a:pPr>
            <a:endParaRPr lang="en-US" sz="1800" dirty="0"/>
          </a:p>
        </p:txBody>
      </p:sp>
      <p:sp>
        <p:nvSpPr>
          <p:cNvPr id="9" name="Title 1"/>
          <p:cNvSpPr>
            <a:spLocks noGrp="1"/>
          </p:cNvSpPr>
          <p:nvPr>
            <p:ph type="title"/>
          </p:nvPr>
        </p:nvSpPr>
        <p:spPr>
          <a:xfrm>
            <a:off x="3276600" y="1143000"/>
            <a:ext cx="3962400" cy="609600"/>
          </a:xfrm>
        </p:spPr>
        <p:txBody>
          <a:bodyPr/>
          <a:lstStyle/>
          <a:p>
            <a:pPr algn="l"/>
            <a:r>
              <a:rPr lang="en-US" sz="2400" b="1" dirty="0" err="1" smtClean="0">
                <a:solidFill>
                  <a:srgbClr val="00B0F0"/>
                </a:solidFill>
              </a:rPr>
              <a:t>Otak</a:t>
            </a:r>
            <a:r>
              <a:rPr lang="en-US" sz="2400" b="1" dirty="0" smtClean="0">
                <a:solidFill>
                  <a:srgbClr val="00B0F0"/>
                </a:solidFill>
              </a:rPr>
              <a:t> </a:t>
            </a:r>
            <a:r>
              <a:rPr lang="en-US" sz="2400" b="1" dirty="0" err="1" smtClean="0">
                <a:solidFill>
                  <a:srgbClr val="00B0F0"/>
                </a:solidFill>
              </a:rPr>
              <a:t>depan</a:t>
            </a:r>
            <a:r>
              <a:rPr lang="id-ID" sz="2400" b="1" dirty="0" smtClean="0">
                <a:solidFill>
                  <a:srgbClr val="00B0F0"/>
                </a:solidFill>
              </a:rPr>
              <a:t> (Prosensefalon)</a:t>
            </a:r>
            <a:r>
              <a:rPr lang="en-US" sz="2400" b="1" dirty="0" smtClean="0">
                <a:solidFill>
                  <a:srgbClr val="00B0F0"/>
                </a:solidFill>
              </a:rPr>
              <a:t> </a:t>
            </a:r>
            <a:endParaRPr lang="en-US" sz="2400" b="1" dirty="0">
              <a:solidFill>
                <a:srgbClr val="00B0F0"/>
              </a:solidFill>
            </a:endParaRPr>
          </a:p>
        </p:txBody>
      </p:sp>
      <p:sp>
        <p:nvSpPr>
          <p:cNvPr id="10" name="Rectangle 9"/>
          <p:cNvSpPr/>
          <p:nvPr/>
        </p:nvSpPr>
        <p:spPr>
          <a:xfrm>
            <a:off x="3276600" y="533400"/>
            <a:ext cx="981038" cy="523220"/>
          </a:xfrm>
          <a:prstGeom prst="rect">
            <a:avLst/>
          </a:prstGeom>
          <a:ln>
            <a:solidFill>
              <a:srgbClr val="00B0F0"/>
            </a:solidFill>
          </a:ln>
        </p:spPr>
        <p:txBody>
          <a:bodyPr wrap="none">
            <a:spAutoFit/>
          </a:bodyPr>
          <a:lstStyle/>
          <a:p>
            <a:r>
              <a:rPr lang="id-ID" sz="2800" b="1" dirty="0" smtClean="0"/>
              <a:t>O</a:t>
            </a:r>
            <a:r>
              <a:rPr lang="en-US" sz="2800" b="1" dirty="0" err="1" smtClean="0"/>
              <a:t>tak</a:t>
            </a:r>
            <a:r>
              <a:rPr lang="en-US" sz="2800" b="1" dirty="0" smtClean="0"/>
              <a:t> </a:t>
            </a:r>
            <a:endParaRPr lang="id-ID" sz="2800"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blinds(horizontal)">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blinds(horizontal)">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blinds(horizontal)">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blinds(horizontal)">
                                      <p:cBhvr>
                                        <p:cTn id="27" dur="500"/>
                                        <p:tgtEl>
                                          <p:spTgt spid="7">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7">
                                            <p:txEl>
                                              <p:pRg st="4" end="4"/>
                                            </p:txEl>
                                          </p:spTgt>
                                        </p:tgtEl>
                                        <p:attrNameLst>
                                          <p:attrName>style.visibility</p:attrName>
                                        </p:attrNameLst>
                                      </p:cBhvr>
                                      <p:to>
                                        <p:strVal val="visible"/>
                                      </p:to>
                                    </p:set>
                                    <p:animEffect transition="in" filter="blinds(horizontal)">
                                      <p:cBhvr>
                                        <p:cTn id="32"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a:off x="152400" y="228600"/>
            <a:ext cx="2590800" cy="64008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 name="Rounded Rectangle 2"/>
          <p:cNvSpPr/>
          <p:nvPr/>
        </p:nvSpPr>
        <p:spPr>
          <a:xfrm>
            <a:off x="152400" y="2667000"/>
            <a:ext cx="2590800" cy="106680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b="1" dirty="0" smtClean="0">
                <a:solidFill>
                  <a:schemeClr val="bg1"/>
                </a:solidFill>
              </a:rPr>
              <a:t>Sistem Saraf Pusat</a:t>
            </a:r>
            <a:endParaRPr lang="id-ID" sz="2400" b="1" dirty="0">
              <a:solidFill>
                <a:schemeClr val="bg1"/>
              </a:solidFill>
            </a:endParaRPr>
          </a:p>
        </p:txBody>
      </p:sp>
      <p:sp>
        <p:nvSpPr>
          <p:cNvPr id="7" name="Content Placeholder 2"/>
          <p:cNvSpPr>
            <a:spLocks noGrp="1"/>
          </p:cNvSpPr>
          <p:nvPr>
            <p:ph idx="1"/>
          </p:nvPr>
        </p:nvSpPr>
        <p:spPr>
          <a:xfrm>
            <a:off x="3276600" y="1905000"/>
            <a:ext cx="5486400" cy="3763963"/>
          </a:xfrm>
        </p:spPr>
        <p:txBody>
          <a:bodyPr>
            <a:normAutofit/>
          </a:bodyPr>
          <a:lstStyle/>
          <a:p>
            <a:r>
              <a:rPr lang="id-ID" sz="1800" b="1" dirty="0" smtClean="0"/>
              <a:t>Kelenjar pituari </a:t>
            </a:r>
            <a:r>
              <a:rPr lang="id-ID" sz="1800" dirty="0" smtClean="0"/>
              <a:t>a</a:t>
            </a:r>
            <a:r>
              <a:rPr lang="en-US" sz="1800" dirty="0" err="1" smtClean="0"/>
              <a:t>dalah</a:t>
            </a:r>
            <a:r>
              <a:rPr lang="en-US" sz="1800" dirty="0" smtClean="0"/>
              <a:t> </a:t>
            </a:r>
            <a:r>
              <a:rPr lang="en-US" sz="1800" dirty="0" err="1" smtClean="0"/>
              <a:t>kelenjar</a:t>
            </a:r>
            <a:r>
              <a:rPr lang="en-US" sz="1800" dirty="0" smtClean="0"/>
              <a:t> </a:t>
            </a:r>
            <a:r>
              <a:rPr lang="en-US" sz="1800" dirty="0" err="1" smtClean="0"/>
              <a:t>endokrin</a:t>
            </a:r>
            <a:r>
              <a:rPr lang="en-US" sz="1800" dirty="0" smtClean="0"/>
              <a:t> yang </a:t>
            </a:r>
            <a:r>
              <a:rPr lang="en-US" sz="1800" dirty="0" err="1" smtClean="0"/>
              <a:t>terletak</a:t>
            </a:r>
            <a:r>
              <a:rPr lang="en-US" sz="1800" dirty="0" smtClean="0"/>
              <a:t> </a:t>
            </a:r>
            <a:r>
              <a:rPr lang="en-US" sz="1800" dirty="0" err="1" smtClean="0"/>
              <a:t>di</a:t>
            </a:r>
            <a:r>
              <a:rPr lang="en-US" sz="1800" dirty="0" smtClean="0"/>
              <a:t> </a:t>
            </a:r>
            <a:r>
              <a:rPr lang="en-US" sz="1800" dirty="0" err="1" smtClean="0"/>
              <a:t>lekuk</a:t>
            </a:r>
            <a:r>
              <a:rPr lang="en-US" sz="1800" dirty="0" smtClean="0"/>
              <a:t> </a:t>
            </a:r>
            <a:r>
              <a:rPr lang="en-US" sz="1800" dirty="0" err="1" smtClean="0"/>
              <a:t>kecil</a:t>
            </a:r>
            <a:r>
              <a:rPr lang="en-US" sz="1800" dirty="0" smtClean="0"/>
              <a:t> </a:t>
            </a:r>
            <a:r>
              <a:rPr lang="en-US" sz="1800" dirty="0" err="1" smtClean="0"/>
              <a:t>pada</a:t>
            </a:r>
            <a:r>
              <a:rPr lang="en-US" sz="1800" dirty="0" smtClean="0"/>
              <a:t> </a:t>
            </a:r>
            <a:r>
              <a:rPr lang="en-US" sz="1800" dirty="0" err="1" smtClean="0"/>
              <a:t>dasar</a:t>
            </a:r>
            <a:r>
              <a:rPr lang="en-US" sz="1800" dirty="0" smtClean="0"/>
              <a:t> </a:t>
            </a:r>
            <a:r>
              <a:rPr lang="en-US" sz="1800" dirty="0" err="1" smtClean="0"/>
              <a:t>tengkorak</a:t>
            </a:r>
            <a:r>
              <a:rPr lang="en-US" sz="1800" dirty="0" smtClean="0"/>
              <a:t> (</a:t>
            </a:r>
            <a:r>
              <a:rPr lang="en-US" sz="1800" dirty="0" err="1" smtClean="0"/>
              <a:t>selatursika</a:t>
            </a:r>
            <a:r>
              <a:rPr lang="en-US" sz="1800" dirty="0" smtClean="0"/>
              <a:t>)</a:t>
            </a:r>
            <a:endParaRPr lang="id-ID" sz="1800" dirty="0" smtClean="0"/>
          </a:p>
          <a:p>
            <a:pPr>
              <a:buNone/>
            </a:pPr>
            <a:r>
              <a:rPr lang="id-ID" sz="1800" dirty="0" smtClean="0"/>
              <a:t>	K</a:t>
            </a:r>
            <a:r>
              <a:rPr lang="en-US" sz="1800" dirty="0" err="1" smtClean="0"/>
              <a:t>elenjar</a:t>
            </a:r>
            <a:r>
              <a:rPr lang="en-US" sz="1800" dirty="0" smtClean="0"/>
              <a:t> </a:t>
            </a:r>
            <a:r>
              <a:rPr lang="en-US" sz="1800" dirty="0" err="1" smtClean="0"/>
              <a:t>pituitari</a:t>
            </a:r>
            <a:r>
              <a:rPr lang="en-US" sz="1800" dirty="0" smtClean="0"/>
              <a:t> </a:t>
            </a:r>
            <a:r>
              <a:rPr lang="id-ID" sz="1800" dirty="0" smtClean="0"/>
              <a:t>berfungsi sebagai </a:t>
            </a:r>
            <a:r>
              <a:rPr lang="en-US" sz="1800" dirty="0" err="1" smtClean="0"/>
              <a:t>sekresi</a:t>
            </a:r>
            <a:r>
              <a:rPr lang="en-US" sz="1800" dirty="0" smtClean="0"/>
              <a:t> </a:t>
            </a:r>
            <a:r>
              <a:rPr lang="en-US" sz="1800" dirty="0" err="1" smtClean="0"/>
              <a:t>hormon</a:t>
            </a:r>
            <a:endParaRPr lang="en-US" sz="1800" dirty="0" smtClean="0"/>
          </a:p>
          <a:p>
            <a:pPr marL="179388" indent="-179388">
              <a:spcBef>
                <a:spcPts val="0"/>
              </a:spcBef>
              <a:buNone/>
            </a:pPr>
            <a:endParaRPr lang="id-ID" sz="1800" dirty="0" smtClean="0"/>
          </a:p>
          <a:p>
            <a:pPr marL="179388" indent="-179388">
              <a:spcBef>
                <a:spcPts val="0"/>
              </a:spcBef>
              <a:buNone/>
            </a:pPr>
            <a:endParaRPr lang="en-US" sz="1800" dirty="0"/>
          </a:p>
        </p:txBody>
      </p:sp>
      <p:sp>
        <p:nvSpPr>
          <p:cNvPr id="9" name="Title 1"/>
          <p:cNvSpPr>
            <a:spLocks noGrp="1"/>
          </p:cNvSpPr>
          <p:nvPr>
            <p:ph type="title"/>
          </p:nvPr>
        </p:nvSpPr>
        <p:spPr>
          <a:xfrm>
            <a:off x="3276600" y="1143000"/>
            <a:ext cx="3962400" cy="609600"/>
          </a:xfrm>
        </p:spPr>
        <p:txBody>
          <a:bodyPr/>
          <a:lstStyle/>
          <a:p>
            <a:pPr algn="l"/>
            <a:r>
              <a:rPr lang="en-US" sz="2400" b="1" dirty="0" err="1" smtClean="0">
                <a:solidFill>
                  <a:srgbClr val="00B0F0"/>
                </a:solidFill>
              </a:rPr>
              <a:t>Otak</a:t>
            </a:r>
            <a:r>
              <a:rPr lang="en-US" sz="2400" b="1" dirty="0" smtClean="0">
                <a:solidFill>
                  <a:srgbClr val="00B0F0"/>
                </a:solidFill>
              </a:rPr>
              <a:t> </a:t>
            </a:r>
            <a:r>
              <a:rPr lang="en-US" sz="2400" b="1" dirty="0" err="1" smtClean="0">
                <a:solidFill>
                  <a:srgbClr val="00B0F0"/>
                </a:solidFill>
              </a:rPr>
              <a:t>depan</a:t>
            </a:r>
            <a:r>
              <a:rPr lang="id-ID" sz="2400" b="1" dirty="0" smtClean="0">
                <a:solidFill>
                  <a:srgbClr val="00B0F0"/>
                </a:solidFill>
              </a:rPr>
              <a:t> (Prosensefalon)</a:t>
            </a:r>
            <a:r>
              <a:rPr lang="en-US" sz="2400" b="1" dirty="0" smtClean="0">
                <a:solidFill>
                  <a:srgbClr val="00B0F0"/>
                </a:solidFill>
              </a:rPr>
              <a:t> </a:t>
            </a:r>
            <a:endParaRPr lang="en-US" sz="2400" b="1" dirty="0">
              <a:solidFill>
                <a:srgbClr val="00B0F0"/>
              </a:solidFill>
            </a:endParaRPr>
          </a:p>
        </p:txBody>
      </p:sp>
      <p:sp>
        <p:nvSpPr>
          <p:cNvPr id="10" name="Rectangle 9"/>
          <p:cNvSpPr/>
          <p:nvPr/>
        </p:nvSpPr>
        <p:spPr>
          <a:xfrm>
            <a:off x="3276600" y="533400"/>
            <a:ext cx="981038" cy="523220"/>
          </a:xfrm>
          <a:prstGeom prst="rect">
            <a:avLst/>
          </a:prstGeom>
          <a:ln>
            <a:solidFill>
              <a:srgbClr val="00B0F0"/>
            </a:solidFill>
          </a:ln>
        </p:spPr>
        <p:txBody>
          <a:bodyPr wrap="none">
            <a:spAutoFit/>
          </a:bodyPr>
          <a:lstStyle/>
          <a:p>
            <a:r>
              <a:rPr lang="id-ID" sz="2800" b="1" dirty="0" smtClean="0"/>
              <a:t>O</a:t>
            </a:r>
            <a:r>
              <a:rPr lang="en-US" sz="2800" b="1" dirty="0" err="1" smtClean="0"/>
              <a:t>tak</a:t>
            </a:r>
            <a:r>
              <a:rPr lang="en-US" sz="2800" b="1" dirty="0" smtClean="0"/>
              <a:t> </a:t>
            </a:r>
            <a:endParaRPr lang="id-ID" sz="2800"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checkerboard(across)">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checkerboard(across)">
                                      <p:cBhvr>
                                        <p:cTn id="17"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a:off x="152400" y="228600"/>
            <a:ext cx="2590800" cy="64008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 name="Rounded Rectangle 2"/>
          <p:cNvSpPr/>
          <p:nvPr/>
        </p:nvSpPr>
        <p:spPr>
          <a:xfrm>
            <a:off x="152400" y="2667000"/>
            <a:ext cx="2590800" cy="106680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b="1" dirty="0" smtClean="0">
                <a:solidFill>
                  <a:schemeClr val="bg1"/>
                </a:solidFill>
              </a:rPr>
              <a:t>Sistem Saraf Pusat</a:t>
            </a:r>
            <a:endParaRPr lang="id-ID" sz="2400" b="1" dirty="0">
              <a:solidFill>
                <a:schemeClr val="bg1"/>
              </a:solidFill>
            </a:endParaRPr>
          </a:p>
        </p:txBody>
      </p:sp>
      <p:sp>
        <p:nvSpPr>
          <p:cNvPr id="7" name="Content Placeholder 2"/>
          <p:cNvSpPr>
            <a:spLocks noGrp="1"/>
          </p:cNvSpPr>
          <p:nvPr>
            <p:ph idx="1"/>
          </p:nvPr>
        </p:nvSpPr>
        <p:spPr>
          <a:xfrm>
            <a:off x="3276600" y="1905000"/>
            <a:ext cx="5486400" cy="3763963"/>
          </a:xfrm>
        </p:spPr>
        <p:txBody>
          <a:bodyPr>
            <a:normAutofit/>
          </a:bodyPr>
          <a:lstStyle/>
          <a:p>
            <a:pPr marL="0" indent="0">
              <a:buNone/>
            </a:pPr>
            <a:r>
              <a:rPr lang="en-US" sz="2200" dirty="0" err="1" smtClean="0"/>
              <a:t>Bagian-bagian</a:t>
            </a:r>
            <a:r>
              <a:rPr lang="id-ID" sz="2200" dirty="0" smtClean="0"/>
              <a:t>n</a:t>
            </a:r>
            <a:r>
              <a:rPr lang="en-US" sz="2200" dirty="0" err="1" smtClean="0"/>
              <a:t>ya</a:t>
            </a:r>
            <a:r>
              <a:rPr lang="en-US" sz="2200" dirty="0" smtClean="0"/>
              <a:t> </a:t>
            </a:r>
            <a:r>
              <a:rPr lang="en-US" sz="2200" dirty="0" err="1" smtClean="0"/>
              <a:t>berupa</a:t>
            </a:r>
            <a:r>
              <a:rPr lang="en-US" sz="2200" dirty="0" smtClean="0"/>
              <a:t> </a:t>
            </a:r>
            <a:r>
              <a:rPr lang="en-US" sz="2200" dirty="0" err="1" smtClean="0"/>
              <a:t>lobus</a:t>
            </a:r>
            <a:r>
              <a:rPr lang="en-US" sz="2200" dirty="0" smtClean="0"/>
              <a:t> </a:t>
            </a:r>
            <a:r>
              <a:rPr lang="en-US" sz="2200" dirty="0" err="1" smtClean="0"/>
              <a:t>optik</a:t>
            </a:r>
            <a:r>
              <a:rPr lang="en-US" sz="2200" dirty="0" smtClean="0"/>
              <a:t> (</a:t>
            </a:r>
            <a:r>
              <a:rPr lang="en-US" sz="2200" dirty="0" err="1" smtClean="0"/>
              <a:t>kolikuli</a:t>
            </a:r>
            <a:r>
              <a:rPr lang="en-US" sz="2200" dirty="0" smtClean="0"/>
              <a:t> superior)</a:t>
            </a:r>
            <a:r>
              <a:rPr lang="id-ID" sz="2200" dirty="0" smtClean="0"/>
              <a:t> </a:t>
            </a:r>
            <a:r>
              <a:rPr lang="en-US" sz="2200" dirty="0" err="1" smtClean="0"/>
              <a:t>sebagai</a:t>
            </a:r>
            <a:endParaRPr lang="id-ID" sz="2200" dirty="0" smtClean="0"/>
          </a:p>
          <a:p>
            <a:pPr marL="514350" indent="-514350">
              <a:buFont typeface="+mj-lt"/>
              <a:buAutoNum type="arabicPeriod"/>
            </a:pPr>
            <a:r>
              <a:rPr lang="en-US" sz="2200" dirty="0" err="1" smtClean="0"/>
              <a:t>pusat</a:t>
            </a:r>
            <a:r>
              <a:rPr lang="en-US" sz="2200" dirty="0" smtClean="0"/>
              <a:t> </a:t>
            </a:r>
            <a:r>
              <a:rPr lang="en-US" sz="2200" dirty="0" err="1" smtClean="0"/>
              <a:t>pengatur</a:t>
            </a:r>
            <a:r>
              <a:rPr lang="en-US" sz="2200" dirty="0" smtClean="0"/>
              <a:t> </a:t>
            </a:r>
            <a:r>
              <a:rPr lang="en-US" sz="2200" dirty="0" err="1" smtClean="0"/>
              <a:t>gerak</a:t>
            </a:r>
            <a:r>
              <a:rPr lang="en-US" sz="2200" dirty="0" smtClean="0"/>
              <a:t> bola </a:t>
            </a:r>
            <a:r>
              <a:rPr lang="en-US" sz="2200" dirty="0" err="1" smtClean="0"/>
              <a:t>mata</a:t>
            </a:r>
            <a:r>
              <a:rPr lang="en-US" sz="2200" dirty="0" smtClean="0"/>
              <a:t> </a:t>
            </a:r>
            <a:endParaRPr lang="id-ID" sz="2200" dirty="0" smtClean="0"/>
          </a:p>
          <a:p>
            <a:pPr marL="514350" indent="-514350">
              <a:buFont typeface="+mj-lt"/>
              <a:buAutoNum type="arabicPeriod"/>
            </a:pPr>
            <a:r>
              <a:rPr lang="en-US" sz="2200" dirty="0" err="1" smtClean="0"/>
              <a:t>refleks</a:t>
            </a:r>
            <a:r>
              <a:rPr lang="id-ID" sz="2200" dirty="0" smtClean="0"/>
              <a:t> </a:t>
            </a:r>
            <a:r>
              <a:rPr lang="en-US" sz="2200" dirty="0" smtClean="0"/>
              <a:t>pupil </a:t>
            </a:r>
            <a:endParaRPr lang="id-ID" sz="2200" dirty="0" smtClean="0"/>
          </a:p>
          <a:p>
            <a:pPr marL="514350" indent="-514350">
              <a:buFont typeface="+mj-lt"/>
              <a:buAutoNum type="arabicPeriod"/>
            </a:pPr>
            <a:r>
              <a:rPr lang="id-ID" sz="2200" dirty="0" smtClean="0"/>
              <a:t>r</a:t>
            </a:r>
            <a:r>
              <a:rPr lang="en-US" sz="2200" dirty="0" err="1" smtClean="0"/>
              <a:t>efleks</a:t>
            </a:r>
            <a:r>
              <a:rPr lang="en-US" sz="2200" dirty="0" smtClean="0"/>
              <a:t> </a:t>
            </a:r>
            <a:r>
              <a:rPr lang="en-US" sz="2200" dirty="0" err="1" smtClean="0"/>
              <a:t>akomodasi</a:t>
            </a:r>
            <a:endParaRPr lang="id-ID" sz="2200" dirty="0" smtClean="0"/>
          </a:p>
          <a:p>
            <a:pPr marL="0" indent="0">
              <a:buNone/>
            </a:pPr>
            <a:r>
              <a:rPr lang="en-US" sz="2200" dirty="0" err="1" smtClean="0"/>
              <a:t>Bagian</a:t>
            </a:r>
            <a:r>
              <a:rPr lang="en-US" sz="2200" dirty="0" smtClean="0"/>
              <a:t> lain </a:t>
            </a:r>
            <a:r>
              <a:rPr lang="en-US" sz="2200" dirty="0" err="1" smtClean="0"/>
              <a:t>adalah</a:t>
            </a:r>
            <a:r>
              <a:rPr lang="en-US" sz="2200" dirty="0" smtClean="0"/>
              <a:t> </a:t>
            </a:r>
            <a:r>
              <a:rPr lang="en-US" sz="2200" dirty="0" err="1" smtClean="0"/>
              <a:t>kolikuli</a:t>
            </a:r>
            <a:r>
              <a:rPr lang="en-US" sz="2200" dirty="0" smtClean="0"/>
              <a:t> interior, </a:t>
            </a:r>
            <a:r>
              <a:rPr lang="en-US" sz="2200" dirty="0" err="1" smtClean="0"/>
              <a:t>merupakan</a:t>
            </a:r>
            <a:r>
              <a:rPr lang="en-US" sz="2200" dirty="0" smtClean="0"/>
              <a:t> </a:t>
            </a:r>
            <a:r>
              <a:rPr lang="en-US" sz="2200" dirty="0" err="1" smtClean="0"/>
              <a:t>pusat</a:t>
            </a:r>
            <a:r>
              <a:rPr lang="en-US" sz="2200" dirty="0" smtClean="0"/>
              <a:t> </a:t>
            </a:r>
            <a:r>
              <a:rPr lang="en-US" sz="2200" dirty="0" err="1" smtClean="0"/>
              <a:t>dari</a:t>
            </a:r>
            <a:r>
              <a:rPr lang="id-ID" sz="2200" dirty="0" smtClean="0"/>
              <a:t> </a:t>
            </a:r>
            <a:r>
              <a:rPr lang="en-US" sz="2200" dirty="0" err="1" smtClean="0"/>
              <a:t>auditori</a:t>
            </a:r>
            <a:r>
              <a:rPr lang="en-US" sz="2200" dirty="0" smtClean="0"/>
              <a:t> (</a:t>
            </a:r>
            <a:r>
              <a:rPr lang="en-US" sz="2200" dirty="0" err="1" smtClean="0"/>
              <a:t>pendengaran</a:t>
            </a:r>
            <a:r>
              <a:rPr lang="en-US" sz="2200" dirty="0" smtClean="0"/>
              <a:t>)</a:t>
            </a:r>
          </a:p>
          <a:p>
            <a:pPr marL="179388" indent="-179388">
              <a:spcBef>
                <a:spcPts val="0"/>
              </a:spcBef>
              <a:buNone/>
            </a:pPr>
            <a:endParaRPr lang="id-ID" sz="1800" dirty="0" smtClean="0"/>
          </a:p>
          <a:p>
            <a:pPr marL="179388" indent="-179388">
              <a:spcBef>
                <a:spcPts val="0"/>
              </a:spcBef>
              <a:buNone/>
            </a:pPr>
            <a:endParaRPr lang="en-US" sz="1800" dirty="0"/>
          </a:p>
        </p:txBody>
      </p:sp>
      <p:sp>
        <p:nvSpPr>
          <p:cNvPr id="9" name="Title 1"/>
          <p:cNvSpPr>
            <a:spLocks noGrp="1"/>
          </p:cNvSpPr>
          <p:nvPr>
            <p:ph type="title"/>
          </p:nvPr>
        </p:nvSpPr>
        <p:spPr>
          <a:xfrm>
            <a:off x="3276600" y="1143000"/>
            <a:ext cx="3962400" cy="609600"/>
          </a:xfrm>
        </p:spPr>
        <p:txBody>
          <a:bodyPr/>
          <a:lstStyle/>
          <a:p>
            <a:pPr algn="l"/>
            <a:r>
              <a:rPr lang="en-US" sz="2400" b="1" dirty="0" err="1" smtClean="0">
                <a:solidFill>
                  <a:srgbClr val="00B0F0"/>
                </a:solidFill>
              </a:rPr>
              <a:t>Otak</a:t>
            </a:r>
            <a:r>
              <a:rPr lang="en-US" sz="2400" b="1" dirty="0" smtClean="0">
                <a:solidFill>
                  <a:srgbClr val="00B0F0"/>
                </a:solidFill>
              </a:rPr>
              <a:t> </a:t>
            </a:r>
            <a:r>
              <a:rPr lang="id-ID" sz="2400" b="1" dirty="0" smtClean="0">
                <a:solidFill>
                  <a:srgbClr val="00B0F0"/>
                </a:solidFill>
              </a:rPr>
              <a:t>tengah (Mesensefalon)</a:t>
            </a:r>
            <a:r>
              <a:rPr lang="en-US" sz="2400" b="1" dirty="0" smtClean="0">
                <a:solidFill>
                  <a:srgbClr val="00B0F0"/>
                </a:solidFill>
              </a:rPr>
              <a:t> </a:t>
            </a:r>
            <a:endParaRPr lang="en-US" sz="2400" b="1" dirty="0">
              <a:solidFill>
                <a:srgbClr val="00B0F0"/>
              </a:solidFill>
            </a:endParaRPr>
          </a:p>
        </p:txBody>
      </p:sp>
      <p:sp>
        <p:nvSpPr>
          <p:cNvPr id="10" name="Rectangle 9"/>
          <p:cNvSpPr/>
          <p:nvPr/>
        </p:nvSpPr>
        <p:spPr>
          <a:xfrm>
            <a:off x="3276600" y="533400"/>
            <a:ext cx="981038" cy="523220"/>
          </a:xfrm>
          <a:prstGeom prst="rect">
            <a:avLst/>
          </a:prstGeom>
          <a:ln>
            <a:solidFill>
              <a:srgbClr val="00B0F0"/>
            </a:solidFill>
          </a:ln>
        </p:spPr>
        <p:txBody>
          <a:bodyPr wrap="none">
            <a:spAutoFit/>
          </a:bodyPr>
          <a:lstStyle/>
          <a:p>
            <a:r>
              <a:rPr lang="id-ID" sz="2800" b="1" dirty="0" smtClean="0"/>
              <a:t>O</a:t>
            </a:r>
            <a:r>
              <a:rPr lang="en-US" sz="2800" b="1" dirty="0" err="1" smtClean="0"/>
              <a:t>tak</a:t>
            </a:r>
            <a:r>
              <a:rPr lang="en-US" sz="2800" b="1" dirty="0" smtClean="0"/>
              <a:t> </a:t>
            </a:r>
            <a:endParaRPr lang="id-ID" sz="2800"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heckerboard(across)">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blinds(horizontal)">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blinds(horizontal)">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blinds(horizontal)">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blinds(horizontal)">
                                      <p:cBhvr>
                                        <p:cTn id="27" dur="500"/>
                                        <p:tgtEl>
                                          <p:spTgt spid="7">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7">
                                            <p:txEl>
                                              <p:pRg st="4" end="4"/>
                                            </p:txEl>
                                          </p:spTgt>
                                        </p:tgtEl>
                                        <p:attrNameLst>
                                          <p:attrName>style.visibility</p:attrName>
                                        </p:attrNameLst>
                                      </p:cBhvr>
                                      <p:to>
                                        <p:strVal val="visible"/>
                                      </p:to>
                                    </p:set>
                                    <p:animEffect transition="in" filter="blinds(horizontal)">
                                      <p:cBhvr>
                                        <p:cTn id="32"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9" grpId="0"/>
    </p:bld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a:off x="152400" y="228600"/>
            <a:ext cx="2590800" cy="64008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 name="Rounded Rectangle 2"/>
          <p:cNvSpPr/>
          <p:nvPr/>
        </p:nvSpPr>
        <p:spPr>
          <a:xfrm>
            <a:off x="152400" y="2667000"/>
            <a:ext cx="2590800" cy="106680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b="1" dirty="0" smtClean="0">
                <a:solidFill>
                  <a:schemeClr val="bg1"/>
                </a:solidFill>
              </a:rPr>
              <a:t>Sistem Saraf Pusat</a:t>
            </a:r>
            <a:endParaRPr lang="id-ID" sz="2400" b="1" dirty="0">
              <a:solidFill>
                <a:schemeClr val="bg1"/>
              </a:solidFill>
            </a:endParaRPr>
          </a:p>
        </p:txBody>
      </p:sp>
      <p:sp>
        <p:nvSpPr>
          <p:cNvPr id="7" name="Content Placeholder 2"/>
          <p:cNvSpPr>
            <a:spLocks noGrp="1"/>
          </p:cNvSpPr>
          <p:nvPr>
            <p:ph idx="1"/>
          </p:nvPr>
        </p:nvSpPr>
        <p:spPr>
          <a:xfrm>
            <a:off x="3276600" y="1905000"/>
            <a:ext cx="5486400" cy="3763963"/>
          </a:xfrm>
        </p:spPr>
        <p:txBody>
          <a:bodyPr>
            <a:normAutofit/>
          </a:bodyPr>
          <a:lstStyle/>
          <a:p>
            <a:pPr>
              <a:buNone/>
            </a:pPr>
            <a:r>
              <a:rPr lang="en-US" sz="2200" dirty="0" err="1" smtClean="0"/>
              <a:t>Otak</a:t>
            </a:r>
            <a:r>
              <a:rPr lang="en-US" sz="2200" dirty="0" smtClean="0"/>
              <a:t> </a:t>
            </a:r>
            <a:r>
              <a:rPr lang="en-US" sz="2200" dirty="0" err="1" smtClean="0"/>
              <a:t>belakang</a:t>
            </a:r>
            <a:r>
              <a:rPr lang="en-US" sz="2200" dirty="0" smtClean="0"/>
              <a:t> </a:t>
            </a:r>
            <a:r>
              <a:rPr lang="en-US" sz="2200" dirty="0" err="1" smtClean="0"/>
              <a:t>terdiri</a:t>
            </a:r>
            <a:r>
              <a:rPr lang="en-US" sz="2200" dirty="0" smtClean="0"/>
              <a:t> </a:t>
            </a:r>
            <a:r>
              <a:rPr lang="en-US" sz="2200" dirty="0" err="1" smtClean="0"/>
              <a:t>dari</a:t>
            </a:r>
            <a:r>
              <a:rPr lang="en-US" sz="2200" dirty="0" smtClean="0"/>
              <a:t> </a:t>
            </a:r>
            <a:r>
              <a:rPr lang="en-US" sz="2200" dirty="0" err="1" smtClean="0"/>
              <a:t>dua</a:t>
            </a:r>
            <a:r>
              <a:rPr lang="en-US" sz="2200" dirty="0" smtClean="0"/>
              <a:t> </a:t>
            </a:r>
            <a:r>
              <a:rPr lang="en-US" sz="2200" dirty="0" err="1" smtClean="0"/>
              <a:t>bagian</a:t>
            </a:r>
            <a:r>
              <a:rPr lang="id-ID" sz="2200" dirty="0" smtClean="0"/>
              <a:t> </a:t>
            </a:r>
            <a:r>
              <a:rPr lang="en-US" sz="2200" dirty="0" err="1" smtClean="0"/>
              <a:t>yaitu</a:t>
            </a:r>
            <a:endParaRPr lang="id-ID" sz="2200" dirty="0" smtClean="0"/>
          </a:p>
          <a:p>
            <a:pPr>
              <a:buNone/>
            </a:pPr>
            <a:r>
              <a:rPr lang="id-ID" sz="2200" dirty="0" smtClean="0"/>
              <a:t>1. </a:t>
            </a:r>
            <a:r>
              <a:rPr lang="en-US" sz="2200" b="1" dirty="0" err="1" smtClean="0"/>
              <a:t>Serebelum</a:t>
            </a:r>
            <a:r>
              <a:rPr lang="en-US" sz="2200" dirty="0" smtClean="0"/>
              <a:t> </a:t>
            </a:r>
            <a:r>
              <a:rPr lang="en-US" sz="2200" dirty="0" err="1" smtClean="0"/>
              <a:t>merupakan</a:t>
            </a:r>
            <a:r>
              <a:rPr lang="en-US" sz="2200" dirty="0" smtClean="0"/>
              <a:t> </a:t>
            </a:r>
            <a:r>
              <a:rPr lang="en-US" sz="2200" dirty="0" err="1" smtClean="0"/>
              <a:t>pusat</a:t>
            </a:r>
            <a:r>
              <a:rPr lang="en-US" sz="2200" dirty="0" smtClean="0"/>
              <a:t> </a:t>
            </a:r>
            <a:r>
              <a:rPr lang="en-US" sz="2200" dirty="0" err="1" smtClean="0"/>
              <a:t>keseimbangan</a:t>
            </a:r>
            <a:r>
              <a:rPr lang="en-US" sz="2200" dirty="0" smtClean="0"/>
              <a:t> </a:t>
            </a:r>
            <a:r>
              <a:rPr lang="en-US" sz="2200" dirty="0" err="1" smtClean="0"/>
              <a:t>dan</a:t>
            </a:r>
            <a:r>
              <a:rPr lang="en-US" sz="2200" dirty="0" smtClean="0"/>
              <a:t> </a:t>
            </a:r>
            <a:r>
              <a:rPr lang="en-US" sz="2200" dirty="0" err="1" smtClean="0"/>
              <a:t>kordinasi</a:t>
            </a:r>
            <a:r>
              <a:rPr lang="en-US" sz="2200" dirty="0" smtClean="0"/>
              <a:t> motor / </a:t>
            </a:r>
            <a:r>
              <a:rPr lang="en-US" sz="2200" dirty="0" err="1" smtClean="0"/>
              <a:t>gerakan</a:t>
            </a:r>
            <a:endParaRPr lang="en-US" sz="2200" dirty="0" smtClean="0"/>
          </a:p>
          <a:p>
            <a:pPr>
              <a:buNone/>
            </a:pPr>
            <a:r>
              <a:rPr lang="id-ID" sz="2200" dirty="0" smtClean="0"/>
              <a:t>2. </a:t>
            </a:r>
            <a:r>
              <a:rPr lang="en-US" sz="2200" b="1" dirty="0" err="1" smtClean="0"/>
              <a:t>Medula</a:t>
            </a:r>
            <a:r>
              <a:rPr lang="en-US" sz="2200" b="1" dirty="0" smtClean="0"/>
              <a:t> oblongata</a:t>
            </a:r>
            <a:r>
              <a:rPr lang="id-ID" sz="2200" b="1" dirty="0" smtClean="0"/>
              <a:t> </a:t>
            </a:r>
            <a:r>
              <a:rPr lang="id-ID" sz="2200" dirty="0" smtClean="0"/>
              <a:t>berf</a:t>
            </a:r>
            <a:r>
              <a:rPr lang="en-US" sz="2200" dirty="0" err="1" smtClean="0"/>
              <a:t>ungsi</a:t>
            </a:r>
            <a:r>
              <a:rPr lang="en-US" sz="2200" dirty="0" smtClean="0"/>
              <a:t> </a:t>
            </a:r>
            <a:r>
              <a:rPr lang="en-US" sz="2200" dirty="0" err="1" smtClean="0"/>
              <a:t>mengatur</a:t>
            </a:r>
            <a:r>
              <a:rPr lang="en-US" sz="2200" dirty="0" smtClean="0"/>
              <a:t> </a:t>
            </a:r>
            <a:r>
              <a:rPr lang="en-US" sz="2200" dirty="0" err="1" smtClean="0"/>
              <a:t>denyut</a:t>
            </a:r>
            <a:r>
              <a:rPr lang="en-US" sz="2200" dirty="0" smtClean="0"/>
              <a:t> </a:t>
            </a:r>
            <a:r>
              <a:rPr lang="en-US" sz="2200" dirty="0" err="1" smtClean="0"/>
              <a:t>jantung</a:t>
            </a:r>
            <a:r>
              <a:rPr lang="en-US" sz="2200" dirty="0" smtClean="0"/>
              <a:t>, </a:t>
            </a:r>
            <a:r>
              <a:rPr lang="en-US" sz="2200" dirty="0" err="1" smtClean="0"/>
              <a:t>tekanan</a:t>
            </a:r>
            <a:r>
              <a:rPr lang="en-US" sz="2200" dirty="0" smtClean="0"/>
              <a:t> </a:t>
            </a:r>
            <a:r>
              <a:rPr lang="en-US" sz="2200" dirty="0" err="1" smtClean="0"/>
              <a:t>darah</a:t>
            </a:r>
            <a:r>
              <a:rPr lang="en-US" sz="2200" dirty="0" smtClean="0"/>
              <a:t>, </a:t>
            </a:r>
            <a:r>
              <a:rPr lang="en-US" sz="2200" dirty="0" err="1" smtClean="0"/>
              <a:t>gerakan</a:t>
            </a:r>
            <a:r>
              <a:rPr lang="en-US" sz="2200" dirty="0" smtClean="0"/>
              <a:t> </a:t>
            </a:r>
            <a:r>
              <a:rPr lang="en-US" sz="2200" dirty="0" err="1" smtClean="0"/>
              <a:t>pernafasan</a:t>
            </a:r>
            <a:r>
              <a:rPr lang="en-US" sz="2200" dirty="0" smtClean="0"/>
              <a:t>, </a:t>
            </a:r>
            <a:r>
              <a:rPr lang="en-US" sz="2200" dirty="0" err="1" smtClean="0"/>
              <a:t>sekresi</a:t>
            </a:r>
            <a:r>
              <a:rPr lang="en-US" sz="2200" dirty="0" smtClean="0"/>
              <a:t> </a:t>
            </a:r>
            <a:r>
              <a:rPr lang="en-US" sz="2200" dirty="0" err="1" smtClean="0"/>
              <a:t>ludah</a:t>
            </a:r>
            <a:r>
              <a:rPr lang="en-US" sz="2200" dirty="0" smtClean="0"/>
              <a:t>, </a:t>
            </a:r>
            <a:r>
              <a:rPr lang="en-US" sz="2200" dirty="0" err="1" smtClean="0"/>
              <a:t>menelan</a:t>
            </a:r>
            <a:r>
              <a:rPr lang="en-US" sz="2200" dirty="0" smtClean="0"/>
              <a:t>, </a:t>
            </a:r>
            <a:r>
              <a:rPr lang="en-US" sz="2200" dirty="0" err="1" smtClean="0"/>
              <a:t>gerak</a:t>
            </a:r>
            <a:r>
              <a:rPr lang="en-US" sz="2200" dirty="0" smtClean="0"/>
              <a:t> </a:t>
            </a:r>
            <a:r>
              <a:rPr lang="en-US" sz="2200" dirty="0" err="1" smtClean="0"/>
              <a:t>peristaltik</a:t>
            </a:r>
            <a:r>
              <a:rPr lang="en-US" sz="2200" dirty="0" smtClean="0"/>
              <a:t>, </a:t>
            </a:r>
            <a:r>
              <a:rPr lang="en-US" sz="2200" dirty="0" err="1" smtClean="0"/>
              <a:t>batuk</a:t>
            </a:r>
            <a:r>
              <a:rPr lang="en-US" sz="2200" dirty="0" smtClean="0"/>
              <a:t>, </a:t>
            </a:r>
            <a:r>
              <a:rPr lang="en-US" sz="2200" dirty="0" err="1" smtClean="0"/>
              <a:t>dan</a:t>
            </a:r>
            <a:r>
              <a:rPr lang="en-US" sz="2200" dirty="0" smtClean="0"/>
              <a:t> </a:t>
            </a:r>
            <a:r>
              <a:rPr lang="en-US" sz="2200" dirty="0" err="1" smtClean="0"/>
              <a:t>bersin</a:t>
            </a:r>
            <a:endParaRPr lang="en-US" sz="2200" dirty="0" smtClean="0"/>
          </a:p>
          <a:p>
            <a:pPr marL="179388" indent="-179388">
              <a:spcBef>
                <a:spcPts val="0"/>
              </a:spcBef>
              <a:buNone/>
            </a:pPr>
            <a:endParaRPr lang="en-US" sz="1800" dirty="0"/>
          </a:p>
        </p:txBody>
      </p:sp>
      <p:sp>
        <p:nvSpPr>
          <p:cNvPr id="9" name="Title 1"/>
          <p:cNvSpPr>
            <a:spLocks noGrp="1"/>
          </p:cNvSpPr>
          <p:nvPr>
            <p:ph type="title"/>
          </p:nvPr>
        </p:nvSpPr>
        <p:spPr>
          <a:xfrm>
            <a:off x="3276600" y="1143000"/>
            <a:ext cx="4495800" cy="609600"/>
          </a:xfrm>
        </p:spPr>
        <p:txBody>
          <a:bodyPr/>
          <a:lstStyle/>
          <a:p>
            <a:pPr algn="l"/>
            <a:r>
              <a:rPr lang="en-US" sz="2400" b="1" dirty="0" err="1" smtClean="0">
                <a:solidFill>
                  <a:srgbClr val="00B0F0"/>
                </a:solidFill>
              </a:rPr>
              <a:t>Otak</a:t>
            </a:r>
            <a:r>
              <a:rPr lang="en-US" sz="2400" b="1" dirty="0" smtClean="0">
                <a:solidFill>
                  <a:srgbClr val="00B0F0"/>
                </a:solidFill>
              </a:rPr>
              <a:t> </a:t>
            </a:r>
            <a:r>
              <a:rPr lang="id-ID" sz="2400" b="1" dirty="0" smtClean="0">
                <a:solidFill>
                  <a:srgbClr val="00B0F0"/>
                </a:solidFill>
              </a:rPr>
              <a:t>belakang (Rhombensefalon)</a:t>
            </a:r>
            <a:r>
              <a:rPr lang="en-US" sz="2400" b="1" dirty="0" smtClean="0">
                <a:solidFill>
                  <a:srgbClr val="00B0F0"/>
                </a:solidFill>
              </a:rPr>
              <a:t> </a:t>
            </a:r>
            <a:endParaRPr lang="en-US" sz="2400" b="1" dirty="0">
              <a:solidFill>
                <a:srgbClr val="00B0F0"/>
              </a:solidFill>
            </a:endParaRPr>
          </a:p>
        </p:txBody>
      </p:sp>
      <p:sp>
        <p:nvSpPr>
          <p:cNvPr id="10" name="Rectangle 9"/>
          <p:cNvSpPr/>
          <p:nvPr/>
        </p:nvSpPr>
        <p:spPr>
          <a:xfrm>
            <a:off x="3276600" y="533400"/>
            <a:ext cx="981038" cy="523220"/>
          </a:xfrm>
          <a:prstGeom prst="rect">
            <a:avLst/>
          </a:prstGeom>
          <a:ln>
            <a:solidFill>
              <a:srgbClr val="00B0F0"/>
            </a:solidFill>
          </a:ln>
        </p:spPr>
        <p:txBody>
          <a:bodyPr wrap="none">
            <a:spAutoFit/>
          </a:bodyPr>
          <a:lstStyle/>
          <a:p>
            <a:r>
              <a:rPr lang="id-ID" sz="2800" b="1" dirty="0" smtClean="0"/>
              <a:t>O</a:t>
            </a:r>
            <a:r>
              <a:rPr lang="en-US" sz="2800" b="1" dirty="0" err="1" smtClean="0"/>
              <a:t>tak</a:t>
            </a:r>
            <a:r>
              <a:rPr lang="en-US" sz="2800" b="1" dirty="0" smtClean="0"/>
              <a:t> </a:t>
            </a:r>
            <a:endParaRPr lang="id-ID" sz="2800"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checkerboard(across)">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checkerboard(across)">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checkerboard(across)">
                                      <p:cBhvr>
                                        <p:cTn id="22"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9" grpId="0"/>
    </p:bld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a:off x="152400" y="228600"/>
            <a:ext cx="2590800" cy="64008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 name="Rounded Rectangle 2"/>
          <p:cNvSpPr/>
          <p:nvPr/>
        </p:nvSpPr>
        <p:spPr>
          <a:xfrm>
            <a:off x="152400" y="2667000"/>
            <a:ext cx="2590800" cy="106680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b="1" dirty="0" smtClean="0">
                <a:solidFill>
                  <a:schemeClr val="bg1"/>
                </a:solidFill>
              </a:rPr>
              <a:t>Sistem Saraf Pusat</a:t>
            </a:r>
            <a:endParaRPr lang="id-ID" sz="2400" b="1" dirty="0">
              <a:solidFill>
                <a:schemeClr val="bg1"/>
              </a:solidFill>
            </a:endParaRPr>
          </a:p>
        </p:txBody>
      </p:sp>
      <p:sp>
        <p:nvSpPr>
          <p:cNvPr id="7" name="Content Placeholder 2"/>
          <p:cNvSpPr>
            <a:spLocks noGrp="1"/>
          </p:cNvSpPr>
          <p:nvPr>
            <p:ph idx="1"/>
          </p:nvPr>
        </p:nvSpPr>
        <p:spPr>
          <a:xfrm>
            <a:off x="2971800" y="1295400"/>
            <a:ext cx="5791200" cy="5257800"/>
          </a:xfrm>
        </p:spPr>
        <p:txBody>
          <a:bodyPr>
            <a:noAutofit/>
          </a:bodyPr>
          <a:lstStyle/>
          <a:p>
            <a:r>
              <a:rPr lang="en-US" sz="2000" dirty="0" err="1" smtClean="0"/>
              <a:t>Irisan</a:t>
            </a:r>
            <a:r>
              <a:rPr lang="en-US" sz="2000" dirty="0" smtClean="0"/>
              <a:t> </a:t>
            </a:r>
            <a:r>
              <a:rPr lang="en-US" sz="2000" dirty="0" err="1" smtClean="0"/>
              <a:t>melintang</a:t>
            </a:r>
            <a:r>
              <a:rPr lang="en-US" sz="2000" dirty="0" smtClean="0"/>
              <a:t> </a:t>
            </a:r>
            <a:r>
              <a:rPr lang="en-US" sz="2000" dirty="0" err="1" smtClean="0"/>
              <a:t>sumsum</a:t>
            </a:r>
            <a:r>
              <a:rPr lang="en-US" sz="2000" dirty="0" smtClean="0"/>
              <a:t> </a:t>
            </a:r>
            <a:r>
              <a:rPr lang="en-US" sz="2000" dirty="0" err="1" smtClean="0"/>
              <a:t>tulang</a:t>
            </a:r>
            <a:r>
              <a:rPr lang="en-US" sz="2000" dirty="0" smtClean="0"/>
              <a:t> </a:t>
            </a:r>
            <a:r>
              <a:rPr lang="en-US" sz="2000" dirty="0" err="1" smtClean="0"/>
              <a:t>belakang</a:t>
            </a:r>
            <a:r>
              <a:rPr lang="en-US" sz="2000" dirty="0" smtClean="0"/>
              <a:t> </a:t>
            </a:r>
            <a:r>
              <a:rPr lang="en-US" sz="2000" dirty="0" err="1" smtClean="0"/>
              <a:t>menunjukan</a:t>
            </a:r>
            <a:r>
              <a:rPr lang="en-US" sz="2000" dirty="0" smtClean="0"/>
              <a:t> </a:t>
            </a:r>
            <a:endParaRPr lang="id-ID" sz="2000" dirty="0" smtClean="0"/>
          </a:p>
          <a:p>
            <a:r>
              <a:rPr lang="id-ID" sz="2000" dirty="0" err="1" smtClean="0"/>
              <a:t>B</a:t>
            </a:r>
            <a:r>
              <a:rPr lang="en-US" sz="2000" dirty="0" err="1" smtClean="0"/>
              <a:t>agian</a:t>
            </a:r>
            <a:r>
              <a:rPr lang="en-US" sz="2000" dirty="0" smtClean="0"/>
              <a:t> </a:t>
            </a:r>
            <a:r>
              <a:rPr lang="en-US" sz="2000" dirty="0" err="1" smtClean="0"/>
              <a:t>luar</a:t>
            </a:r>
            <a:r>
              <a:rPr lang="en-US" sz="2000" dirty="0" smtClean="0"/>
              <a:t> </a:t>
            </a:r>
            <a:r>
              <a:rPr lang="en-US" sz="2000" dirty="0" err="1" smtClean="0"/>
              <a:t>tersusun</a:t>
            </a:r>
            <a:r>
              <a:rPr lang="en-US" sz="2000" dirty="0" smtClean="0"/>
              <a:t> </a:t>
            </a:r>
            <a:r>
              <a:rPr lang="en-US" sz="2000" dirty="0" err="1" smtClean="0"/>
              <a:t>dari</a:t>
            </a:r>
            <a:r>
              <a:rPr lang="en-US" sz="2000" dirty="0" smtClean="0"/>
              <a:t> </a:t>
            </a:r>
            <a:r>
              <a:rPr lang="en-US" sz="2000" dirty="0" err="1" smtClean="0"/>
              <a:t>bahan</a:t>
            </a:r>
            <a:r>
              <a:rPr lang="en-US" sz="2000" dirty="0" smtClean="0"/>
              <a:t> </a:t>
            </a:r>
            <a:r>
              <a:rPr lang="en-US" sz="2000" dirty="0" err="1" smtClean="0"/>
              <a:t>putih</a:t>
            </a:r>
            <a:r>
              <a:rPr lang="id-ID" sz="2000" dirty="0" smtClean="0"/>
              <a:t> </a:t>
            </a:r>
            <a:r>
              <a:rPr lang="en-US" sz="2000" dirty="0" err="1" smtClean="0"/>
              <a:t>dis</a:t>
            </a:r>
            <a:r>
              <a:rPr lang="id-ID" sz="2000" dirty="0" smtClean="0"/>
              <a:t>e</a:t>
            </a:r>
            <a:r>
              <a:rPr lang="en-US" sz="2000" dirty="0" smtClean="0"/>
              <a:t>but </a:t>
            </a:r>
            <a:r>
              <a:rPr lang="en-US" sz="2000" i="1" dirty="0" err="1" smtClean="0"/>
              <a:t>substansi</a:t>
            </a:r>
            <a:r>
              <a:rPr lang="en-US" sz="2000" i="1" dirty="0" smtClean="0"/>
              <a:t> alba </a:t>
            </a:r>
            <a:endParaRPr lang="id-ID" sz="2000" i="1" dirty="0" smtClean="0"/>
          </a:p>
          <a:p>
            <a:r>
              <a:rPr lang="id-ID" sz="2000" dirty="0" err="1" smtClean="0"/>
              <a:t>B</a:t>
            </a:r>
            <a:r>
              <a:rPr lang="en-US" sz="2000" dirty="0" err="1" smtClean="0"/>
              <a:t>agian</a:t>
            </a:r>
            <a:r>
              <a:rPr lang="en-US" sz="2000" dirty="0" smtClean="0"/>
              <a:t> </a:t>
            </a:r>
            <a:r>
              <a:rPr lang="en-US" sz="2000" dirty="0" err="1" smtClean="0"/>
              <a:t>dalam</a:t>
            </a:r>
            <a:r>
              <a:rPr lang="en-US" sz="2000" dirty="0" smtClean="0"/>
              <a:t> </a:t>
            </a:r>
            <a:r>
              <a:rPr lang="en-US" sz="2000" dirty="0" err="1" smtClean="0"/>
              <a:t>tersusun</a:t>
            </a:r>
            <a:r>
              <a:rPr lang="en-US" sz="2000" dirty="0" smtClean="0"/>
              <a:t> </a:t>
            </a:r>
            <a:r>
              <a:rPr lang="en-US" sz="2000" dirty="0" err="1" smtClean="0"/>
              <a:t>dari</a:t>
            </a:r>
            <a:r>
              <a:rPr lang="en-US" sz="2000" dirty="0" smtClean="0"/>
              <a:t> </a:t>
            </a:r>
            <a:r>
              <a:rPr lang="en-US" sz="2000" dirty="0" err="1" smtClean="0"/>
              <a:t>bahan</a:t>
            </a:r>
            <a:r>
              <a:rPr lang="en-US" sz="2000" dirty="0" smtClean="0"/>
              <a:t> </a:t>
            </a:r>
            <a:r>
              <a:rPr lang="en-US" sz="2000" dirty="0" err="1" smtClean="0"/>
              <a:t>abu-abu</a:t>
            </a:r>
            <a:r>
              <a:rPr lang="id-ID" sz="2000" dirty="0" smtClean="0"/>
              <a:t> </a:t>
            </a:r>
            <a:r>
              <a:rPr lang="en-US" sz="2000" dirty="0" err="1" smtClean="0"/>
              <a:t>disebut</a:t>
            </a:r>
            <a:r>
              <a:rPr lang="en-US" sz="2000" dirty="0" smtClean="0"/>
              <a:t> </a:t>
            </a:r>
            <a:r>
              <a:rPr lang="en-US" sz="2000" i="1" dirty="0" err="1" smtClean="0"/>
              <a:t>substansi</a:t>
            </a:r>
            <a:r>
              <a:rPr lang="en-US" sz="2000" i="1" dirty="0" smtClean="0"/>
              <a:t> </a:t>
            </a:r>
            <a:r>
              <a:rPr lang="en-US" sz="2000" i="1" dirty="0" err="1" smtClean="0"/>
              <a:t>grissea</a:t>
            </a:r>
            <a:r>
              <a:rPr lang="en-US" sz="2000" i="1" dirty="0" smtClean="0"/>
              <a:t> </a:t>
            </a:r>
            <a:endParaRPr lang="en-US" sz="2000" dirty="0" smtClean="0"/>
          </a:p>
          <a:p>
            <a:r>
              <a:rPr lang="en-US" sz="2000" dirty="0" err="1" smtClean="0"/>
              <a:t>Dalam</a:t>
            </a:r>
            <a:r>
              <a:rPr lang="en-US" sz="2000" dirty="0" smtClean="0"/>
              <a:t> </a:t>
            </a:r>
            <a:r>
              <a:rPr lang="en-US" sz="2000" dirty="0" err="1" smtClean="0"/>
              <a:t>bahan</a:t>
            </a:r>
            <a:r>
              <a:rPr lang="en-US" sz="2000" dirty="0" smtClean="0"/>
              <a:t> </a:t>
            </a:r>
            <a:r>
              <a:rPr lang="en-US" sz="2000" dirty="0" err="1" smtClean="0"/>
              <a:t>abu-abu</a:t>
            </a:r>
            <a:r>
              <a:rPr lang="en-US" sz="2000" dirty="0" smtClean="0"/>
              <a:t> </a:t>
            </a:r>
            <a:r>
              <a:rPr lang="en-US" sz="2000" dirty="0" err="1" smtClean="0"/>
              <a:t>terdapat</a:t>
            </a:r>
            <a:r>
              <a:rPr lang="en-US" sz="2000" dirty="0" smtClean="0"/>
              <a:t> </a:t>
            </a:r>
            <a:r>
              <a:rPr lang="en-US" sz="2000" dirty="0" err="1" smtClean="0"/>
              <a:t>saluran</a:t>
            </a:r>
            <a:r>
              <a:rPr lang="en-US" sz="2000" dirty="0" smtClean="0"/>
              <a:t> </a:t>
            </a:r>
            <a:r>
              <a:rPr lang="en-US" sz="2000" dirty="0" err="1" smtClean="0"/>
              <a:t>tengah</a:t>
            </a:r>
            <a:r>
              <a:rPr lang="en-US" sz="2000" dirty="0" smtClean="0"/>
              <a:t> ( </a:t>
            </a:r>
            <a:r>
              <a:rPr lang="en-US" sz="2000" dirty="0" err="1" smtClean="0"/>
              <a:t>kanal</a:t>
            </a:r>
            <a:r>
              <a:rPr lang="en-US" sz="2000" dirty="0" smtClean="0"/>
              <a:t> </a:t>
            </a:r>
            <a:r>
              <a:rPr lang="en-US" sz="2000" dirty="0" err="1" smtClean="0"/>
              <a:t>sentral</a:t>
            </a:r>
            <a:r>
              <a:rPr lang="en-US" sz="2000" dirty="0" smtClean="0"/>
              <a:t> ) yang </a:t>
            </a:r>
            <a:r>
              <a:rPr lang="en-US" sz="2000" dirty="0" err="1" smtClean="0"/>
              <a:t>berisi</a:t>
            </a:r>
            <a:r>
              <a:rPr lang="en-US" sz="2000" dirty="0" smtClean="0"/>
              <a:t> </a:t>
            </a:r>
            <a:r>
              <a:rPr lang="en-US" sz="2000" i="1" dirty="0" err="1" smtClean="0"/>
              <a:t>cairan</a:t>
            </a:r>
            <a:r>
              <a:rPr lang="en-US" sz="2000" i="1" dirty="0" smtClean="0"/>
              <a:t> </a:t>
            </a:r>
            <a:r>
              <a:rPr lang="en-US" sz="2000" i="1" dirty="0" err="1" smtClean="0"/>
              <a:t>serebrospinal</a:t>
            </a:r>
            <a:r>
              <a:rPr lang="en-US" sz="2000" i="1" dirty="0" smtClean="0"/>
              <a:t> </a:t>
            </a:r>
            <a:r>
              <a:rPr lang="en-US" sz="2000" dirty="0" smtClean="0"/>
              <a:t>.</a:t>
            </a:r>
          </a:p>
          <a:p>
            <a:r>
              <a:rPr lang="en-US" sz="2000" dirty="0" err="1" smtClean="0"/>
              <a:t>Substansi</a:t>
            </a:r>
            <a:r>
              <a:rPr lang="en-US" sz="2000" dirty="0" smtClean="0"/>
              <a:t> alba </a:t>
            </a:r>
            <a:r>
              <a:rPr lang="en-US" sz="2000" dirty="0" err="1" smtClean="0"/>
              <a:t>mengandung</a:t>
            </a:r>
            <a:r>
              <a:rPr lang="en-US" sz="2000" dirty="0" smtClean="0"/>
              <a:t> </a:t>
            </a:r>
            <a:r>
              <a:rPr lang="en-US" sz="2000" dirty="0" err="1" smtClean="0"/>
              <a:t>akson</a:t>
            </a:r>
            <a:r>
              <a:rPr lang="en-US" sz="2000" dirty="0" smtClean="0"/>
              <a:t> </a:t>
            </a:r>
            <a:r>
              <a:rPr lang="en-US" sz="2000" dirty="0" err="1" smtClean="0"/>
              <a:t>bermielin</a:t>
            </a:r>
            <a:r>
              <a:rPr lang="en-US" sz="2000" dirty="0" smtClean="0"/>
              <a:t>, </a:t>
            </a:r>
            <a:r>
              <a:rPr lang="en-US" sz="2000" dirty="0" err="1" smtClean="0"/>
              <a:t>berfungsi</a:t>
            </a:r>
            <a:r>
              <a:rPr lang="en-US" sz="2000" dirty="0" smtClean="0"/>
              <a:t> </a:t>
            </a:r>
            <a:r>
              <a:rPr lang="en-US" sz="2000" dirty="0" err="1" smtClean="0"/>
              <a:t>menghantarkan</a:t>
            </a:r>
            <a:r>
              <a:rPr lang="en-US" sz="2000" dirty="0" smtClean="0"/>
              <a:t> </a:t>
            </a:r>
            <a:r>
              <a:rPr lang="en-US" sz="2000" dirty="0" err="1" smtClean="0"/>
              <a:t>impuls</a:t>
            </a:r>
            <a:r>
              <a:rPr lang="en-US" sz="2000" dirty="0" smtClean="0"/>
              <a:t> </a:t>
            </a:r>
            <a:r>
              <a:rPr lang="en-US" sz="2000" dirty="0" err="1" smtClean="0"/>
              <a:t>menuju</a:t>
            </a:r>
            <a:r>
              <a:rPr lang="en-US" sz="2000" dirty="0" smtClean="0"/>
              <a:t> </a:t>
            </a:r>
            <a:r>
              <a:rPr lang="en-US" sz="2000" dirty="0" err="1" smtClean="0"/>
              <a:t>otak</a:t>
            </a:r>
            <a:r>
              <a:rPr lang="en-US" sz="2000" dirty="0" smtClean="0"/>
              <a:t> </a:t>
            </a:r>
            <a:r>
              <a:rPr lang="en-US" sz="2000" dirty="0" err="1" smtClean="0"/>
              <a:t>dan</a:t>
            </a:r>
            <a:r>
              <a:rPr lang="en-US" sz="2000" dirty="0" smtClean="0"/>
              <a:t> </a:t>
            </a:r>
            <a:r>
              <a:rPr lang="en-US" sz="2000" dirty="0" err="1" smtClean="0"/>
              <a:t>dari</a:t>
            </a:r>
            <a:r>
              <a:rPr lang="en-US" sz="2000" dirty="0" smtClean="0"/>
              <a:t> </a:t>
            </a:r>
            <a:r>
              <a:rPr lang="en-US" sz="2000" dirty="0" err="1" smtClean="0"/>
              <a:t>otak</a:t>
            </a:r>
            <a:r>
              <a:rPr lang="en-US" sz="2000" dirty="0" smtClean="0"/>
              <a:t> </a:t>
            </a:r>
            <a:r>
              <a:rPr lang="en-US" sz="2000" dirty="0" err="1" smtClean="0"/>
              <a:t>ke</a:t>
            </a:r>
            <a:r>
              <a:rPr lang="en-US" sz="2000" dirty="0" smtClean="0"/>
              <a:t> </a:t>
            </a:r>
            <a:r>
              <a:rPr lang="en-US" sz="2000" dirty="0" err="1" smtClean="0"/>
              <a:t>efektor</a:t>
            </a:r>
            <a:endParaRPr lang="en-US" sz="2000" dirty="0" smtClean="0"/>
          </a:p>
          <a:p>
            <a:r>
              <a:rPr lang="en-US" sz="2000" dirty="0" err="1" smtClean="0"/>
              <a:t>Sumsum</a:t>
            </a:r>
            <a:r>
              <a:rPr lang="en-US" sz="2000" dirty="0" smtClean="0"/>
              <a:t> </a:t>
            </a:r>
            <a:r>
              <a:rPr lang="en-US" sz="2000" dirty="0" err="1" smtClean="0"/>
              <a:t>tulang</a:t>
            </a:r>
            <a:r>
              <a:rPr lang="en-US" sz="2000" dirty="0" smtClean="0"/>
              <a:t> </a:t>
            </a:r>
            <a:r>
              <a:rPr lang="en-US" sz="2000" dirty="0" err="1" smtClean="0"/>
              <a:t>belakang</a:t>
            </a:r>
            <a:r>
              <a:rPr lang="en-US" sz="2000" dirty="0" smtClean="0"/>
              <a:t> </a:t>
            </a:r>
            <a:r>
              <a:rPr lang="en-US" sz="2000" dirty="0" err="1" smtClean="0"/>
              <a:t>juga</a:t>
            </a:r>
            <a:r>
              <a:rPr lang="en-US" sz="2000" dirty="0" smtClean="0"/>
              <a:t> </a:t>
            </a:r>
            <a:r>
              <a:rPr lang="en-US" sz="2000" dirty="0" err="1" smtClean="0"/>
              <a:t>dilindungi</a:t>
            </a:r>
            <a:r>
              <a:rPr lang="en-US" sz="2000" dirty="0" smtClean="0"/>
              <a:t> </a:t>
            </a:r>
            <a:r>
              <a:rPr lang="en-US" sz="2000" dirty="0" err="1" smtClean="0"/>
              <a:t>oleh</a:t>
            </a:r>
            <a:r>
              <a:rPr lang="en-US" sz="2000" dirty="0" smtClean="0"/>
              <a:t> </a:t>
            </a:r>
            <a:r>
              <a:rPr lang="en-US" sz="2000" dirty="0" err="1" smtClean="0"/>
              <a:t>selaput</a:t>
            </a:r>
            <a:r>
              <a:rPr lang="en-US" sz="2000" dirty="0" smtClean="0"/>
              <a:t> </a:t>
            </a:r>
            <a:r>
              <a:rPr lang="en-US" sz="2000" dirty="0" err="1" smtClean="0"/>
              <a:t>meninges</a:t>
            </a:r>
            <a:r>
              <a:rPr lang="en-US" sz="2000" dirty="0" smtClean="0"/>
              <a:t>. </a:t>
            </a:r>
            <a:r>
              <a:rPr lang="en-US" sz="2000" dirty="0" err="1" smtClean="0"/>
              <a:t>Fungsi</a:t>
            </a:r>
            <a:r>
              <a:rPr lang="en-US" sz="2000" dirty="0" smtClean="0"/>
              <a:t> </a:t>
            </a:r>
            <a:r>
              <a:rPr lang="en-US" sz="2000" dirty="0" err="1" smtClean="0"/>
              <a:t>utama</a:t>
            </a:r>
            <a:r>
              <a:rPr lang="en-US" sz="2000" dirty="0" smtClean="0"/>
              <a:t> </a:t>
            </a:r>
            <a:r>
              <a:rPr lang="en-US" sz="2000" dirty="0" err="1" smtClean="0"/>
              <a:t>sumsum</a:t>
            </a:r>
            <a:r>
              <a:rPr lang="en-US" sz="2000" dirty="0" smtClean="0"/>
              <a:t> </a:t>
            </a:r>
            <a:r>
              <a:rPr lang="en-US" sz="2000" dirty="0" err="1" smtClean="0"/>
              <a:t>tulang</a:t>
            </a:r>
            <a:r>
              <a:rPr lang="en-US" sz="2000" dirty="0" smtClean="0"/>
              <a:t> </a:t>
            </a:r>
            <a:r>
              <a:rPr lang="en-US" sz="2000" dirty="0" err="1" smtClean="0"/>
              <a:t>belakang</a:t>
            </a:r>
            <a:r>
              <a:rPr lang="en-US" sz="2000" dirty="0" smtClean="0"/>
              <a:t> </a:t>
            </a:r>
            <a:r>
              <a:rPr lang="en-US" sz="2000" dirty="0" err="1" smtClean="0"/>
              <a:t>adalah</a:t>
            </a:r>
            <a:r>
              <a:rPr lang="en-US" sz="2000" dirty="0" smtClean="0"/>
              <a:t> </a:t>
            </a:r>
            <a:r>
              <a:rPr lang="en-US" sz="2000" dirty="0" err="1" smtClean="0"/>
              <a:t>menghubungkan</a:t>
            </a:r>
            <a:r>
              <a:rPr lang="en-US" sz="2000" dirty="0" smtClean="0"/>
              <a:t> </a:t>
            </a:r>
            <a:r>
              <a:rPr lang="en-US" sz="2000" dirty="0" err="1" smtClean="0"/>
              <a:t>impuls</a:t>
            </a:r>
            <a:r>
              <a:rPr lang="en-US" sz="2000" dirty="0" smtClean="0"/>
              <a:t> </a:t>
            </a:r>
            <a:r>
              <a:rPr lang="en-US" sz="2000" dirty="0" err="1" smtClean="0"/>
              <a:t>dari</a:t>
            </a:r>
            <a:r>
              <a:rPr lang="en-US" sz="2000" dirty="0" smtClean="0"/>
              <a:t> </a:t>
            </a:r>
            <a:r>
              <a:rPr lang="en-US" sz="2000" dirty="0" err="1" smtClean="0"/>
              <a:t>dan</a:t>
            </a:r>
            <a:r>
              <a:rPr lang="en-US" sz="2000" dirty="0" smtClean="0"/>
              <a:t> </a:t>
            </a:r>
            <a:r>
              <a:rPr lang="en-US" sz="2000" dirty="0" err="1" smtClean="0"/>
              <a:t>ke</a:t>
            </a:r>
            <a:r>
              <a:rPr lang="en-US" sz="2000" dirty="0" smtClean="0"/>
              <a:t> </a:t>
            </a:r>
            <a:r>
              <a:rPr lang="en-US" sz="2000" dirty="0" err="1" smtClean="0"/>
              <a:t>otak</a:t>
            </a:r>
            <a:r>
              <a:rPr lang="en-US" sz="2000" dirty="0" smtClean="0"/>
              <a:t>, </a:t>
            </a:r>
            <a:r>
              <a:rPr lang="en-US" sz="2000" dirty="0" err="1" smtClean="0"/>
              <a:t>serta</a:t>
            </a:r>
            <a:r>
              <a:rPr lang="en-US" sz="2000" dirty="0" smtClean="0"/>
              <a:t> </a:t>
            </a:r>
            <a:r>
              <a:rPr lang="en-US" sz="2000" dirty="0" err="1" smtClean="0"/>
              <a:t>memeberi</a:t>
            </a:r>
            <a:r>
              <a:rPr lang="en-US" sz="2000" dirty="0" smtClean="0"/>
              <a:t> </a:t>
            </a:r>
            <a:r>
              <a:rPr lang="en-US" sz="2000" dirty="0" err="1" smtClean="0"/>
              <a:t>alternatif</a:t>
            </a:r>
            <a:r>
              <a:rPr lang="en-US" sz="2000" dirty="0" smtClean="0"/>
              <a:t> </a:t>
            </a:r>
            <a:r>
              <a:rPr lang="en-US" sz="2000" dirty="0" err="1" smtClean="0"/>
              <a:t>jalan</a:t>
            </a:r>
            <a:r>
              <a:rPr lang="en-US" sz="2000" dirty="0" smtClean="0"/>
              <a:t> </a:t>
            </a:r>
            <a:r>
              <a:rPr lang="en-US" sz="2000" dirty="0" err="1" smtClean="0"/>
              <a:t>terpendek</a:t>
            </a:r>
            <a:r>
              <a:rPr lang="en-US" sz="2000" dirty="0" smtClean="0"/>
              <a:t> </a:t>
            </a:r>
            <a:r>
              <a:rPr lang="en-US" sz="2000" dirty="0" err="1" smtClean="0"/>
              <a:t>pada</a:t>
            </a:r>
            <a:r>
              <a:rPr lang="en-US" sz="2000" dirty="0" smtClean="0"/>
              <a:t> </a:t>
            </a:r>
            <a:r>
              <a:rPr lang="en-US" sz="2000" dirty="0" err="1" smtClean="0"/>
              <a:t>gerak</a:t>
            </a:r>
            <a:r>
              <a:rPr lang="en-US" sz="2000" dirty="0" smtClean="0"/>
              <a:t> </a:t>
            </a:r>
            <a:r>
              <a:rPr lang="en-US" sz="2000" dirty="0" err="1" smtClean="0"/>
              <a:t>refleks</a:t>
            </a:r>
            <a:r>
              <a:rPr lang="en-US" sz="2000" dirty="0" smtClean="0"/>
              <a:t>.</a:t>
            </a:r>
          </a:p>
        </p:txBody>
      </p:sp>
      <p:sp>
        <p:nvSpPr>
          <p:cNvPr id="10" name="Rectangle 9"/>
          <p:cNvSpPr/>
          <p:nvPr/>
        </p:nvSpPr>
        <p:spPr>
          <a:xfrm>
            <a:off x="3276600" y="533400"/>
            <a:ext cx="4049185" cy="523220"/>
          </a:xfrm>
          <a:prstGeom prst="rect">
            <a:avLst/>
          </a:prstGeom>
          <a:ln>
            <a:solidFill>
              <a:srgbClr val="00B0F0"/>
            </a:solidFill>
          </a:ln>
        </p:spPr>
        <p:txBody>
          <a:bodyPr wrap="none">
            <a:spAutoFit/>
          </a:bodyPr>
          <a:lstStyle/>
          <a:p>
            <a:r>
              <a:rPr lang="id-ID" sz="2800" b="1" dirty="0" smtClean="0"/>
              <a:t>Sumsum Tulang Belakang</a:t>
            </a:r>
            <a:r>
              <a:rPr lang="en-US" sz="2800" b="1" dirty="0" smtClean="0"/>
              <a:t> </a:t>
            </a:r>
            <a:endParaRPr lang="id-ID" sz="2800"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0"/>
                                        </p:tgtEl>
                                        <p:attrNameLst>
                                          <p:attrName>style.visibility</p:attrName>
                                        </p:attrNameLst>
                                      </p:cBhvr>
                                      <p:to>
                                        <p:strVal val="visible"/>
                                      </p:to>
                                    </p:set>
                                    <p:anim calcmode="discrete" valueType="clr">
                                      <p:cBhvr override="childStyle">
                                        <p:cTn id="7" dur="80"/>
                                        <p:tgtEl>
                                          <p:spTgt spid="10"/>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0"/>
                                        </p:tgtEl>
                                        <p:attrNameLst>
                                          <p:attrName>fillcolor</p:attrName>
                                        </p:attrNameLst>
                                      </p:cBhvr>
                                      <p:tavLst>
                                        <p:tav tm="0">
                                          <p:val>
                                            <p:clrVal>
                                              <a:schemeClr val="accent2"/>
                                            </p:clrVal>
                                          </p:val>
                                        </p:tav>
                                        <p:tav tm="50000">
                                          <p:val>
                                            <p:clrVal>
                                              <a:schemeClr val="hlink"/>
                                            </p:clrVal>
                                          </p:val>
                                        </p:tav>
                                      </p:tavLst>
                                    </p:anim>
                                    <p:set>
                                      <p:cBhvr>
                                        <p:cTn id="9" dur="80"/>
                                        <p:tgtEl>
                                          <p:spTgt spid="10"/>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Effect transition="in" filter="fade">
                                      <p:cBhvr>
                                        <p:cTn id="14" dur="1000"/>
                                        <p:tgtEl>
                                          <p:spTgt spid="7">
                                            <p:txEl>
                                              <p:pRg st="0" end="0"/>
                                            </p:txEl>
                                          </p:spTgt>
                                        </p:tgtEl>
                                      </p:cBhvr>
                                    </p:animEffect>
                                    <p:anim calcmode="lin" valueType="num">
                                      <p:cBhvr>
                                        <p:cTn id="15"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7">
                                            <p:txEl>
                                              <p:pRg st="1" end="1"/>
                                            </p:txEl>
                                          </p:spTgt>
                                        </p:tgtEl>
                                        <p:attrNameLst>
                                          <p:attrName>style.visibility</p:attrName>
                                        </p:attrNameLst>
                                      </p:cBhvr>
                                      <p:to>
                                        <p:strVal val="visible"/>
                                      </p:to>
                                    </p:set>
                                    <p:animEffect transition="in" filter="fade">
                                      <p:cBhvr>
                                        <p:cTn id="21" dur="1000"/>
                                        <p:tgtEl>
                                          <p:spTgt spid="7">
                                            <p:txEl>
                                              <p:pRg st="1" end="1"/>
                                            </p:txEl>
                                          </p:spTgt>
                                        </p:tgtEl>
                                      </p:cBhvr>
                                    </p:animEffect>
                                    <p:anim calcmode="lin" valueType="num">
                                      <p:cBhvr>
                                        <p:cTn id="22"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7">
                                            <p:txEl>
                                              <p:pRg st="2" end="2"/>
                                            </p:txEl>
                                          </p:spTgt>
                                        </p:tgtEl>
                                        <p:attrNameLst>
                                          <p:attrName>style.visibility</p:attrName>
                                        </p:attrNameLst>
                                      </p:cBhvr>
                                      <p:to>
                                        <p:strVal val="visible"/>
                                      </p:to>
                                    </p:set>
                                    <p:animEffect transition="in" filter="fade">
                                      <p:cBhvr>
                                        <p:cTn id="28" dur="1000"/>
                                        <p:tgtEl>
                                          <p:spTgt spid="7">
                                            <p:txEl>
                                              <p:pRg st="2" end="2"/>
                                            </p:txEl>
                                          </p:spTgt>
                                        </p:tgtEl>
                                      </p:cBhvr>
                                    </p:animEffect>
                                    <p:anim calcmode="lin" valueType="num">
                                      <p:cBhvr>
                                        <p:cTn id="29"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7">
                                            <p:txEl>
                                              <p:pRg st="3" end="3"/>
                                            </p:txEl>
                                          </p:spTgt>
                                        </p:tgtEl>
                                        <p:attrNameLst>
                                          <p:attrName>style.visibility</p:attrName>
                                        </p:attrNameLst>
                                      </p:cBhvr>
                                      <p:to>
                                        <p:strVal val="visible"/>
                                      </p:to>
                                    </p:set>
                                    <p:animEffect transition="in" filter="fade">
                                      <p:cBhvr>
                                        <p:cTn id="35" dur="1000"/>
                                        <p:tgtEl>
                                          <p:spTgt spid="7">
                                            <p:txEl>
                                              <p:pRg st="3" end="3"/>
                                            </p:txEl>
                                          </p:spTgt>
                                        </p:tgtEl>
                                      </p:cBhvr>
                                    </p:animEffect>
                                    <p:anim calcmode="lin" valueType="num">
                                      <p:cBhvr>
                                        <p:cTn id="36"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grpId="0" nodeType="clickEffect">
                                  <p:stCondLst>
                                    <p:cond delay="0"/>
                                  </p:stCondLst>
                                  <p:childTnLst>
                                    <p:set>
                                      <p:cBhvr>
                                        <p:cTn id="41" dur="1" fill="hold">
                                          <p:stCondLst>
                                            <p:cond delay="0"/>
                                          </p:stCondLst>
                                        </p:cTn>
                                        <p:tgtEl>
                                          <p:spTgt spid="7">
                                            <p:txEl>
                                              <p:pRg st="4" end="4"/>
                                            </p:txEl>
                                          </p:spTgt>
                                        </p:tgtEl>
                                        <p:attrNameLst>
                                          <p:attrName>style.visibility</p:attrName>
                                        </p:attrNameLst>
                                      </p:cBhvr>
                                      <p:to>
                                        <p:strVal val="visible"/>
                                      </p:to>
                                    </p:set>
                                    <p:animEffect transition="in" filter="fade">
                                      <p:cBhvr>
                                        <p:cTn id="42" dur="1000"/>
                                        <p:tgtEl>
                                          <p:spTgt spid="7">
                                            <p:txEl>
                                              <p:pRg st="4" end="4"/>
                                            </p:txEl>
                                          </p:spTgt>
                                        </p:tgtEl>
                                      </p:cBhvr>
                                    </p:animEffect>
                                    <p:anim calcmode="lin" valueType="num">
                                      <p:cBhvr>
                                        <p:cTn id="43"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7" presetClass="entr" presetSubtype="0" fill="hold" grpId="0" nodeType="clickEffect">
                                  <p:stCondLst>
                                    <p:cond delay="0"/>
                                  </p:stCondLst>
                                  <p:childTnLst>
                                    <p:set>
                                      <p:cBhvr>
                                        <p:cTn id="48" dur="1" fill="hold">
                                          <p:stCondLst>
                                            <p:cond delay="0"/>
                                          </p:stCondLst>
                                        </p:cTn>
                                        <p:tgtEl>
                                          <p:spTgt spid="7">
                                            <p:txEl>
                                              <p:pRg st="5" end="5"/>
                                            </p:txEl>
                                          </p:spTgt>
                                        </p:tgtEl>
                                        <p:attrNameLst>
                                          <p:attrName>style.visibility</p:attrName>
                                        </p:attrNameLst>
                                      </p:cBhvr>
                                      <p:to>
                                        <p:strVal val="visible"/>
                                      </p:to>
                                    </p:set>
                                    <p:animEffect transition="in" filter="fade">
                                      <p:cBhvr>
                                        <p:cTn id="49" dur="1000"/>
                                        <p:tgtEl>
                                          <p:spTgt spid="7">
                                            <p:txEl>
                                              <p:pRg st="5" end="5"/>
                                            </p:txEl>
                                          </p:spTgt>
                                        </p:tgtEl>
                                      </p:cBhvr>
                                    </p:animEffect>
                                    <p:anim calcmode="lin" valueType="num">
                                      <p:cBhvr>
                                        <p:cTn id="50" dur="1000" fill="hold"/>
                                        <p:tgtEl>
                                          <p:spTgt spid="7">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7">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305800" cy="868362"/>
          </a:xfrm>
          <a:solidFill>
            <a:srgbClr val="00B0F0"/>
          </a:solidFill>
        </p:spPr>
        <p:txBody>
          <a:bodyPr>
            <a:normAutofit/>
          </a:bodyPr>
          <a:lstStyle/>
          <a:p>
            <a:pPr>
              <a:tabLst>
                <a:tab pos="574675" algn="l"/>
              </a:tabLst>
            </a:pPr>
            <a:r>
              <a:rPr lang="id-ID" b="1" dirty="0" smtClean="0"/>
              <a:t>SISTEM SARAF</a:t>
            </a:r>
            <a:endParaRPr lang="en-US" b="1" dirty="0"/>
          </a:p>
        </p:txBody>
      </p:sp>
      <p:sp>
        <p:nvSpPr>
          <p:cNvPr id="4" name="Rectangle 3"/>
          <p:cNvSpPr/>
          <p:nvPr/>
        </p:nvSpPr>
        <p:spPr>
          <a:xfrm>
            <a:off x="762000" y="1219201"/>
            <a:ext cx="8153399" cy="2352952"/>
          </a:xfrm>
          <a:prstGeom prst="rect">
            <a:avLst/>
          </a:prstGeom>
        </p:spPr>
        <p:txBody>
          <a:bodyPr wrap="square">
            <a:spAutoFit/>
          </a:bodyPr>
          <a:lstStyle/>
          <a:p>
            <a:pPr marL="339725" indent="-339725">
              <a:lnSpc>
                <a:spcPct val="150000"/>
              </a:lnSpc>
              <a:buFont typeface="Wingdings" pitchFamily="2" charset="2"/>
              <a:buChar char="§"/>
            </a:pPr>
            <a:r>
              <a:rPr lang="en-US" sz="2000" dirty="0" err="1" smtClean="0"/>
              <a:t>Semua</a:t>
            </a:r>
            <a:r>
              <a:rPr lang="en-US" sz="2000" dirty="0" smtClean="0"/>
              <a:t> </a:t>
            </a:r>
            <a:r>
              <a:rPr lang="en-US" sz="2000" dirty="0" err="1" smtClean="0"/>
              <a:t>penyebab</a:t>
            </a:r>
            <a:r>
              <a:rPr lang="en-US" sz="2000" dirty="0" smtClean="0"/>
              <a:t> </a:t>
            </a:r>
            <a:r>
              <a:rPr lang="en-US" sz="2000" dirty="0" err="1" smtClean="0"/>
              <a:t>terjadinya</a:t>
            </a:r>
            <a:r>
              <a:rPr lang="en-US" sz="2000" dirty="0" smtClean="0"/>
              <a:t> </a:t>
            </a:r>
            <a:r>
              <a:rPr lang="en-US" sz="2000" dirty="0" err="1" smtClean="0"/>
              <a:t>perubahan</a:t>
            </a:r>
            <a:r>
              <a:rPr lang="en-US" sz="2000" dirty="0" smtClean="0"/>
              <a:t> </a:t>
            </a:r>
            <a:r>
              <a:rPr lang="en-US" sz="2000" dirty="0" err="1" smtClean="0"/>
              <a:t>dalam</a:t>
            </a:r>
            <a:r>
              <a:rPr lang="en-US" sz="2000" dirty="0" smtClean="0"/>
              <a:t> </a:t>
            </a:r>
            <a:r>
              <a:rPr lang="en-US" sz="2000" dirty="0" err="1" smtClean="0"/>
              <a:t>tubuh</a:t>
            </a:r>
            <a:r>
              <a:rPr lang="en-US" sz="2000" dirty="0" smtClean="0"/>
              <a:t> </a:t>
            </a:r>
            <a:r>
              <a:rPr lang="en-US" sz="2000" dirty="0" err="1" smtClean="0"/>
              <a:t>atau</a:t>
            </a:r>
            <a:r>
              <a:rPr lang="en-US" sz="2000" dirty="0" smtClean="0"/>
              <a:t> </a:t>
            </a:r>
            <a:r>
              <a:rPr lang="en-US" sz="2000" dirty="0" err="1" smtClean="0"/>
              <a:t>bagian</a:t>
            </a:r>
            <a:r>
              <a:rPr lang="en-US" sz="2000" dirty="0" smtClean="0"/>
              <a:t> </a:t>
            </a:r>
            <a:r>
              <a:rPr lang="en-US" sz="2000" dirty="0" err="1" smtClean="0"/>
              <a:t>tubuh</a:t>
            </a:r>
            <a:r>
              <a:rPr lang="en-US" sz="2000" dirty="0" smtClean="0"/>
              <a:t> </a:t>
            </a:r>
            <a:r>
              <a:rPr lang="en-US" sz="2000" dirty="0" err="1" smtClean="0"/>
              <a:t>disebut</a:t>
            </a:r>
            <a:r>
              <a:rPr lang="en-US" sz="2000" dirty="0" smtClean="0"/>
              <a:t> </a:t>
            </a:r>
            <a:r>
              <a:rPr lang="en-US" sz="2000" dirty="0" err="1" smtClean="0"/>
              <a:t>rangsang</a:t>
            </a:r>
            <a:r>
              <a:rPr lang="en-US" sz="2000" dirty="0" smtClean="0"/>
              <a:t>. </a:t>
            </a:r>
          </a:p>
          <a:p>
            <a:pPr marL="339725" indent="-339725">
              <a:lnSpc>
                <a:spcPct val="150000"/>
              </a:lnSpc>
              <a:buFont typeface="Wingdings" pitchFamily="2" charset="2"/>
              <a:buChar char="§"/>
            </a:pPr>
            <a:r>
              <a:rPr lang="en-US" sz="2000" dirty="0" err="1" smtClean="0"/>
              <a:t>Alat</a:t>
            </a:r>
            <a:r>
              <a:rPr lang="en-US" sz="2000" dirty="0" smtClean="0"/>
              <a:t> yang </a:t>
            </a:r>
            <a:r>
              <a:rPr lang="en-US" sz="2000" dirty="0" err="1" smtClean="0"/>
              <a:t>mampu</a:t>
            </a:r>
            <a:r>
              <a:rPr lang="en-US" sz="2000" dirty="0" smtClean="0"/>
              <a:t> </a:t>
            </a:r>
            <a:r>
              <a:rPr lang="en-US" sz="2000" dirty="0" err="1" smtClean="0"/>
              <a:t>menerima</a:t>
            </a:r>
            <a:r>
              <a:rPr lang="en-US" sz="2000" dirty="0" smtClean="0"/>
              <a:t> </a:t>
            </a:r>
            <a:r>
              <a:rPr lang="en-US" sz="2000" dirty="0" err="1" smtClean="0"/>
              <a:t>rangsang</a:t>
            </a:r>
            <a:r>
              <a:rPr lang="en-US" sz="2000" dirty="0" smtClean="0"/>
              <a:t> </a:t>
            </a:r>
            <a:r>
              <a:rPr lang="en-US" sz="2000" dirty="0" err="1" smtClean="0"/>
              <a:t>dinamakan</a:t>
            </a:r>
            <a:r>
              <a:rPr lang="en-US" sz="2000" dirty="0" smtClean="0"/>
              <a:t> </a:t>
            </a:r>
            <a:r>
              <a:rPr lang="en-US" sz="2000" dirty="0" err="1" smtClean="0"/>
              <a:t>indra</a:t>
            </a:r>
            <a:r>
              <a:rPr lang="en-US" sz="2000" dirty="0" smtClean="0"/>
              <a:t> (</a:t>
            </a:r>
            <a:r>
              <a:rPr lang="en-US" sz="2000" dirty="0" err="1" smtClean="0"/>
              <a:t>reseptor</a:t>
            </a:r>
            <a:r>
              <a:rPr lang="en-US" sz="2000" dirty="0" smtClean="0"/>
              <a:t>).</a:t>
            </a:r>
          </a:p>
          <a:p>
            <a:pPr marL="339725" indent="-339725">
              <a:lnSpc>
                <a:spcPct val="150000"/>
              </a:lnSpc>
              <a:buFont typeface="Wingdings" pitchFamily="2" charset="2"/>
              <a:buChar char="§"/>
            </a:pPr>
            <a:r>
              <a:rPr lang="en-US" sz="2000" dirty="0" smtClean="0"/>
              <a:t>Ran</a:t>
            </a:r>
            <a:r>
              <a:rPr lang="id-ID" sz="2000" dirty="0" smtClean="0"/>
              <a:t>g</a:t>
            </a:r>
            <a:r>
              <a:rPr lang="en-US" sz="2000" dirty="0" err="1" smtClean="0"/>
              <a:t>sangan</a:t>
            </a:r>
            <a:r>
              <a:rPr lang="en-US" sz="2000" dirty="0" smtClean="0"/>
              <a:t> </a:t>
            </a:r>
            <a:r>
              <a:rPr lang="en-US" sz="2000" dirty="0" err="1" smtClean="0"/>
              <a:t>dapat</a:t>
            </a:r>
            <a:r>
              <a:rPr lang="en-US" sz="2000" dirty="0" smtClean="0"/>
              <a:t> </a:t>
            </a:r>
            <a:r>
              <a:rPr lang="en-US" sz="2000" dirty="0" err="1" smtClean="0"/>
              <a:t>berasal</a:t>
            </a:r>
            <a:r>
              <a:rPr lang="en-US" sz="2000" dirty="0" smtClean="0"/>
              <a:t> </a:t>
            </a:r>
            <a:r>
              <a:rPr lang="en-US" sz="2000" dirty="0" err="1" smtClean="0"/>
              <a:t>dari</a:t>
            </a:r>
            <a:r>
              <a:rPr lang="en-US" sz="2000" dirty="0" smtClean="0"/>
              <a:t> </a:t>
            </a:r>
            <a:r>
              <a:rPr lang="en-US" sz="2000" dirty="0" err="1" smtClean="0"/>
              <a:t>luar</a:t>
            </a:r>
            <a:r>
              <a:rPr lang="en-US" sz="2000" dirty="0" smtClean="0"/>
              <a:t> </a:t>
            </a:r>
            <a:r>
              <a:rPr lang="en-US" sz="2000" dirty="0" err="1" smtClean="0"/>
              <a:t>tubuh</a:t>
            </a:r>
            <a:r>
              <a:rPr lang="en-US" sz="2000" dirty="0" smtClean="0"/>
              <a:t> , </a:t>
            </a:r>
            <a:r>
              <a:rPr lang="en-US" sz="2000" dirty="0" err="1" smtClean="0"/>
              <a:t>misalnya</a:t>
            </a:r>
            <a:r>
              <a:rPr lang="en-US" sz="2000" dirty="0" smtClean="0"/>
              <a:t> </a:t>
            </a:r>
            <a:r>
              <a:rPr lang="en-US" sz="2000" dirty="0" err="1" smtClean="0"/>
              <a:t>berupa</a:t>
            </a:r>
            <a:r>
              <a:rPr lang="en-US" sz="2000" dirty="0" smtClean="0"/>
              <a:t> </a:t>
            </a:r>
            <a:r>
              <a:rPr lang="en-US" sz="2000" dirty="0" err="1" smtClean="0"/>
              <a:t>bau</a:t>
            </a:r>
            <a:r>
              <a:rPr lang="en-US" sz="2000" dirty="0" smtClean="0"/>
              <a:t>, rasa </a:t>
            </a:r>
            <a:r>
              <a:rPr lang="en-US" sz="2000" dirty="0" err="1" smtClean="0"/>
              <a:t>pahit-manis</a:t>
            </a:r>
            <a:r>
              <a:rPr lang="en-US" sz="2000" dirty="0" smtClean="0"/>
              <a:t>, </a:t>
            </a:r>
            <a:r>
              <a:rPr lang="en-US" sz="2000" dirty="0" err="1" smtClean="0"/>
              <a:t>sentuhan</a:t>
            </a:r>
            <a:r>
              <a:rPr lang="en-US" sz="2000" dirty="0" smtClean="0"/>
              <a:t>, </a:t>
            </a:r>
            <a:r>
              <a:rPr lang="en-US" sz="2000" dirty="0" err="1" smtClean="0"/>
              <a:t>cahaya</a:t>
            </a:r>
            <a:r>
              <a:rPr lang="en-US" sz="2000" dirty="0" smtClean="0"/>
              <a:t> </a:t>
            </a:r>
            <a:r>
              <a:rPr lang="en-US" sz="2000" dirty="0" err="1" smtClean="0"/>
              <a:t>suhu</a:t>
            </a:r>
            <a:r>
              <a:rPr lang="en-US" sz="2000" dirty="0" smtClean="0"/>
              <a:t>, </a:t>
            </a:r>
            <a:r>
              <a:rPr lang="en-US" sz="2000" dirty="0" err="1" smtClean="0"/>
              <a:t>tekanan</a:t>
            </a:r>
            <a:r>
              <a:rPr lang="en-US" sz="2000" dirty="0" smtClean="0"/>
              <a:t> </a:t>
            </a:r>
            <a:r>
              <a:rPr lang="en-US" sz="2000" dirty="0" err="1" smtClean="0"/>
              <a:t>atupun</a:t>
            </a:r>
            <a:r>
              <a:rPr lang="en-US" sz="2000" dirty="0" smtClean="0"/>
              <a:t> </a:t>
            </a:r>
            <a:r>
              <a:rPr lang="en-US" sz="2000" dirty="0" err="1" smtClean="0"/>
              <a:t>gaya</a:t>
            </a:r>
            <a:r>
              <a:rPr lang="en-US" sz="2000" dirty="0" smtClean="0"/>
              <a:t> </a:t>
            </a:r>
            <a:r>
              <a:rPr lang="en-US" sz="2000" dirty="0" err="1" smtClean="0"/>
              <a:t>berat</a:t>
            </a:r>
            <a:r>
              <a:rPr lang="en-US" sz="2000" dirty="0" smtClean="0"/>
              <a:t>.</a:t>
            </a:r>
          </a:p>
        </p:txBody>
      </p:sp>
      <p:pic>
        <p:nvPicPr>
          <p:cNvPr id="1026" name="Picture 2"/>
          <p:cNvPicPr>
            <a:picLocks noChangeAspect="1" noChangeArrowheads="1"/>
          </p:cNvPicPr>
          <p:nvPr/>
        </p:nvPicPr>
        <p:blipFill>
          <a:blip r:embed="rId2"/>
          <a:srcRect/>
          <a:stretch>
            <a:fillRect/>
          </a:stretch>
        </p:blipFill>
        <p:spPr bwMode="auto">
          <a:xfrm>
            <a:off x="1805940" y="3886200"/>
            <a:ext cx="5742940" cy="2590800"/>
          </a:xfrm>
          <a:prstGeom prst="rect">
            <a:avLst/>
          </a:prstGeom>
          <a:noFill/>
          <a:ln w="9525">
            <a:noFill/>
            <a:miter lim="800000"/>
            <a:headEnd/>
            <a:tailEnd/>
          </a:ln>
          <a:effectLst/>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fade">
                                      <p:cBhvr>
                                        <p:cTn id="13" dur="2000"/>
                                        <p:tgtEl>
                                          <p:spTgt spid="4">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4">
                                            <p:txEl>
                                              <p:pRg st="1" end="1"/>
                                            </p:txEl>
                                          </p:spTgt>
                                        </p:tgtEl>
                                        <p:attrNameLst>
                                          <p:attrName>style.visibility</p:attrName>
                                        </p:attrNameLst>
                                      </p:cBhvr>
                                      <p:to>
                                        <p:strVal val="visible"/>
                                      </p:to>
                                    </p:set>
                                    <p:animEffect transition="in" filter="fade">
                                      <p:cBhvr>
                                        <p:cTn id="18" dur="2000"/>
                                        <p:tgtEl>
                                          <p:spTgt spid="4">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animEffect transition="in" filter="fade">
                                      <p:cBhvr>
                                        <p:cTn id="23" dur="20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944562"/>
          </a:xfrm>
          <a:solidFill>
            <a:srgbClr val="00B0F0"/>
          </a:solidFill>
        </p:spPr>
        <p:txBody>
          <a:bodyPr/>
          <a:lstStyle/>
          <a:p>
            <a:r>
              <a:rPr lang="en-US" sz="4000" b="1" dirty="0" err="1" smtClean="0"/>
              <a:t>Susunan</a:t>
            </a:r>
            <a:r>
              <a:rPr lang="en-US" sz="4000" b="1" dirty="0" smtClean="0"/>
              <a:t> </a:t>
            </a:r>
            <a:r>
              <a:rPr lang="en-US" sz="4000" b="1" dirty="0" err="1" smtClean="0"/>
              <a:t>Sistem</a:t>
            </a:r>
            <a:r>
              <a:rPr lang="en-US" sz="4000" b="1" dirty="0" smtClean="0"/>
              <a:t> </a:t>
            </a:r>
            <a:r>
              <a:rPr lang="en-US" sz="4000" b="1" dirty="0" err="1" smtClean="0"/>
              <a:t>Saraf</a:t>
            </a:r>
            <a:endParaRPr lang="en-US" sz="4000" b="1" dirty="0"/>
          </a:p>
        </p:txBody>
      </p:sp>
      <p:sp>
        <p:nvSpPr>
          <p:cNvPr id="8" name="Rounded Rectangle 7"/>
          <p:cNvSpPr/>
          <p:nvPr/>
        </p:nvSpPr>
        <p:spPr>
          <a:xfrm>
            <a:off x="152400" y="2667000"/>
            <a:ext cx="2590800" cy="1066800"/>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b="1" dirty="0" smtClean="0">
                <a:solidFill>
                  <a:schemeClr val="tx1"/>
                </a:solidFill>
              </a:rPr>
              <a:t>Sistem Saraf Pusat</a:t>
            </a:r>
            <a:endParaRPr lang="id-ID" sz="2400" b="1" dirty="0">
              <a:solidFill>
                <a:schemeClr val="tx1"/>
              </a:solidFill>
            </a:endParaRPr>
          </a:p>
        </p:txBody>
      </p:sp>
      <p:sp>
        <p:nvSpPr>
          <p:cNvPr id="9" name="Rounded Rectangle 8"/>
          <p:cNvSpPr/>
          <p:nvPr/>
        </p:nvSpPr>
        <p:spPr>
          <a:xfrm>
            <a:off x="6477000" y="2667000"/>
            <a:ext cx="2514600" cy="1066800"/>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b="1" dirty="0" smtClean="0">
                <a:solidFill>
                  <a:schemeClr val="tx1"/>
                </a:solidFill>
              </a:rPr>
              <a:t>Sistem Saraf Tepi</a:t>
            </a:r>
            <a:endParaRPr lang="id-ID" sz="2400" b="1" dirty="0">
              <a:solidFill>
                <a:schemeClr val="tx1"/>
              </a:solidFill>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8"/>
                                        </p:tgtEl>
                                        <p:attrNameLst>
                                          <p:attrName>ppt_x</p:attrName>
                                        </p:attrNameLst>
                                      </p:cBhvr>
                                      <p:tavLst>
                                        <p:tav tm="0">
                                          <p:val>
                                            <p:strVal val="ppt_x"/>
                                          </p:val>
                                        </p:tav>
                                        <p:tav tm="100000">
                                          <p:val>
                                            <p:strVal val="ppt_x"/>
                                          </p:val>
                                        </p:tav>
                                      </p:tavLst>
                                    </p:anim>
                                    <p:anim calcmode="lin" valueType="num">
                                      <p:cBhvr additive="base">
                                        <p:cTn id="7" dur="500"/>
                                        <p:tgtEl>
                                          <p:spTgt spid="8"/>
                                        </p:tgtEl>
                                        <p:attrNameLst>
                                          <p:attrName>ppt_y</p:attrName>
                                        </p:attrNameLst>
                                      </p:cBhvr>
                                      <p:tavLst>
                                        <p:tav tm="0">
                                          <p:val>
                                            <p:strVal val="ppt_y"/>
                                          </p:val>
                                        </p:tav>
                                        <p:tav tm="100000">
                                          <p:val>
                                            <p:strVal val="1+ppt_h/2"/>
                                          </p:val>
                                        </p:tav>
                                      </p:tavLst>
                                    </p:anim>
                                    <p:set>
                                      <p:cBhvr>
                                        <p:cTn id="8" dur="1" fill="hold">
                                          <p:stCondLst>
                                            <p:cond delay="499"/>
                                          </p:stCondLst>
                                        </p:cTn>
                                        <p:tgtEl>
                                          <p:spTgt spid="8"/>
                                        </p:tgtEl>
                                        <p:attrNameLst>
                                          <p:attrName>style.visibility</p:attrName>
                                        </p:attrNameLst>
                                      </p:cBhvr>
                                      <p:to>
                                        <p:strVal val="hidden"/>
                                      </p:to>
                                    </p:set>
                                  </p:childTnLst>
                                </p:cTn>
                              </p:par>
                              <p:par>
                                <p:cTn id="9" presetID="2" presetClass="exit" presetSubtype="4" fill="hold" grpId="1" nodeType="withEffect">
                                  <p:stCondLst>
                                    <p:cond delay="0"/>
                                  </p:stCondLst>
                                  <p:childTnLst>
                                    <p:anim calcmode="lin" valueType="num">
                                      <p:cBhvr additive="base">
                                        <p:cTn id="10" dur="500"/>
                                        <p:tgtEl>
                                          <p:spTgt spid="2"/>
                                        </p:tgtEl>
                                        <p:attrNameLst>
                                          <p:attrName>ppt_x</p:attrName>
                                        </p:attrNameLst>
                                      </p:cBhvr>
                                      <p:tavLst>
                                        <p:tav tm="0">
                                          <p:val>
                                            <p:strVal val="ppt_x"/>
                                          </p:val>
                                        </p:tav>
                                        <p:tav tm="100000">
                                          <p:val>
                                            <p:strVal val="ppt_x"/>
                                          </p:val>
                                        </p:tav>
                                      </p:tavLst>
                                    </p:anim>
                                    <p:anim calcmode="lin" valueType="num">
                                      <p:cBhvr additive="base">
                                        <p:cTn id="11" dur="500"/>
                                        <p:tgtEl>
                                          <p:spTgt spid="2"/>
                                        </p:tgtEl>
                                        <p:attrNameLst>
                                          <p:attrName>ppt_y</p:attrName>
                                        </p:attrNameLst>
                                      </p:cBhvr>
                                      <p:tavLst>
                                        <p:tav tm="0">
                                          <p:val>
                                            <p:strVal val="ppt_y"/>
                                          </p:val>
                                        </p:tav>
                                        <p:tav tm="100000">
                                          <p:val>
                                            <p:strVal val="1+ppt_h/2"/>
                                          </p:val>
                                        </p:tav>
                                      </p:tavLst>
                                    </p:anim>
                                    <p:set>
                                      <p:cBhvr>
                                        <p:cTn id="12"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1" animBg="1"/>
      <p:bldP spid="8" grpId="0" animBg="1"/>
    </p:bld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a:off x="6477000" y="228600"/>
            <a:ext cx="2514600" cy="64008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Rounded Rectangle 7"/>
          <p:cNvSpPr/>
          <p:nvPr/>
        </p:nvSpPr>
        <p:spPr>
          <a:xfrm>
            <a:off x="6477000" y="2667000"/>
            <a:ext cx="2514600" cy="106680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b="1" dirty="0" smtClean="0">
                <a:solidFill>
                  <a:schemeClr val="bg1"/>
                </a:solidFill>
              </a:rPr>
              <a:t>Sistem Saraf Tepi</a:t>
            </a:r>
            <a:endParaRPr lang="id-ID" sz="2400" b="1" dirty="0">
              <a:solidFill>
                <a:schemeClr val="bg1"/>
              </a:solidFill>
            </a:endParaRPr>
          </a:p>
        </p:txBody>
      </p:sp>
      <p:sp>
        <p:nvSpPr>
          <p:cNvPr id="9" name="Content Placeholder 2"/>
          <p:cNvSpPr txBox="1">
            <a:spLocks/>
          </p:cNvSpPr>
          <p:nvPr/>
        </p:nvSpPr>
        <p:spPr>
          <a:xfrm>
            <a:off x="457200" y="1066800"/>
            <a:ext cx="5791200" cy="5059363"/>
          </a:xfrm>
          <a:prstGeom prst="rect">
            <a:avLst/>
          </a:prstGeom>
        </p:spPr>
        <p:txBody>
          <a:bodyPr>
            <a:no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Terdiri</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dari</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pasangan</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saraf</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kranial</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dan</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saraf</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spinal yang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keluar</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dari</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otak</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dan</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sumsum</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tulang</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belakang</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serta</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meghubungkannya</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dengan</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tiap</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reseptor</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dan</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efektor</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dalam</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tubuh</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Sistem</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saraf</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tepi</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berdasarkan</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arah</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impulsnya</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terbagi</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menjadi</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dua</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yaitu</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sistem</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1" i="0" u="none" strike="noStrike" kern="1200" cap="none" spc="0" normalizeH="0" baseline="0" noProof="0" dirty="0" err="1" smtClean="0">
                <a:ln>
                  <a:noFill/>
                </a:ln>
                <a:solidFill>
                  <a:schemeClr val="tx1"/>
                </a:solidFill>
                <a:effectLst/>
                <a:uLnTx/>
                <a:uFillTx/>
                <a:latin typeface="+mn-lt"/>
                <a:ea typeface="+mn-ea"/>
                <a:cs typeface="+mn-cs"/>
              </a:rPr>
              <a:t>aferen</a:t>
            </a:r>
            <a:r>
              <a:rPr kumimoji="0" lang="en-US" sz="24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dan</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sistem</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1" i="0" u="none" strike="noStrike" kern="1200" cap="none" spc="0" normalizeH="0" baseline="0" noProof="0" dirty="0" err="1" smtClean="0">
                <a:ln>
                  <a:noFill/>
                </a:ln>
                <a:solidFill>
                  <a:schemeClr val="tx1"/>
                </a:solidFill>
                <a:effectLst/>
                <a:uLnTx/>
                <a:uFillTx/>
                <a:latin typeface="+mn-lt"/>
                <a:ea typeface="+mn-ea"/>
                <a:cs typeface="+mn-cs"/>
              </a:rPr>
              <a:t>eferen</a:t>
            </a:r>
            <a:r>
              <a:rPr kumimoji="0" lang="en-US" sz="24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Sistem</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aferen</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menghantarkan</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informasi</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dari</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reseptor</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ke</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sistem</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saraf</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pusat</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Sistem</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eferen</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menghantarkan</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informasi</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dari</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sistem</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saraf</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pusat</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ke</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otot</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dan</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kelenjar</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a:off x="6477000" y="228600"/>
            <a:ext cx="2514600" cy="64008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Rounded Rectangle 7"/>
          <p:cNvSpPr/>
          <p:nvPr/>
        </p:nvSpPr>
        <p:spPr>
          <a:xfrm>
            <a:off x="6477000" y="2667000"/>
            <a:ext cx="2514600" cy="106680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b="1" dirty="0" smtClean="0">
                <a:solidFill>
                  <a:schemeClr val="bg1"/>
                </a:solidFill>
              </a:rPr>
              <a:t>Sistem Saraf Tepi</a:t>
            </a:r>
            <a:endParaRPr lang="id-ID" sz="2400" b="1" dirty="0">
              <a:solidFill>
                <a:schemeClr val="bg1"/>
              </a:solidFill>
            </a:endParaRPr>
          </a:p>
        </p:txBody>
      </p:sp>
      <p:sp>
        <p:nvSpPr>
          <p:cNvPr id="6" name="Title 1"/>
          <p:cNvSpPr txBox="1">
            <a:spLocks/>
          </p:cNvSpPr>
          <p:nvPr/>
        </p:nvSpPr>
        <p:spPr>
          <a:xfrm>
            <a:off x="381000" y="533400"/>
            <a:ext cx="3276600" cy="563562"/>
          </a:xfrm>
          <a:prstGeom prst="rect">
            <a:avLst/>
          </a:prstGeom>
          <a:ln>
            <a:solidFill>
              <a:srgbClr val="00B0F0"/>
            </a:solidFill>
          </a:ln>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smtClean="0">
                <a:ln>
                  <a:noFill/>
                </a:ln>
                <a:solidFill>
                  <a:schemeClr val="tx1"/>
                </a:solidFill>
                <a:effectLst/>
                <a:uLnTx/>
                <a:uFillTx/>
                <a:latin typeface="+mj-lt"/>
                <a:ea typeface="+mj-ea"/>
                <a:cs typeface="+mj-cs"/>
              </a:rPr>
              <a:t>Saraf</a:t>
            </a:r>
            <a:r>
              <a:rPr kumimoji="0" lang="en-US" sz="2400" b="1" i="0" u="none" strike="noStrike" kern="1200" cap="none" spc="0" normalizeH="0" baseline="0" noProof="0" dirty="0" smtClean="0">
                <a:ln>
                  <a:noFill/>
                </a:ln>
                <a:solidFill>
                  <a:schemeClr val="tx1"/>
                </a:solidFill>
                <a:effectLst/>
                <a:uLnTx/>
                <a:uFillTx/>
                <a:latin typeface="+mj-lt"/>
                <a:ea typeface="+mj-ea"/>
                <a:cs typeface="+mj-cs"/>
              </a:rPr>
              <a:t> </a:t>
            </a:r>
            <a:r>
              <a:rPr kumimoji="0" lang="en-US" sz="2400" b="1" i="0" u="none" strike="noStrike" kern="1200" cap="none" spc="0" normalizeH="0" baseline="0" noProof="0" dirty="0" err="1" smtClean="0">
                <a:ln>
                  <a:noFill/>
                </a:ln>
                <a:solidFill>
                  <a:schemeClr val="tx1"/>
                </a:solidFill>
                <a:effectLst/>
                <a:uLnTx/>
                <a:uFillTx/>
                <a:latin typeface="+mj-lt"/>
                <a:ea typeface="+mj-ea"/>
                <a:cs typeface="+mj-cs"/>
              </a:rPr>
              <a:t>Sensori</a:t>
            </a:r>
            <a:r>
              <a:rPr kumimoji="0" lang="en-US" sz="2400" b="1" i="0" u="none" strike="noStrike" kern="1200" cap="none" spc="0" normalizeH="0" baseline="0" noProof="0" dirty="0" smtClean="0">
                <a:ln>
                  <a:noFill/>
                </a:ln>
                <a:solidFill>
                  <a:schemeClr val="tx1"/>
                </a:solidFill>
                <a:effectLst/>
                <a:uLnTx/>
                <a:uFillTx/>
                <a:latin typeface="+mj-lt"/>
                <a:ea typeface="+mj-ea"/>
                <a:cs typeface="+mj-cs"/>
              </a:rPr>
              <a:t> </a:t>
            </a:r>
            <a:r>
              <a:rPr kumimoji="0" lang="en-US" sz="2400" b="1" i="0" u="none" strike="noStrike" kern="1200" cap="none" spc="0" normalizeH="0" baseline="0" noProof="0" dirty="0" err="1" smtClean="0">
                <a:ln>
                  <a:noFill/>
                </a:ln>
                <a:solidFill>
                  <a:schemeClr val="tx1"/>
                </a:solidFill>
                <a:effectLst/>
                <a:uLnTx/>
                <a:uFillTx/>
                <a:latin typeface="+mj-lt"/>
                <a:ea typeface="+mj-ea"/>
                <a:cs typeface="+mj-cs"/>
              </a:rPr>
              <a:t>Somatik</a:t>
            </a:r>
            <a:endParaRPr kumimoji="0" lang="en-US" sz="2400" b="1" i="0" u="none" strike="noStrike" kern="1200" cap="none" spc="0" normalizeH="0" baseline="0" noProof="0" dirty="0">
              <a:ln>
                <a:noFill/>
              </a:ln>
              <a:solidFill>
                <a:schemeClr val="tx1"/>
              </a:solidFill>
              <a:effectLst/>
              <a:uLnTx/>
              <a:uFillTx/>
              <a:latin typeface="+mj-lt"/>
              <a:ea typeface="+mj-ea"/>
              <a:cs typeface="+mj-cs"/>
            </a:endParaRPr>
          </a:p>
        </p:txBody>
      </p:sp>
      <p:sp>
        <p:nvSpPr>
          <p:cNvPr id="7" name="Content Placeholder 2"/>
          <p:cNvSpPr txBox="1">
            <a:spLocks/>
          </p:cNvSpPr>
          <p:nvPr/>
        </p:nvSpPr>
        <p:spPr>
          <a:xfrm>
            <a:off x="457200" y="1600200"/>
            <a:ext cx="5943600" cy="4525963"/>
          </a:xfrm>
          <a:prstGeom prst="rect">
            <a:avLst/>
          </a:prstGeom>
        </p:spPr>
        <p:txBody>
          <a:bodyPr>
            <a:normAutofit fontScale="70000" lnSpcReduction="2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Sistem</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ini</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terdiri</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atas</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12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pasang</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saraf</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kranial</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dan</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31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pasang</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saraf</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spinal</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Saraf-saraf</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ini</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meneruskan</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impils</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dari</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saraf</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pusat</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juga</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meneruskan</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impuls</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dari</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sistem</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saraf</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pusat</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ke</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semua</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otot-otot</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rangka</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tubuh</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Sistem</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saraf</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somatik</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mengjantarkan</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impuls</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dari</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reseptor</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terutama</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stimulus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luar</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ke</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sistem</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saraf</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pusat</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juga</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meneruskan</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impuls</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dari</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sistem</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saraf</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pusat</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ke</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semua</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otot-otot</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rangka</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tubuh</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Sistem</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saraf</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somatik</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menghantarkan</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impuls</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dari</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sistem</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saraf</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pusat</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ke</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jaringan</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otot</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rangka</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6"/>
                                        </p:tgtEl>
                                        <p:attrNameLst>
                                          <p:attrName>style.visibility</p:attrName>
                                        </p:attrNameLst>
                                      </p:cBhvr>
                                      <p:to>
                                        <p:strVal val="visible"/>
                                      </p:to>
                                    </p:set>
                                    <p:anim calcmode="discrete" valueType="clr">
                                      <p:cBhvr override="childStyle">
                                        <p:cTn id="7" dur="80"/>
                                        <p:tgtEl>
                                          <p:spTgt spid="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6"/>
                                        </p:tgtEl>
                                        <p:attrNameLst>
                                          <p:attrName>fillcolor</p:attrName>
                                        </p:attrNameLst>
                                      </p:cBhvr>
                                      <p:tavLst>
                                        <p:tav tm="0">
                                          <p:val>
                                            <p:clrVal>
                                              <a:schemeClr val="accent2"/>
                                            </p:clrVal>
                                          </p:val>
                                        </p:tav>
                                        <p:tav tm="50000">
                                          <p:val>
                                            <p:clrVal>
                                              <a:schemeClr val="hlink"/>
                                            </p:clrVal>
                                          </p:val>
                                        </p:tav>
                                      </p:tavLst>
                                    </p:anim>
                                    <p:set>
                                      <p:cBhvr>
                                        <p:cTn id="9" dur="80"/>
                                        <p:tgtEl>
                                          <p:spTgt spid="6"/>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a:off x="6477000" y="228600"/>
            <a:ext cx="2514600" cy="64008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Rounded Rectangle 7"/>
          <p:cNvSpPr/>
          <p:nvPr/>
        </p:nvSpPr>
        <p:spPr>
          <a:xfrm>
            <a:off x="6477000" y="2667000"/>
            <a:ext cx="2514600" cy="106680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b="1" dirty="0" smtClean="0">
                <a:solidFill>
                  <a:schemeClr val="bg1"/>
                </a:solidFill>
              </a:rPr>
              <a:t>Sistem Saraf Tepi</a:t>
            </a:r>
            <a:endParaRPr lang="id-ID" sz="2400" b="1" dirty="0">
              <a:solidFill>
                <a:schemeClr val="bg1"/>
              </a:solidFill>
            </a:endParaRPr>
          </a:p>
        </p:txBody>
      </p:sp>
      <p:sp>
        <p:nvSpPr>
          <p:cNvPr id="6" name="Title 1"/>
          <p:cNvSpPr txBox="1">
            <a:spLocks/>
          </p:cNvSpPr>
          <p:nvPr/>
        </p:nvSpPr>
        <p:spPr>
          <a:xfrm>
            <a:off x="381000" y="533400"/>
            <a:ext cx="3276600" cy="563562"/>
          </a:xfrm>
          <a:prstGeom prst="rect">
            <a:avLst/>
          </a:prstGeom>
          <a:ln>
            <a:solidFill>
              <a:srgbClr val="00B0F0"/>
            </a:solidFill>
          </a:ln>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smtClean="0">
                <a:ln>
                  <a:noFill/>
                </a:ln>
                <a:solidFill>
                  <a:schemeClr val="tx1"/>
                </a:solidFill>
                <a:effectLst/>
                <a:uLnTx/>
                <a:uFillTx/>
                <a:latin typeface="+mj-lt"/>
                <a:ea typeface="+mj-ea"/>
                <a:cs typeface="+mj-cs"/>
              </a:rPr>
              <a:t>Saraf</a:t>
            </a:r>
            <a:r>
              <a:rPr kumimoji="0" lang="en-US" sz="2400" b="1" i="0" u="none" strike="noStrike" kern="1200" cap="none" spc="0" normalizeH="0" baseline="0" noProof="0" dirty="0" smtClean="0">
                <a:ln>
                  <a:noFill/>
                </a:ln>
                <a:solidFill>
                  <a:schemeClr val="tx1"/>
                </a:solidFill>
                <a:effectLst/>
                <a:uLnTx/>
                <a:uFillTx/>
                <a:latin typeface="+mj-lt"/>
                <a:ea typeface="+mj-ea"/>
                <a:cs typeface="+mj-cs"/>
              </a:rPr>
              <a:t> </a:t>
            </a:r>
            <a:r>
              <a:rPr kumimoji="0" lang="en-US" sz="2400" b="1" i="0" u="none" strike="noStrike" kern="1200" cap="none" spc="0" normalizeH="0" baseline="0" noProof="0" dirty="0" err="1" smtClean="0">
                <a:ln>
                  <a:noFill/>
                </a:ln>
                <a:solidFill>
                  <a:schemeClr val="tx1"/>
                </a:solidFill>
                <a:effectLst/>
                <a:uLnTx/>
                <a:uFillTx/>
                <a:latin typeface="+mj-lt"/>
                <a:ea typeface="+mj-ea"/>
                <a:cs typeface="+mj-cs"/>
              </a:rPr>
              <a:t>Sensori</a:t>
            </a:r>
            <a:r>
              <a:rPr kumimoji="0" lang="en-US" sz="2400" b="1" i="0" u="none" strike="noStrike" kern="1200" cap="none" spc="0" normalizeH="0" baseline="0" noProof="0" dirty="0" smtClean="0">
                <a:ln>
                  <a:noFill/>
                </a:ln>
                <a:solidFill>
                  <a:schemeClr val="tx1"/>
                </a:solidFill>
                <a:effectLst/>
                <a:uLnTx/>
                <a:uFillTx/>
                <a:latin typeface="+mj-lt"/>
                <a:ea typeface="+mj-ea"/>
                <a:cs typeface="+mj-cs"/>
              </a:rPr>
              <a:t> </a:t>
            </a:r>
            <a:r>
              <a:rPr kumimoji="0" lang="en-US" sz="2400" b="1" i="0" u="none" strike="noStrike" kern="1200" cap="none" spc="0" normalizeH="0" baseline="0" noProof="0" dirty="0" err="1" smtClean="0">
                <a:ln>
                  <a:noFill/>
                </a:ln>
                <a:solidFill>
                  <a:schemeClr val="tx1"/>
                </a:solidFill>
                <a:effectLst/>
                <a:uLnTx/>
                <a:uFillTx/>
                <a:latin typeface="+mj-lt"/>
                <a:ea typeface="+mj-ea"/>
                <a:cs typeface="+mj-cs"/>
              </a:rPr>
              <a:t>Somatik</a:t>
            </a:r>
            <a:endParaRPr kumimoji="0" lang="en-US" sz="2400" b="1" i="0" u="none" strike="noStrike" kern="1200" cap="none" spc="0" normalizeH="0" baseline="0" noProof="0" dirty="0">
              <a:ln>
                <a:noFill/>
              </a:ln>
              <a:solidFill>
                <a:schemeClr val="tx1"/>
              </a:solidFill>
              <a:effectLst/>
              <a:uLnTx/>
              <a:uFillTx/>
              <a:latin typeface="+mj-lt"/>
              <a:ea typeface="+mj-ea"/>
              <a:cs typeface="+mj-cs"/>
            </a:endParaRPr>
          </a:p>
        </p:txBody>
      </p:sp>
      <p:sp>
        <p:nvSpPr>
          <p:cNvPr id="9" name="Title 1"/>
          <p:cNvSpPr txBox="1">
            <a:spLocks/>
          </p:cNvSpPr>
          <p:nvPr/>
        </p:nvSpPr>
        <p:spPr>
          <a:xfrm>
            <a:off x="381000" y="1295400"/>
            <a:ext cx="1981200" cy="609600"/>
          </a:xfrm>
          <a:prstGeom prst="rect">
            <a:avLst/>
          </a:prstGeom>
        </p:spPr>
        <p:txBody>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smtClean="0">
                <a:ln>
                  <a:noFill/>
                </a:ln>
                <a:solidFill>
                  <a:srgbClr val="00B0F0"/>
                </a:solidFill>
                <a:effectLst/>
                <a:uLnTx/>
                <a:uFillTx/>
                <a:latin typeface="+mj-lt"/>
                <a:ea typeface="+mj-ea"/>
                <a:cs typeface="+mj-cs"/>
              </a:rPr>
              <a:t>Saraf</a:t>
            </a:r>
            <a:r>
              <a:rPr kumimoji="0" lang="en-US" sz="2400" b="1" i="0" u="none" strike="noStrike" kern="1200" cap="none" spc="0" normalizeH="0" baseline="0" noProof="0" dirty="0" smtClean="0">
                <a:ln>
                  <a:noFill/>
                </a:ln>
                <a:solidFill>
                  <a:srgbClr val="00B0F0"/>
                </a:solidFill>
                <a:effectLst/>
                <a:uLnTx/>
                <a:uFillTx/>
                <a:latin typeface="+mj-lt"/>
                <a:ea typeface="+mj-ea"/>
                <a:cs typeface="+mj-cs"/>
              </a:rPr>
              <a:t> </a:t>
            </a:r>
            <a:r>
              <a:rPr kumimoji="0" lang="en-US" sz="2400" b="1" i="0" u="none" strike="noStrike" kern="1200" cap="none" spc="0" normalizeH="0" baseline="0" noProof="0" dirty="0" err="1" smtClean="0">
                <a:ln>
                  <a:noFill/>
                </a:ln>
                <a:solidFill>
                  <a:srgbClr val="00B0F0"/>
                </a:solidFill>
                <a:effectLst/>
                <a:uLnTx/>
                <a:uFillTx/>
                <a:latin typeface="+mj-lt"/>
                <a:ea typeface="+mj-ea"/>
                <a:cs typeface="+mj-cs"/>
              </a:rPr>
              <a:t>Kranial</a:t>
            </a:r>
            <a:endParaRPr kumimoji="0" lang="en-US" sz="2400" b="1" i="0" u="none" strike="noStrike" kern="1200" cap="none" spc="0" normalizeH="0" baseline="0" noProof="0" dirty="0">
              <a:ln>
                <a:noFill/>
              </a:ln>
              <a:solidFill>
                <a:srgbClr val="00B0F0"/>
              </a:solidFill>
              <a:effectLst/>
              <a:uLnTx/>
              <a:uFillTx/>
              <a:latin typeface="+mj-lt"/>
              <a:ea typeface="+mj-ea"/>
              <a:cs typeface="+mj-cs"/>
            </a:endParaRPr>
          </a:p>
        </p:txBody>
      </p:sp>
      <p:sp>
        <p:nvSpPr>
          <p:cNvPr id="10" name="Rectangle 9"/>
          <p:cNvSpPr/>
          <p:nvPr/>
        </p:nvSpPr>
        <p:spPr>
          <a:xfrm>
            <a:off x="381000" y="1828800"/>
            <a:ext cx="5715000" cy="2246769"/>
          </a:xfrm>
          <a:prstGeom prst="rect">
            <a:avLst/>
          </a:prstGeom>
        </p:spPr>
        <p:txBody>
          <a:bodyPr wrap="square">
            <a:spAutoFit/>
          </a:bodyPr>
          <a:lstStyle/>
          <a:p>
            <a:pPr algn="just">
              <a:buNone/>
            </a:pPr>
            <a:r>
              <a:rPr lang="en-US" sz="2000" dirty="0" smtClean="0"/>
              <a:t>Dari </a:t>
            </a:r>
            <a:r>
              <a:rPr lang="en-US" sz="2000" dirty="0" err="1" smtClean="0"/>
              <a:t>ke</a:t>
            </a:r>
            <a:r>
              <a:rPr lang="en-US" sz="2000" dirty="0" smtClean="0"/>
              <a:t> </a:t>
            </a:r>
            <a:r>
              <a:rPr lang="en-US" sz="2000" dirty="0" err="1" smtClean="0"/>
              <a:t>duabelas</a:t>
            </a:r>
            <a:r>
              <a:rPr lang="en-US" sz="2000" dirty="0" smtClean="0"/>
              <a:t> </a:t>
            </a:r>
            <a:r>
              <a:rPr lang="en-US" sz="2000" dirty="0" err="1" smtClean="0"/>
              <a:t>nama</a:t>
            </a:r>
            <a:r>
              <a:rPr lang="en-US" sz="2000" dirty="0" smtClean="0"/>
              <a:t> </a:t>
            </a:r>
            <a:r>
              <a:rPr lang="en-US" sz="2000" dirty="0" err="1" smtClean="0"/>
              <a:t>kranial</a:t>
            </a:r>
            <a:r>
              <a:rPr lang="en-US" sz="2000" dirty="0" smtClean="0"/>
              <a:t>, </a:t>
            </a:r>
            <a:r>
              <a:rPr lang="en-US" sz="2000" dirty="0" err="1" smtClean="0"/>
              <a:t>saraf</a:t>
            </a:r>
            <a:r>
              <a:rPr lang="en-US" sz="2000" dirty="0" smtClean="0"/>
              <a:t> </a:t>
            </a:r>
            <a:r>
              <a:rPr lang="en-US" sz="2000" dirty="0" err="1" smtClean="0"/>
              <a:t>nomor</a:t>
            </a:r>
            <a:r>
              <a:rPr lang="en-US" sz="2000" dirty="0" smtClean="0"/>
              <a:t> I, II, </a:t>
            </a:r>
            <a:r>
              <a:rPr lang="en-US" sz="2000" dirty="0" err="1" smtClean="0"/>
              <a:t>dan</a:t>
            </a:r>
            <a:r>
              <a:rPr lang="en-US" sz="2000" dirty="0" smtClean="0"/>
              <a:t> VIII </a:t>
            </a:r>
            <a:r>
              <a:rPr lang="en-US" sz="2000" dirty="0" err="1" smtClean="0"/>
              <a:t>terdiri</a:t>
            </a:r>
            <a:r>
              <a:rPr lang="en-US" sz="2000" dirty="0" smtClean="0"/>
              <a:t> </a:t>
            </a:r>
            <a:r>
              <a:rPr lang="en-US" sz="2000" dirty="0" err="1" smtClean="0"/>
              <a:t>atas</a:t>
            </a:r>
            <a:r>
              <a:rPr lang="en-US" sz="2000" dirty="0" smtClean="0"/>
              <a:t> neuron-neuron </a:t>
            </a:r>
            <a:r>
              <a:rPr lang="en-US" sz="2000" dirty="0" err="1" smtClean="0"/>
              <a:t>sensori</a:t>
            </a:r>
            <a:r>
              <a:rPr lang="en-US" sz="2000" dirty="0" smtClean="0"/>
              <a:t> ; </a:t>
            </a:r>
            <a:r>
              <a:rPr lang="en-US" sz="2000" dirty="0" err="1" smtClean="0"/>
              <a:t>saraf</a:t>
            </a:r>
            <a:r>
              <a:rPr lang="en-US" sz="2000" dirty="0" smtClean="0"/>
              <a:t> </a:t>
            </a:r>
            <a:r>
              <a:rPr lang="en-US" sz="2000" dirty="0" err="1" smtClean="0"/>
              <a:t>nomor</a:t>
            </a:r>
            <a:r>
              <a:rPr lang="en-US" sz="2000" dirty="0" smtClean="0"/>
              <a:t> III, IV, VI, XI </a:t>
            </a:r>
            <a:r>
              <a:rPr lang="en-US" sz="2000" dirty="0" err="1" smtClean="0"/>
              <a:t>dan</a:t>
            </a:r>
            <a:r>
              <a:rPr lang="en-US" sz="2000" dirty="0" smtClean="0"/>
              <a:t> XII </a:t>
            </a:r>
            <a:r>
              <a:rPr lang="en-US" sz="2000" dirty="0" err="1" smtClean="0"/>
              <a:t>terdiri</a:t>
            </a:r>
            <a:r>
              <a:rPr lang="en-US" sz="2000" dirty="0" smtClean="0"/>
              <a:t> </a:t>
            </a:r>
            <a:r>
              <a:rPr lang="en-US" sz="2000" dirty="0" err="1" smtClean="0"/>
              <a:t>atas</a:t>
            </a:r>
            <a:r>
              <a:rPr lang="en-US" sz="2000" dirty="0" smtClean="0"/>
              <a:t> neuron-neuron motor ; </a:t>
            </a:r>
            <a:r>
              <a:rPr lang="en-US" sz="2000" dirty="0" err="1" smtClean="0"/>
              <a:t>sedangkan</a:t>
            </a:r>
            <a:r>
              <a:rPr lang="en-US" sz="2000" dirty="0" smtClean="0"/>
              <a:t> yang lain (</a:t>
            </a:r>
            <a:r>
              <a:rPr lang="en-US" sz="2000" dirty="0" err="1" smtClean="0"/>
              <a:t>nomor</a:t>
            </a:r>
            <a:r>
              <a:rPr lang="en-US" sz="2000" dirty="0" smtClean="0"/>
              <a:t> V, VII, IX) t</a:t>
            </a:r>
            <a:r>
              <a:rPr lang="id-ID" sz="2000" dirty="0" smtClean="0"/>
              <a:t>e</a:t>
            </a:r>
            <a:r>
              <a:rPr lang="en-US" sz="2000" dirty="0" err="1" smtClean="0"/>
              <a:t>rdiri</a:t>
            </a:r>
            <a:r>
              <a:rPr lang="en-US" sz="2000" dirty="0" smtClean="0"/>
              <a:t> </a:t>
            </a:r>
            <a:r>
              <a:rPr lang="en-US" sz="2000" dirty="0" err="1" smtClean="0"/>
              <a:t>atas</a:t>
            </a:r>
            <a:r>
              <a:rPr lang="en-US" sz="2000" dirty="0" smtClean="0"/>
              <a:t> </a:t>
            </a:r>
            <a:r>
              <a:rPr lang="en-US" sz="2000" dirty="0" err="1" smtClean="0"/>
              <a:t>gabungan</a:t>
            </a:r>
            <a:r>
              <a:rPr lang="en-US" sz="2000" dirty="0" smtClean="0"/>
              <a:t> neuron motor </a:t>
            </a:r>
            <a:r>
              <a:rPr lang="en-US" sz="2000" dirty="0" err="1" smtClean="0"/>
              <a:t>dan</a:t>
            </a:r>
            <a:r>
              <a:rPr lang="en-US" sz="2000" dirty="0" smtClean="0"/>
              <a:t> </a:t>
            </a:r>
            <a:r>
              <a:rPr lang="en-US" sz="2000" dirty="0" err="1" smtClean="0"/>
              <a:t>sensori</a:t>
            </a:r>
            <a:r>
              <a:rPr lang="en-US" sz="2000" dirty="0" smtClean="0"/>
              <a:t>. </a:t>
            </a:r>
            <a:endParaRPr lang="id-ID" sz="2000" dirty="0" smtClean="0"/>
          </a:p>
          <a:p>
            <a:pPr algn="just">
              <a:buNone/>
            </a:pPr>
            <a:r>
              <a:rPr lang="en-US" sz="2000" dirty="0" err="1" smtClean="0"/>
              <a:t>Saraf</a:t>
            </a:r>
            <a:r>
              <a:rPr lang="en-US" sz="2000" dirty="0" smtClean="0"/>
              <a:t> </a:t>
            </a:r>
            <a:r>
              <a:rPr lang="en-US" sz="2000" dirty="0" err="1" smtClean="0"/>
              <a:t>nomor</a:t>
            </a:r>
            <a:r>
              <a:rPr lang="en-US" sz="2000" dirty="0" smtClean="0"/>
              <a:t> X (</a:t>
            </a:r>
            <a:r>
              <a:rPr lang="en-US" sz="2000" dirty="0" err="1" smtClean="0"/>
              <a:t>nervis</a:t>
            </a:r>
            <a:r>
              <a:rPr lang="id-ID" sz="2000" dirty="0" smtClean="0"/>
              <a:t> </a:t>
            </a:r>
            <a:r>
              <a:rPr lang="en-US" sz="2000" dirty="0" err="1" smtClean="0"/>
              <a:t>vagus</a:t>
            </a:r>
            <a:r>
              <a:rPr lang="en-US" sz="2000" dirty="0" smtClean="0"/>
              <a:t>) </a:t>
            </a:r>
            <a:r>
              <a:rPr lang="en-US" sz="2000" dirty="0" err="1" smtClean="0"/>
              <a:t>disebut</a:t>
            </a:r>
            <a:r>
              <a:rPr lang="en-US" sz="2000" dirty="0" smtClean="0"/>
              <a:t> pula </a:t>
            </a:r>
            <a:r>
              <a:rPr lang="en-US" sz="2000" dirty="0" err="1" smtClean="0"/>
              <a:t>sebagai</a:t>
            </a:r>
            <a:r>
              <a:rPr lang="en-US" sz="2000" dirty="0" smtClean="0"/>
              <a:t> </a:t>
            </a:r>
            <a:r>
              <a:rPr lang="en-US" sz="2000" dirty="0" err="1" smtClean="0"/>
              <a:t>saraf</a:t>
            </a:r>
            <a:r>
              <a:rPr lang="en-US" sz="2000" dirty="0" smtClean="0"/>
              <a:t> </a:t>
            </a:r>
            <a:r>
              <a:rPr lang="en-US" sz="2000" dirty="0" err="1" smtClean="0"/>
              <a:t>pengembara</a:t>
            </a:r>
            <a:r>
              <a:rPr lang="en-US" sz="2000" dirty="0" smtClean="0"/>
              <a:t>.</a:t>
            </a:r>
          </a:p>
        </p:txBody>
      </p:sp>
      <p:sp>
        <p:nvSpPr>
          <p:cNvPr id="11" name="Rectangle 10"/>
          <p:cNvSpPr/>
          <p:nvPr/>
        </p:nvSpPr>
        <p:spPr>
          <a:xfrm>
            <a:off x="381000" y="4953000"/>
            <a:ext cx="5486400" cy="1015663"/>
          </a:xfrm>
          <a:prstGeom prst="rect">
            <a:avLst/>
          </a:prstGeom>
        </p:spPr>
        <p:txBody>
          <a:bodyPr wrap="square">
            <a:spAutoFit/>
          </a:bodyPr>
          <a:lstStyle/>
          <a:p>
            <a:pPr algn="just"/>
            <a:r>
              <a:rPr lang="id-ID" sz="2000" dirty="0" err="1" smtClean="0"/>
              <a:t>U</a:t>
            </a:r>
            <a:r>
              <a:rPr lang="en-US" sz="2000" dirty="0" smtClean="0"/>
              <a:t>rat </a:t>
            </a:r>
            <a:r>
              <a:rPr lang="en-US" sz="2000" dirty="0" err="1" smtClean="0"/>
              <a:t>saraf</a:t>
            </a:r>
            <a:r>
              <a:rPr lang="en-US" sz="2000" dirty="0" smtClean="0"/>
              <a:t> </a:t>
            </a:r>
            <a:r>
              <a:rPr lang="en-US" sz="2000" dirty="0" err="1" smtClean="0"/>
              <a:t>sumsum</a:t>
            </a:r>
            <a:r>
              <a:rPr lang="en-US" sz="2000" dirty="0" smtClean="0"/>
              <a:t> </a:t>
            </a:r>
            <a:r>
              <a:rPr lang="en-US" sz="2000" dirty="0" err="1" smtClean="0"/>
              <a:t>tulang</a:t>
            </a:r>
            <a:r>
              <a:rPr lang="en-US" sz="2000" dirty="0" smtClean="0"/>
              <a:t> </a:t>
            </a:r>
            <a:r>
              <a:rPr lang="en-US" sz="2000" dirty="0" err="1" smtClean="0"/>
              <a:t>belakang</a:t>
            </a:r>
            <a:r>
              <a:rPr lang="en-US" sz="2000" dirty="0" smtClean="0"/>
              <a:t> </a:t>
            </a:r>
            <a:r>
              <a:rPr lang="en-US" sz="2000" dirty="0" err="1" smtClean="0"/>
              <a:t>berjumlah</a:t>
            </a:r>
            <a:r>
              <a:rPr lang="en-US" sz="2000" dirty="0" smtClean="0"/>
              <a:t> 31,  </a:t>
            </a:r>
            <a:r>
              <a:rPr lang="en-US" sz="2000" dirty="0" err="1" smtClean="0"/>
              <a:t>urat</a:t>
            </a:r>
            <a:r>
              <a:rPr lang="en-US" sz="2000" dirty="0" smtClean="0"/>
              <a:t> </a:t>
            </a:r>
            <a:r>
              <a:rPr lang="en-US" sz="2000" dirty="0" err="1" smtClean="0"/>
              <a:t>saraf</a:t>
            </a:r>
            <a:r>
              <a:rPr lang="en-US" sz="2000" dirty="0" smtClean="0"/>
              <a:t> </a:t>
            </a:r>
            <a:r>
              <a:rPr lang="en-US" sz="2000" dirty="0" err="1" smtClean="0"/>
              <a:t>ini</a:t>
            </a:r>
            <a:r>
              <a:rPr lang="en-US" sz="2000" dirty="0" smtClean="0"/>
              <a:t> </a:t>
            </a:r>
            <a:r>
              <a:rPr lang="en-US" sz="2000" dirty="0" err="1" smtClean="0"/>
              <a:t>merupakan</a:t>
            </a:r>
            <a:r>
              <a:rPr lang="en-US" sz="2000" dirty="0" smtClean="0"/>
              <a:t> </a:t>
            </a:r>
            <a:r>
              <a:rPr lang="en-US" sz="2000" dirty="0" err="1" smtClean="0"/>
              <a:t>gabungan</a:t>
            </a:r>
            <a:r>
              <a:rPr lang="en-US" sz="2000" dirty="0" smtClean="0"/>
              <a:t> neuron </a:t>
            </a:r>
            <a:r>
              <a:rPr lang="en-US" sz="2000" dirty="0" err="1" smtClean="0"/>
              <a:t>sensori</a:t>
            </a:r>
            <a:r>
              <a:rPr lang="en-US" sz="2000" dirty="0" smtClean="0"/>
              <a:t> </a:t>
            </a:r>
            <a:r>
              <a:rPr lang="en-US" sz="2000" dirty="0" err="1" smtClean="0"/>
              <a:t>dan</a:t>
            </a:r>
            <a:r>
              <a:rPr lang="en-US" sz="2000" dirty="0" smtClean="0"/>
              <a:t> motor</a:t>
            </a:r>
            <a:endParaRPr lang="id-ID" sz="2000" dirty="0"/>
          </a:p>
        </p:txBody>
      </p:sp>
      <p:sp>
        <p:nvSpPr>
          <p:cNvPr id="12" name="Title 1"/>
          <p:cNvSpPr txBox="1">
            <a:spLocks/>
          </p:cNvSpPr>
          <p:nvPr/>
        </p:nvSpPr>
        <p:spPr>
          <a:xfrm>
            <a:off x="457200" y="4191000"/>
            <a:ext cx="1981200" cy="609600"/>
          </a:xfrm>
          <a:prstGeom prst="rect">
            <a:avLst/>
          </a:prstGeom>
        </p:spPr>
        <p:txBody>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smtClean="0">
                <a:ln>
                  <a:noFill/>
                </a:ln>
                <a:solidFill>
                  <a:srgbClr val="00B0F0"/>
                </a:solidFill>
                <a:effectLst/>
                <a:uLnTx/>
                <a:uFillTx/>
                <a:latin typeface="+mj-lt"/>
                <a:ea typeface="+mj-ea"/>
                <a:cs typeface="+mj-cs"/>
              </a:rPr>
              <a:t>Saraf</a:t>
            </a:r>
            <a:r>
              <a:rPr kumimoji="0" lang="en-US" sz="2400" b="1" i="0" u="none" strike="noStrike" kern="1200" cap="none" spc="0" normalizeH="0" baseline="0" noProof="0" dirty="0" smtClean="0">
                <a:ln>
                  <a:noFill/>
                </a:ln>
                <a:solidFill>
                  <a:srgbClr val="00B0F0"/>
                </a:solidFill>
                <a:effectLst/>
                <a:uLnTx/>
                <a:uFillTx/>
                <a:latin typeface="+mj-lt"/>
                <a:ea typeface="+mj-ea"/>
                <a:cs typeface="+mj-cs"/>
              </a:rPr>
              <a:t> </a:t>
            </a:r>
            <a:r>
              <a:rPr kumimoji="0" lang="id-ID" sz="2400" b="1" i="0" u="none" strike="noStrike" kern="1200" cap="none" spc="0" normalizeH="0" baseline="0" noProof="0" dirty="0" smtClean="0">
                <a:ln>
                  <a:noFill/>
                </a:ln>
                <a:solidFill>
                  <a:srgbClr val="00B0F0"/>
                </a:solidFill>
                <a:effectLst/>
                <a:uLnTx/>
                <a:uFillTx/>
                <a:latin typeface="+mj-lt"/>
                <a:ea typeface="+mj-ea"/>
                <a:cs typeface="+mj-cs"/>
              </a:rPr>
              <a:t>Spinal</a:t>
            </a:r>
            <a:endParaRPr kumimoji="0" lang="en-US" sz="2400" b="1" i="0" u="none" strike="noStrike" kern="1200" cap="none" spc="0" normalizeH="0" baseline="0" noProof="0" dirty="0">
              <a:ln>
                <a:noFill/>
              </a:ln>
              <a:solidFill>
                <a:srgbClr val="00B0F0"/>
              </a:solidFill>
              <a:effectLst/>
              <a:uLnTx/>
              <a:uFillTx/>
              <a:latin typeface="+mj-lt"/>
              <a:ea typeface="+mj-ea"/>
              <a:cs typeface="+mj-cs"/>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checkerboard(across)">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linds(horizont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checkerboard(across)">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a:off x="6477000" y="228600"/>
            <a:ext cx="2514600" cy="64008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Rounded Rectangle 7"/>
          <p:cNvSpPr/>
          <p:nvPr/>
        </p:nvSpPr>
        <p:spPr>
          <a:xfrm>
            <a:off x="6477000" y="2667000"/>
            <a:ext cx="2514600" cy="106680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b="1" dirty="0" smtClean="0">
                <a:solidFill>
                  <a:schemeClr val="bg1"/>
                </a:solidFill>
              </a:rPr>
              <a:t>Sistem Saraf Tepi</a:t>
            </a:r>
            <a:endParaRPr lang="id-ID" sz="2400" b="1" dirty="0">
              <a:solidFill>
                <a:schemeClr val="bg1"/>
              </a:solidFill>
            </a:endParaRPr>
          </a:p>
        </p:txBody>
      </p:sp>
      <p:sp>
        <p:nvSpPr>
          <p:cNvPr id="6" name="Title 1"/>
          <p:cNvSpPr txBox="1">
            <a:spLocks/>
          </p:cNvSpPr>
          <p:nvPr/>
        </p:nvSpPr>
        <p:spPr>
          <a:xfrm>
            <a:off x="381000" y="533400"/>
            <a:ext cx="3276600" cy="563562"/>
          </a:xfrm>
          <a:prstGeom prst="rect">
            <a:avLst/>
          </a:prstGeom>
          <a:ln>
            <a:solidFill>
              <a:srgbClr val="00B0F0"/>
            </a:solidFill>
          </a:ln>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smtClean="0">
                <a:ln>
                  <a:noFill/>
                </a:ln>
                <a:solidFill>
                  <a:schemeClr val="tx1"/>
                </a:solidFill>
                <a:effectLst/>
                <a:uLnTx/>
                <a:uFillTx/>
                <a:latin typeface="+mj-lt"/>
                <a:ea typeface="+mj-ea"/>
                <a:cs typeface="+mj-cs"/>
              </a:rPr>
              <a:t>Saraf</a:t>
            </a:r>
            <a:r>
              <a:rPr kumimoji="0" lang="en-US" sz="2400" b="1" i="0" u="none" strike="noStrike" kern="1200" cap="none" spc="0" normalizeH="0" baseline="0" noProof="0" dirty="0" smtClean="0">
                <a:ln>
                  <a:noFill/>
                </a:ln>
                <a:solidFill>
                  <a:schemeClr val="tx1"/>
                </a:solidFill>
                <a:effectLst/>
                <a:uLnTx/>
                <a:uFillTx/>
                <a:latin typeface="+mj-lt"/>
                <a:ea typeface="+mj-ea"/>
                <a:cs typeface="+mj-cs"/>
              </a:rPr>
              <a:t> </a:t>
            </a:r>
            <a:r>
              <a:rPr kumimoji="0" lang="id-ID" sz="2400" b="1" i="0" u="none" strike="noStrike" kern="1200" cap="none" spc="0" normalizeH="0" baseline="0" noProof="0" dirty="0" smtClean="0">
                <a:ln>
                  <a:noFill/>
                </a:ln>
                <a:solidFill>
                  <a:schemeClr val="tx1"/>
                </a:solidFill>
                <a:effectLst/>
                <a:uLnTx/>
                <a:uFillTx/>
                <a:latin typeface="+mj-lt"/>
                <a:ea typeface="+mj-ea"/>
                <a:cs typeface="+mj-cs"/>
              </a:rPr>
              <a:t>Autonom</a:t>
            </a:r>
            <a:endParaRPr kumimoji="0" lang="en-US" sz="2400" b="1" i="0" u="none" strike="noStrike" kern="1200" cap="none" spc="0" normalizeH="0" baseline="0" noProof="0" dirty="0">
              <a:ln>
                <a:noFill/>
              </a:ln>
              <a:solidFill>
                <a:schemeClr val="tx1"/>
              </a:solidFill>
              <a:effectLst/>
              <a:uLnTx/>
              <a:uFillTx/>
              <a:latin typeface="+mj-lt"/>
              <a:ea typeface="+mj-ea"/>
              <a:cs typeface="+mj-cs"/>
            </a:endParaRPr>
          </a:p>
        </p:txBody>
      </p:sp>
      <p:sp>
        <p:nvSpPr>
          <p:cNvPr id="13" name="Rectangle 12"/>
          <p:cNvSpPr/>
          <p:nvPr/>
        </p:nvSpPr>
        <p:spPr>
          <a:xfrm>
            <a:off x="381000" y="1295400"/>
            <a:ext cx="5943600" cy="2862322"/>
          </a:xfrm>
          <a:prstGeom prst="rect">
            <a:avLst/>
          </a:prstGeom>
        </p:spPr>
        <p:txBody>
          <a:bodyPr wrap="square">
            <a:spAutoFit/>
          </a:bodyPr>
          <a:lstStyle/>
          <a:p>
            <a:pPr>
              <a:buNone/>
            </a:pPr>
            <a:r>
              <a:rPr lang="en-US" sz="2000" dirty="0" err="1" smtClean="0"/>
              <a:t>Sistem</a:t>
            </a:r>
            <a:r>
              <a:rPr lang="en-US" sz="2000" dirty="0" smtClean="0"/>
              <a:t> </a:t>
            </a:r>
            <a:r>
              <a:rPr lang="en-US" sz="2000" dirty="0" err="1" smtClean="0"/>
              <a:t>saraf</a:t>
            </a:r>
            <a:r>
              <a:rPr lang="en-US" sz="2000" dirty="0" smtClean="0"/>
              <a:t> </a:t>
            </a:r>
            <a:r>
              <a:rPr lang="en-US" sz="2000" dirty="0" err="1" smtClean="0"/>
              <a:t>autonom</a:t>
            </a:r>
            <a:r>
              <a:rPr lang="en-US" sz="2000" dirty="0" smtClean="0"/>
              <a:t> </a:t>
            </a:r>
            <a:r>
              <a:rPr lang="en-US" sz="2000" dirty="0" err="1" smtClean="0"/>
              <a:t>adalah</a:t>
            </a:r>
            <a:r>
              <a:rPr lang="en-US" sz="2000" dirty="0" smtClean="0"/>
              <a:t> </a:t>
            </a:r>
            <a:r>
              <a:rPr lang="en-US" sz="2000" dirty="0" err="1" smtClean="0"/>
              <a:t>bagian</a:t>
            </a:r>
            <a:r>
              <a:rPr lang="en-US" sz="2000" dirty="0" smtClean="0"/>
              <a:t> </a:t>
            </a:r>
            <a:r>
              <a:rPr lang="en-US" sz="2000" dirty="0" err="1" smtClean="0"/>
              <a:t>dari</a:t>
            </a:r>
            <a:r>
              <a:rPr lang="en-US" sz="2000" dirty="0" smtClean="0"/>
              <a:t> </a:t>
            </a:r>
            <a:r>
              <a:rPr lang="en-US" sz="2000" dirty="0" err="1" smtClean="0"/>
              <a:t>sistem</a:t>
            </a:r>
            <a:r>
              <a:rPr lang="en-US" sz="2000" dirty="0" smtClean="0"/>
              <a:t> </a:t>
            </a:r>
            <a:r>
              <a:rPr lang="en-US" sz="2000" dirty="0" err="1" smtClean="0"/>
              <a:t>saraf</a:t>
            </a:r>
            <a:r>
              <a:rPr lang="en-US" sz="2000" dirty="0" smtClean="0"/>
              <a:t> </a:t>
            </a:r>
            <a:r>
              <a:rPr lang="en-US" sz="2000" dirty="0" err="1" smtClean="0"/>
              <a:t>tepi</a:t>
            </a:r>
            <a:r>
              <a:rPr lang="en-US" sz="2000" dirty="0" smtClean="0"/>
              <a:t> yang </a:t>
            </a:r>
            <a:r>
              <a:rPr lang="en-US" sz="2000" dirty="0" err="1" smtClean="0"/>
              <a:t>mengontrol</a:t>
            </a:r>
            <a:r>
              <a:rPr lang="en-US" sz="2000" dirty="0" smtClean="0"/>
              <a:t> </a:t>
            </a:r>
            <a:r>
              <a:rPr lang="en-US" sz="2000" dirty="0" err="1" smtClean="0"/>
              <a:t>kegiatan</a:t>
            </a:r>
            <a:r>
              <a:rPr lang="en-US" sz="2000" dirty="0" smtClean="0"/>
              <a:t> organ-organ </a:t>
            </a:r>
            <a:r>
              <a:rPr lang="en-US" sz="2000" dirty="0" err="1" smtClean="0"/>
              <a:t>dalam</a:t>
            </a:r>
            <a:r>
              <a:rPr lang="en-US" sz="2000" dirty="0" smtClean="0"/>
              <a:t>, </a:t>
            </a:r>
            <a:r>
              <a:rPr lang="en-US" sz="2000" dirty="0" err="1" smtClean="0"/>
              <a:t>ada</a:t>
            </a:r>
            <a:r>
              <a:rPr lang="en-US" sz="2000" dirty="0" smtClean="0"/>
              <a:t> </a:t>
            </a:r>
            <a:r>
              <a:rPr lang="en-US" sz="2000" dirty="0" err="1" smtClean="0"/>
              <a:t>dua</a:t>
            </a:r>
            <a:r>
              <a:rPr lang="en-US" sz="2000" dirty="0" smtClean="0"/>
              <a:t> </a:t>
            </a:r>
            <a:r>
              <a:rPr lang="en-US" sz="2000" dirty="0" err="1" smtClean="0"/>
              <a:t>sistem</a:t>
            </a:r>
            <a:r>
              <a:rPr lang="en-US" sz="2000" dirty="0" smtClean="0"/>
              <a:t> </a:t>
            </a:r>
            <a:r>
              <a:rPr lang="en-US" sz="2000" dirty="0" err="1" smtClean="0"/>
              <a:t>saraf</a:t>
            </a:r>
            <a:r>
              <a:rPr lang="en-US" sz="2000" dirty="0" smtClean="0"/>
              <a:t> </a:t>
            </a:r>
            <a:r>
              <a:rPr lang="en-US" sz="2000" dirty="0" err="1" smtClean="0"/>
              <a:t>autonom</a:t>
            </a:r>
            <a:r>
              <a:rPr lang="en-US" sz="2000" dirty="0" smtClean="0"/>
              <a:t>, </a:t>
            </a:r>
            <a:r>
              <a:rPr lang="en-US" sz="2000" dirty="0" err="1" smtClean="0"/>
              <a:t>yaitu</a:t>
            </a:r>
            <a:r>
              <a:rPr lang="en-US" sz="2000" dirty="0" smtClean="0"/>
              <a:t> </a:t>
            </a:r>
            <a:endParaRPr lang="id-ID" sz="2000" dirty="0" smtClean="0"/>
          </a:p>
          <a:p>
            <a:pPr marL="457200" indent="-457200">
              <a:buFont typeface="+mj-lt"/>
              <a:buAutoNum type="arabicPeriod"/>
            </a:pPr>
            <a:r>
              <a:rPr lang="id-ID" sz="2000" b="1" dirty="0" smtClean="0"/>
              <a:t>S</a:t>
            </a:r>
            <a:r>
              <a:rPr lang="en-US" sz="2000" b="1" dirty="0" err="1" smtClean="0"/>
              <a:t>istem</a:t>
            </a:r>
            <a:r>
              <a:rPr lang="en-US" sz="2000" b="1" dirty="0" smtClean="0"/>
              <a:t> </a:t>
            </a:r>
            <a:r>
              <a:rPr lang="en-US" sz="2000" b="1" dirty="0" err="1" smtClean="0"/>
              <a:t>saraf</a:t>
            </a:r>
            <a:r>
              <a:rPr lang="en-US" sz="2000" b="1" dirty="0" smtClean="0"/>
              <a:t> </a:t>
            </a:r>
            <a:r>
              <a:rPr lang="en-US" sz="2000" b="1" dirty="0" err="1" smtClean="0"/>
              <a:t>simpatetik</a:t>
            </a:r>
            <a:r>
              <a:rPr lang="en-US" sz="2000" b="1" dirty="0" smtClean="0"/>
              <a:t> </a:t>
            </a:r>
            <a:endParaRPr lang="id-ID" sz="2000" b="1" dirty="0" smtClean="0"/>
          </a:p>
          <a:p>
            <a:pPr marL="457200" indent="-457200"/>
            <a:r>
              <a:rPr lang="id-ID" sz="2000" dirty="0" smtClean="0"/>
              <a:t>	</a:t>
            </a:r>
            <a:r>
              <a:rPr lang="en-US" sz="2000" dirty="0" err="1" smtClean="0"/>
              <a:t>Saraf</a:t>
            </a:r>
            <a:r>
              <a:rPr lang="en-US" sz="2000" dirty="0" smtClean="0"/>
              <a:t> s</a:t>
            </a:r>
            <a:r>
              <a:rPr lang="id-ID" sz="2000" dirty="0" smtClean="0"/>
              <a:t>i</a:t>
            </a:r>
            <a:r>
              <a:rPr lang="en-US" sz="2000" dirty="0" err="1" smtClean="0"/>
              <a:t>mpatetik</a:t>
            </a:r>
            <a:r>
              <a:rPr lang="en-US" sz="2000" dirty="0" smtClean="0"/>
              <a:t> </a:t>
            </a:r>
            <a:r>
              <a:rPr lang="en-US" sz="2000" dirty="0" err="1" smtClean="0"/>
              <a:t>pada</a:t>
            </a:r>
            <a:r>
              <a:rPr lang="en-US" sz="2000" dirty="0" smtClean="0"/>
              <a:t> </a:t>
            </a:r>
            <a:r>
              <a:rPr lang="en-US" sz="2000" dirty="0" err="1" smtClean="0"/>
              <a:t>umumnya</a:t>
            </a:r>
            <a:r>
              <a:rPr lang="en-US" sz="2000" dirty="0" smtClean="0"/>
              <a:t> </a:t>
            </a:r>
            <a:r>
              <a:rPr lang="en-US" sz="2000" dirty="0" err="1" smtClean="0"/>
              <a:t>berakibat</a:t>
            </a:r>
            <a:r>
              <a:rPr lang="en-US" sz="2000" dirty="0" smtClean="0"/>
              <a:t> </a:t>
            </a:r>
            <a:r>
              <a:rPr lang="en-US" sz="2000" dirty="0" err="1" smtClean="0"/>
              <a:t>merangsang</a:t>
            </a:r>
            <a:r>
              <a:rPr lang="en-US" sz="2000" dirty="0" smtClean="0"/>
              <a:t>  </a:t>
            </a:r>
            <a:r>
              <a:rPr lang="en-US" sz="2000" dirty="0" err="1" smtClean="0"/>
              <a:t>kerja</a:t>
            </a:r>
            <a:r>
              <a:rPr lang="en-US" sz="2000" dirty="0" smtClean="0"/>
              <a:t> organ .</a:t>
            </a:r>
            <a:endParaRPr lang="id-ID" sz="2000" i="1" dirty="0" smtClean="0"/>
          </a:p>
          <a:p>
            <a:pPr marL="457200" indent="-457200"/>
            <a:r>
              <a:rPr lang="id-ID" sz="2000" b="1" dirty="0" smtClean="0"/>
              <a:t>2.     S</a:t>
            </a:r>
            <a:r>
              <a:rPr lang="en-US" sz="2000" b="1" dirty="0" err="1" smtClean="0"/>
              <a:t>istem</a:t>
            </a:r>
            <a:r>
              <a:rPr lang="en-US" sz="2000" b="1" dirty="0" smtClean="0"/>
              <a:t> </a:t>
            </a:r>
            <a:r>
              <a:rPr lang="en-US" sz="2000" b="1" dirty="0" err="1" smtClean="0"/>
              <a:t>saraf</a:t>
            </a:r>
            <a:r>
              <a:rPr lang="id-ID" sz="2000" b="1" dirty="0" smtClean="0"/>
              <a:t> </a:t>
            </a:r>
            <a:r>
              <a:rPr lang="en-US" sz="2000" b="1" dirty="0" err="1" smtClean="0"/>
              <a:t>parasimpatetik</a:t>
            </a:r>
            <a:r>
              <a:rPr lang="en-US" sz="2000" b="1" dirty="0" smtClean="0"/>
              <a:t>. </a:t>
            </a:r>
            <a:endParaRPr lang="id-ID" sz="2000" b="1" dirty="0" smtClean="0"/>
          </a:p>
          <a:p>
            <a:pPr marL="457200" indent="-457200"/>
            <a:r>
              <a:rPr lang="id-ID" sz="2000" dirty="0" smtClean="0"/>
              <a:t>	S</a:t>
            </a:r>
            <a:r>
              <a:rPr lang="en-US" sz="2000" dirty="0" err="1" smtClean="0"/>
              <a:t>timulasi</a:t>
            </a:r>
            <a:r>
              <a:rPr lang="en-US" sz="2000" dirty="0" smtClean="0"/>
              <a:t> </a:t>
            </a:r>
            <a:r>
              <a:rPr lang="en-US" sz="2000" dirty="0" err="1" smtClean="0"/>
              <a:t>oleh</a:t>
            </a:r>
            <a:r>
              <a:rPr lang="en-US" sz="2000" dirty="0" smtClean="0"/>
              <a:t> </a:t>
            </a:r>
            <a:r>
              <a:rPr lang="en-US" sz="2000" dirty="0" err="1" smtClean="0"/>
              <a:t>saraf</a:t>
            </a:r>
            <a:r>
              <a:rPr lang="en-US" sz="2000" dirty="0" smtClean="0"/>
              <a:t> </a:t>
            </a:r>
            <a:r>
              <a:rPr lang="en-US" sz="2000" dirty="0" err="1" smtClean="0"/>
              <a:t>parasimpatetik</a:t>
            </a:r>
            <a:r>
              <a:rPr lang="en-US" sz="2000" dirty="0" smtClean="0"/>
              <a:t> </a:t>
            </a:r>
            <a:r>
              <a:rPr lang="en-US" sz="2000" dirty="0" err="1" smtClean="0"/>
              <a:t>pada</a:t>
            </a:r>
            <a:r>
              <a:rPr lang="en-US" sz="2000" dirty="0" smtClean="0"/>
              <a:t> </a:t>
            </a:r>
            <a:r>
              <a:rPr lang="en-US" sz="2000" dirty="0" err="1" smtClean="0"/>
              <a:t>umumnya</a:t>
            </a:r>
            <a:r>
              <a:rPr lang="en-US" sz="2000" dirty="0" smtClean="0"/>
              <a:t> </a:t>
            </a:r>
            <a:r>
              <a:rPr lang="en-US" sz="2000" dirty="0" err="1" smtClean="0"/>
              <a:t>bersifat</a:t>
            </a:r>
            <a:r>
              <a:rPr lang="en-US" sz="2000" dirty="0" smtClean="0"/>
              <a:t> </a:t>
            </a:r>
            <a:r>
              <a:rPr lang="en-US" sz="2000" dirty="0" err="1" smtClean="0"/>
              <a:t>menghambat</a:t>
            </a:r>
            <a:r>
              <a:rPr lang="en-US" sz="2000" dirty="0" smtClean="0"/>
              <a:t> organ.</a:t>
            </a: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6"/>
                                        </p:tgtEl>
                                        <p:attrNameLst>
                                          <p:attrName>style.visibility</p:attrName>
                                        </p:attrNameLst>
                                      </p:cBhvr>
                                      <p:to>
                                        <p:strVal val="visible"/>
                                      </p:to>
                                    </p:set>
                                    <p:anim calcmode="discrete" valueType="clr">
                                      <p:cBhvr override="childStyle">
                                        <p:cTn id="7" dur="80"/>
                                        <p:tgtEl>
                                          <p:spTgt spid="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6"/>
                                        </p:tgtEl>
                                        <p:attrNameLst>
                                          <p:attrName>fillcolor</p:attrName>
                                        </p:attrNameLst>
                                      </p:cBhvr>
                                      <p:tavLst>
                                        <p:tav tm="0">
                                          <p:val>
                                            <p:clrVal>
                                              <a:schemeClr val="accent2"/>
                                            </p:clrVal>
                                          </p:val>
                                        </p:tav>
                                        <p:tav tm="50000">
                                          <p:val>
                                            <p:clrVal>
                                              <a:schemeClr val="hlink"/>
                                            </p:clrVal>
                                          </p:val>
                                        </p:tav>
                                      </p:tavLst>
                                    </p:anim>
                                    <p:set>
                                      <p:cBhvr>
                                        <p:cTn id="9" dur="80"/>
                                        <p:tgtEl>
                                          <p:spTgt spid="6"/>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checkerboard(across)">
                                      <p:cBhvr>
                                        <p:cTn id="1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3" grpId="0"/>
    </p:bld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a:off x="6477000" y="228600"/>
            <a:ext cx="2514600" cy="64008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Rounded Rectangle 7"/>
          <p:cNvSpPr/>
          <p:nvPr/>
        </p:nvSpPr>
        <p:spPr>
          <a:xfrm>
            <a:off x="6477000" y="2667000"/>
            <a:ext cx="2514600" cy="106680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b="1" dirty="0" smtClean="0">
                <a:solidFill>
                  <a:schemeClr val="bg1"/>
                </a:solidFill>
              </a:rPr>
              <a:t>Sistem Saraf Tepi</a:t>
            </a:r>
            <a:endParaRPr lang="id-ID" sz="2400" b="1" dirty="0">
              <a:solidFill>
                <a:schemeClr val="bg1"/>
              </a:solidFill>
            </a:endParaRPr>
          </a:p>
        </p:txBody>
      </p:sp>
      <p:sp>
        <p:nvSpPr>
          <p:cNvPr id="6" name="Title 1"/>
          <p:cNvSpPr txBox="1">
            <a:spLocks/>
          </p:cNvSpPr>
          <p:nvPr/>
        </p:nvSpPr>
        <p:spPr>
          <a:xfrm>
            <a:off x="381000" y="533400"/>
            <a:ext cx="3276600" cy="563562"/>
          </a:xfrm>
          <a:prstGeom prst="rect">
            <a:avLst/>
          </a:prstGeom>
          <a:ln>
            <a:solidFill>
              <a:srgbClr val="00B0F0"/>
            </a:solidFill>
          </a:ln>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smtClean="0">
                <a:ln>
                  <a:noFill/>
                </a:ln>
                <a:solidFill>
                  <a:schemeClr val="tx1"/>
                </a:solidFill>
                <a:effectLst/>
                <a:uLnTx/>
                <a:uFillTx/>
                <a:latin typeface="+mj-lt"/>
                <a:ea typeface="+mj-ea"/>
                <a:cs typeface="+mj-cs"/>
              </a:rPr>
              <a:t>Saraf</a:t>
            </a:r>
            <a:r>
              <a:rPr kumimoji="0" lang="en-US" sz="2400" b="1" i="0" u="none" strike="noStrike" kern="1200" cap="none" spc="0" normalizeH="0" baseline="0" noProof="0" dirty="0" smtClean="0">
                <a:ln>
                  <a:noFill/>
                </a:ln>
                <a:solidFill>
                  <a:schemeClr val="tx1"/>
                </a:solidFill>
                <a:effectLst/>
                <a:uLnTx/>
                <a:uFillTx/>
                <a:latin typeface="+mj-lt"/>
                <a:ea typeface="+mj-ea"/>
                <a:cs typeface="+mj-cs"/>
              </a:rPr>
              <a:t> </a:t>
            </a:r>
            <a:r>
              <a:rPr kumimoji="0" lang="id-ID" sz="2400" b="1" i="0" u="none" strike="noStrike" kern="1200" cap="none" spc="0" normalizeH="0" baseline="0" noProof="0" dirty="0" smtClean="0">
                <a:ln>
                  <a:noFill/>
                </a:ln>
                <a:solidFill>
                  <a:schemeClr val="tx1"/>
                </a:solidFill>
                <a:effectLst/>
                <a:uLnTx/>
                <a:uFillTx/>
                <a:latin typeface="+mj-lt"/>
                <a:ea typeface="+mj-ea"/>
                <a:cs typeface="+mj-cs"/>
              </a:rPr>
              <a:t>Autonom</a:t>
            </a:r>
            <a:endParaRPr kumimoji="0" lang="en-US" sz="2400" b="1" i="0" u="none" strike="noStrike" kern="1200" cap="none" spc="0" normalizeH="0" baseline="0" noProof="0" dirty="0">
              <a:ln>
                <a:noFill/>
              </a:ln>
              <a:solidFill>
                <a:schemeClr val="tx1"/>
              </a:solidFill>
              <a:effectLst/>
              <a:uLnTx/>
              <a:uFillTx/>
              <a:latin typeface="+mj-lt"/>
              <a:ea typeface="+mj-ea"/>
              <a:cs typeface="+mj-cs"/>
            </a:endParaRPr>
          </a:p>
        </p:txBody>
      </p:sp>
      <p:pic>
        <p:nvPicPr>
          <p:cNvPr id="1026" name="Picture 2"/>
          <p:cNvPicPr>
            <a:picLocks noChangeAspect="1" noChangeArrowheads="1"/>
          </p:cNvPicPr>
          <p:nvPr/>
        </p:nvPicPr>
        <p:blipFill>
          <a:blip r:embed="rId2" cstate="print"/>
          <a:srcRect/>
          <a:stretch>
            <a:fillRect/>
          </a:stretch>
        </p:blipFill>
        <p:spPr bwMode="auto">
          <a:xfrm>
            <a:off x="1447800" y="1219200"/>
            <a:ext cx="3947521" cy="5181600"/>
          </a:xfrm>
          <a:prstGeom prst="rect">
            <a:avLst/>
          </a:prstGeom>
          <a:noFill/>
          <a:ln w="9525">
            <a:noFill/>
            <a:miter lim="800000"/>
            <a:headEnd/>
            <a:tailEnd/>
          </a:ln>
          <a:effectLst/>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a:off x="6477000" y="228600"/>
            <a:ext cx="2514600" cy="64008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Rounded Rectangle 7"/>
          <p:cNvSpPr/>
          <p:nvPr/>
        </p:nvSpPr>
        <p:spPr>
          <a:xfrm>
            <a:off x="6477000" y="2667000"/>
            <a:ext cx="2514600" cy="106680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b="1" dirty="0" smtClean="0">
                <a:solidFill>
                  <a:schemeClr val="bg1"/>
                </a:solidFill>
              </a:rPr>
              <a:t>Sistem Saraf Tepi</a:t>
            </a:r>
            <a:endParaRPr lang="id-ID" sz="2400" b="1" dirty="0">
              <a:solidFill>
                <a:schemeClr val="bg1"/>
              </a:solidFill>
            </a:endParaRPr>
          </a:p>
        </p:txBody>
      </p:sp>
      <p:sp>
        <p:nvSpPr>
          <p:cNvPr id="6" name="Title 1"/>
          <p:cNvSpPr txBox="1">
            <a:spLocks/>
          </p:cNvSpPr>
          <p:nvPr/>
        </p:nvSpPr>
        <p:spPr>
          <a:xfrm>
            <a:off x="381000" y="533400"/>
            <a:ext cx="3276600" cy="563562"/>
          </a:xfrm>
          <a:prstGeom prst="rect">
            <a:avLst/>
          </a:prstGeom>
          <a:ln>
            <a:solidFill>
              <a:srgbClr val="00B0F0"/>
            </a:solidFill>
          </a:ln>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smtClean="0">
                <a:ln>
                  <a:noFill/>
                </a:ln>
                <a:solidFill>
                  <a:schemeClr val="tx1"/>
                </a:solidFill>
                <a:effectLst/>
                <a:uLnTx/>
                <a:uFillTx/>
                <a:latin typeface="+mj-lt"/>
                <a:ea typeface="+mj-ea"/>
                <a:cs typeface="+mj-cs"/>
              </a:rPr>
              <a:t>Saraf</a:t>
            </a:r>
            <a:r>
              <a:rPr kumimoji="0" lang="en-US" sz="2400" b="1" i="0" u="none" strike="noStrike" kern="1200" cap="none" spc="0" normalizeH="0" baseline="0" noProof="0" dirty="0" smtClean="0">
                <a:ln>
                  <a:noFill/>
                </a:ln>
                <a:solidFill>
                  <a:schemeClr val="tx1"/>
                </a:solidFill>
                <a:effectLst/>
                <a:uLnTx/>
                <a:uFillTx/>
                <a:latin typeface="+mj-lt"/>
                <a:ea typeface="+mj-ea"/>
                <a:cs typeface="+mj-cs"/>
              </a:rPr>
              <a:t> </a:t>
            </a:r>
            <a:r>
              <a:rPr kumimoji="0" lang="id-ID" sz="2400" b="1" i="0" u="none" strike="noStrike" kern="1200" cap="none" spc="0" normalizeH="0" baseline="0" noProof="0" dirty="0" smtClean="0">
                <a:ln>
                  <a:noFill/>
                </a:ln>
                <a:solidFill>
                  <a:schemeClr val="tx1"/>
                </a:solidFill>
                <a:effectLst/>
                <a:uLnTx/>
                <a:uFillTx/>
                <a:latin typeface="+mj-lt"/>
                <a:ea typeface="+mj-ea"/>
                <a:cs typeface="+mj-cs"/>
              </a:rPr>
              <a:t>Autonom</a:t>
            </a:r>
            <a:endParaRPr kumimoji="0" lang="en-US" sz="2400" b="1" i="0" u="none" strike="noStrike" kern="1200" cap="none" spc="0" normalizeH="0" baseline="0" noProof="0" dirty="0">
              <a:ln>
                <a:noFill/>
              </a:ln>
              <a:solidFill>
                <a:schemeClr val="tx1"/>
              </a:solidFill>
              <a:effectLst/>
              <a:uLnTx/>
              <a:uFillTx/>
              <a:latin typeface="+mj-lt"/>
              <a:ea typeface="+mj-ea"/>
              <a:cs typeface="+mj-cs"/>
            </a:endParaRPr>
          </a:p>
        </p:txBody>
      </p:sp>
      <p:pic>
        <p:nvPicPr>
          <p:cNvPr id="2050" name="Picture 2"/>
          <p:cNvPicPr>
            <a:picLocks noChangeAspect="1" noChangeArrowheads="1"/>
          </p:cNvPicPr>
          <p:nvPr/>
        </p:nvPicPr>
        <p:blipFill>
          <a:blip r:embed="rId2"/>
          <a:srcRect/>
          <a:stretch>
            <a:fillRect/>
          </a:stretch>
        </p:blipFill>
        <p:spPr bwMode="auto">
          <a:xfrm>
            <a:off x="228600" y="1371600"/>
            <a:ext cx="5956825" cy="4114800"/>
          </a:xfrm>
          <a:prstGeom prst="rect">
            <a:avLst/>
          </a:prstGeom>
          <a:noFill/>
          <a:ln w="9525">
            <a:noFill/>
            <a:miter lim="800000"/>
            <a:headEnd/>
            <a:tailEnd/>
          </a:ln>
          <a:effectLst/>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792162"/>
          </a:xfrm>
          <a:solidFill>
            <a:srgbClr val="00B0F0"/>
          </a:solidFill>
          <a:ln>
            <a:solidFill>
              <a:srgbClr val="00B0F0"/>
            </a:solidFill>
          </a:ln>
        </p:spPr>
        <p:txBody>
          <a:bodyPr/>
          <a:lstStyle/>
          <a:p>
            <a:r>
              <a:rPr lang="id-ID" b="1" dirty="0" smtClean="0"/>
              <a:t>SISTEM HORMON</a:t>
            </a:r>
            <a:endParaRPr lang="en-US" b="1" dirty="0"/>
          </a:p>
        </p:txBody>
      </p:sp>
      <p:sp>
        <p:nvSpPr>
          <p:cNvPr id="3" name="Content Placeholder 2"/>
          <p:cNvSpPr>
            <a:spLocks noGrp="1"/>
          </p:cNvSpPr>
          <p:nvPr>
            <p:ph idx="1"/>
          </p:nvPr>
        </p:nvSpPr>
        <p:spPr/>
        <p:txBody>
          <a:bodyPr>
            <a:normAutofit fontScale="77500" lnSpcReduction="20000"/>
          </a:bodyPr>
          <a:lstStyle/>
          <a:p>
            <a:r>
              <a:rPr lang="en-US" dirty="0" err="1" smtClean="0"/>
              <a:t>Hormon</a:t>
            </a:r>
            <a:r>
              <a:rPr lang="en-US" dirty="0" smtClean="0"/>
              <a:t> </a:t>
            </a:r>
            <a:r>
              <a:rPr lang="en-US" dirty="0" err="1" smtClean="0"/>
              <a:t>berasal</a:t>
            </a:r>
            <a:r>
              <a:rPr lang="en-US" dirty="0" smtClean="0"/>
              <a:t> </a:t>
            </a:r>
            <a:r>
              <a:rPr lang="en-US" dirty="0" err="1" smtClean="0"/>
              <a:t>dari</a:t>
            </a:r>
            <a:r>
              <a:rPr lang="en-US" dirty="0" smtClean="0"/>
              <a:t> </a:t>
            </a:r>
            <a:r>
              <a:rPr lang="en-US" dirty="0" err="1" smtClean="0"/>
              <a:t>kata</a:t>
            </a:r>
            <a:r>
              <a:rPr lang="en-US" dirty="0" smtClean="0"/>
              <a:t> </a:t>
            </a:r>
            <a:r>
              <a:rPr lang="en-US" i="1" dirty="0" err="1" smtClean="0"/>
              <a:t>homein</a:t>
            </a:r>
            <a:r>
              <a:rPr lang="en-US" dirty="0" smtClean="0"/>
              <a:t> yang </a:t>
            </a:r>
            <a:r>
              <a:rPr lang="en-US" dirty="0" err="1" smtClean="0"/>
              <a:t>berati</a:t>
            </a:r>
            <a:r>
              <a:rPr lang="en-US" dirty="0" smtClean="0"/>
              <a:t> </a:t>
            </a:r>
            <a:r>
              <a:rPr lang="en-US" dirty="0" err="1" smtClean="0"/>
              <a:t>menggiatkan</a:t>
            </a:r>
            <a:r>
              <a:rPr lang="en-US" dirty="0" smtClean="0"/>
              <a:t> </a:t>
            </a:r>
            <a:r>
              <a:rPr lang="en-US" dirty="0" err="1" smtClean="0"/>
              <a:t>atau</a:t>
            </a:r>
            <a:r>
              <a:rPr lang="en-US" dirty="0" smtClean="0"/>
              <a:t> </a:t>
            </a:r>
            <a:r>
              <a:rPr lang="en-US" dirty="0" err="1" smtClean="0"/>
              <a:t>memacu</a:t>
            </a:r>
            <a:r>
              <a:rPr lang="en-US" dirty="0" smtClean="0"/>
              <a:t>. </a:t>
            </a:r>
            <a:r>
              <a:rPr lang="en-US" dirty="0" err="1" smtClean="0"/>
              <a:t>Hormon</a:t>
            </a:r>
            <a:r>
              <a:rPr lang="en-US" dirty="0" smtClean="0"/>
              <a:t> </a:t>
            </a:r>
            <a:r>
              <a:rPr lang="en-US" dirty="0" err="1" smtClean="0"/>
              <a:t>dibentuk</a:t>
            </a:r>
            <a:r>
              <a:rPr lang="en-US" dirty="0" smtClean="0"/>
              <a:t> </a:t>
            </a:r>
            <a:r>
              <a:rPr lang="en-US" dirty="0" err="1" smtClean="0"/>
              <a:t>pada</a:t>
            </a:r>
            <a:r>
              <a:rPr lang="en-US" dirty="0" smtClean="0"/>
              <a:t> </a:t>
            </a:r>
            <a:r>
              <a:rPr lang="en-US" dirty="0" err="1" smtClean="0"/>
              <a:t>suatu</a:t>
            </a:r>
            <a:r>
              <a:rPr lang="en-US" dirty="0" smtClean="0"/>
              <a:t> </a:t>
            </a:r>
            <a:r>
              <a:rPr lang="en-US" dirty="0" err="1" smtClean="0"/>
              <a:t>kelenjar</a:t>
            </a:r>
            <a:r>
              <a:rPr lang="en-US" dirty="0" smtClean="0"/>
              <a:t>, </a:t>
            </a:r>
            <a:r>
              <a:rPr lang="en-US" dirty="0" err="1" smtClean="0"/>
              <a:t>umumnya</a:t>
            </a:r>
            <a:r>
              <a:rPr lang="en-US" dirty="0" smtClean="0"/>
              <a:t> </a:t>
            </a:r>
            <a:r>
              <a:rPr lang="en-US" dirty="0" err="1" smtClean="0"/>
              <a:t>hormon</a:t>
            </a:r>
            <a:r>
              <a:rPr lang="en-US" dirty="0" smtClean="0"/>
              <a:t> </a:t>
            </a:r>
            <a:r>
              <a:rPr lang="en-US" dirty="0" err="1" smtClean="0"/>
              <a:t>dihasilkan</a:t>
            </a:r>
            <a:r>
              <a:rPr lang="en-US" dirty="0" smtClean="0"/>
              <a:t> </a:t>
            </a:r>
            <a:r>
              <a:rPr lang="en-US" dirty="0" err="1" smtClean="0"/>
              <a:t>oleh</a:t>
            </a:r>
            <a:r>
              <a:rPr lang="en-US" dirty="0" smtClean="0"/>
              <a:t> </a:t>
            </a:r>
            <a:r>
              <a:rPr lang="en-US" dirty="0" err="1" smtClean="0"/>
              <a:t>kelenjar</a:t>
            </a:r>
            <a:r>
              <a:rPr lang="en-US" dirty="0" smtClean="0"/>
              <a:t> </a:t>
            </a:r>
            <a:r>
              <a:rPr lang="en-US" dirty="0" err="1" smtClean="0"/>
              <a:t>endokrin</a:t>
            </a:r>
            <a:r>
              <a:rPr lang="en-US" dirty="0" smtClean="0"/>
              <a:t> </a:t>
            </a:r>
            <a:r>
              <a:rPr lang="en-US" dirty="0" err="1" smtClean="0"/>
              <a:t>dan</a:t>
            </a:r>
            <a:r>
              <a:rPr lang="en-US" dirty="0" smtClean="0"/>
              <a:t> </a:t>
            </a:r>
            <a:r>
              <a:rPr lang="en-US" dirty="0" err="1" smtClean="0"/>
              <a:t>masuk</a:t>
            </a:r>
            <a:r>
              <a:rPr lang="en-US" dirty="0" smtClean="0"/>
              <a:t> </a:t>
            </a:r>
            <a:r>
              <a:rPr lang="en-US" dirty="0" err="1" smtClean="0"/>
              <a:t>ke</a:t>
            </a:r>
            <a:r>
              <a:rPr lang="en-US" dirty="0" smtClean="0"/>
              <a:t> </a:t>
            </a:r>
            <a:r>
              <a:rPr lang="en-US" dirty="0" err="1" smtClean="0"/>
              <a:t>dalam</a:t>
            </a:r>
            <a:r>
              <a:rPr lang="en-US" dirty="0" smtClean="0"/>
              <a:t> </a:t>
            </a:r>
            <a:r>
              <a:rPr lang="en-US" dirty="0" err="1" smtClean="0"/>
              <a:t>sistem</a:t>
            </a:r>
            <a:r>
              <a:rPr lang="en-US" dirty="0" smtClean="0"/>
              <a:t> </a:t>
            </a:r>
            <a:r>
              <a:rPr lang="en-US" dirty="0" err="1" smtClean="0"/>
              <a:t>peredaran</a:t>
            </a:r>
            <a:r>
              <a:rPr lang="en-US" dirty="0" smtClean="0"/>
              <a:t> </a:t>
            </a:r>
            <a:r>
              <a:rPr lang="en-US" dirty="0" err="1" smtClean="0"/>
              <a:t>darah</a:t>
            </a:r>
            <a:r>
              <a:rPr lang="en-US" dirty="0" smtClean="0"/>
              <a:t> . </a:t>
            </a:r>
            <a:r>
              <a:rPr lang="en-US" dirty="0" err="1" smtClean="0"/>
              <a:t>Hormon</a:t>
            </a:r>
            <a:r>
              <a:rPr lang="en-US" dirty="0" smtClean="0"/>
              <a:t> </a:t>
            </a:r>
            <a:r>
              <a:rPr lang="en-US" dirty="0" err="1" smtClean="0"/>
              <a:t>merupakan</a:t>
            </a:r>
            <a:r>
              <a:rPr lang="en-US" dirty="0" smtClean="0"/>
              <a:t> </a:t>
            </a:r>
            <a:r>
              <a:rPr lang="en-US" dirty="0" err="1" smtClean="0"/>
              <a:t>senyawa</a:t>
            </a:r>
            <a:r>
              <a:rPr lang="en-US" dirty="0" smtClean="0"/>
              <a:t> protein </a:t>
            </a:r>
            <a:r>
              <a:rPr lang="en-US" dirty="0" err="1" smtClean="0"/>
              <a:t>atau</a:t>
            </a:r>
            <a:r>
              <a:rPr lang="en-US" dirty="0" smtClean="0"/>
              <a:t> </a:t>
            </a:r>
            <a:r>
              <a:rPr lang="en-US" dirty="0" err="1" smtClean="0"/>
              <a:t>senyawa</a:t>
            </a:r>
            <a:r>
              <a:rPr lang="en-US" dirty="0" smtClean="0"/>
              <a:t> steroid</a:t>
            </a:r>
            <a:r>
              <a:rPr lang="id-ID" dirty="0" smtClean="0"/>
              <a:t>.</a:t>
            </a:r>
            <a:endParaRPr lang="en-US" dirty="0" smtClean="0"/>
          </a:p>
          <a:p>
            <a:r>
              <a:rPr lang="en-US" dirty="0" err="1" smtClean="0"/>
              <a:t>Hormon</a:t>
            </a:r>
            <a:r>
              <a:rPr lang="en-US" dirty="0" smtClean="0"/>
              <a:t> </a:t>
            </a:r>
            <a:r>
              <a:rPr lang="en-US" dirty="0" err="1" smtClean="0"/>
              <a:t>berperan</a:t>
            </a:r>
            <a:r>
              <a:rPr lang="en-US" dirty="0" smtClean="0"/>
              <a:t> </a:t>
            </a:r>
            <a:r>
              <a:rPr lang="en-US" dirty="0" err="1" smtClean="0"/>
              <a:t>dalam</a:t>
            </a:r>
            <a:r>
              <a:rPr lang="en-US" dirty="0" smtClean="0"/>
              <a:t> </a:t>
            </a:r>
            <a:r>
              <a:rPr lang="en-US" dirty="0" err="1" smtClean="0"/>
              <a:t>mengatur</a:t>
            </a:r>
            <a:r>
              <a:rPr lang="en-US" dirty="0" smtClean="0"/>
              <a:t> </a:t>
            </a:r>
            <a:r>
              <a:rPr lang="en-US" dirty="0" err="1" smtClean="0"/>
              <a:t>metabolisme</a:t>
            </a:r>
            <a:r>
              <a:rPr lang="en-US" dirty="0" smtClean="0"/>
              <a:t>, </a:t>
            </a:r>
            <a:r>
              <a:rPr lang="en-US" dirty="0" err="1" smtClean="0"/>
              <a:t>pertumbuhan</a:t>
            </a:r>
            <a:r>
              <a:rPr lang="en-US" dirty="0" smtClean="0"/>
              <a:t> </a:t>
            </a:r>
            <a:r>
              <a:rPr lang="en-US" dirty="0" err="1" smtClean="0"/>
              <a:t>dan</a:t>
            </a:r>
            <a:r>
              <a:rPr lang="en-US" dirty="0" smtClean="0"/>
              <a:t> </a:t>
            </a:r>
            <a:r>
              <a:rPr lang="en-US" dirty="0" err="1" smtClean="0"/>
              <a:t>perkembangan</a:t>
            </a:r>
            <a:r>
              <a:rPr lang="en-US" dirty="0" smtClean="0"/>
              <a:t>, </a:t>
            </a:r>
            <a:r>
              <a:rPr lang="en-US" dirty="0" err="1" smtClean="0"/>
              <a:t>reproduksi</a:t>
            </a:r>
            <a:r>
              <a:rPr lang="en-US" dirty="0" smtClean="0"/>
              <a:t>, </a:t>
            </a:r>
            <a:r>
              <a:rPr lang="en-US" dirty="0" err="1" smtClean="0"/>
              <a:t>keseimbangan</a:t>
            </a:r>
            <a:r>
              <a:rPr lang="en-US" dirty="0" smtClean="0"/>
              <a:t> internal, </a:t>
            </a:r>
            <a:r>
              <a:rPr lang="en-US" dirty="0" err="1" smtClean="0"/>
              <a:t>reaksi</a:t>
            </a:r>
            <a:r>
              <a:rPr lang="en-US" dirty="0" smtClean="0"/>
              <a:t> </a:t>
            </a:r>
            <a:r>
              <a:rPr lang="en-US" dirty="0" err="1" smtClean="0"/>
              <a:t>terhadap</a:t>
            </a:r>
            <a:r>
              <a:rPr lang="en-US" dirty="0" smtClean="0"/>
              <a:t> </a:t>
            </a:r>
            <a:r>
              <a:rPr lang="en-US" dirty="0" err="1" smtClean="0"/>
              <a:t>stres</a:t>
            </a:r>
            <a:r>
              <a:rPr lang="en-US" dirty="0" smtClean="0"/>
              <a:t>, </a:t>
            </a:r>
            <a:r>
              <a:rPr lang="en-US" dirty="0" err="1" smtClean="0"/>
              <a:t>serta</a:t>
            </a:r>
            <a:r>
              <a:rPr lang="en-US" dirty="0" smtClean="0"/>
              <a:t> </a:t>
            </a:r>
            <a:r>
              <a:rPr lang="en-US" dirty="0" err="1" smtClean="0"/>
              <a:t>tingkah</a:t>
            </a:r>
            <a:r>
              <a:rPr lang="en-US" dirty="0" smtClean="0"/>
              <a:t> </a:t>
            </a:r>
            <a:r>
              <a:rPr lang="en-US" dirty="0" err="1" smtClean="0"/>
              <a:t>laku</a:t>
            </a:r>
            <a:r>
              <a:rPr lang="en-US" dirty="0" smtClean="0"/>
              <a:t>.</a:t>
            </a:r>
          </a:p>
          <a:p>
            <a:r>
              <a:rPr lang="en-US" dirty="0" err="1" smtClean="0"/>
              <a:t>Macam-macam</a:t>
            </a:r>
            <a:r>
              <a:rPr lang="en-US" dirty="0" smtClean="0"/>
              <a:t> </a:t>
            </a:r>
            <a:r>
              <a:rPr lang="en-US" dirty="0" err="1" smtClean="0"/>
              <a:t>kelenjar</a:t>
            </a:r>
            <a:r>
              <a:rPr lang="en-US" dirty="0" smtClean="0"/>
              <a:t> </a:t>
            </a:r>
            <a:r>
              <a:rPr lang="en-US" dirty="0" err="1" smtClean="0"/>
              <a:t>endokrin</a:t>
            </a:r>
            <a:r>
              <a:rPr lang="en-US" dirty="0" smtClean="0"/>
              <a:t> </a:t>
            </a:r>
            <a:r>
              <a:rPr lang="en-US" dirty="0" err="1" smtClean="0"/>
              <a:t>pada</a:t>
            </a:r>
            <a:r>
              <a:rPr lang="en-US" dirty="0" smtClean="0"/>
              <a:t> </a:t>
            </a:r>
            <a:r>
              <a:rPr lang="en-US" dirty="0" err="1" smtClean="0"/>
              <a:t>tubuh</a:t>
            </a:r>
            <a:r>
              <a:rPr lang="en-US" dirty="0" smtClean="0"/>
              <a:t> </a:t>
            </a:r>
            <a:r>
              <a:rPr lang="en-US" dirty="0" err="1" smtClean="0"/>
              <a:t>manusia</a:t>
            </a:r>
            <a:r>
              <a:rPr lang="en-US" dirty="0" smtClean="0"/>
              <a:t> </a:t>
            </a:r>
            <a:r>
              <a:rPr lang="en-US" dirty="0" err="1" smtClean="0"/>
              <a:t>antara</a:t>
            </a:r>
            <a:r>
              <a:rPr lang="en-US" dirty="0" smtClean="0"/>
              <a:t> lain </a:t>
            </a:r>
            <a:r>
              <a:rPr lang="en-US" dirty="0" err="1" smtClean="0"/>
              <a:t>hipofisis</a:t>
            </a:r>
            <a:r>
              <a:rPr lang="en-US" dirty="0" smtClean="0"/>
              <a:t>, </a:t>
            </a:r>
            <a:r>
              <a:rPr lang="en-US" dirty="0" err="1" smtClean="0"/>
              <a:t>tiroid</a:t>
            </a:r>
            <a:r>
              <a:rPr lang="en-US" dirty="0" smtClean="0"/>
              <a:t>, </a:t>
            </a:r>
            <a:r>
              <a:rPr lang="en-US" dirty="0" err="1" smtClean="0"/>
              <a:t>paratiroid</a:t>
            </a:r>
            <a:r>
              <a:rPr lang="en-US" dirty="0" smtClean="0"/>
              <a:t>, </a:t>
            </a:r>
            <a:r>
              <a:rPr lang="en-US" dirty="0" err="1" smtClean="0"/>
              <a:t>timus</a:t>
            </a:r>
            <a:r>
              <a:rPr lang="en-US" dirty="0" smtClean="0"/>
              <a:t>, </a:t>
            </a:r>
            <a:r>
              <a:rPr lang="en-US" dirty="0" err="1" smtClean="0"/>
              <a:t>pankreas</a:t>
            </a:r>
            <a:r>
              <a:rPr lang="en-US" dirty="0" smtClean="0"/>
              <a:t>, adrenal, </a:t>
            </a:r>
            <a:r>
              <a:rPr lang="en-US" dirty="0" err="1" smtClean="0"/>
              <a:t>ovarium</a:t>
            </a:r>
            <a:r>
              <a:rPr lang="en-US" dirty="0" smtClean="0"/>
              <a:t> </a:t>
            </a:r>
            <a:r>
              <a:rPr lang="en-US" dirty="0" err="1" smtClean="0"/>
              <a:t>dan</a:t>
            </a:r>
            <a:r>
              <a:rPr lang="id-ID" dirty="0" smtClean="0"/>
              <a:t>, </a:t>
            </a:r>
            <a:r>
              <a:rPr lang="en-US" dirty="0" smtClean="0"/>
              <a:t>testis</a:t>
            </a:r>
            <a:r>
              <a:rPr lang="id-ID" dirty="0" smtClean="0"/>
              <a:t>.</a:t>
            </a:r>
            <a:endParaRPr lang="en-US"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linds(horizontal)">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blinds(horizontal)">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blinds(horizontal)">
                                      <p:cBhvr>
                                        <p:cTn id="2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0" y="381000"/>
            <a:ext cx="4648200" cy="609600"/>
          </a:xfrm>
          <a:solidFill>
            <a:srgbClr val="00B0F0"/>
          </a:solidFill>
        </p:spPr>
        <p:txBody>
          <a:bodyPr/>
          <a:lstStyle/>
          <a:p>
            <a:r>
              <a:rPr lang="en-US" sz="2800" b="1" dirty="0" err="1" smtClean="0"/>
              <a:t>Kelenjar</a:t>
            </a:r>
            <a:r>
              <a:rPr lang="en-US" sz="2800" b="1" dirty="0" smtClean="0"/>
              <a:t> </a:t>
            </a:r>
            <a:r>
              <a:rPr lang="en-US" sz="2800" b="1" dirty="0" err="1" smtClean="0"/>
              <a:t>Hipofisis</a:t>
            </a:r>
            <a:r>
              <a:rPr lang="en-US" sz="2800" b="1" dirty="0" smtClean="0"/>
              <a:t> (</a:t>
            </a:r>
            <a:r>
              <a:rPr lang="en-US" sz="2800" b="1" dirty="0" err="1" smtClean="0"/>
              <a:t>pituitari</a:t>
            </a:r>
            <a:r>
              <a:rPr lang="en-US" sz="2800" b="1" dirty="0" smtClean="0"/>
              <a:t>)</a:t>
            </a:r>
            <a:endParaRPr lang="en-US" sz="2800" b="1" dirty="0"/>
          </a:p>
        </p:txBody>
      </p:sp>
      <p:sp>
        <p:nvSpPr>
          <p:cNvPr id="3" name="Content Placeholder 2"/>
          <p:cNvSpPr>
            <a:spLocks noGrp="1"/>
          </p:cNvSpPr>
          <p:nvPr>
            <p:ph idx="1"/>
          </p:nvPr>
        </p:nvSpPr>
        <p:spPr>
          <a:xfrm>
            <a:off x="533400" y="2057400"/>
            <a:ext cx="8229600" cy="3657600"/>
          </a:xfrm>
        </p:spPr>
        <p:txBody>
          <a:bodyPr/>
          <a:lstStyle/>
          <a:p>
            <a:pPr marL="0" indent="0">
              <a:buNone/>
            </a:pPr>
            <a:r>
              <a:rPr lang="en-US" sz="2800" dirty="0" err="1" smtClean="0"/>
              <a:t>Kelenjar</a:t>
            </a:r>
            <a:r>
              <a:rPr lang="en-US" sz="2800" dirty="0" smtClean="0"/>
              <a:t> </a:t>
            </a:r>
            <a:r>
              <a:rPr lang="en-US" sz="2800" dirty="0" err="1" smtClean="0"/>
              <a:t>hipofisis</a:t>
            </a:r>
            <a:r>
              <a:rPr lang="en-US" sz="2800" dirty="0" smtClean="0"/>
              <a:t> </a:t>
            </a:r>
            <a:r>
              <a:rPr lang="en-US" sz="2800" dirty="0" err="1" smtClean="0"/>
              <a:t>terdap</a:t>
            </a:r>
            <a:r>
              <a:rPr lang="id-ID" sz="2800" dirty="0" smtClean="0"/>
              <a:t>a</a:t>
            </a:r>
            <a:r>
              <a:rPr lang="en-US" sz="2800" dirty="0" smtClean="0"/>
              <a:t>t </a:t>
            </a:r>
            <a:r>
              <a:rPr lang="en-US" sz="2800" dirty="0" err="1" smtClean="0"/>
              <a:t>pada</a:t>
            </a:r>
            <a:r>
              <a:rPr lang="en-US" sz="2800" dirty="0" smtClean="0"/>
              <a:t> </a:t>
            </a:r>
            <a:r>
              <a:rPr lang="en-US" sz="2800" dirty="0" err="1" smtClean="0"/>
              <a:t>lekukan</a:t>
            </a:r>
            <a:r>
              <a:rPr lang="en-US" sz="2800" dirty="0" smtClean="0"/>
              <a:t> </a:t>
            </a:r>
            <a:r>
              <a:rPr lang="en-US" sz="2800" dirty="0" err="1" smtClean="0"/>
              <a:t>selatur</a:t>
            </a:r>
            <a:r>
              <a:rPr lang="id-ID" sz="2800" dirty="0" smtClean="0"/>
              <a:t>si</a:t>
            </a:r>
            <a:r>
              <a:rPr lang="en-US" sz="2800" dirty="0" smtClean="0"/>
              <a:t>ka </a:t>
            </a:r>
            <a:r>
              <a:rPr lang="en-US" sz="2800" dirty="0" err="1" smtClean="0"/>
              <a:t>di</a:t>
            </a:r>
            <a:r>
              <a:rPr lang="en-US" sz="2800" dirty="0" smtClean="0"/>
              <a:t> </a:t>
            </a:r>
            <a:r>
              <a:rPr lang="en-US" sz="2800" dirty="0" err="1" smtClean="0"/>
              <a:t>bagian</a:t>
            </a:r>
            <a:r>
              <a:rPr lang="en-US" sz="2800" dirty="0" smtClean="0"/>
              <a:t> </a:t>
            </a:r>
            <a:r>
              <a:rPr lang="en-US" sz="2800" dirty="0" err="1" smtClean="0"/>
              <a:t>tengah</a:t>
            </a:r>
            <a:r>
              <a:rPr lang="en-US" sz="2800" dirty="0" smtClean="0"/>
              <a:t> </a:t>
            </a:r>
            <a:r>
              <a:rPr lang="en-US" sz="2800" dirty="0" err="1" smtClean="0"/>
              <a:t>tulang</a:t>
            </a:r>
            <a:r>
              <a:rPr lang="en-US" sz="2800" dirty="0" smtClean="0"/>
              <a:t> </a:t>
            </a:r>
            <a:r>
              <a:rPr lang="en-US" sz="2800" dirty="0" err="1" smtClean="0"/>
              <a:t>baji</a:t>
            </a:r>
            <a:r>
              <a:rPr lang="en-US" sz="2800" dirty="0" smtClean="0"/>
              <a:t>.</a:t>
            </a:r>
            <a:endParaRPr lang="id-ID" sz="2800" dirty="0" smtClean="0"/>
          </a:p>
          <a:p>
            <a:pPr marL="0" indent="0">
              <a:buNone/>
            </a:pPr>
            <a:endParaRPr lang="en-US" sz="2800" dirty="0" smtClean="0"/>
          </a:p>
          <a:p>
            <a:pPr marL="6350" indent="22225">
              <a:buNone/>
            </a:pPr>
            <a:r>
              <a:rPr lang="en-US" sz="2800" dirty="0" err="1" smtClean="0"/>
              <a:t>Hipofisis</a:t>
            </a:r>
            <a:r>
              <a:rPr lang="en-US" sz="2800" dirty="0" smtClean="0"/>
              <a:t> </a:t>
            </a:r>
            <a:r>
              <a:rPr lang="en-US" sz="2800" dirty="0" err="1" smtClean="0"/>
              <a:t>memegang</a:t>
            </a:r>
            <a:r>
              <a:rPr lang="en-US" sz="2800" dirty="0" smtClean="0"/>
              <a:t> </a:t>
            </a:r>
            <a:r>
              <a:rPr lang="en-US" sz="2800" dirty="0" err="1" smtClean="0"/>
              <a:t>peranan</a:t>
            </a:r>
            <a:r>
              <a:rPr lang="en-US" sz="2800" dirty="0" smtClean="0"/>
              <a:t> </a:t>
            </a:r>
            <a:r>
              <a:rPr lang="en-US" sz="2800" dirty="0" err="1" smtClean="0"/>
              <a:t>penting</a:t>
            </a:r>
            <a:r>
              <a:rPr lang="en-US" sz="2800" dirty="0" smtClean="0"/>
              <a:t> </a:t>
            </a:r>
            <a:r>
              <a:rPr lang="en-US" sz="2800" dirty="0" err="1" smtClean="0"/>
              <a:t>dalam</a:t>
            </a:r>
            <a:r>
              <a:rPr lang="en-US" sz="2800" dirty="0" smtClean="0"/>
              <a:t> </a:t>
            </a:r>
            <a:r>
              <a:rPr lang="en-US" sz="2800" dirty="0" err="1" smtClean="0"/>
              <a:t>ko</a:t>
            </a:r>
            <a:r>
              <a:rPr lang="id-ID" sz="2800" dirty="0" smtClean="0"/>
              <a:t>o</a:t>
            </a:r>
            <a:r>
              <a:rPr lang="en-US" sz="2800" dirty="0" err="1" smtClean="0"/>
              <a:t>rdinasi</a:t>
            </a:r>
            <a:r>
              <a:rPr lang="en-US" sz="2800" dirty="0" smtClean="0"/>
              <a:t> </a:t>
            </a:r>
            <a:r>
              <a:rPr lang="en-US" sz="2800" dirty="0" err="1" smtClean="0"/>
              <a:t>kim</a:t>
            </a:r>
            <a:r>
              <a:rPr lang="id-ID" sz="2800" dirty="0" smtClean="0"/>
              <a:t>i</a:t>
            </a:r>
            <a:r>
              <a:rPr lang="en-US" sz="2800" dirty="0" smtClean="0"/>
              <a:t>a </a:t>
            </a:r>
            <a:r>
              <a:rPr lang="en-US" sz="2800" dirty="0" err="1" smtClean="0"/>
              <a:t>tubuh</a:t>
            </a:r>
            <a:r>
              <a:rPr lang="en-US" sz="2800" dirty="0" smtClean="0"/>
              <a:t> </a:t>
            </a:r>
            <a:r>
              <a:rPr lang="en-US" sz="2800" dirty="0" err="1" smtClean="0"/>
              <a:t>sehingga</a:t>
            </a:r>
            <a:r>
              <a:rPr lang="en-US" sz="2800" dirty="0" smtClean="0"/>
              <a:t> </a:t>
            </a:r>
            <a:r>
              <a:rPr lang="en-US" sz="2800" dirty="0" err="1" smtClean="0"/>
              <a:t>sering</a:t>
            </a:r>
            <a:r>
              <a:rPr lang="en-US" sz="2800" dirty="0" smtClean="0"/>
              <a:t> </a:t>
            </a:r>
            <a:r>
              <a:rPr lang="en-US" sz="2800" dirty="0" err="1" smtClean="0"/>
              <a:t>disebut</a:t>
            </a:r>
            <a:r>
              <a:rPr lang="en-US" sz="2800" dirty="0" smtClean="0"/>
              <a:t> </a:t>
            </a:r>
            <a:r>
              <a:rPr lang="en-US" sz="2800" i="1" dirty="0" smtClean="0"/>
              <a:t>master of glands.</a:t>
            </a:r>
            <a:endParaRPr lang="en-US" sz="2800" dirty="0" smtClean="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heckerboard(across)">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304800" y="1600200"/>
            <a:ext cx="8506105" cy="4972050"/>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a:srcRect/>
          <a:stretch>
            <a:fillRect/>
          </a:stretch>
        </p:blipFill>
        <p:spPr bwMode="auto">
          <a:xfrm>
            <a:off x="1295400" y="1295400"/>
            <a:ext cx="6515100" cy="352425"/>
          </a:xfrm>
          <a:prstGeom prst="rect">
            <a:avLst/>
          </a:prstGeom>
          <a:noFill/>
          <a:ln w="9525">
            <a:noFill/>
            <a:miter lim="800000"/>
            <a:headEnd/>
            <a:tailEnd/>
          </a:ln>
          <a:effectLst/>
        </p:spPr>
      </p:pic>
      <p:sp>
        <p:nvSpPr>
          <p:cNvPr id="9" name="Title 1"/>
          <p:cNvSpPr>
            <a:spLocks noGrp="1"/>
          </p:cNvSpPr>
          <p:nvPr>
            <p:ph type="title"/>
          </p:nvPr>
        </p:nvSpPr>
        <p:spPr>
          <a:xfrm>
            <a:off x="2057400" y="381000"/>
            <a:ext cx="4648200" cy="609600"/>
          </a:xfrm>
          <a:solidFill>
            <a:srgbClr val="00B0F0"/>
          </a:solidFill>
        </p:spPr>
        <p:txBody>
          <a:bodyPr/>
          <a:lstStyle/>
          <a:p>
            <a:r>
              <a:rPr lang="en-US" sz="2800" b="1" dirty="0" err="1" smtClean="0"/>
              <a:t>Kelenjar</a:t>
            </a:r>
            <a:r>
              <a:rPr lang="en-US" sz="2800" b="1" dirty="0" smtClean="0"/>
              <a:t> </a:t>
            </a:r>
            <a:r>
              <a:rPr lang="en-US" sz="2800" b="1" dirty="0" err="1" smtClean="0"/>
              <a:t>Hipofisis</a:t>
            </a:r>
            <a:r>
              <a:rPr lang="en-US" sz="2800" b="1" dirty="0" smtClean="0"/>
              <a:t> (</a:t>
            </a:r>
            <a:r>
              <a:rPr lang="en-US" sz="2800" b="1" dirty="0" err="1" smtClean="0"/>
              <a:t>pituitari</a:t>
            </a:r>
            <a:r>
              <a:rPr lang="en-US" sz="2800" b="1" dirty="0" smtClean="0"/>
              <a:t>)</a:t>
            </a:r>
            <a:endParaRPr lang="en-US" sz="2800" b="1"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checkerboard(across)">
                                      <p:cBhvr>
                                        <p:cTn id="12" dur="500"/>
                                        <p:tgtEl>
                                          <p:spTgt spid="1027"/>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026"/>
                                        </p:tgtEl>
                                        <p:attrNameLst>
                                          <p:attrName>style.visibility</p:attrName>
                                        </p:attrNameLst>
                                      </p:cBhvr>
                                      <p:to>
                                        <p:strVal val="visible"/>
                                      </p:to>
                                    </p:set>
                                    <p:anim calcmode="lin" valueType="num">
                                      <p:cBhvr additive="base">
                                        <p:cTn id="17" dur="500" fill="hold"/>
                                        <p:tgtEl>
                                          <p:spTgt spid="1026"/>
                                        </p:tgtEl>
                                        <p:attrNameLst>
                                          <p:attrName>ppt_x</p:attrName>
                                        </p:attrNameLst>
                                      </p:cBhvr>
                                      <p:tavLst>
                                        <p:tav tm="0">
                                          <p:val>
                                            <p:strVal val="#ppt_x"/>
                                          </p:val>
                                        </p:tav>
                                        <p:tav tm="100000">
                                          <p:val>
                                            <p:strVal val="#ppt_x"/>
                                          </p:val>
                                        </p:tav>
                                      </p:tavLst>
                                    </p:anim>
                                    <p:anim calcmode="lin" valueType="num">
                                      <p:cBhvr additive="base">
                                        <p:cTn id="1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304800" y="1828800"/>
            <a:ext cx="8458200" cy="4401205"/>
          </a:xfrm>
          <a:prstGeom prst="rect">
            <a:avLst/>
          </a:prstGeom>
        </p:spPr>
        <p:txBody>
          <a:bodyPr wrap="square">
            <a:spAutoFit/>
          </a:bodyPr>
          <a:lstStyle/>
          <a:p>
            <a:pPr marL="539750" indent="-539750">
              <a:buFont typeface="Wingdings" pitchFamily="2" charset="2"/>
              <a:buChar char="v"/>
            </a:pPr>
            <a:r>
              <a:rPr lang="id-ID" sz="2800" b="1" dirty="0" smtClean="0"/>
              <a:t>Rangsangan berasal dari luar tubuh</a:t>
            </a:r>
            <a:r>
              <a:rPr lang="id-ID" sz="2800" dirty="0" smtClean="0"/>
              <a:t>, misalnya bau </a:t>
            </a:r>
          </a:p>
          <a:p>
            <a:pPr marL="539750" indent="-539750"/>
            <a:r>
              <a:rPr lang="id-ID" sz="2800" dirty="0" smtClean="0"/>
              <a:t>	</a:t>
            </a:r>
            <a:r>
              <a:rPr lang="sv-SE" sz="2800" dirty="0" smtClean="0"/>
              <a:t>Indra </a:t>
            </a:r>
            <a:r>
              <a:rPr lang="id-ID" sz="2800" dirty="0" smtClean="0"/>
              <a:t>p</a:t>
            </a:r>
            <a:r>
              <a:rPr lang="sv-SE" sz="2800" dirty="0" smtClean="0"/>
              <a:t>enerima</a:t>
            </a:r>
            <a:r>
              <a:rPr lang="id-ID" sz="2800" dirty="0" smtClean="0"/>
              <a:t>nya disebut </a:t>
            </a:r>
            <a:r>
              <a:rPr lang="id-ID" sz="2800" b="1" dirty="0" smtClean="0"/>
              <a:t>eksteroseptor</a:t>
            </a:r>
          </a:p>
          <a:p>
            <a:pPr marL="539750" indent="-539750"/>
            <a:endParaRPr lang="id-ID" sz="2800" b="1" dirty="0" smtClean="0"/>
          </a:p>
          <a:p>
            <a:pPr marL="539750" indent="-539750">
              <a:buFont typeface="Wingdings" pitchFamily="2" charset="2"/>
              <a:buChar char="v"/>
            </a:pPr>
            <a:r>
              <a:rPr lang="id-ID" sz="2800" b="1" dirty="0" smtClean="0"/>
              <a:t>Rangsangan dari dalam </a:t>
            </a:r>
            <a:r>
              <a:rPr lang="id-ID" sz="2800" dirty="0" smtClean="0"/>
              <a:t>misalnya rasa lapar</a:t>
            </a:r>
          </a:p>
          <a:p>
            <a:pPr marL="539750" indent="-539750"/>
            <a:r>
              <a:rPr lang="id-ID" sz="2800" dirty="0" smtClean="0"/>
              <a:t>	Indra penerimanya disebut </a:t>
            </a:r>
            <a:r>
              <a:rPr lang="id-ID" sz="2800" b="1" dirty="0" smtClean="0"/>
              <a:t>interoseptor</a:t>
            </a:r>
          </a:p>
          <a:p>
            <a:endParaRPr lang="id-ID" sz="2800" b="1" dirty="0" smtClean="0"/>
          </a:p>
          <a:p>
            <a:endParaRPr lang="id-ID" sz="2800" b="1" dirty="0" smtClean="0"/>
          </a:p>
          <a:p>
            <a:r>
              <a:rPr lang="id-ID" sz="2800" b="1" dirty="0" smtClean="0"/>
              <a:t>Rangsangan</a:t>
            </a:r>
            <a:r>
              <a:rPr lang="id-ID" sz="2800" dirty="0" smtClean="0"/>
              <a:t> yang diterima oleh reseptor dihantarkan ke </a:t>
            </a:r>
            <a:r>
              <a:rPr lang="fi-FI" sz="2800" i="1" dirty="0" smtClean="0"/>
              <a:t>neuron sensori</a:t>
            </a:r>
            <a:r>
              <a:rPr lang="id-ID" sz="2800" i="1" dirty="0" smtClean="0"/>
              <a:t> </a:t>
            </a:r>
          </a:p>
          <a:p>
            <a:r>
              <a:rPr lang="id-ID" sz="2800" b="1" dirty="0" smtClean="0"/>
              <a:t>T</a:t>
            </a:r>
            <a:r>
              <a:rPr lang="fi-FI" sz="2800" b="1" dirty="0" smtClean="0"/>
              <a:t>anggapan</a:t>
            </a:r>
            <a:r>
              <a:rPr lang="id-ID" sz="2800" b="1" dirty="0" smtClean="0"/>
              <a:t> </a:t>
            </a:r>
            <a:r>
              <a:rPr lang="sv-SE" sz="2800" dirty="0" smtClean="0"/>
              <a:t>disampaikan </a:t>
            </a:r>
            <a:r>
              <a:rPr lang="sv-SE" sz="2800" i="1" dirty="0" smtClean="0"/>
              <a:t>neuron motor ke efektor</a:t>
            </a:r>
          </a:p>
        </p:txBody>
      </p:sp>
      <p:sp>
        <p:nvSpPr>
          <p:cNvPr id="5" name="Title 1"/>
          <p:cNvSpPr>
            <a:spLocks noGrp="1"/>
          </p:cNvSpPr>
          <p:nvPr>
            <p:ph type="title"/>
          </p:nvPr>
        </p:nvSpPr>
        <p:spPr>
          <a:xfrm>
            <a:off x="304800" y="304800"/>
            <a:ext cx="8305800" cy="868362"/>
          </a:xfrm>
          <a:solidFill>
            <a:srgbClr val="00B0F0"/>
          </a:solidFill>
        </p:spPr>
        <p:txBody>
          <a:bodyPr>
            <a:normAutofit/>
          </a:bodyPr>
          <a:lstStyle/>
          <a:p>
            <a:pPr>
              <a:tabLst>
                <a:tab pos="574675" algn="l"/>
              </a:tabLst>
            </a:pPr>
            <a:r>
              <a:rPr lang="id-ID" b="1" dirty="0" smtClean="0"/>
              <a:t>SISTEM SARAF</a:t>
            </a:r>
            <a:endParaRPr lang="en-US" b="1"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20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fade">
                                      <p:cBhvr>
                                        <p:cTn id="22" dur="2000"/>
                                        <p:tgtEl>
                                          <p:spTgt spid="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7" end="7"/>
                                            </p:txEl>
                                          </p:spTgt>
                                        </p:tgtEl>
                                        <p:attrNameLst>
                                          <p:attrName>style.visibility</p:attrName>
                                        </p:attrNameLst>
                                      </p:cBhvr>
                                      <p:to>
                                        <p:strVal val="visible"/>
                                      </p:to>
                                    </p:set>
                                    <p:animEffect transition="in" filter="fade">
                                      <p:cBhvr>
                                        <p:cTn id="27" dur="2000"/>
                                        <p:tgtEl>
                                          <p:spTgt spid="4">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xEl>
                                              <p:pRg st="8" end="8"/>
                                            </p:txEl>
                                          </p:spTgt>
                                        </p:tgtEl>
                                        <p:attrNameLst>
                                          <p:attrName>style.visibility</p:attrName>
                                        </p:attrNameLst>
                                      </p:cBhvr>
                                      <p:to>
                                        <p:strVal val="visible"/>
                                      </p:to>
                                    </p:set>
                                    <p:animEffect transition="in" filter="fade">
                                      <p:cBhvr>
                                        <p:cTn id="32" dur="20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304800" y="2438400"/>
            <a:ext cx="8534400" cy="2464607"/>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a:srcRect/>
          <a:stretch>
            <a:fillRect/>
          </a:stretch>
        </p:blipFill>
        <p:spPr bwMode="auto">
          <a:xfrm>
            <a:off x="1143000" y="1905000"/>
            <a:ext cx="6638925" cy="381000"/>
          </a:xfrm>
          <a:prstGeom prst="rect">
            <a:avLst/>
          </a:prstGeom>
          <a:noFill/>
          <a:ln w="9525">
            <a:noFill/>
            <a:miter lim="800000"/>
            <a:headEnd/>
            <a:tailEnd/>
          </a:ln>
          <a:effectLst/>
        </p:spPr>
      </p:pic>
      <p:sp>
        <p:nvSpPr>
          <p:cNvPr id="8" name="Title 1"/>
          <p:cNvSpPr>
            <a:spLocks noGrp="1"/>
          </p:cNvSpPr>
          <p:nvPr>
            <p:ph type="title"/>
          </p:nvPr>
        </p:nvSpPr>
        <p:spPr>
          <a:xfrm>
            <a:off x="2057400" y="381000"/>
            <a:ext cx="4648200" cy="609600"/>
          </a:xfrm>
          <a:solidFill>
            <a:srgbClr val="00B0F0"/>
          </a:solidFill>
        </p:spPr>
        <p:txBody>
          <a:bodyPr/>
          <a:lstStyle/>
          <a:p>
            <a:r>
              <a:rPr lang="en-US" sz="2800" b="1" dirty="0" err="1" smtClean="0"/>
              <a:t>Kelenjar</a:t>
            </a:r>
            <a:r>
              <a:rPr lang="en-US" sz="2800" b="1" dirty="0" smtClean="0"/>
              <a:t> </a:t>
            </a:r>
            <a:r>
              <a:rPr lang="en-US" sz="2800" b="1" dirty="0" err="1" smtClean="0"/>
              <a:t>Hipofisis</a:t>
            </a:r>
            <a:r>
              <a:rPr lang="en-US" sz="2800" b="1" dirty="0" smtClean="0"/>
              <a:t> (</a:t>
            </a:r>
            <a:r>
              <a:rPr lang="en-US" sz="2800" b="1" dirty="0" err="1" smtClean="0"/>
              <a:t>pituitari</a:t>
            </a:r>
            <a:r>
              <a:rPr lang="en-US" sz="2800" b="1" dirty="0" smtClean="0"/>
              <a:t>)</a:t>
            </a:r>
            <a:endParaRPr lang="en-US" sz="2800" b="1"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2051"/>
                                        </p:tgtEl>
                                        <p:attrNameLst>
                                          <p:attrName>style.visibility</p:attrName>
                                        </p:attrNameLst>
                                      </p:cBhvr>
                                      <p:to>
                                        <p:strVal val="visible"/>
                                      </p:to>
                                    </p:set>
                                    <p:animEffect transition="in" filter="checkerboard(across)">
                                      <p:cBhvr>
                                        <p:cTn id="12" dur="500"/>
                                        <p:tgtEl>
                                          <p:spTgt spid="2051"/>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050"/>
                                        </p:tgtEl>
                                        <p:attrNameLst>
                                          <p:attrName>style.visibility</p:attrName>
                                        </p:attrNameLst>
                                      </p:cBhvr>
                                      <p:to>
                                        <p:strVal val="visible"/>
                                      </p:to>
                                    </p:set>
                                    <p:anim calcmode="lin" valueType="num">
                                      <p:cBhvr additive="base">
                                        <p:cTn id="17" dur="500" fill="hold"/>
                                        <p:tgtEl>
                                          <p:spTgt spid="2050"/>
                                        </p:tgtEl>
                                        <p:attrNameLst>
                                          <p:attrName>ppt_x</p:attrName>
                                        </p:attrNameLst>
                                      </p:cBhvr>
                                      <p:tavLst>
                                        <p:tav tm="0">
                                          <p:val>
                                            <p:strVal val="#ppt_x"/>
                                          </p:val>
                                        </p:tav>
                                        <p:tav tm="100000">
                                          <p:val>
                                            <p:strVal val="#ppt_x"/>
                                          </p:val>
                                        </p:tav>
                                      </p:tavLst>
                                    </p:anim>
                                    <p:anim calcmode="lin" valueType="num">
                                      <p:cBhvr additive="base">
                                        <p:cTn id="18"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590800" y="609600"/>
            <a:ext cx="3810000" cy="533400"/>
          </a:xfrm>
          <a:solidFill>
            <a:srgbClr val="00B0F0"/>
          </a:solidFill>
        </p:spPr>
        <p:txBody>
          <a:bodyPr/>
          <a:lstStyle/>
          <a:p>
            <a:r>
              <a:rPr lang="en-US" sz="2800" b="1" dirty="0" err="1" smtClean="0"/>
              <a:t>Kelenjar</a:t>
            </a:r>
            <a:r>
              <a:rPr lang="en-US" sz="2800" b="1" dirty="0" smtClean="0"/>
              <a:t> </a:t>
            </a:r>
            <a:r>
              <a:rPr lang="id-ID" sz="2800" b="1" dirty="0" smtClean="0"/>
              <a:t>Epifisis</a:t>
            </a:r>
            <a:endParaRPr lang="en-US" sz="2800" b="1" dirty="0"/>
          </a:p>
        </p:txBody>
      </p:sp>
      <p:sp>
        <p:nvSpPr>
          <p:cNvPr id="3" name="Content Placeholder 2"/>
          <p:cNvSpPr>
            <a:spLocks noGrp="1"/>
          </p:cNvSpPr>
          <p:nvPr>
            <p:ph idx="1"/>
          </p:nvPr>
        </p:nvSpPr>
        <p:spPr>
          <a:xfrm>
            <a:off x="533400" y="2057400"/>
            <a:ext cx="8229600" cy="3657600"/>
          </a:xfrm>
        </p:spPr>
        <p:txBody>
          <a:bodyPr/>
          <a:lstStyle/>
          <a:p>
            <a:pPr marL="0" indent="0">
              <a:buNone/>
            </a:pPr>
            <a:r>
              <a:rPr lang="en-US" sz="2800" dirty="0" err="1" smtClean="0"/>
              <a:t>Kelenj</a:t>
            </a:r>
            <a:r>
              <a:rPr lang="id-ID" sz="2800" dirty="0" smtClean="0"/>
              <a:t>ar epifisis terdapat di otak bagian atas.</a:t>
            </a:r>
          </a:p>
          <a:p>
            <a:pPr marL="0" indent="0">
              <a:buNone/>
            </a:pPr>
            <a:r>
              <a:rPr lang="id-ID" sz="2800" dirty="0" smtClean="0"/>
              <a:t>Hingga saat ini belum dapat diketahui dengan pasti hormon yang dihasilkan dan pengaruhnya.</a:t>
            </a:r>
            <a:endParaRPr lang="en-US" sz="2800" dirty="0" smtClean="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heckerboard(across)">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heckerboard(across)">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33400"/>
            <a:ext cx="5105400" cy="563562"/>
          </a:xfrm>
          <a:solidFill>
            <a:srgbClr val="00B0F0"/>
          </a:solidFill>
        </p:spPr>
        <p:txBody>
          <a:bodyPr>
            <a:normAutofit/>
          </a:bodyPr>
          <a:lstStyle/>
          <a:p>
            <a:r>
              <a:rPr lang="en-US" sz="2800" b="1" dirty="0" err="1" smtClean="0"/>
              <a:t>Kelenjar</a:t>
            </a:r>
            <a:r>
              <a:rPr lang="en-US" sz="2800" b="1" dirty="0" smtClean="0"/>
              <a:t> </a:t>
            </a:r>
            <a:r>
              <a:rPr lang="en-US" sz="2800" b="1" dirty="0" err="1" smtClean="0"/>
              <a:t>Tiroid</a:t>
            </a:r>
            <a:r>
              <a:rPr lang="en-US" sz="2800" b="1" dirty="0" smtClean="0"/>
              <a:t> (</a:t>
            </a:r>
            <a:r>
              <a:rPr lang="en-US" sz="2800" b="1" dirty="0" err="1" smtClean="0"/>
              <a:t>Kelenjar</a:t>
            </a:r>
            <a:r>
              <a:rPr lang="en-US" sz="2800" b="1" dirty="0" smtClean="0"/>
              <a:t> </a:t>
            </a:r>
            <a:r>
              <a:rPr lang="en-US" sz="2800" b="1" dirty="0" err="1" smtClean="0"/>
              <a:t>Gondok</a:t>
            </a:r>
            <a:r>
              <a:rPr lang="en-US" sz="2800" b="1" dirty="0" smtClean="0"/>
              <a:t>)</a:t>
            </a:r>
            <a:endParaRPr lang="en-US" sz="2800" b="1" dirty="0"/>
          </a:p>
        </p:txBody>
      </p:sp>
      <p:sp>
        <p:nvSpPr>
          <p:cNvPr id="3" name="Content Placeholder 2"/>
          <p:cNvSpPr>
            <a:spLocks noGrp="1"/>
          </p:cNvSpPr>
          <p:nvPr>
            <p:ph idx="1"/>
          </p:nvPr>
        </p:nvSpPr>
        <p:spPr>
          <a:xfrm>
            <a:off x="457200" y="1600201"/>
            <a:ext cx="8229600" cy="1676400"/>
          </a:xfrm>
        </p:spPr>
        <p:txBody>
          <a:bodyPr/>
          <a:lstStyle/>
          <a:p>
            <a:pPr marL="0" indent="0">
              <a:buNone/>
            </a:pPr>
            <a:r>
              <a:rPr lang="en-US" sz="2800" dirty="0" err="1" smtClean="0"/>
              <a:t>Hormon</a:t>
            </a:r>
            <a:r>
              <a:rPr lang="en-US" sz="2800" dirty="0" smtClean="0"/>
              <a:t> </a:t>
            </a:r>
            <a:r>
              <a:rPr lang="en-US" sz="2800" dirty="0" err="1" smtClean="0"/>
              <a:t>terpenting</a:t>
            </a:r>
            <a:r>
              <a:rPr lang="en-US" sz="2800" dirty="0" smtClean="0"/>
              <a:t> yang </a:t>
            </a:r>
            <a:r>
              <a:rPr lang="en-US" sz="2800" dirty="0" err="1" smtClean="0"/>
              <a:t>disekresikan</a:t>
            </a:r>
            <a:r>
              <a:rPr lang="en-US" sz="2800" dirty="0" smtClean="0"/>
              <a:t> </a:t>
            </a:r>
            <a:r>
              <a:rPr lang="en-US" sz="2800" dirty="0" err="1" smtClean="0"/>
              <a:t>kelenjar</a:t>
            </a:r>
            <a:r>
              <a:rPr lang="en-US" sz="2800" dirty="0" smtClean="0"/>
              <a:t> </a:t>
            </a:r>
            <a:r>
              <a:rPr lang="en-US" sz="2800" dirty="0" err="1" smtClean="0"/>
              <a:t>tiroid</a:t>
            </a:r>
            <a:r>
              <a:rPr lang="en-US" sz="2800" dirty="0" smtClean="0"/>
              <a:t> </a:t>
            </a:r>
            <a:r>
              <a:rPr lang="en-US" sz="2800" dirty="0" err="1" smtClean="0"/>
              <a:t>adalah</a:t>
            </a:r>
            <a:r>
              <a:rPr lang="en-US" sz="2800" dirty="0" smtClean="0"/>
              <a:t> </a:t>
            </a:r>
            <a:r>
              <a:rPr lang="en-US" sz="2800" dirty="0" err="1" smtClean="0"/>
              <a:t>tiroksin</a:t>
            </a:r>
            <a:r>
              <a:rPr lang="en-US" sz="2800" dirty="0" smtClean="0"/>
              <a:t>. </a:t>
            </a:r>
            <a:r>
              <a:rPr lang="en-US" sz="2800" dirty="0" err="1" smtClean="0"/>
              <a:t>Tiroksin</a:t>
            </a:r>
            <a:r>
              <a:rPr lang="en-US" sz="2800" dirty="0" smtClean="0"/>
              <a:t> </a:t>
            </a:r>
            <a:r>
              <a:rPr lang="en-US" sz="2800" dirty="0" err="1" smtClean="0"/>
              <a:t>terdiri</a:t>
            </a:r>
            <a:r>
              <a:rPr lang="en-US" sz="2800" dirty="0" smtClean="0"/>
              <a:t> </a:t>
            </a:r>
            <a:r>
              <a:rPr lang="en-US" sz="2800" dirty="0" err="1" smtClean="0"/>
              <a:t>dari</a:t>
            </a:r>
            <a:r>
              <a:rPr lang="en-US" sz="2800" dirty="0" smtClean="0"/>
              <a:t> </a:t>
            </a:r>
            <a:r>
              <a:rPr lang="en-US" sz="2800" dirty="0" err="1" smtClean="0"/>
              <a:t>asam</a:t>
            </a:r>
            <a:r>
              <a:rPr lang="en-US" sz="2800" dirty="0" smtClean="0"/>
              <a:t> amino yang </a:t>
            </a:r>
            <a:r>
              <a:rPr lang="en-US" sz="2800" dirty="0" err="1" smtClean="0"/>
              <a:t>mengandung</a:t>
            </a:r>
            <a:r>
              <a:rPr lang="en-US" sz="2800" dirty="0" smtClean="0"/>
              <a:t> </a:t>
            </a:r>
            <a:r>
              <a:rPr lang="en-US" sz="2800" dirty="0" err="1" smtClean="0"/>
              <a:t>yodium</a:t>
            </a:r>
            <a:r>
              <a:rPr lang="en-US" sz="2800" dirty="0" smtClean="0"/>
              <a:t>.</a:t>
            </a:r>
          </a:p>
          <a:p>
            <a:pPr>
              <a:buNone/>
            </a:pPr>
            <a:r>
              <a:rPr lang="en-US" dirty="0" smtClean="0"/>
              <a:t> </a:t>
            </a:r>
            <a:endParaRPr lang="en-US" dirty="0"/>
          </a:p>
        </p:txBody>
      </p:sp>
      <p:pic>
        <p:nvPicPr>
          <p:cNvPr id="3074" name="Picture 2"/>
          <p:cNvPicPr>
            <a:picLocks noChangeAspect="1" noChangeArrowheads="1"/>
          </p:cNvPicPr>
          <p:nvPr/>
        </p:nvPicPr>
        <p:blipFill>
          <a:blip r:embed="rId2"/>
          <a:srcRect/>
          <a:stretch>
            <a:fillRect/>
          </a:stretch>
        </p:blipFill>
        <p:spPr bwMode="auto">
          <a:xfrm>
            <a:off x="457200" y="3886200"/>
            <a:ext cx="8229600" cy="1924412"/>
          </a:xfrm>
          <a:prstGeom prst="rect">
            <a:avLst/>
          </a:prstGeom>
          <a:noFill/>
          <a:ln w="9525">
            <a:noFill/>
            <a:miter lim="800000"/>
            <a:headEnd/>
            <a:tailEnd/>
          </a:ln>
          <a:effectLst/>
        </p:spPr>
      </p:pic>
      <p:pic>
        <p:nvPicPr>
          <p:cNvPr id="3075" name="Picture 3"/>
          <p:cNvPicPr>
            <a:picLocks noChangeAspect="1" noChangeArrowheads="1"/>
          </p:cNvPicPr>
          <p:nvPr/>
        </p:nvPicPr>
        <p:blipFill>
          <a:blip r:embed="rId3"/>
          <a:srcRect/>
          <a:stretch>
            <a:fillRect/>
          </a:stretch>
        </p:blipFill>
        <p:spPr bwMode="auto">
          <a:xfrm>
            <a:off x="2286000" y="3352800"/>
            <a:ext cx="4191000" cy="381000"/>
          </a:xfrm>
          <a:prstGeom prst="rect">
            <a:avLst/>
          </a:prstGeom>
          <a:noFill/>
          <a:ln w="9525">
            <a:noFill/>
            <a:miter lim="800000"/>
            <a:headEnd/>
            <a:tailEnd/>
          </a:ln>
          <a:effectLst/>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heckerboard(across)">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heckerboard(across)">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075"/>
                                        </p:tgtEl>
                                        <p:attrNameLst>
                                          <p:attrName>style.visibility</p:attrName>
                                        </p:attrNameLst>
                                      </p:cBhvr>
                                      <p:to>
                                        <p:strVal val="visible"/>
                                      </p:to>
                                    </p:set>
                                    <p:animEffect transition="in" filter="checkerboard(across)">
                                      <p:cBhvr>
                                        <p:cTn id="22" dur="500"/>
                                        <p:tgtEl>
                                          <p:spTgt spid="3075"/>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074"/>
                                        </p:tgtEl>
                                        <p:attrNameLst>
                                          <p:attrName>style.visibility</p:attrName>
                                        </p:attrNameLst>
                                      </p:cBhvr>
                                      <p:to>
                                        <p:strVal val="visible"/>
                                      </p:to>
                                    </p:set>
                                    <p:anim calcmode="lin" valueType="num">
                                      <p:cBhvr additive="base">
                                        <p:cTn id="27" dur="500" fill="hold"/>
                                        <p:tgtEl>
                                          <p:spTgt spid="3074"/>
                                        </p:tgtEl>
                                        <p:attrNameLst>
                                          <p:attrName>ppt_x</p:attrName>
                                        </p:attrNameLst>
                                      </p:cBhvr>
                                      <p:tavLst>
                                        <p:tav tm="0">
                                          <p:val>
                                            <p:strVal val="#ppt_x"/>
                                          </p:val>
                                        </p:tav>
                                        <p:tav tm="100000">
                                          <p:val>
                                            <p:strVal val="#ppt_x"/>
                                          </p:val>
                                        </p:tav>
                                      </p:tavLst>
                                    </p:anim>
                                    <p:anim calcmode="lin" valueType="num">
                                      <p:cBhvr additive="base">
                                        <p:cTn id="28"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514600" y="381000"/>
            <a:ext cx="4114800" cy="1066800"/>
          </a:xfrm>
          <a:solidFill>
            <a:srgbClr val="00B0F0"/>
          </a:solidFill>
        </p:spPr>
        <p:txBody>
          <a:bodyPr>
            <a:noAutofit/>
          </a:bodyPr>
          <a:lstStyle/>
          <a:p>
            <a:r>
              <a:rPr lang="en-US" sz="2800" b="1" dirty="0" err="1" smtClean="0"/>
              <a:t>Kelenjar</a:t>
            </a:r>
            <a:r>
              <a:rPr lang="en-US" sz="2800" b="1" dirty="0" smtClean="0"/>
              <a:t> </a:t>
            </a:r>
            <a:r>
              <a:rPr lang="en-US" sz="2800" b="1" dirty="0" err="1" smtClean="0"/>
              <a:t>Anak</a:t>
            </a:r>
            <a:r>
              <a:rPr lang="en-US" sz="2800" b="1" dirty="0" smtClean="0"/>
              <a:t> </a:t>
            </a:r>
            <a:r>
              <a:rPr lang="en-US" sz="2800" b="1" dirty="0" err="1" smtClean="0"/>
              <a:t>Gondok</a:t>
            </a:r>
            <a:r>
              <a:rPr lang="en-US" sz="2800" b="1" dirty="0" smtClean="0"/>
              <a:t> </a:t>
            </a:r>
            <a:r>
              <a:rPr lang="id-ID" sz="2800" b="1" dirty="0" smtClean="0"/>
              <a:t/>
            </a:r>
            <a:br>
              <a:rPr lang="id-ID" sz="2800" b="1" dirty="0" smtClean="0"/>
            </a:br>
            <a:r>
              <a:rPr lang="en-US" sz="2800" b="1" dirty="0" smtClean="0"/>
              <a:t>(</a:t>
            </a:r>
            <a:r>
              <a:rPr lang="en-US" sz="2800" b="1" dirty="0" err="1" smtClean="0"/>
              <a:t>Glandula</a:t>
            </a:r>
            <a:r>
              <a:rPr lang="en-US" sz="2800" b="1" dirty="0" smtClean="0"/>
              <a:t> </a:t>
            </a:r>
            <a:r>
              <a:rPr lang="en-US" sz="2800" b="1" dirty="0" err="1" smtClean="0"/>
              <a:t>Paratiroid</a:t>
            </a:r>
            <a:r>
              <a:rPr lang="en-US" sz="2800" b="1" dirty="0" smtClean="0"/>
              <a:t>)</a:t>
            </a:r>
            <a:endParaRPr lang="en-US" sz="2800" b="1" dirty="0"/>
          </a:p>
        </p:txBody>
      </p:sp>
      <p:sp>
        <p:nvSpPr>
          <p:cNvPr id="3" name="Content Placeholder 2"/>
          <p:cNvSpPr>
            <a:spLocks noGrp="1"/>
          </p:cNvSpPr>
          <p:nvPr>
            <p:ph idx="1"/>
          </p:nvPr>
        </p:nvSpPr>
        <p:spPr>
          <a:xfrm>
            <a:off x="457200" y="2514600"/>
            <a:ext cx="8229600" cy="3611563"/>
          </a:xfrm>
        </p:spPr>
        <p:txBody>
          <a:bodyPr/>
          <a:lstStyle/>
          <a:p>
            <a:pPr marL="0" indent="0">
              <a:buNone/>
            </a:pPr>
            <a:r>
              <a:rPr lang="en-US" dirty="0" err="1" smtClean="0"/>
              <a:t>Kelenjar</a:t>
            </a:r>
            <a:r>
              <a:rPr lang="en-US" dirty="0" smtClean="0"/>
              <a:t> </a:t>
            </a:r>
            <a:r>
              <a:rPr lang="id-ID" dirty="0" smtClean="0"/>
              <a:t>anak gondok </a:t>
            </a:r>
            <a:r>
              <a:rPr lang="en-US" dirty="0" err="1" smtClean="0"/>
              <a:t>mensekresikan</a:t>
            </a:r>
            <a:r>
              <a:rPr lang="en-US" dirty="0" smtClean="0"/>
              <a:t> </a:t>
            </a:r>
            <a:r>
              <a:rPr lang="en-US" dirty="0" err="1" smtClean="0"/>
              <a:t>hormon</a:t>
            </a:r>
            <a:r>
              <a:rPr lang="en-US" dirty="0" smtClean="0"/>
              <a:t> yang </a:t>
            </a:r>
            <a:r>
              <a:rPr lang="en-US" dirty="0" err="1" smtClean="0"/>
              <a:t>dinamakan</a:t>
            </a:r>
            <a:r>
              <a:rPr lang="en-US" dirty="0" smtClean="0"/>
              <a:t> </a:t>
            </a:r>
            <a:r>
              <a:rPr lang="en-US" i="1" dirty="0" err="1" smtClean="0"/>
              <a:t>parathormon</a:t>
            </a:r>
            <a:r>
              <a:rPr lang="en-US" i="1" dirty="0" smtClean="0"/>
              <a:t> </a:t>
            </a:r>
            <a:r>
              <a:rPr lang="en-US" dirty="0" smtClean="0"/>
              <a:t>( PTH )</a:t>
            </a:r>
            <a:endParaRPr lang="id-ID" dirty="0" smtClean="0"/>
          </a:p>
          <a:p>
            <a:pPr marL="0" indent="0">
              <a:buNone/>
            </a:pPr>
            <a:endParaRPr lang="en-US" dirty="0" smtClean="0"/>
          </a:p>
          <a:p>
            <a:pPr marL="6350" indent="-6350">
              <a:buNone/>
            </a:pPr>
            <a:r>
              <a:rPr lang="en-US" dirty="0" err="1" smtClean="0"/>
              <a:t>Hormon</a:t>
            </a:r>
            <a:r>
              <a:rPr lang="en-US" dirty="0" smtClean="0"/>
              <a:t> </a:t>
            </a:r>
            <a:r>
              <a:rPr lang="en-US" dirty="0" err="1" smtClean="0"/>
              <a:t>ini</a:t>
            </a:r>
            <a:r>
              <a:rPr lang="en-US" dirty="0" smtClean="0"/>
              <a:t> </a:t>
            </a:r>
            <a:r>
              <a:rPr lang="en-US" dirty="0" err="1" smtClean="0"/>
              <a:t>adalah</a:t>
            </a:r>
            <a:r>
              <a:rPr lang="en-US" dirty="0" smtClean="0"/>
              <a:t> </a:t>
            </a:r>
            <a:r>
              <a:rPr lang="en-US" dirty="0" err="1" smtClean="0"/>
              <a:t>untuk</a:t>
            </a:r>
            <a:r>
              <a:rPr lang="en-US" dirty="0" smtClean="0"/>
              <a:t> </a:t>
            </a:r>
            <a:r>
              <a:rPr lang="en-US" dirty="0" err="1" smtClean="0"/>
              <a:t>metabolisme</a:t>
            </a:r>
            <a:r>
              <a:rPr lang="en-US" dirty="0" smtClean="0"/>
              <a:t> </a:t>
            </a:r>
            <a:r>
              <a:rPr lang="en-US" dirty="0" err="1" smtClean="0"/>
              <a:t>kalsium</a:t>
            </a:r>
            <a:r>
              <a:rPr lang="en-US" dirty="0" smtClean="0"/>
              <a:t> (Ca²⁺ ) </a:t>
            </a:r>
            <a:r>
              <a:rPr lang="en-US" dirty="0" err="1" smtClean="0"/>
              <a:t>dan</a:t>
            </a:r>
            <a:r>
              <a:rPr lang="en-US" dirty="0" smtClean="0"/>
              <a:t> </a:t>
            </a:r>
            <a:r>
              <a:rPr lang="en-US" dirty="0" err="1" smtClean="0"/>
              <a:t>fosfat</a:t>
            </a:r>
            <a:r>
              <a:rPr lang="en-US" dirty="0" smtClean="0"/>
              <a:t> ( PO4³⁺ ).</a:t>
            </a:r>
            <a:endParaRPr lang="en-US"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heckerboard(across)">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971800" y="609600"/>
            <a:ext cx="3048000" cy="563562"/>
          </a:xfrm>
          <a:solidFill>
            <a:srgbClr val="00B0F0"/>
          </a:solidFill>
        </p:spPr>
        <p:txBody>
          <a:bodyPr/>
          <a:lstStyle/>
          <a:p>
            <a:r>
              <a:rPr lang="en-US" sz="2800" b="1" dirty="0" err="1" smtClean="0"/>
              <a:t>Kelenjar</a:t>
            </a:r>
            <a:r>
              <a:rPr lang="en-US" sz="2800" b="1" dirty="0" smtClean="0"/>
              <a:t> </a:t>
            </a:r>
            <a:r>
              <a:rPr lang="en-US" sz="2800" b="1" dirty="0" err="1" smtClean="0"/>
              <a:t>Timus</a:t>
            </a:r>
            <a:endParaRPr lang="en-US" sz="2800" b="1" dirty="0"/>
          </a:p>
        </p:txBody>
      </p:sp>
      <p:sp>
        <p:nvSpPr>
          <p:cNvPr id="3" name="Content Placeholder 2"/>
          <p:cNvSpPr>
            <a:spLocks noGrp="1"/>
          </p:cNvSpPr>
          <p:nvPr>
            <p:ph idx="1"/>
          </p:nvPr>
        </p:nvSpPr>
        <p:spPr/>
        <p:txBody>
          <a:bodyPr/>
          <a:lstStyle/>
          <a:p>
            <a:pPr marL="0" indent="0">
              <a:buNone/>
            </a:pPr>
            <a:r>
              <a:rPr lang="en-US" dirty="0" err="1" smtClean="0"/>
              <a:t>Kelenjar</a:t>
            </a:r>
            <a:r>
              <a:rPr lang="en-US" dirty="0" smtClean="0"/>
              <a:t> </a:t>
            </a:r>
            <a:r>
              <a:rPr lang="en-US" dirty="0" err="1" smtClean="0"/>
              <a:t>ini</a:t>
            </a:r>
            <a:r>
              <a:rPr lang="en-US" dirty="0" smtClean="0"/>
              <a:t> </a:t>
            </a:r>
            <a:r>
              <a:rPr lang="en-US" dirty="0" err="1" smtClean="0"/>
              <a:t>merupakan</a:t>
            </a:r>
            <a:r>
              <a:rPr lang="en-US" dirty="0" smtClean="0"/>
              <a:t> </a:t>
            </a:r>
            <a:r>
              <a:rPr lang="en-US" dirty="0" err="1" smtClean="0"/>
              <a:t>kelenjar</a:t>
            </a:r>
            <a:r>
              <a:rPr lang="en-US" dirty="0" smtClean="0"/>
              <a:t> </a:t>
            </a:r>
            <a:r>
              <a:rPr lang="en-US" dirty="0" err="1" smtClean="0"/>
              <a:t>penimbunan</a:t>
            </a:r>
            <a:r>
              <a:rPr lang="en-US" dirty="0" smtClean="0"/>
              <a:t> </a:t>
            </a:r>
            <a:r>
              <a:rPr lang="en-US" dirty="0" err="1" smtClean="0"/>
              <a:t>hormon</a:t>
            </a:r>
            <a:r>
              <a:rPr lang="en-US" dirty="0" smtClean="0"/>
              <a:t> </a:t>
            </a:r>
            <a:r>
              <a:rPr lang="en-US" dirty="0" err="1" smtClean="0"/>
              <a:t>somatotrof</a:t>
            </a:r>
            <a:r>
              <a:rPr lang="en-US" dirty="0" smtClean="0"/>
              <a:t> </a:t>
            </a:r>
            <a:r>
              <a:rPr lang="en-US" dirty="0" err="1" smtClean="0"/>
              <a:t>atau</a:t>
            </a:r>
            <a:r>
              <a:rPr lang="en-US" dirty="0" smtClean="0"/>
              <a:t> </a:t>
            </a:r>
            <a:r>
              <a:rPr lang="en-US" dirty="0" err="1" smtClean="0"/>
              <a:t>hormon</a:t>
            </a:r>
            <a:r>
              <a:rPr lang="en-US" dirty="0" smtClean="0"/>
              <a:t> </a:t>
            </a:r>
            <a:r>
              <a:rPr lang="en-US" dirty="0" err="1" smtClean="0"/>
              <a:t>pertumbuhan</a:t>
            </a:r>
            <a:r>
              <a:rPr lang="en-US" dirty="0" smtClean="0"/>
              <a:t> </a:t>
            </a:r>
            <a:r>
              <a:rPr lang="en-US" dirty="0" err="1" smtClean="0"/>
              <a:t>dan</a:t>
            </a:r>
            <a:r>
              <a:rPr lang="en-US" dirty="0" smtClean="0"/>
              <a:t> </a:t>
            </a:r>
            <a:r>
              <a:rPr lang="en-US" dirty="0" err="1" smtClean="0"/>
              <a:t>setelah</a:t>
            </a:r>
            <a:r>
              <a:rPr lang="en-US" dirty="0" smtClean="0"/>
              <a:t> </a:t>
            </a:r>
            <a:r>
              <a:rPr lang="en-US" dirty="0" err="1" smtClean="0"/>
              <a:t>dewasa</a:t>
            </a:r>
            <a:r>
              <a:rPr lang="en-US" dirty="0" smtClean="0"/>
              <a:t> </a:t>
            </a:r>
            <a:r>
              <a:rPr lang="en-US" dirty="0" err="1" smtClean="0"/>
              <a:t>tidak</a:t>
            </a:r>
            <a:r>
              <a:rPr lang="en-US" dirty="0" smtClean="0"/>
              <a:t> </a:t>
            </a:r>
            <a:r>
              <a:rPr lang="en-US" dirty="0" err="1" smtClean="0"/>
              <a:t>berfungsi</a:t>
            </a:r>
            <a:r>
              <a:rPr lang="en-US" dirty="0" smtClean="0"/>
              <a:t> </a:t>
            </a:r>
            <a:r>
              <a:rPr lang="en-US" dirty="0" err="1" smtClean="0"/>
              <a:t>lagi</a:t>
            </a:r>
            <a:r>
              <a:rPr lang="en-US" dirty="0" smtClean="0"/>
              <a:t> .</a:t>
            </a:r>
            <a:endParaRPr lang="en-US"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heckerboard(across)">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0" y="381000"/>
            <a:ext cx="3733800" cy="1020762"/>
          </a:xfrm>
          <a:solidFill>
            <a:srgbClr val="00B0F0"/>
          </a:solidFill>
        </p:spPr>
        <p:txBody>
          <a:bodyPr>
            <a:normAutofit/>
          </a:bodyPr>
          <a:lstStyle/>
          <a:p>
            <a:r>
              <a:rPr lang="en-US" sz="2800" b="1" dirty="0" err="1" smtClean="0"/>
              <a:t>Kelenjar</a:t>
            </a:r>
            <a:r>
              <a:rPr lang="en-US" sz="2800" b="1" dirty="0" smtClean="0"/>
              <a:t> </a:t>
            </a:r>
            <a:r>
              <a:rPr lang="en-US" sz="2800" b="1" dirty="0" err="1" smtClean="0"/>
              <a:t>Anak</a:t>
            </a:r>
            <a:r>
              <a:rPr lang="en-US" sz="2800" b="1" dirty="0" smtClean="0"/>
              <a:t> </a:t>
            </a:r>
            <a:r>
              <a:rPr lang="en-US" sz="2800" b="1" dirty="0" err="1" smtClean="0"/>
              <a:t>Ginjal</a:t>
            </a:r>
            <a:r>
              <a:rPr lang="en-US" sz="2800" b="1" dirty="0" smtClean="0"/>
              <a:t> </a:t>
            </a:r>
            <a:r>
              <a:rPr lang="id-ID" sz="2800" b="1" dirty="0" smtClean="0"/>
              <a:t/>
            </a:r>
            <a:br>
              <a:rPr lang="id-ID" sz="2800" b="1" dirty="0" smtClean="0"/>
            </a:br>
            <a:r>
              <a:rPr lang="en-US" sz="2800" b="1" dirty="0" smtClean="0"/>
              <a:t>(</a:t>
            </a:r>
            <a:r>
              <a:rPr lang="en-US" sz="2800" b="1" dirty="0" err="1" smtClean="0"/>
              <a:t>Glandula</a:t>
            </a:r>
            <a:r>
              <a:rPr lang="en-US" sz="2800" b="1" dirty="0" smtClean="0"/>
              <a:t> Adrenal)</a:t>
            </a:r>
            <a:endParaRPr lang="en-US" sz="2800" b="1" dirty="0"/>
          </a:p>
        </p:txBody>
      </p:sp>
      <p:pic>
        <p:nvPicPr>
          <p:cNvPr id="4098" name="Picture 2"/>
          <p:cNvPicPr>
            <a:picLocks noChangeAspect="1" noChangeArrowheads="1"/>
          </p:cNvPicPr>
          <p:nvPr/>
        </p:nvPicPr>
        <p:blipFill>
          <a:blip r:embed="rId2"/>
          <a:srcRect/>
          <a:stretch>
            <a:fillRect/>
          </a:stretch>
        </p:blipFill>
        <p:spPr bwMode="auto">
          <a:xfrm>
            <a:off x="304800" y="2362200"/>
            <a:ext cx="8523203" cy="3962400"/>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a:srcRect/>
          <a:stretch>
            <a:fillRect/>
          </a:stretch>
        </p:blipFill>
        <p:spPr bwMode="auto">
          <a:xfrm>
            <a:off x="1066800" y="1905000"/>
            <a:ext cx="6677025" cy="400050"/>
          </a:xfrm>
          <a:prstGeom prst="rect">
            <a:avLst/>
          </a:prstGeom>
          <a:noFill/>
          <a:ln w="9525">
            <a:noFill/>
            <a:miter lim="800000"/>
            <a:headEnd/>
            <a:tailEnd/>
          </a:ln>
          <a:effectLst/>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4099"/>
                                        </p:tgtEl>
                                        <p:attrNameLst>
                                          <p:attrName>style.visibility</p:attrName>
                                        </p:attrNameLst>
                                      </p:cBhvr>
                                      <p:to>
                                        <p:strVal val="visible"/>
                                      </p:to>
                                    </p:set>
                                    <p:animEffect transition="in" filter="checkerboard(across)">
                                      <p:cBhvr>
                                        <p:cTn id="12" dur="500"/>
                                        <p:tgtEl>
                                          <p:spTgt spid="4099"/>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098"/>
                                        </p:tgtEl>
                                        <p:attrNameLst>
                                          <p:attrName>style.visibility</p:attrName>
                                        </p:attrNameLst>
                                      </p:cBhvr>
                                      <p:to>
                                        <p:strVal val="visible"/>
                                      </p:to>
                                    </p:set>
                                    <p:anim calcmode="lin" valueType="num">
                                      <p:cBhvr additive="base">
                                        <p:cTn id="17" dur="500" fill="hold"/>
                                        <p:tgtEl>
                                          <p:spTgt spid="4098"/>
                                        </p:tgtEl>
                                        <p:attrNameLst>
                                          <p:attrName>ppt_x</p:attrName>
                                        </p:attrNameLst>
                                      </p:cBhvr>
                                      <p:tavLst>
                                        <p:tav tm="0">
                                          <p:val>
                                            <p:strVal val="#ppt_x"/>
                                          </p:val>
                                        </p:tav>
                                        <p:tav tm="100000">
                                          <p:val>
                                            <p:strVal val="#ppt_x"/>
                                          </p:val>
                                        </p:tav>
                                      </p:tavLst>
                                    </p:anim>
                                    <p:anim calcmode="lin" valueType="num">
                                      <p:cBhvr additive="base">
                                        <p:cTn id="18" dur="500" fill="hold"/>
                                        <p:tgtEl>
                                          <p:spTgt spid="409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0" y="274638"/>
            <a:ext cx="4876800" cy="639762"/>
          </a:xfrm>
          <a:solidFill>
            <a:srgbClr val="00B0F0"/>
          </a:solidFill>
        </p:spPr>
        <p:txBody>
          <a:bodyPr>
            <a:normAutofit/>
          </a:bodyPr>
          <a:lstStyle/>
          <a:p>
            <a:r>
              <a:rPr lang="en-US" sz="2800" b="1" dirty="0" err="1" smtClean="0"/>
              <a:t>Kelenjar</a:t>
            </a:r>
            <a:r>
              <a:rPr lang="en-US" sz="2800" b="1" dirty="0" smtClean="0"/>
              <a:t> </a:t>
            </a:r>
            <a:r>
              <a:rPr lang="en-US" sz="2800" b="1" dirty="0" err="1" smtClean="0"/>
              <a:t>Langerhans</a:t>
            </a:r>
            <a:r>
              <a:rPr lang="en-US" sz="2800" b="1" dirty="0" smtClean="0"/>
              <a:t> (</a:t>
            </a:r>
            <a:r>
              <a:rPr lang="en-US" sz="2800" b="1" dirty="0" err="1" smtClean="0"/>
              <a:t>Prankeas</a:t>
            </a:r>
            <a:r>
              <a:rPr lang="en-US" sz="2800" b="1" dirty="0" smtClean="0"/>
              <a:t>)</a:t>
            </a:r>
            <a:endParaRPr lang="en-US" sz="2800" b="1" dirty="0"/>
          </a:p>
        </p:txBody>
      </p:sp>
      <p:sp>
        <p:nvSpPr>
          <p:cNvPr id="3" name="Content Placeholder 2"/>
          <p:cNvSpPr>
            <a:spLocks noGrp="1"/>
          </p:cNvSpPr>
          <p:nvPr>
            <p:ph idx="1"/>
          </p:nvPr>
        </p:nvSpPr>
        <p:spPr/>
        <p:txBody>
          <a:bodyPr/>
          <a:lstStyle/>
          <a:p>
            <a:pPr marL="6350" indent="-6350">
              <a:buNone/>
            </a:pPr>
            <a:r>
              <a:rPr lang="en-US" sz="3000" dirty="0" err="1" smtClean="0"/>
              <a:t>Kelenjar</a:t>
            </a:r>
            <a:r>
              <a:rPr lang="en-US" sz="3000" dirty="0" smtClean="0"/>
              <a:t> </a:t>
            </a:r>
            <a:r>
              <a:rPr lang="en-US" sz="3000" dirty="0" err="1" smtClean="0"/>
              <a:t>Langerhans</a:t>
            </a:r>
            <a:r>
              <a:rPr lang="en-US" sz="3000" dirty="0" smtClean="0"/>
              <a:t> </a:t>
            </a:r>
            <a:r>
              <a:rPr lang="en-US" sz="3000" dirty="0" err="1" smtClean="0"/>
              <a:t>menghasilkan</a:t>
            </a:r>
            <a:r>
              <a:rPr lang="en-US" sz="3000" dirty="0" smtClean="0"/>
              <a:t> </a:t>
            </a:r>
            <a:r>
              <a:rPr lang="en-US" sz="3000" dirty="0" err="1" smtClean="0"/>
              <a:t>hormon</a:t>
            </a:r>
            <a:r>
              <a:rPr lang="en-US" sz="3000" dirty="0" smtClean="0"/>
              <a:t> insulin </a:t>
            </a:r>
            <a:r>
              <a:rPr lang="en-US" sz="3000" dirty="0" err="1" smtClean="0"/>
              <a:t>dan</a:t>
            </a:r>
            <a:r>
              <a:rPr lang="en-US" sz="3000" dirty="0" smtClean="0"/>
              <a:t> </a:t>
            </a:r>
            <a:r>
              <a:rPr lang="en-US" sz="3000" dirty="0" err="1" smtClean="0"/>
              <a:t>glukagon</a:t>
            </a:r>
            <a:r>
              <a:rPr lang="en-US" sz="3000" dirty="0" smtClean="0"/>
              <a:t>.</a:t>
            </a:r>
            <a:endParaRPr lang="id-ID" sz="3000" dirty="0" smtClean="0"/>
          </a:p>
          <a:p>
            <a:pPr marL="6350" indent="-6350">
              <a:buNone/>
            </a:pPr>
            <a:endParaRPr lang="id-ID" sz="3000" dirty="0" smtClean="0"/>
          </a:p>
          <a:p>
            <a:pPr marL="6350" indent="-6350">
              <a:buNone/>
            </a:pPr>
            <a:r>
              <a:rPr lang="en-US" sz="3000" dirty="0" smtClean="0"/>
              <a:t>Insulin </a:t>
            </a:r>
            <a:r>
              <a:rPr lang="en-US" sz="3000" dirty="0" err="1" smtClean="0"/>
              <a:t>berfungsi</a:t>
            </a:r>
            <a:r>
              <a:rPr lang="en-US" sz="3000" dirty="0" smtClean="0"/>
              <a:t> </a:t>
            </a:r>
            <a:r>
              <a:rPr lang="en-US" sz="3000" dirty="0" err="1" smtClean="0"/>
              <a:t>mengubah</a:t>
            </a:r>
            <a:r>
              <a:rPr lang="en-US" sz="3000" dirty="0" smtClean="0"/>
              <a:t> </a:t>
            </a:r>
            <a:r>
              <a:rPr lang="en-US" sz="3000" dirty="0" err="1" smtClean="0"/>
              <a:t>gula</a:t>
            </a:r>
            <a:r>
              <a:rPr lang="en-US" sz="3000" dirty="0" smtClean="0"/>
              <a:t> </a:t>
            </a:r>
            <a:r>
              <a:rPr lang="en-US" sz="3000" dirty="0" err="1" smtClean="0"/>
              <a:t>darah</a:t>
            </a:r>
            <a:r>
              <a:rPr lang="en-US" sz="3000" dirty="0" smtClean="0"/>
              <a:t> (</a:t>
            </a:r>
            <a:r>
              <a:rPr lang="en-US" sz="3000" dirty="0" err="1" smtClean="0"/>
              <a:t>glukosa</a:t>
            </a:r>
            <a:r>
              <a:rPr lang="en-US" sz="3000" dirty="0" smtClean="0"/>
              <a:t>) </a:t>
            </a:r>
            <a:r>
              <a:rPr lang="en-US" sz="3000" dirty="0" err="1" smtClean="0"/>
              <a:t>menjadi</a:t>
            </a:r>
            <a:r>
              <a:rPr lang="en-US" sz="3000" dirty="0" smtClean="0"/>
              <a:t> </a:t>
            </a:r>
            <a:r>
              <a:rPr lang="en-US" sz="3000" dirty="0" err="1" smtClean="0"/>
              <a:t>gula</a:t>
            </a:r>
            <a:r>
              <a:rPr lang="en-US" sz="3000" dirty="0" smtClean="0"/>
              <a:t> </a:t>
            </a:r>
            <a:r>
              <a:rPr lang="en-US" sz="3000" dirty="0" err="1" smtClean="0"/>
              <a:t>otot</a:t>
            </a:r>
            <a:r>
              <a:rPr lang="en-US" sz="3000" dirty="0" smtClean="0"/>
              <a:t> (</a:t>
            </a:r>
            <a:r>
              <a:rPr lang="en-US" sz="3000" dirty="0" err="1" smtClean="0"/>
              <a:t>glikogen</a:t>
            </a:r>
            <a:r>
              <a:rPr lang="en-US" sz="3000" dirty="0" smtClean="0"/>
              <a:t>) </a:t>
            </a:r>
            <a:r>
              <a:rPr lang="en-US" sz="3000" dirty="0" err="1" smtClean="0"/>
              <a:t>di</a:t>
            </a:r>
            <a:r>
              <a:rPr lang="en-US" sz="3000" dirty="0" smtClean="0"/>
              <a:t> </a:t>
            </a:r>
            <a:r>
              <a:rPr lang="en-US" sz="3000" dirty="0" err="1" smtClean="0"/>
              <a:t>hati</a:t>
            </a:r>
            <a:r>
              <a:rPr lang="en-US" sz="3000" dirty="0" smtClean="0"/>
              <a:t>, </a:t>
            </a:r>
            <a:r>
              <a:rPr lang="en-US" sz="3000" dirty="0" err="1" smtClean="0"/>
              <a:t>sehingga</a:t>
            </a:r>
            <a:r>
              <a:rPr lang="en-US" sz="3000" dirty="0" smtClean="0"/>
              <a:t> </a:t>
            </a:r>
            <a:r>
              <a:rPr lang="en-US" sz="3000" dirty="0" err="1" smtClean="0"/>
              <a:t>mengurangi</a:t>
            </a:r>
            <a:r>
              <a:rPr lang="en-US" sz="3000" dirty="0" smtClean="0"/>
              <a:t> </a:t>
            </a:r>
            <a:r>
              <a:rPr lang="en-US" sz="3000" dirty="0" err="1" smtClean="0"/>
              <a:t>kadar</a:t>
            </a:r>
            <a:r>
              <a:rPr lang="en-US" sz="3000" dirty="0" smtClean="0"/>
              <a:t> </a:t>
            </a:r>
            <a:r>
              <a:rPr lang="en-US" sz="3000" dirty="0" err="1" smtClean="0"/>
              <a:t>gula</a:t>
            </a:r>
            <a:r>
              <a:rPr lang="en-US" sz="3000" dirty="0" smtClean="0"/>
              <a:t> </a:t>
            </a:r>
            <a:r>
              <a:rPr lang="en-US" sz="3000" dirty="0" err="1" smtClean="0"/>
              <a:t>dalam</a:t>
            </a:r>
            <a:r>
              <a:rPr lang="en-US" sz="3000" dirty="0" smtClean="0"/>
              <a:t> </a:t>
            </a:r>
            <a:r>
              <a:rPr lang="en-US" sz="3000" dirty="0" err="1" smtClean="0"/>
              <a:t>darah</a:t>
            </a:r>
            <a:r>
              <a:rPr lang="en-US" sz="3000" dirty="0" smtClean="0"/>
              <a:t>.</a:t>
            </a:r>
            <a:endParaRPr lang="id-ID" sz="3000" dirty="0" smtClean="0"/>
          </a:p>
          <a:p>
            <a:pPr marL="6350" indent="-6350">
              <a:buNone/>
            </a:pPr>
            <a:endParaRPr lang="en-US" sz="3000" dirty="0" smtClean="0"/>
          </a:p>
          <a:p>
            <a:pPr marL="0" indent="0">
              <a:buNone/>
            </a:pPr>
            <a:r>
              <a:rPr lang="en-US" sz="3000" dirty="0" err="1" smtClean="0"/>
              <a:t>Glukagon</a:t>
            </a:r>
            <a:r>
              <a:rPr lang="en-US" sz="3000" dirty="0" smtClean="0"/>
              <a:t> </a:t>
            </a:r>
            <a:r>
              <a:rPr lang="en-US" sz="3000" dirty="0" err="1" smtClean="0"/>
              <a:t>berfungsi</a:t>
            </a:r>
            <a:r>
              <a:rPr lang="en-US" sz="3000" dirty="0" smtClean="0"/>
              <a:t> </a:t>
            </a:r>
            <a:r>
              <a:rPr lang="en-US" sz="3000" dirty="0" err="1" smtClean="0"/>
              <a:t>mengubah</a:t>
            </a:r>
            <a:r>
              <a:rPr lang="en-US" sz="3000" dirty="0" smtClean="0"/>
              <a:t> </a:t>
            </a:r>
            <a:r>
              <a:rPr lang="en-US" sz="3000" dirty="0" err="1" smtClean="0"/>
              <a:t>glikogen</a:t>
            </a:r>
            <a:r>
              <a:rPr lang="en-US" sz="3000" dirty="0" smtClean="0"/>
              <a:t> </a:t>
            </a:r>
            <a:r>
              <a:rPr lang="en-US" sz="3000" dirty="0" err="1" smtClean="0"/>
              <a:t>menjadi</a:t>
            </a:r>
            <a:r>
              <a:rPr lang="en-US" sz="3000" dirty="0" smtClean="0"/>
              <a:t> </a:t>
            </a:r>
            <a:r>
              <a:rPr lang="en-US" sz="3000" dirty="0" err="1" smtClean="0"/>
              <a:t>glukosa</a:t>
            </a:r>
            <a:endParaRPr lang="en-US" sz="3000"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heckerboard(across)">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checkerboard(across)">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743200" y="533400"/>
            <a:ext cx="3657600" cy="639762"/>
          </a:xfrm>
          <a:solidFill>
            <a:srgbClr val="00B0F0"/>
          </a:solidFill>
        </p:spPr>
        <p:txBody>
          <a:bodyPr/>
          <a:lstStyle/>
          <a:p>
            <a:r>
              <a:rPr lang="en-US" sz="2800" b="1" dirty="0" err="1" smtClean="0"/>
              <a:t>Kelenjar</a:t>
            </a:r>
            <a:r>
              <a:rPr lang="en-US" sz="2800" b="1" dirty="0" smtClean="0"/>
              <a:t> </a:t>
            </a:r>
            <a:r>
              <a:rPr lang="en-US" sz="2800" b="1" dirty="0" err="1" smtClean="0"/>
              <a:t>Kelamin</a:t>
            </a:r>
            <a:endParaRPr lang="en-US" sz="2800" b="1" dirty="0"/>
          </a:p>
        </p:txBody>
      </p:sp>
      <p:sp>
        <p:nvSpPr>
          <p:cNvPr id="3" name="Content Placeholder 2"/>
          <p:cNvSpPr>
            <a:spLocks noGrp="1"/>
          </p:cNvSpPr>
          <p:nvPr>
            <p:ph idx="1"/>
          </p:nvPr>
        </p:nvSpPr>
        <p:spPr/>
        <p:txBody>
          <a:bodyPr>
            <a:normAutofit fontScale="85000" lnSpcReduction="20000"/>
          </a:bodyPr>
          <a:lstStyle/>
          <a:p>
            <a:pPr marL="365125" indent="-365125"/>
            <a:r>
              <a:rPr lang="en-US" dirty="0" smtClean="0"/>
              <a:t>Testis </a:t>
            </a:r>
            <a:r>
              <a:rPr lang="en-US" dirty="0" err="1" smtClean="0"/>
              <a:t>merupakan</a:t>
            </a:r>
            <a:r>
              <a:rPr lang="en-US" dirty="0" smtClean="0"/>
              <a:t> </a:t>
            </a:r>
            <a:r>
              <a:rPr lang="en-US" dirty="0" err="1" smtClean="0"/>
              <a:t>kelenjar</a:t>
            </a:r>
            <a:r>
              <a:rPr lang="en-US" dirty="0" smtClean="0"/>
              <a:t> </a:t>
            </a:r>
            <a:r>
              <a:rPr lang="en-US" dirty="0" err="1" smtClean="0"/>
              <a:t>kelamin</a:t>
            </a:r>
            <a:r>
              <a:rPr lang="en-US" dirty="0" smtClean="0"/>
              <a:t> </a:t>
            </a:r>
            <a:r>
              <a:rPr lang="en-US" dirty="0" err="1" smtClean="0"/>
              <a:t>laki-laki</a:t>
            </a:r>
            <a:r>
              <a:rPr lang="en-US" dirty="0" smtClean="0"/>
              <a:t> yang </a:t>
            </a:r>
            <a:r>
              <a:rPr lang="en-US" dirty="0" err="1" smtClean="0"/>
              <a:t>mengandung</a:t>
            </a:r>
            <a:r>
              <a:rPr lang="en-US" dirty="0" smtClean="0"/>
              <a:t> </a:t>
            </a:r>
            <a:r>
              <a:rPr lang="en-US" i="1" dirty="0" err="1" smtClean="0"/>
              <a:t>sel</a:t>
            </a:r>
            <a:r>
              <a:rPr lang="en-US" i="1" dirty="0" smtClean="0"/>
              <a:t> </a:t>
            </a:r>
            <a:r>
              <a:rPr lang="en-US" i="1" dirty="0" err="1" smtClean="0"/>
              <a:t>leydig</a:t>
            </a:r>
            <a:r>
              <a:rPr lang="en-US" i="1" dirty="0" smtClean="0"/>
              <a:t>.</a:t>
            </a:r>
          </a:p>
          <a:p>
            <a:pPr marL="365125" indent="-365125">
              <a:buNone/>
            </a:pPr>
            <a:r>
              <a:rPr lang="id-ID" dirty="0" smtClean="0"/>
              <a:t>	</a:t>
            </a:r>
            <a:r>
              <a:rPr lang="en-US" dirty="0" err="1" smtClean="0"/>
              <a:t>Sel</a:t>
            </a:r>
            <a:r>
              <a:rPr lang="en-US" dirty="0" smtClean="0"/>
              <a:t> </a:t>
            </a:r>
            <a:r>
              <a:rPr lang="en-US" dirty="0" err="1" smtClean="0"/>
              <a:t>leydig</a:t>
            </a:r>
            <a:r>
              <a:rPr lang="en-US" dirty="0" smtClean="0"/>
              <a:t> </a:t>
            </a:r>
            <a:r>
              <a:rPr lang="en-US" dirty="0" err="1" smtClean="0"/>
              <a:t>menghasilkan</a:t>
            </a:r>
            <a:r>
              <a:rPr lang="en-US" dirty="0" smtClean="0"/>
              <a:t> </a:t>
            </a:r>
            <a:r>
              <a:rPr lang="en-US" i="1" dirty="0" err="1" smtClean="0"/>
              <a:t>hormon</a:t>
            </a:r>
            <a:r>
              <a:rPr lang="en-US" i="1" dirty="0" smtClean="0"/>
              <a:t> </a:t>
            </a:r>
            <a:r>
              <a:rPr lang="en-US" i="1" dirty="0" err="1" smtClean="0"/>
              <a:t>testoteron</a:t>
            </a:r>
            <a:r>
              <a:rPr lang="en-US" dirty="0" smtClean="0"/>
              <a:t> yang </a:t>
            </a:r>
            <a:r>
              <a:rPr lang="en-US" dirty="0" err="1" smtClean="0"/>
              <a:t>berpengaruh</a:t>
            </a:r>
            <a:r>
              <a:rPr lang="en-US" dirty="0" smtClean="0"/>
              <a:t> </a:t>
            </a:r>
            <a:r>
              <a:rPr lang="en-US" dirty="0" err="1" smtClean="0"/>
              <a:t>terhadap</a:t>
            </a:r>
            <a:r>
              <a:rPr lang="en-US" dirty="0" smtClean="0"/>
              <a:t> </a:t>
            </a:r>
            <a:r>
              <a:rPr lang="en-US" dirty="0" err="1" smtClean="0"/>
              <a:t>pertumbuhan</a:t>
            </a:r>
            <a:r>
              <a:rPr lang="en-US" dirty="0" smtClean="0"/>
              <a:t> </a:t>
            </a:r>
            <a:r>
              <a:rPr lang="en-US" dirty="0" err="1" smtClean="0"/>
              <a:t>sekunder</a:t>
            </a:r>
            <a:r>
              <a:rPr lang="en-US" dirty="0" smtClean="0"/>
              <a:t> </a:t>
            </a:r>
            <a:r>
              <a:rPr lang="en-US" dirty="0" err="1" smtClean="0"/>
              <a:t>laki-laki</a:t>
            </a:r>
            <a:r>
              <a:rPr lang="en-US" dirty="0" smtClean="0"/>
              <a:t>.</a:t>
            </a:r>
          </a:p>
          <a:p>
            <a:pPr marL="365125" indent="-365125">
              <a:buNone/>
            </a:pPr>
            <a:r>
              <a:rPr lang="id-ID" dirty="0" smtClean="0"/>
              <a:t>	</a:t>
            </a:r>
            <a:r>
              <a:rPr lang="en-US" dirty="0" err="1" smtClean="0"/>
              <a:t>Disamping</a:t>
            </a:r>
            <a:r>
              <a:rPr lang="en-US" dirty="0" smtClean="0"/>
              <a:t> </a:t>
            </a:r>
            <a:r>
              <a:rPr lang="en-US" dirty="0" err="1" smtClean="0"/>
              <a:t>itu</a:t>
            </a:r>
            <a:r>
              <a:rPr lang="en-US" dirty="0" smtClean="0"/>
              <a:t> , </a:t>
            </a:r>
            <a:r>
              <a:rPr lang="en-US" dirty="0" err="1" smtClean="0"/>
              <a:t>testoteron</a:t>
            </a:r>
            <a:r>
              <a:rPr lang="en-US" dirty="0" smtClean="0"/>
              <a:t> </a:t>
            </a:r>
            <a:r>
              <a:rPr lang="en-US" dirty="0" err="1" smtClean="0"/>
              <a:t>juga</a:t>
            </a:r>
            <a:r>
              <a:rPr lang="en-US" dirty="0" smtClean="0"/>
              <a:t> </a:t>
            </a:r>
            <a:r>
              <a:rPr lang="en-US" dirty="0" err="1" smtClean="0"/>
              <a:t>mempengaruhi</a:t>
            </a:r>
            <a:r>
              <a:rPr lang="en-US" dirty="0" smtClean="0"/>
              <a:t> </a:t>
            </a:r>
            <a:r>
              <a:rPr lang="en-US" dirty="0" err="1" smtClean="0"/>
              <a:t>proses</a:t>
            </a:r>
            <a:r>
              <a:rPr lang="en-US" dirty="0" smtClean="0"/>
              <a:t> spermatogenesis</a:t>
            </a:r>
            <a:endParaRPr lang="id-ID" dirty="0" smtClean="0"/>
          </a:p>
          <a:p>
            <a:pPr marL="0" indent="0">
              <a:buNone/>
            </a:pPr>
            <a:endParaRPr lang="en-US" dirty="0" smtClean="0"/>
          </a:p>
          <a:p>
            <a:pPr marL="365125" indent="-365125"/>
            <a:r>
              <a:rPr lang="en-US" dirty="0" err="1" smtClean="0"/>
              <a:t>Ovarium</a:t>
            </a:r>
            <a:r>
              <a:rPr lang="en-US" dirty="0" smtClean="0"/>
              <a:t> </a:t>
            </a:r>
            <a:r>
              <a:rPr lang="en-US" dirty="0" err="1" smtClean="0"/>
              <a:t>adalah</a:t>
            </a:r>
            <a:r>
              <a:rPr lang="en-US" dirty="0" smtClean="0"/>
              <a:t> </a:t>
            </a:r>
            <a:r>
              <a:rPr lang="en-US" dirty="0" err="1" smtClean="0"/>
              <a:t>kelamin</a:t>
            </a:r>
            <a:r>
              <a:rPr lang="en-US" dirty="0" smtClean="0"/>
              <a:t> </a:t>
            </a:r>
            <a:r>
              <a:rPr lang="en-US" dirty="0" err="1" smtClean="0"/>
              <a:t>wanita</a:t>
            </a:r>
            <a:r>
              <a:rPr lang="en-US" dirty="0" smtClean="0"/>
              <a:t> </a:t>
            </a:r>
            <a:r>
              <a:rPr lang="en-US" dirty="0" err="1" smtClean="0"/>
              <a:t>mensekresi</a:t>
            </a:r>
            <a:r>
              <a:rPr lang="en-US" dirty="0" smtClean="0"/>
              <a:t> </a:t>
            </a:r>
            <a:r>
              <a:rPr lang="en-US" dirty="0" err="1" smtClean="0"/>
              <a:t>hormon</a:t>
            </a:r>
            <a:r>
              <a:rPr lang="en-US" dirty="0" smtClean="0"/>
              <a:t> </a:t>
            </a:r>
            <a:r>
              <a:rPr lang="en-US" i="1" dirty="0" err="1" smtClean="0"/>
              <a:t>esterogen</a:t>
            </a:r>
            <a:r>
              <a:rPr lang="en-US" i="1" dirty="0" smtClean="0"/>
              <a:t> </a:t>
            </a:r>
            <a:r>
              <a:rPr lang="en-US" dirty="0" err="1" smtClean="0"/>
              <a:t>dan</a:t>
            </a:r>
            <a:r>
              <a:rPr lang="en-US" dirty="0" smtClean="0"/>
              <a:t> </a:t>
            </a:r>
            <a:r>
              <a:rPr lang="en-US" i="1" dirty="0" err="1" smtClean="0"/>
              <a:t>progesteron</a:t>
            </a:r>
            <a:r>
              <a:rPr lang="en-US" dirty="0" smtClean="0"/>
              <a:t>. </a:t>
            </a:r>
            <a:r>
              <a:rPr lang="en-US" dirty="0" err="1" smtClean="0"/>
              <a:t>Kedua</a:t>
            </a:r>
            <a:r>
              <a:rPr lang="en-US" dirty="0" smtClean="0"/>
              <a:t> </a:t>
            </a:r>
            <a:r>
              <a:rPr lang="en-US" dirty="0" err="1" smtClean="0"/>
              <a:t>hormon</a:t>
            </a:r>
            <a:r>
              <a:rPr lang="en-US" dirty="0" smtClean="0"/>
              <a:t> </a:t>
            </a:r>
            <a:r>
              <a:rPr lang="en-US" dirty="0" err="1" smtClean="0"/>
              <a:t>ini</a:t>
            </a:r>
            <a:r>
              <a:rPr lang="en-US" dirty="0" smtClean="0"/>
              <a:t> </a:t>
            </a:r>
            <a:r>
              <a:rPr lang="en-US" dirty="0" err="1" smtClean="0"/>
              <a:t>berpengaruh</a:t>
            </a:r>
            <a:r>
              <a:rPr lang="en-US" dirty="0" smtClean="0"/>
              <a:t> </a:t>
            </a:r>
            <a:r>
              <a:rPr lang="en-US" dirty="0" err="1" smtClean="0"/>
              <a:t>terhadap</a:t>
            </a:r>
            <a:r>
              <a:rPr lang="en-US" dirty="0" smtClean="0"/>
              <a:t> </a:t>
            </a:r>
            <a:r>
              <a:rPr lang="en-US" dirty="0" err="1" smtClean="0"/>
              <a:t>pertumbuhan</a:t>
            </a:r>
            <a:r>
              <a:rPr lang="en-US" dirty="0" smtClean="0"/>
              <a:t> </a:t>
            </a:r>
            <a:r>
              <a:rPr lang="en-US" dirty="0" err="1" smtClean="0"/>
              <a:t>kelamin</a:t>
            </a:r>
            <a:r>
              <a:rPr lang="en-US" dirty="0" smtClean="0"/>
              <a:t> </a:t>
            </a:r>
            <a:r>
              <a:rPr lang="en-US" dirty="0" err="1" smtClean="0"/>
              <a:t>sekunder</a:t>
            </a:r>
            <a:r>
              <a:rPr lang="en-US" dirty="0" smtClean="0"/>
              <a:t> </a:t>
            </a:r>
            <a:r>
              <a:rPr lang="en-US" dirty="0" err="1" smtClean="0"/>
              <a:t>wanita</a:t>
            </a:r>
            <a:r>
              <a:rPr lang="en-US" dirty="0" smtClean="0"/>
              <a:t>.</a:t>
            </a:r>
            <a:endParaRPr lang="en-US"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heckerboard(across)">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heckerboard(across)">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heckerboard(across)">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heckerboard(across)">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590800" y="533400"/>
            <a:ext cx="3581400" cy="609600"/>
          </a:xfrm>
          <a:solidFill>
            <a:srgbClr val="00B0F0"/>
          </a:solidFill>
        </p:spPr>
        <p:txBody>
          <a:bodyPr/>
          <a:lstStyle/>
          <a:p>
            <a:r>
              <a:rPr lang="en-US" sz="2800" b="1" dirty="0" err="1" smtClean="0"/>
              <a:t>Kelenjar</a:t>
            </a:r>
            <a:r>
              <a:rPr lang="en-US" sz="2800" b="1" dirty="0" smtClean="0"/>
              <a:t> </a:t>
            </a:r>
            <a:r>
              <a:rPr lang="en-US" sz="2800" b="1" dirty="0" err="1" smtClean="0"/>
              <a:t>Pencernaan</a:t>
            </a:r>
            <a:endParaRPr lang="en-US" sz="2800" b="1" dirty="0"/>
          </a:p>
        </p:txBody>
      </p:sp>
      <p:sp>
        <p:nvSpPr>
          <p:cNvPr id="3" name="Content Placeholder 2"/>
          <p:cNvSpPr>
            <a:spLocks noGrp="1"/>
          </p:cNvSpPr>
          <p:nvPr>
            <p:ph idx="1"/>
          </p:nvPr>
        </p:nvSpPr>
        <p:spPr/>
        <p:txBody>
          <a:bodyPr/>
          <a:lstStyle/>
          <a:p>
            <a:pPr marL="6350" indent="-6350">
              <a:buNone/>
            </a:pPr>
            <a:r>
              <a:rPr lang="en-US" dirty="0" err="1" smtClean="0"/>
              <a:t>Kelenjar</a:t>
            </a:r>
            <a:r>
              <a:rPr lang="en-US" dirty="0" smtClean="0"/>
              <a:t> </a:t>
            </a:r>
            <a:r>
              <a:rPr lang="en-US" dirty="0" err="1" smtClean="0"/>
              <a:t>pada</a:t>
            </a:r>
            <a:r>
              <a:rPr lang="en-US" dirty="0" smtClean="0"/>
              <a:t> </a:t>
            </a:r>
            <a:r>
              <a:rPr lang="en-US" dirty="0" err="1" smtClean="0"/>
              <a:t>lambung</a:t>
            </a:r>
            <a:r>
              <a:rPr lang="en-US" dirty="0" smtClean="0"/>
              <a:t> </a:t>
            </a:r>
            <a:r>
              <a:rPr lang="en-US" dirty="0" err="1" smtClean="0"/>
              <a:t>menghasilkan</a:t>
            </a:r>
            <a:r>
              <a:rPr lang="en-US" dirty="0" smtClean="0"/>
              <a:t> </a:t>
            </a:r>
            <a:r>
              <a:rPr lang="en-US" dirty="0" err="1" smtClean="0"/>
              <a:t>hormon</a:t>
            </a:r>
            <a:r>
              <a:rPr lang="en-US" dirty="0" smtClean="0"/>
              <a:t> </a:t>
            </a:r>
            <a:r>
              <a:rPr lang="en-US" dirty="0" err="1" smtClean="0"/>
              <a:t>gastrin</a:t>
            </a:r>
            <a:r>
              <a:rPr lang="en-US" dirty="0" smtClean="0"/>
              <a:t>, </a:t>
            </a:r>
            <a:r>
              <a:rPr lang="en-US" dirty="0" err="1" smtClean="0"/>
              <a:t>berfungsi</a:t>
            </a:r>
            <a:r>
              <a:rPr lang="en-US" dirty="0" smtClean="0"/>
              <a:t> </a:t>
            </a:r>
            <a:r>
              <a:rPr lang="en-US" dirty="0" err="1" smtClean="0"/>
              <a:t>merangsang</a:t>
            </a:r>
            <a:r>
              <a:rPr lang="en-US" dirty="0" smtClean="0"/>
              <a:t> </a:t>
            </a:r>
            <a:r>
              <a:rPr lang="en-US" dirty="0" err="1" smtClean="0"/>
              <a:t>sekresi</a:t>
            </a:r>
            <a:r>
              <a:rPr lang="en-US" dirty="0" smtClean="0"/>
              <a:t> </a:t>
            </a:r>
            <a:r>
              <a:rPr lang="en-US" dirty="0" err="1" smtClean="0"/>
              <a:t>getah</a:t>
            </a:r>
            <a:r>
              <a:rPr lang="en-US" dirty="0" smtClean="0"/>
              <a:t> </a:t>
            </a:r>
            <a:r>
              <a:rPr lang="en-US" dirty="0" err="1" smtClean="0"/>
              <a:t>lambung</a:t>
            </a:r>
            <a:r>
              <a:rPr lang="en-US" dirty="0" smtClean="0"/>
              <a:t>. </a:t>
            </a:r>
            <a:endParaRPr lang="id-ID" dirty="0" smtClean="0"/>
          </a:p>
          <a:p>
            <a:pPr marL="6350" indent="-6350">
              <a:buNone/>
            </a:pPr>
            <a:r>
              <a:rPr lang="en-US" dirty="0" err="1" smtClean="0"/>
              <a:t>Kelenjar</a:t>
            </a:r>
            <a:r>
              <a:rPr lang="en-US" dirty="0" smtClean="0"/>
              <a:t> </a:t>
            </a:r>
            <a:r>
              <a:rPr lang="en-US" dirty="0" err="1" smtClean="0"/>
              <a:t>pada</a:t>
            </a:r>
            <a:r>
              <a:rPr lang="en-US" dirty="0" smtClean="0"/>
              <a:t> </a:t>
            </a:r>
            <a:r>
              <a:rPr lang="en-US" dirty="0" err="1" smtClean="0"/>
              <a:t>usus</a:t>
            </a:r>
            <a:r>
              <a:rPr lang="en-US" dirty="0" smtClean="0"/>
              <a:t> </a:t>
            </a:r>
            <a:r>
              <a:rPr lang="en-US" dirty="0" err="1" smtClean="0"/>
              <a:t>memproduksi</a:t>
            </a:r>
            <a:r>
              <a:rPr lang="en-US" dirty="0" smtClean="0"/>
              <a:t> </a:t>
            </a:r>
            <a:r>
              <a:rPr lang="en-US" dirty="0" err="1" smtClean="0"/>
              <a:t>hormon</a:t>
            </a:r>
            <a:r>
              <a:rPr lang="en-US" dirty="0" smtClean="0"/>
              <a:t> </a:t>
            </a:r>
            <a:r>
              <a:rPr lang="en-US" dirty="0" err="1" smtClean="0"/>
              <a:t>sekretin</a:t>
            </a:r>
            <a:r>
              <a:rPr lang="en-US" dirty="0" smtClean="0"/>
              <a:t> yang </a:t>
            </a:r>
            <a:r>
              <a:rPr lang="en-US" dirty="0" err="1" smtClean="0"/>
              <a:t>berfungsi</a:t>
            </a:r>
            <a:r>
              <a:rPr lang="en-US" dirty="0" smtClean="0"/>
              <a:t> </a:t>
            </a:r>
            <a:r>
              <a:rPr lang="en-US" dirty="0" err="1" smtClean="0"/>
              <a:t>merangsang</a:t>
            </a:r>
            <a:r>
              <a:rPr lang="en-US" dirty="0" smtClean="0"/>
              <a:t> </a:t>
            </a:r>
            <a:r>
              <a:rPr lang="en-US" dirty="0" err="1" smtClean="0"/>
              <a:t>sekresi</a:t>
            </a:r>
            <a:r>
              <a:rPr lang="en-US" dirty="0" smtClean="0"/>
              <a:t> </a:t>
            </a:r>
            <a:r>
              <a:rPr lang="en-US" dirty="0" err="1" smtClean="0"/>
              <a:t>getah</a:t>
            </a:r>
            <a:r>
              <a:rPr lang="en-US" dirty="0" smtClean="0"/>
              <a:t> </a:t>
            </a:r>
            <a:r>
              <a:rPr lang="en-US" dirty="0" err="1" smtClean="0"/>
              <a:t>pank</a:t>
            </a:r>
            <a:r>
              <a:rPr lang="id-ID" dirty="0" smtClean="0"/>
              <a:t>r</a:t>
            </a:r>
            <a:r>
              <a:rPr lang="en-US" dirty="0" err="1" smtClean="0"/>
              <a:t>eas</a:t>
            </a:r>
            <a:r>
              <a:rPr lang="en-US" dirty="0" smtClean="0"/>
              <a:t> </a:t>
            </a:r>
            <a:r>
              <a:rPr lang="en-US" dirty="0" err="1" smtClean="0"/>
              <a:t>dan</a:t>
            </a:r>
            <a:r>
              <a:rPr lang="en-US" dirty="0" smtClean="0"/>
              <a:t> </a:t>
            </a:r>
            <a:r>
              <a:rPr lang="en-US" dirty="0" err="1" smtClean="0"/>
              <a:t>hormon</a:t>
            </a:r>
            <a:r>
              <a:rPr lang="en-US" dirty="0" smtClean="0"/>
              <a:t> </a:t>
            </a:r>
            <a:r>
              <a:rPr lang="en-US" dirty="0" err="1" smtClean="0"/>
              <a:t>kolesistokinin</a:t>
            </a:r>
            <a:r>
              <a:rPr lang="en-US" dirty="0" smtClean="0"/>
              <a:t> yang </a:t>
            </a:r>
            <a:r>
              <a:rPr lang="en-US" dirty="0" err="1" smtClean="0"/>
              <a:t>merangsang</a:t>
            </a:r>
            <a:r>
              <a:rPr lang="en-US" dirty="0" smtClean="0"/>
              <a:t> </a:t>
            </a:r>
            <a:r>
              <a:rPr lang="en-US" dirty="0" err="1" smtClean="0"/>
              <a:t>sekresi</a:t>
            </a:r>
            <a:r>
              <a:rPr lang="en-US" dirty="0" smtClean="0"/>
              <a:t> </a:t>
            </a:r>
            <a:r>
              <a:rPr lang="en-US" dirty="0" err="1" smtClean="0"/>
              <a:t>getah</a:t>
            </a:r>
            <a:r>
              <a:rPr lang="en-US" dirty="0" smtClean="0"/>
              <a:t> </a:t>
            </a:r>
            <a:r>
              <a:rPr lang="en-US" dirty="0" err="1" smtClean="0"/>
              <a:t>empedu</a:t>
            </a:r>
            <a:endParaRPr lang="en-US"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heckerboard(across)">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heckerboard(across)">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B0F0"/>
          </a:solidFill>
        </p:spPr>
        <p:txBody>
          <a:bodyPr/>
          <a:lstStyle/>
          <a:p>
            <a:r>
              <a:rPr lang="en-US" b="1" dirty="0" smtClean="0"/>
              <a:t>ALAT INDRA</a:t>
            </a:r>
            <a:endParaRPr lang="en-US" b="1" dirty="0"/>
          </a:p>
        </p:txBody>
      </p:sp>
      <p:sp>
        <p:nvSpPr>
          <p:cNvPr id="5" name="Rounded Rectangle 4"/>
          <p:cNvSpPr/>
          <p:nvPr/>
        </p:nvSpPr>
        <p:spPr>
          <a:xfrm>
            <a:off x="457200" y="1828800"/>
            <a:ext cx="3581400" cy="609600"/>
          </a:xfrm>
          <a:prstGeom prst="round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b="1" dirty="0" smtClean="0">
                <a:solidFill>
                  <a:schemeClr val="tx1"/>
                </a:solidFill>
              </a:rPr>
              <a:t>Indra penglihat (mata)</a:t>
            </a:r>
            <a:endParaRPr lang="id-ID" sz="2400" b="1" dirty="0">
              <a:solidFill>
                <a:schemeClr val="tx1"/>
              </a:solidFill>
            </a:endParaRPr>
          </a:p>
        </p:txBody>
      </p:sp>
      <p:sp>
        <p:nvSpPr>
          <p:cNvPr id="10" name="Rounded Rectangle 9"/>
          <p:cNvSpPr/>
          <p:nvPr/>
        </p:nvSpPr>
        <p:spPr>
          <a:xfrm>
            <a:off x="609600" y="5029200"/>
            <a:ext cx="3581400" cy="533400"/>
          </a:xfrm>
          <a:prstGeom prst="round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b="1" dirty="0" smtClean="0">
                <a:solidFill>
                  <a:schemeClr val="tx1"/>
                </a:solidFill>
              </a:rPr>
              <a:t>Indra pendengar (telinga)</a:t>
            </a:r>
            <a:endParaRPr lang="id-ID" sz="2400" b="1" dirty="0">
              <a:solidFill>
                <a:schemeClr val="tx1"/>
              </a:solidFill>
            </a:endParaRPr>
          </a:p>
        </p:txBody>
      </p:sp>
      <p:sp>
        <p:nvSpPr>
          <p:cNvPr id="11" name="Rounded Rectangle 10"/>
          <p:cNvSpPr/>
          <p:nvPr/>
        </p:nvSpPr>
        <p:spPr>
          <a:xfrm>
            <a:off x="4953000" y="1828800"/>
            <a:ext cx="3810000" cy="609600"/>
          </a:xfrm>
          <a:prstGeom prst="round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b="1" dirty="0" smtClean="0">
                <a:solidFill>
                  <a:schemeClr val="tx1"/>
                </a:solidFill>
              </a:rPr>
              <a:t>Indra pembau (hidung)</a:t>
            </a:r>
            <a:endParaRPr lang="id-ID" sz="2400" b="1" dirty="0">
              <a:solidFill>
                <a:schemeClr val="tx1"/>
              </a:solidFill>
            </a:endParaRPr>
          </a:p>
        </p:txBody>
      </p:sp>
      <p:sp>
        <p:nvSpPr>
          <p:cNvPr id="12" name="Rounded Rectangle 11"/>
          <p:cNvSpPr/>
          <p:nvPr/>
        </p:nvSpPr>
        <p:spPr>
          <a:xfrm>
            <a:off x="2362200" y="3352800"/>
            <a:ext cx="4343400" cy="609600"/>
          </a:xfrm>
          <a:prstGeom prst="round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b="1" dirty="0" smtClean="0">
                <a:solidFill>
                  <a:schemeClr val="tx1"/>
                </a:solidFill>
              </a:rPr>
              <a:t>Indra peraba dan perasa (kulit)</a:t>
            </a:r>
            <a:endParaRPr lang="id-ID" sz="2400" b="1" dirty="0">
              <a:solidFill>
                <a:schemeClr val="tx1"/>
              </a:solidFill>
            </a:endParaRPr>
          </a:p>
        </p:txBody>
      </p:sp>
      <p:sp>
        <p:nvSpPr>
          <p:cNvPr id="13" name="Rounded Rectangle 12"/>
          <p:cNvSpPr/>
          <p:nvPr/>
        </p:nvSpPr>
        <p:spPr>
          <a:xfrm>
            <a:off x="5105400" y="4953000"/>
            <a:ext cx="3733800" cy="533400"/>
          </a:xfrm>
          <a:prstGeom prst="round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b="1" dirty="0" smtClean="0">
                <a:solidFill>
                  <a:schemeClr val="tx1"/>
                </a:solidFill>
              </a:rPr>
              <a:t>Indra pengecap (lidah)</a:t>
            </a:r>
            <a:endParaRPr lang="id-ID" sz="2400" b="1" dirty="0">
              <a:solidFill>
                <a:schemeClr val="tx1"/>
              </a:solidFill>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9"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ppt_x</p:attrName>
                                        </p:attrNameLst>
                                      </p:cBhvr>
                                      <p:tavLst>
                                        <p:tav tm="0">
                                          <p:val>
                                            <p:strVal val="#ppt_x-.2"/>
                                          </p:val>
                                        </p:tav>
                                        <p:tav tm="100000">
                                          <p:val>
                                            <p:strVal val="#ppt_x"/>
                                          </p:val>
                                        </p:tav>
                                      </p:tavLst>
                                    </p:anim>
                                    <p:anim calcmode="lin" valueType="num">
                                      <p:cBhvr>
                                        <p:cTn id="14"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15" dur="10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29" presetClass="entr" presetSubtype="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p:cTn id="20" dur="1000" fill="hold"/>
                                        <p:tgtEl>
                                          <p:spTgt spid="10"/>
                                        </p:tgtEl>
                                        <p:attrNameLst>
                                          <p:attrName>ppt_x</p:attrName>
                                        </p:attrNameLst>
                                      </p:cBhvr>
                                      <p:tavLst>
                                        <p:tav tm="0">
                                          <p:val>
                                            <p:strVal val="#ppt_x-.2"/>
                                          </p:val>
                                        </p:tav>
                                        <p:tav tm="100000">
                                          <p:val>
                                            <p:strVal val="#ppt_x"/>
                                          </p:val>
                                        </p:tav>
                                      </p:tavLst>
                                    </p:anim>
                                    <p:anim calcmode="lin" valueType="num">
                                      <p:cBhvr>
                                        <p:cTn id="21" dur="10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22" dur="10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9"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p:cTn id="27" dur="1000" fill="hold"/>
                                        <p:tgtEl>
                                          <p:spTgt spid="12"/>
                                        </p:tgtEl>
                                        <p:attrNameLst>
                                          <p:attrName>ppt_x</p:attrName>
                                        </p:attrNameLst>
                                      </p:cBhvr>
                                      <p:tavLst>
                                        <p:tav tm="0">
                                          <p:val>
                                            <p:strVal val="#ppt_x-.2"/>
                                          </p:val>
                                        </p:tav>
                                        <p:tav tm="100000">
                                          <p:val>
                                            <p:strVal val="#ppt_x"/>
                                          </p:val>
                                        </p:tav>
                                      </p:tavLst>
                                    </p:anim>
                                    <p:anim calcmode="lin" valueType="num">
                                      <p:cBhvr>
                                        <p:cTn id="28" dur="1000" fill="hold"/>
                                        <p:tgtEl>
                                          <p:spTgt spid="12"/>
                                        </p:tgtEl>
                                        <p:attrNameLst>
                                          <p:attrName>ppt_y</p:attrName>
                                        </p:attrNameLst>
                                      </p:cBhvr>
                                      <p:tavLst>
                                        <p:tav tm="0">
                                          <p:val>
                                            <p:strVal val="#ppt_y"/>
                                          </p:val>
                                        </p:tav>
                                        <p:tav tm="100000">
                                          <p:val>
                                            <p:strVal val="#ppt_y"/>
                                          </p:val>
                                        </p:tav>
                                      </p:tavLst>
                                    </p:anim>
                                    <p:animEffect transition="in" filter="wipe(right)" prLst="gradientSize: 0.1">
                                      <p:cBhvr>
                                        <p:cTn id="29" dur="1000"/>
                                        <p:tgtEl>
                                          <p:spTgt spid="12"/>
                                        </p:tgtEl>
                                      </p:cBhvr>
                                    </p:animEffect>
                                  </p:childTnLst>
                                </p:cTn>
                              </p:par>
                            </p:childTnLst>
                          </p:cTn>
                        </p:par>
                      </p:childTnLst>
                    </p:cTn>
                  </p:par>
                  <p:par>
                    <p:cTn id="30" fill="hold">
                      <p:stCondLst>
                        <p:cond delay="indefinite"/>
                      </p:stCondLst>
                      <p:childTnLst>
                        <p:par>
                          <p:cTn id="31" fill="hold">
                            <p:stCondLst>
                              <p:cond delay="0"/>
                            </p:stCondLst>
                            <p:childTnLst>
                              <p:par>
                                <p:cTn id="32" presetID="29" presetClass="entr" presetSubtype="0"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 calcmode="lin" valueType="num">
                                      <p:cBhvr>
                                        <p:cTn id="34" dur="1000" fill="hold"/>
                                        <p:tgtEl>
                                          <p:spTgt spid="11"/>
                                        </p:tgtEl>
                                        <p:attrNameLst>
                                          <p:attrName>ppt_x</p:attrName>
                                        </p:attrNameLst>
                                      </p:cBhvr>
                                      <p:tavLst>
                                        <p:tav tm="0">
                                          <p:val>
                                            <p:strVal val="#ppt_x-.2"/>
                                          </p:val>
                                        </p:tav>
                                        <p:tav tm="100000">
                                          <p:val>
                                            <p:strVal val="#ppt_x"/>
                                          </p:val>
                                        </p:tav>
                                      </p:tavLst>
                                    </p:anim>
                                    <p:anim calcmode="lin" valueType="num">
                                      <p:cBhvr>
                                        <p:cTn id="35" dur="1000" fill="hold"/>
                                        <p:tgtEl>
                                          <p:spTgt spid="11"/>
                                        </p:tgtEl>
                                        <p:attrNameLst>
                                          <p:attrName>ppt_y</p:attrName>
                                        </p:attrNameLst>
                                      </p:cBhvr>
                                      <p:tavLst>
                                        <p:tav tm="0">
                                          <p:val>
                                            <p:strVal val="#ppt_y"/>
                                          </p:val>
                                        </p:tav>
                                        <p:tav tm="100000">
                                          <p:val>
                                            <p:strVal val="#ppt_y"/>
                                          </p:val>
                                        </p:tav>
                                      </p:tavLst>
                                    </p:anim>
                                    <p:animEffect transition="in" filter="wipe(right)" prLst="gradientSize: 0.1">
                                      <p:cBhvr>
                                        <p:cTn id="36" dur="1000"/>
                                        <p:tgtEl>
                                          <p:spTgt spid="11"/>
                                        </p:tgtEl>
                                      </p:cBhvr>
                                    </p:animEffect>
                                  </p:childTnLst>
                                </p:cTn>
                              </p:par>
                            </p:childTnLst>
                          </p:cTn>
                        </p:par>
                      </p:childTnLst>
                    </p:cTn>
                  </p:par>
                  <p:par>
                    <p:cTn id="37" fill="hold">
                      <p:stCondLst>
                        <p:cond delay="indefinite"/>
                      </p:stCondLst>
                      <p:childTnLst>
                        <p:par>
                          <p:cTn id="38" fill="hold">
                            <p:stCondLst>
                              <p:cond delay="0"/>
                            </p:stCondLst>
                            <p:childTnLst>
                              <p:par>
                                <p:cTn id="39" presetID="29" presetClass="entr" presetSubtype="0" fill="hold" grpId="0" nodeType="clickEffect">
                                  <p:stCondLst>
                                    <p:cond delay="0"/>
                                  </p:stCondLst>
                                  <p:childTnLst>
                                    <p:set>
                                      <p:cBhvr>
                                        <p:cTn id="40" dur="1" fill="hold">
                                          <p:stCondLst>
                                            <p:cond delay="0"/>
                                          </p:stCondLst>
                                        </p:cTn>
                                        <p:tgtEl>
                                          <p:spTgt spid="13"/>
                                        </p:tgtEl>
                                        <p:attrNameLst>
                                          <p:attrName>style.visibility</p:attrName>
                                        </p:attrNameLst>
                                      </p:cBhvr>
                                      <p:to>
                                        <p:strVal val="visible"/>
                                      </p:to>
                                    </p:set>
                                    <p:anim calcmode="lin" valueType="num">
                                      <p:cBhvr>
                                        <p:cTn id="41" dur="1000" fill="hold"/>
                                        <p:tgtEl>
                                          <p:spTgt spid="13"/>
                                        </p:tgtEl>
                                        <p:attrNameLst>
                                          <p:attrName>ppt_x</p:attrName>
                                        </p:attrNameLst>
                                      </p:cBhvr>
                                      <p:tavLst>
                                        <p:tav tm="0">
                                          <p:val>
                                            <p:strVal val="#ppt_x-.2"/>
                                          </p:val>
                                        </p:tav>
                                        <p:tav tm="100000">
                                          <p:val>
                                            <p:strVal val="#ppt_x"/>
                                          </p:val>
                                        </p:tav>
                                      </p:tavLst>
                                    </p:anim>
                                    <p:anim calcmode="lin" valueType="num">
                                      <p:cBhvr>
                                        <p:cTn id="42" dur="1000" fill="hold"/>
                                        <p:tgtEl>
                                          <p:spTgt spid="13"/>
                                        </p:tgtEl>
                                        <p:attrNameLst>
                                          <p:attrName>ppt_y</p:attrName>
                                        </p:attrNameLst>
                                      </p:cBhvr>
                                      <p:tavLst>
                                        <p:tav tm="0">
                                          <p:val>
                                            <p:strVal val="#ppt_y"/>
                                          </p:val>
                                        </p:tav>
                                        <p:tav tm="100000">
                                          <p:val>
                                            <p:strVal val="#ppt_y"/>
                                          </p:val>
                                        </p:tav>
                                      </p:tavLst>
                                    </p:anim>
                                    <p:animEffect transition="in" filter="wipe(right)" prLst="gradientSize: 0.1">
                                      <p:cBhvr>
                                        <p:cTn id="43"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10" grpId="0" animBg="1"/>
      <p:bldP spid="11" grpId="0" animBg="1"/>
      <p:bldP spid="12" grpId="0" animBg="1"/>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9256" y="1168255"/>
            <a:ext cx="8209944" cy="4191000"/>
          </a:xfrm>
        </p:spPr>
        <p:txBody>
          <a:bodyPr>
            <a:normAutofit/>
          </a:bodyPr>
          <a:lstStyle/>
          <a:p>
            <a:pPr>
              <a:lnSpc>
                <a:spcPct val="150000"/>
              </a:lnSpc>
              <a:buFont typeface="Wingdings" pitchFamily="2" charset="2"/>
              <a:buChar char="§"/>
            </a:pPr>
            <a:r>
              <a:rPr lang="en-US" sz="2400" dirty="0" err="1" smtClean="0"/>
              <a:t>Kesatuan</a:t>
            </a:r>
            <a:r>
              <a:rPr lang="en-US" sz="2400" dirty="0" smtClean="0"/>
              <a:t> </a:t>
            </a:r>
            <a:r>
              <a:rPr lang="en-US" sz="2400" dirty="0" err="1" smtClean="0"/>
              <a:t>struktual</a:t>
            </a:r>
            <a:r>
              <a:rPr lang="en-US" sz="2400" dirty="0" smtClean="0"/>
              <a:t> </a:t>
            </a:r>
            <a:r>
              <a:rPr lang="en-US" sz="2400" dirty="0" err="1" smtClean="0"/>
              <a:t>dan</a:t>
            </a:r>
            <a:r>
              <a:rPr lang="en-US" sz="2400" dirty="0" smtClean="0"/>
              <a:t> </a:t>
            </a:r>
            <a:r>
              <a:rPr lang="en-US" sz="2400" dirty="0" err="1" smtClean="0"/>
              <a:t>fungsional</a:t>
            </a:r>
            <a:r>
              <a:rPr lang="en-US" sz="2400" dirty="0" smtClean="0"/>
              <a:t> </a:t>
            </a:r>
            <a:r>
              <a:rPr lang="en-US" sz="2400" dirty="0" err="1" smtClean="0"/>
              <a:t>sistem</a:t>
            </a:r>
            <a:r>
              <a:rPr lang="en-US" sz="2400" dirty="0" smtClean="0"/>
              <a:t> </a:t>
            </a:r>
            <a:r>
              <a:rPr lang="en-US" sz="2400" dirty="0" err="1" smtClean="0"/>
              <a:t>saraf</a:t>
            </a:r>
            <a:r>
              <a:rPr lang="en-US" sz="2400" dirty="0" smtClean="0"/>
              <a:t> </a:t>
            </a:r>
            <a:r>
              <a:rPr lang="en-US" sz="2400" dirty="0" err="1" smtClean="0"/>
              <a:t>disebut</a:t>
            </a:r>
            <a:r>
              <a:rPr lang="en-US" sz="2400" dirty="0" smtClean="0"/>
              <a:t> neuron. </a:t>
            </a:r>
          </a:p>
          <a:p>
            <a:pPr>
              <a:lnSpc>
                <a:spcPct val="150000"/>
              </a:lnSpc>
              <a:buFont typeface="Wingdings" pitchFamily="2" charset="2"/>
              <a:buChar char="§"/>
            </a:pPr>
            <a:r>
              <a:rPr lang="en-US" sz="2400" dirty="0" smtClean="0"/>
              <a:t>Neuron </a:t>
            </a:r>
            <a:r>
              <a:rPr lang="en-US" sz="2400" dirty="0" err="1" smtClean="0"/>
              <a:t>tersusun</a:t>
            </a:r>
            <a:r>
              <a:rPr lang="en-US" sz="2400" dirty="0" smtClean="0"/>
              <a:t> </a:t>
            </a:r>
            <a:r>
              <a:rPr lang="en-US" sz="2400" dirty="0" err="1" smtClean="0"/>
              <a:t>atas</a:t>
            </a:r>
            <a:r>
              <a:rPr lang="en-US" sz="2400" dirty="0" smtClean="0"/>
              <a:t> </a:t>
            </a:r>
            <a:r>
              <a:rPr lang="en-US" sz="2400" dirty="0" err="1" smtClean="0"/>
              <a:t>badan</a:t>
            </a:r>
            <a:r>
              <a:rPr lang="en-US" sz="2400" dirty="0" smtClean="0"/>
              <a:t> </a:t>
            </a:r>
            <a:r>
              <a:rPr lang="en-US" sz="2400" dirty="0" err="1" smtClean="0"/>
              <a:t>sel</a:t>
            </a:r>
            <a:r>
              <a:rPr lang="en-US" sz="2400" dirty="0" smtClean="0"/>
              <a:t> </a:t>
            </a:r>
            <a:r>
              <a:rPr lang="en-US" sz="2400" dirty="0" err="1" smtClean="0"/>
              <a:t>saraf</a:t>
            </a:r>
            <a:r>
              <a:rPr lang="en-US" sz="2400" dirty="0" smtClean="0"/>
              <a:t>, </a:t>
            </a:r>
            <a:r>
              <a:rPr lang="en-US" sz="2400" dirty="0" err="1" smtClean="0"/>
              <a:t>serabut-serabut</a:t>
            </a:r>
            <a:r>
              <a:rPr lang="en-US" sz="2400" dirty="0" smtClean="0"/>
              <a:t> </a:t>
            </a:r>
            <a:r>
              <a:rPr lang="en-US" sz="2400" dirty="0" err="1" smtClean="0"/>
              <a:t>saraf</a:t>
            </a:r>
            <a:r>
              <a:rPr lang="en-US" sz="2400" dirty="0" smtClean="0"/>
              <a:t>, </a:t>
            </a:r>
            <a:r>
              <a:rPr lang="en-US" sz="2400" dirty="0" err="1" smtClean="0"/>
              <a:t>dan</a:t>
            </a:r>
            <a:r>
              <a:rPr lang="en-US" sz="2400" dirty="0" smtClean="0"/>
              <a:t> </a:t>
            </a:r>
            <a:r>
              <a:rPr lang="en-US" sz="2400" dirty="0" err="1" smtClean="0"/>
              <a:t>selubung-selubungnya</a:t>
            </a:r>
            <a:r>
              <a:rPr lang="en-US" sz="2400" dirty="0" smtClean="0"/>
              <a:t>. </a:t>
            </a:r>
          </a:p>
          <a:p>
            <a:pPr>
              <a:lnSpc>
                <a:spcPct val="150000"/>
              </a:lnSpc>
              <a:buFont typeface="Wingdings" pitchFamily="2" charset="2"/>
              <a:buChar char="§"/>
            </a:pPr>
            <a:r>
              <a:rPr lang="en-US" sz="2400" dirty="0" err="1" smtClean="0"/>
              <a:t>Inti</a:t>
            </a:r>
            <a:r>
              <a:rPr lang="en-US" sz="2400" dirty="0" smtClean="0"/>
              <a:t> </a:t>
            </a:r>
            <a:r>
              <a:rPr lang="en-US" sz="2400" dirty="0" err="1" smtClean="0"/>
              <a:t>sel</a:t>
            </a:r>
            <a:r>
              <a:rPr lang="en-US" sz="2400" dirty="0" smtClean="0"/>
              <a:t> </a:t>
            </a:r>
            <a:r>
              <a:rPr lang="en-US" sz="2400" dirty="0" err="1" smtClean="0"/>
              <a:t>mengandung</a:t>
            </a:r>
            <a:r>
              <a:rPr lang="en-US" sz="2400" dirty="0" smtClean="0"/>
              <a:t> </a:t>
            </a:r>
            <a:r>
              <a:rPr lang="en-US" sz="2400" dirty="0" err="1" smtClean="0"/>
              <a:t>satu</a:t>
            </a:r>
            <a:r>
              <a:rPr lang="en-US" sz="2400" dirty="0" smtClean="0"/>
              <a:t> </a:t>
            </a:r>
            <a:r>
              <a:rPr lang="en-US" sz="2400" dirty="0" err="1" smtClean="0"/>
              <a:t>anak</a:t>
            </a:r>
            <a:r>
              <a:rPr lang="en-US" sz="2400" dirty="0" smtClean="0"/>
              <a:t> </a:t>
            </a:r>
            <a:r>
              <a:rPr lang="en-US" sz="2400" dirty="0" err="1" smtClean="0"/>
              <a:t>inti</a:t>
            </a:r>
            <a:r>
              <a:rPr lang="en-US" sz="2400" dirty="0" smtClean="0"/>
              <a:t> </a:t>
            </a:r>
            <a:r>
              <a:rPr lang="en-US" sz="2400" dirty="0" err="1" smtClean="0"/>
              <a:t>besar</a:t>
            </a:r>
            <a:r>
              <a:rPr lang="en-US" sz="2400" dirty="0" smtClean="0"/>
              <a:t> yang </a:t>
            </a:r>
            <a:r>
              <a:rPr lang="en-US" sz="2400" dirty="0" err="1" smtClean="0"/>
              <a:t>kaya</a:t>
            </a:r>
            <a:r>
              <a:rPr lang="en-US" sz="2400" dirty="0" smtClean="0"/>
              <a:t> </a:t>
            </a:r>
            <a:r>
              <a:rPr lang="en-US" sz="2400" dirty="0" err="1" smtClean="0"/>
              <a:t>akan</a:t>
            </a:r>
            <a:r>
              <a:rPr lang="en-US" sz="2400" dirty="0" smtClean="0"/>
              <a:t> RNA </a:t>
            </a:r>
            <a:r>
              <a:rPr lang="en-US" sz="2400" dirty="0" err="1" smtClean="0"/>
              <a:t>dan</a:t>
            </a:r>
            <a:r>
              <a:rPr lang="en-US" sz="2400" dirty="0" smtClean="0"/>
              <a:t> </a:t>
            </a:r>
            <a:r>
              <a:rPr lang="en-US" sz="2400" dirty="0" err="1" smtClean="0"/>
              <a:t>sitoplasma</a:t>
            </a:r>
            <a:r>
              <a:rPr lang="en-US" sz="2400" dirty="0" smtClean="0"/>
              <a:t> yang </a:t>
            </a:r>
            <a:r>
              <a:rPr lang="en-US" sz="2400" dirty="0" err="1" smtClean="0"/>
              <a:t>disebut</a:t>
            </a:r>
            <a:r>
              <a:rPr lang="en-US" sz="2400" dirty="0" smtClean="0"/>
              <a:t> </a:t>
            </a:r>
            <a:r>
              <a:rPr lang="en-US" sz="2400" i="1" dirty="0" err="1" smtClean="0"/>
              <a:t>neuroplasma</a:t>
            </a:r>
            <a:r>
              <a:rPr lang="en-US" sz="2400" i="1" dirty="0" smtClean="0"/>
              <a:t> .</a:t>
            </a:r>
            <a:r>
              <a:rPr lang="en-US" sz="2400" dirty="0" smtClean="0"/>
              <a:t> </a:t>
            </a:r>
          </a:p>
          <a:p>
            <a:pPr>
              <a:lnSpc>
                <a:spcPct val="150000"/>
              </a:lnSpc>
              <a:buFont typeface="Wingdings" pitchFamily="2" charset="2"/>
              <a:buChar char="§"/>
            </a:pPr>
            <a:r>
              <a:rPr lang="en-US" sz="2400" dirty="0" err="1" smtClean="0"/>
              <a:t>Ada</a:t>
            </a:r>
            <a:r>
              <a:rPr lang="en-US" sz="2400" dirty="0" smtClean="0"/>
              <a:t> </a:t>
            </a:r>
            <a:r>
              <a:rPr lang="en-US" sz="2400" dirty="0" err="1" smtClean="0"/>
              <a:t>dua</a:t>
            </a:r>
            <a:r>
              <a:rPr lang="en-US" sz="2400" dirty="0" smtClean="0"/>
              <a:t> </a:t>
            </a:r>
            <a:r>
              <a:rPr lang="en-US" sz="2400" dirty="0" err="1" smtClean="0"/>
              <a:t>macam</a:t>
            </a:r>
            <a:r>
              <a:rPr lang="en-US" sz="2400" dirty="0" smtClean="0"/>
              <a:t> </a:t>
            </a:r>
            <a:r>
              <a:rPr lang="en-US" sz="2400" dirty="0" err="1" smtClean="0"/>
              <a:t>sel</a:t>
            </a:r>
            <a:r>
              <a:rPr lang="en-US" sz="2400" dirty="0" smtClean="0"/>
              <a:t> </a:t>
            </a:r>
            <a:r>
              <a:rPr lang="en-US" sz="2400" dirty="0" err="1" smtClean="0"/>
              <a:t>saraf</a:t>
            </a:r>
            <a:r>
              <a:rPr lang="en-US" sz="2400" dirty="0" smtClean="0"/>
              <a:t>, </a:t>
            </a:r>
            <a:r>
              <a:rPr lang="en-US" sz="2400" dirty="0" err="1" smtClean="0"/>
              <a:t>yaitu</a:t>
            </a:r>
            <a:r>
              <a:rPr lang="en-US" sz="2400" dirty="0" smtClean="0"/>
              <a:t> </a:t>
            </a:r>
            <a:r>
              <a:rPr lang="en-US" sz="2400" dirty="0" err="1" smtClean="0"/>
              <a:t>dendrit</a:t>
            </a:r>
            <a:r>
              <a:rPr lang="en-US" sz="2400" dirty="0" smtClean="0"/>
              <a:t> </a:t>
            </a:r>
            <a:r>
              <a:rPr lang="en-US" sz="2400" dirty="0" err="1" smtClean="0"/>
              <a:t>dan</a:t>
            </a:r>
            <a:r>
              <a:rPr lang="en-US" sz="2400" dirty="0" smtClean="0"/>
              <a:t> </a:t>
            </a:r>
            <a:r>
              <a:rPr lang="en-US" sz="2400" dirty="0" err="1" smtClean="0"/>
              <a:t>akson</a:t>
            </a:r>
            <a:r>
              <a:rPr lang="en-US" sz="2400" dirty="0" smtClean="0"/>
              <a:t>.</a:t>
            </a:r>
            <a:endParaRPr lang="en-US" sz="2400" i="1" dirty="0"/>
          </a:p>
        </p:txBody>
      </p:sp>
      <p:sp>
        <p:nvSpPr>
          <p:cNvPr id="5" name="Title 1"/>
          <p:cNvSpPr txBox="1">
            <a:spLocks/>
          </p:cNvSpPr>
          <p:nvPr/>
        </p:nvSpPr>
        <p:spPr>
          <a:xfrm>
            <a:off x="2895600" y="381000"/>
            <a:ext cx="3124200" cy="685800"/>
          </a:xfrm>
          <a:prstGeom prst="rect">
            <a:avLst/>
          </a:prstGeom>
          <a:solidFill>
            <a:srgbClr val="00B0F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oAutofit/>
          </a:bodyPr>
          <a:lstStyle/>
          <a:p>
            <a:pPr marL="339725" marR="0" lvl="0" indent="-339725" algn="ctr"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err="1" smtClean="0">
                <a:ln>
                  <a:noFill/>
                </a:ln>
                <a:solidFill>
                  <a:schemeClr val="tx1"/>
                </a:solidFill>
                <a:effectLst/>
                <a:uLnTx/>
                <a:uFillTx/>
                <a:latin typeface="+mj-lt"/>
                <a:ea typeface="+mj-ea"/>
                <a:cs typeface="+mj-cs"/>
              </a:rPr>
              <a:t>Sel</a:t>
            </a:r>
            <a:r>
              <a:rPr kumimoji="0" lang="en-US" sz="2800" b="1" i="0" u="none" strike="noStrike" kern="1200" cap="none" spc="0" normalizeH="0" baseline="0" noProof="0" dirty="0" smtClean="0">
                <a:ln>
                  <a:noFill/>
                </a:ln>
                <a:solidFill>
                  <a:schemeClr val="tx1"/>
                </a:solidFill>
                <a:effectLst/>
                <a:uLnTx/>
                <a:uFillTx/>
                <a:latin typeface="+mj-lt"/>
                <a:ea typeface="+mj-ea"/>
                <a:cs typeface="+mj-cs"/>
              </a:rPr>
              <a:t> </a:t>
            </a:r>
            <a:r>
              <a:rPr kumimoji="0" lang="en-US" sz="2800" b="1" i="0" u="none" strike="noStrike" kern="1200" cap="none" spc="0" normalizeH="0" baseline="0" noProof="0" dirty="0" err="1" smtClean="0">
                <a:ln>
                  <a:noFill/>
                </a:ln>
                <a:solidFill>
                  <a:schemeClr val="tx1"/>
                </a:solidFill>
                <a:effectLst/>
                <a:uLnTx/>
                <a:uFillTx/>
                <a:latin typeface="+mj-lt"/>
                <a:ea typeface="+mj-ea"/>
                <a:cs typeface="+mj-cs"/>
              </a:rPr>
              <a:t>Saraf</a:t>
            </a:r>
            <a:r>
              <a:rPr kumimoji="0" lang="en-US" sz="2800" b="1" i="0" u="none" strike="noStrike" kern="1200" cap="none" spc="0" normalizeH="0" baseline="0" noProof="0" dirty="0" smtClean="0">
                <a:ln>
                  <a:noFill/>
                </a:ln>
                <a:solidFill>
                  <a:schemeClr val="tx1"/>
                </a:solidFill>
                <a:effectLst/>
                <a:uLnTx/>
                <a:uFillTx/>
                <a:latin typeface="+mj-lt"/>
                <a:ea typeface="+mj-ea"/>
                <a:cs typeface="+mj-cs"/>
              </a:rPr>
              <a:t> </a:t>
            </a:r>
            <a:r>
              <a:rPr kumimoji="0" lang="id-ID" sz="2800" b="1" i="0" u="none" strike="noStrike" kern="1200" cap="none" spc="0" normalizeH="0" baseline="0" noProof="0" dirty="0" smtClean="0">
                <a:ln>
                  <a:noFill/>
                </a:ln>
                <a:solidFill>
                  <a:schemeClr val="tx1"/>
                </a:solidFill>
                <a:effectLst/>
                <a:uLnTx/>
                <a:uFillTx/>
                <a:latin typeface="+mj-lt"/>
                <a:ea typeface="+mj-ea"/>
                <a:cs typeface="+mj-cs"/>
              </a:rPr>
              <a:t>(</a:t>
            </a:r>
            <a:r>
              <a:rPr kumimoji="0" lang="en-US" sz="2800" b="1" i="0" u="none" strike="noStrike" kern="1200" cap="none" spc="0" normalizeH="0" baseline="0" noProof="0" dirty="0" smtClean="0">
                <a:ln>
                  <a:noFill/>
                </a:ln>
                <a:solidFill>
                  <a:schemeClr val="tx1"/>
                </a:solidFill>
                <a:effectLst/>
                <a:uLnTx/>
                <a:uFillTx/>
                <a:latin typeface="+mj-lt"/>
                <a:ea typeface="+mj-ea"/>
                <a:cs typeface="+mj-cs"/>
              </a:rPr>
              <a:t>Neuron</a:t>
            </a:r>
            <a:r>
              <a:rPr kumimoji="0" lang="id-ID" sz="2800" b="1" i="0" u="none" strike="noStrike" kern="1200" cap="none" spc="0" normalizeH="0" baseline="0" noProof="0" dirty="0" smtClean="0">
                <a:ln>
                  <a:noFill/>
                </a:ln>
                <a:solidFill>
                  <a:schemeClr val="tx1"/>
                </a:solidFill>
                <a:effectLst/>
                <a:uLnTx/>
                <a:uFillTx/>
                <a:latin typeface="+mj-lt"/>
                <a:ea typeface="+mj-ea"/>
                <a:cs typeface="+mj-cs"/>
              </a:rPr>
              <a:t>)</a:t>
            </a:r>
            <a:endParaRPr kumimoji="0" lang="en-US" sz="2800" b="1"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checkerboard(across)">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checkerboard(across)">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checkerboard(across)">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 presetClass="entr" presetSubtype="1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checkerboard(across)">
                                      <p:cBhvr>
                                        <p:cTn id="28"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52600"/>
            <a:ext cx="3352800" cy="2057400"/>
          </a:xfrm>
        </p:spPr>
        <p:txBody>
          <a:bodyPr>
            <a:normAutofit/>
          </a:bodyPr>
          <a:lstStyle/>
          <a:p>
            <a:pPr marL="0" indent="0">
              <a:buNone/>
            </a:pPr>
            <a:r>
              <a:rPr lang="id-ID" sz="2400" dirty="0" smtClean="0"/>
              <a:t>M</a:t>
            </a:r>
            <a:r>
              <a:rPr lang="en-US" sz="2400" dirty="0" err="1" smtClean="0"/>
              <a:t>ata</a:t>
            </a:r>
            <a:r>
              <a:rPr lang="en-US" sz="2400" dirty="0" smtClean="0"/>
              <a:t> </a:t>
            </a:r>
            <a:r>
              <a:rPr lang="en-US" sz="2400" dirty="0" err="1" smtClean="0"/>
              <a:t>adalah</a:t>
            </a:r>
            <a:r>
              <a:rPr lang="en-US" sz="2400" dirty="0" smtClean="0"/>
              <a:t> organ </a:t>
            </a:r>
            <a:r>
              <a:rPr lang="en-US" sz="2400" dirty="0" err="1" smtClean="0"/>
              <a:t>indra</a:t>
            </a:r>
            <a:r>
              <a:rPr lang="en-US" sz="2400" dirty="0" smtClean="0"/>
              <a:t> yang </a:t>
            </a:r>
            <a:r>
              <a:rPr lang="en-US" sz="2400" dirty="0" err="1" smtClean="0"/>
              <a:t>memiliki</a:t>
            </a:r>
            <a:r>
              <a:rPr lang="en-US" sz="2400" dirty="0" smtClean="0"/>
              <a:t> </a:t>
            </a:r>
            <a:r>
              <a:rPr lang="en-US" sz="2400" dirty="0" err="1" smtClean="0"/>
              <a:t>reseptor</a:t>
            </a:r>
            <a:r>
              <a:rPr lang="en-US" sz="2400" dirty="0" smtClean="0"/>
              <a:t> </a:t>
            </a:r>
            <a:r>
              <a:rPr lang="en-US" sz="2400" dirty="0" err="1" smtClean="0"/>
              <a:t>peka</a:t>
            </a:r>
            <a:r>
              <a:rPr lang="en-US" sz="2400" dirty="0" smtClean="0"/>
              <a:t> </a:t>
            </a:r>
            <a:r>
              <a:rPr lang="en-US" sz="2400" dirty="0" err="1" smtClean="0"/>
              <a:t>cahaya</a:t>
            </a:r>
            <a:r>
              <a:rPr lang="en-US" sz="2400" dirty="0" smtClean="0"/>
              <a:t> yang </a:t>
            </a:r>
            <a:r>
              <a:rPr lang="en-US" sz="2400" dirty="0" err="1" smtClean="0"/>
              <a:t>disebut</a:t>
            </a:r>
            <a:r>
              <a:rPr lang="en-US" sz="2400" dirty="0" smtClean="0"/>
              <a:t> </a:t>
            </a:r>
            <a:r>
              <a:rPr lang="en-US" sz="2400" dirty="0" err="1" smtClean="0"/>
              <a:t>fotoreseptor</a:t>
            </a:r>
            <a:endParaRPr lang="en-US" sz="2400" dirty="0" smtClean="0"/>
          </a:p>
          <a:p>
            <a:pPr marL="609600" indent="-609600">
              <a:buNone/>
            </a:pPr>
            <a:endParaRPr lang="en-US" dirty="0"/>
          </a:p>
        </p:txBody>
      </p:sp>
      <p:pic>
        <p:nvPicPr>
          <p:cNvPr id="5122" name="Picture 2"/>
          <p:cNvPicPr>
            <a:picLocks noChangeAspect="1" noChangeArrowheads="1"/>
          </p:cNvPicPr>
          <p:nvPr/>
        </p:nvPicPr>
        <p:blipFill>
          <a:blip r:embed="rId2"/>
          <a:srcRect/>
          <a:stretch>
            <a:fillRect/>
          </a:stretch>
        </p:blipFill>
        <p:spPr bwMode="auto">
          <a:xfrm>
            <a:off x="4038600" y="1676400"/>
            <a:ext cx="4527125" cy="3733800"/>
          </a:xfrm>
          <a:prstGeom prst="rect">
            <a:avLst/>
          </a:prstGeom>
          <a:noFill/>
          <a:ln w="9525">
            <a:noFill/>
            <a:miter lim="800000"/>
            <a:headEnd/>
            <a:tailEnd/>
          </a:ln>
          <a:effectLst/>
        </p:spPr>
      </p:pic>
      <p:sp>
        <p:nvSpPr>
          <p:cNvPr id="7" name="Content Placeholder 2"/>
          <p:cNvSpPr txBox="1">
            <a:spLocks/>
          </p:cNvSpPr>
          <p:nvPr/>
        </p:nvSpPr>
        <p:spPr>
          <a:xfrm>
            <a:off x="457200" y="4038600"/>
            <a:ext cx="3352800" cy="2057400"/>
          </a:xfrm>
          <a:prstGeom prst="rect">
            <a:avLst/>
          </a:prstGeom>
        </p:spPr>
        <p:txBody>
          <a:bodyPr>
            <a:normAutofit/>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lang="id-ID" sz="2400" dirty="0" smtClean="0"/>
              <a:t>Bagian dasar mata ditunjukkan pada gambar di samping</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a:p>
            <a:pPr marL="609600" marR="0" lvl="0" indent="-6096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Rounded Rectangle 5"/>
          <p:cNvSpPr/>
          <p:nvPr/>
        </p:nvSpPr>
        <p:spPr>
          <a:xfrm>
            <a:off x="2743200" y="457200"/>
            <a:ext cx="3581400" cy="609600"/>
          </a:xfrm>
          <a:prstGeom prst="round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b="1" dirty="0" smtClean="0">
                <a:solidFill>
                  <a:schemeClr val="tx1"/>
                </a:solidFill>
              </a:rPr>
              <a:t>Indra penglihat (mata)</a:t>
            </a:r>
            <a:endParaRPr lang="id-ID" sz="2400" b="1" dirty="0">
              <a:solidFill>
                <a:schemeClr val="tx1"/>
              </a:solidFill>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checkerboard(across)">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linds(horizontal)">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5122"/>
                                        </p:tgtEl>
                                        <p:attrNameLst>
                                          <p:attrName>style.visibility</p:attrName>
                                        </p:attrNameLst>
                                      </p:cBhvr>
                                      <p:to>
                                        <p:strVal val="visible"/>
                                      </p:to>
                                    </p:set>
                                    <p:anim calcmode="lin" valueType="num">
                                      <p:cBhvr additive="base">
                                        <p:cTn id="24" dur="500" fill="hold"/>
                                        <p:tgtEl>
                                          <p:spTgt spid="5122"/>
                                        </p:tgtEl>
                                        <p:attrNameLst>
                                          <p:attrName>ppt_x</p:attrName>
                                        </p:attrNameLst>
                                      </p:cBhvr>
                                      <p:tavLst>
                                        <p:tav tm="0">
                                          <p:val>
                                            <p:strVal val="#ppt_x"/>
                                          </p:val>
                                        </p:tav>
                                        <p:tav tm="100000">
                                          <p:val>
                                            <p:strVal val="#ppt_x"/>
                                          </p:val>
                                        </p:tav>
                                      </p:tavLst>
                                    </p:anim>
                                    <p:anim calcmode="lin" valueType="num">
                                      <p:cBhvr additive="base">
                                        <p:cTn id="25" dur="500" fill="hold"/>
                                        <p:tgtEl>
                                          <p:spTgt spid="51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P spid="6" grpId="0" animBg="1"/>
    </p:bld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057400"/>
            <a:ext cx="8229600" cy="3840163"/>
          </a:xfrm>
        </p:spPr>
        <p:txBody>
          <a:bodyPr>
            <a:normAutofit/>
          </a:bodyPr>
          <a:lstStyle/>
          <a:p>
            <a:pPr marL="0" indent="0">
              <a:buNone/>
            </a:pPr>
            <a:r>
              <a:rPr lang="en-US" sz="2400" dirty="0" err="1" smtClean="0"/>
              <a:t>Kecembungan</a:t>
            </a:r>
            <a:r>
              <a:rPr lang="en-US" sz="2400" dirty="0" smtClean="0"/>
              <a:t> </a:t>
            </a:r>
            <a:r>
              <a:rPr lang="en-US" sz="2400" dirty="0" err="1" smtClean="0"/>
              <a:t>lensa</a:t>
            </a:r>
            <a:r>
              <a:rPr lang="en-US" sz="2400" dirty="0" smtClean="0"/>
              <a:t> </a:t>
            </a:r>
            <a:r>
              <a:rPr lang="en-US" sz="2400" dirty="0" err="1" smtClean="0"/>
              <a:t>mata</a:t>
            </a:r>
            <a:r>
              <a:rPr lang="en-US" sz="2400" dirty="0" smtClean="0"/>
              <a:t> </a:t>
            </a:r>
            <a:r>
              <a:rPr lang="en-US" sz="2400" dirty="0" err="1" smtClean="0"/>
              <a:t>dapat</a:t>
            </a:r>
            <a:r>
              <a:rPr lang="en-US" sz="2400" dirty="0" smtClean="0"/>
              <a:t> </a:t>
            </a:r>
            <a:r>
              <a:rPr lang="en-US" sz="2400" dirty="0" err="1" smtClean="0"/>
              <a:t>berubah-ubah</a:t>
            </a:r>
            <a:r>
              <a:rPr lang="en-US" sz="2400" dirty="0" smtClean="0"/>
              <a:t>. </a:t>
            </a:r>
            <a:endParaRPr lang="id-ID" sz="2400" dirty="0" smtClean="0"/>
          </a:p>
          <a:p>
            <a:pPr marL="0" indent="0">
              <a:buNone/>
            </a:pPr>
            <a:endParaRPr lang="id-ID" sz="2400" dirty="0" smtClean="0"/>
          </a:p>
          <a:p>
            <a:pPr marL="0" indent="0">
              <a:buNone/>
            </a:pPr>
            <a:r>
              <a:rPr lang="en-US" sz="2400" dirty="0" err="1" smtClean="0"/>
              <a:t>Perubahan</a:t>
            </a:r>
            <a:r>
              <a:rPr lang="en-US" sz="2400" dirty="0" smtClean="0"/>
              <a:t> </a:t>
            </a:r>
            <a:r>
              <a:rPr lang="en-US" sz="2400" dirty="0" err="1" smtClean="0"/>
              <a:t>kecembungan</a:t>
            </a:r>
            <a:r>
              <a:rPr lang="en-US" sz="2400" dirty="0" smtClean="0"/>
              <a:t> </a:t>
            </a:r>
            <a:r>
              <a:rPr lang="en-US" sz="2400" dirty="0" err="1" smtClean="0"/>
              <a:t>tersebut</a:t>
            </a:r>
            <a:r>
              <a:rPr lang="en-US" sz="2400" dirty="0" smtClean="0"/>
              <a:t> </a:t>
            </a:r>
            <a:r>
              <a:rPr lang="en-US" sz="2400" dirty="0" err="1" smtClean="0"/>
              <a:t>karena</a:t>
            </a:r>
            <a:r>
              <a:rPr lang="en-US" sz="2400" dirty="0" smtClean="0"/>
              <a:t> </a:t>
            </a:r>
            <a:r>
              <a:rPr lang="en-US" sz="2400" dirty="0" err="1" smtClean="0"/>
              <a:t>kontraksi</a:t>
            </a:r>
            <a:r>
              <a:rPr lang="en-US" sz="2400" dirty="0" smtClean="0"/>
              <a:t> </a:t>
            </a:r>
            <a:r>
              <a:rPr lang="en-US" sz="2400" dirty="0" err="1" smtClean="0"/>
              <a:t>dan</a:t>
            </a:r>
            <a:r>
              <a:rPr lang="en-US" sz="2400" dirty="0" smtClean="0"/>
              <a:t> </a:t>
            </a:r>
            <a:r>
              <a:rPr lang="en-US" sz="2400" dirty="0" err="1" smtClean="0"/>
              <a:t>relaksasi</a:t>
            </a:r>
            <a:r>
              <a:rPr lang="en-US" sz="2400" dirty="0" smtClean="0"/>
              <a:t> </a:t>
            </a:r>
            <a:r>
              <a:rPr lang="en-US" sz="2400" dirty="0" err="1" smtClean="0"/>
              <a:t>otot-otot</a:t>
            </a:r>
            <a:r>
              <a:rPr lang="en-US" sz="2400" dirty="0" smtClean="0"/>
              <a:t> </a:t>
            </a:r>
            <a:r>
              <a:rPr lang="en-US" sz="2400" dirty="0" err="1" smtClean="0"/>
              <a:t>ligamen</a:t>
            </a:r>
            <a:r>
              <a:rPr lang="en-US" sz="2400" dirty="0" smtClean="0"/>
              <a:t> (</a:t>
            </a:r>
            <a:r>
              <a:rPr lang="en-US" sz="2400" dirty="0" err="1" smtClean="0"/>
              <a:t>badan</a:t>
            </a:r>
            <a:r>
              <a:rPr lang="en-US" sz="2400" dirty="0" smtClean="0"/>
              <a:t> </a:t>
            </a:r>
            <a:r>
              <a:rPr lang="en-US" sz="2400" dirty="0" err="1" smtClean="0"/>
              <a:t>siliaris</a:t>
            </a:r>
            <a:r>
              <a:rPr lang="en-US" sz="2400" dirty="0" smtClean="0"/>
              <a:t>) yang </a:t>
            </a:r>
            <a:r>
              <a:rPr lang="en-US" sz="2400" dirty="0" err="1" smtClean="0"/>
              <a:t>melekat</a:t>
            </a:r>
            <a:r>
              <a:rPr lang="en-US" sz="2400" dirty="0" smtClean="0"/>
              <a:t> </a:t>
            </a:r>
            <a:r>
              <a:rPr lang="en-US" sz="2400" dirty="0" err="1" smtClean="0"/>
              <a:t>pada</a:t>
            </a:r>
            <a:r>
              <a:rPr lang="en-US" sz="2400" dirty="0" smtClean="0"/>
              <a:t> bola </a:t>
            </a:r>
            <a:r>
              <a:rPr lang="en-US" sz="2400" dirty="0" err="1" smtClean="0"/>
              <a:t>mata</a:t>
            </a:r>
            <a:r>
              <a:rPr lang="en-US" sz="2400" dirty="0" smtClean="0"/>
              <a:t>.</a:t>
            </a:r>
            <a:r>
              <a:rPr lang="id-ID" sz="2400" dirty="0" smtClean="0"/>
              <a:t> </a:t>
            </a:r>
            <a:r>
              <a:rPr lang="en-US" sz="2400" dirty="0" err="1" smtClean="0"/>
              <a:t>Inila</a:t>
            </a:r>
            <a:r>
              <a:rPr lang="id-ID" sz="2400" dirty="0" smtClean="0"/>
              <a:t>h</a:t>
            </a:r>
            <a:r>
              <a:rPr lang="en-US" sz="2400" dirty="0" smtClean="0"/>
              <a:t> yang </a:t>
            </a:r>
            <a:r>
              <a:rPr lang="en-US" sz="2400" dirty="0" err="1" smtClean="0"/>
              <a:t>dinamakan</a:t>
            </a:r>
            <a:r>
              <a:rPr lang="en-US" sz="2400" dirty="0" smtClean="0"/>
              <a:t> </a:t>
            </a:r>
            <a:r>
              <a:rPr lang="en-US" sz="2400" b="1" dirty="0" err="1" smtClean="0"/>
              <a:t>daya</a:t>
            </a:r>
            <a:r>
              <a:rPr lang="en-US" sz="2400" b="1" dirty="0" smtClean="0"/>
              <a:t> </a:t>
            </a:r>
            <a:r>
              <a:rPr lang="en-US" sz="2400" b="1" dirty="0" err="1" smtClean="0"/>
              <a:t>akomodasi</a:t>
            </a:r>
            <a:r>
              <a:rPr lang="en-US" sz="2400" b="1" dirty="0" smtClean="0"/>
              <a:t> </a:t>
            </a:r>
            <a:r>
              <a:rPr lang="en-US" sz="2400" dirty="0" err="1" smtClean="0"/>
              <a:t>lensa</a:t>
            </a:r>
            <a:r>
              <a:rPr lang="en-US" sz="2400" dirty="0" smtClean="0"/>
              <a:t> </a:t>
            </a:r>
            <a:r>
              <a:rPr lang="en-US" sz="2400" dirty="0" err="1" smtClean="0"/>
              <a:t>mata</a:t>
            </a:r>
            <a:r>
              <a:rPr lang="en-US" sz="2400" dirty="0" smtClean="0"/>
              <a:t>.</a:t>
            </a:r>
            <a:br>
              <a:rPr lang="en-US" sz="2400" dirty="0" smtClean="0"/>
            </a:br>
            <a:r>
              <a:rPr lang="en-US" sz="2400" dirty="0" smtClean="0"/>
              <a:t/>
            </a:r>
            <a:br>
              <a:rPr lang="en-US" sz="2400" dirty="0" smtClean="0"/>
            </a:br>
            <a:r>
              <a:rPr lang="en-US" sz="2400" dirty="0" smtClean="0"/>
              <a:t>Mata yang normal </a:t>
            </a:r>
            <a:r>
              <a:rPr lang="en-US" sz="2400" dirty="0" err="1" smtClean="0"/>
              <a:t>adalah</a:t>
            </a:r>
            <a:r>
              <a:rPr lang="en-US" sz="2400" dirty="0" smtClean="0"/>
              <a:t> yang </a:t>
            </a:r>
            <a:r>
              <a:rPr lang="en-US" sz="2400" dirty="0" err="1" smtClean="0"/>
              <a:t>dapat</a:t>
            </a:r>
            <a:r>
              <a:rPr lang="en-US" sz="2400" dirty="0" smtClean="0"/>
              <a:t> </a:t>
            </a:r>
            <a:r>
              <a:rPr lang="en-US" sz="2400" dirty="0" err="1" smtClean="0"/>
              <a:t>memfokuskan</a:t>
            </a:r>
            <a:r>
              <a:rPr lang="en-US" sz="2400" dirty="0" smtClean="0"/>
              <a:t> </a:t>
            </a:r>
            <a:r>
              <a:rPr lang="en-US" sz="2400" dirty="0" err="1" smtClean="0"/>
              <a:t>sinar-sinar</a:t>
            </a:r>
            <a:r>
              <a:rPr lang="en-US" sz="2400" dirty="0" smtClean="0"/>
              <a:t> </a:t>
            </a:r>
            <a:r>
              <a:rPr lang="en-US" sz="2400" dirty="0" err="1" smtClean="0"/>
              <a:t>sejajar</a:t>
            </a:r>
            <a:r>
              <a:rPr lang="en-US" sz="2400" dirty="0" smtClean="0"/>
              <a:t> yang </a:t>
            </a:r>
            <a:r>
              <a:rPr lang="en-US" sz="2400" dirty="0" err="1" smtClean="0"/>
              <a:t>masuk</a:t>
            </a:r>
            <a:r>
              <a:rPr lang="en-US" sz="2400" dirty="0" smtClean="0"/>
              <a:t> </a:t>
            </a:r>
            <a:r>
              <a:rPr lang="en-US" sz="2400" dirty="0" err="1" smtClean="0"/>
              <a:t>ke</a:t>
            </a:r>
            <a:r>
              <a:rPr lang="en-US" sz="2400" dirty="0" smtClean="0"/>
              <a:t> </a:t>
            </a:r>
            <a:r>
              <a:rPr lang="en-US" sz="2400" dirty="0" err="1" smtClean="0"/>
              <a:t>mata</a:t>
            </a:r>
            <a:r>
              <a:rPr lang="en-US" sz="2400" dirty="0" smtClean="0"/>
              <a:t> </a:t>
            </a:r>
            <a:r>
              <a:rPr lang="en-US" sz="2400" dirty="0" err="1" smtClean="0"/>
              <a:t>sehingga</a:t>
            </a:r>
            <a:r>
              <a:rPr lang="en-US" sz="2400" dirty="0" smtClean="0"/>
              <a:t> </a:t>
            </a:r>
            <a:r>
              <a:rPr lang="en-US" sz="2400" dirty="0" err="1" smtClean="0"/>
              <a:t>jatuh</a:t>
            </a:r>
            <a:r>
              <a:rPr lang="en-US" sz="2400" dirty="0" smtClean="0"/>
              <a:t> </a:t>
            </a:r>
            <a:r>
              <a:rPr lang="en-US" sz="2400" dirty="0" err="1" smtClean="0"/>
              <a:t>tepat</a:t>
            </a:r>
            <a:r>
              <a:rPr lang="en-US" sz="2400" dirty="0" smtClean="0"/>
              <a:t> </a:t>
            </a:r>
            <a:r>
              <a:rPr lang="en-US" sz="2400" dirty="0" err="1" smtClean="0"/>
              <a:t>ke</a:t>
            </a:r>
            <a:r>
              <a:rPr lang="en-US" sz="2400" dirty="0" smtClean="0"/>
              <a:t> </a:t>
            </a:r>
            <a:r>
              <a:rPr lang="en-US" sz="2400" dirty="0" err="1" smtClean="0"/>
              <a:t>bintik</a:t>
            </a:r>
            <a:r>
              <a:rPr lang="en-US" sz="2400" dirty="0" smtClean="0"/>
              <a:t> </a:t>
            </a:r>
            <a:r>
              <a:rPr lang="en-US" sz="2400" dirty="0" err="1" smtClean="0"/>
              <a:t>mata</a:t>
            </a:r>
            <a:r>
              <a:rPr lang="en-US" sz="2400" dirty="0" smtClean="0"/>
              <a:t> </a:t>
            </a:r>
            <a:r>
              <a:rPr lang="en-US" sz="2400" dirty="0" err="1" smtClean="0"/>
              <a:t>kuning</a:t>
            </a:r>
            <a:r>
              <a:rPr lang="en-US" sz="2400" dirty="0" smtClean="0"/>
              <a:t> retina. </a:t>
            </a:r>
            <a:r>
              <a:rPr lang="en-US" sz="2400" dirty="0" err="1" smtClean="0"/>
              <a:t>Dengan</a:t>
            </a:r>
            <a:r>
              <a:rPr lang="en-US" sz="2400" dirty="0" smtClean="0"/>
              <a:t> </a:t>
            </a:r>
            <a:r>
              <a:rPr lang="en-US" sz="2400" dirty="0" err="1" smtClean="0"/>
              <a:t>demikian</a:t>
            </a:r>
            <a:r>
              <a:rPr lang="en-US" sz="2400" dirty="0" smtClean="0"/>
              <a:t>, </a:t>
            </a:r>
            <a:r>
              <a:rPr lang="en-US" sz="2400" dirty="0" err="1" smtClean="0"/>
              <a:t>keadaan</a:t>
            </a:r>
            <a:r>
              <a:rPr lang="en-US" sz="2400" dirty="0" smtClean="0"/>
              <a:t> </a:t>
            </a:r>
            <a:r>
              <a:rPr lang="en-US" sz="2400" dirty="0" err="1" smtClean="0"/>
              <a:t>ini</a:t>
            </a:r>
            <a:r>
              <a:rPr lang="en-US" sz="2400" dirty="0" smtClean="0"/>
              <a:t> </a:t>
            </a:r>
            <a:r>
              <a:rPr lang="en-US" sz="2400" dirty="0" err="1" smtClean="0"/>
              <a:t>disebut</a:t>
            </a:r>
            <a:r>
              <a:rPr lang="en-US" sz="2400" dirty="0" smtClean="0"/>
              <a:t> </a:t>
            </a:r>
            <a:r>
              <a:rPr lang="en-US" sz="2400" b="1" dirty="0" err="1" smtClean="0"/>
              <a:t>emetrop</a:t>
            </a:r>
            <a:r>
              <a:rPr lang="en-US" sz="2400" dirty="0" smtClean="0"/>
              <a:t>. </a:t>
            </a:r>
            <a:endParaRPr lang="en-US" sz="2400" dirty="0"/>
          </a:p>
        </p:txBody>
      </p:sp>
      <p:sp>
        <p:nvSpPr>
          <p:cNvPr id="6" name="Rounded Rectangle 5"/>
          <p:cNvSpPr/>
          <p:nvPr/>
        </p:nvSpPr>
        <p:spPr>
          <a:xfrm>
            <a:off x="2743200" y="457200"/>
            <a:ext cx="3581400" cy="609600"/>
          </a:xfrm>
          <a:prstGeom prst="round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b="1" dirty="0" smtClean="0">
                <a:solidFill>
                  <a:schemeClr val="tx1"/>
                </a:solidFill>
              </a:rPr>
              <a:t>Indra penglihat (mata)</a:t>
            </a:r>
            <a:endParaRPr lang="id-ID" sz="2400" b="1" dirty="0">
              <a:solidFill>
                <a:schemeClr val="tx1"/>
              </a:solidFill>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heckerboard(across)">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srcRect/>
          <a:stretch>
            <a:fillRect/>
          </a:stretch>
        </p:blipFill>
        <p:spPr bwMode="auto">
          <a:xfrm>
            <a:off x="228601" y="1981200"/>
            <a:ext cx="3189618" cy="3962400"/>
          </a:xfrm>
          <a:prstGeom prst="rect">
            <a:avLst/>
          </a:prstGeom>
          <a:noFill/>
          <a:ln w="9525">
            <a:noFill/>
            <a:miter lim="800000"/>
            <a:headEnd/>
            <a:tailEnd/>
          </a:ln>
          <a:effectLst/>
        </p:spPr>
      </p:pic>
      <p:pic>
        <p:nvPicPr>
          <p:cNvPr id="2050" name="Picture 2"/>
          <p:cNvPicPr>
            <a:picLocks noChangeAspect="1" noChangeArrowheads="1"/>
          </p:cNvPicPr>
          <p:nvPr/>
        </p:nvPicPr>
        <p:blipFill>
          <a:blip r:embed="rId3"/>
          <a:srcRect/>
          <a:stretch>
            <a:fillRect/>
          </a:stretch>
        </p:blipFill>
        <p:spPr bwMode="auto">
          <a:xfrm>
            <a:off x="3276600" y="2057400"/>
            <a:ext cx="2765444" cy="3810000"/>
          </a:xfrm>
          <a:prstGeom prst="rect">
            <a:avLst/>
          </a:prstGeom>
          <a:noFill/>
          <a:ln w="9525">
            <a:noFill/>
            <a:miter lim="800000"/>
            <a:headEnd/>
            <a:tailEnd/>
          </a:ln>
          <a:effectLst/>
        </p:spPr>
      </p:pic>
      <p:pic>
        <p:nvPicPr>
          <p:cNvPr id="2052" name="Picture 4"/>
          <p:cNvPicPr>
            <a:picLocks noChangeAspect="1" noChangeArrowheads="1"/>
          </p:cNvPicPr>
          <p:nvPr/>
        </p:nvPicPr>
        <p:blipFill>
          <a:blip r:embed="rId4"/>
          <a:srcRect/>
          <a:stretch>
            <a:fillRect/>
          </a:stretch>
        </p:blipFill>
        <p:spPr bwMode="auto">
          <a:xfrm>
            <a:off x="6172200" y="2209800"/>
            <a:ext cx="2438400" cy="3611006"/>
          </a:xfrm>
          <a:prstGeom prst="rect">
            <a:avLst/>
          </a:prstGeom>
          <a:noFill/>
          <a:ln w="9525">
            <a:noFill/>
            <a:miter lim="800000"/>
            <a:headEnd/>
            <a:tailEnd/>
          </a:ln>
          <a:effectLst/>
        </p:spPr>
      </p:pic>
      <p:pic>
        <p:nvPicPr>
          <p:cNvPr id="2053" name="Picture 5"/>
          <p:cNvPicPr>
            <a:picLocks noChangeAspect="1" noChangeArrowheads="1"/>
          </p:cNvPicPr>
          <p:nvPr/>
        </p:nvPicPr>
        <p:blipFill>
          <a:blip r:embed="rId5"/>
          <a:srcRect/>
          <a:stretch>
            <a:fillRect/>
          </a:stretch>
        </p:blipFill>
        <p:spPr bwMode="auto">
          <a:xfrm>
            <a:off x="2209800" y="1371600"/>
            <a:ext cx="4343400" cy="390525"/>
          </a:xfrm>
          <a:prstGeom prst="rect">
            <a:avLst/>
          </a:prstGeom>
          <a:noFill/>
          <a:ln w="9525">
            <a:noFill/>
            <a:miter lim="800000"/>
            <a:headEnd/>
            <a:tailEnd/>
          </a:ln>
          <a:effectLst/>
        </p:spPr>
      </p:pic>
      <p:sp>
        <p:nvSpPr>
          <p:cNvPr id="9" name="Rounded Rectangle 8"/>
          <p:cNvSpPr/>
          <p:nvPr/>
        </p:nvSpPr>
        <p:spPr>
          <a:xfrm>
            <a:off x="2743200" y="457200"/>
            <a:ext cx="3581400" cy="609600"/>
          </a:xfrm>
          <a:prstGeom prst="round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b="1" dirty="0" smtClean="0">
                <a:solidFill>
                  <a:schemeClr val="tx1"/>
                </a:solidFill>
              </a:rPr>
              <a:t>Indra penglihat (mata)</a:t>
            </a:r>
            <a:endParaRPr lang="id-ID" sz="2400" b="1" dirty="0">
              <a:solidFill>
                <a:schemeClr val="tx1"/>
              </a:solidFill>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053"/>
                                        </p:tgtEl>
                                        <p:attrNameLst>
                                          <p:attrName>style.visibility</p:attrName>
                                        </p:attrNameLst>
                                      </p:cBhvr>
                                      <p:to>
                                        <p:strVal val="visible"/>
                                      </p:to>
                                    </p:set>
                                    <p:animEffect transition="in" filter="checkerboard(across)">
                                      <p:cBhvr>
                                        <p:cTn id="7" dur="500"/>
                                        <p:tgtEl>
                                          <p:spTgt spid="2053"/>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nodeType="clickEffect">
                                  <p:stCondLst>
                                    <p:cond delay="0"/>
                                  </p:stCondLst>
                                  <p:childTnLst>
                                    <p:set>
                                      <p:cBhvr>
                                        <p:cTn id="11" dur="1" fill="hold">
                                          <p:stCondLst>
                                            <p:cond delay="0"/>
                                          </p:stCondLst>
                                        </p:cTn>
                                        <p:tgtEl>
                                          <p:spTgt spid="2051"/>
                                        </p:tgtEl>
                                        <p:attrNameLst>
                                          <p:attrName>style.visibility</p:attrName>
                                        </p:attrNameLst>
                                      </p:cBhvr>
                                      <p:to>
                                        <p:strVal val="visible"/>
                                      </p:to>
                                    </p:set>
                                    <p:anim calcmode="lin" valueType="num">
                                      <p:cBhvr>
                                        <p:cTn id="12" dur="1000" fill="hold"/>
                                        <p:tgtEl>
                                          <p:spTgt spid="2051"/>
                                        </p:tgtEl>
                                        <p:attrNameLst>
                                          <p:attrName>ppt_x</p:attrName>
                                        </p:attrNameLst>
                                      </p:cBhvr>
                                      <p:tavLst>
                                        <p:tav tm="0">
                                          <p:val>
                                            <p:strVal val="#ppt_x-.2"/>
                                          </p:val>
                                        </p:tav>
                                        <p:tav tm="100000">
                                          <p:val>
                                            <p:strVal val="#ppt_x"/>
                                          </p:val>
                                        </p:tav>
                                      </p:tavLst>
                                    </p:anim>
                                    <p:anim calcmode="lin" valueType="num">
                                      <p:cBhvr>
                                        <p:cTn id="13" dur="1000" fill="hold"/>
                                        <p:tgtEl>
                                          <p:spTgt spid="2051"/>
                                        </p:tgtEl>
                                        <p:attrNameLst>
                                          <p:attrName>ppt_y</p:attrName>
                                        </p:attrNameLst>
                                      </p:cBhvr>
                                      <p:tavLst>
                                        <p:tav tm="0">
                                          <p:val>
                                            <p:strVal val="#ppt_y"/>
                                          </p:val>
                                        </p:tav>
                                        <p:tav tm="100000">
                                          <p:val>
                                            <p:strVal val="#ppt_y"/>
                                          </p:val>
                                        </p:tav>
                                      </p:tavLst>
                                    </p:anim>
                                    <p:animEffect transition="in" filter="wipe(right)" prLst="gradientSize: 0.1">
                                      <p:cBhvr>
                                        <p:cTn id="14" dur="1000"/>
                                        <p:tgtEl>
                                          <p:spTgt spid="2051"/>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nodeType="clickEffect">
                                  <p:stCondLst>
                                    <p:cond delay="0"/>
                                  </p:stCondLst>
                                  <p:childTnLst>
                                    <p:set>
                                      <p:cBhvr>
                                        <p:cTn id="18" dur="1" fill="hold">
                                          <p:stCondLst>
                                            <p:cond delay="0"/>
                                          </p:stCondLst>
                                        </p:cTn>
                                        <p:tgtEl>
                                          <p:spTgt spid="2050"/>
                                        </p:tgtEl>
                                        <p:attrNameLst>
                                          <p:attrName>style.visibility</p:attrName>
                                        </p:attrNameLst>
                                      </p:cBhvr>
                                      <p:to>
                                        <p:strVal val="visible"/>
                                      </p:to>
                                    </p:set>
                                    <p:anim calcmode="lin" valueType="num">
                                      <p:cBhvr>
                                        <p:cTn id="19" dur="1000" fill="hold"/>
                                        <p:tgtEl>
                                          <p:spTgt spid="2050"/>
                                        </p:tgtEl>
                                        <p:attrNameLst>
                                          <p:attrName>ppt_x</p:attrName>
                                        </p:attrNameLst>
                                      </p:cBhvr>
                                      <p:tavLst>
                                        <p:tav tm="0">
                                          <p:val>
                                            <p:strVal val="#ppt_x-.2"/>
                                          </p:val>
                                        </p:tav>
                                        <p:tav tm="100000">
                                          <p:val>
                                            <p:strVal val="#ppt_x"/>
                                          </p:val>
                                        </p:tav>
                                      </p:tavLst>
                                    </p:anim>
                                    <p:anim calcmode="lin" valueType="num">
                                      <p:cBhvr>
                                        <p:cTn id="20" dur="1000" fill="hold"/>
                                        <p:tgtEl>
                                          <p:spTgt spid="2050"/>
                                        </p:tgtEl>
                                        <p:attrNameLst>
                                          <p:attrName>ppt_y</p:attrName>
                                        </p:attrNameLst>
                                      </p:cBhvr>
                                      <p:tavLst>
                                        <p:tav tm="0">
                                          <p:val>
                                            <p:strVal val="#ppt_y"/>
                                          </p:val>
                                        </p:tav>
                                        <p:tav tm="100000">
                                          <p:val>
                                            <p:strVal val="#ppt_y"/>
                                          </p:val>
                                        </p:tav>
                                      </p:tavLst>
                                    </p:anim>
                                    <p:animEffect transition="in" filter="wipe(right)" prLst="gradientSize: 0.1">
                                      <p:cBhvr>
                                        <p:cTn id="21" dur="1000"/>
                                        <p:tgtEl>
                                          <p:spTgt spid="2050"/>
                                        </p:tgtEl>
                                      </p:cBhvr>
                                    </p:animEffect>
                                  </p:childTnLst>
                                </p:cTn>
                              </p:par>
                            </p:childTnLst>
                          </p:cTn>
                        </p:par>
                      </p:childTnLst>
                    </p:cTn>
                  </p:par>
                  <p:par>
                    <p:cTn id="22" fill="hold">
                      <p:stCondLst>
                        <p:cond delay="indefinite"/>
                      </p:stCondLst>
                      <p:childTnLst>
                        <p:par>
                          <p:cTn id="23" fill="hold">
                            <p:stCondLst>
                              <p:cond delay="0"/>
                            </p:stCondLst>
                            <p:childTnLst>
                              <p:par>
                                <p:cTn id="24" presetID="29" presetClass="entr" presetSubtype="0" fill="hold" nodeType="clickEffect">
                                  <p:stCondLst>
                                    <p:cond delay="0"/>
                                  </p:stCondLst>
                                  <p:childTnLst>
                                    <p:set>
                                      <p:cBhvr>
                                        <p:cTn id="25" dur="1" fill="hold">
                                          <p:stCondLst>
                                            <p:cond delay="0"/>
                                          </p:stCondLst>
                                        </p:cTn>
                                        <p:tgtEl>
                                          <p:spTgt spid="2052"/>
                                        </p:tgtEl>
                                        <p:attrNameLst>
                                          <p:attrName>style.visibility</p:attrName>
                                        </p:attrNameLst>
                                      </p:cBhvr>
                                      <p:to>
                                        <p:strVal val="visible"/>
                                      </p:to>
                                    </p:set>
                                    <p:anim calcmode="lin" valueType="num">
                                      <p:cBhvr>
                                        <p:cTn id="26" dur="1000" fill="hold"/>
                                        <p:tgtEl>
                                          <p:spTgt spid="2052"/>
                                        </p:tgtEl>
                                        <p:attrNameLst>
                                          <p:attrName>ppt_x</p:attrName>
                                        </p:attrNameLst>
                                      </p:cBhvr>
                                      <p:tavLst>
                                        <p:tav tm="0">
                                          <p:val>
                                            <p:strVal val="#ppt_x-.2"/>
                                          </p:val>
                                        </p:tav>
                                        <p:tav tm="100000">
                                          <p:val>
                                            <p:strVal val="#ppt_x"/>
                                          </p:val>
                                        </p:tav>
                                      </p:tavLst>
                                    </p:anim>
                                    <p:anim calcmode="lin" valueType="num">
                                      <p:cBhvr>
                                        <p:cTn id="27" dur="1000" fill="hold"/>
                                        <p:tgtEl>
                                          <p:spTgt spid="2052"/>
                                        </p:tgtEl>
                                        <p:attrNameLst>
                                          <p:attrName>ppt_y</p:attrName>
                                        </p:attrNameLst>
                                      </p:cBhvr>
                                      <p:tavLst>
                                        <p:tav tm="0">
                                          <p:val>
                                            <p:strVal val="#ppt_y"/>
                                          </p:val>
                                        </p:tav>
                                        <p:tav tm="100000">
                                          <p:val>
                                            <p:strVal val="#ppt_y"/>
                                          </p:val>
                                        </p:tav>
                                      </p:tavLst>
                                    </p:anim>
                                    <p:animEffect transition="in" filter="wipe(right)" prLst="gradientSize: 0.1">
                                      <p:cBhvr>
                                        <p:cTn id="28" dur="10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ounded Rectangle 8"/>
          <p:cNvSpPr/>
          <p:nvPr/>
        </p:nvSpPr>
        <p:spPr>
          <a:xfrm>
            <a:off x="2743200" y="457200"/>
            <a:ext cx="3581400" cy="609600"/>
          </a:xfrm>
          <a:prstGeom prst="round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b="1" dirty="0" smtClean="0">
                <a:solidFill>
                  <a:schemeClr val="tx1"/>
                </a:solidFill>
              </a:rPr>
              <a:t>Indra penglihat (mata)</a:t>
            </a:r>
            <a:endParaRPr lang="id-ID" sz="2400" b="1" dirty="0">
              <a:solidFill>
                <a:schemeClr val="tx1"/>
              </a:solidFill>
            </a:endParaRPr>
          </a:p>
        </p:txBody>
      </p:sp>
      <p:pic>
        <p:nvPicPr>
          <p:cNvPr id="3074" name="Picture 2"/>
          <p:cNvPicPr>
            <a:picLocks noChangeAspect="1" noChangeArrowheads="1"/>
          </p:cNvPicPr>
          <p:nvPr/>
        </p:nvPicPr>
        <p:blipFill>
          <a:blip r:embed="rId2"/>
          <a:srcRect/>
          <a:stretch>
            <a:fillRect/>
          </a:stretch>
        </p:blipFill>
        <p:spPr bwMode="auto">
          <a:xfrm>
            <a:off x="457200" y="2362200"/>
            <a:ext cx="8360771" cy="2667000"/>
          </a:xfrm>
          <a:prstGeom prst="rect">
            <a:avLst/>
          </a:prstGeom>
          <a:noFill/>
          <a:ln w="9525">
            <a:noFill/>
            <a:miter lim="800000"/>
            <a:headEnd/>
            <a:tailEnd/>
          </a:ln>
          <a:effectLst/>
        </p:spPr>
      </p:pic>
      <p:pic>
        <p:nvPicPr>
          <p:cNvPr id="3075" name="Picture 3"/>
          <p:cNvPicPr>
            <a:picLocks noChangeAspect="1" noChangeArrowheads="1"/>
          </p:cNvPicPr>
          <p:nvPr/>
        </p:nvPicPr>
        <p:blipFill>
          <a:blip r:embed="rId3"/>
          <a:srcRect/>
          <a:stretch>
            <a:fillRect/>
          </a:stretch>
        </p:blipFill>
        <p:spPr bwMode="auto">
          <a:xfrm>
            <a:off x="2819400" y="1676400"/>
            <a:ext cx="3295650" cy="361950"/>
          </a:xfrm>
          <a:prstGeom prst="rect">
            <a:avLst/>
          </a:prstGeom>
          <a:noFill/>
          <a:ln w="9525">
            <a:noFill/>
            <a:miter lim="800000"/>
            <a:headEnd/>
            <a:tailEnd/>
          </a:ln>
          <a:effectLst/>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075"/>
                                        </p:tgtEl>
                                        <p:attrNameLst>
                                          <p:attrName>style.visibility</p:attrName>
                                        </p:attrNameLst>
                                      </p:cBhvr>
                                      <p:to>
                                        <p:strVal val="visible"/>
                                      </p:to>
                                    </p:set>
                                    <p:animEffect transition="in" filter="blinds(horizontal)">
                                      <p:cBhvr>
                                        <p:cTn id="7" dur="500"/>
                                        <p:tgtEl>
                                          <p:spTgt spid="307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 calcmode="lin" valueType="num">
                                      <p:cBhvr additive="base">
                                        <p:cTn id="12" dur="500" fill="hold"/>
                                        <p:tgtEl>
                                          <p:spTgt spid="3074"/>
                                        </p:tgtEl>
                                        <p:attrNameLst>
                                          <p:attrName>ppt_x</p:attrName>
                                        </p:attrNameLst>
                                      </p:cBhvr>
                                      <p:tavLst>
                                        <p:tav tm="0">
                                          <p:val>
                                            <p:strVal val="#ppt_x"/>
                                          </p:val>
                                        </p:tav>
                                        <p:tav tm="100000">
                                          <p:val>
                                            <p:strVal val="#ppt_x"/>
                                          </p:val>
                                        </p:tav>
                                      </p:tavLst>
                                    </p:anim>
                                    <p:anim calcmode="lin" valueType="num">
                                      <p:cBhvr additive="base">
                                        <p:cTn id="13"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524000"/>
            <a:ext cx="8229600" cy="1524000"/>
          </a:xfrm>
        </p:spPr>
        <p:txBody>
          <a:bodyPr/>
          <a:lstStyle/>
          <a:p>
            <a:pPr marL="0" indent="0">
              <a:spcBef>
                <a:spcPts val="0"/>
              </a:spcBef>
              <a:buFontTx/>
              <a:buNone/>
            </a:pPr>
            <a:r>
              <a:rPr lang="en-US" sz="2200" dirty="0" err="1" smtClean="0"/>
              <a:t>Mendengar</a:t>
            </a:r>
            <a:r>
              <a:rPr lang="en-US" sz="2200" dirty="0" smtClean="0"/>
              <a:t> </a:t>
            </a:r>
            <a:r>
              <a:rPr lang="en-US" sz="2200" dirty="0" err="1" smtClean="0"/>
              <a:t>adalah</a:t>
            </a:r>
            <a:r>
              <a:rPr lang="en-US" sz="2200" dirty="0" smtClean="0"/>
              <a:t> </a:t>
            </a:r>
            <a:r>
              <a:rPr lang="en-US" sz="2200" dirty="0" err="1" smtClean="0"/>
              <a:t>kemampuan</a:t>
            </a:r>
            <a:r>
              <a:rPr lang="en-US" sz="2200" dirty="0" smtClean="0"/>
              <a:t> </a:t>
            </a:r>
            <a:r>
              <a:rPr lang="en-US" sz="2200" dirty="0" err="1" smtClean="0"/>
              <a:t>untuk</a:t>
            </a:r>
            <a:r>
              <a:rPr lang="en-US" sz="2200" dirty="0" smtClean="0"/>
              <a:t> me</a:t>
            </a:r>
            <a:r>
              <a:rPr lang="id-ID" sz="2200" dirty="0" smtClean="0"/>
              <a:t>n</a:t>
            </a:r>
            <a:r>
              <a:rPr lang="en-US" sz="2200" dirty="0" err="1" smtClean="0"/>
              <a:t>deteksi</a:t>
            </a:r>
            <a:r>
              <a:rPr lang="en-US" sz="2200" dirty="0" smtClean="0"/>
              <a:t> </a:t>
            </a:r>
            <a:r>
              <a:rPr lang="en-US" sz="2200" dirty="0" err="1" smtClean="0"/>
              <a:t>vibrasi</a:t>
            </a:r>
            <a:r>
              <a:rPr lang="en-US" sz="2200" dirty="0" smtClean="0"/>
              <a:t> </a:t>
            </a:r>
            <a:r>
              <a:rPr lang="en-US" sz="2200" dirty="0" err="1" smtClean="0"/>
              <a:t>mekanis</a:t>
            </a:r>
            <a:r>
              <a:rPr lang="en-US" sz="2200" dirty="0" smtClean="0"/>
              <a:t> (</a:t>
            </a:r>
            <a:r>
              <a:rPr lang="en-US" sz="2200" dirty="0" err="1" smtClean="0"/>
              <a:t>getaran</a:t>
            </a:r>
            <a:r>
              <a:rPr lang="en-US" sz="2200" dirty="0" smtClean="0"/>
              <a:t>) yang </a:t>
            </a:r>
            <a:r>
              <a:rPr lang="en-US" sz="2200" dirty="0" err="1" smtClean="0"/>
              <a:t>kita</a:t>
            </a:r>
            <a:r>
              <a:rPr lang="en-US" sz="2200" dirty="0" smtClean="0"/>
              <a:t> </a:t>
            </a:r>
            <a:r>
              <a:rPr lang="en-US" sz="2200" dirty="0" err="1" smtClean="0"/>
              <a:t>sebut</a:t>
            </a:r>
            <a:r>
              <a:rPr lang="en-US" sz="2200" dirty="0" smtClean="0"/>
              <a:t> </a:t>
            </a:r>
            <a:r>
              <a:rPr lang="en-US" sz="2200" dirty="0" err="1" smtClean="0"/>
              <a:t>suara</a:t>
            </a:r>
            <a:r>
              <a:rPr lang="en-US" sz="2200" dirty="0" smtClean="0"/>
              <a:t>.</a:t>
            </a:r>
            <a:endParaRPr lang="id-ID" sz="2200" dirty="0" smtClean="0"/>
          </a:p>
          <a:p>
            <a:pPr marL="0" indent="0">
              <a:spcBef>
                <a:spcPts val="0"/>
              </a:spcBef>
              <a:buFontTx/>
              <a:buNone/>
            </a:pPr>
            <a:endParaRPr lang="en-US" sz="2200" dirty="0" smtClean="0"/>
          </a:p>
          <a:p>
            <a:pPr marL="0" indent="0">
              <a:spcBef>
                <a:spcPts val="0"/>
              </a:spcBef>
              <a:buFontTx/>
              <a:buNone/>
            </a:pPr>
            <a:r>
              <a:rPr lang="en-US" sz="2200" dirty="0" err="1" smtClean="0"/>
              <a:t>Telinga</a:t>
            </a:r>
            <a:r>
              <a:rPr lang="en-US" sz="2200" dirty="0" smtClean="0"/>
              <a:t> </a:t>
            </a:r>
            <a:r>
              <a:rPr lang="en-US" sz="2200" dirty="0" err="1" smtClean="0"/>
              <a:t>terdiri</a:t>
            </a:r>
            <a:r>
              <a:rPr lang="en-US" sz="2200" dirty="0" smtClean="0"/>
              <a:t> </a:t>
            </a:r>
            <a:r>
              <a:rPr lang="en-US" sz="2200" dirty="0" err="1" smtClean="0"/>
              <a:t>dari</a:t>
            </a:r>
            <a:r>
              <a:rPr lang="en-US" sz="2200" dirty="0" smtClean="0"/>
              <a:t> </a:t>
            </a:r>
            <a:r>
              <a:rPr lang="en-US" sz="2200" dirty="0" err="1" smtClean="0"/>
              <a:t>tiga</a:t>
            </a:r>
            <a:r>
              <a:rPr lang="en-US" sz="2200" dirty="0" smtClean="0"/>
              <a:t> </a:t>
            </a:r>
            <a:r>
              <a:rPr lang="en-US" sz="2200" dirty="0" err="1" smtClean="0"/>
              <a:t>bagian</a:t>
            </a:r>
            <a:r>
              <a:rPr lang="en-US" sz="2200" dirty="0" smtClean="0"/>
              <a:t> </a:t>
            </a:r>
            <a:r>
              <a:rPr lang="en-US" sz="2200" dirty="0" err="1" smtClean="0"/>
              <a:t>yaitu</a:t>
            </a:r>
            <a:r>
              <a:rPr lang="en-US" sz="2200" dirty="0" smtClean="0"/>
              <a:t>, </a:t>
            </a:r>
            <a:r>
              <a:rPr lang="en-US" sz="2200" dirty="0" err="1" smtClean="0"/>
              <a:t>telinga</a:t>
            </a:r>
            <a:r>
              <a:rPr lang="en-US" sz="2200" dirty="0" smtClean="0"/>
              <a:t> </a:t>
            </a:r>
            <a:r>
              <a:rPr lang="en-US" sz="2200" dirty="0" err="1" smtClean="0"/>
              <a:t>bagian</a:t>
            </a:r>
            <a:r>
              <a:rPr lang="en-US" sz="2200" dirty="0" smtClean="0"/>
              <a:t> </a:t>
            </a:r>
            <a:r>
              <a:rPr lang="en-US" sz="2200" dirty="0" err="1" smtClean="0"/>
              <a:t>luar</a:t>
            </a:r>
            <a:r>
              <a:rPr lang="en-US" sz="2200" dirty="0" smtClean="0"/>
              <a:t>, </a:t>
            </a:r>
            <a:r>
              <a:rPr lang="en-US" sz="2200" dirty="0" err="1" smtClean="0"/>
              <a:t>tengah</a:t>
            </a:r>
            <a:r>
              <a:rPr lang="en-US" sz="2200" dirty="0" smtClean="0"/>
              <a:t>, </a:t>
            </a:r>
            <a:r>
              <a:rPr lang="en-US" sz="2200" dirty="0" err="1" smtClean="0"/>
              <a:t>dalam</a:t>
            </a:r>
            <a:r>
              <a:rPr lang="en-US" sz="2200" dirty="0" smtClean="0"/>
              <a:t>.</a:t>
            </a:r>
          </a:p>
        </p:txBody>
      </p:sp>
      <p:sp>
        <p:nvSpPr>
          <p:cNvPr id="5" name="Rounded Rectangle 4"/>
          <p:cNvSpPr/>
          <p:nvPr/>
        </p:nvSpPr>
        <p:spPr>
          <a:xfrm>
            <a:off x="2667000" y="533400"/>
            <a:ext cx="3581400" cy="533400"/>
          </a:xfrm>
          <a:prstGeom prst="round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b="1" dirty="0" smtClean="0">
                <a:solidFill>
                  <a:schemeClr val="tx1"/>
                </a:solidFill>
              </a:rPr>
              <a:t>Indra pendengar (telinga)</a:t>
            </a:r>
            <a:endParaRPr lang="id-ID" sz="2400" b="1" dirty="0">
              <a:solidFill>
                <a:schemeClr val="tx1"/>
              </a:solidFill>
            </a:endParaRPr>
          </a:p>
        </p:txBody>
      </p:sp>
      <p:pic>
        <p:nvPicPr>
          <p:cNvPr id="4098" name="Picture 2"/>
          <p:cNvPicPr>
            <a:picLocks noChangeAspect="1" noChangeArrowheads="1"/>
          </p:cNvPicPr>
          <p:nvPr/>
        </p:nvPicPr>
        <p:blipFill>
          <a:blip r:embed="rId2"/>
          <a:srcRect/>
          <a:stretch>
            <a:fillRect/>
          </a:stretch>
        </p:blipFill>
        <p:spPr bwMode="auto">
          <a:xfrm>
            <a:off x="2895600" y="3352800"/>
            <a:ext cx="5524953" cy="2971800"/>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a:srcRect/>
          <a:stretch>
            <a:fillRect/>
          </a:stretch>
        </p:blipFill>
        <p:spPr bwMode="auto">
          <a:xfrm>
            <a:off x="914400" y="4495800"/>
            <a:ext cx="1447800" cy="323850"/>
          </a:xfrm>
          <a:prstGeom prst="rect">
            <a:avLst/>
          </a:prstGeom>
          <a:noFill/>
          <a:ln w="9525">
            <a:noFill/>
            <a:miter lim="800000"/>
            <a:headEnd/>
            <a:tailEnd/>
          </a:ln>
          <a:effectLst/>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checkerboard(across)">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 presetClass="entr" presetSubtype="1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checkerboard(across)">
                                      <p:cBhvr>
                                        <p:cTn id="19" dur="500"/>
                                        <p:tgtEl>
                                          <p:spTgt spid="3">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4099"/>
                                        </p:tgtEl>
                                        <p:attrNameLst>
                                          <p:attrName>style.visibility</p:attrName>
                                        </p:attrNameLst>
                                      </p:cBhvr>
                                      <p:to>
                                        <p:strVal val="visible"/>
                                      </p:to>
                                    </p:set>
                                    <p:anim calcmode="lin" valueType="num">
                                      <p:cBhvr additive="base">
                                        <p:cTn id="24" dur="500" fill="hold"/>
                                        <p:tgtEl>
                                          <p:spTgt spid="4099"/>
                                        </p:tgtEl>
                                        <p:attrNameLst>
                                          <p:attrName>ppt_x</p:attrName>
                                        </p:attrNameLst>
                                      </p:cBhvr>
                                      <p:tavLst>
                                        <p:tav tm="0">
                                          <p:val>
                                            <p:strVal val="#ppt_x"/>
                                          </p:val>
                                        </p:tav>
                                        <p:tav tm="100000">
                                          <p:val>
                                            <p:strVal val="#ppt_x"/>
                                          </p:val>
                                        </p:tav>
                                      </p:tavLst>
                                    </p:anim>
                                    <p:anim calcmode="lin" valueType="num">
                                      <p:cBhvr additive="base">
                                        <p:cTn id="25" dur="500" fill="hold"/>
                                        <p:tgtEl>
                                          <p:spTgt spid="4099"/>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4098"/>
                                        </p:tgtEl>
                                        <p:attrNameLst>
                                          <p:attrName>style.visibility</p:attrName>
                                        </p:attrNameLst>
                                      </p:cBhvr>
                                      <p:to>
                                        <p:strVal val="visible"/>
                                      </p:to>
                                    </p:set>
                                    <p:anim calcmode="lin" valueType="num">
                                      <p:cBhvr additive="base">
                                        <p:cTn id="30" dur="500" fill="hold"/>
                                        <p:tgtEl>
                                          <p:spTgt spid="4098"/>
                                        </p:tgtEl>
                                        <p:attrNameLst>
                                          <p:attrName>ppt_x</p:attrName>
                                        </p:attrNameLst>
                                      </p:cBhvr>
                                      <p:tavLst>
                                        <p:tav tm="0">
                                          <p:val>
                                            <p:strVal val="#ppt_x"/>
                                          </p:val>
                                        </p:tav>
                                        <p:tav tm="100000">
                                          <p:val>
                                            <p:strVal val="#ppt_x"/>
                                          </p:val>
                                        </p:tav>
                                      </p:tavLst>
                                    </p:anim>
                                    <p:anim calcmode="lin" valueType="num">
                                      <p:cBhvr additive="base">
                                        <p:cTn id="31" dur="500" fill="hold"/>
                                        <p:tgtEl>
                                          <p:spTgt spid="409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Lst>
  </p:timing>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ounded Rectangle 4"/>
          <p:cNvSpPr/>
          <p:nvPr/>
        </p:nvSpPr>
        <p:spPr>
          <a:xfrm>
            <a:off x="2667000" y="533400"/>
            <a:ext cx="3581400" cy="533400"/>
          </a:xfrm>
          <a:prstGeom prst="round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b="1" dirty="0" smtClean="0">
                <a:solidFill>
                  <a:schemeClr val="tx1"/>
                </a:solidFill>
              </a:rPr>
              <a:t>Indra pendengar (telinga)</a:t>
            </a:r>
            <a:endParaRPr lang="id-ID" sz="2400" b="1" dirty="0">
              <a:solidFill>
                <a:schemeClr val="tx1"/>
              </a:solidFill>
            </a:endParaRPr>
          </a:p>
        </p:txBody>
      </p:sp>
      <p:pic>
        <p:nvPicPr>
          <p:cNvPr id="5122" name="Picture 2"/>
          <p:cNvPicPr>
            <a:picLocks noChangeAspect="1" noChangeArrowheads="1"/>
          </p:cNvPicPr>
          <p:nvPr/>
        </p:nvPicPr>
        <p:blipFill>
          <a:blip r:embed="rId2"/>
          <a:srcRect/>
          <a:stretch>
            <a:fillRect/>
          </a:stretch>
        </p:blipFill>
        <p:spPr bwMode="auto">
          <a:xfrm>
            <a:off x="1143000" y="1676400"/>
            <a:ext cx="6858000" cy="4794130"/>
          </a:xfrm>
          <a:prstGeom prst="rect">
            <a:avLst/>
          </a:prstGeom>
          <a:noFill/>
          <a:ln w="9525">
            <a:noFill/>
            <a:miter lim="800000"/>
            <a:headEnd/>
            <a:tailEnd/>
          </a:ln>
          <a:effectLst/>
        </p:spPr>
      </p:pic>
      <p:pic>
        <p:nvPicPr>
          <p:cNvPr id="5123" name="Picture 3"/>
          <p:cNvPicPr>
            <a:picLocks noChangeAspect="1" noChangeArrowheads="1"/>
          </p:cNvPicPr>
          <p:nvPr/>
        </p:nvPicPr>
        <p:blipFill>
          <a:blip r:embed="rId3"/>
          <a:srcRect/>
          <a:stretch>
            <a:fillRect/>
          </a:stretch>
        </p:blipFill>
        <p:spPr bwMode="auto">
          <a:xfrm>
            <a:off x="2362200" y="1219200"/>
            <a:ext cx="4267200" cy="396949"/>
          </a:xfrm>
          <a:prstGeom prst="rect">
            <a:avLst/>
          </a:prstGeom>
          <a:noFill/>
          <a:ln w="9525">
            <a:noFill/>
            <a:miter lim="800000"/>
            <a:headEnd/>
            <a:tailEnd/>
          </a:ln>
          <a:effectLst/>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5123"/>
                                        </p:tgtEl>
                                        <p:attrNameLst>
                                          <p:attrName>style.visibility</p:attrName>
                                        </p:attrNameLst>
                                      </p:cBhvr>
                                      <p:to>
                                        <p:strVal val="visible"/>
                                      </p:to>
                                    </p:set>
                                    <p:animEffect transition="in" filter="checkerboard(across)">
                                      <p:cBhvr>
                                        <p:cTn id="7" dur="500"/>
                                        <p:tgtEl>
                                          <p:spTgt spid="512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5122"/>
                                        </p:tgtEl>
                                        <p:attrNameLst>
                                          <p:attrName>style.visibility</p:attrName>
                                        </p:attrNameLst>
                                      </p:cBhvr>
                                      <p:to>
                                        <p:strVal val="visible"/>
                                      </p:to>
                                    </p:set>
                                    <p:anim calcmode="lin" valueType="num">
                                      <p:cBhvr additive="base">
                                        <p:cTn id="12" dur="500" fill="hold"/>
                                        <p:tgtEl>
                                          <p:spTgt spid="5122"/>
                                        </p:tgtEl>
                                        <p:attrNameLst>
                                          <p:attrName>ppt_x</p:attrName>
                                        </p:attrNameLst>
                                      </p:cBhvr>
                                      <p:tavLst>
                                        <p:tav tm="0">
                                          <p:val>
                                            <p:strVal val="#ppt_x"/>
                                          </p:val>
                                        </p:tav>
                                        <p:tav tm="100000">
                                          <p:val>
                                            <p:strVal val="#ppt_x"/>
                                          </p:val>
                                        </p:tav>
                                      </p:tavLst>
                                    </p:anim>
                                    <p:anim calcmode="lin" valueType="num">
                                      <p:cBhvr additive="base">
                                        <p:cTn id="13" dur="500" fill="hold"/>
                                        <p:tgtEl>
                                          <p:spTgt spid="51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04800" y="1371600"/>
            <a:ext cx="3810000" cy="381000"/>
          </a:xfrm>
          <a:prstGeom prst="rect">
            <a:avLst/>
          </a:prstGeom>
        </p:spPr>
        <p:txBody>
          <a:bodyPr/>
          <a:lstStyle/>
          <a:p>
            <a:r>
              <a:rPr lang="en-US" sz="2200" b="1" dirty="0" err="1" smtClean="0">
                <a:solidFill>
                  <a:srgbClr val="00B0F0"/>
                </a:solidFill>
              </a:rPr>
              <a:t>Mekanisme</a:t>
            </a:r>
            <a:r>
              <a:rPr lang="en-US" sz="2200" b="1" dirty="0" smtClean="0">
                <a:solidFill>
                  <a:srgbClr val="00B0F0"/>
                </a:solidFill>
              </a:rPr>
              <a:t> </a:t>
            </a:r>
            <a:r>
              <a:rPr lang="en-US" sz="2200" b="1" dirty="0" err="1" smtClean="0">
                <a:solidFill>
                  <a:srgbClr val="00B0F0"/>
                </a:solidFill>
              </a:rPr>
              <a:t>terjadinya</a:t>
            </a:r>
            <a:r>
              <a:rPr lang="en-US" sz="2200" b="1" dirty="0" smtClean="0">
                <a:solidFill>
                  <a:srgbClr val="00B0F0"/>
                </a:solidFill>
              </a:rPr>
              <a:t> </a:t>
            </a:r>
            <a:r>
              <a:rPr lang="en-US" sz="2200" b="1" dirty="0" err="1" smtClean="0">
                <a:solidFill>
                  <a:srgbClr val="00B0F0"/>
                </a:solidFill>
              </a:rPr>
              <a:t>suara</a:t>
            </a:r>
            <a:endParaRPr lang="en-US" sz="2200" b="1" dirty="0">
              <a:solidFill>
                <a:srgbClr val="00B0F0"/>
              </a:solidFill>
            </a:endParaRPr>
          </a:p>
        </p:txBody>
      </p:sp>
      <p:sp>
        <p:nvSpPr>
          <p:cNvPr id="3" name="Content Placeholder 2"/>
          <p:cNvSpPr>
            <a:spLocks noGrp="1"/>
          </p:cNvSpPr>
          <p:nvPr>
            <p:ph idx="4294967295"/>
          </p:nvPr>
        </p:nvSpPr>
        <p:spPr>
          <a:xfrm>
            <a:off x="533400" y="1905000"/>
            <a:ext cx="8305800" cy="4495800"/>
          </a:xfrm>
          <a:prstGeom prst="rect">
            <a:avLst/>
          </a:prstGeom>
        </p:spPr>
        <p:txBody>
          <a:bodyPr>
            <a:normAutofit fontScale="47500" lnSpcReduction="20000"/>
          </a:bodyPr>
          <a:lstStyle/>
          <a:p>
            <a:pPr marL="0" indent="0">
              <a:buFontTx/>
              <a:buNone/>
            </a:pPr>
            <a:r>
              <a:rPr lang="en-US" sz="3800" dirty="0" err="1" smtClean="0"/>
              <a:t>Gelombang</a:t>
            </a:r>
            <a:r>
              <a:rPr lang="en-US" sz="3800" dirty="0" smtClean="0"/>
              <a:t> </a:t>
            </a:r>
            <a:r>
              <a:rPr lang="en-US" sz="3800" dirty="0" err="1" smtClean="0"/>
              <a:t>suara</a:t>
            </a:r>
            <a:r>
              <a:rPr lang="en-US" sz="3800" dirty="0" smtClean="0"/>
              <a:t> yang </a:t>
            </a:r>
            <a:r>
              <a:rPr lang="en-US" sz="3800" dirty="0" err="1" smtClean="0"/>
              <a:t>masuk</a:t>
            </a:r>
            <a:r>
              <a:rPr lang="en-US" sz="3800" dirty="0" smtClean="0"/>
              <a:t> </a:t>
            </a:r>
            <a:r>
              <a:rPr lang="en-US" sz="3800" dirty="0" err="1" smtClean="0"/>
              <a:t>ke</a:t>
            </a:r>
            <a:r>
              <a:rPr lang="en-US" sz="3800" dirty="0" smtClean="0"/>
              <a:t> </a:t>
            </a:r>
            <a:r>
              <a:rPr lang="en-US" sz="3800" dirty="0" err="1" smtClean="0"/>
              <a:t>dalam</a:t>
            </a:r>
            <a:r>
              <a:rPr lang="en-US" sz="3800" dirty="0" smtClean="0"/>
              <a:t> </a:t>
            </a:r>
            <a:r>
              <a:rPr lang="en-US" sz="3800" dirty="0" err="1" smtClean="0"/>
              <a:t>liang</a:t>
            </a:r>
            <a:r>
              <a:rPr lang="en-US" sz="3800" dirty="0" smtClean="0"/>
              <a:t> </a:t>
            </a:r>
            <a:r>
              <a:rPr lang="en-US" sz="3800" dirty="0" err="1" smtClean="0"/>
              <a:t>telinga</a:t>
            </a:r>
            <a:r>
              <a:rPr lang="en-US" sz="3800" dirty="0" smtClean="0"/>
              <a:t> </a:t>
            </a:r>
            <a:r>
              <a:rPr lang="en-US" sz="3800" dirty="0" err="1" smtClean="0"/>
              <a:t>akan</a:t>
            </a:r>
            <a:r>
              <a:rPr lang="en-US" sz="3800" dirty="0" smtClean="0"/>
              <a:t> </a:t>
            </a:r>
            <a:r>
              <a:rPr lang="en-US" sz="3800" dirty="0" err="1" smtClean="0"/>
              <a:t>memukul</a:t>
            </a:r>
            <a:r>
              <a:rPr lang="en-US" sz="3800" dirty="0" smtClean="0"/>
              <a:t> </a:t>
            </a:r>
            <a:r>
              <a:rPr lang="en-US" sz="3800" dirty="0" err="1" smtClean="0"/>
              <a:t>gendang</a:t>
            </a:r>
            <a:r>
              <a:rPr lang="en-US" sz="3800" dirty="0" smtClean="0"/>
              <a:t> </a:t>
            </a:r>
            <a:r>
              <a:rPr lang="en-US" sz="3800" dirty="0" err="1" smtClean="0"/>
              <a:t>telinga</a:t>
            </a:r>
            <a:r>
              <a:rPr lang="en-US" sz="3800" dirty="0" smtClean="0"/>
              <a:t> (</a:t>
            </a:r>
            <a:r>
              <a:rPr lang="en-US" sz="3800" dirty="0" err="1" smtClean="0"/>
              <a:t>membran</a:t>
            </a:r>
            <a:r>
              <a:rPr lang="en-US" sz="3800" dirty="0" smtClean="0"/>
              <a:t> timpani) </a:t>
            </a:r>
            <a:r>
              <a:rPr lang="en-US" sz="3800" dirty="0" err="1" smtClean="0"/>
              <a:t>sehingga</a:t>
            </a:r>
            <a:r>
              <a:rPr lang="en-US" sz="3800" dirty="0" smtClean="0"/>
              <a:t> </a:t>
            </a:r>
            <a:r>
              <a:rPr lang="en-US" sz="3800" dirty="0" err="1" smtClean="0"/>
              <a:t>bergetar</a:t>
            </a:r>
            <a:r>
              <a:rPr lang="en-US" sz="3800" dirty="0" smtClean="0"/>
              <a:t>.</a:t>
            </a:r>
            <a:endParaRPr lang="id-ID" sz="3800" dirty="0" smtClean="0"/>
          </a:p>
          <a:p>
            <a:pPr marL="0" indent="0">
              <a:buFontTx/>
              <a:buNone/>
            </a:pPr>
            <a:endParaRPr lang="en-US" sz="3800" dirty="0" smtClean="0"/>
          </a:p>
          <a:p>
            <a:pPr marL="0" indent="0">
              <a:buFontTx/>
              <a:buNone/>
            </a:pPr>
            <a:r>
              <a:rPr lang="en-US" sz="3800" dirty="0" err="1" smtClean="0"/>
              <a:t>Getaran</a:t>
            </a:r>
            <a:r>
              <a:rPr lang="en-US" sz="3800" dirty="0" smtClean="0"/>
              <a:t> </a:t>
            </a:r>
            <a:r>
              <a:rPr lang="en-US" sz="3800" dirty="0" err="1" smtClean="0"/>
              <a:t>membran</a:t>
            </a:r>
            <a:r>
              <a:rPr lang="en-US" sz="3800" dirty="0" smtClean="0"/>
              <a:t> timpani </a:t>
            </a:r>
            <a:r>
              <a:rPr lang="en-US" sz="3800" dirty="0" err="1" smtClean="0"/>
              <a:t>di</a:t>
            </a:r>
            <a:r>
              <a:rPr lang="en-US" sz="3800" dirty="0" smtClean="0"/>
              <a:t> </a:t>
            </a:r>
            <a:r>
              <a:rPr lang="en-US" sz="3800" dirty="0" err="1" smtClean="0"/>
              <a:t>transmisikan</a:t>
            </a:r>
            <a:r>
              <a:rPr lang="en-US" sz="3800" dirty="0" smtClean="0"/>
              <a:t> </a:t>
            </a:r>
            <a:r>
              <a:rPr lang="en-US" sz="3800" dirty="0" err="1" smtClean="0"/>
              <a:t>melintas</a:t>
            </a:r>
            <a:r>
              <a:rPr lang="id-ID" sz="3800" dirty="0" smtClean="0"/>
              <a:t>i</a:t>
            </a:r>
            <a:r>
              <a:rPr lang="en-US" sz="3800" dirty="0" smtClean="0"/>
              <a:t> </a:t>
            </a:r>
            <a:r>
              <a:rPr lang="en-US" sz="3800" dirty="0" err="1" smtClean="0"/>
              <a:t>telinga</a:t>
            </a:r>
            <a:r>
              <a:rPr lang="en-US" sz="3800" dirty="0" smtClean="0"/>
              <a:t> </a:t>
            </a:r>
            <a:r>
              <a:rPr lang="en-US" sz="3800" dirty="0" err="1" smtClean="0"/>
              <a:t>tengah</a:t>
            </a:r>
            <a:r>
              <a:rPr lang="en-US" sz="3800" dirty="0" smtClean="0"/>
              <a:t> </a:t>
            </a:r>
            <a:r>
              <a:rPr lang="en-US" sz="3800" dirty="0" err="1" smtClean="0"/>
              <a:t>melalui</a:t>
            </a:r>
            <a:r>
              <a:rPr lang="en-US" sz="3800" dirty="0" smtClean="0"/>
              <a:t> 3 </a:t>
            </a:r>
            <a:r>
              <a:rPr lang="en-US" sz="3800" dirty="0" err="1" smtClean="0"/>
              <a:t>tulang</a:t>
            </a:r>
            <a:r>
              <a:rPr lang="en-US" sz="3800" dirty="0" smtClean="0"/>
              <a:t> </a:t>
            </a:r>
            <a:r>
              <a:rPr lang="en-US" sz="3800" dirty="0" err="1" smtClean="0"/>
              <a:t>kecil</a:t>
            </a:r>
            <a:r>
              <a:rPr lang="en-US" sz="3800" dirty="0" smtClean="0"/>
              <a:t>, yang </a:t>
            </a:r>
            <a:r>
              <a:rPr lang="en-US" sz="3800" dirty="0" err="1" smtClean="0"/>
              <a:t>terdiri</a:t>
            </a:r>
            <a:r>
              <a:rPr lang="en-US" sz="3800" dirty="0" smtClean="0"/>
              <a:t> </a:t>
            </a:r>
            <a:r>
              <a:rPr lang="en-US" sz="3800" dirty="0" err="1" smtClean="0"/>
              <a:t>dari</a:t>
            </a:r>
            <a:r>
              <a:rPr lang="en-US" sz="3800" dirty="0" smtClean="0"/>
              <a:t> </a:t>
            </a:r>
            <a:r>
              <a:rPr lang="en-US" sz="3800" dirty="0" err="1" smtClean="0"/>
              <a:t>tulang</a:t>
            </a:r>
            <a:r>
              <a:rPr lang="en-US" sz="3800" dirty="0" smtClean="0"/>
              <a:t> </a:t>
            </a:r>
            <a:r>
              <a:rPr lang="en-US" sz="3800" dirty="0" err="1" smtClean="0"/>
              <a:t>martil</a:t>
            </a:r>
            <a:r>
              <a:rPr lang="en-US" sz="3800" dirty="0" smtClean="0"/>
              <a:t> (mal</a:t>
            </a:r>
            <a:r>
              <a:rPr lang="id-ID" sz="3800" dirty="0" smtClean="0"/>
              <a:t>eu</a:t>
            </a:r>
            <a:r>
              <a:rPr lang="en-US" sz="3800" dirty="0" smtClean="0"/>
              <a:t>s), </a:t>
            </a:r>
            <a:r>
              <a:rPr lang="en-US" sz="3800" dirty="0" err="1" smtClean="0"/>
              <a:t>landasan</a:t>
            </a:r>
            <a:r>
              <a:rPr lang="en-US" sz="3800" dirty="0" smtClean="0"/>
              <a:t> (</a:t>
            </a:r>
            <a:r>
              <a:rPr lang="en-US" sz="3800" dirty="0" err="1" smtClean="0"/>
              <a:t>inkus</a:t>
            </a:r>
            <a:r>
              <a:rPr lang="en-US" sz="3800" dirty="0" smtClean="0"/>
              <a:t>), </a:t>
            </a:r>
            <a:r>
              <a:rPr lang="en-US" sz="3800" dirty="0" err="1" smtClean="0"/>
              <a:t>dan</a:t>
            </a:r>
            <a:r>
              <a:rPr lang="en-US" sz="3800" dirty="0" smtClean="0"/>
              <a:t> </a:t>
            </a:r>
            <a:r>
              <a:rPr lang="en-US" sz="3800" dirty="0" err="1" smtClean="0"/>
              <a:t>sanggurdi</a:t>
            </a:r>
            <a:r>
              <a:rPr lang="en-US" sz="3800" dirty="0" smtClean="0"/>
              <a:t> (stapes).</a:t>
            </a:r>
          </a:p>
          <a:p>
            <a:pPr marL="0" indent="0">
              <a:buFontTx/>
              <a:buNone/>
            </a:pPr>
            <a:endParaRPr lang="en-US" sz="3800" dirty="0" smtClean="0"/>
          </a:p>
          <a:p>
            <a:pPr marL="0" indent="0">
              <a:buFontTx/>
              <a:buNone/>
            </a:pPr>
            <a:r>
              <a:rPr lang="en-US" sz="3800" dirty="0" err="1" smtClean="0"/>
              <a:t>Getaran</a:t>
            </a:r>
            <a:r>
              <a:rPr lang="en-US" sz="3800" dirty="0" smtClean="0"/>
              <a:t> </a:t>
            </a:r>
            <a:r>
              <a:rPr lang="en-US" sz="3800" dirty="0" err="1" smtClean="0"/>
              <a:t>tulang</a:t>
            </a:r>
            <a:r>
              <a:rPr lang="en-US" sz="3800" dirty="0" smtClean="0"/>
              <a:t> </a:t>
            </a:r>
            <a:r>
              <a:rPr lang="en-US" sz="3800" dirty="0" err="1" smtClean="0"/>
              <a:t>sanggurdi</a:t>
            </a:r>
            <a:r>
              <a:rPr lang="en-US" sz="3800" dirty="0" smtClean="0"/>
              <a:t> </a:t>
            </a:r>
            <a:r>
              <a:rPr lang="en-US" sz="3800" dirty="0" err="1" smtClean="0"/>
              <a:t>ditransmisikan</a:t>
            </a:r>
            <a:r>
              <a:rPr lang="en-US" sz="3800" dirty="0" smtClean="0"/>
              <a:t> </a:t>
            </a:r>
            <a:r>
              <a:rPr lang="en-US" sz="3800" dirty="0" err="1" smtClean="0"/>
              <a:t>ke</a:t>
            </a:r>
            <a:r>
              <a:rPr lang="en-US" sz="3800" dirty="0" smtClean="0"/>
              <a:t> </a:t>
            </a:r>
            <a:r>
              <a:rPr lang="en-US" sz="3800" dirty="0" err="1" smtClean="0"/>
              <a:t>telinga</a:t>
            </a:r>
            <a:r>
              <a:rPr lang="en-US" sz="3800" dirty="0" smtClean="0"/>
              <a:t> </a:t>
            </a:r>
            <a:r>
              <a:rPr lang="en-US" sz="3800" dirty="0" err="1" smtClean="0"/>
              <a:t>dalam</a:t>
            </a:r>
            <a:r>
              <a:rPr lang="en-US" sz="3800" dirty="0" smtClean="0"/>
              <a:t> </a:t>
            </a:r>
            <a:r>
              <a:rPr lang="en-US" sz="3800" dirty="0" err="1" smtClean="0"/>
              <a:t>melalui</a:t>
            </a:r>
            <a:r>
              <a:rPr lang="en-US" sz="3800" dirty="0" smtClean="0"/>
              <a:t> </a:t>
            </a:r>
            <a:r>
              <a:rPr lang="en-US" sz="3800" dirty="0" err="1" smtClean="0"/>
              <a:t>membran</a:t>
            </a:r>
            <a:r>
              <a:rPr lang="en-US" sz="3800" dirty="0" smtClean="0"/>
              <a:t> </a:t>
            </a:r>
            <a:r>
              <a:rPr lang="en-US" sz="3800" dirty="0" err="1" smtClean="0"/>
              <a:t>jendela</a:t>
            </a:r>
            <a:r>
              <a:rPr lang="en-US" sz="3800" dirty="0" smtClean="0"/>
              <a:t> oval </a:t>
            </a:r>
            <a:r>
              <a:rPr lang="en-US" sz="3800" dirty="0" err="1" smtClean="0"/>
              <a:t>ke</a:t>
            </a:r>
            <a:r>
              <a:rPr lang="en-US" sz="3800" dirty="0" smtClean="0"/>
              <a:t> </a:t>
            </a:r>
            <a:r>
              <a:rPr lang="en-US" sz="3800" dirty="0" err="1" smtClean="0"/>
              <a:t>koklea</a:t>
            </a:r>
            <a:r>
              <a:rPr lang="en-US" sz="3800" dirty="0" smtClean="0"/>
              <a:t> </a:t>
            </a:r>
            <a:r>
              <a:rPr lang="id-ID" sz="3800" dirty="0" smtClean="0"/>
              <a:t>.</a:t>
            </a:r>
          </a:p>
          <a:p>
            <a:pPr marL="0" indent="0">
              <a:buFontTx/>
              <a:buNone/>
            </a:pPr>
            <a:endParaRPr lang="en-US" sz="3800" dirty="0" smtClean="0"/>
          </a:p>
          <a:p>
            <a:pPr marL="0" indent="0">
              <a:buFontTx/>
              <a:buNone/>
            </a:pPr>
            <a:r>
              <a:rPr lang="en-US" sz="3800" dirty="0" err="1" smtClean="0"/>
              <a:t>Getaran</a:t>
            </a:r>
            <a:r>
              <a:rPr lang="en-US" sz="3800" dirty="0" smtClean="0"/>
              <a:t> </a:t>
            </a:r>
            <a:r>
              <a:rPr lang="en-US" sz="3800" dirty="0" err="1" smtClean="0"/>
              <a:t>dari</a:t>
            </a:r>
            <a:r>
              <a:rPr lang="en-US" sz="3800" dirty="0" smtClean="0"/>
              <a:t> </a:t>
            </a:r>
            <a:r>
              <a:rPr lang="en-US" sz="3800" dirty="0" err="1" smtClean="0"/>
              <a:t>jendela</a:t>
            </a:r>
            <a:r>
              <a:rPr lang="en-US" sz="3800" dirty="0" smtClean="0"/>
              <a:t> oval </a:t>
            </a:r>
            <a:r>
              <a:rPr lang="id-ID" sz="3800" dirty="0" smtClean="0"/>
              <a:t>di</a:t>
            </a:r>
            <a:r>
              <a:rPr lang="en-US" sz="3800" dirty="0" err="1" smtClean="0"/>
              <a:t>transmisikan</a:t>
            </a:r>
            <a:r>
              <a:rPr lang="en-US" sz="3800" dirty="0" smtClean="0"/>
              <a:t> </a:t>
            </a:r>
            <a:r>
              <a:rPr lang="en-US" sz="3800" dirty="0" err="1" smtClean="0"/>
              <a:t>ke</a:t>
            </a:r>
            <a:r>
              <a:rPr lang="en-US" sz="3800" dirty="0" smtClean="0"/>
              <a:t> </a:t>
            </a:r>
            <a:r>
              <a:rPr lang="en-US" sz="3800" dirty="0" err="1" smtClean="0"/>
              <a:t>dalam</a:t>
            </a:r>
            <a:r>
              <a:rPr lang="en-US" sz="3800" dirty="0" smtClean="0"/>
              <a:t> </a:t>
            </a:r>
            <a:r>
              <a:rPr lang="en-US" sz="3800" dirty="0" err="1" smtClean="0"/>
              <a:t>cairan</a:t>
            </a:r>
            <a:r>
              <a:rPr lang="en-US" sz="3800" dirty="0" smtClean="0"/>
              <a:t> </a:t>
            </a:r>
            <a:r>
              <a:rPr lang="en-US" sz="3800" dirty="0" err="1" smtClean="0"/>
              <a:t>limfa</a:t>
            </a:r>
            <a:r>
              <a:rPr lang="en-US" sz="3800" dirty="0" smtClean="0"/>
              <a:t> </a:t>
            </a:r>
            <a:r>
              <a:rPr lang="en-US" sz="3800" dirty="0" err="1" smtClean="0"/>
              <a:t>dalam</a:t>
            </a:r>
            <a:r>
              <a:rPr lang="en-US" sz="3800" dirty="0" smtClean="0"/>
              <a:t> </a:t>
            </a:r>
            <a:r>
              <a:rPr lang="en-US" sz="3800" dirty="0" err="1" smtClean="0"/>
              <a:t>ruangan</a:t>
            </a:r>
            <a:r>
              <a:rPr lang="en-US" sz="3800" dirty="0" smtClean="0"/>
              <a:t> </a:t>
            </a:r>
            <a:r>
              <a:rPr lang="en-US" sz="3800" dirty="0" err="1" smtClean="0"/>
              <a:t>koklea</a:t>
            </a:r>
            <a:r>
              <a:rPr lang="en-US" sz="3800" dirty="0" smtClean="0"/>
              <a:t>. </a:t>
            </a:r>
            <a:r>
              <a:rPr lang="en-US" sz="3800" dirty="0" err="1" smtClean="0"/>
              <a:t>Selanjutnya</a:t>
            </a:r>
            <a:r>
              <a:rPr lang="id-ID" sz="3800" dirty="0" smtClean="0"/>
              <a:t>, </a:t>
            </a:r>
            <a:r>
              <a:rPr lang="en-US" sz="3800" dirty="0" err="1" smtClean="0"/>
              <a:t>getaran</a:t>
            </a:r>
            <a:r>
              <a:rPr lang="en-US" sz="3800" dirty="0" smtClean="0"/>
              <a:t> </a:t>
            </a:r>
            <a:r>
              <a:rPr lang="en-US" sz="3800" dirty="0" err="1" smtClean="0"/>
              <a:t>diteruskan</a:t>
            </a:r>
            <a:r>
              <a:rPr lang="en-US" sz="3800" dirty="0" smtClean="0"/>
              <a:t> </a:t>
            </a:r>
            <a:r>
              <a:rPr lang="en-US" sz="3800" dirty="0" err="1" smtClean="0"/>
              <a:t>dengan</a:t>
            </a:r>
            <a:r>
              <a:rPr lang="en-US" sz="3800" dirty="0" smtClean="0"/>
              <a:t> </a:t>
            </a:r>
            <a:r>
              <a:rPr lang="en-US" sz="3800" dirty="0" err="1" smtClean="0"/>
              <a:t>gerak</a:t>
            </a:r>
            <a:r>
              <a:rPr lang="en-US" sz="3800" dirty="0" smtClean="0"/>
              <a:t> </a:t>
            </a:r>
            <a:r>
              <a:rPr lang="en-US" sz="3800" dirty="0" err="1" smtClean="0"/>
              <a:t>berlawanan</a:t>
            </a:r>
            <a:r>
              <a:rPr lang="en-US" sz="3800" dirty="0" smtClean="0"/>
              <a:t>  </a:t>
            </a:r>
            <a:r>
              <a:rPr lang="en-US" sz="3800" dirty="0" err="1" smtClean="0"/>
              <a:t>arah</a:t>
            </a:r>
            <a:r>
              <a:rPr lang="id-ID" sz="3800" dirty="0" smtClean="0"/>
              <a:t> ke</a:t>
            </a:r>
            <a:r>
              <a:rPr lang="en-US" sz="3800" dirty="0" smtClean="0"/>
              <a:t> </a:t>
            </a:r>
            <a:r>
              <a:rPr lang="en-US" sz="3800" dirty="0" err="1" smtClean="0"/>
              <a:t>jendela</a:t>
            </a:r>
            <a:r>
              <a:rPr lang="en-US" sz="3800" dirty="0" smtClean="0"/>
              <a:t> </a:t>
            </a:r>
            <a:r>
              <a:rPr lang="en-US" sz="3800" dirty="0" err="1" smtClean="0"/>
              <a:t>bundar</a:t>
            </a:r>
            <a:r>
              <a:rPr lang="en-US" sz="3800" dirty="0" smtClean="0"/>
              <a:t>. </a:t>
            </a:r>
            <a:r>
              <a:rPr lang="en-US" sz="3800" dirty="0" err="1" smtClean="0"/>
              <a:t>Dibagian</a:t>
            </a:r>
            <a:r>
              <a:rPr lang="en-US" sz="3800" dirty="0" smtClean="0"/>
              <a:t> </a:t>
            </a:r>
            <a:r>
              <a:rPr lang="en-US" sz="3800" dirty="0" err="1" smtClean="0"/>
              <a:t>dalam</a:t>
            </a:r>
            <a:r>
              <a:rPr lang="en-US" sz="3800" dirty="0" smtClean="0"/>
              <a:t> </a:t>
            </a:r>
            <a:r>
              <a:rPr lang="en-US" sz="3800" dirty="0" err="1" smtClean="0"/>
              <a:t>ruang</a:t>
            </a:r>
            <a:r>
              <a:rPr lang="id-ID" sz="3800" dirty="0" smtClean="0"/>
              <a:t>an</a:t>
            </a:r>
            <a:r>
              <a:rPr lang="en-US" sz="3800" dirty="0" smtClean="0"/>
              <a:t> </a:t>
            </a:r>
            <a:r>
              <a:rPr lang="en-US" sz="3800" dirty="0" err="1" smtClean="0"/>
              <a:t>koklea</a:t>
            </a:r>
            <a:r>
              <a:rPr lang="en-US" sz="3800" dirty="0" smtClean="0"/>
              <a:t> </a:t>
            </a:r>
            <a:r>
              <a:rPr lang="en-US" sz="3800" dirty="0" err="1" smtClean="0"/>
              <a:t>terdapat</a:t>
            </a:r>
            <a:r>
              <a:rPr lang="en-US" sz="3800" dirty="0" smtClean="0"/>
              <a:t> organ </a:t>
            </a:r>
            <a:r>
              <a:rPr lang="en-US" sz="3800" dirty="0" err="1" smtClean="0"/>
              <a:t>korti</a:t>
            </a:r>
            <a:r>
              <a:rPr lang="en-US" sz="3800" dirty="0" smtClean="0"/>
              <a:t>. Organ </a:t>
            </a:r>
            <a:r>
              <a:rPr lang="en-US" sz="3800" dirty="0" err="1" smtClean="0"/>
              <a:t>korti</a:t>
            </a:r>
            <a:r>
              <a:rPr lang="en-US" sz="3800" dirty="0" smtClean="0"/>
              <a:t> </a:t>
            </a:r>
            <a:r>
              <a:rPr lang="en-US" sz="3800" dirty="0" err="1" smtClean="0"/>
              <a:t>berisi</a:t>
            </a:r>
            <a:r>
              <a:rPr lang="en-US" sz="3800" dirty="0" smtClean="0"/>
              <a:t> </a:t>
            </a:r>
            <a:r>
              <a:rPr lang="en-US" sz="3800" dirty="0" err="1" smtClean="0"/>
              <a:t>sel-sel</a:t>
            </a:r>
            <a:r>
              <a:rPr lang="en-US" sz="3800" dirty="0" smtClean="0"/>
              <a:t> </a:t>
            </a:r>
            <a:r>
              <a:rPr lang="en-US" sz="3800" dirty="0" err="1" smtClean="0"/>
              <a:t>rambut</a:t>
            </a:r>
            <a:r>
              <a:rPr lang="en-US" sz="3800" dirty="0" smtClean="0"/>
              <a:t> yang </a:t>
            </a:r>
            <a:r>
              <a:rPr lang="en-US" sz="3800" dirty="0" err="1" smtClean="0"/>
              <a:t>sangat</a:t>
            </a:r>
            <a:r>
              <a:rPr lang="en-US" sz="3800" dirty="0" smtClean="0"/>
              <a:t> </a:t>
            </a:r>
            <a:r>
              <a:rPr lang="en-US" sz="3800" dirty="0" err="1" smtClean="0"/>
              <a:t>peka</a:t>
            </a:r>
            <a:r>
              <a:rPr lang="en-US" sz="3800" dirty="0" smtClean="0"/>
              <a:t>. </a:t>
            </a:r>
            <a:r>
              <a:rPr lang="en-US" sz="3800" dirty="0" err="1" smtClean="0"/>
              <a:t>Inilah</a:t>
            </a:r>
            <a:r>
              <a:rPr lang="en-US" sz="3800" dirty="0" smtClean="0"/>
              <a:t> </a:t>
            </a:r>
            <a:r>
              <a:rPr lang="en-US" sz="3800" dirty="0" err="1" smtClean="0"/>
              <a:t>reseptor</a:t>
            </a:r>
            <a:r>
              <a:rPr lang="en-US" sz="3800" dirty="0" smtClean="0"/>
              <a:t> </a:t>
            </a:r>
            <a:r>
              <a:rPr lang="en-US" sz="3800" dirty="0" err="1" smtClean="0"/>
              <a:t>getaran</a:t>
            </a:r>
            <a:r>
              <a:rPr lang="en-US" sz="3800" dirty="0" smtClean="0"/>
              <a:t> </a:t>
            </a:r>
            <a:r>
              <a:rPr lang="en-US" sz="3800" dirty="0" err="1" smtClean="0"/>
              <a:t>sebenarnya</a:t>
            </a:r>
            <a:r>
              <a:rPr lang="en-US" sz="3800" dirty="0" smtClean="0"/>
              <a:t>. </a:t>
            </a:r>
            <a:r>
              <a:rPr lang="en-US" sz="3800" dirty="0" err="1" smtClean="0"/>
              <a:t>Sel-sel</a:t>
            </a:r>
            <a:r>
              <a:rPr lang="en-US" sz="3800" dirty="0" smtClean="0"/>
              <a:t> </a:t>
            </a:r>
            <a:r>
              <a:rPr lang="en-US" sz="3800" dirty="0" err="1" smtClean="0"/>
              <a:t>rambut</a:t>
            </a:r>
            <a:r>
              <a:rPr lang="en-US" sz="3800" dirty="0" smtClean="0"/>
              <a:t> </a:t>
            </a:r>
            <a:r>
              <a:rPr lang="en-US" sz="3800" dirty="0" err="1" smtClean="0"/>
              <a:t>tersebut</a:t>
            </a:r>
            <a:r>
              <a:rPr lang="en-US" sz="3800" dirty="0" smtClean="0"/>
              <a:t> </a:t>
            </a:r>
            <a:r>
              <a:rPr lang="en-US" sz="3800" dirty="0" err="1" smtClean="0"/>
              <a:t>terletak</a:t>
            </a:r>
            <a:r>
              <a:rPr lang="en-US" sz="3800" dirty="0" smtClean="0"/>
              <a:t> </a:t>
            </a:r>
            <a:r>
              <a:rPr lang="en-US" sz="3800" dirty="0" err="1" smtClean="0"/>
              <a:t>diantara</a:t>
            </a:r>
            <a:r>
              <a:rPr lang="en-US" sz="3800" dirty="0" smtClean="0"/>
              <a:t> </a:t>
            </a:r>
            <a:r>
              <a:rPr lang="en-US" sz="3800" dirty="0" err="1" smtClean="0"/>
              <a:t>membran</a:t>
            </a:r>
            <a:r>
              <a:rPr lang="en-US" sz="3800" dirty="0" smtClean="0"/>
              <a:t> </a:t>
            </a:r>
            <a:r>
              <a:rPr lang="en-US" sz="3800" dirty="0" err="1" smtClean="0"/>
              <a:t>basiler</a:t>
            </a:r>
            <a:r>
              <a:rPr lang="en-US" sz="3800" dirty="0" smtClean="0"/>
              <a:t> </a:t>
            </a:r>
            <a:r>
              <a:rPr lang="en-US" sz="3800" dirty="0" err="1" smtClean="0"/>
              <a:t>dan</a:t>
            </a:r>
            <a:r>
              <a:rPr lang="en-US" sz="3800" dirty="0" smtClean="0"/>
              <a:t> </a:t>
            </a:r>
            <a:r>
              <a:rPr lang="en-US" sz="3800" dirty="0" err="1" smtClean="0"/>
              <a:t>membran</a:t>
            </a:r>
            <a:r>
              <a:rPr lang="en-US" sz="3800" dirty="0" smtClean="0"/>
              <a:t> </a:t>
            </a:r>
            <a:r>
              <a:rPr lang="en-US" sz="3800" dirty="0" err="1" smtClean="0"/>
              <a:t>tektorial</a:t>
            </a:r>
            <a:r>
              <a:rPr lang="en-US" sz="3800" dirty="0" smtClean="0"/>
              <a:t>. </a:t>
            </a:r>
            <a:r>
              <a:rPr lang="en-US" sz="3800" dirty="0" err="1" smtClean="0"/>
              <a:t>Getaran</a:t>
            </a:r>
            <a:r>
              <a:rPr lang="en-US" sz="3800" dirty="0" smtClean="0"/>
              <a:t> </a:t>
            </a:r>
            <a:r>
              <a:rPr lang="en-US" sz="3800" dirty="0" err="1" smtClean="0"/>
              <a:t>dalam</a:t>
            </a:r>
            <a:r>
              <a:rPr lang="en-US" sz="3800" dirty="0" smtClean="0"/>
              <a:t> </a:t>
            </a:r>
            <a:r>
              <a:rPr lang="en-US" sz="3800" dirty="0" err="1" smtClean="0"/>
              <a:t>cairaan</a:t>
            </a:r>
            <a:r>
              <a:rPr lang="en-US" sz="3800" dirty="0" smtClean="0"/>
              <a:t> </a:t>
            </a:r>
            <a:r>
              <a:rPr lang="en-US" sz="3800" dirty="0" err="1" smtClean="0"/>
              <a:t>koklea</a:t>
            </a:r>
            <a:r>
              <a:rPr lang="en-US" sz="3800" dirty="0" smtClean="0"/>
              <a:t> </a:t>
            </a:r>
            <a:r>
              <a:rPr lang="en-US" sz="3800" dirty="0" err="1" smtClean="0"/>
              <a:t>meni</a:t>
            </a:r>
            <a:r>
              <a:rPr lang="id-ID" sz="3800" dirty="0" smtClean="0"/>
              <a:t>m</a:t>
            </a:r>
            <a:r>
              <a:rPr lang="en-US" sz="3800" dirty="0" err="1" smtClean="0"/>
              <a:t>bulkan</a:t>
            </a:r>
            <a:r>
              <a:rPr lang="en-US" sz="3800" dirty="0" smtClean="0"/>
              <a:t> </a:t>
            </a:r>
            <a:r>
              <a:rPr lang="en-US" sz="3800" dirty="0" err="1" smtClean="0"/>
              <a:t>getaran</a:t>
            </a:r>
            <a:r>
              <a:rPr lang="en-US" sz="3800" dirty="0" smtClean="0"/>
              <a:t> </a:t>
            </a:r>
            <a:r>
              <a:rPr lang="en-US" sz="3800" dirty="0" err="1" smtClean="0"/>
              <a:t>dalam</a:t>
            </a:r>
            <a:r>
              <a:rPr lang="en-US" sz="3800" dirty="0" smtClean="0"/>
              <a:t> </a:t>
            </a:r>
            <a:r>
              <a:rPr lang="en-US" sz="3800" dirty="0" err="1" smtClean="0"/>
              <a:t>membran</a:t>
            </a:r>
            <a:r>
              <a:rPr lang="en-US" sz="3800" dirty="0" smtClean="0"/>
              <a:t> </a:t>
            </a:r>
            <a:r>
              <a:rPr lang="en-US" sz="3800" dirty="0" err="1" smtClean="0"/>
              <a:t>basiler</a:t>
            </a:r>
            <a:r>
              <a:rPr lang="en-US" sz="3800" dirty="0" smtClean="0"/>
              <a:t>. Hal </a:t>
            </a:r>
            <a:r>
              <a:rPr lang="en-US" sz="3800" dirty="0" err="1" smtClean="0"/>
              <a:t>ini</a:t>
            </a:r>
            <a:r>
              <a:rPr lang="en-US" sz="3800" dirty="0" smtClean="0"/>
              <a:t> </a:t>
            </a:r>
            <a:r>
              <a:rPr lang="en-US" sz="3800" dirty="0" err="1" smtClean="0"/>
              <a:t>menggerakkan</a:t>
            </a:r>
            <a:r>
              <a:rPr lang="en-US" sz="3800" dirty="0" smtClean="0"/>
              <a:t>, </a:t>
            </a:r>
            <a:r>
              <a:rPr lang="en-US" sz="3800" dirty="0" err="1" smtClean="0"/>
              <a:t>sel-sel</a:t>
            </a:r>
            <a:r>
              <a:rPr lang="en-US" sz="3800" dirty="0" smtClean="0"/>
              <a:t> </a:t>
            </a:r>
            <a:r>
              <a:rPr lang="en-US" sz="3800" dirty="0" err="1" smtClean="0"/>
              <a:t>rambut</a:t>
            </a:r>
            <a:r>
              <a:rPr lang="en-US" sz="3800" dirty="0" smtClean="0"/>
              <a:t> </a:t>
            </a:r>
            <a:r>
              <a:rPr lang="en-US" sz="3800" dirty="0" err="1" smtClean="0"/>
              <a:t>terhadap</a:t>
            </a:r>
            <a:r>
              <a:rPr lang="en-US" sz="3800" dirty="0" smtClean="0"/>
              <a:t> </a:t>
            </a:r>
            <a:r>
              <a:rPr lang="en-US" sz="3800" dirty="0" err="1" smtClean="0"/>
              <a:t>membran</a:t>
            </a:r>
            <a:r>
              <a:rPr lang="en-US" sz="3800" dirty="0" smtClean="0"/>
              <a:t> </a:t>
            </a:r>
            <a:r>
              <a:rPr lang="en-US" sz="3800" dirty="0" err="1" smtClean="0"/>
              <a:t>tektorial</a:t>
            </a:r>
            <a:r>
              <a:rPr lang="en-US" sz="3800" dirty="0" smtClean="0"/>
              <a:t>, yang </a:t>
            </a:r>
            <a:r>
              <a:rPr lang="en-US" sz="3800" dirty="0" err="1" smtClean="0"/>
              <a:t>berarti</a:t>
            </a:r>
            <a:r>
              <a:rPr lang="en-US" sz="3800" dirty="0" smtClean="0"/>
              <a:t> </a:t>
            </a:r>
            <a:r>
              <a:rPr lang="en-US" sz="3800" dirty="0" err="1" smtClean="0"/>
              <a:t>menstimulasinya</a:t>
            </a:r>
            <a:r>
              <a:rPr lang="en-US" sz="3800" dirty="0" smtClean="0"/>
              <a:t>. </a:t>
            </a:r>
            <a:r>
              <a:rPr lang="en-US" sz="3800" dirty="0" err="1" smtClean="0"/>
              <a:t>Impuls</a:t>
            </a:r>
            <a:r>
              <a:rPr lang="en-US" sz="3800" dirty="0" smtClean="0"/>
              <a:t> </a:t>
            </a:r>
            <a:r>
              <a:rPr lang="en-US" sz="3800" dirty="0" err="1" smtClean="0"/>
              <a:t>listrik</a:t>
            </a:r>
            <a:r>
              <a:rPr lang="en-US" sz="3800" dirty="0" smtClean="0"/>
              <a:t> yang </a:t>
            </a:r>
            <a:r>
              <a:rPr lang="en-US" sz="3800" dirty="0" err="1" smtClean="0"/>
              <a:t>timbul</a:t>
            </a:r>
            <a:r>
              <a:rPr lang="en-US" sz="3800" dirty="0" smtClean="0"/>
              <a:t> </a:t>
            </a:r>
            <a:r>
              <a:rPr lang="en-US" sz="3800" dirty="0" err="1" smtClean="0"/>
              <a:t>dalam</a:t>
            </a:r>
            <a:r>
              <a:rPr lang="en-US" sz="3800" dirty="0" smtClean="0"/>
              <a:t> </a:t>
            </a:r>
            <a:r>
              <a:rPr lang="en-US" sz="3800" dirty="0" err="1" smtClean="0"/>
              <a:t>sel</a:t>
            </a:r>
            <a:r>
              <a:rPr lang="en-US" sz="3800" dirty="0" smtClean="0"/>
              <a:t> </a:t>
            </a:r>
            <a:r>
              <a:rPr lang="en-US" sz="3800" dirty="0" err="1" smtClean="0"/>
              <a:t>ini</a:t>
            </a:r>
            <a:r>
              <a:rPr lang="en-US" sz="3800" dirty="0" smtClean="0"/>
              <a:t> </a:t>
            </a:r>
            <a:r>
              <a:rPr lang="en-US" sz="3800" dirty="0" err="1" smtClean="0"/>
              <a:t>kemudian</a:t>
            </a:r>
            <a:r>
              <a:rPr lang="en-US" sz="3800" dirty="0" smtClean="0"/>
              <a:t> </a:t>
            </a:r>
            <a:r>
              <a:rPr lang="en-US" sz="3800" dirty="0" err="1" smtClean="0"/>
              <a:t>diteruskan</a:t>
            </a:r>
            <a:r>
              <a:rPr lang="en-US" sz="3800" dirty="0" smtClean="0"/>
              <a:t> </a:t>
            </a:r>
            <a:r>
              <a:rPr lang="en-US" sz="3800" dirty="0" err="1" smtClean="0"/>
              <a:t>oleh</a:t>
            </a:r>
            <a:r>
              <a:rPr lang="en-US" sz="3800" dirty="0" smtClean="0"/>
              <a:t> </a:t>
            </a:r>
            <a:r>
              <a:rPr lang="en-US" sz="3800" dirty="0" err="1" smtClean="0"/>
              <a:t>saraf</a:t>
            </a:r>
            <a:r>
              <a:rPr lang="en-US" sz="3800" dirty="0" smtClean="0"/>
              <a:t> </a:t>
            </a:r>
            <a:r>
              <a:rPr lang="en-US" sz="3800" dirty="0" err="1" smtClean="0"/>
              <a:t>auditori</a:t>
            </a:r>
            <a:r>
              <a:rPr lang="en-US" sz="3800" dirty="0" smtClean="0"/>
              <a:t> </a:t>
            </a:r>
            <a:r>
              <a:rPr lang="en-US" sz="3800" dirty="0" err="1" smtClean="0"/>
              <a:t>ke</a:t>
            </a:r>
            <a:r>
              <a:rPr lang="en-US" sz="3800" dirty="0" smtClean="0"/>
              <a:t> </a:t>
            </a:r>
            <a:r>
              <a:rPr lang="en-US" sz="3800" dirty="0" err="1" smtClean="0"/>
              <a:t>otak</a:t>
            </a:r>
            <a:r>
              <a:rPr lang="en-US" sz="3800" dirty="0" smtClean="0"/>
              <a:t>.</a:t>
            </a:r>
          </a:p>
          <a:p>
            <a:pPr>
              <a:buNone/>
            </a:pPr>
            <a:endParaRPr lang="en-US" dirty="0"/>
          </a:p>
        </p:txBody>
      </p:sp>
      <p:sp>
        <p:nvSpPr>
          <p:cNvPr id="4" name="Rounded Rectangle 3"/>
          <p:cNvSpPr/>
          <p:nvPr/>
        </p:nvSpPr>
        <p:spPr>
          <a:xfrm>
            <a:off x="2667000" y="533400"/>
            <a:ext cx="3581400" cy="533400"/>
          </a:xfrm>
          <a:prstGeom prst="round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b="1" dirty="0" smtClean="0">
                <a:solidFill>
                  <a:schemeClr val="tx1"/>
                </a:solidFill>
              </a:rPr>
              <a:t>Indra pendengar (telinga)</a:t>
            </a:r>
            <a:endParaRPr lang="id-ID" sz="2400" b="1" dirty="0">
              <a:solidFill>
                <a:schemeClr val="tx1"/>
              </a:solidFill>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blinds(horizontal)">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676400"/>
            <a:ext cx="4114800" cy="533400"/>
          </a:xfrm>
        </p:spPr>
        <p:txBody>
          <a:bodyPr/>
          <a:lstStyle/>
          <a:p>
            <a:r>
              <a:rPr lang="en-US" sz="2200" b="1" dirty="0" err="1" smtClean="0">
                <a:solidFill>
                  <a:srgbClr val="00B0F0"/>
                </a:solidFill>
              </a:rPr>
              <a:t>Alat</a:t>
            </a:r>
            <a:r>
              <a:rPr lang="en-US" sz="2200" b="1" dirty="0" smtClean="0">
                <a:solidFill>
                  <a:srgbClr val="00B0F0"/>
                </a:solidFill>
              </a:rPr>
              <a:t> </a:t>
            </a:r>
            <a:r>
              <a:rPr lang="en-US" sz="2200" b="1" dirty="0" err="1" smtClean="0">
                <a:solidFill>
                  <a:srgbClr val="00B0F0"/>
                </a:solidFill>
              </a:rPr>
              <a:t>keseimbangan</a:t>
            </a:r>
            <a:r>
              <a:rPr lang="en-US" sz="2200" b="1" dirty="0" smtClean="0">
                <a:solidFill>
                  <a:srgbClr val="00B0F0"/>
                </a:solidFill>
              </a:rPr>
              <a:t> (</a:t>
            </a:r>
            <a:r>
              <a:rPr lang="en-US" sz="2200" b="1" dirty="0" err="1" smtClean="0">
                <a:solidFill>
                  <a:srgbClr val="00B0F0"/>
                </a:solidFill>
              </a:rPr>
              <a:t>Ekuilibrium</a:t>
            </a:r>
            <a:r>
              <a:rPr lang="en-US" sz="2200" b="1" dirty="0" smtClean="0">
                <a:solidFill>
                  <a:srgbClr val="00B0F0"/>
                </a:solidFill>
              </a:rPr>
              <a:t>)</a:t>
            </a:r>
            <a:endParaRPr lang="en-US" sz="2200" b="1" dirty="0">
              <a:solidFill>
                <a:srgbClr val="00B0F0"/>
              </a:solidFill>
            </a:endParaRPr>
          </a:p>
        </p:txBody>
      </p:sp>
      <p:sp>
        <p:nvSpPr>
          <p:cNvPr id="3" name="Content Placeholder 2"/>
          <p:cNvSpPr>
            <a:spLocks noGrp="1"/>
          </p:cNvSpPr>
          <p:nvPr>
            <p:ph idx="1"/>
          </p:nvPr>
        </p:nvSpPr>
        <p:spPr>
          <a:xfrm>
            <a:off x="533400" y="2133600"/>
            <a:ext cx="8229600" cy="1295400"/>
          </a:xfrm>
        </p:spPr>
        <p:txBody>
          <a:bodyPr/>
          <a:lstStyle/>
          <a:p>
            <a:pPr marL="0" indent="0">
              <a:buNone/>
            </a:pPr>
            <a:r>
              <a:rPr lang="en-US" sz="2400" dirty="0" err="1" smtClean="0"/>
              <a:t>Telinga</a:t>
            </a:r>
            <a:r>
              <a:rPr lang="en-US" sz="2400" dirty="0" smtClean="0"/>
              <a:t> </a:t>
            </a:r>
            <a:r>
              <a:rPr lang="en-US" sz="2400" dirty="0" err="1" smtClean="0"/>
              <a:t>juga</a:t>
            </a:r>
            <a:r>
              <a:rPr lang="en-US" sz="2400" dirty="0" smtClean="0"/>
              <a:t> </a:t>
            </a:r>
            <a:r>
              <a:rPr lang="en-US" sz="2400" dirty="0" err="1" smtClean="0"/>
              <a:t>sebagai</a:t>
            </a:r>
            <a:r>
              <a:rPr lang="en-US" sz="2400" dirty="0" smtClean="0"/>
              <a:t> </a:t>
            </a:r>
            <a:r>
              <a:rPr lang="en-US" sz="2400" dirty="0" err="1" smtClean="0"/>
              <a:t>alat</a:t>
            </a:r>
            <a:r>
              <a:rPr lang="en-US" sz="2400" dirty="0" smtClean="0"/>
              <a:t> </a:t>
            </a:r>
            <a:r>
              <a:rPr lang="en-US" sz="2400" dirty="0" err="1" smtClean="0"/>
              <a:t>deteksi</a:t>
            </a:r>
            <a:r>
              <a:rPr lang="en-US" sz="2400" dirty="0" smtClean="0"/>
              <a:t> </a:t>
            </a:r>
            <a:r>
              <a:rPr lang="en-US" sz="2400" dirty="0" err="1" smtClean="0"/>
              <a:t>posisi</a:t>
            </a:r>
            <a:r>
              <a:rPr lang="en-US" sz="2400" dirty="0" smtClean="0"/>
              <a:t> </a:t>
            </a:r>
            <a:r>
              <a:rPr lang="en-US" sz="2400" dirty="0" err="1" smtClean="0"/>
              <a:t>tubuh</a:t>
            </a:r>
            <a:r>
              <a:rPr lang="en-US" sz="2400" dirty="0" smtClean="0"/>
              <a:t> yang </a:t>
            </a:r>
            <a:r>
              <a:rPr lang="en-US" sz="2400" dirty="0" err="1" smtClean="0"/>
              <a:t>berhubungan</a:t>
            </a:r>
            <a:r>
              <a:rPr lang="en-US" sz="2400" dirty="0" smtClean="0"/>
              <a:t> </a:t>
            </a:r>
            <a:r>
              <a:rPr lang="en-US" sz="2400" dirty="0" err="1" smtClean="0"/>
              <a:t>dengan</a:t>
            </a:r>
            <a:r>
              <a:rPr lang="en-US" sz="2400" dirty="0" smtClean="0"/>
              <a:t> </a:t>
            </a:r>
            <a:r>
              <a:rPr lang="en-US" sz="2400" dirty="0" err="1" smtClean="0"/>
              <a:t>gravitasi</a:t>
            </a:r>
            <a:r>
              <a:rPr lang="en-US" sz="2400" dirty="0" smtClean="0"/>
              <a:t> </a:t>
            </a:r>
            <a:r>
              <a:rPr lang="en-US" sz="2400" dirty="0" err="1" smtClean="0"/>
              <a:t>dan</a:t>
            </a:r>
            <a:r>
              <a:rPr lang="en-US" sz="2400" dirty="0" smtClean="0"/>
              <a:t> </a:t>
            </a:r>
            <a:r>
              <a:rPr lang="en-US" sz="2400" dirty="0" err="1" smtClean="0"/>
              <a:t>gerak</a:t>
            </a:r>
            <a:r>
              <a:rPr lang="en-US" sz="2400" dirty="0" smtClean="0"/>
              <a:t> </a:t>
            </a:r>
            <a:r>
              <a:rPr lang="en-US" sz="2400" dirty="0" err="1" smtClean="0"/>
              <a:t>tubuh</a:t>
            </a:r>
            <a:r>
              <a:rPr lang="en-US" sz="2400" dirty="0" smtClean="0"/>
              <a:t>.</a:t>
            </a:r>
          </a:p>
          <a:p>
            <a:pPr>
              <a:buNone/>
            </a:pPr>
            <a:endParaRPr lang="en-US" dirty="0"/>
          </a:p>
        </p:txBody>
      </p:sp>
      <p:sp>
        <p:nvSpPr>
          <p:cNvPr id="4" name="Rounded Rectangle 3"/>
          <p:cNvSpPr/>
          <p:nvPr/>
        </p:nvSpPr>
        <p:spPr>
          <a:xfrm>
            <a:off x="2667000" y="533400"/>
            <a:ext cx="3581400" cy="533400"/>
          </a:xfrm>
          <a:prstGeom prst="round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b="1" dirty="0" smtClean="0">
                <a:solidFill>
                  <a:schemeClr val="tx1"/>
                </a:solidFill>
              </a:rPr>
              <a:t>Indra pendengar (telinga)</a:t>
            </a:r>
            <a:endParaRPr lang="id-ID" sz="2400" b="1" dirty="0">
              <a:solidFill>
                <a:schemeClr val="tx1"/>
              </a:solidFill>
            </a:endParaRPr>
          </a:p>
        </p:txBody>
      </p:sp>
      <p:sp>
        <p:nvSpPr>
          <p:cNvPr id="5" name="Title 1"/>
          <p:cNvSpPr txBox="1">
            <a:spLocks/>
          </p:cNvSpPr>
          <p:nvPr/>
        </p:nvSpPr>
        <p:spPr>
          <a:xfrm>
            <a:off x="533400" y="3429000"/>
            <a:ext cx="4114800" cy="5334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id-ID" sz="2200" b="1" dirty="0" smtClean="0">
                <a:solidFill>
                  <a:srgbClr val="00B0F0"/>
                </a:solidFill>
                <a:latin typeface="+mj-lt"/>
                <a:ea typeface="+mj-ea"/>
                <a:cs typeface="+mj-cs"/>
              </a:rPr>
              <a:t>Jalur transmisi gelombang suara</a:t>
            </a:r>
            <a:endParaRPr kumimoji="0" lang="en-US" sz="2200" b="1" i="0" u="none" strike="noStrike" kern="1200" cap="none" spc="0" normalizeH="0" baseline="0" noProof="0" dirty="0">
              <a:ln>
                <a:noFill/>
              </a:ln>
              <a:solidFill>
                <a:srgbClr val="00B0F0"/>
              </a:solidFill>
              <a:effectLst/>
              <a:uLnTx/>
              <a:uFillTx/>
              <a:latin typeface="+mj-lt"/>
              <a:ea typeface="+mj-ea"/>
              <a:cs typeface="+mj-cs"/>
            </a:endParaRPr>
          </a:p>
        </p:txBody>
      </p:sp>
      <p:pic>
        <p:nvPicPr>
          <p:cNvPr id="6146" name="Picture 2"/>
          <p:cNvPicPr>
            <a:picLocks noChangeAspect="1" noChangeArrowheads="1"/>
          </p:cNvPicPr>
          <p:nvPr/>
        </p:nvPicPr>
        <p:blipFill>
          <a:blip r:embed="rId2"/>
          <a:srcRect/>
          <a:stretch>
            <a:fillRect/>
          </a:stretch>
        </p:blipFill>
        <p:spPr bwMode="auto">
          <a:xfrm>
            <a:off x="228600" y="4038600"/>
            <a:ext cx="8686800" cy="891385"/>
          </a:xfrm>
          <a:prstGeom prst="rect">
            <a:avLst/>
          </a:prstGeom>
          <a:noFill/>
          <a:ln w="9525">
            <a:noFill/>
            <a:miter lim="800000"/>
            <a:headEnd/>
            <a:tailEnd/>
          </a:ln>
          <a:effectLst/>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heckerboard(across)">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6146"/>
                                        </p:tgtEl>
                                        <p:attrNameLst>
                                          <p:attrName>style.visibility</p:attrName>
                                        </p:attrNameLst>
                                      </p:cBhvr>
                                      <p:to>
                                        <p:strVal val="visible"/>
                                      </p:to>
                                    </p:set>
                                    <p:anim calcmode="lin" valueType="num">
                                      <p:cBhvr additive="base">
                                        <p:cTn id="22" dur="500" fill="hold"/>
                                        <p:tgtEl>
                                          <p:spTgt spid="6146"/>
                                        </p:tgtEl>
                                        <p:attrNameLst>
                                          <p:attrName>ppt_x</p:attrName>
                                        </p:attrNameLst>
                                      </p:cBhvr>
                                      <p:tavLst>
                                        <p:tav tm="0">
                                          <p:val>
                                            <p:strVal val="#ppt_x"/>
                                          </p:val>
                                        </p:tav>
                                        <p:tav tm="100000">
                                          <p:val>
                                            <p:strVal val="#ppt_x"/>
                                          </p:val>
                                        </p:tav>
                                      </p:tavLst>
                                    </p:anim>
                                    <p:anim calcmode="lin" valueType="num">
                                      <p:cBhvr additive="base">
                                        <p:cTn id="23" dur="500" fill="hold"/>
                                        <p:tgtEl>
                                          <p:spTgt spid="614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5" grpId="0"/>
    </p:bldLst>
  </p:timing>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381000" y="1600200"/>
            <a:ext cx="8382000" cy="4800600"/>
          </a:xfrm>
          <a:prstGeom prst="rect">
            <a:avLst/>
          </a:prstGeom>
        </p:spPr>
        <p:txBody>
          <a:bodyPr>
            <a:normAutofit fontScale="70000" lnSpcReduction="20000"/>
          </a:bodyPr>
          <a:lstStyle/>
          <a:p>
            <a:pPr marL="365125" indent="-349250"/>
            <a:r>
              <a:rPr lang="en-US" dirty="0" err="1" smtClean="0"/>
              <a:t>Pada</a:t>
            </a:r>
            <a:r>
              <a:rPr lang="en-US" dirty="0" smtClean="0"/>
              <a:t> </a:t>
            </a:r>
            <a:r>
              <a:rPr lang="en-US" dirty="0" err="1" smtClean="0"/>
              <a:t>kulit</a:t>
            </a:r>
            <a:r>
              <a:rPr lang="en-US" dirty="0" smtClean="0"/>
              <a:t> </a:t>
            </a:r>
            <a:r>
              <a:rPr lang="en-US" dirty="0" err="1" smtClean="0"/>
              <a:t>manusia</a:t>
            </a:r>
            <a:r>
              <a:rPr lang="en-US" dirty="0" smtClean="0"/>
              <a:t> </a:t>
            </a:r>
            <a:r>
              <a:rPr lang="en-US" dirty="0" err="1" smtClean="0"/>
              <a:t>tersusun</a:t>
            </a:r>
            <a:r>
              <a:rPr lang="en-US" dirty="0" smtClean="0"/>
              <a:t> </a:t>
            </a:r>
            <a:r>
              <a:rPr lang="en-US" dirty="0" err="1" smtClean="0"/>
              <a:t>oleh</a:t>
            </a:r>
            <a:r>
              <a:rPr lang="en-US" dirty="0" smtClean="0"/>
              <a:t> </a:t>
            </a:r>
            <a:r>
              <a:rPr lang="en-US" dirty="0" err="1" smtClean="0"/>
              <a:t>dua</a:t>
            </a:r>
            <a:r>
              <a:rPr lang="en-US" dirty="0" smtClean="0"/>
              <a:t> </a:t>
            </a:r>
            <a:r>
              <a:rPr lang="en-US" dirty="0" err="1" smtClean="0"/>
              <a:t>lapisan</a:t>
            </a:r>
            <a:r>
              <a:rPr lang="en-US" dirty="0" smtClean="0"/>
              <a:t> </a:t>
            </a:r>
            <a:r>
              <a:rPr lang="en-US" dirty="0" err="1" smtClean="0"/>
              <a:t>utama</a:t>
            </a:r>
            <a:r>
              <a:rPr lang="en-US" dirty="0" smtClean="0"/>
              <a:t>, </a:t>
            </a:r>
            <a:r>
              <a:rPr lang="en-US" dirty="0" err="1" smtClean="0"/>
              <a:t>yaitu</a:t>
            </a:r>
            <a:r>
              <a:rPr lang="en-US" dirty="0" smtClean="0"/>
              <a:t> epidermis </a:t>
            </a:r>
            <a:r>
              <a:rPr lang="en-US" dirty="0" err="1" smtClean="0"/>
              <a:t>dan</a:t>
            </a:r>
            <a:r>
              <a:rPr lang="en-US" dirty="0" smtClean="0"/>
              <a:t> dermis. </a:t>
            </a:r>
            <a:r>
              <a:rPr lang="en-US" dirty="0" err="1" smtClean="0"/>
              <a:t>Pada</a:t>
            </a:r>
            <a:r>
              <a:rPr lang="en-US" dirty="0" smtClean="0"/>
              <a:t> epidermis </a:t>
            </a:r>
            <a:r>
              <a:rPr lang="en-US" dirty="0" err="1" smtClean="0"/>
              <a:t>terdapat</a:t>
            </a:r>
            <a:r>
              <a:rPr lang="en-US" dirty="0" smtClean="0"/>
              <a:t> </a:t>
            </a:r>
            <a:r>
              <a:rPr lang="en-US" dirty="0" err="1" smtClean="0"/>
              <a:t>reseptor</a:t>
            </a:r>
            <a:r>
              <a:rPr lang="en-US" dirty="0" smtClean="0"/>
              <a:t> </a:t>
            </a:r>
            <a:r>
              <a:rPr lang="en-US" dirty="0" err="1" smtClean="0"/>
              <a:t>untuk</a:t>
            </a:r>
            <a:r>
              <a:rPr lang="en-US" dirty="0" smtClean="0"/>
              <a:t> rasa </a:t>
            </a:r>
            <a:r>
              <a:rPr lang="en-US" dirty="0" err="1" smtClean="0"/>
              <a:t>sakit</a:t>
            </a:r>
            <a:r>
              <a:rPr lang="en-US" dirty="0" smtClean="0"/>
              <a:t> </a:t>
            </a:r>
            <a:r>
              <a:rPr lang="en-US" dirty="0" err="1" smtClean="0"/>
              <a:t>dan</a:t>
            </a:r>
            <a:r>
              <a:rPr lang="en-US" dirty="0" smtClean="0"/>
              <a:t> </a:t>
            </a:r>
            <a:r>
              <a:rPr lang="en-US" dirty="0" err="1" smtClean="0"/>
              <a:t>tekanan</a:t>
            </a:r>
            <a:r>
              <a:rPr lang="en-US" dirty="0" smtClean="0"/>
              <a:t> </a:t>
            </a:r>
            <a:r>
              <a:rPr lang="en-US" dirty="0" err="1" smtClean="0"/>
              <a:t>lemah</a:t>
            </a:r>
            <a:r>
              <a:rPr lang="en-US" dirty="0" smtClean="0"/>
              <a:t>. </a:t>
            </a:r>
            <a:r>
              <a:rPr lang="en-US" dirty="0" err="1" smtClean="0"/>
              <a:t>Reseptor</a:t>
            </a:r>
            <a:r>
              <a:rPr lang="en-US" dirty="0" smtClean="0"/>
              <a:t> </a:t>
            </a:r>
            <a:r>
              <a:rPr lang="en-US" dirty="0" err="1" smtClean="0"/>
              <a:t>untuk</a:t>
            </a:r>
            <a:r>
              <a:rPr lang="en-US" dirty="0" smtClean="0"/>
              <a:t> </a:t>
            </a:r>
            <a:r>
              <a:rPr lang="en-US" dirty="0" err="1" smtClean="0"/>
              <a:t>tekanan</a:t>
            </a:r>
            <a:r>
              <a:rPr lang="en-US" dirty="0" smtClean="0"/>
              <a:t> </a:t>
            </a:r>
            <a:r>
              <a:rPr lang="en-US" dirty="0" err="1" smtClean="0"/>
              <a:t>disebut</a:t>
            </a:r>
            <a:r>
              <a:rPr lang="en-US" dirty="0" smtClean="0"/>
              <a:t> </a:t>
            </a:r>
            <a:r>
              <a:rPr lang="en-US" dirty="0" err="1" smtClean="0"/>
              <a:t>mekanoreseptor</a:t>
            </a:r>
            <a:endParaRPr lang="en-US" dirty="0" smtClean="0"/>
          </a:p>
          <a:p>
            <a:pPr marL="365125" indent="-365125"/>
            <a:r>
              <a:rPr lang="en-US" dirty="0" err="1" smtClean="0"/>
              <a:t>Pada</a:t>
            </a:r>
            <a:r>
              <a:rPr lang="en-US" dirty="0" smtClean="0"/>
              <a:t> dermis </a:t>
            </a:r>
            <a:r>
              <a:rPr lang="en-US" dirty="0" err="1" smtClean="0"/>
              <a:t>terdapat</a:t>
            </a:r>
            <a:r>
              <a:rPr lang="en-US" dirty="0" smtClean="0"/>
              <a:t> </a:t>
            </a:r>
            <a:r>
              <a:rPr lang="en-US" dirty="0" err="1" smtClean="0"/>
              <a:t>juga</a:t>
            </a:r>
            <a:r>
              <a:rPr lang="en-US" dirty="0" smtClean="0"/>
              <a:t> </a:t>
            </a:r>
            <a:r>
              <a:rPr lang="en-US" dirty="0" err="1" smtClean="0"/>
              <a:t>reseptor</a:t>
            </a:r>
            <a:r>
              <a:rPr lang="en-US" dirty="0" smtClean="0"/>
              <a:t> </a:t>
            </a:r>
            <a:r>
              <a:rPr lang="en-US" dirty="0" err="1" smtClean="0"/>
              <a:t>untuk</a:t>
            </a:r>
            <a:r>
              <a:rPr lang="en-US" dirty="0" smtClean="0"/>
              <a:t> </a:t>
            </a:r>
            <a:r>
              <a:rPr lang="en-US" dirty="0" err="1" smtClean="0"/>
              <a:t>panas,dingin</a:t>
            </a:r>
            <a:r>
              <a:rPr lang="en-US" dirty="0" smtClean="0"/>
              <a:t> </a:t>
            </a:r>
            <a:r>
              <a:rPr lang="en-US" dirty="0" err="1" smtClean="0"/>
              <a:t>dan</a:t>
            </a:r>
            <a:r>
              <a:rPr lang="en-US" dirty="0" smtClean="0"/>
              <a:t> </a:t>
            </a:r>
            <a:r>
              <a:rPr lang="en-US" dirty="0" err="1" smtClean="0"/>
              <a:t>tekanan</a:t>
            </a:r>
            <a:r>
              <a:rPr lang="en-US" dirty="0" smtClean="0"/>
              <a:t> yang </a:t>
            </a:r>
            <a:r>
              <a:rPr lang="en-US" dirty="0" err="1" smtClean="0"/>
              <a:t>kuat</a:t>
            </a:r>
            <a:r>
              <a:rPr lang="en-US" dirty="0" smtClean="0"/>
              <a:t>. </a:t>
            </a:r>
          </a:p>
          <a:p>
            <a:pPr marL="365125" indent="-365125"/>
            <a:r>
              <a:rPr lang="en-US" dirty="0" err="1" smtClean="0"/>
              <a:t>Masing-masing</a:t>
            </a:r>
            <a:r>
              <a:rPr lang="en-US" dirty="0" smtClean="0"/>
              <a:t> </a:t>
            </a:r>
            <a:r>
              <a:rPr lang="en-US" dirty="0" err="1" smtClean="0"/>
              <a:t>reseptor</a:t>
            </a:r>
            <a:r>
              <a:rPr lang="en-US" dirty="0" smtClean="0"/>
              <a:t> </a:t>
            </a:r>
            <a:r>
              <a:rPr lang="en-US" dirty="0" err="1" smtClean="0"/>
              <a:t>adalah</a:t>
            </a:r>
            <a:r>
              <a:rPr lang="en-US" dirty="0" smtClean="0"/>
              <a:t> </a:t>
            </a:r>
            <a:r>
              <a:rPr lang="en-US" dirty="0" err="1" smtClean="0"/>
              <a:t>sebagai</a:t>
            </a:r>
            <a:r>
              <a:rPr lang="en-US" dirty="0" smtClean="0"/>
              <a:t> </a:t>
            </a:r>
            <a:r>
              <a:rPr lang="en-US" dirty="0" err="1" smtClean="0"/>
              <a:t>berikut</a:t>
            </a:r>
            <a:r>
              <a:rPr lang="en-US" dirty="0" smtClean="0"/>
              <a:t> : </a:t>
            </a:r>
          </a:p>
          <a:p>
            <a:pPr marL="609600" indent="-244475">
              <a:buFontTx/>
              <a:buAutoNum type="alphaLcPeriod"/>
            </a:pPr>
            <a:r>
              <a:rPr lang="en-US" b="1" dirty="0" err="1" smtClean="0"/>
              <a:t>Korpuskula</a:t>
            </a:r>
            <a:r>
              <a:rPr lang="en-US" b="1" dirty="0" smtClean="0"/>
              <a:t> </a:t>
            </a:r>
            <a:r>
              <a:rPr lang="en-US" b="1" dirty="0" err="1" smtClean="0"/>
              <a:t>pacin</a:t>
            </a:r>
            <a:r>
              <a:rPr lang="en-US" dirty="0" err="1" smtClean="0"/>
              <a:t>i</a:t>
            </a:r>
            <a:r>
              <a:rPr lang="en-US" dirty="0" smtClean="0"/>
              <a:t>, </a:t>
            </a:r>
            <a:r>
              <a:rPr lang="en-US" dirty="0" err="1" smtClean="0"/>
              <a:t>merupakan</a:t>
            </a:r>
            <a:r>
              <a:rPr lang="en-US" dirty="0" smtClean="0"/>
              <a:t> </a:t>
            </a:r>
            <a:r>
              <a:rPr lang="en-US" dirty="0" err="1" smtClean="0"/>
              <a:t>ujung</a:t>
            </a:r>
            <a:r>
              <a:rPr lang="en-US" dirty="0" smtClean="0"/>
              <a:t> </a:t>
            </a:r>
            <a:r>
              <a:rPr lang="en-US" dirty="0" err="1" smtClean="0"/>
              <a:t>saraf</a:t>
            </a:r>
            <a:r>
              <a:rPr lang="en-US" dirty="0" smtClean="0"/>
              <a:t> </a:t>
            </a:r>
            <a:r>
              <a:rPr lang="en-US" dirty="0" err="1" smtClean="0"/>
              <a:t>perasa</a:t>
            </a:r>
            <a:r>
              <a:rPr lang="en-US" dirty="0" smtClean="0"/>
              <a:t> </a:t>
            </a:r>
            <a:r>
              <a:rPr lang="en-US" dirty="0" err="1" smtClean="0"/>
              <a:t>tekanan</a:t>
            </a:r>
            <a:r>
              <a:rPr lang="en-US" dirty="0" smtClean="0"/>
              <a:t> </a:t>
            </a:r>
            <a:r>
              <a:rPr lang="en-US" dirty="0" err="1" smtClean="0"/>
              <a:t>kuat</a:t>
            </a:r>
            <a:r>
              <a:rPr lang="en-US" dirty="0" smtClean="0"/>
              <a:t>.</a:t>
            </a:r>
          </a:p>
          <a:p>
            <a:pPr marL="609600" indent="-244475">
              <a:buFontTx/>
              <a:buAutoNum type="alphaLcPeriod"/>
            </a:pPr>
            <a:r>
              <a:rPr lang="en-US" b="1" dirty="0" smtClean="0"/>
              <a:t>Ujung </a:t>
            </a:r>
            <a:r>
              <a:rPr lang="en-US" b="1" dirty="0" err="1" smtClean="0"/>
              <a:t>saraf</a:t>
            </a:r>
            <a:r>
              <a:rPr lang="en-US" b="1" dirty="0" smtClean="0"/>
              <a:t> </a:t>
            </a:r>
            <a:r>
              <a:rPr lang="en-US" b="1" dirty="0" err="1" smtClean="0"/>
              <a:t>sekeliling</a:t>
            </a:r>
            <a:r>
              <a:rPr lang="en-US" b="1" dirty="0" smtClean="0"/>
              <a:t> </a:t>
            </a:r>
            <a:r>
              <a:rPr lang="en-US" dirty="0" err="1" smtClean="0"/>
              <a:t>rambut</a:t>
            </a:r>
            <a:r>
              <a:rPr lang="id-ID" dirty="0" smtClean="0"/>
              <a:t>, </a:t>
            </a:r>
            <a:r>
              <a:rPr lang="en-US" dirty="0" err="1" smtClean="0"/>
              <a:t>erupakan</a:t>
            </a:r>
            <a:r>
              <a:rPr lang="en-US" dirty="0" smtClean="0"/>
              <a:t> </a:t>
            </a:r>
            <a:r>
              <a:rPr lang="en-US" dirty="0" err="1" smtClean="0"/>
              <a:t>ujung</a:t>
            </a:r>
            <a:r>
              <a:rPr lang="en-US" dirty="0" smtClean="0"/>
              <a:t> </a:t>
            </a:r>
            <a:r>
              <a:rPr lang="en-US" dirty="0" err="1" smtClean="0"/>
              <a:t>saraf</a:t>
            </a:r>
            <a:r>
              <a:rPr lang="en-US" dirty="0" smtClean="0"/>
              <a:t> </a:t>
            </a:r>
            <a:r>
              <a:rPr lang="en-US" dirty="0" err="1" smtClean="0"/>
              <a:t>peraba</a:t>
            </a:r>
            <a:r>
              <a:rPr lang="id-ID" dirty="0" smtClean="0"/>
              <a:t>.</a:t>
            </a:r>
            <a:endParaRPr lang="en-US" dirty="0" smtClean="0"/>
          </a:p>
          <a:p>
            <a:pPr marL="609600" indent="-244475">
              <a:buFontTx/>
              <a:buAutoNum type="alphaLcPeriod"/>
            </a:pPr>
            <a:r>
              <a:rPr lang="en-US" b="1" dirty="0" err="1" smtClean="0"/>
              <a:t>Korpuskula</a:t>
            </a:r>
            <a:r>
              <a:rPr lang="en-US" b="1" dirty="0" smtClean="0"/>
              <a:t> </a:t>
            </a:r>
            <a:r>
              <a:rPr lang="en-US" b="1" dirty="0" err="1" smtClean="0"/>
              <a:t>ruffini</a:t>
            </a:r>
            <a:r>
              <a:rPr lang="en-US" dirty="0" smtClean="0"/>
              <a:t>, </a:t>
            </a:r>
            <a:r>
              <a:rPr lang="en-US" dirty="0" err="1" smtClean="0"/>
              <a:t>merupakan</a:t>
            </a:r>
            <a:r>
              <a:rPr lang="en-US" dirty="0" smtClean="0"/>
              <a:t> </a:t>
            </a:r>
            <a:r>
              <a:rPr lang="en-US" dirty="0" err="1" smtClean="0"/>
              <a:t>ujung</a:t>
            </a:r>
            <a:r>
              <a:rPr lang="en-US" dirty="0" smtClean="0"/>
              <a:t> </a:t>
            </a:r>
            <a:r>
              <a:rPr lang="en-US" dirty="0" err="1" smtClean="0"/>
              <a:t>saraf</a:t>
            </a:r>
            <a:r>
              <a:rPr lang="en-US" dirty="0" smtClean="0"/>
              <a:t> </a:t>
            </a:r>
            <a:r>
              <a:rPr lang="en-US" dirty="0" err="1" smtClean="0"/>
              <a:t>peraba</a:t>
            </a:r>
            <a:r>
              <a:rPr lang="id-ID" dirty="0" smtClean="0"/>
              <a:t>.</a:t>
            </a:r>
            <a:endParaRPr lang="en-US" dirty="0" smtClean="0"/>
          </a:p>
          <a:p>
            <a:pPr marL="609600" indent="-244475">
              <a:buFontTx/>
              <a:buAutoNum type="alphaLcPeriod"/>
            </a:pPr>
            <a:r>
              <a:rPr lang="en-US" b="1" dirty="0" smtClean="0"/>
              <a:t>Ujung </a:t>
            </a:r>
            <a:r>
              <a:rPr lang="en-US" b="1" dirty="0" err="1" smtClean="0"/>
              <a:t>saraf</a:t>
            </a:r>
            <a:r>
              <a:rPr lang="en-US" b="1" dirty="0" smtClean="0"/>
              <a:t> </a:t>
            </a:r>
            <a:r>
              <a:rPr lang="en-US" b="1" dirty="0" err="1" smtClean="0"/>
              <a:t>krause</a:t>
            </a:r>
            <a:r>
              <a:rPr lang="en-US" dirty="0" smtClean="0"/>
              <a:t>, </a:t>
            </a:r>
            <a:r>
              <a:rPr lang="en-US" dirty="0" err="1" smtClean="0"/>
              <a:t>merupakan</a:t>
            </a:r>
            <a:r>
              <a:rPr lang="en-US" dirty="0" smtClean="0"/>
              <a:t> </a:t>
            </a:r>
            <a:r>
              <a:rPr lang="en-US" dirty="0" err="1" smtClean="0"/>
              <a:t>ujung</a:t>
            </a:r>
            <a:r>
              <a:rPr lang="en-US" dirty="0" smtClean="0"/>
              <a:t> </a:t>
            </a:r>
            <a:r>
              <a:rPr lang="en-US" dirty="0" err="1" smtClean="0"/>
              <a:t>saraf</a:t>
            </a:r>
            <a:r>
              <a:rPr lang="en-US" dirty="0" smtClean="0"/>
              <a:t> </a:t>
            </a:r>
            <a:r>
              <a:rPr lang="en-US" dirty="0" err="1" smtClean="0"/>
              <a:t>perasa</a:t>
            </a:r>
            <a:r>
              <a:rPr lang="en-US" dirty="0" smtClean="0"/>
              <a:t> </a:t>
            </a:r>
            <a:r>
              <a:rPr lang="en-US" dirty="0" err="1" smtClean="0"/>
              <a:t>dingin</a:t>
            </a:r>
            <a:r>
              <a:rPr lang="en-US" dirty="0" smtClean="0"/>
              <a:t>.</a:t>
            </a:r>
          </a:p>
          <a:p>
            <a:pPr marL="609600" indent="-244475">
              <a:buFontTx/>
              <a:buAutoNum type="alphaLcPeriod"/>
            </a:pPr>
            <a:r>
              <a:rPr lang="en-US" b="1" dirty="0" err="1" smtClean="0"/>
              <a:t>Korpuskula</a:t>
            </a:r>
            <a:r>
              <a:rPr lang="en-US" b="1" dirty="0" smtClean="0"/>
              <a:t> </a:t>
            </a:r>
            <a:r>
              <a:rPr lang="en-US" b="1" dirty="0" err="1" smtClean="0"/>
              <a:t>meissner</a:t>
            </a:r>
            <a:r>
              <a:rPr lang="en-US" dirty="0" smtClean="0"/>
              <a:t>, </a:t>
            </a:r>
            <a:r>
              <a:rPr lang="en-US" dirty="0" err="1" smtClean="0"/>
              <a:t>merupakan</a:t>
            </a:r>
            <a:r>
              <a:rPr lang="en-US" dirty="0" smtClean="0"/>
              <a:t> </a:t>
            </a:r>
            <a:r>
              <a:rPr lang="en-US" dirty="0" err="1" smtClean="0"/>
              <a:t>ujung</a:t>
            </a:r>
            <a:r>
              <a:rPr lang="en-US" dirty="0" smtClean="0"/>
              <a:t> </a:t>
            </a:r>
            <a:r>
              <a:rPr lang="en-US" dirty="0" err="1" smtClean="0"/>
              <a:t>saraf</a:t>
            </a:r>
            <a:r>
              <a:rPr lang="en-US" dirty="0" smtClean="0"/>
              <a:t> </a:t>
            </a:r>
            <a:r>
              <a:rPr lang="en-US" dirty="0" err="1" smtClean="0"/>
              <a:t>peraba</a:t>
            </a:r>
            <a:r>
              <a:rPr lang="id-ID" dirty="0" smtClean="0"/>
              <a:t>.</a:t>
            </a:r>
            <a:endParaRPr lang="en-US" dirty="0" smtClean="0"/>
          </a:p>
          <a:p>
            <a:pPr marL="609600" indent="-244475">
              <a:buFontTx/>
              <a:buAutoNum type="alphaLcPeriod"/>
            </a:pPr>
            <a:r>
              <a:rPr lang="en-US" b="1" dirty="0" smtClean="0"/>
              <a:t>Ujung </a:t>
            </a:r>
            <a:r>
              <a:rPr lang="en-US" b="1" dirty="0" err="1" smtClean="0"/>
              <a:t>saraf</a:t>
            </a:r>
            <a:r>
              <a:rPr lang="en-US" b="1" dirty="0" smtClean="0"/>
              <a:t> </a:t>
            </a:r>
            <a:r>
              <a:rPr lang="en-US" b="1" dirty="0" err="1" smtClean="0"/>
              <a:t>tanpa</a:t>
            </a:r>
            <a:r>
              <a:rPr lang="en-US" b="1" dirty="0" smtClean="0"/>
              <a:t> </a:t>
            </a:r>
            <a:r>
              <a:rPr lang="en-US" b="1" dirty="0" err="1" smtClean="0"/>
              <a:t>selaput</a:t>
            </a:r>
            <a:r>
              <a:rPr lang="id-ID" b="1" dirty="0" smtClean="0"/>
              <a:t>, </a:t>
            </a:r>
            <a:r>
              <a:rPr lang="en-US" dirty="0" err="1" smtClean="0"/>
              <a:t>merupakan</a:t>
            </a:r>
            <a:r>
              <a:rPr lang="en-US" dirty="0" smtClean="0"/>
              <a:t> </a:t>
            </a:r>
            <a:r>
              <a:rPr lang="en-US" dirty="0" err="1" smtClean="0"/>
              <a:t>perasa</a:t>
            </a:r>
            <a:r>
              <a:rPr lang="en-US" dirty="0" smtClean="0"/>
              <a:t> </a:t>
            </a:r>
            <a:r>
              <a:rPr lang="en-US" dirty="0" err="1" smtClean="0"/>
              <a:t>nyeri</a:t>
            </a:r>
            <a:r>
              <a:rPr lang="en-US" dirty="0" smtClean="0"/>
              <a:t>.</a:t>
            </a:r>
          </a:p>
          <a:p>
            <a:pPr marL="609600" indent="-244475">
              <a:buFontTx/>
              <a:buAutoNum type="alphaLcPeriod"/>
            </a:pPr>
            <a:r>
              <a:rPr lang="en-US" b="1" dirty="0" err="1" smtClean="0"/>
              <a:t>Lempeng</a:t>
            </a:r>
            <a:r>
              <a:rPr lang="en-US" b="1" dirty="0" smtClean="0"/>
              <a:t> </a:t>
            </a:r>
            <a:r>
              <a:rPr lang="en-US" b="1" dirty="0" err="1" smtClean="0"/>
              <a:t>merkel</a:t>
            </a:r>
            <a:r>
              <a:rPr lang="en-US" dirty="0" smtClean="0"/>
              <a:t>, </a:t>
            </a:r>
            <a:r>
              <a:rPr lang="en-US" dirty="0" err="1" smtClean="0"/>
              <a:t>merupakan</a:t>
            </a:r>
            <a:r>
              <a:rPr lang="en-US" dirty="0" smtClean="0"/>
              <a:t> </a:t>
            </a:r>
            <a:r>
              <a:rPr lang="en-US" dirty="0" err="1" smtClean="0"/>
              <a:t>ujung</a:t>
            </a:r>
            <a:r>
              <a:rPr lang="en-US" dirty="0" smtClean="0"/>
              <a:t> </a:t>
            </a:r>
            <a:r>
              <a:rPr lang="en-US" dirty="0" err="1" smtClean="0"/>
              <a:t>saraf</a:t>
            </a:r>
            <a:r>
              <a:rPr lang="en-US" dirty="0" smtClean="0"/>
              <a:t> </a:t>
            </a:r>
            <a:r>
              <a:rPr lang="en-US" dirty="0" err="1" smtClean="0"/>
              <a:t>perasa</a:t>
            </a:r>
            <a:r>
              <a:rPr lang="id-ID" dirty="0" smtClean="0"/>
              <a:t> </a:t>
            </a:r>
            <a:r>
              <a:rPr lang="en-US" dirty="0" err="1" smtClean="0"/>
              <a:t>sentuhan</a:t>
            </a:r>
            <a:r>
              <a:rPr lang="en-US" dirty="0" smtClean="0"/>
              <a:t> </a:t>
            </a:r>
            <a:r>
              <a:rPr lang="en-US" dirty="0" err="1" smtClean="0"/>
              <a:t>dan</a:t>
            </a:r>
            <a:r>
              <a:rPr lang="en-US" dirty="0" smtClean="0"/>
              <a:t> </a:t>
            </a:r>
            <a:r>
              <a:rPr lang="en-US" dirty="0" err="1" smtClean="0"/>
              <a:t>tekanan</a:t>
            </a:r>
            <a:r>
              <a:rPr lang="en-US" dirty="0" smtClean="0"/>
              <a:t> </a:t>
            </a:r>
            <a:r>
              <a:rPr lang="en-US" dirty="0" err="1" smtClean="0"/>
              <a:t>ringan</a:t>
            </a:r>
            <a:r>
              <a:rPr lang="id-ID" dirty="0" smtClean="0"/>
              <a:t>.</a:t>
            </a:r>
            <a:endParaRPr lang="en-US" dirty="0" smtClean="0"/>
          </a:p>
          <a:p>
            <a:pPr marL="609600" indent="-244475">
              <a:buFontTx/>
              <a:buNone/>
            </a:pPr>
            <a:endParaRPr lang="en-US" dirty="0" smtClean="0"/>
          </a:p>
          <a:p>
            <a:pPr>
              <a:buNone/>
            </a:pPr>
            <a:endParaRPr lang="en-US" dirty="0"/>
          </a:p>
        </p:txBody>
      </p:sp>
      <p:sp>
        <p:nvSpPr>
          <p:cNvPr id="5" name="Rounded Rectangle 4"/>
          <p:cNvSpPr/>
          <p:nvPr/>
        </p:nvSpPr>
        <p:spPr>
          <a:xfrm>
            <a:off x="2209800" y="457200"/>
            <a:ext cx="4343400" cy="609600"/>
          </a:xfrm>
          <a:prstGeom prst="round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b="1" dirty="0" smtClean="0">
                <a:solidFill>
                  <a:schemeClr val="tx1"/>
                </a:solidFill>
              </a:rPr>
              <a:t>Indra peraba dan perasa (kulit)</a:t>
            </a:r>
            <a:endParaRPr lang="id-ID" sz="2400" b="1" dirty="0">
              <a:solidFill>
                <a:schemeClr val="tx1"/>
              </a:solidFill>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checkerboard(across)">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 presetClass="entr" presetSubtype="1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checkerboard(across)">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 presetClass="entr" presetSubtype="10"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checkerboard(across)">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5" presetClass="entr" presetSubtype="10"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checkerboard(across)">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5" presetClass="entr" presetSubtype="10"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checkerboard(across)">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5" presetClass="entr" presetSubtype="10"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checkerboard(across)">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5" presetClass="entr" presetSubtype="10"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checkerboard(across)">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 presetClass="entr" presetSubtype="10"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checkerboard(across)">
                                      <p:cBhvr>
                                        <p:cTn id="49" dur="500"/>
                                        <p:tgtEl>
                                          <p:spTgt spid="3">
                                            <p:txEl>
                                              <p:pRg st="7" end="7"/>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5" presetClass="entr" presetSubtype="10" fill="hold" grpId="0" nodeType="clickEffect">
                                  <p:stCondLst>
                                    <p:cond delay="0"/>
                                  </p:stCondLst>
                                  <p:childTnLst>
                                    <p:set>
                                      <p:cBhvr>
                                        <p:cTn id="53" dur="1" fill="hold">
                                          <p:stCondLst>
                                            <p:cond delay="0"/>
                                          </p:stCondLst>
                                        </p:cTn>
                                        <p:tgtEl>
                                          <p:spTgt spid="3">
                                            <p:txEl>
                                              <p:pRg st="8" end="8"/>
                                            </p:txEl>
                                          </p:spTgt>
                                        </p:tgtEl>
                                        <p:attrNameLst>
                                          <p:attrName>style.visibility</p:attrName>
                                        </p:attrNameLst>
                                      </p:cBhvr>
                                      <p:to>
                                        <p:strVal val="visible"/>
                                      </p:to>
                                    </p:set>
                                    <p:animEffect transition="in" filter="checkerboard(across)">
                                      <p:cBhvr>
                                        <p:cTn id="54" dur="500"/>
                                        <p:tgtEl>
                                          <p:spTgt spid="3">
                                            <p:txEl>
                                              <p:pRg st="8" end="8"/>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5" presetClass="entr" presetSubtype="10" fill="hold" grpId="0" nodeType="clickEffect">
                                  <p:stCondLst>
                                    <p:cond delay="0"/>
                                  </p:stCondLst>
                                  <p:childTnLst>
                                    <p:set>
                                      <p:cBhvr>
                                        <p:cTn id="58" dur="1" fill="hold">
                                          <p:stCondLst>
                                            <p:cond delay="0"/>
                                          </p:stCondLst>
                                        </p:cTn>
                                        <p:tgtEl>
                                          <p:spTgt spid="3">
                                            <p:txEl>
                                              <p:pRg st="9" end="9"/>
                                            </p:txEl>
                                          </p:spTgt>
                                        </p:tgtEl>
                                        <p:attrNameLst>
                                          <p:attrName>style.visibility</p:attrName>
                                        </p:attrNameLst>
                                      </p:cBhvr>
                                      <p:to>
                                        <p:strVal val="visible"/>
                                      </p:to>
                                    </p:set>
                                    <p:animEffect transition="in" filter="checkerboard(across)">
                                      <p:cBhvr>
                                        <p:cTn id="59"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Lst>
  </p:timing>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2209800" y="457200"/>
            <a:ext cx="4343400" cy="609600"/>
          </a:xfrm>
          <a:prstGeom prst="round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b="1" dirty="0" smtClean="0">
                <a:solidFill>
                  <a:schemeClr val="tx1"/>
                </a:solidFill>
              </a:rPr>
              <a:t>Indra peraba dan perasa (kulit)</a:t>
            </a:r>
            <a:endParaRPr lang="id-ID" sz="2400" b="1" dirty="0">
              <a:solidFill>
                <a:schemeClr val="tx1"/>
              </a:solidFill>
            </a:endParaRPr>
          </a:p>
        </p:txBody>
      </p:sp>
      <p:pic>
        <p:nvPicPr>
          <p:cNvPr id="7170" name="Picture 2"/>
          <p:cNvPicPr>
            <a:picLocks noChangeAspect="1" noChangeArrowheads="1"/>
          </p:cNvPicPr>
          <p:nvPr/>
        </p:nvPicPr>
        <p:blipFill>
          <a:blip r:embed="rId2"/>
          <a:srcRect/>
          <a:stretch>
            <a:fillRect/>
          </a:stretch>
        </p:blipFill>
        <p:spPr bwMode="auto">
          <a:xfrm>
            <a:off x="533400" y="1371600"/>
            <a:ext cx="3733800" cy="4260774"/>
          </a:xfrm>
          <a:prstGeom prst="rect">
            <a:avLst/>
          </a:prstGeom>
          <a:noFill/>
          <a:ln w="9525">
            <a:noFill/>
            <a:miter lim="800000"/>
            <a:headEnd/>
            <a:tailEnd/>
          </a:ln>
          <a:effectLst/>
        </p:spPr>
      </p:pic>
      <p:pic>
        <p:nvPicPr>
          <p:cNvPr id="7171" name="Picture 3"/>
          <p:cNvPicPr>
            <a:picLocks noChangeAspect="1" noChangeArrowheads="1"/>
          </p:cNvPicPr>
          <p:nvPr/>
        </p:nvPicPr>
        <p:blipFill>
          <a:blip r:embed="rId3"/>
          <a:srcRect/>
          <a:stretch>
            <a:fillRect/>
          </a:stretch>
        </p:blipFill>
        <p:spPr bwMode="auto">
          <a:xfrm>
            <a:off x="4572000" y="1295400"/>
            <a:ext cx="3836267" cy="4205287"/>
          </a:xfrm>
          <a:prstGeom prst="rect">
            <a:avLst/>
          </a:prstGeom>
          <a:noFill/>
          <a:ln w="9525">
            <a:noFill/>
            <a:miter lim="800000"/>
            <a:headEnd/>
            <a:tailEnd/>
          </a:ln>
          <a:effectLst/>
        </p:spPr>
      </p:pic>
      <p:pic>
        <p:nvPicPr>
          <p:cNvPr id="7172" name="Picture 4"/>
          <p:cNvPicPr>
            <a:picLocks noChangeAspect="1" noChangeArrowheads="1"/>
          </p:cNvPicPr>
          <p:nvPr/>
        </p:nvPicPr>
        <p:blipFill>
          <a:blip r:embed="rId4"/>
          <a:srcRect/>
          <a:stretch>
            <a:fillRect/>
          </a:stretch>
        </p:blipFill>
        <p:spPr bwMode="auto">
          <a:xfrm>
            <a:off x="838200" y="5715000"/>
            <a:ext cx="3114675" cy="428625"/>
          </a:xfrm>
          <a:prstGeom prst="rect">
            <a:avLst/>
          </a:prstGeom>
          <a:noFill/>
          <a:ln w="9525">
            <a:noFill/>
            <a:miter lim="800000"/>
            <a:headEnd/>
            <a:tailEnd/>
          </a:ln>
          <a:effectLst/>
        </p:spPr>
      </p:pic>
      <p:pic>
        <p:nvPicPr>
          <p:cNvPr id="7173" name="Picture 5"/>
          <p:cNvPicPr>
            <a:picLocks noChangeAspect="1" noChangeArrowheads="1"/>
          </p:cNvPicPr>
          <p:nvPr/>
        </p:nvPicPr>
        <p:blipFill>
          <a:blip r:embed="rId5"/>
          <a:srcRect/>
          <a:stretch>
            <a:fillRect/>
          </a:stretch>
        </p:blipFill>
        <p:spPr bwMode="auto">
          <a:xfrm>
            <a:off x="5105400" y="5715000"/>
            <a:ext cx="3133725" cy="390525"/>
          </a:xfrm>
          <a:prstGeom prst="rect">
            <a:avLst/>
          </a:prstGeom>
          <a:noFill/>
          <a:ln w="9525">
            <a:noFill/>
            <a:miter lim="800000"/>
            <a:headEnd/>
            <a:tailEnd/>
          </a:ln>
          <a:effectLst/>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 calcmode="lin" valueType="num">
                                      <p:cBhvr additive="base">
                                        <p:cTn id="7" dur="500" fill="hold"/>
                                        <p:tgtEl>
                                          <p:spTgt spid="7170"/>
                                        </p:tgtEl>
                                        <p:attrNameLst>
                                          <p:attrName>ppt_x</p:attrName>
                                        </p:attrNameLst>
                                      </p:cBhvr>
                                      <p:tavLst>
                                        <p:tav tm="0">
                                          <p:val>
                                            <p:strVal val="#ppt_x"/>
                                          </p:val>
                                        </p:tav>
                                        <p:tav tm="100000">
                                          <p:val>
                                            <p:strVal val="#ppt_x"/>
                                          </p:val>
                                        </p:tav>
                                      </p:tavLst>
                                    </p:anim>
                                    <p:anim calcmode="lin" valueType="num">
                                      <p:cBhvr additive="base">
                                        <p:cTn id="8" dur="500" fill="hold"/>
                                        <p:tgtEl>
                                          <p:spTgt spid="717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nodeType="clickEffect">
                                  <p:stCondLst>
                                    <p:cond delay="0"/>
                                  </p:stCondLst>
                                  <p:childTnLst>
                                    <p:set>
                                      <p:cBhvr>
                                        <p:cTn id="12" dur="1" fill="hold">
                                          <p:stCondLst>
                                            <p:cond delay="0"/>
                                          </p:stCondLst>
                                        </p:cTn>
                                        <p:tgtEl>
                                          <p:spTgt spid="7172"/>
                                        </p:tgtEl>
                                        <p:attrNameLst>
                                          <p:attrName>style.visibility</p:attrName>
                                        </p:attrNameLst>
                                      </p:cBhvr>
                                      <p:to>
                                        <p:strVal val="visible"/>
                                      </p:to>
                                    </p:set>
                                    <p:animEffect transition="in" filter="checkerboard(across)">
                                      <p:cBhvr>
                                        <p:cTn id="13" dur="500"/>
                                        <p:tgtEl>
                                          <p:spTgt spid="7172"/>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7171"/>
                                        </p:tgtEl>
                                        <p:attrNameLst>
                                          <p:attrName>style.visibility</p:attrName>
                                        </p:attrNameLst>
                                      </p:cBhvr>
                                      <p:to>
                                        <p:strVal val="visible"/>
                                      </p:to>
                                    </p:set>
                                    <p:anim calcmode="lin" valueType="num">
                                      <p:cBhvr additive="base">
                                        <p:cTn id="18" dur="500" fill="hold"/>
                                        <p:tgtEl>
                                          <p:spTgt spid="7171"/>
                                        </p:tgtEl>
                                        <p:attrNameLst>
                                          <p:attrName>ppt_x</p:attrName>
                                        </p:attrNameLst>
                                      </p:cBhvr>
                                      <p:tavLst>
                                        <p:tav tm="0">
                                          <p:val>
                                            <p:strVal val="#ppt_x"/>
                                          </p:val>
                                        </p:tav>
                                        <p:tav tm="100000">
                                          <p:val>
                                            <p:strVal val="#ppt_x"/>
                                          </p:val>
                                        </p:tav>
                                      </p:tavLst>
                                    </p:anim>
                                    <p:anim calcmode="lin" valueType="num">
                                      <p:cBhvr additive="base">
                                        <p:cTn id="19" dur="500" fill="hold"/>
                                        <p:tgtEl>
                                          <p:spTgt spid="7171"/>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nodeType="clickEffect">
                                  <p:stCondLst>
                                    <p:cond delay="0"/>
                                  </p:stCondLst>
                                  <p:childTnLst>
                                    <p:set>
                                      <p:cBhvr>
                                        <p:cTn id="23" dur="1" fill="hold">
                                          <p:stCondLst>
                                            <p:cond delay="0"/>
                                          </p:stCondLst>
                                        </p:cTn>
                                        <p:tgtEl>
                                          <p:spTgt spid="7173"/>
                                        </p:tgtEl>
                                        <p:attrNameLst>
                                          <p:attrName>style.visibility</p:attrName>
                                        </p:attrNameLst>
                                      </p:cBhvr>
                                      <p:to>
                                        <p:strVal val="visible"/>
                                      </p:to>
                                    </p:set>
                                    <p:animEffect transition="in" filter="blinds(horizontal)">
                                      <p:cBhvr>
                                        <p:cTn id="24" dur="500"/>
                                        <p:tgtEl>
                                          <p:spTgt spid="71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838200" y="1447800"/>
            <a:ext cx="7229797" cy="3886200"/>
          </a:xfrm>
          <a:prstGeom prst="rect">
            <a:avLst/>
          </a:prstGeom>
          <a:noFill/>
          <a:ln w="3175">
            <a:solidFill>
              <a:schemeClr val="tx1"/>
            </a:solidFill>
            <a:miter lim="800000"/>
            <a:headEnd/>
            <a:tailEnd/>
          </a:ln>
          <a:effectLst/>
        </p:spPr>
      </p:pic>
      <p:pic>
        <p:nvPicPr>
          <p:cNvPr id="1026" name="Picture 2"/>
          <p:cNvPicPr>
            <a:picLocks noChangeAspect="1" noChangeArrowheads="1"/>
          </p:cNvPicPr>
          <p:nvPr/>
        </p:nvPicPr>
        <p:blipFill>
          <a:blip r:embed="rId3"/>
          <a:srcRect/>
          <a:stretch>
            <a:fillRect/>
          </a:stretch>
        </p:blipFill>
        <p:spPr bwMode="auto">
          <a:xfrm>
            <a:off x="3505200" y="5638800"/>
            <a:ext cx="2199968" cy="381000"/>
          </a:xfrm>
          <a:prstGeom prst="rect">
            <a:avLst/>
          </a:prstGeom>
          <a:noFill/>
          <a:ln w="9525">
            <a:noFill/>
            <a:miter lim="800000"/>
            <a:headEnd/>
            <a:tailEnd/>
          </a:ln>
          <a:effectLst/>
        </p:spPr>
      </p:pic>
      <p:sp>
        <p:nvSpPr>
          <p:cNvPr id="6" name="Title 1"/>
          <p:cNvSpPr txBox="1">
            <a:spLocks/>
          </p:cNvSpPr>
          <p:nvPr/>
        </p:nvSpPr>
        <p:spPr>
          <a:xfrm>
            <a:off x="2895600" y="381000"/>
            <a:ext cx="3124200" cy="685800"/>
          </a:xfrm>
          <a:prstGeom prst="rect">
            <a:avLst/>
          </a:prstGeom>
          <a:solidFill>
            <a:srgbClr val="00B0F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oAutofit/>
          </a:bodyPr>
          <a:lstStyle/>
          <a:p>
            <a:pPr marL="339725" marR="0" lvl="0" indent="-339725" algn="ctr"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err="1" smtClean="0">
                <a:ln>
                  <a:noFill/>
                </a:ln>
                <a:solidFill>
                  <a:schemeClr val="tx1"/>
                </a:solidFill>
                <a:effectLst/>
                <a:uLnTx/>
                <a:uFillTx/>
                <a:latin typeface="+mj-lt"/>
                <a:ea typeface="+mj-ea"/>
                <a:cs typeface="+mj-cs"/>
              </a:rPr>
              <a:t>Sel</a:t>
            </a:r>
            <a:r>
              <a:rPr kumimoji="0" lang="en-US" sz="2800" b="1" i="0" u="none" strike="noStrike" kern="1200" cap="none" spc="0" normalizeH="0" baseline="0" noProof="0" dirty="0" smtClean="0">
                <a:ln>
                  <a:noFill/>
                </a:ln>
                <a:solidFill>
                  <a:schemeClr val="tx1"/>
                </a:solidFill>
                <a:effectLst/>
                <a:uLnTx/>
                <a:uFillTx/>
                <a:latin typeface="+mj-lt"/>
                <a:ea typeface="+mj-ea"/>
                <a:cs typeface="+mj-cs"/>
              </a:rPr>
              <a:t> </a:t>
            </a:r>
            <a:r>
              <a:rPr kumimoji="0" lang="en-US" sz="2800" b="1" i="0" u="none" strike="noStrike" kern="1200" cap="none" spc="0" normalizeH="0" baseline="0" noProof="0" dirty="0" err="1" smtClean="0">
                <a:ln>
                  <a:noFill/>
                </a:ln>
                <a:solidFill>
                  <a:schemeClr val="tx1"/>
                </a:solidFill>
                <a:effectLst/>
                <a:uLnTx/>
                <a:uFillTx/>
                <a:latin typeface="+mj-lt"/>
                <a:ea typeface="+mj-ea"/>
                <a:cs typeface="+mj-cs"/>
              </a:rPr>
              <a:t>Saraf</a:t>
            </a:r>
            <a:r>
              <a:rPr kumimoji="0" lang="en-US" sz="2800" b="1" i="0" u="none" strike="noStrike" kern="1200" cap="none" spc="0" normalizeH="0" baseline="0" noProof="0" dirty="0" smtClean="0">
                <a:ln>
                  <a:noFill/>
                </a:ln>
                <a:solidFill>
                  <a:schemeClr val="tx1"/>
                </a:solidFill>
                <a:effectLst/>
                <a:uLnTx/>
                <a:uFillTx/>
                <a:latin typeface="+mj-lt"/>
                <a:ea typeface="+mj-ea"/>
                <a:cs typeface="+mj-cs"/>
              </a:rPr>
              <a:t> </a:t>
            </a:r>
            <a:r>
              <a:rPr kumimoji="0" lang="id-ID" sz="2800" b="1" i="0" u="none" strike="noStrike" kern="1200" cap="none" spc="0" normalizeH="0" baseline="0" noProof="0" dirty="0" smtClean="0">
                <a:ln>
                  <a:noFill/>
                </a:ln>
                <a:solidFill>
                  <a:schemeClr val="tx1"/>
                </a:solidFill>
                <a:effectLst/>
                <a:uLnTx/>
                <a:uFillTx/>
                <a:latin typeface="+mj-lt"/>
                <a:ea typeface="+mj-ea"/>
                <a:cs typeface="+mj-cs"/>
              </a:rPr>
              <a:t>(</a:t>
            </a:r>
            <a:r>
              <a:rPr kumimoji="0" lang="en-US" sz="2800" b="1" i="0" u="none" strike="noStrike" kern="1200" cap="none" spc="0" normalizeH="0" baseline="0" noProof="0" dirty="0" smtClean="0">
                <a:ln>
                  <a:noFill/>
                </a:ln>
                <a:solidFill>
                  <a:schemeClr val="tx1"/>
                </a:solidFill>
                <a:effectLst/>
                <a:uLnTx/>
                <a:uFillTx/>
                <a:latin typeface="+mj-lt"/>
                <a:ea typeface="+mj-ea"/>
                <a:cs typeface="+mj-cs"/>
              </a:rPr>
              <a:t>Neuron</a:t>
            </a:r>
            <a:r>
              <a:rPr kumimoji="0" lang="id-ID" sz="2800" b="1" i="0" u="none" strike="noStrike" kern="1200" cap="none" spc="0" normalizeH="0" baseline="0" noProof="0" dirty="0" smtClean="0">
                <a:ln>
                  <a:noFill/>
                </a:ln>
                <a:solidFill>
                  <a:schemeClr val="tx1"/>
                </a:solidFill>
                <a:effectLst/>
                <a:uLnTx/>
                <a:uFillTx/>
                <a:latin typeface="+mj-lt"/>
                <a:ea typeface="+mj-ea"/>
                <a:cs typeface="+mj-cs"/>
              </a:rPr>
              <a:t>)</a:t>
            </a:r>
            <a:endParaRPr kumimoji="0" lang="en-US" sz="2800" b="1"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nodeType="clickEffect">
                                  <p:stCondLst>
                                    <p:cond delay="0"/>
                                  </p:stCondLst>
                                  <p:childTnLst>
                                    <p:set>
                                      <p:cBhvr>
                                        <p:cTn id="12" dur="1" fill="hold">
                                          <p:stCondLst>
                                            <p:cond delay="0"/>
                                          </p:stCondLst>
                                        </p:cTn>
                                        <p:tgtEl>
                                          <p:spTgt spid="1026"/>
                                        </p:tgtEl>
                                        <p:attrNameLst>
                                          <p:attrName>style.visibility</p:attrName>
                                        </p:attrNameLst>
                                      </p:cBhvr>
                                      <p:to>
                                        <p:strVal val="visible"/>
                                      </p:to>
                                    </p:set>
                                    <p:animEffect transition="in" filter="checkerboard(across)">
                                      <p:cBhvr>
                                        <p:cTn id="13"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685800" y="1600200"/>
            <a:ext cx="7772400" cy="4525963"/>
          </a:xfrm>
          <a:prstGeom prst="rect">
            <a:avLst/>
          </a:prstGeom>
        </p:spPr>
        <p:txBody>
          <a:bodyPr>
            <a:normAutofit/>
          </a:bodyPr>
          <a:lstStyle/>
          <a:p>
            <a:pPr marL="0" indent="0">
              <a:buFontTx/>
              <a:buNone/>
            </a:pPr>
            <a:r>
              <a:rPr lang="en-US" sz="2400" dirty="0" err="1" smtClean="0"/>
              <a:t>Manusia</a:t>
            </a:r>
            <a:r>
              <a:rPr lang="en-US" sz="2400" dirty="0" smtClean="0"/>
              <a:t> </a:t>
            </a:r>
            <a:r>
              <a:rPr lang="en-US" sz="2400" dirty="0" err="1" smtClean="0"/>
              <a:t>mendeteksi</a:t>
            </a:r>
            <a:r>
              <a:rPr lang="en-US" sz="2400" dirty="0" smtClean="0"/>
              <a:t> </a:t>
            </a:r>
            <a:r>
              <a:rPr lang="en-US" sz="2400" dirty="0" err="1" smtClean="0"/>
              <a:t>bau</a:t>
            </a:r>
            <a:r>
              <a:rPr lang="en-US" sz="2400" dirty="0" smtClean="0"/>
              <a:t> </a:t>
            </a:r>
            <a:r>
              <a:rPr lang="en-US" sz="2400" dirty="0" err="1" smtClean="0"/>
              <a:t>dengan</a:t>
            </a:r>
            <a:r>
              <a:rPr lang="en-US" sz="2400" dirty="0" smtClean="0"/>
              <a:t> </a:t>
            </a:r>
            <a:r>
              <a:rPr lang="en-US" sz="2400" dirty="0" err="1" smtClean="0"/>
              <a:t>menggunakan</a:t>
            </a:r>
            <a:r>
              <a:rPr lang="en-US" sz="2400" dirty="0" smtClean="0"/>
              <a:t> </a:t>
            </a:r>
            <a:r>
              <a:rPr lang="en-US" sz="2400" dirty="0" err="1" smtClean="0"/>
              <a:t>reseptor</a:t>
            </a:r>
            <a:r>
              <a:rPr lang="en-US" sz="2400" dirty="0" smtClean="0"/>
              <a:t> </a:t>
            </a:r>
            <a:r>
              <a:rPr lang="en-US" sz="2400" dirty="0" err="1" smtClean="0"/>
              <a:t>yangterletak</a:t>
            </a:r>
            <a:r>
              <a:rPr lang="en-US" sz="2400" dirty="0" smtClean="0"/>
              <a:t> </a:t>
            </a:r>
            <a:r>
              <a:rPr lang="en-US" sz="2400" dirty="0" err="1" smtClean="0"/>
              <a:t>pada</a:t>
            </a:r>
            <a:r>
              <a:rPr lang="en-US" sz="2400" dirty="0" smtClean="0"/>
              <a:t> </a:t>
            </a:r>
            <a:r>
              <a:rPr lang="en-US" sz="2400" dirty="0" err="1" smtClean="0"/>
              <a:t>epitel</a:t>
            </a:r>
            <a:r>
              <a:rPr lang="en-US" sz="2400" dirty="0" smtClean="0"/>
              <a:t> </a:t>
            </a:r>
            <a:r>
              <a:rPr lang="en-US" sz="2400" dirty="0" err="1" smtClean="0"/>
              <a:t>olfaktori</a:t>
            </a:r>
            <a:r>
              <a:rPr lang="en-US" sz="2400" dirty="0" smtClean="0"/>
              <a:t> </a:t>
            </a:r>
            <a:r>
              <a:rPr lang="en-US" sz="2400" dirty="0" err="1" smtClean="0"/>
              <a:t>di</a:t>
            </a:r>
            <a:r>
              <a:rPr lang="en-US" sz="2400" dirty="0" smtClean="0"/>
              <a:t> </a:t>
            </a:r>
            <a:r>
              <a:rPr lang="en-US" sz="2400" dirty="0" err="1" smtClean="0"/>
              <a:t>dalam</a:t>
            </a:r>
            <a:r>
              <a:rPr lang="en-US" sz="2400" dirty="0" smtClean="0"/>
              <a:t> </a:t>
            </a:r>
            <a:r>
              <a:rPr lang="en-US" sz="2400" dirty="0" err="1" smtClean="0"/>
              <a:t>rongga</a:t>
            </a:r>
            <a:r>
              <a:rPr lang="en-US" sz="2400" dirty="0" smtClean="0"/>
              <a:t> </a:t>
            </a:r>
            <a:r>
              <a:rPr lang="en-US" sz="2400" dirty="0" err="1" smtClean="0"/>
              <a:t>hidung</a:t>
            </a:r>
            <a:r>
              <a:rPr lang="en-US" sz="2400" dirty="0" smtClean="0"/>
              <a:t>. </a:t>
            </a:r>
            <a:endParaRPr lang="id-ID" sz="2400" dirty="0" smtClean="0"/>
          </a:p>
          <a:p>
            <a:pPr marL="0" indent="0">
              <a:buFontTx/>
              <a:buNone/>
            </a:pPr>
            <a:endParaRPr lang="en-US" sz="2400" dirty="0" smtClean="0"/>
          </a:p>
          <a:p>
            <a:pPr marL="0" indent="0">
              <a:buFontTx/>
              <a:buNone/>
            </a:pPr>
            <a:r>
              <a:rPr lang="en-US" sz="2400" dirty="0" err="1" smtClean="0"/>
              <a:t>Udara</a:t>
            </a:r>
            <a:r>
              <a:rPr lang="en-US" sz="2400" dirty="0" smtClean="0"/>
              <a:t> yang </a:t>
            </a:r>
            <a:r>
              <a:rPr lang="en-US" sz="2400" dirty="0" err="1" smtClean="0"/>
              <a:t>masuk</a:t>
            </a:r>
            <a:r>
              <a:rPr lang="en-US" sz="2400" dirty="0" smtClean="0"/>
              <a:t> </a:t>
            </a:r>
            <a:r>
              <a:rPr lang="en-US" sz="2400" dirty="0" err="1" smtClean="0"/>
              <a:t>kedalam</a:t>
            </a:r>
            <a:r>
              <a:rPr lang="en-US" sz="2400" dirty="0" smtClean="0"/>
              <a:t> </a:t>
            </a:r>
            <a:r>
              <a:rPr lang="en-US" sz="2400" dirty="0" err="1" smtClean="0"/>
              <a:t>rongga</a:t>
            </a:r>
            <a:r>
              <a:rPr lang="en-US" sz="2400" dirty="0" smtClean="0"/>
              <a:t> </a:t>
            </a:r>
            <a:r>
              <a:rPr lang="en-US" sz="2400" dirty="0" err="1" smtClean="0"/>
              <a:t>hidung</a:t>
            </a:r>
            <a:r>
              <a:rPr lang="en-US" sz="2400" dirty="0" smtClean="0"/>
              <a:t> </a:t>
            </a:r>
            <a:r>
              <a:rPr lang="en-US" sz="2400" dirty="0" err="1" smtClean="0"/>
              <a:t>akan</a:t>
            </a:r>
            <a:r>
              <a:rPr lang="en-US" sz="2400" dirty="0" smtClean="0"/>
              <a:t> </a:t>
            </a:r>
            <a:r>
              <a:rPr lang="en-US" sz="2400" dirty="0" err="1" smtClean="0"/>
              <a:t>melaluinya</a:t>
            </a:r>
            <a:r>
              <a:rPr lang="en-US" sz="2400" dirty="0" smtClean="0"/>
              <a:t>. </a:t>
            </a:r>
            <a:r>
              <a:rPr lang="id-ID" sz="2400" dirty="0" smtClean="0"/>
              <a:t>Se</a:t>
            </a:r>
            <a:r>
              <a:rPr lang="en-US" sz="2400" dirty="0" smtClean="0"/>
              <a:t>l-</a:t>
            </a:r>
            <a:r>
              <a:rPr lang="en-US" sz="2400" dirty="0" err="1" smtClean="0"/>
              <a:t>sel</a:t>
            </a:r>
            <a:r>
              <a:rPr lang="en-US" sz="2400" dirty="0" smtClean="0"/>
              <a:t> </a:t>
            </a:r>
            <a:r>
              <a:rPr lang="en-US" sz="2400" dirty="0" err="1" smtClean="0"/>
              <a:t>penciuman</a:t>
            </a:r>
            <a:r>
              <a:rPr lang="en-US" sz="2400" dirty="0" smtClean="0"/>
              <a:t> </a:t>
            </a:r>
            <a:r>
              <a:rPr lang="en-US" sz="2400" dirty="0" err="1" smtClean="0"/>
              <a:t>memiliki</a:t>
            </a:r>
            <a:r>
              <a:rPr lang="en-US" sz="2400" dirty="0" smtClean="0"/>
              <a:t> </a:t>
            </a:r>
            <a:r>
              <a:rPr lang="en-US" sz="2400" dirty="0" err="1" smtClean="0"/>
              <a:t>ujung</a:t>
            </a:r>
            <a:r>
              <a:rPr lang="en-US" sz="2400" dirty="0" smtClean="0"/>
              <a:t> </a:t>
            </a:r>
            <a:r>
              <a:rPr lang="en-US" sz="2400" dirty="0" err="1" smtClean="0"/>
              <a:t>beberapa</a:t>
            </a:r>
            <a:r>
              <a:rPr lang="en-US" sz="2400" dirty="0" smtClean="0"/>
              <a:t> </a:t>
            </a:r>
            <a:r>
              <a:rPr lang="en-US" sz="2400" dirty="0" err="1" smtClean="0"/>
              <a:t>rambut-rambut</a:t>
            </a:r>
            <a:r>
              <a:rPr lang="en-US" sz="2400" dirty="0" smtClean="0"/>
              <a:t> </a:t>
            </a:r>
            <a:r>
              <a:rPr lang="en-US" sz="2400" dirty="0" err="1" smtClean="0"/>
              <a:t>halus</a:t>
            </a:r>
            <a:r>
              <a:rPr lang="en-US" sz="2400" dirty="0" smtClean="0"/>
              <a:t>. Yang </a:t>
            </a:r>
            <a:r>
              <a:rPr lang="en-US" sz="2400" dirty="0" err="1" smtClean="0"/>
              <a:t>dihubungkan</a:t>
            </a:r>
            <a:r>
              <a:rPr lang="en-US" sz="2400" dirty="0" smtClean="0"/>
              <a:t> </a:t>
            </a:r>
            <a:r>
              <a:rPr lang="en-US" sz="2400" dirty="0" err="1" smtClean="0"/>
              <a:t>oleh</a:t>
            </a:r>
            <a:r>
              <a:rPr lang="en-US" sz="2400" dirty="0" smtClean="0"/>
              <a:t> </a:t>
            </a:r>
            <a:r>
              <a:rPr lang="en-US" sz="2400" dirty="0" err="1" smtClean="0"/>
              <a:t>urat</a:t>
            </a:r>
            <a:r>
              <a:rPr lang="en-US" sz="2400" dirty="0" smtClean="0"/>
              <a:t> </a:t>
            </a:r>
            <a:r>
              <a:rPr lang="en-US" sz="2400" dirty="0" err="1" smtClean="0"/>
              <a:t>saraf</a:t>
            </a:r>
            <a:r>
              <a:rPr lang="en-US" sz="2400" dirty="0" smtClean="0"/>
              <a:t> </a:t>
            </a:r>
            <a:r>
              <a:rPr lang="en-US" sz="2400" dirty="0" err="1" smtClean="0"/>
              <a:t>melalui</a:t>
            </a:r>
            <a:r>
              <a:rPr lang="en-US" sz="2400" dirty="0" smtClean="0"/>
              <a:t> </a:t>
            </a:r>
            <a:r>
              <a:rPr lang="en-US" sz="2400" dirty="0" err="1" smtClean="0"/>
              <a:t>tulang</a:t>
            </a:r>
            <a:r>
              <a:rPr lang="en-US" sz="2400" dirty="0" smtClean="0"/>
              <a:t> </a:t>
            </a:r>
            <a:r>
              <a:rPr lang="en-US" sz="2400" dirty="0" err="1" smtClean="0"/>
              <a:t>salingan</a:t>
            </a:r>
            <a:r>
              <a:rPr lang="en-US" sz="2400" dirty="0" smtClean="0"/>
              <a:t> </a:t>
            </a:r>
            <a:r>
              <a:rPr lang="en-US" sz="2400" dirty="0" err="1" smtClean="0"/>
              <a:t>dan</a:t>
            </a:r>
            <a:r>
              <a:rPr lang="en-US" sz="2400" dirty="0" smtClean="0"/>
              <a:t> </a:t>
            </a:r>
            <a:r>
              <a:rPr lang="en-US" sz="2400" dirty="0" err="1" smtClean="0"/>
              <a:t>bersatu</a:t>
            </a:r>
            <a:r>
              <a:rPr lang="en-US" sz="2400" dirty="0" smtClean="0"/>
              <a:t> </a:t>
            </a:r>
            <a:r>
              <a:rPr lang="en-US" sz="2400" dirty="0" err="1" smtClean="0"/>
              <a:t>menjadi</a:t>
            </a:r>
            <a:r>
              <a:rPr lang="en-US" sz="2400" dirty="0" smtClean="0"/>
              <a:t> </a:t>
            </a:r>
            <a:r>
              <a:rPr lang="en-US" sz="2400" dirty="0" err="1" smtClean="0"/>
              <a:t>urat</a:t>
            </a:r>
            <a:r>
              <a:rPr lang="en-US" sz="2400" dirty="0" smtClean="0"/>
              <a:t> </a:t>
            </a:r>
            <a:r>
              <a:rPr lang="en-US" sz="2400" dirty="0" err="1" smtClean="0"/>
              <a:t>olfaktori</a:t>
            </a:r>
            <a:r>
              <a:rPr lang="en-US" sz="2400" dirty="0" smtClean="0"/>
              <a:t> </a:t>
            </a:r>
            <a:r>
              <a:rPr lang="en-US" sz="2400" dirty="0" err="1" smtClean="0"/>
              <a:t>menuju</a:t>
            </a:r>
            <a:r>
              <a:rPr lang="en-US" sz="2400" dirty="0" smtClean="0"/>
              <a:t> </a:t>
            </a:r>
            <a:r>
              <a:rPr lang="en-US" sz="2400" dirty="0" err="1" smtClean="0"/>
              <a:t>pusat</a:t>
            </a:r>
            <a:r>
              <a:rPr lang="en-US" sz="2400" dirty="0" smtClean="0"/>
              <a:t> </a:t>
            </a:r>
            <a:r>
              <a:rPr lang="en-US" sz="2400" dirty="0" err="1" smtClean="0"/>
              <a:t>penciuman</a:t>
            </a:r>
            <a:r>
              <a:rPr lang="en-US" sz="2400" dirty="0" smtClean="0"/>
              <a:t> </a:t>
            </a:r>
            <a:r>
              <a:rPr lang="en-US" sz="2400" dirty="0" err="1" smtClean="0"/>
              <a:t>bau</a:t>
            </a:r>
            <a:r>
              <a:rPr lang="en-US" sz="2400" dirty="0" smtClean="0"/>
              <a:t> </a:t>
            </a:r>
            <a:r>
              <a:rPr lang="en-US" sz="2400" dirty="0" err="1" smtClean="0"/>
              <a:t>di</a:t>
            </a:r>
            <a:r>
              <a:rPr lang="en-US" sz="2400" dirty="0" smtClean="0"/>
              <a:t> </a:t>
            </a:r>
            <a:r>
              <a:rPr lang="en-US" sz="2400" dirty="0" err="1" smtClean="0"/>
              <a:t>otak</a:t>
            </a:r>
            <a:r>
              <a:rPr lang="en-US" sz="2400" dirty="0" smtClean="0"/>
              <a:t>.</a:t>
            </a:r>
          </a:p>
          <a:p>
            <a:pPr marL="0" indent="0">
              <a:buFontTx/>
              <a:buNone/>
            </a:pPr>
            <a:endParaRPr lang="en-US" dirty="0" smtClean="0"/>
          </a:p>
          <a:p>
            <a:pPr>
              <a:buNone/>
            </a:pPr>
            <a:endParaRPr lang="en-US" dirty="0"/>
          </a:p>
        </p:txBody>
      </p:sp>
      <p:sp>
        <p:nvSpPr>
          <p:cNvPr id="5" name="Rounded Rectangle 4"/>
          <p:cNvSpPr/>
          <p:nvPr/>
        </p:nvSpPr>
        <p:spPr>
          <a:xfrm>
            <a:off x="2590800" y="457200"/>
            <a:ext cx="3810000" cy="609600"/>
          </a:xfrm>
          <a:prstGeom prst="round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b="1" dirty="0" smtClean="0">
                <a:solidFill>
                  <a:schemeClr val="tx1"/>
                </a:solidFill>
              </a:rPr>
              <a:t>Indra pembau (hidung)</a:t>
            </a:r>
            <a:endParaRPr lang="id-ID" sz="2400" b="1" dirty="0">
              <a:solidFill>
                <a:schemeClr val="tx1"/>
              </a:solidFill>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 presetClass="entr" presetSubtype="1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linds(horizont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blinds(horizontal)">
                                      <p:cBhvr>
                                        <p:cTn id="19"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Lst>
  </p:timing>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ounded Rectangle 1"/>
          <p:cNvSpPr/>
          <p:nvPr/>
        </p:nvSpPr>
        <p:spPr>
          <a:xfrm>
            <a:off x="2590800" y="457200"/>
            <a:ext cx="3810000" cy="609600"/>
          </a:xfrm>
          <a:prstGeom prst="round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b="1" dirty="0" smtClean="0">
                <a:solidFill>
                  <a:schemeClr val="tx1"/>
                </a:solidFill>
              </a:rPr>
              <a:t>Indra pembau (hidung)</a:t>
            </a:r>
            <a:endParaRPr lang="id-ID" sz="2400" b="1" dirty="0">
              <a:solidFill>
                <a:schemeClr val="tx1"/>
              </a:solidFill>
            </a:endParaRPr>
          </a:p>
        </p:txBody>
      </p:sp>
      <p:pic>
        <p:nvPicPr>
          <p:cNvPr id="8194" name="Picture 2"/>
          <p:cNvPicPr>
            <a:picLocks noChangeAspect="1" noChangeArrowheads="1"/>
          </p:cNvPicPr>
          <p:nvPr/>
        </p:nvPicPr>
        <p:blipFill>
          <a:blip r:embed="rId2"/>
          <a:srcRect/>
          <a:stretch>
            <a:fillRect/>
          </a:stretch>
        </p:blipFill>
        <p:spPr bwMode="auto">
          <a:xfrm>
            <a:off x="457200" y="1371600"/>
            <a:ext cx="8229600" cy="3913533"/>
          </a:xfrm>
          <a:prstGeom prst="rect">
            <a:avLst/>
          </a:prstGeom>
          <a:noFill/>
          <a:ln w="9525">
            <a:noFill/>
            <a:miter lim="800000"/>
            <a:headEnd/>
            <a:tailEnd/>
          </a:ln>
          <a:effectLst/>
        </p:spPr>
      </p:pic>
      <p:pic>
        <p:nvPicPr>
          <p:cNvPr id="8195" name="Picture 3"/>
          <p:cNvPicPr>
            <a:picLocks noChangeAspect="1" noChangeArrowheads="1"/>
          </p:cNvPicPr>
          <p:nvPr/>
        </p:nvPicPr>
        <p:blipFill>
          <a:blip r:embed="rId3"/>
          <a:srcRect/>
          <a:stretch>
            <a:fillRect/>
          </a:stretch>
        </p:blipFill>
        <p:spPr bwMode="auto">
          <a:xfrm>
            <a:off x="2895600" y="5715000"/>
            <a:ext cx="2962275" cy="314325"/>
          </a:xfrm>
          <a:prstGeom prst="rect">
            <a:avLst/>
          </a:prstGeom>
          <a:noFill/>
          <a:ln w="9525">
            <a:noFill/>
            <a:miter lim="800000"/>
            <a:headEnd/>
            <a:tailEnd/>
          </a:ln>
          <a:effectLst/>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 calcmode="lin" valueType="num">
                                      <p:cBhvr additive="base">
                                        <p:cTn id="7" dur="500" fill="hold"/>
                                        <p:tgtEl>
                                          <p:spTgt spid="8194"/>
                                        </p:tgtEl>
                                        <p:attrNameLst>
                                          <p:attrName>ppt_x</p:attrName>
                                        </p:attrNameLst>
                                      </p:cBhvr>
                                      <p:tavLst>
                                        <p:tav tm="0">
                                          <p:val>
                                            <p:strVal val="#ppt_x"/>
                                          </p:val>
                                        </p:tav>
                                        <p:tav tm="100000">
                                          <p:val>
                                            <p:strVal val="#ppt_x"/>
                                          </p:val>
                                        </p:tav>
                                      </p:tavLst>
                                    </p:anim>
                                    <p:anim calcmode="lin" valueType="num">
                                      <p:cBhvr additive="base">
                                        <p:cTn id="8" dur="500" fill="hold"/>
                                        <p:tgtEl>
                                          <p:spTgt spid="819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8195"/>
                                        </p:tgtEl>
                                        <p:attrNameLst>
                                          <p:attrName>style.visibility</p:attrName>
                                        </p:attrNameLst>
                                      </p:cBhvr>
                                      <p:to>
                                        <p:strVal val="visible"/>
                                      </p:to>
                                    </p:set>
                                    <p:animEffect transition="in" filter="blinds(horizontal)">
                                      <p:cBhvr>
                                        <p:cTn id="13" dur="500"/>
                                        <p:tgtEl>
                                          <p:spTgt spid="81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533400" y="1600200"/>
            <a:ext cx="7696200" cy="4525963"/>
          </a:xfrm>
          <a:prstGeom prst="rect">
            <a:avLst/>
          </a:prstGeom>
        </p:spPr>
        <p:txBody>
          <a:bodyPr>
            <a:normAutofit fontScale="77500" lnSpcReduction="20000"/>
          </a:bodyPr>
          <a:lstStyle/>
          <a:p>
            <a:pPr marL="0" indent="0">
              <a:buFontTx/>
              <a:buNone/>
            </a:pPr>
            <a:r>
              <a:rPr lang="en-US" dirty="0" err="1" smtClean="0"/>
              <a:t>Rangsangan</a:t>
            </a:r>
            <a:r>
              <a:rPr lang="en-US" dirty="0" smtClean="0"/>
              <a:t> </a:t>
            </a:r>
            <a:r>
              <a:rPr lang="en-US" dirty="0" err="1" smtClean="0"/>
              <a:t>kimia</a:t>
            </a:r>
            <a:r>
              <a:rPr lang="en-US" dirty="0" smtClean="0"/>
              <a:t> yang </a:t>
            </a:r>
            <a:r>
              <a:rPr lang="en-US" dirty="0" err="1" smtClean="0"/>
              <a:t>berasal</a:t>
            </a:r>
            <a:r>
              <a:rPr lang="en-US" dirty="0" smtClean="0"/>
              <a:t> </a:t>
            </a:r>
            <a:r>
              <a:rPr lang="en-US" dirty="0" err="1" smtClean="0"/>
              <a:t>dari</a:t>
            </a:r>
            <a:r>
              <a:rPr lang="en-US" dirty="0" smtClean="0"/>
              <a:t> </a:t>
            </a:r>
            <a:r>
              <a:rPr lang="en-US" dirty="0" err="1" smtClean="0"/>
              <a:t>luar</a:t>
            </a:r>
            <a:r>
              <a:rPr lang="en-US" dirty="0" smtClean="0"/>
              <a:t> </a:t>
            </a:r>
            <a:r>
              <a:rPr lang="en-US" dirty="0" err="1" smtClean="0"/>
              <a:t>tubuh</a:t>
            </a:r>
            <a:r>
              <a:rPr lang="en-US" dirty="0" smtClean="0"/>
              <a:t> </a:t>
            </a:r>
            <a:r>
              <a:rPr lang="en-US" dirty="0" err="1" smtClean="0"/>
              <a:t>diterima</a:t>
            </a:r>
            <a:r>
              <a:rPr lang="en-US" dirty="0" smtClean="0"/>
              <a:t> </a:t>
            </a:r>
            <a:r>
              <a:rPr lang="en-US" dirty="0" err="1" smtClean="0"/>
              <a:t>oleh</a:t>
            </a:r>
            <a:r>
              <a:rPr lang="en-US" dirty="0" smtClean="0"/>
              <a:t> </a:t>
            </a:r>
            <a:r>
              <a:rPr lang="en-US" dirty="0" err="1" smtClean="0"/>
              <a:t>reseptor</a:t>
            </a:r>
            <a:r>
              <a:rPr lang="en-US" dirty="0" smtClean="0"/>
              <a:t> </a:t>
            </a:r>
            <a:r>
              <a:rPr lang="en-US" dirty="0" err="1" smtClean="0"/>
              <a:t>kimia</a:t>
            </a:r>
            <a:r>
              <a:rPr lang="en-US" dirty="0" smtClean="0"/>
              <a:t> (</a:t>
            </a:r>
            <a:r>
              <a:rPr lang="en-US" dirty="0" err="1" smtClean="0"/>
              <a:t>kemoreseptor</a:t>
            </a:r>
            <a:r>
              <a:rPr lang="en-US" dirty="0" smtClean="0"/>
              <a:t>). </a:t>
            </a:r>
            <a:r>
              <a:rPr lang="en-US" dirty="0" err="1" smtClean="0"/>
              <a:t>Kemoreseptor</a:t>
            </a:r>
            <a:r>
              <a:rPr lang="en-US" dirty="0" smtClean="0"/>
              <a:t> </a:t>
            </a:r>
            <a:r>
              <a:rPr lang="en-US" dirty="0" err="1" smtClean="0"/>
              <a:t>kita</a:t>
            </a:r>
            <a:r>
              <a:rPr lang="en-US" dirty="0" smtClean="0"/>
              <a:t> </a:t>
            </a:r>
            <a:r>
              <a:rPr lang="en-US" dirty="0" err="1" smtClean="0"/>
              <a:t>terhadap</a:t>
            </a:r>
            <a:r>
              <a:rPr lang="en-US" dirty="0" smtClean="0"/>
              <a:t> </a:t>
            </a:r>
            <a:r>
              <a:rPr lang="en-US" dirty="0" err="1" smtClean="0"/>
              <a:t>lingkungan</a:t>
            </a:r>
            <a:r>
              <a:rPr lang="en-US" dirty="0" smtClean="0"/>
              <a:t> </a:t>
            </a:r>
            <a:r>
              <a:rPr lang="en-US" dirty="0" err="1" smtClean="0"/>
              <a:t>luar</a:t>
            </a:r>
            <a:r>
              <a:rPr lang="en-US" dirty="0" smtClean="0"/>
              <a:t> </a:t>
            </a:r>
            <a:r>
              <a:rPr lang="en-US" dirty="0" err="1" smtClean="0"/>
              <a:t>adalah</a:t>
            </a:r>
            <a:r>
              <a:rPr lang="en-US" dirty="0" smtClean="0"/>
              <a:t> </a:t>
            </a:r>
            <a:r>
              <a:rPr lang="en-US" dirty="0" err="1" smtClean="0"/>
              <a:t>berupa</a:t>
            </a:r>
            <a:r>
              <a:rPr lang="en-US" dirty="0" smtClean="0"/>
              <a:t> tunas </a:t>
            </a:r>
            <a:r>
              <a:rPr lang="en-US" dirty="0" err="1" smtClean="0"/>
              <a:t>pengecap</a:t>
            </a:r>
            <a:r>
              <a:rPr lang="en-US" dirty="0" smtClean="0"/>
              <a:t> yang </a:t>
            </a:r>
            <a:r>
              <a:rPr lang="en-US" dirty="0" err="1" smtClean="0"/>
              <a:t>terdapat</a:t>
            </a:r>
            <a:r>
              <a:rPr lang="en-US" dirty="0" smtClean="0"/>
              <a:t> </a:t>
            </a:r>
            <a:r>
              <a:rPr lang="en-US" dirty="0" err="1" smtClean="0"/>
              <a:t>pada</a:t>
            </a:r>
            <a:r>
              <a:rPr lang="en-US" dirty="0" smtClean="0"/>
              <a:t> </a:t>
            </a:r>
            <a:r>
              <a:rPr lang="en-US" dirty="0" err="1" smtClean="0"/>
              <a:t>lidah</a:t>
            </a:r>
            <a:r>
              <a:rPr lang="en-US" dirty="0" smtClean="0"/>
              <a:t>. </a:t>
            </a:r>
          </a:p>
          <a:p>
            <a:pPr marL="177800" indent="-177800">
              <a:buFontTx/>
              <a:buNone/>
            </a:pPr>
            <a:endParaRPr lang="en-US" dirty="0" smtClean="0"/>
          </a:p>
          <a:p>
            <a:pPr marL="177800" indent="-177800">
              <a:buFontTx/>
              <a:buNone/>
            </a:pPr>
            <a:r>
              <a:rPr lang="en-US" dirty="0" err="1" smtClean="0"/>
              <a:t>Pada</a:t>
            </a:r>
            <a:r>
              <a:rPr lang="en-US" dirty="0" smtClean="0"/>
              <a:t> </a:t>
            </a:r>
            <a:r>
              <a:rPr lang="en-US" dirty="0" err="1" smtClean="0"/>
              <a:t>lidah</a:t>
            </a:r>
            <a:r>
              <a:rPr lang="en-US" dirty="0" smtClean="0"/>
              <a:t> </a:t>
            </a:r>
            <a:r>
              <a:rPr lang="en-US" dirty="0" err="1" smtClean="0"/>
              <a:t>terdap</a:t>
            </a:r>
            <a:r>
              <a:rPr lang="id-ID" dirty="0" smtClean="0"/>
              <a:t>a</a:t>
            </a:r>
            <a:r>
              <a:rPr lang="en-US" dirty="0" smtClean="0"/>
              <a:t>t 3 </a:t>
            </a:r>
            <a:r>
              <a:rPr lang="en-US" dirty="0" err="1" smtClean="0"/>
              <a:t>papil</a:t>
            </a:r>
            <a:r>
              <a:rPr lang="en-US" dirty="0" smtClean="0"/>
              <a:t> </a:t>
            </a:r>
            <a:r>
              <a:rPr lang="en-US" dirty="0" err="1" smtClean="0"/>
              <a:t>pengecap</a:t>
            </a:r>
            <a:r>
              <a:rPr lang="en-US" dirty="0" smtClean="0"/>
              <a:t> </a:t>
            </a:r>
            <a:r>
              <a:rPr lang="en-US" dirty="0" err="1" smtClean="0"/>
              <a:t>yaitu</a:t>
            </a:r>
            <a:r>
              <a:rPr lang="en-US" dirty="0" smtClean="0"/>
              <a:t> :</a:t>
            </a:r>
          </a:p>
          <a:p>
            <a:pPr marL="365125" indent="-365125">
              <a:buFontTx/>
              <a:buAutoNum type="alphaLcPeriod"/>
            </a:pPr>
            <a:r>
              <a:rPr lang="en-US" dirty="0" err="1" smtClean="0"/>
              <a:t>Papil</a:t>
            </a:r>
            <a:r>
              <a:rPr lang="en-US" dirty="0" smtClean="0"/>
              <a:t> </a:t>
            </a:r>
            <a:r>
              <a:rPr lang="en-US" dirty="0" err="1" smtClean="0"/>
              <a:t>bentuk</a:t>
            </a:r>
            <a:r>
              <a:rPr lang="en-US" dirty="0" smtClean="0"/>
              <a:t> </a:t>
            </a:r>
            <a:r>
              <a:rPr lang="en-US" dirty="0" err="1" smtClean="0"/>
              <a:t>benang</a:t>
            </a:r>
            <a:r>
              <a:rPr lang="en-US" dirty="0" smtClean="0"/>
              <a:t>, </a:t>
            </a:r>
            <a:r>
              <a:rPr lang="en-US" dirty="0" err="1" smtClean="0"/>
              <a:t>merupakan</a:t>
            </a:r>
            <a:r>
              <a:rPr lang="en-US" dirty="0" smtClean="0"/>
              <a:t> </a:t>
            </a:r>
            <a:r>
              <a:rPr lang="en-US" dirty="0" err="1" smtClean="0"/>
              <a:t>papil</a:t>
            </a:r>
            <a:r>
              <a:rPr lang="en-US" dirty="0" smtClean="0"/>
              <a:t> </a:t>
            </a:r>
            <a:r>
              <a:rPr lang="en-US" dirty="0" err="1" smtClean="0"/>
              <a:t>peraba</a:t>
            </a:r>
            <a:r>
              <a:rPr lang="en-US" dirty="0" smtClean="0"/>
              <a:t> </a:t>
            </a:r>
            <a:r>
              <a:rPr lang="en-US" dirty="0" err="1" smtClean="0"/>
              <a:t>dan</a:t>
            </a:r>
            <a:r>
              <a:rPr lang="en-US" dirty="0" smtClean="0"/>
              <a:t> </a:t>
            </a:r>
            <a:r>
              <a:rPr lang="en-US" dirty="0" err="1" smtClean="0"/>
              <a:t>tersebar</a:t>
            </a:r>
            <a:r>
              <a:rPr lang="en-US" dirty="0" smtClean="0"/>
              <a:t> </a:t>
            </a:r>
            <a:r>
              <a:rPr lang="en-US" dirty="0" err="1" smtClean="0"/>
              <a:t>diseluruh</a:t>
            </a:r>
            <a:r>
              <a:rPr lang="en-US" dirty="0" smtClean="0"/>
              <a:t> </a:t>
            </a:r>
            <a:r>
              <a:rPr lang="en-US" dirty="0" err="1" smtClean="0"/>
              <a:t>permukaan</a:t>
            </a:r>
            <a:r>
              <a:rPr lang="en-US" dirty="0" smtClean="0"/>
              <a:t> </a:t>
            </a:r>
            <a:r>
              <a:rPr lang="en-US" dirty="0" err="1" smtClean="0"/>
              <a:t>lidah</a:t>
            </a:r>
            <a:r>
              <a:rPr lang="id-ID" dirty="0" smtClean="0"/>
              <a:t>.</a:t>
            </a:r>
            <a:endParaRPr lang="en-US" dirty="0" smtClean="0"/>
          </a:p>
          <a:p>
            <a:pPr marL="365125" indent="-365125">
              <a:buFontTx/>
              <a:buAutoNum type="alphaLcPeriod"/>
            </a:pPr>
            <a:r>
              <a:rPr lang="en-US" dirty="0" err="1" smtClean="0"/>
              <a:t>Papil</a:t>
            </a:r>
            <a:r>
              <a:rPr lang="en-US" dirty="0" smtClean="0"/>
              <a:t> </a:t>
            </a:r>
            <a:r>
              <a:rPr lang="en-US" dirty="0" err="1" smtClean="0"/>
              <a:t>seperti</a:t>
            </a:r>
            <a:r>
              <a:rPr lang="en-US" dirty="0" smtClean="0"/>
              <a:t> </a:t>
            </a:r>
            <a:r>
              <a:rPr lang="en-US" dirty="0" err="1" smtClean="0"/>
              <a:t>huruf</a:t>
            </a:r>
            <a:r>
              <a:rPr lang="en-US" dirty="0" smtClean="0"/>
              <a:t> V, </a:t>
            </a:r>
            <a:r>
              <a:rPr lang="en-US" dirty="0" err="1" smtClean="0"/>
              <a:t>tersusun</a:t>
            </a:r>
            <a:r>
              <a:rPr lang="en-US" dirty="0" smtClean="0"/>
              <a:t> </a:t>
            </a:r>
            <a:r>
              <a:rPr lang="en-US" dirty="0" err="1" smtClean="0"/>
              <a:t>dalam</a:t>
            </a:r>
            <a:r>
              <a:rPr lang="en-US" dirty="0" smtClean="0"/>
              <a:t> </a:t>
            </a:r>
            <a:r>
              <a:rPr lang="en-US" dirty="0" err="1" smtClean="0"/>
              <a:t>lengkungan</a:t>
            </a:r>
            <a:r>
              <a:rPr lang="en-US" dirty="0" smtClean="0"/>
              <a:t> yang d</a:t>
            </a:r>
            <a:r>
              <a:rPr lang="id-ID" dirty="0" smtClean="0"/>
              <a:t>i</a:t>
            </a:r>
            <a:r>
              <a:rPr lang="en-US" dirty="0" err="1" smtClean="0"/>
              <a:t>lingkari</a:t>
            </a:r>
            <a:r>
              <a:rPr lang="en-US" dirty="0" smtClean="0"/>
              <a:t> </a:t>
            </a:r>
            <a:r>
              <a:rPr lang="en-US" dirty="0" err="1" smtClean="0"/>
              <a:t>oleh</a:t>
            </a:r>
            <a:r>
              <a:rPr lang="en-US" dirty="0" smtClean="0"/>
              <a:t> </a:t>
            </a:r>
            <a:r>
              <a:rPr lang="en-US" dirty="0" err="1" smtClean="0"/>
              <a:t>suatu</a:t>
            </a:r>
            <a:r>
              <a:rPr lang="en-US" dirty="0" smtClean="0"/>
              <a:t> </a:t>
            </a:r>
            <a:r>
              <a:rPr lang="en-US" dirty="0" err="1" smtClean="0"/>
              <a:t>saluran</a:t>
            </a:r>
            <a:r>
              <a:rPr lang="en-US" dirty="0" smtClean="0"/>
              <a:t> </a:t>
            </a:r>
            <a:r>
              <a:rPr lang="en-US" dirty="0" err="1" smtClean="0"/>
              <a:t>pada</a:t>
            </a:r>
            <a:r>
              <a:rPr lang="en-US" dirty="0" smtClean="0"/>
              <a:t> </a:t>
            </a:r>
            <a:r>
              <a:rPr lang="en-US" dirty="0" err="1" smtClean="0"/>
              <a:t>daerah</a:t>
            </a:r>
            <a:r>
              <a:rPr lang="en-US" dirty="0" smtClean="0"/>
              <a:t> </a:t>
            </a:r>
            <a:r>
              <a:rPr lang="en-US" dirty="0" err="1" smtClean="0"/>
              <a:t>dekat</a:t>
            </a:r>
            <a:r>
              <a:rPr lang="en-US" dirty="0" smtClean="0"/>
              <a:t> </a:t>
            </a:r>
            <a:r>
              <a:rPr lang="en-US" dirty="0" err="1" smtClean="0"/>
              <a:t>pangkal</a:t>
            </a:r>
            <a:r>
              <a:rPr lang="en-US" dirty="0" smtClean="0"/>
              <a:t> </a:t>
            </a:r>
            <a:r>
              <a:rPr lang="en-US" dirty="0" err="1" smtClean="0"/>
              <a:t>lidah</a:t>
            </a:r>
            <a:r>
              <a:rPr lang="id-ID" dirty="0" smtClean="0"/>
              <a:t>.</a:t>
            </a:r>
            <a:endParaRPr lang="en-US" dirty="0" smtClean="0"/>
          </a:p>
          <a:p>
            <a:pPr marL="365125" indent="-365125">
              <a:buFontTx/>
              <a:buAutoNum type="alphaLcPeriod"/>
            </a:pPr>
            <a:r>
              <a:rPr lang="en-US" dirty="0" err="1" smtClean="0"/>
              <a:t>Papil</a:t>
            </a:r>
            <a:r>
              <a:rPr lang="en-US" dirty="0" smtClean="0"/>
              <a:t> </a:t>
            </a:r>
            <a:r>
              <a:rPr lang="en-US" dirty="0" err="1" smtClean="0"/>
              <a:t>berbentuk</a:t>
            </a:r>
            <a:r>
              <a:rPr lang="en-US" dirty="0" smtClean="0"/>
              <a:t> </a:t>
            </a:r>
            <a:r>
              <a:rPr lang="en-US" dirty="0" err="1" smtClean="0"/>
              <a:t>palu</a:t>
            </a:r>
            <a:r>
              <a:rPr lang="en-US" dirty="0" smtClean="0"/>
              <a:t>, </a:t>
            </a:r>
            <a:r>
              <a:rPr lang="en-US" dirty="0" err="1" smtClean="0"/>
              <a:t>terdapat</a:t>
            </a:r>
            <a:r>
              <a:rPr lang="en-US" dirty="0" smtClean="0"/>
              <a:t> </a:t>
            </a:r>
            <a:r>
              <a:rPr lang="en-US" dirty="0" err="1" smtClean="0"/>
              <a:t>pada</a:t>
            </a:r>
            <a:r>
              <a:rPr lang="en-US" dirty="0" smtClean="0"/>
              <a:t> </a:t>
            </a:r>
            <a:r>
              <a:rPr lang="en-US" dirty="0" err="1" smtClean="0"/>
              <a:t>daerah</a:t>
            </a:r>
            <a:r>
              <a:rPr lang="en-US" dirty="0" smtClean="0"/>
              <a:t> </a:t>
            </a:r>
            <a:r>
              <a:rPr lang="en-US" dirty="0" err="1" smtClean="0"/>
              <a:t>tepi-tepi</a:t>
            </a:r>
            <a:r>
              <a:rPr lang="en-US" dirty="0" smtClean="0"/>
              <a:t> </a:t>
            </a:r>
            <a:r>
              <a:rPr lang="en-US" dirty="0" err="1" smtClean="0"/>
              <a:t>lidah</a:t>
            </a:r>
            <a:r>
              <a:rPr lang="en-US" dirty="0" smtClean="0"/>
              <a:t>. </a:t>
            </a:r>
          </a:p>
          <a:p>
            <a:pPr marL="177800" indent="-177800">
              <a:buFontTx/>
              <a:buNone/>
            </a:pPr>
            <a:endParaRPr lang="en-US" dirty="0" smtClean="0"/>
          </a:p>
          <a:p>
            <a:pPr>
              <a:buNone/>
            </a:pPr>
            <a:endParaRPr lang="en-US" dirty="0"/>
          </a:p>
        </p:txBody>
      </p:sp>
      <p:sp>
        <p:nvSpPr>
          <p:cNvPr id="4" name="Rounded Rectangle 3"/>
          <p:cNvSpPr/>
          <p:nvPr/>
        </p:nvSpPr>
        <p:spPr>
          <a:xfrm>
            <a:off x="2514600" y="381000"/>
            <a:ext cx="3733800" cy="533400"/>
          </a:xfrm>
          <a:prstGeom prst="round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b="1" dirty="0" smtClean="0">
                <a:solidFill>
                  <a:schemeClr val="tx1"/>
                </a:solidFill>
              </a:rPr>
              <a:t>Indra pengecap (lidah)</a:t>
            </a:r>
            <a:endParaRPr lang="id-ID" sz="2400" b="1" dirty="0">
              <a:solidFill>
                <a:schemeClr val="tx1"/>
              </a:solidFill>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checkerboard(across)">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 presetClass="entr" presetSubtype="1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checkerboard(across)">
                                      <p:cBhvr>
                                        <p:cTn id="19" dur="500"/>
                                        <p:tgtEl>
                                          <p:spTgt spid="3">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 presetClass="entr" presetSubtype="10" fill="hold" grpId="0"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checkerboard(across)">
                                      <p:cBhvr>
                                        <p:cTn id="24" dur="500"/>
                                        <p:tgtEl>
                                          <p:spTgt spid="3">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5" presetClass="entr" presetSubtype="10" fill="hold" grpId="0"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checkerboard(across)">
                                      <p:cBhvr>
                                        <p:cTn id="29" dur="500"/>
                                        <p:tgtEl>
                                          <p:spTgt spid="3">
                                            <p:txEl>
                                              <p:pRg st="4" end="4"/>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5" presetClass="entr" presetSubtype="10" fill="hold" grpId="0"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checkerboard(across)">
                                      <p:cBhvr>
                                        <p:cTn id="34"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ounded Rectangle 1"/>
          <p:cNvSpPr/>
          <p:nvPr/>
        </p:nvSpPr>
        <p:spPr>
          <a:xfrm>
            <a:off x="2514600" y="381000"/>
            <a:ext cx="3733800" cy="533400"/>
          </a:xfrm>
          <a:prstGeom prst="round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b="1" dirty="0" smtClean="0">
                <a:solidFill>
                  <a:schemeClr val="tx1"/>
                </a:solidFill>
              </a:rPr>
              <a:t>Indra pengecap (lidah)</a:t>
            </a:r>
            <a:endParaRPr lang="id-ID" sz="2400" b="1" dirty="0">
              <a:solidFill>
                <a:schemeClr val="tx1"/>
              </a:solidFill>
            </a:endParaRPr>
          </a:p>
        </p:txBody>
      </p:sp>
      <p:pic>
        <p:nvPicPr>
          <p:cNvPr id="9218" name="Picture 2"/>
          <p:cNvPicPr>
            <a:picLocks noChangeAspect="1" noChangeArrowheads="1"/>
          </p:cNvPicPr>
          <p:nvPr/>
        </p:nvPicPr>
        <p:blipFill>
          <a:blip r:embed="rId2"/>
          <a:srcRect/>
          <a:stretch>
            <a:fillRect/>
          </a:stretch>
        </p:blipFill>
        <p:spPr bwMode="auto">
          <a:xfrm>
            <a:off x="685800" y="1219200"/>
            <a:ext cx="7920037" cy="4316966"/>
          </a:xfrm>
          <a:prstGeom prst="rect">
            <a:avLst/>
          </a:prstGeom>
          <a:noFill/>
          <a:ln w="9525">
            <a:noFill/>
            <a:miter lim="800000"/>
            <a:headEnd/>
            <a:tailEnd/>
          </a:ln>
          <a:effectLst/>
        </p:spPr>
      </p:pic>
      <p:pic>
        <p:nvPicPr>
          <p:cNvPr id="9219" name="Picture 3"/>
          <p:cNvPicPr>
            <a:picLocks noChangeAspect="1" noChangeArrowheads="1"/>
          </p:cNvPicPr>
          <p:nvPr/>
        </p:nvPicPr>
        <p:blipFill>
          <a:blip r:embed="rId3"/>
          <a:srcRect/>
          <a:stretch>
            <a:fillRect/>
          </a:stretch>
        </p:blipFill>
        <p:spPr bwMode="auto">
          <a:xfrm>
            <a:off x="304800" y="5791200"/>
            <a:ext cx="8324850" cy="323850"/>
          </a:xfrm>
          <a:prstGeom prst="rect">
            <a:avLst/>
          </a:prstGeom>
          <a:noFill/>
          <a:ln w="9525">
            <a:noFill/>
            <a:miter lim="800000"/>
            <a:headEnd/>
            <a:tailEnd/>
          </a:ln>
          <a:effectLst/>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additive="base">
                                        <p:cTn id="7" dur="500" fill="hold"/>
                                        <p:tgtEl>
                                          <p:spTgt spid="9218"/>
                                        </p:tgtEl>
                                        <p:attrNameLst>
                                          <p:attrName>ppt_x</p:attrName>
                                        </p:attrNameLst>
                                      </p:cBhvr>
                                      <p:tavLst>
                                        <p:tav tm="0">
                                          <p:val>
                                            <p:strVal val="#ppt_x"/>
                                          </p:val>
                                        </p:tav>
                                        <p:tav tm="100000">
                                          <p:val>
                                            <p:strVal val="#ppt_x"/>
                                          </p:val>
                                        </p:tav>
                                      </p:tavLst>
                                    </p:anim>
                                    <p:anim calcmode="lin" valueType="num">
                                      <p:cBhvr additive="base">
                                        <p:cTn id="8" dur="500" fill="hold"/>
                                        <p:tgtEl>
                                          <p:spTgt spid="92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9219"/>
                                        </p:tgtEl>
                                        <p:attrNameLst>
                                          <p:attrName>style.visibility</p:attrName>
                                        </p:attrNameLst>
                                      </p:cBhvr>
                                      <p:to>
                                        <p:strVal val="visible"/>
                                      </p:to>
                                    </p:set>
                                    <p:animEffect transition="in" filter="blinds(horizontal)">
                                      <p:cBhvr>
                                        <p:cTn id="13" dur="500"/>
                                        <p:tgtEl>
                                          <p:spTgt spid="92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10600" cy="715962"/>
          </a:xfrm>
          <a:solidFill>
            <a:srgbClr val="00B0F0"/>
          </a:solidFill>
        </p:spPr>
        <p:txBody>
          <a:bodyPr>
            <a:noAutofit/>
          </a:bodyPr>
          <a:lstStyle/>
          <a:p>
            <a:r>
              <a:rPr lang="en-US" sz="4000" b="1" dirty="0" smtClean="0"/>
              <a:t>KELAINAN PADA SISTEM KOORDINASI</a:t>
            </a:r>
            <a:endParaRPr lang="en-US" sz="4000" b="1" dirty="0"/>
          </a:p>
        </p:txBody>
      </p:sp>
      <p:sp>
        <p:nvSpPr>
          <p:cNvPr id="3" name="Content Placeholder 2"/>
          <p:cNvSpPr>
            <a:spLocks noGrp="1"/>
          </p:cNvSpPr>
          <p:nvPr>
            <p:ph idx="1"/>
          </p:nvPr>
        </p:nvSpPr>
        <p:spPr>
          <a:xfrm>
            <a:off x="457200" y="1143000"/>
            <a:ext cx="8229600" cy="5334000"/>
          </a:xfrm>
        </p:spPr>
        <p:txBody>
          <a:bodyPr>
            <a:noAutofit/>
          </a:bodyPr>
          <a:lstStyle/>
          <a:p>
            <a:pPr marL="609600" indent="-609600">
              <a:spcBef>
                <a:spcPts val="0"/>
              </a:spcBef>
              <a:buFontTx/>
              <a:buAutoNum type="arabicPeriod"/>
            </a:pPr>
            <a:r>
              <a:rPr lang="en-US" sz="2200" b="1" dirty="0" smtClean="0"/>
              <a:t>Amnesia </a:t>
            </a:r>
          </a:p>
          <a:p>
            <a:pPr marL="609600" indent="-609600">
              <a:spcBef>
                <a:spcPts val="0"/>
              </a:spcBef>
              <a:buFontTx/>
              <a:buNone/>
            </a:pPr>
            <a:r>
              <a:rPr lang="en-US" sz="2200" dirty="0" smtClean="0"/>
              <a:t>	</a:t>
            </a:r>
            <a:r>
              <a:rPr lang="id-ID" sz="2200" dirty="0" smtClean="0"/>
              <a:t>A</a:t>
            </a:r>
            <a:r>
              <a:rPr lang="en-US" sz="2200" dirty="0" err="1" smtClean="0"/>
              <a:t>mnesia</a:t>
            </a:r>
            <a:r>
              <a:rPr lang="en-US" sz="2200" dirty="0" smtClean="0"/>
              <a:t> </a:t>
            </a:r>
            <a:r>
              <a:rPr lang="en-US" sz="2200" dirty="0" err="1" smtClean="0"/>
              <a:t>adalah</a:t>
            </a:r>
            <a:r>
              <a:rPr lang="en-US" sz="2200" dirty="0" smtClean="0"/>
              <a:t> </a:t>
            </a:r>
            <a:r>
              <a:rPr lang="en-US" sz="2200" dirty="0" err="1" smtClean="0"/>
              <a:t>ketidakmampuan</a:t>
            </a:r>
            <a:r>
              <a:rPr lang="en-US" sz="2200" dirty="0" smtClean="0"/>
              <a:t> </a:t>
            </a:r>
            <a:r>
              <a:rPr lang="en-US" sz="2200" dirty="0" err="1" smtClean="0"/>
              <a:t>seseorang</a:t>
            </a:r>
            <a:r>
              <a:rPr lang="en-US" sz="2200" dirty="0" smtClean="0"/>
              <a:t> </a:t>
            </a:r>
            <a:r>
              <a:rPr lang="en-US" sz="2200" dirty="0" err="1" smtClean="0"/>
              <a:t>untuk</a:t>
            </a:r>
            <a:r>
              <a:rPr lang="en-US" sz="2200" dirty="0" smtClean="0"/>
              <a:t> </a:t>
            </a:r>
            <a:r>
              <a:rPr lang="en-US" sz="2200" dirty="0" err="1" smtClean="0"/>
              <a:t>mengenali</a:t>
            </a:r>
            <a:r>
              <a:rPr lang="en-US" sz="2200" dirty="0" smtClean="0"/>
              <a:t> </a:t>
            </a:r>
            <a:r>
              <a:rPr lang="en-US" sz="2200" dirty="0" err="1" smtClean="0"/>
              <a:t>kejadian-kejadian</a:t>
            </a:r>
            <a:r>
              <a:rPr lang="en-US" sz="2200" dirty="0" smtClean="0"/>
              <a:t> </a:t>
            </a:r>
            <a:r>
              <a:rPr lang="en-US" sz="2200" dirty="0" err="1" smtClean="0"/>
              <a:t>atau</a:t>
            </a:r>
            <a:r>
              <a:rPr lang="en-US" sz="2200" dirty="0" smtClean="0"/>
              <a:t> </a:t>
            </a:r>
            <a:r>
              <a:rPr lang="en-US" sz="2200" dirty="0" err="1" smtClean="0"/>
              <a:t>mengingat</a:t>
            </a:r>
            <a:r>
              <a:rPr lang="en-US" sz="2200" dirty="0" smtClean="0"/>
              <a:t> </a:t>
            </a:r>
            <a:r>
              <a:rPr lang="en-US" sz="2200" dirty="0" err="1" smtClean="0"/>
              <a:t>apa</a:t>
            </a:r>
            <a:r>
              <a:rPr lang="en-US" sz="2200" dirty="0" smtClean="0"/>
              <a:t> yang </a:t>
            </a:r>
            <a:r>
              <a:rPr lang="en-US" sz="2200" dirty="0" err="1" smtClean="0"/>
              <a:t>terjadi</a:t>
            </a:r>
            <a:r>
              <a:rPr lang="en-US" sz="2200" dirty="0" smtClean="0"/>
              <a:t> </a:t>
            </a:r>
            <a:r>
              <a:rPr lang="en-US" sz="2200" dirty="0" err="1" smtClean="0"/>
              <a:t>dalam</a:t>
            </a:r>
            <a:r>
              <a:rPr lang="en-US" sz="2200" dirty="0" smtClean="0"/>
              <a:t> </a:t>
            </a:r>
            <a:r>
              <a:rPr lang="en-US" sz="2200" dirty="0" err="1" smtClean="0"/>
              <a:t>suatu</a:t>
            </a:r>
            <a:r>
              <a:rPr lang="en-US" sz="2200" dirty="0" smtClean="0"/>
              <a:t> </a:t>
            </a:r>
            <a:r>
              <a:rPr lang="en-US" sz="2200" dirty="0" err="1" smtClean="0"/>
              <a:t>periode</a:t>
            </a:r>
            <a:r>
              <a:rPr lang="en-US" sz="2200" dirty="0" smtClean="0"/>
              <a:t> </a:t>
            </a:r>
            <a:r>
              <a:rPr lang="en-US" sz="2200" dirty="0" err="1" smtClean="0"/>
              <a:t>dimasa</a:t>
            </a:r>
            <a:r>
              <a:rPr lang="en-US" sz="2200" dirty="0" smtClean="0"/>
              <a:t> </a:t>
            </a:r>
            <a:r>
              <a:rPr lang="en-US" sz="2200" dirty="0" err="1" smtClean="0"/>
              <a:t>lampau</a:t>
            </a:r>
            <a:r>
              <a:rPr lang="en-US" sz="2200" dirty="0" smtClean="0"/>
              <a:t> </a:t>
            </a:r>
            <a:r>
              <a:rPr lang="en-US" sz="2200" dirty="0" err="1" smtClean="0"/>
              <a:t>akibat</a:t>
            </a:r>
            <a:r>
              <a:rPr lang="en-US" sz="2200" dirty="0" smtClean="0"/>
              <a:t> </a:t>
            </a:r>
            <a:r>
              <a:rPr lang="en-US" sz="2200" dirty="0" err="1" smtClean="0"/>
              <a:t>goncangan</a:t>
            </a:r>
            <a:r>
              <a:rPr lang="en-US" sz="2200" dirty="0" smtClean="0"/>
              <a:t> </a:t>
            </a:r>
            <a:r>
              <a:rPr lang="en-US" sz="2200" dirty="0" err="1" smtClean="0"/>
              <a:t>batin</a:t>
            </a:r>
            <a:r>
              <a:rPr lang="en-US" sz="2200" dirty="0" smtClean="0"/>
              <a:t> </a:t>
            </a:r>
            <a:r>
              <a:rPr lang="en-US" sz="2200" dirty="0" err="1" smtClean="0"/>
              <a:t>atau</a:t>
            </a:r>
            <a:r>
              <a:rPr lang="en-US" sz="2200" dirty="0" smtClean="0"/>
              <a:t> </a:t>
            </a:r>
            <a:r>
              <a:rPr lang="en-US" sz="2200" dirty="0" err="1" smtClean="0"/>
              <a:t>cedera</a:t>
            </a:r>
            <a:r>
              <a:rPr lang="en-US" sz="2200" dirty="0" smtClean="0"/>
              <a:t> </a:t>
            </a:r>
            <a:r>
              <a:rPr lang="en-US" sz="2200" dirty="0" err="1" smtClean="0"/>
              <a:t>otak</a:t>
            </a:r>
            <a:r>
              <a:rPr lang="en-US" sz="2200" dirty="0" smtClean="0"/>
              <a:t>.</a:t>
            </a:r>
          </a:p>
          <a:p>
            <a:pPr marL="609600" indent="-609600">
              <a:spcBef>
                <a:spcPts val="0"/>
              </a:spcBef>
              <a:buFontTx/>
              <a:buAutoNum type="arabicPeriod" startAt="2"/>
            </a:pPr>
            <a:r>
              <a:rPr lang="en-US" sz="2200" b="1" dirty="0" smtClean="0"/>
              <a:t>Stroke</a:t>
            </a:r>
          </a:p>
          <a:p>
            <a:pPr marL="609600" indent="-609600">
              <a:spcBef>
                <a:spcPts val="0"/>
              </a:spcBef>
              <a:buFontTx/>
              <a:buNone/>
            </a:pPr>
            <a:r>
              <a:rPr lang="en-US" sz="2200" dirty="0" smtClean="0"/>
              <a:t>	</a:t>
            </a:r>
            <a:r>
              <a:rPr lang="id-ID" sz="2200" dirty="0" smtClean="0"/>
              <a:t>S</a:t>
            </a:r>
            <a:r>
              <a:rPr lang="en-US" sz="2200" dirty="0" err="1" smtClean="0"/>
              <a:t>troke</a:t>
            </a:r>
            <a:r>
              <a:rPr lang="en-US" sz="2200" dirty="0" smtClean="0"/>
              <a:t> </a:t>
            </a:r>
            <a:r>
              <a:rPr lang="en-US" sz="2200" dirty="0" err="1" smtClean="0"/>
              <a:t>adalah</a:t>
            </a:r>
            <a:r>
              <a:rPr lang="en-US" sz="2200" dirty="0" smtClean="0"/>
              <a:t> </a:t>
            </a:r>
            <a:r>
              <a:rPr lang="en-US" sz="2200" dirty="0" err="1" smtClean="0"/>
              <a:t>kerusakan</a:t>
            </a:r>
            <a:r>
              <a:rPr lang="en-US" sz="2200" dirty="0" smtClean="0"/>
              <a:t> </a:t>
            </a:r>
            <a:r>
              <a:rPr lang="en-US" sz="2200" dirty="0" err="1" smtClean="0"/>
              <a:t>otak</a:t>
            </a:r>
            <a:r>
              <a:rPr lang="en-US" sz="2200" dirty="0" smtClean="0"/>
              <a:t> </a:t>
            </a:r>
            <a:r>
              <a:rPr lang="en-US" sz="2200" dirty="0" err="1" smtClean="0"/>
              <a:t>akibat</a:t>
            </a:r>
            <a:r>
              <a:rPr lang="en-US" sz="2200" dirty="0" smtClean="0"/>
              <a:t> </a:t>
            </a:r>
            <a:r>
              <a:rPr lang="en-US" sz="2200" dirty="0" err="1" smtClean="0"/>
              <a:t>tersumbatnya</a:t>
            </a:r>
            <a:r>
              <a:rPr lang="en-US" sz="2200" dirty="0" smtClean="0"/>
              <a:t> </a:t>
            </a:r>
            <a:r>
              <a:rPr lang="en-US" sz="2200" dirty="0" err="1" smtClean="0"/>
              <a:t>atau</a:t>
            </a:r>
            <a:r>
              <a:rPr lang="en-US" sz="2200" dirty="0" smtClean="0"/>
              <a:t> </a:t>
            </a:r>
            <a:r>
              <a:rPr lang="en-US" sz="2200" dirty="0" err="1" smtClean="0"/>
              <a:t>pecah</a:t>
            </a:r>
            <a:r>
              <a:rPr lang="id-ID" sz="2200" dirty="0" smtClean="0"/>
              <a:t>nya</a:t>
            </a:r>
            <a:r>
              <a:rPr lang="en-US" sz="2200" dirty="0" smtClean="0"/>
              <a:t> </a:t>
            </a:r>
            <a:r>
              <a:rPr lang="en-US" sz="2200" dirty="0" err="1" smtClean="0"/>
              <a:t>pembuluh</a:t>
            </a:r>
            <a:r>
              <a:rPr lang="en-US" sz="2200" dirty="0" smtClean="0"/>
              <a:t> </a:t>
            </a:r>
            <a:r>
              <a:rPr lang="en-US" sz="2200" dirty="0" err="1" smtClean="0"/>
              <a:t>darah</a:t>
            </a:r>
            <a:r>
              <a:rPr lang="en-US" sz="2200" dirty="0" smtClean="0"/>
              <a:t> </a:t>
            </a:r>
            <a:r>
              <a:rPr lang="en-US" sz="2200" dirty="0" err="1" smtClean="0"/>
              <a:t>di</a:t>
            </a:r>
            <a:r>
              <a:rPr lang="en-US" sz="2200" dirty="0" smtClean="0"/>
              <a:t> </a:t>
            </a:r>
            <a:r>
              <a:rPr lang="en-US" sz="2200" dirty="0" err="1" smtClean="0"/>
              <a:t>otak</a:t>
            </a:r>
            <a:r>
              <a:rPr lang="en-US" sz="2200" dirty="0" smtClean="0"/>
              <a:t>.</a:t>
            </a:r>
          </a:p>
          <a:p>
            <a:pPr marL="609600" indent="-609600">
              <a:spcBef>
                <a:spcPts val="0"/>
              </a:spcBef>
              <a:buFontTx/>
              <a:buAutoNum type="arabicPeriod" startAt="3"/>
            </a:pPr>
            <a:r>
              <a:rPr lang="en-US" sz="2200" b="1" dirty="0" smtClean="0"/>
              <a:t>Cutter</a:t>
            </a:r>
            <a:r>
              <a:rPr lang="en-US" sz="2200" dirty="0" smtClean="0"/>
              <a:t> </a:t>
            </a:r>
          </a:p>
          <a:p>
            <a:pPr marL="609600" indent="-609600">
              <a:spcBef>
                <a:spcPts val="0"/>
              </a:spcBef>
              <a:buFontTx/>
              <a:buNone/>
            </a:pPr>
            <a:r>
              <a:rPr lang="en-US" sz="2200" dirty="0" smtClean="0"/>
              <a:t>	</a:t>
            </a:r>
            <a:r>
              <a:rPr lang="id-ID" sz="2200" dirty="0" err="1" smtClean="0"/>
              <a:t>P</a:t>
            </a:r>
            <a:r>
              <a:rPr lang="en-US" sz="2200" dirty="0" err="1" smtClean="0"/>
              <a:t>enderita</a:t>
            </a:r>
            <a:r>
              <a:rPr lang="en-US" sz="2200" dirty="0" smtClean="0"/>
              <a:t> cutter </a:t>
            </a:r>
            <a:r>
              <a:rPr lang="en-US" sz="2200" dirty="0" err="1" smtClean="0"/>
              <a:t>diduga</a:t>
            </a:r>
            <a:r>
              <a:rPr lang="en-US" sz="2200" dirty="0" smtClean="0"/>
              <a:t> </a:t>
            </a:r>
            <a:r>
              <a:rPr lang="en-US" sz="2200" dirty="0" err="1" smtClean="0"/>
              <a:t>ratusan</a:t>
            </a:r>
            <a:r>
              <a:rPr lang="en-US" sz="2200" dirty="0" smtClean="0"/>
              <a:t> </a:t>
            </a:r>
            <a:r>
              <a:rPr lang="en-US" sz="2200" dirty="0" err="1" smtClean="0"/>
              <a:t>sampai</a:t>
            </a:r>
            <a:r>
              <a:rPr lang="en-US" sz="2200" dirty="0" smtClean="0"/>
              <a:t> </a:t>
            </a:r>
            <a:r>
              <a:rPr lang="en-US" sz="2200" dirty="0" err="1" smtClean="0"/>
              <a:t>ribuan</a:t>
            </a:r>
            <a:r>
              <a:rPr lang="en-US" sz="2200" dirty="0" smtClean="0"/>
              <a:t>. </a:t>
            </a:r>
            <a:r>
              <a:rPr lang="en-US" sz="2200" dirty="0" err="1" smtClean="0"/>
              <a:t>Penderita</a:t>
            </a:r>
            <a:r>
              <a:rPr lang="en-US" sz="2200" dirty="0" smtClean="0"/>
              <a:t> </a:t>
            </a:r>
            <a:r>
              <a:rPr lang="en-US" sz="2200" dirty="0" err="1" smtClean="0"/>
              <a:t>selalu</a:t>
            </a:r>
            <a:r>
              <a:rPr lang="en-US" sz="2200" dirty="0" smtClean="0"/>
              <a:t> </a:t>
            </a:r>
            <a:r>
              <a:rPr lang="en-US" sz="2200" dirty="0" err="1" smtClean="0"/>
              <a:t>melukai</a:t>
            </a:r>
            <a:r>
              <a:rPr lang="en-US" sz="2200" dirty="0" smtClean="0"/>
              <a:t> </a:t>
            </a:r>
            <a:r>
              <a:rPr lang="en-US" sz="2200" dirty="0" err="1" smtClean="0"/>
              <a:t>dirinya</a:t>
            </a:r>
            <a:r>
              <a:rPr lang="en-US" sz="2200" dirty="0" smtClean="0"/>
              <a:t> </a:t>
            </a:r>
            <a:r>
              <a:rPr lang="en-US" sz="2200" dirty="0" err="1" smtClean="0"/>
              <a:t>sendiri</a:t>
            </a:r>
            <a:r>
              <a:rPr lang="en-US" sz="2200" dirty="0" smtClean="0"/>
              <a:t> </a:t>
            </a:r>
            <a:r>
              <a:rPr lang="en-US" sz="2200" dirty="0" err="1" smtClean="0"/>
              <a:t>pada</a:t>
            </a:r>
            <a:r>
              <a:rPr lang="en-US" sz="2200" dirty="0" smtClean="0"/>
              <a:t> </a:t>
            </a:r>
            <a:r>
              <a:rPr lang="en-US" sz="2200" dirty="0" err="1" smtClean="0"/>
              <a:t>saat</a:t>
            </a:r>
            <a:r>
              <a:rPr lang="en-US" sz="2200" dirty="0" smtClean="0"/>
              <a:t> </a:t>
            </a:r>
            <a:r>
              <a:rPr lang="en-US" sz="2200" dirty="0" err="1" smtClean="0"/>
              <a:t>depresi,stres,atau</a:t>
            </a:r>
            <a:r>
              <a:rPr lang="en-US" sz="2200" dirty="0" smtClean="0"/>
              <a:t> </a:t>
            </a:r>
            <a:r>
              <a:rPr lang="en-US" sz="2200" dirty="0" err="1" smtClean="0"/>
              <a:t>bingung</a:t>
            </a:r>
            <a:r>
              <a:rPr lang="id-ID" sz="2200" dirty="0" smtClean="0"/>
              <a:t>.</a:t>
            </a:r>
            <a:endParaRPr lang="en-US" sz="2200" dirty="0" smtClean="0"/>
          </a:p>
          <a:p>
            <a:pPr marL="609600" indent="-609600">
              <a:spcBef>
                <a:spcPts val="0"/>
              </a:spcBef>
              <a:buFontTx/>
              <a:buAutoNum type="arabicPeriod" startAt="4"/>
            </a:pPr>
            <a:r>
              <a:rPr lang="en-US" sz="2200" b="1" dirty="0" smtClean="0"/>
              <a:t>Neuritis</a:t>
            </a:r>
          </a:p>
          <a:p>
            <a:pPr marL="609600" indent="-609600">
              <a:spcBef>
                <a:spcPts val="0"/>
              </a:spcBef>
              <a:buFontTx/>
              <a:buNone/>
            </a:pPr>
            <a:r>
              <a:rPr lang="en-US" sz="2200" dirty="0" smtClean="0"/>
              <a:t>	</a:t>
            </a:r>
            <a:r>
              <a:rPr lang="id-ID" sz="2200" dirty="0" smtClean="0"/>
              <a:t>N</a:t>
            </a:r>
            <a:r>
              <a:rPr lang="en-US" sz="2200" dirty="0" err="1" smtClean="0"/>
              <a:t>euritis</a:t>
            </a:r>
            <a:r>
              <a:rPr lang="en-US" sz="2200" dirty="0" smtClean="0"/>
              <a:t> </a:t>
            </a:r>
            <a:r>
              <a:rPr lang="en-US" sz="2200" dirty="0" err="1" smtClean="0"/>
              <a:t>adalah</a:t>
            </a:r>
            <a:r>
              <a:rPr lang="en-US" sz="2200" dirty="0" smtClean="0"/>
              <a:t> </a:t>
            </a:r>
            <a:r>
              <a:rPr lang="en-US" sz="2200" dirty="0" err="1" smtClean="0"/>
              <a:t>radang</a:t>
            </a:r>
            <a:r>
              <a:rPr lang="en-US" sz="2200" dirty="0" smtClean="0"/>
              <a:t> </a:t>
            </a:r>
            <a:r>
              <a:rPr lang="en-US" sz="2200" dirty="0" err="1" smtClean="0"/>
              <a:t>saraf</a:t>
            </a:r>
            <a:r>
              <a:rPr lang="en-US" sz="2200" dirty="0" smtClean="0"/>
              <a:t> yang </a:t>
            </a:r>
            <a:r>
              <a:rPr lang="en-US" sz="2200" dirty="0" err="1" smtClean="0"/>
              <a:t>disebab</a:t>
            </a:r>
            <a:r>
              <a:rPr lang="en-US" sz="2200" dirty="0" smtClean="0"/>
              <a:t> </a:t>
            </a:r>
            <a:r>
              <a:rPr lang="en-US" sz="2200" dirty="0" err="1" smtClean="0"/>
              <a:t>kan</a:t>
            </a:r>
            <a:r>
              <a:rPr lang="en-US" sz="2200" dirty="0" smtClean="0"/>
              <a:t> </a:t>
            </a:r>
            <a:r>
              <a:rPr lang="en-US" sz="2200" dirty="0" err="1" smtClean="0"/>
              <a:t>oleh</a:t>
            </a:r>
            <a:r>
              <a:rPr lang="en-US" sz="2200" dirty="0" smtClean="0"/>
              <a:t> </a:t>
            </a:r>
            <a:r>
              <a:rPr lang="en-US" sz="2200" dirty="0" err="1" smtClean="0"/>
              <a:t>pengaruh</a:t>
            </a:r>
            <a:r>
              <a:rPr lang="en-US" sz="2200" dirty="0" smtClean="0"/>
              <a:t> </a:t>
            </a:r>
            <a:r>
              <a:rPr lang="en-US" sz="2200" dirty="0" err="1" smtClean="0"/>
              <a:t>fisik</a:t>
            </a:r>
            <a:r>
              <a:rPr lang="en-US" sz="2200" dirty="0" smtClean="0"/>
              <a:t> </a:t>
            </a:r>
            <a:r>
              <a:rPr lang="en-US" sz="2200" dirty="0" err="1" smtClean="0"/>
              <a:t>seperti</a:t>
            </a:r>
            <a:r>
              <a:rPr lang="en-US" sz="2200" dirty="0" smtClean="0"/>
              <a:t> </a:t>
            </a:r>
            <a:r>
              <a:rPr lang="en-US" sz="2200" dirty="0" err="1" smtClean="0"/>
              <a:t>tekanan</a:t>
            </a:r>
            <a:r>
              <a:rPr lang="en-US" sz="2200" dirty="0" smtClean="0"/>
              <a:t> </a:t>
            </a:r>
            <a:r>
              <a:rPr lang="en-US" sz="2200" dirty="0" err="1" smtClean="0"/>
              <a:t>pukula</a:t>
            </a:r>
            <a:r>
              <a:rPr lang="id-ID" sz="2200" dirty="0" smtClean="0"/>
              <a:t>n </a:t>
            </a:r>
            <a:r>
              <a:rPr lang="en-US" sz="2200" dirty="0" smtClean="0"/>
              <a:t> </a:t>
            </a:r>
            <a:r>
              <a:rPr lang="en-US" sz="2200" dirty="0" err="1" smtClean="0"/>
              <a:t>dan</a:t>
            </a:r>
            <a:r>
              <a:rPr lang="en-US" sz="2200" dirty="0" smtClean="0"/>
              <a:t> </a:t>
            </a:r>
            <a:r>
              <a:rPr lang="en-US" sz="2200" dirty="0" err="1" smtClean="0"/>
              <a:t>patah</a:t>
            </a:r>
            <a:r>
              <a:rPr lang="en-US" sz="2200" dirty="0" smtClean="0"/>
              <a:t> </a:t>
            </a:r>
            <a:r>
              <a:rPr lang="en-US" sz="2200" dirty="0" err="1" smtClean="0"/>
              <a:t>tulang</a:t>
            </a:r>
            <a:r>
              <a:rPr lang="en-US" sz="2200" dirty="0" smtClean="0"/>
              <a:t>.</a:t>
            </a:r>
            <a:endParaRPr lang="id-ID" sz="2200" dirty="0" smtClean="0"/>
          </a:p>
          <a:p>
            <a:pPr marL="609600" indent="-609600">
              <a:spcBef>
                <a:spcPts val="0"/>
              </a:spcBef>
              <a:buFontTx/>
              <a:buAutoNum type="arabicPeriod" startAt="5"/>
            </a:pPr>
            <a:r>
              <a:rPr lang="en-US" sz="2200" b="1" dirty="0" err="1" smtClean="0"/>
              <a:t>Transeksi</a:t>
            </a:r>
            <a:endParaRPr lang="en-US" sz="2200" b="1" dirty="0" smtClean="0"/>
          </a:p>
          <a:p>
            <a:pPr marL="609600" indent="-609600">
              <a:spcBef>
                <a:spcPts val="0"/>
              </a:spcBef>
              <a:buFontTx/>
              <a:buNone/>
            </a:pPr>
            <a:r>
              <a:rPr lang="en-US" sz="2200" dirty="0" smtClean="0"/>
              <a:t>	</a:t>
            </a:r>
            <a:r>
              <a:rPr lang="id-ID" sz="2200" dirty="0" smtClean="0"/>
              <a:t>T</a:t>
            </a:r>
            <a:r>
              <a:rPr lang="en-US" sz="2200" dirty="0" err="1" smtClean="0"/>
              <a:t>ranseksi</a:t>
            </a:r>
            <a:r>
              <a:rPr lang="en-US" sz="2200" dirty="0" smtClean="0"/>
              <a:t> </a:t>
            </a:r>
            <a:r>
              <a:rPr lang="en-US" sz="2200" dirty="0" err="1" smtClean="0"/>
              <a:t>adalah</a:t>
            </a:r>
            <a:r>
              <a:rPr lang="en-US" sz="2200" dirty="0" smtClean="0"/>
              <a:t> </a:t>
            </a:r>
            <a:r>
              <a:rPr lang="en-US" sz="2200" dirty="0" err="1" smtClean="0"/>
              <a:t>kerusakan</a:t>
            </a:r>
            <a:r>
              <a:rPr lang="en-US" sz="2200" dirty="0" smtClean="0"/>
              <a:t> </a:t>
            </a:r>
            <a:r>
              <a:rPr lang="en-US" sz="2200" dirty="0" err="1" smtClean="0"/>
              <a:t>sebagian</a:t>
            </a:r>
            <a:r>
              <a:rPr lang="en-US" sz="2200" dirty="0" smtClean="0"/>
              <a:t> </a:t>
            </a:r>
            <a:r>
              <a:rPr lang="en-US" sz="2200" dirty="0" err="1" smtClean="0"/>
              <a:t>atau</a:t>
            </a:r>
            <a:r>
              <a:rPr lang="en-US" sz="2200" dirty="0" smtClean="0"/>
              <a:t> </a:t>
            </a:r>
            <a:r>
              <a:rPr lang="en-US" sz="2200" dirty="0" err="1" smtClean="0"/>
              <a:t>seluruh</a:t>
            </a:r>
            <a:r>
              <a:rPr lang="en-US" sz="2200" dirty="0" smtClean="0"/>
              <a:t> </a:t>
            </a:r>
            <a:r>
              <a:rPr lang="en-US" sz="2200" dirty="0" err="1" smtClean="0"/>
              <a:t>segmen</a:t>
            </a:r>
            <a:r>
              <a:rPr lang="en-US" sz="2200" dirty="0" smtClean="0"/>
              <a:t> </a:t>
            </a:r>
            <a:r>
              <a:rPr lang="en-US" sz="2200" dirty="0" err="1" smtClean="0"/>
              <a:t>tertentu</a:t>
            </a:r>
            <a:r>
              <a:rPr lang="en-US" sz="2200" dirty="0" smtClean="0"/>
              <a:t> </a:t>
            </a:r>
            <a:r>
              <a:rPr lang="en-US" sz="2200" dirty="0" err="1" smtClean="0"/>
              <a:t>dari</a:t>
            </a:r>
            <a:r>
              <a:rPr lang="en-US" sz="2200" dirty="0" smtClean="0"/>
              <a:t> </a:t>
            </a:r>
            <a:r>
              <a:rPr lang="en-US" sz="2200" dirty="0" err="1" smtClean="0"/>
              <a:t>medula</a:t>
            </a:r>
            <a:r>
              <a:rPr lang="id-ID" sz="2200" dirty="0" smtClean="0"/>
              <a:t> </a:t>
            </a:r>
            <a:r>
              <a:rPr lang="en-US" sz="2200" dirty="0" err="1" smtClean="0"/>
              <a:t>spinalis</a:t>
            </a:r>
            <a:r>
              <a:rPr lang="id-ID" sz="2200" dirty="0" smtClean="0"/>
              <a:t>.</a:t>
            </a:r>
            <a:endParaRPr lang="en-US" sz="2200" dirty="0" smtClean="0"/>
          </a:p>
          <a:p>
            <a:pPr marL="609600" indent="-609600">
              <a:spcBef>
                <a:spcPts val="0"/>
              </a:spcBef>
              <a:buFontTx/>
              <a:buNone/>
            </a:pPr>
            <a:endParaRPr lang="en-US" sz="2200" dirty="0" smtClean="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linds(horizontal)">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blinds(horizontal)">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blinds(horizontal)">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blinds(horizontal)">
                                      <p:cBhvr>
                                        <p:cTn id="28" dur="5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blinds(horizontal)">
                                      <p:cBhvr>
                                        <p:cTn id="33" dur="500"/>
                                        <p:tgtEl>
                                          <p:spTgt spid="3">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blinds(horizontal)">
                                      <p:cBhvr>
                                        <p:cTn id="38" dur="500"/>
                                        <p:tgtEl>
                                          <p:spTgt spid="3">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Effect transition="in" filter="blinds(horizontal)">
                                      <p:cBhvr>
                                        <p:cTn id="43" dur="500"/>
                                        <p:tgtEl>
                                          <p:spTgt spid="3">
                                            <p:txEl>
                                              <p:pRg st="6" end="6"/>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3" presetClass="entr" presetSubtype="10" fill="hold" grpId="0" nodeType="clickEffect">
                                  <p:stCondLst>
                                    <p:cond delay="0"/>
                                  </p:stCondLst>
                                  <p:childTnLst>
                                    <p:set>
                                      <p:cBhvr>
                                        <p:cTn id="47" dur="1" fill="hold">
                                          <p:stCondLst>
                                            <p:cond delay="0"/>
                                          </p:stCondLst>
                                        </p:cTn>
                                        <p:tgtEl>
                                          <p:spTgt spid="3">
                                            <p:txEl>
                                              <p:pRg st="7" end="7"/>
                                            </p:txEl>
                                          </p:spTgt>
                                        </p:tgtEl>
                                        <p:attrNameLst>
                                          <p:attrName>style.visibility</p:attrName>
                                        </p:attrNameLst>
                                      </p:cBhvr>
                                      <p:to>
                                        <p:strVal val="visible"/>
                                      </p:to>
                                    </p:set>
                                    <p:animEffect transition="in" filter="blinds(horizontal)">
                                      <p:cBhvr>
                                        <p:cTn id="48" dur="500"/>
                                        <p:tgtEl>
                                          <p:spTgt spid="3">
                                            <p:txEl>
                                              <p:pRg st="7" end="7"/>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3" presetClass="entr" presetSubtype="10" fill="hold" grpId="0" nodeType="clickEffect">
                                  <p:stCondLst>
                                    <p:cond delay="0"/>
                                  </p:stCondLst>
                                  <p:childTnLst>
                                    <p:set>
                                      <p:cBhvr>
                                        <p:cTn id="52" dur="1" fill="hold">
                                          <p:stCondLst>
                                            <p:cond delay="0"/>
                                          </p:stCondLst>
                                        </p:cTn>
                                        <p:tgtEl>
                                          <p:spTgt spid="3">
                                            <p:txEl>
                                              <p:pRg st="8" end="8"/>
                                            </p:txEl>
                                          </p:spTgt>
                                        </p:tgtEl>
                                        <p:attrNameLst>
                                          <p:attrName>style.visibility</p:attrName>
                                        </p:attrNameLst>
                                      </p:cBhvr>
                                      <p:to>
                                        <p:strVal val="visible"/>
                                      </p:to>
                                    </p:set>
                                    <p:animEffect transition="in" filter="blinds(horizontal)">
                                      <p:cBhvr>
                                        <p:cTn id="53" dur="500"/>
                                        <p:tgtEl>
                                          <p:spTgt spid="3">
                                            <p:txEl>
                                              <p:pRg st="8" end="8"/>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3" presetClass="entr" presetSubtype="10" fill="hold" grpId="0" nodeType="clickEffect">
                                  <p:stCondLst>
                                    <p:cond delay="0"/>
                                  </p:stCondLst>
                                  <p:childTnLst>
                                    <p:set>
                                      <p:cBhvr>
                                        <p:cTn id="57" dur="1" fill="hold">
                                          <p:stCondLst>
                                            <p:cond delay="0"/>
                                          </p:stCondLst>
                                        </p:cTn>
                                        <p:tgtEl>
                                          <p:spTgt spid="3">
                                            <p:txEl>
                                              <p:pRg st="9" end="9"/>
                                            </p:txEl>
                                          </p:spTgt>
                                        </p:tgtEl>
                                        <p:attrNameLst>
                                          <p:attrName>style.visibility</p:attrName>
                                        </p:attrNameLst>
                                      </p:cBhvr>
                                      <p:to>
                                        <p:strVal val="visible"/>
                                      </p:to>
                                    </p:set>
                                    <p:animEffect transition="in" filter="blinds(horizontal)">
                                      <p:cBhvr>
                                        <p:cTn id="58"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457200" y="1143001"/>
            <a:ext cx="8305800" cy="4832092"/>
          </a:xfrm>
          <a:prstGeom prst="rect">
            <a:avLst/>
          </a:prstGeom>
        </p:spPr>
        <p:txBody>
          <a:bodyPr wrap="square">
            <a:spAutoFit/>
          </a:bodyPr>
          <a:lstStyle/>
          <a:p>
            <a:pPr marL="609600" indent="-609600">
              <a:buFontTx/>
              <a:buAutoNum type="arabicPeriod" startAt="6"/>
            </a:pPr>
            <a:r>
              <a:rPr lang="en-US" sz="2200" b="1" dirty="0" smtClean="0"/>
              <a:t>Parkinson</a:t>
            </a:r>
          </a:p>
          <a:p>
            <a:pPr marL="609600" indent="-609600">
              <a:buFontTx/>
              <a:buNone/>
            </a:pPr>
            <a:r>
              <a:rPr lang="en-US" sz="2200" dirty="0" smtClean="0"/>
              <a:t>	</a:t>
            </a:r>
            <a:r>
              <a:rPr lang="id-ID" sz="2200" dirty="0" err="1" smtClean="0"/>
              <a:t>P</a:t>
            </a:r>
            <a:r>
              <a:rPr lang="en-US" sz="2200" dirty="0" err="1" smtClean="0"/>
              <a:t>arkinson</a:t>
            </a:r>
            <a:r>
              <a:rPr lang="en-US" sz="2200" dirty="0" smtClean="0"/>
              <a:t> </a:t>
            </a:r>
            <a:r>
              <a:rPr lang="en-US" sz="2200" dirty="0" err="1" smtClean="0"/>
              <a:t>adalah</a:t>
            </a:r>
            <a:r>
              <a:rPr lang="en-US" sz="2200" dirty="0" smtClean="0"/>
              <a:t> </a:t>
            </a:r>
            <a:r>
              <a:rPr lang="en-US" sz="2200" dirty="0" err="1" smtClean="0"/>
              <a:t>penyakit</a:t>
            </a:r>
            <a:r>
              <a:rPr lang="en-US" sz="2200" dirty="0" smtClean="0"/>
              <a:t> yang </a:t>
            </a:r>
            <a:r>
              <a:rPr lang="en-US" sz="2200" dirty="0" err="1" smtClean="0"/>
              <a:t>disebabkan</a:t>
            </a:r>
            <a:r>
              <a:rPr lang="en-US" sz="2200" dirty="0" smtClean="0"/>
              <a:t> </a:t>
            </a:r>
            <a:r>
              <a:rPr lang="en-US" sz="2200" dirty="0" err="1" smtClean="0"/>
              <a:t>oleh</a:t>
            </a:r>
            <a:r>
              <a:rPr lang="en-US" sz="2200" dirty="0" smtClean="0"/>
              <a:t> </a:t>
            </a:r>
            <a:r>
              <a:rPr lang="en-US" sz="2200" dirty="0" err="1" smtClean="0"/>
              <a:t>berkurangnya</a:t>
            </a:r>
            <a:r>
              <a:rPr lang="en-US" sz="2200" dirty="0" smtClean="0"/>
              <a:t> </a:t>
            </a:r>
            <a:r>
              <a:rPr lang="en-US" sz="2200" i="1" dirty="0" err="1" smtClean="0"/>
              <a:t>neorotransmitter</a:t>
            </a:r>
            <a:r>
              <a:rPr lang="en-US" sz="2200" i="1" dirty="0" smtClean="0"/>
              <a:t> </a:t>
            </a:r>
            <a:r>
              <a:rPr lang="en-US" sz="2200" dirty="0" err="1" smtClean="0"/>
              <a:t>dopamin</a:t>
            </a:r>
            <a:r>
              <a:rPr lang="en-US" sz="2200" dirty="0" smtClean="0"/>
              <a:t> </a:t>
            </a:r>
            <a:r>
              <a:rPr lang="en-US" sz="2200" dirty="0" err="1" smtClean="0"/>
              <a:t>pada</a:t>
            </a:r>
            <a:r>
              <a:rPr lang="en-US" sz="2200" dirty="0" smtClean="0"/>
              <a:t> </a:t>
            </a:r>
            <a:r>
              <a:rPr lang="en-US" sz="2200" dirty="0" err="1" smtClean="0"/>
              <a:t>dasar</a:t>
            </a:r>
            <a:r>
              <a:rPr lang="en-US" sz="2200" dirty="0" smtClean="0"/>
              <a:t> ganglion.</a:t>
            </a:r>
          </a:p>
          <a:p>
            <a:pPr marL="609600" indent="-609600">
              <a:buFontTx/>
              <a:buAutoNum type="arabicPeriod" startAt="7"/>
            </a:pPr>
            <a:r>
              <a:rPr lang="en-US" sz="2200" b="1" dirty="0" err="1" smtClean="0"/>
              <a:t>Epilepsi</a:t>
            </a:r>
            <a:endParaRPr lang="en-US" sz="2200" b="1" dirty="0" smtClean="0"/>
          </a:p>
          <a:p>
            <a:pPr marL="609600" indent="-609600">
              <a:buFontTx/>
              <a:buNone/>
            </a:pPr>
            <a:r>
              <a:rPr lang="en-US" sz="2200" dirty="0" smtClean="0"/>
              <a:t>	</a:t>
            </a:r>
            <a:r>
              <a:rPr lang="id-ID" sz="2200" dirty="0" err="1" smtClean="0"/>
              <a:t>E</a:t>
            </a:r>
            <a:r>
              <a:rPr lang="en-US" sz="2200" dirty="0" err="1" smtClean="0"/>
              <a:t>pilepsi</a:t>
            </a:r>
            <a:r>
              <a:rPr lang="en-US" sz="2200" dirty="0" smtClean="0"/>
              <a:t> </a:t>
            </a:r>
            <a:r>
              <a:rPr lang="en-US" sz="2200" dirty="0" err="1" smtClean="0"/>
              <a:t>adalah</a:t>
            </a:r>
            <a:r>
              <a:rPr lang="en-US" sz="2200" dirty="0" smtClean="0"/>
              <a:t> </a:t>
            </a:r>
            <a:r>
              <a:rPr lang="en-US" sz="2200" dirty="0" err="1" smtClean="0"/>
              <a:t>suatu</a:t>
            </a:r>
            <a:r>
              <a:rPr lang="en-US" sz="2200" dirty="0" smtClean="0"/>
              <a:t> </a:t>
            </a:r>
            <a:r>
              <a:rPr lang="en-US" sz="2200" dirty="0" err="1" smtClean="0"/>
              <a:t>penyakit</a:t>
            </a:r>
            <a:r>
              <a:rPr lang="en-US" sz="2200" dirty="0" smtClean="0"/>
              <a:t> yang </a:t>
            </a:r>
            <a:r>
              <a:rPr lang="en-US" sz="2200" dirty="0" err="1" smtClean="0"/>
              <a:t>terjadi</a:t>
            </a:r>
            <a:r>
              <a:rPr lang="en-US" sz="2200" dirty="0" smtClean="0"/>
              <a:t> </a:t>
            </a:r>
            <a:r>
              <a:rPr lang="en-US" sz="2200" dirty="0" err="1" smtClean="0"/>
              <a:t>karena</a:t>
            </a:r>
            <a:r>
              <a:rPr lang="en-US" sz="2200" dirty="0" smtClean="0"/>
              <a:t> </a:t>
            </a:r>
            <a:r>
              <a:rPr lang="en-US" sz="2200" dirty="0" err="1" smtClean="0"/>
              <a:t>dilepaskannya</a:t>
            </a:r>
            <a:r>
              <a:rPr lang="en-US" sz="2200" dirty="0" smtClean="0"/>
              <a:t> </a:t>
            </a:r>
            <a:r>
              <a:rPr lang="en-US" sz="2200" dirty="0" err="1" smtClean="0"/>
              <a:t>letusan-letusan</a:t>
            </a:r>
            <a:r>
              <a:rPr lang="en-US" sz="2200" dirty="0" smtClean="0"/>
              <a:t> </a:t>
            </a:r>
            <a:r>
              <a:rPr lang="en-US" sz="2200" dirty="0" err="1" smtClean="0"/>
              <a:t>listrik</a:t>
            </a:r>
            <a:r>
              <a:rPr lang="en-US" sz="2200" dirty="0" smtClean="0"/>
              <a:t> (</a:t>
            </a:r>
            <a:r>
              <a:rPr lang="en-US" sz="2200" dirty="0" err="1" smtClean="0"/>
              <a:t>impuls</a:t>
            </a:r>
            <a:r>
              <a:rPr lang="en-US" sz="2200" dirty="0" smtClean="0"/>
              <a:t>)neuron-neuron </a:t>
            </a:r>
            <a:r>
              <a:rPr lang="en-US" sz="2200" dirty="0" err="1" smtClean="0"/>
              <a:t>diota</a:t>
            </a:r>
            <a:r>
              <a:rPr lang="en-US" sz="2200" dirty="0" smtClean="0"/>
              <a:t>.</a:t>
            </a:r>
            <a:endParaRPr lang="id-ID" sz="2200" dirty="0" smtClean="0"/>
          </a:p>
          <a:p>
            <a:pPr marL="609600" indent="-609600">
              <a:buFontTx/>
              <a:buAutoNum type="arabicPeriod" startAt="8"/>
            </a:pPr>
            <a:r>
              <a:rPr lang="en-US" sz="2200" b="1" dirty="0" err="1" smtClean="0"/>
              <a:t>Poliom</a:t>
            </a:r>
            <a:r>
              <a:rPr lang="id-ID" sz="2200" b="1" dirty="0" smtClean="0"/>
              <a:t>i</a:t>
            </a:r>
            <a:r>
              <a:rPr lang="en-US" sz="2200" b="1" dirty="0" err="1" smtClean="0"/>
              <a:t>elitis</a:t>
            </a:r>
            <a:endParaRPr lang="en-US" sz="2200" b="1" dirty="0" smtClean="0"/>
          </a:p>
          <a:p>
            <a:pPr marL="609600" indent="-609600">
              <a:buFontTx/>
              <a:buNone/>
            </a:pPr>
            <a:r>
              <a:rPr lang="en-US" sz="2200" dirty="0" smtClean="0"/>
              <a:t>	</a:t>
            </a:r>
            <a:r>
              <a:rPr lang="id-ID" sz="2200" dirty="0" smtClean="0"/>
              <a:t>P</a:t>
            </a:r>
            <a:r>
              <a:rPr lang="en-US" sz="2200" dirty="0" err="1" smtClean="0"/>
              <a:t>oliom</a:t>
            </a:r>
            <a:r>
              <a:rPr lang="id-ID" sz="2200" dirty="0" smtClean="0"/>
              <a:t>i</a:t>
            </a:r>
            <a:r>
              <a:rPr lang="en-US" sz="2200" dirty="0" err="1" smtClean="0"/>
              <a:t>elitis</a:t>
            </a:r>
            <a:r>
              <a:rPr lang="en-US" sz="2200" dirty="0" smtClean="0"/>
              <a:t> </a:t>
            </a:r>
            <a:r>
              <a:rPr lang="en-US" sz="2200" dirty="0" err="1" smtClean="0"/>
              <a:t>adalah</a:t>
            </a:r>
            <a:r>
              <a:rPr lang="en-US" sz="2200" dirty="0" smtClean="0"/>
              <a:t> </a:t>
            </a:r>
            <a:r>
              <a:rPr lang="en-US" sz="2200" dirty="0" err="1" smtClean="0"/>
              <a:t>penyakit</a:t>
            </a:r>
            <a:r>
              <a:rPr lang="en-US" sz="2200" dirty="0" smtClean="0"/>
              <a:t> yang </a:t>
            </a:r>
            <a:r>
              <a:rPr lang="en-US" sz="2200" dirty="0" err="1" smtClean="0"/>
              <a:t>disebabkan</a:t>
            </a:r>
            <a:r>
              <a:rPr lang="en-US" sz="2200" dirty="0" smtClean="0"/>
              <a:t> </a:t>
            </a:r>
            <a:r>
              <a:rPr lang="en-US" sz="2200" dirty="0" err="1" smtClean="0"/>
              <a:t>oleh</a:t>
            </a:r>
            <a:r>
              <a:rPr lang="en-US" sz="2200" dirty="0" smtClean="0"/>
              <a:t> </a:t>
            </a:r>
            <a:r>
              <a:rPr lang="en-US" sz="2200" dirty="0" err="1" smtClean="0"/>
              <a:t>inveksi</a:t>
            </a:r>
            <a:r>
              <a:rPr lang="en-US" sz="2200" dirty="0" smtClean="0"/>
              <a:t> virus yang </a:t>
            </a:r>
            <a:r>
              <a:rPr lang="en-US" sz="2200" dirty="0" err="1" smtClean="0"/>
              <a:t>menyerang</a:t>
            </a:r>
            <a:r>
              <a:rPr lang="en-US" sz="2200" dirty="0" smtClean="0"/>
              <a:t> neuron motor </a:t>
            </a:r>
            <a:r>
              <a:rPr lang="en-US" sz="2200" dirty="0" err="1" smtClean="0"/>
              <a:t>sistem</a:t>
            </a:r>
            <a:r>
              <a:rPr lang="en-US" sz="2200" dirty="0" smtClean="0"/>
              <a:t> </a:t>
            </a:r>
            <a:r>
              <a:rPr lang="en-US" sz="2200" dirty="0" err="1" smtClean="0"/>
              <a:t>saraf</a:t>
            </a:r>
            <a:r>
              <a:rPr lang="en-US" sz="2200" dirty="0" smtClean="0"/>
              <a:t> </a:t>
            </a:r>
            <a:r>
              <a:rPr lang="en-US" sz="2200" dirty="0" err="1" smtClean="0"/>
              <a:t>pusat</a:t>
            </a:r>
            <a:r>
              <a:rPr lang="en-US" sz="2200" dirty="0" smtClean="0"/>
              <a:t> (</a:t>
            </a:r>
            <a:r>
              <a:rPr lang="en-US" sz="2200" dirty="0" err="1" smtClean="0"/>
              <a:t>otak</a:t>
            </a:r>
            <a:r>
              <a:rPr lang="en-US" sz="2200" dirty="0" smtClean="0"/>
              <a:t> </a:t>
            </a:r>
            <a:r>
              <a:rPr lang="en-US" sz="2200" dirty="0" err="1" smtClean="0"/>
              <a:t>dan</a:t>
            </a:r>
            <a:r>
              <a:rPr lang="en-US" sz="2200" dirty="0" smtClean="0"/>
              <a:t> </a:t>
            </a:r>
            <a:r>
              <a:rPr lang="en-US" sz="2200" dirty="0" err="1" smtClean="0"/>
              <a:t>medula</a:t>
            </a:r>
            <a:r>
              <a:rPr lang="en-US" sz="2200" dirty="0" smtClean="0"/>
              <a:t> </a:t>
            </a:r>
            <a:r>
              <a:rPr lang="en-US" sz="2200" dirty="0" err="1" smtClean="0"/>
              <a:t>spinalis</a:t>
            </a:r>
            <a:r>
              <a:rPr lang="en-US" sz="2200" dirty="0" smtClean="0"/>
              <a:t>) </a:t>
            </a:r>
          </a:p>
          <a:p>
            <a:pPr marL="625475" indent="-625475">
              <a:buNone/>
            </a:pPr>
            <a:r>
              <a:rPr lang="en-US" sz="2200" b="1" dirty="0" smtClean="0"/>
              <a:t>9. </a:t>
            </a:r>
            <a:r>
              <a:rPr lang="id-ID" sz="2200" b="1" dirty="0" smtClean="0"/>
              <a:t>	</a:t>
            </a:r>
            <a:r>
              <a:rPr lang="en-US" sz="2200" b="1" dirty="0" err="1" smtClean="0"/>
              <a:t>Neurastonia</a:t>
            </a:r>
            <a:r>
              <a:rPr lang="en-US" sz="2200" b="1" dirty="0" smtClean="0"/>
              <a:t> (</a:t>
            </a:r>
            <a:r>
              <a:rPr lang="en-US" sz="2200" b="1" dirty="0" err="1" smtClean="0"/>
              <a:t>lemah</a:t>
            </a:r>
            <a:r>
              <a:rPr lang="en-US" sz="2200" b="1" dirty="0" smtClean="0"/>
              <a:t> </a:t>
            </a:r>
            <a:r>
              <a:rPr lang="en-US" sz="2200" b="1" dirty="0" err="1" smtClean="0"/>
              <a:t>saraf</a:t>
            </a:r>
            <a:r>
              <a:rPr lang="en-US" sz="2200" b="1" dirty="0" smtClean="0"/>
              <a:t>)</a:t>
            </a:r>
            <a:r>
              <a:rPr lang="en-US" sz="2200" dirty="0" smtClean="0"/>
              <a:t/>
            </a:r>
            <a:br>
              <a:rPr lang="en-US" sz="2200" dirty="0" smtClean="0"/>
            </a:br>
            <a:r>
              <a:rPr lang="id-ID" sz="2200" dirty="0" err="1" smtClean="0"/>
              <a:t>P</a:t>
            </a:r>
            <a:r>
              <a:rPr lang="en-US" sz="2200" dirty="0" err="1" smtClean="0"/>
              <a:t>enderita</a:t>
            </a:r>
            <a:r>
              <a:rPr lang="en-US" sz="2200" dirty="0" smtClean="0"/>
              <a:t> </a:t>
            </a:r>
            <a:r>
              <a:rPr lang="en-US" sz="2200" dirty="0" err="1" smtClean="0"/>
              <a:t>lemah</a:t>
            </a:r>
            <a:r>
              <a:rPr lang="en-US" sz="2200" dirty="0" smtClean="0"/>
              <a:t> </a:t>
            </a:r>
            <a:r>
              <a:rPr lang="en-US" sz="2200" dirty="0" err="1" smtClean="0"/>
              <a:t>saraf</a:t>
            </a:r>
            <a:r>
              <a:rPr lang="en-US" sz="2200" dirty="0" smtClean="0"/>
              <a:t> </a:t>
            </a:r>
            <a:r>
              <a:rPr lang="en-US" sz="2200" dirty="0" err="1" smtClean="0"/>
              <a:t>biasanya</a:t>
            </a:r>
            <a:r>
              <a:rPr lang="en-US" sz="2200" dirty="0" smtClean="0"/>
              <a:t> </a:t>
            </a:r>
            <a:r>
              <a:rPr lang="en-US" sz="2200" dirty="0" err="1" smtClean="0"/>
              <a:t>pemarah</a:t>
            </a:r>
            <a:r>
              <a:rPr lang="en-US" sz="2200" dirty="0" smtClean="0"/>
              <a:t>, </a:t>
            </a:r>
            <a:r>
              <a:rPr lang="en-US" sz="2200" dirty="0" err="1" smtClean="0"/>
              <a:t>kecil</a:t>
            </a:r>
            <a:r>
              <a:rPr lang="en-US" sz="2200" dirty="0" smtClean="0"/>
              <a:t> </a:t>
            </a:r>
            <a:r>
              <a:rPr lang="en-US" sz="2200" dirty="0" err="1" smtClean="0"/>
              <a:t>hati</a:t>
            </a:r>
            <a:r>
              <a:rPr lang="en-US" sz="2200" dirty="0" smtClean="0"/>
              <a:t>, </a:t>
            </a:r>
            <a:r>
              <a:rPr lang="en-US" sz="2200" dirty="0" err="1" smtClean="0"/>
              <a:t>dan</a:t>
            </a:r>
            <a:r>
              <a:rPr lang="en-US" sz="2200" dirty="0" smtClean="0"/>
              <a:t> </a:t>
            </a:r>
            <a:r>
              <a:rPr lang="en-US" sz="2200" dirty="0" err="1" smtClean="0"/>
              <a:t>kurang</a:t>
            </a:r>
            <a:r>
              <a:rPr lang="en-US" sz="2200" dirty="0" smtClean="0"/>
              <a:t> </a:t>
            </a:r>
            <a:r>
              <a:rPr lang="en-US" sz="2200" dirty="0" err="1" smtClean="0"/>
              <a:t>tenaga</a:t>
            </a:r>
            <a:r>
              <a:rPr lang="en-US" sz="2200" dirty="0" smtClean="0"/>
              <a:t>.</a:t>
            </a:r>
            <a:r>
              <a:rPr lang="id-ID" sz="2200" dirty="0" smtClean="0"/>
              <a:t> </a:t>
            </a:r>
            <a:r>
              <a:rPr lang="en-US" sz="2200" dirty="0" err="1" smtClean="0"/>
              <a:t>Penyakit</a:t>
            </a:r>
            <a:r>
              <a:rPr lang="en-US" sz="2200" dirty="0" smtClean="0"/>
              <a:t> </a:t>
            </a:r>
            <a:r>
              <a:rPr lang="id-ID" sz="2200" dirty="0" smtClean="0"/>
              <a:t>lemah</a:t>
            </a:r>
            <a:r>
              <a:rPr lang="en-US" sz="2200" dirty="0" smtClean="0"/>
              <a:t> </a:t>
            </a:r>
            <a:r>
              <a:rPr lang="en-US" sz="2200" dirty="0" err="1" smtClean="0"/>
              <a:t>saraf</a:t>
            </a:r>
            <a:r>
              <a:rPr lang="en-US" sz="2200" dirty="0" smtClean="0"/>
              <a:t> </a:t>
            </a:r>
            <a:r>
              <a:rPr lang="en-US" sz="2200" dirty="0" err="1" smtClean="0"/>
              <a:t>ada</a:t>
            </a:r>
            <a:r>
              <a:rPr lang="en-US" sz="2200" dirty="0" smtClean="0"/>
              <a:t> yang </a:t>
            </a:r>
            <a:r>
              <a:rPr lang="en-US" sz="2200" dirty="0" err="1" smtClean="0"/>
              <a:t>terjadi</a:t>
            </a:r>
            <a:r>
              <a:rPr lang="en-US" sz="2200" dirty="0" smtClean="0"/>
              <a:t> </a:t>
            </a:r>
            <a:r>
              <a:rPr lang="en-US" sz="2200" dirty="0" err="1" smtClean="0"/>
              <a:t>akibat</a:t>
            </a:r>
            <a:r>
              <a:rPr lang="en-US" sz="2200" dirty="0" smtClean="0"/>
              <a:t> </a:t>
            </a:r>
            <a:r>
              <a:rPr lang="en-US" sz="2200" dirty="0" err="1" smtClean="0"/>
              <a:t>pembawaan</a:t>
            </a:r>
            <a:r>
              <a:rPr lang="en-US" sz="2200" dirty="0" smtClean="0"/>
              <a:t> </a:t>
            </a:r>
            <a:r>
              <a:rPr lang="en-US" sz="2200" dirty="0" err="1" smtClean="0"/>
              <a:t>dari</a:t>
            </a:r>
            <a:r>
              <a:rPr lang="en-US" sz="2200" dirty="0" smtClean="0"/>
              <a:t> </a:t>
            </a:r>
            <a:r>
              <a:rPr lang="en-US" sz="2200" dirty="0" err="1" smtClean="0"/>
              <a:t>lahir</a:t>
            </a:r>
            <a:r>
              <a:rPr lang="en-US" sz="2200" dirty="0" smtClean="0"/>
              <a:t> </a:t>
            </a:r>
            <a:r>
              <a:rPr lang="en-US" sz="2200" dirty="0" err="1" smtClean="0"/>
              <a:t>ada</a:t>
            </a:r>
            <a:r>
              <a:rPr lang="en-US" sz="2200" dirty="0" smtClean="0"/>
              <a:t> </a:t>
            </a:r>
            <a:r>
              <a:rPr lang="en-US" sz="2200" dirty="0" err="1" smtClean="0"/>
              <a:t>juga</a:t>
            </a:r>
            <a:r>
              <a:rPr lang="en-US" sz="2200" dirty="0" smtClean="0"/>
              <a:t> yang </a:t>
            </a:r>
            <a:r>
              <a:rPr lang="en-US" sz="2200" dirty="0" err="1" smtClean="0"/>
              <a:t>terjadi</a:t>
            </a:r>
            <a:r>
              <a:rPr lang="en-US" sz="2200" dirty="0" smtClean="0"/>
              <a:t> </a:t>
            </a:r>
            <a:r>
              <a:rPr lang="en-US" sz="2200" dirty="0" err="1" smtClean="0"/>
              <a:t>akibat</a:t>
            </a:r>
            <a:r>
              <a:rPr lang="en-US" sz="2200" dirty="0" smtClean="0"/>
              <a:t> </a:t>
            </a:r>
            <a:r>
              <a:rPr lang="en-US" sz="2200" dirty="0" err="1" smtClean="0"/>
              <a:t>keracunan</a:t>
            </a:r>
            <a:r>
              <a:rPr lang="id-ID" sz="2200" dirty="0" smtClean="0"/>
              <a:t>.</a:t>
            </a:r>
            <a:endParaRPr lang="en-US" sz="2200" dirty="0" smtClean="0"/>
          </a:p>
        </p:txBody>
      </p:sp>
      <p:sp>
        <p:nvSpPr>
          <p:cNvPr id="5" name="Title 1"/>
          <p:cNvSpPr txBox="1">
            <a:spLocks/>
          </p:cNvSpPr>
          <p:nvPr/>
        </p:nvSpPr>
        <p:spPr>
          <a:xfrm>
            <a:off x="228600" y="274638"/>
            <a:ext cx="8610600" cy="715962"/>
          </a:xfrm>
          <a:prstGeom prst="rect">
            <a:avLst/>
          </a:prstGeom>
          <a:solidFill>
            <a:srgbClr val="00B0F0"/>
          </a:solidFill>
        </p:spPr>
        <p:txBody>
          <a:bodyP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smtClean="0">
                <a:ln>
                  <a:noFill/>
                </a:ln>
                <a:solidFill>
                  <a:schemeClr val="tx1"/>
                </a:solidFill>
                <a:effectLst/>
                <a:uLnTx/>
                <a:uFillTx/>
                <a:latin typeface="+mj-lt"/>
                <a:ea typeface="+mj-ea"/>
                <a:cs typeface="+mj-cs"/>
              </a:rPr>
              <a:t>KELAINAN PADA SISTEM KOORDINASI</a:t>
            </a:r>
            <a:endParaRPr kumimoji="0" lang="en-US" sz="4000" b="1"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blinds(horizontal)">
                                      <p:cBhvr>
                                        <p:cTn id="10" dur="500"/>
                                        <p:tgtEl>
                                          <p:spTgt spid="4">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blinds(horizontal)">
                                      <p:cBhvr>
                                        <p:cTn id="13" dur="500"/>
                                        <p:tgtEl>
                                          <p:spTgt spid="4">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blinds(horizontal)">
                                      <p:cBhvr>
                                        <p:cTn id="16" dur="500"/>
                                        <p:tgtEl>
                                          <p:spTgt spid="4">
                                            <p:txEl>
                                              <p:pRg st="3" end="3"/>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blinds(horizontal)">
                                      <p:cBhvr>
                                        <p:cTn id="19" dur="500"/>
                                        <p:tgtEl>
                                          <p:spTgt spid="4">
                                            <p:txEl>
                                              <p:pRg st="4" end="4"/>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blinds(horizontal)">
                                      <p:cBhvr>
                                        <p:cTn id="22" dur="500"/>
                                        <p:tgtEl>
                                          <p:spTgt spid="4">
                                            <p:txEl>
                                              <p:pRg st="5" end="5"/>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animEffect transition="in" filter="blinds(horizontal)">
                                      <p:cBhvr>
                                        <p:cTn id="25"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639762"/>
          </a:xfrm>
          <a:solidFill>
            <a:srgbClr val="00B0F0"/>
          </a:solidFill>
        </p:spPr>
        <p:txBody>
          <a:bodyPr/>
          <a:lstStyle/>
          <a:p>
            <a:r>
              <a:rPr lang="en-US" sz="4000" b="1" dirty="0" smtClean="0"/>
              <a:t>OBAT PSIKOTROPIKA BERBAHAYA</a:t>
            </a:r>
            <a:endParaRPr lang="en-US" sz="4000" b="1" dirty="0"/>
          </a:p>
        </p:txBody>
      </p:sp>
      <p:sp>
        <p:nvSpPr>
          <p:cNvPr id="3" name="Content Placeholder 2"/>
          <p:cNvSpPr>
            <a:spLocks noGrp="1"/>
          </p:cNvSpPr>
          <p:nvPr>
            <p:ph idx="1"/>
          </p:nvPr>
        </p:nvSpPr>
        <p:spPr>
          <a:xfrm>
            <a:off x="457200" y="1371600"/>
            <a:ext cx="8229600" cy="5257799"/>
          </a:xfrm>
        </p:spPr>
        <p:txBody>
          <a:bodyPr>
            <a:noAutofit/>
          </a:bodyPr>
          <a:lstStyle/>
          <a:p>
            <a:pPr marL="0" indent="0">
              <a:buFontTx/>
              <a:buNone/>
            </a:pPr>
            <a:r>
              <a:rPr lang="en-US" sz="1900" dirty="0" err="1" smtClean="0"/>
              <a:t>Obat</a:t>
            </a:r>
            <a:r>
              <a:rPr lang="en-US" sz="1900" dirty="0" smtClean="0"/>
              <a:t> yang </a:t>
            </a:r>
            <a:r>
              <a:rPr lang="en-US" sz="1900" dirty="0" err="1" smtClean="0"/>
              <a:t>dapat</a:t>
            </a:r>
            <a:r>
              <a:rPr lang="en-US" sz="1900" dirty="0" smtClean="0"/>
              <a:t> </a:t>
            </a:r>
            <a:r>
              <a:rPr lang="en-US" sz="1900" dirty="0" err="1" smtClean="0"/>
              <a:t>mempengaruhi</a:t>
            </a:r>
            <a:r>
              <a:rPr lang="en-US" sz="1900" dirty="0" smtClean="0"/>
              <a:t> </a:t>
            </a:r>
            <a:r>
              <a:rPr lang="en-US" sz="1900" dirty="0" err="1" smtClean="0"/>
              <a:t>sistem</a:t>
            </a:r>
            <a:r>
              <a:rPr lang="en-US" sz="1900" dirty="0" smtClean="0"/>
              <a:t> </a:t>
            </a:r>
            <a:r>
              <a:rPr lang="en-US" sz="1900" dirty="0" err="1" smtClean="0"/>
              <a:t>saraf</a:t>
            </a:r>
            <a:r>
              <a:rPr lang="en-US" sz="1900" dirty="0" smtClean="0"/>
              <a:t> yang </a:t>
            </a:r>
            <a:r>
              <a:rPr lang="en-US" sz="1900" dirty="0" err="1" smtClean="0"/>
              <a:t>seringkali</a:t>
            </a:r>
            <a:r>
              <a:rPr lang="en-US" sz="1900" dirty="0" smtClean="0"/>
              <a:t> </a:t>
            </a:r>
            <a:r>
              <a:rPr lang="en-US" sz="1900" dirty="0" err="1" smtClean="0"/>
              <a:t>menimbulkan</a:t>
            </a:r>
            <a:r>
              <a:rPr lang="en-US" sz="1900" dirty="0" smtClean="0"/>
              <a:t> </a:t>
            </a:r>
            <a:r>
              <a:rPr lang="en-US" sz="1900" dirty="0" err="1" smtClean="0"/>
              <a:t>perasaan</a:t>
            </a:r>
            <a:r>
              <a:rPr lang="en-US" sz="1900" dirty="0" smtClean="0"/>
              <a:t> yang </a:t>
            </a:r>
            <a:r>
              <a:rPr lang="en-US" sz="1900" dirty="0" err="1" smtClean="0"/>
              <a:t>menyenangkan</a:t>
            </a:r>
            <a:r>
              <a:rPr lang="en-US" sz="1900" dirty="0" smtClean="0"/>
              <a:t> </a:t>
            </a:r>
            <a:r>
              <a:rPr lang="en-US" sz="1900" dirty="0" err="1" smtClean="0"/>
              <a:t>seperti</a:t>
            </a:r>
            <a:r>
              <a:rPr lang="en-US" sz="1900" dirty="0" smtClean="0"/>
              <a:t> </a:t>
            </a:r>
            <a:r>
              <a:rPr lang="en-US" sz="1900" dirty="0" err="1" smtClean="0"/>
              <a:t>perasaan</a:t>
            </a:r>
            <a:r>
              <a:rPr lang="en-US" sz="1900" dirty="0" smtClean="0"/>
              <a:t> </a:t>
            </a:r>
            <a:r>
              <a:rPr lang="en-US" sz="1900" dirty="0" err="1" smtClean="0"/>
              <a:t>nikmat</a:t>
            </a:r>
            <a:r>
              <a:rPr lang="en-US" sz="1900" dirty="0" smtClean="0"/>
              <a:t> yang </a:t>
            </a:r>
            <a:r>
              <a:rPr lang="en-US" sz="1900" dirty="0" err="1" smtClean="0"/>
              <a:t>disebut</a:t>
            </a:r>
            <a:r>
              <a:rPr lang="en-US" sz="1900" dirty="0" smtClean="0"/>
              <a:t> </a:t>
            </a:r>
            <a:r>
              <a:rPr lang="en-US" sz="1900" dirty="0" err="1" smtClean="0"/>
              <a:t>melayang</a:t>
            </a:r>
            <a:r>
              <a:rPr lang="en-US" sz="1900" dirty="0" smtClean="0"/>
              <a:t>, rasa </a:t>
            </a:r>
            <a:r>
              <a:rPr lang="en-US" sz="1900" dirty="0" err="1" smtClean="0"/>
              <a:t>mengantuk</a:t>
            </a:r>
            <a:r>
              <a:rPr lang="en-US" sz="1900" dirty="0" smtClean="0"/>
              <a:t> </a:t>
            </a:r>
            <a:r>
              <a:rPr lang="en-US" sz="1900" dirty="0" err="1" smtClean="0"/>
              <a:t>atau</a:t>
            </a:r>
            <a:r>
              <a:rPr lang="en-US" sz="1900" dirty="0" smtClean="0"/>
              <a:t> </a:t>
            </a:r>
            <a:r>
              <a:rPr lang="en-US" sz="1900" dirty="0" err="1" smtClean="0"/>
              <a:t>tidur</a:t>
            </a:r>
            <a:r>
              <a:rPr lang="en-US" sz="1900" dirty="0" smtClean="0"/>
              <a:t>, </a:t>
            </a:r>
            <a:r>
              <a:rPr lang="en-US" sz="1900" dirty="0" err="1" smtClean="0"/>
              <a:t>bayangan</a:t>
            </a:r>
            <a:r>
              <a:rPr lang="en-US" sz="1900" dirty="0" smtClean="0"/>
              <a:t> yang </a:t>
            </a:r>
            <a:r>
              <a:rPr lang="en-US" sz="1900" dirty="0" err="1" smtClean="0"/>
              <a:t>memberi</a:t>
            </a:r>
            <a:r>
              <a:rPr lang="en-US" sz="1900" dirty="0" smtClean="0"/>
              <a:t> </a:t>
            </a:r>
            <a:r>
              <a:rPr lang="en-US" sz="1900" dirty="0" err="1" smtClean="0"/>
              <a:t>nikmat</a:t>
            </a:r>
            <a:r>
              <a:rPr lang="en-US" sz="1900" dirty="0" smtClean="0"/>
              <a:t> (</a:t>
            </a:r>
            <a:r>
              <a:rPr lang="en-US" sz="1900" dirty="0" err="1" smtClean="0"/>
              <a:t>halusinasi</a:t>
            </a:r>
            <a:r>
              <a:rPr lang="en-US" sz="1900" dirty="0" smtClean="0"/>
              <a:t>)</a:t>
            </a:r>
            <a:r>
              <a:rPr lang="id-ID" sz="1900" dirty="0" smtClean="0"/>
              <a:t> d</a:t>
            </a:r>
            <a:r>
              <a:rPr lang="en-US" sz="1900" dirty="0" err="1" smtClean="0"/>
              <a:t>isebut</a:t>
            </a:r>
            <a:r>
              <a:rPr lang="en-US" sz="1900" dirty="0" smtClean="0"/>
              <a:t> </a:t>
            </a:r>
            <a:r>
              <a:rPr lang="en-US" sz="1900" dirty="0" err="1" smtClean="0"/>
              <a:t>zat-zat</a:t>
            </a:r>
            <a:r>
              <a:rPr lang="en-US" sz="1900" dirty="0" smtClean="0"/>
              <a:t> </a:t>
            </a:r>
            <a:r>
              <a:rPr lang="en-US" sz="1900" dirty="0" err="1" smtClean="0"/>
              <a:t>psikoaktif</a:t>
            </a:r>
            <a:r>
              <a:rPr lang="en-US" sz="1900" dirty="0" smtClean="0"/>
              <a:t> yang </a:t>
            </a:r>
            <a:r>
              <a:rPr lang="en-US" sz="1900" dirty="0" err="1" smtClean="0"/>
              <a:t>dalam</a:t>
            </a:r>
            <a:r>
              <a:rPr lang="en-US" sz="1900" dirty="0" smtClean="0"/>
              <a:t> </a:t>
            </a:r>
            <a:r>
              <a:rPr lang="en-US" sz="1900" dirty="0" err="1" smtClean="0"/>
              <a:t>bidang</a:t>
            </a:r>
            <a:r>
              <a:rPr lang="en-US" sz="1900" dirty="0" smtClean="0"/>
              <a:t> </a:t>
            </a:r>
            <a:r>
              <a:rPr lang="en-US" sz="1900" dirty="0" err="1" smtClean="0"/>
              <a:t>kedokteran</a:t>
            </a:r>
            <a:r>
              <a:rPr lang="en-US" sz="1900" dirty="0" smtClean="0"/>
              <a:t> </a:t>
            </a:r>
            <a:r>
              <a:rPr lang="en-US" sz="1900" dirty="0" err="1" smtClean="0"/>
              <a:t>bermanfaat</a:t>
            </a:r>
            <a:r>
              <a:rPr lang="en-US" sz="1900" dirty="0" smtClean="0"/>
              <a:t> un</a:t>
            </a:r>
            <a:r>
              <a:rPr lang="id-ID" sz="1900" dirty="0" smtClean="0"/>
              <a:t>u</a:t>
            </a:r>
            <a:r>
              <a:rPr lang="en-US" sz="1900" dirty="0" err="1" smtClean="0"/>
              <a:t>tk</a:t>
            </a:r>
            <a:r>
              <a:rPr lang="en-US" sz="1900" dirty="0" smtClean="0"/>
              <a:t> </a:t>
            </a:r>
            <a:r>
              <a:rPr lang="en-US" sz="1900" dirty="0" err="1" smtClean="0"/>
              <a:t>mengobati</a:t>
            </a:r>
            <a:r>
              <a:rPr lang="en-US" sz="1900" dirty="0" smtClean="0"/>
              <a:t> </a:t>
            </a:r>
            <a:r>
              <a:rPr lang="en-US" sz="1900" dirty="0" err="1" smtClean="0"/>
              <a:t>penyakit</a:t>
            </a:r>
            <a:r>
              <a:rPr lang="en-US" sz="1900" dirty="0" smtClean="0"/>
              <a:t> mental </a:t>
            </a:r>
            <a:r>
              <a:rPr lang="en-US" sz="1900" dirty="0" err="1" smtClean="0"/>
              <a:t>dan</a:t>
            </a:r>
            <a:r>
              <a:rPr lang="en-US" sz="1900" dirty="0" smtClean="0"/>
              <a:t> </a:t>
            </a:r>
            <a:r>
              <a:rPr lang="en-US" sz="1900" dirty="0" err="1" smtClean="0"/>
              <a:t>saraf</a:t>
            </a:r>
            <a:r>
              <a:rPr lang="en-US" sz="1900" dirty="0" smtClean="0"/>
              <a:t>. </a:t>
            </a:r>
            <a:endParaRPr lang="id-ID" sz="1900" dirty="0" smtClean="0"/>
          </a:p>
          <a:p>
            <a:pPr marL="0" indent="0">
              <a:buFontTx/>
              <a:buNone/>
            </a:pPr>
            <a:endParaRPr lang="id-ID" sz="1900" dirty="0" smtClean="0"/>
          </a:p>
          <a:p>
            <a:pPr marL="0" indent="0">
              <a:buFontTx/>
              <a:buNone/>
            </a:pPr>
            <a:r>
              <a:rPr lang="en-US" sz="1900" dirty="0" err="1" smtClean="0"/>
              <a:t>Bila</a:t>
            </a:r>
            <a:r>
              <a:rPr lang="en-US" sz="1900" dirty="0" smtClean="0"/>
              <a:t> </a:t>
            </a:r>
            <a:r>
              <a:rPr lang="en-US" sz="1900" dirty="0" err="1" smtClean="0"/>
              <a:t>disalahgunakan</a:t>
            </a:r>
            <a:r>
              <a:rPr lang="en-US" sz="1900" dirty="0" smtClean="0"/>
              <a:t>, </a:t>
            </a:r>
            <a:r>
              <a:rPr lang="en-US" sz="1900" dirty="0" err="1" smtClean="0"/>
              <a:t>obat</a:t>
            </a:r>
            <a:r>
              <a:rPr lang="en-US" sz="1900" dirty="0" smtClean="0"/>
              <a:t> </a:t>
            </a:r>
            <a:r>
              <a:rPr lang="en-US" sz="1900" dirty="0" err="1" smtClean="0"/>
              <a:t>tersebut</a:t>
            </a:r>
            <a:r>
              <a:rPr lang="en-US" sz="1900" dirty="0" smtClean="0"/>
              <a:t> </a:t>
            </a:r>
            <a:r>
              <a:rPr lang="en-US" sz="1900" dirty="0" err="1" smtClean="0"/>
              <a:t>dapat</a:t>
            </a:r>
            <a:r>
              <a:rPr lang="en-US" sz="1900" dirty="0" smtClean="0"/>
              <a:t> </a:t>
            </a:r>
            <a:r>
              <a:rPr lang="en-US" sz="1900" dirty="0" err="1" smtClean="0"/>
              <a:t>mengganggu</a:t>
            </a:r>
            <a:r>
              <a:rPr lang="en-US" sz="1900" dirty="0" smtClean="0"/>
              <a:t> </a:t>
            </a:r>
            <a:r>
              <a:rPr lang="en-US" sz="1900" dirty="0" err="1" smtClean="0"/>
              <a:t>otak</a:t>
            </a:r>
            <a:r>
              <a:rPr lang="en-US" sz="1900" dirty="0" smtClean="0"/>
              <a:t>. </a:t>
            </a:r>
            <a:r>
              <a:rPr lang="en-US" sz="1900" dirty="0" err="1" smtClean="0"/>
              <a:t>Selain</a:t>
            </a:r>
            <a:r>
              <a:rPr lang="en-US" sz="1900" dirty="0" smtClean="0"/>
              <a:t> </a:t>
            </a:r>
            <a:r>
              <a:rPr lang="en-US" sz="1900" dirty="0" err="1" smtClean="0"/>
              <a:t>itu</a:t>
            </a:r>
            <a:r>
              <a:rPr lang="en-US" sz="1900" dirty="0" smtClean="0"/>
              <a:t> </a:t>
            </a:r>
            <a:r>
              <a:rPr lang="en-US" sz="1900" dirty="0" err="1" smtClean="0"/>
              <a:t>penyalahgunaan</a:t>
            </a:r>
            <a:r>
              <a:rPr lang="en-US" sz="1900" dirty="0" smtClean="0"/>
              <a:t> </a:t>
            </a:r>
            <a:r>
              <a:rPr lang="en-US" sz="1900" dirty="0" err="1" smtClean="0"/>
              <a:t>za</a:t>
            </a:r>
            <a:r>
              <a:rPr lang="id-ID" sz="1900" dirty="0" smtClean="0"/>
              <a:t>t </a:t>
            </a:r>
            <a:r>
              <a:rPr lang="en-US" sz="1900" dirty="0" err="1" smtClean="0"/>
              <a:t>psikoaktif</a:t>
            </a:r>
            <a:r>
              <a:rPr lang="en-US" sz="1900" dirty="0" smtClean="0"/>
              <a:t> </a:t>
            </a:r>
            <a:r>
              <a:rPr lang="en-US" sz="1900" dirty="0" err="1" smtClean="0"/>
              <a:t>juga</a:t>
            </a:r>
            <a:r>
              <a:rPr lang="en-US" sz="1900" dirty="0" smtClean="0"/>
              <a:t> </a:t>
            </a:r>
            <a:r>
              <a:rPr lang="en-US" sz="1900" dirty="0" err="1" smtClean="0"/>
              <a:t>menyebabkan</a:t>
            </a:r>
            <a:r>
              <a:rPr lang="en-US" sz="1900" dirty="0" smtClean="0"/>
              <a:t> </a:t>
            </a:r>
            <a:r>
              <a:rPr lang="en-US" sz="1900" dirty="0" err="1" smtClean="0"/>
              <a:t>ketergantungan</a:t>
            </a:r>
            <a:r>
              <a:rPr lang="en-US" sz="1900" dirty="0" smtClean="0"/>
              <a:t> </a:t>
            </a:r>
            <a:r>
              <a:rPr lang="en-US" sz="1900" dirty="0" err="1" smtClean="0"/>
              <a:t>fisik</a:t>
            </a:r>
            <a:r>
              <a:rPr lang="en-US" sz="1900" dirty="0" smtClean="0"/>
              <a:t> yang </a:t>
            </a:r>
            <a:r>
              <a:rPr lang="en-US" sz="1900" dirty="0" err="1" smtClean="0"/>
              <a:t>lazim</a:t>
            </a:r>
            <a:r>
              <a:rPr lang="en-US" sz="1900" dirty="0" smtClean="0"/>
              <a:t> </a:t>
            </a:r>
            <a:r>
              <a:rPr lang="en-US" sz="1900" dirty="0" err="1" smtClean="0"/>
              <a:t>disebut</a:t>
            </a:r>
            <a:r>
              <a:rPr lang="en-US" sz="1900" dirty="0" smtClean="0"/>
              <a:t> </a:t>
            </a:r>
            <a:r>
              <a:rPr lang="en-US" sz="1900" dirty="0" err="1" smtClean="0"/>
              <a:t>sebagai</a:t>
            </a:r>
            <a:r>
              <a:rPr lang="en-US" sz="1900" dirty="0" smtClean="0"/>
              <a:t> </a:t>
            </a:r>
            <a:r>
              <a:rPr lang="en-US" sz="1900" dirty="0" err="1" smtClean="0"/>
              <a:t>ketagihan</a:t>
            </a:r>
            <a:r>
              <a:rPr lang="en-US" sz="1900" dirty="0" smtClean="0"/>
              <a:t> (</a:t>
            </a:r>
            <a:r>
              <a:rPr lang="en-US" sz="1900" dirty="0" err="1" smtClean="0"/>
              <a:t>adiksi</a:t>
            </a:r>
            <a:r>
              <a:rPr lang="en-US" sz="1900" dirty="0" smtClean="0"/>
              <a:t>).</a:t>
            </a:r>
            <a:endParaRPr lang="id-ID" sz="1900" dirty="0" smtClean="0"/>
          </a:p>
          <a:p>
            <a:pPr marL="0" indent="0">
              <a:buFontTx/>
              <a:buNone/>
            </a:pPr>
            <a:endParaRPr lang="en-US" sz="1900" dirty="0" smtClean="0"/>
          </a:p>
          <a:p>
            <a:pPr marL="0" indent="0">
              <a:buFontTx/>
              <a:buNone/>
            </a:pPr>
            <a:r>
              <a:rPr lang="en-US" sz="1900" dirty="0" err="1" smtClean="0"/>
              <a:t>Contoh</a:t>
            </a:r>
            <a:r>
              <a:rPr lang="en-US" sz="1900" dirty="0" smtClean="0"/>
              <a:t> </a:t>
            </a:r>
            <a:r>
              <a:rPr lang="en-US" sz="1900" dirty="0" err="1" smtClean="0"/>
              <a:t>zat</a:t>
            </a:r>
            <a:r>
              <a:rPr lang="en-US" sz="1900" dirty="0" smtClean="0"/>
              <a:t> </a:t>
            </a:r>
            <a:r>
              <a:rPr lang="en-US" sz="1900" dirty="0" err="1" smtClean="0"/>
              <a:t>psikoaktif</a:t>
            </a:r>
            <a:r>
              <a:rPr lang="en-US" sz="1900" dirty="0" smtClean="0"/>
              <a:t> yang </a:t>
            </a:r>
            <a:r>
              <a:rPr lang="en-US" sz="1900" dirty="0" err="1" smtClean="0"/>
              <a:t>menyebabkan</a:t>
            </a:r>
            <a:r>
              <a:rPr lang="en-US" sz="1900" dirty="0" smtClean="0"/>
              <a:t> </a:t>
            </a:r>
            <a:r>
              <a:rPr lang="en-US" sz="1900" dirty="0" err="1" smtClean="0"/>
              <a:t>ketagihan</a:t>
            </a:r>
            <a:r>
              <a:rPr lang="en-US" sz="1900" dirty="0" smtClean="0"/>
              <a:t> </a:t>
            </a:r>
            <a:r>
              <a:rPr lang="en-US" sz="1900" dirty="0" err="1" smtClean="0"/>
              <a:t>adalah</a:t>
            </a:r>
            <a:r>
              <a:rPr lang="en-US" sz="1900" dirty="0" smtClean="0"/>
              <a:t> heroin.</a:t>
            </a:r>
            <a:endParaRPr lang="id-ID" sz="1900" dirty="0" smtClean="0"/>
          </a:p>
          <a:p>
            <a:pPr marL="0" indent="0">
              <a:buFontTx/>
              <a:buNone/>
            </a:pPr>
            <a:endParaRPr lang="en-US" sz="1900" dirty="0" smtClean="0"/>
          </a:p>
          <a:p>
            <a:pPr marL="0" indent="0">
              <a:buFontTx/>
              <a:buNone/>
            </a:pPr>
            <a:r>
              <a:rPr lang="en-US" sz="1900" dirty="0" err="1" smtClean="0"/>
              <a:t>Zat</a:t>
            </a:r>
            <a:r>
              <a:rPr lang="en-US" sz="1900" dirty="0" smtClean="0"/>
              <a:t> </a:t>
            </a:r>
            <a:r>
              <a:rPr lang="en-US" sz="1900" dirty="0" err="1" smtClean="0"/>
              <a:t>psikoaktif</a:t>
            </a:r>
            <a:r>
              <a:rPr lang="en-US" sz="1900" dirty="0" smtClean="0"/>
              <a:t> </a:t>
            </a:r>
            <a:r>
              <a:rPr lang="en-US" sz="1900" dirty="0" err="1" smtClean="0"/>
              <a:t>dapat</a:t>
            </a:r>
            <a:r>
              <a:rPr lang="en-US" sz="1900" dirty="0" smtClean="0"/>
              <a:t> </a:t>
            </a:r>
            <a:r>
              <a:rPr lang="en-US" sz="1900" dirty="0" err="1" smtClean="0"/>
              <a:t>masuk</a:t>
            </a:r>
            <a:r>
              <a:rPr lang="en-US" sz="1900" dirty="0" smtClean="0"/>
              <a:t> </a:t>
            </a:r>
            <a:r>
              <a:rPr lang="en-US" sz="1900" dirty="0" err="1" smtClean="0"/>
              <a:t>dalam</a:t>
            </a:r>
            <a:r>
              <a:rPr lang="en-US" sz="1900" dirty="0" smtClean="0"/>
              <a:t> </a:t>
            </a:r>
            <a:r>
              <a:rPr lang="en-US" sz="1900" dirty="0" err="1" smtClean="0"/>
              <a:t>tubuh</a:t>
            </a:r>
            <a:r>
              <a:rPr lang="en-US" sz="1900" dirty="0" smtClean="0"/>
              <a:t> </a:t>
            </a:r>
            <a:r>
              <a:rPr lang="en-US" sz="1900" dirty="0" err="1" smtClean="0"/>
              <a:t>melalui</a:t>
            </a:r>
            <a:r>
              <a:rPr lang="en-US" sz="1900" dirty="0" smtClean="0"/>
              <a:t> </a:t>
            </a:r>
            <a:r>
              <a:rPr lang="en-US" sz="1900" dirty="0" err="1" smtClean="0"/>
              <a:t>beberapa</a:t>
            </a:r>
            <a:r>
              <a:rPr lang="en-US" sz="1900" dirty="0" smtClean="0"/>
              <a:t> </a:t>
            </a:r>
            <a:r>
              <a:rPr lang="en-US" sz="1900" dirty="0" err="1" smtClean="0"/>
              <a:t>cara</a:t>
            </a:r>
            <a:r>
              <a:rPr lang="en-US" sz="1900" dirty="0" smtClean="0"/>
              <a:t> </a:t>
            </a:r>
            <a:r>
              <a:rPr lang="en-US" sz="1900" dirty="0" err="1" smtClean="0"/>
              <a:t>berikut</a:t>
            </a:r>
            <a:r>
              <a:rPr lang="en-US" sz="1900" dirty="0" smtClean="0"/>
              <a:t> : </a:t>
            </a:r>
          </a:p>
          <a:p>
            <a:pPr marL="0" indent="0">
              <a:buFontTx/>
              <a:buAutoNum type="arabicPeriod"/>
            </a:pPr>
            <a:r>
              <a:rPr lang="en-US" sz="1900" dirty="0" err="1" smtClean="0"/>
              <a:t>Mulut</a:t>
            </a:r>
            <a:r>
              <a:rPr lang="en-US" sz="1900" dirty="0" smtClean="0"/>
              <a:t>, </a:t>
            </a:r>
            <a:r>
              <a:rPr lang="en-US" sz="1900" dirty="0" err="1" smtClean="0"/>
              <a:t>melalui</a:t>
            </a:r>
            <a:r>
              <a:rPr lang="en-US" sz="1900" dirty="0" smtClean="0"/>
              <a:t> </a:t>
            </a:r>
            <a:r>
              <a:rPr lang="en-US" sz="1900" dirty="0" err="1" smtClean="0"/>
              <a:t>merokok</a:t>
            </a:r>
            <a:endParaRPr lang="en-US" sz="1900" dirty="0" smtClean="0"/>
          </a:p>
          <a:p>
            <a:pPr marL="0" indent="0">
              <a:buFontTx/>
              <a:buAutoNum type="arabicPeriod"/>
            </a:pPr>
            <a:r>
              <a:rPr lang="en-US" sz="1900" dirty="0" err="1" smtClean="0"/>
              <a:t>Hidung</a:t>
            </a:r>
            <a:r>
              <a:rPr lang="en-US" sz="1900" dirty="0" smtClean="0"/>
              <a:t>, </a:t>
            </a:r>
            <a:r>
              <a:rPr lang="en-US" sz="1900" dirty="0" err="1" smtClean="0"/>
              <a:t>dengan</a:t>
            </a:r>
            <a:r>
              <a:rPr lang="en-US" sz="1900" dirty="0" smtClean="0"/>
              <a:t> </a:t>
            </a:r>
            <a:r>
              <a:rPr lang="en-US" sz="1900" dirty="0" err="1" smtClean="0"/>
              <a:t>menghisap</a:t>
            </a:r>
            <a:r>
              <a:rPr lang="en-US" sz="1900" dirty="0" smtClean="0"/>
              <a:t> </a:t>
            </a:r>
            <a:r>
              <a:rPr lang="en-US" sz="1900" dirty="0" err="1" smtClean="0"/>
              <a:t>zat</a:t>
            </a:r>
            <a:r>
              <a:rPr lang="en-US" sz="1900" dirty="0" smtClean="0"/>
              <a:t> </a:t>
            </a:r>
            <a:r>
              <a:rPr lang="en-US" sz="1900" dirty="0" err="1" smtClean="0"/>
              <a:t>dalam</a:t>
            </a:r>
            <a:r>
              <a:rPr lang="en-US" sz="1900" dirty="0" smtClean="0"/>
              <a:t> </a:t>
            </a:r>
            <a:r>
              <a:rPr lang="en-US" sz="1900" dirty="0" err="1" smtClean="0"/>
              <a:t>bentuk</a:t>
            </a:r>
            <a:r>
              <a:rPr lang="en-US" sz="1900" dirty="0" smtClean="0"/>
              <a:t> </a:t>
            </a:r>
            <a:r>
              <a:rPr lang="en-US" sz="1900" dirty="0" err="1" smtClean="0"/>
              <a:t>uap</a:t>
            </a:r>
            <a:r>
              <a:rPr lang="en-US" sz="1900" dirty="0" smtClean="0"/>
              <a:t> </a:t>
            </a:r>
            <a:r>
              <a:rPr lang="en-US" sz="1900" dirty="0" err="1" smtClean="0"/>
              <a:t>atau</a:t>
            </a:r>
            <a:r>
              <a:rPr lang="en-US" sz="1900" dirty="0" smtClean="0"/>
              <a:t> </a:t>
            </a:r>
            <a:r>
              <a:rPr lang="en-US" sz="1900" dirty="0" err="1" smtClean="0"/>
              <a:t>bubuk</a:t>
            </a:r>
            <a:r>
              <a:rPr lang="en-US" sz="1900" dirty="0" smtClean="0"/>
              <a:t>, </a:t>
            </a:r>
            <a:r>
              <a:rPr lang="en-US" sz="1900" dirty="0" err="1" smtClean="0"/>
              <a:t>misalnya</a:t>
            </a:r>
            <a:r>
              <a:rPr lang="en-US" sz="1900" dirty="0" smtClean="0"/>
              <a:t> </a:t>
            </a:r>
            <a:r>
              <a:rPr lang="en-US" sz="1900" dirty="0" err="1" smtClean="0"/>
              <a:t>kokain</a:t>
            </a:r>
            <a:endParaRPr lang="en-US" sz="1900" dirty="0" smtClean="0"/>
          </a:p>
          <a:p>
            <a:pPr marL="0" indent="0">
              <a:buFontTx/>
              <a:buAutoNum type="arabicPeriod"/>
            </a:pPr>
            <a:r>
              <a:rPr lang="en-US" sz="1900" dirty="0" err="1" smtClean="0"/>
              <a:t>Kulit</a:t>
            </a:r>
            <a:r>
              <a:rPr lang="en-US" sz="1900" dirty="0" smtClean="0"/>
              <a:t>, </a:t>
            </a:r>
            <a:r>
              <a:rPr lang="en-US" sz="1900" dirty="0" err="1" smtClean="0"/>
              <a:t>dengan</a:t>
            </a:r>
            <a:r>
              <a:rPr lang="en-US" sz="1900" dirty="0" smtClean="0"/>
              <a:t> </a:t>
            </a:r>
            <a:r>
              <a:rPr lang="en-US" sz="1900" dirty="0" err="1" smtClean="0"/>
              <a:t>cara</a:t>
            </a:r>
            <a:r>
              <a:rPr lang="en-US" sz="1900" dirty="0" smtClean="0"/>
              <a:t> </a:t>
            </a:r>
            <a:r>
              <a:rPr lang="en-US" sz="1900" dirty="0" err="1" smtClean="0"/>
              <a:t>menyuntikannya</a:t>
            </a:r>
            <a:r>
              <a:rPr lang="en-US" sz="1900" dirty="0" smtClean="0"/>
              <a:t> </a:t>
            </a:r>
            <a:r>
              <a:rPr lang="en-US" sz="1900" dirty="0" err="1" smtClean="0"/>
              <a:t>kedalam</a:t>
            </a:r>
            <a:r>
              <a:rPr lang="en-US" sz="1900" dirty="0" smtClean="0"/>
              <a:t> </a:t>
            </a:r>
            <a:r>
              <a:rPr lang="en-US" sz="1900" dirty="0" err="1" smtClean="0"/>
              <a:t>otot</a:t>
            </a:r>
            <a:r>
              <a:rPr lang="en-US" sz="1900" dirty="0" smtClean="0"/>
              <a:t> </a:t>
            </a:r>
            <a:r>
              <a:rPr lang="en-US" sz="1900" dirty="0" err="1" smtClean="0"/>
              <a:t>atau</a:t>
            </a:r>
            <a:r>
              <a:rPr lang="en-US" sz="1900" dirty="0" smtClean="0"/>
              <a:t> vena. </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checkerboard(across)">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checkerboard(across)">
                                      <p:cBhvr>
                                        <p:cTn id="18" dur="5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checkerboard(across)">
                                      <p:cBhvr>
                                        <p:cTn id="23" dur="5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 presetClass="entr" presetSubtype="10" fill="hold" grpId="0"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checkerboard(across)">
                                      <p:cBhvr>
                                        <p:cTn id="28" dur="500"/>
                                        <p:tgtEl>
                                          <p:spTgt spid="3">
                                            <p:txEl>
                                              <p:pRg st="6" end="6"/>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 presetClass="entr" presetSubtype="10" fill="hold" grpId="0"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animEffect transition="in" filter="checkerboard(across)">
                                      <p:cBhvr>
                                        <p:cTn id="33" dur="500"/>
                                        <p:tgtEl>
                                          <p:spTgt spid="3">
                                            <p:txEl>
                                              <p:pRg st="7" end="7"/>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5" presetClass="entr" presetSubtype="10" fill="hold" grpId="0" nodeType="clickEffect">
                                  <p:stCondLst>
                                    <p:cond delay="0"/>
                                  </p:stCondLst>
                                  <p:childTnLst>
                                    <p:set>
                                      <p:cBhvr>
                                        <p:cTn id="37" dur="1" fill="hold">
                                          <p:stCondLst>
                                            <p:cond delay="0"/>
                                          </p:stCondLst>
                                        </p:cTn>
                                        <p:tgtEl>
                                          <p:spTgt spid="3">
                                            <p:txEl>
                                              <p:pRg st="8" end="8"/>
                                            </p:txEl>
                                          </p:spTgt>
                                        </p:tgtEl>
                                        <p:attrNameLst>
                                          <p:attrName>style.visibility</p:attrName>
                                        </p:attrNameLst>
                                      </p:cBhvr>
                                      <p:to>
                                        <p:strVal val="visible"/>
                                      </p:to>
                                    </p:set>
                                    <p:animEffect transition="in" filter="checkerboard(across)">
                                      <p:cBhvr>
                                        <p:cTn id="38" dur="500"/>
                                        <p:tgtEl>
                                          <p:spTgt spid="3">
                                            <p:txEl>
                                              <p:pRg st="8" end="8"/>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5" presetClass="entr" presetSubtype="1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Effect transition="in" filter="checkerboard(across)">
                                      <p:cBhvr>
                                        <p:cTn id="43"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3810000"/>
            <a:ext cx="8229600" cy="2667000"/>
          </a:xfrm>
        </p:spPr>
        <p:txBody>
          <a:bodyPr>
            <a:normAutofit fontScale="25000" lnSpcReduction="20000"/>
          </a:bodyPr>
          <a:lstStyle/>
          <a:p>
            <a:pPr marL="0" indent="0">
              <a:buFontTx/>
              <a:buNone/>
              <a:tabLst>
                <a:tab pos="0" algn="l"/>
              </a:tabLst>
            </a:pPr>
            <a:endParaRPr lang="en-US" dirty="0" smtClean="0"/>
          </a:p>
          <a:p>
            <a:pPr marL="0" indent="0">
              <a:buFontTx/>
              <a:buNone/>
              <a:tabLst>
                <a:tab pos="0" algn="l"/>
              </a:tabLst>
            </a:pPr>
            <a:r>
              <a:rPr lang="en-US" sz="7200" dirty="0" err="1" smtClean="0"/>
              <a:t>Depresan</a:t>
            </a:r>
            <a:r>
              <a:rPr lang="en-US" sz="7200" dirty="0" smtClean="0"/>
              <a:t> </a:t>
            </a:r>
            <a:r>
              <a:rPr lang="en-US" sz="7200" dirty="0" err="1" smtClean="0"/>
              <a:t>berfungsi</a:t>
            </a:r>
            <a:r>
              <a:rPr lang="en-US" sz="7200" dirty="0" smtClean="0"/>
              <a:t> </a:t>
            </a:r>
            <a:r>
              <a:rPr lang="en-US" sz="7200" dirty="0" err="1" smtClean="0"/>
              <a:t>untuk</a:t>
            </a:r>
            <a:r>
              <a:rPr lang="en-US" sz="7200" dirty="0" smtClean="0"/>
              <a:t> </a:t>
            </a:r>
            <a:r>
              <a:rPr lang="en-US" sz="7200" dirty="0" err="1" smtClean="0"/>
              <a:t>mengurangi</a:t>
            </a:r>
            <a:r>
              <a:rPr lang="en-US" sz="7200" dirty="0" smtClean="0"/>
              <a:t> </a:t>
            </a:r>
            <a:r>
              <a:rPr lang="en-US" sz="7200" dirty="0" err="1" smtClean="0"/>
              <a:t>kegiatan</a:t>
            </a:r>
            <a:r>
              <a:rPr lang="en-US" sz="7200" dirty="0" smtClean="0"/>
              <a:t> </a:t>
            </a:r>
            <a:r>
              <a:rPr lang="en-US" sz="7200" dirty="0" err="1" smtClean="0"/>
              <a:t>sistem</a:t>
            </a:r>
            <a:r>
              <a:rPr lang="en-US" sz="7200" dirty="0" smtClean="0"/>
              <a:t> </a:t>
            </a:r>
            <a:r>
              <a:rPr lang="en-US" sz="7200" dirty="0" err="1" smtClean="0"/>
              <a:t>saraf</a:t>
            </a:r>
            <a:r>
              <a:rPr lang="en-US" sz="7200" dirty="0" smtClean="0"/>
              <a:t> </a:t>
            </a:r>
            <a:r>
              <a:rPr lang="en-US" sz="7200" dirty="0" err="1" smtClean="0"/>
              <a:t>sehingga</a:t>
            </a:r>
            <a:r>
              <a:rPr lang="en-US" sz="7200" dirty="0" smtClean="0"/>
              <a:t> </a:t>
            </a:r>
            <a:r>
              <a:rPr lang="en-US" sz="7200" dirty="0" err="1" smtClean="0"/>
              <a:t>menurukan</a:t>
            </a:r>
            <a:r>
              <a:rPr lang="en-US" sz="7200" dirty="0" smtClean="0"/>
              <a:t> </a:t>
            </a:r>
            <a:r>
              <a:rPr lang="en-US" sz="7200" dirty="0" err="1" smtClean="0"/>
              <a:t>aktivitas</a:t>
            </a:r>
            <a:r>
              <a:rPr lang="en-US" sz="7200" dirty="0" smtClean="0"/>
              <a:t> </a:t>
            </a:r>
            <a:r>
              <a:rPr lang="en-US" sz="7200" dirty="0" err="1" smtClean="0"/>
              <a:t>pemakainya</a:t>
            </a:r>
            <a:r>
              <a:rPr lang="en-US" sz="7200" dirty="0" smtClean="0"/>
              <a:t>. </a:t>
            </a:r>
            <a:r>
              <a:rPr lang="en-US" sz="7200" dirty="0" err="1" smtClean="0"/>
              <a:t>Depresan</a:t>
            </a:r>
            <a:r>
              <a:rPr lang="en-US" sz="7200" dirty="0" smtClean="0"/>
              <a:t> </a:t>
            </a:r>
            <a:r>
              <a:rPr lang="en-US" sz="7200" dirty="0" err="1" smtClean="0"/>
              <a:t>pada</a:t>
            </a:r>
            <a:r>
              <a:rPr lang="en-US" sz="7200" dirty="0" smtClean="0"/>
              <a:t> </a:t>
            </a:r>
            <a:r>
              <a:rPr lang="en-US" sz="7200" dirty="0" err="1" smtClean="0"/>
              <a:t>umumnya</a:t>
            </a:r>
            <a:r>
              <a:rPr lang="en-US" sz="7200" dirty="0" smtClean="0"/>
              <a:t> </a:t>
            </a:r>
            <a:r>
              <a:rPr lang="en-US" sz="7200" dirty="0" err="1" smtClean="0"/>
              <a:t>pusat</a:t>
            </a:r>
            <a:r>
              <a:rPr lang="en-US" sz="7200" dirty="0" smtClean="0"/>
              <a:t> </a:t>
            </a:r>
            <a:r>
              <a:rPr lang="en-US" sz="7200" dirty="0" err="1" smtClean="0"/>
              <a:t>susunan</a:t>
            </a:r>
            <a:r>
              <a:rPr lang="en-US" sz="7200" dirty="0" smtClean="0"/>
              <a:t> </a:t>
            </a:r>
            <a:r>
              <a:rPr lang="en-US" sz="7200" dirty="0" err="1" smtClean="0"/>
              <a:t>saraf</a:t>
            </a:r>
            <a:r>
              <a:rPr lang="en-US" sz="7200" dirty="0" smtClean="0"/>
              <a:t> </a:t>
            </a:r>
            <a:r>
              <a:rPr lang="en-US" sz="7200" dirty="0" err="1" smtClean="0"/>
              <a:t>menjadi</a:t>
            </a:r>
            <a:r>
              <a:rPr lang="en-US" sz="7200" dirty="0" smtClean="0"/>
              <a:t> </a:t>
            </a:r>
            <a:r>
              <a:rPr lang="en-US" sz="7200" dirty="0" err="1" smtClean="0"/>
              <a:t>pasif</a:t>
            </a:r>
            <a:r>
              <a:rPr lang="en-US" sz="7200" dirty="0" smtClean="0"/>
              <a:t> </a:t>
            </a:r>
          </a:p>
          <a:p>
            <a:pPr marL="0" indent="0">
              <a:buFontTx/>
              <a:buNone/>
              <a:tabLst>
                <a:tab pos="0" algn="l"/>
              </a:tabLst>
            </a:pPr>
            <a:r>
              <a:rPr lang="en-US" sz="7200" dirty="0" err="1" smtClean="0"/>
              <a:t>Ada</a:t>
            </a:r>
            <a:r>
              <a:rPr lang="en-US" sz="7200" dirty="0" smtClean="0"/>
              <a:t> 5 </a:t>
            </a:r>
            <a:r>
              <a:rPr lang="en-US" sz="7200" dirty="0" err="1" smtClean="0"/>
              <a:t>kategori</a:t>
            </a:r>
            <a:r>
              <a:rPr lang="en-US" sz="7200" dirty="0" smtClean="0"/>
              <a:t> </a:t>
            </a:r>
            <a:r>
              <a:rPr lang="en-US" sz="7200" dirty="0" err="1" smtClean="0"/>
              <a:t>utama</a:t>
            </a:r>
            <a:r>
              <a:rPr lang="en-US" sz="7200" dirty="0" smtClean="0"/>
              <a:t> </a:t>
            </a:r>
            <a:r>
              <a:rPr lang="en-US" sz="7200" dirty="0" err="1" smtClean="0"/>
              <a:t>depresan</a:t>
            </a:r>
            <a:endParaRPr lang="en-US" sz="7200" dirty="0" smtClean="0"/>
          </a:p>
          <a:p>
            <a:pPr marL="365125" indent="-365125">
              <a:buFontTx/>
              <a:buAutoNum type="alphaLcPeriod"/>
              <a:tabLst>
                <a:tab pos="365125" algn="l"/>
              </a:tabLst>
            </a:pPr>
            <a:r>
              <a:rPr lang="en-US" sz="7200" dirty="0" err="1" smtClean="0"/>
              <a:t>Etanol</a:t>
            </a:r>
            <a:r>
              <a:rPr lang="en-US" sz="7200" dirty="0" smtClean="0"/>
              <a:t> (</a:t>
            </a:r>
            <a:r>
              <a:rPr lang="en-US" sz="7200" dirty="0" err="1" smtClean="0"/>
              <a:t>etil</a:t>
            </a:r>
            <a:r>
              <a:rPr lang="en-US" sz="7200" dirty="0" smtClean="0"/>
              <a:t> </a:t>
            </a:r>
            <a:r>
              <a:rPr lang="en-US" sz="7200" dirty="0" err="1" smtClean="0"/>
              <a:t>alkohol</a:t>
            </a:r>
            <a:r>
              <a:rPr lang="en-US" sz="7200" dirty="0" smtClean="0"/>
              <a:t>)</a:t>
            </a:r>
            <a:r>
              <a:rPr lang="id-ID" sz="7200" dirty="0" smtClean="0"/>
              <a:t>.</a:t>
            </a:r>
            <a:endParaRPr lang="en-US" sz="7200" dirty="0" smtClean="0"/>
          </a:p>
          <a:p>
            <a:pPr marL="365125" indent="-365125">
              <a:buFontTx/>
              <a:buAutoNum type="alphaLcPeriod"/>
              <a:tabLst>
                <a:tab pos="365125" algn="l"/>
              </a:tabLst>
            </a:pPr>
            <a:r>
              <a:rPr lang="en-US" sz="7200" dirty="0" err="1" smtClean="0"/>
              <a:t>Barbiturat</a:t>
            </a:r>
            <a:r>
              <a:rPr lang="en-US" sz="7200" dirty="0" smtClean="0"/>
              <a:t>, </a:t>
            </a:r>
            <a:r>
              <a:rPr lang="en-US" sz="7200" dirty="0" err="1" smtClean="0"/>
              <a:t>mencakup</a:t>
            </a:r>
            <a:r>
              <a:rPr lang="en-US" sz="7200" dirty="0" smtClean="0"/>
              <a:t> </a:t>
            </a:r>
            <a:r>
              <a:rPr lang="en-US" sz="7200" dirty="0" err="1" smtClean="0"/>
              <a:t>obat-obatan</a:t>
            </a:r>
            <a:r>
              <a:rPr lang="en-US" sz="7200" dirty="0" smtClean="0"/>
              <a:t> flu </a:t>
            </a:r>
            <a:r>
              <a:rPr lang="en-US" sz="7200" dirty="0" err="1" smtClean="0"/>
              <a:t>seperti</a:t>
            </a:r>
            <a:r>
              <a:rPr lang="en-US" sz="7200" dirty="0" smtClean="0"/>
              <a:t> </a:t>
            </a:r>
            <a:r>
              <a:rPr lang="en-US" sz="7200" dirty="0" err="1" smtClean="0"/>
              <a:t>sekonal</a:t>
            </a:r>
            <a:r>
              <a:rPr lang="en-US" sz="7200" dirty="0" smtClean="0"/>
              <a:t>, </a:t>
            </a:r>
            <a:r>
              <a:rPr lang="en-US" sz="7200" dirty="0" err="1" smtClean="0"/>
              <a:t>membutal</a:t>
            </a:r>
            <a:r>
              <a:rPr lang="id-ID" sz="7200" dirty="0" smtClean="0"/>
              <a:t>, </a:t>
            </a:r>
            <a:r>
              <a:rPr lang="en-US" sz="7200" dirty="0" err="1" smtClean="0"/>
              <a:t>dan</a:t>
            </a:r>
            <a:r>
              <a:rPr lang="en-US" sz="7200" dirty="0" smtClean="0"/>
              <a:t> </a:t>
            </a:r>
            <a:r>
              <a:rPr lang="en-US" sz="7200" dirty="0" err="1" smtClean="0"/>
              <a:t>amital</a:t>
            </a:r>
            <a:r>
              <a:rPr lang="id-ID" sz="7200" dirty="0" smtClean="0"/>
              <a:t>.</a:t>
            </a:r>
            <a:endParaRPr lang="en-US" sz="7200" dirty="0" smtClean="0"/>
          </a:p>
          <a:p>
            <a:pPr marL="365125" indent="-365125">
              <a:buFontTx/>
              <a:buAutoNum type="alphaLcPeriod"/>
              <a:tabLst>
                <a:tab pos="365125" algn="l"/>
              </a:tabLst>
            </a:pPr>
            <a:r>
              <a:rPr lang="en-US" sz="7200" dirty="0" err="1" smtClean="0"/>
              <a:t>Obat</a:t>
            </a:r>
            <a:r>
              <a:rPr lang="en-US" sz="7200" dirty="0" smtClean="0"/>
              <a:t> </a:t>
            </a:r>
            <a:r>
              <a:rPr lang="en-US" sz="7200" dirty="0" err="1" smtClean="0"/>
              <a:t>penenang</a:t>
            </a:r>
            <a:r>
              <a:rPr lang="en-US" sz="7200" dirty="0" smtClean="0"/>
              <a:t>, yang paling </a:t>
            </a:r>
            <a:r>
              <a:rPr lang="en-US" sz="7200" dirty="0" err="1" smtClean="0"/>
              <a:t>banyak</a:t>
            </a:r>
            <a:r>
              <a:rPr lang="en-US" sz="7200" dirty="0" smtClean="0"/>
              <a:t> </a:t>
            </a:r>
            <a:r>
              <a:rPr lang="en-US" sz="7200" dirty="0" err="1" smtClean="0"/>
              <a:t>dipakai</a:t>
            </a:r>
            <a:r>
              <a:rPr lang="en-US" sz="7200" dirty="0" smtClean="0"/>
              <a:t> </a:t>
            </a:r>
            <a:r>
              <a:rPr lang="en-US" sz="7200" dirty="0" err="1" smtClean="0"/>
              <a:t>adalah</a:t>
            </a:r>
            <a:r>
              <a:rPr lang="en-US" sz="7200" dirty="0" smtClean="0"/>
              <a:t> </a:t>
            </a:r>
            <a:r>
              <a:rPr lang="en-US" sz="7200" dirty="0" err="1" smtClean="0"/>
              <a:t>diaz</a:t>
            </a:r>
            <a:r>
              <a:rPr lang="id-ID" sz="7200" dirty="0" smtClean="0"/>
              <a:t>e</a:t>
            </a:r>
            <a:r>
              <a:rPr lang="en-US" sz="7200" dirty="0" err="1" smtClean="0"/>
              <a:t>pam</a:t>
            </a:r>
            <a:r>
              <a:rPr lang="en-US" sz="7200" dirty="0" smtClean="0"/>
              <a:t> (valium)</a:t>
            </a:r>
            <a:r>
              <a:rPr lang="id-ID" sz="7200" dirty="0" smtClean="0"/>
              <a:t>.</a:t>
            </a:r>
            <a:endParaRPr lang="en-US" sz="7200" dirty="0" smtClean="0"/>
          </a:p>
          <a:p>
            <a:pPr marL="365125" indent="-365125">
              <a:buFontTx/>
              <a:buAutoNum type="alphaLcPeriod"/>
              <a:tabLst>
                <a:tab pos="365125" algn="l"/>
              </a:tabLst>
            </a:pPr>
            <a:r>
              <a:rPr lang="en-US" sz="7200" dirty="0" err="1" smtClean="0"/>
              <a:t>Opiat</a:t>
            </a:r>
            <a:r>
              <a:rPr lang="en-US" sz="7200" dirty="0" smtClean="0"/>
              <a:t>, </a:t>
            </a:r>
            <a:r>
              <a:rPr lang="en-US" sz="7200" dirty="0" err="1" smtClean="0"/>
              <a:t>mencakup</a:t>
            </a:r>
            <a:r>
              <a:rPr lang="en-US" sz="7200" dirty="0" smtClean="0"/>
              <a:t> opium, </a:t>
            </a:r>
            <a:r>
              <a:rPr lang="en-US" sz="7200" dirty="0" err="1" smtClean="0"/>
              <a:t>morfin</a:t>
            </a:r>
            <a:r>
              <a:rPr lang="en-US" sz="7200" dirty="0" smtClean="0"/>
              <a:t>, </a:t>
            </a:r>
            <a:r>
              <a:rPr lang="en-US" sz="7200" dirty="0" err="1" smtClean="0"/>
              <a:t>kodein</a:t>
            </a:r>
            <a:r>
              <a:rPr lang="en-US" sz="7200" dirty="0" smtClean="0"/>
              <a:t>, </a:t>
            </a:r>
            <a:r>
              <a:rPr lang="en-US" sz="7200" dirty="0" err="1" smtClean="0"/>
              <a:t>metadon</a:t>
            </a:r>
            <a:r>
              <a:rPr lang="id-ID" sz="7200" dirty="0" smtClean="0"/>
              <a:t>.</a:t>
            </a:r>
            <a:endParaRPr lang="en-US" sz="7200" dirty="0" smtClean="0"/>
          </a:p>
          <a:p>
            <a:pPr marL="365125" indent="-365125">
              <a:buFontTx/>
              <a:buAutoNum type="alphaLcPeriod"/>
              <a:tabLst>
                <a:tab pos="365125" algn="l"/>
              </a:tabLst>
            </a:pPr>
            <a:r>
              <a:rPr lang="en-US" sz="7200" dirty="0" err="1" smtClean="0"/>
              <a:t>Anastetik</a:t>
            </a:r>
            <a:r>
              <a:rPr lang="en-US" sz="7200" dirty="0" smtClean="0"/>
              <a:t>, </a:t>
            </a:r>
            <a:r>
              <a:rPr lang="en-US" sz="7200" dirty="0" err="1" smtClean="0"/>
              <a:t>mencakup</a:t>
            </a:r>
            <a:r>
              <a:rPr lang="en-US" sz="7200" dirty="0" smtClean="0"/>
              <a:t> </a:t>
            </a:r>
            <a:r>
              <a:rPr lang="en-US" sz="7200" dirty="0" err="1" smtClean="0"/>
              <a:t>kloroform</a:t>
            </a:r>
            <a:r>
              <a:rPr lang="en-US" sz="7200" dirty="0" smtClean="0"/>
              <a:t>, </a:t>
            </a:r>
            <a:r>
              <a:rPr lang="en-US" sz="7200" dirty="0" err="1" smtClean="0"/>
              <a:t>eter</a:t>
            </a:r>
            <a:r>
              <a:rPr lang="en-US" sz="7200" dirty="0" smtClean="0"/>
              <a:t>, </a:t>
            </a:r>
            <a:r>
              <a:rPr lang="en-US" sz="7200" dirty="0" err="1" smtClean="0"/>
              <a:t>dan</a:t>
            </a:r>
            <a:r>
              <a:rPr lang="en-US" sz="7200" dirty="0" smtClean="0"/>
              <a:t> </a:t>
            </a:r>
            <a:r>
              <a:rPr lang="en-US" sz="7200" dirty="0" err="1" smtClean="0"/>
              <a:t>sejumlah</a:t>
            </a:r>
            <a:r>
              <a:rPr lang="en-US" sz="7200" dirty="0" smtClean="0"/>
              <a:t> </a:t>
            </a:r>
            <a:r>
              <a:rPr lang="en-US" sz="7200" dirty="0" err="1" smtClean="0"/>
              <a:t>hidrokarbon</a:t>
            </a:r>
            <a:r>
              <a:rPr lang="en-US" sz="7200" dirty="0" smtClean="0"/>
              <a:t> lain yang </a:t>
            </a:r>
            <a:r>
              <a:rPr lang="en-US" sz="7200" dirty="0" err="1" smtClean="0"/>
              <a:t>mudah</a:t>
            </a:r>
            <a:r>
              <a:rPr lang="en-US" sz="7200" dirty="0" smtClean="0"/>
              <a:t> </a:t>
            </a:r>
            <a:r>
              <a:rPr lang="en-US" sz="7200" dirty="0" err="1" smtClean="0"/>
              <a:t>menguap</a:t>
            </a:r>
            <a:r>
              <a:rPr lang="en-US" sz="7200" dirty="0" smtClean="0"/>
              <a:t> </a:t>
            </a:r>
            <a:r>
              <a:rPr lang="en-US" sz="7200" dirty="0" err="1" smtClean="0"/>
              <a:t>dan</a:t>
            </a:r>
            <a:r>
              <a:rPr lang="en-US" sz="7200" dirty="0" smtClean="0"/>
              <a:t> </a:t>
            </a:r>
            <a:r>
              <a:rPr lang="en-US" sz="7200" dirty="0" err="1" smtClean="0"/>
              <a:t>biasa</a:t>
            </a:r>
            <a:r>
              <a:rPr lang="en-US" sz="7200" dirty="0" smtClean="0"/>
              <a:t> </a:t>
            </a:r>
            <a:r>
              <a:rPr lang="en-US" sz="7200" dirty="0" err="1" smtClean="0"/>
              <a:t>digunakan</a:t>
            </a:r>
            <a:r>
              <a:rPr lang="en-US" sz="7200" dirty="0" smtClean="0"/>
              <a:t> </a:t>
            </a:r>
            <a:r>
              <a:rPr lang="en-US" sz="7200" dirty="0" err="1" smtClean="0"/>
              <a:t>sebagai</a:t>
            </a:r>
            <a:r>
              <a:rPr lang="en-US" sz="7200" dirty="0" smtClean="0"/>
              <a:t> </a:t>
            </a:r>
            <a:r>
              <a:rPr lang="en-US" sz="7200" dirty="0" err="1" smtClean="0"/>
              <a:t>pelarut</a:t>
            </a:r>
            <a:r>
              <a:rPr lang="en-US" sz="7200" dirty="0" smtClean="0"/>
              <a:t>, </a:t>
            </a:r>
            <a:r>
              <a:rPr lang="en-US" sz="7200" dirty="0" err="1" smtClean="0"/>
              <a:t>misalnya</a:t>
            </a:r>
            <a:r>
              <a:rPr lang="en-US" sz="7200" dirty="0" smtClean="0"/>
              <a:t> </a:t>
            </a:r>
            <a:r>
              <a:rPr lang="en-US" sz="7200" dirty="0" err="1" smtClean="0"/>
              <a:t>benzen</a:t>
            </a:r>
            <a:r>
              <a:rPr lang="id-ID" sz="7200" dirty="0" smtClean="0"/>
              <a:t>, </a:t>
            </a:r>
            <a:r>
              <a:rPr lang="en-US" sz="7200" dirty="0" err="1" smtClean="0"/>
              <a:t>toluena</a:t>
            </a:r>
            <a:r>
              <a:rPr lang="en-US" sz="7200" dirty="0" smtClean="0"/>
              <a:t>, </a:t>
            </a:r>
            <a:r>
              <a:rPr lang="en-US" sz="7200" dirty="0" err="1" smtClean="0"/>
              <a:t>dan</a:t>
            </a:r>
            <a:r>
              <a:rPr lang="en-US" sz="7200" dirty="0" smtClean="0"/>
              <a:t> </a:t>
            </a:r>
            <a:r>
              <a:rPr lang="en-US" sz="7200" dirty="0" err="1" smtClean="0"/>
              <a:t>karbon</a:t>
            </a:r>
            <a:r>
              <a:rPr lang="en-US" sz="7200" dirty="0" smtClean="0"/>
              <a:t> </a:t>
            </a:r>
            <a:r>
              <a:rPr lang="en-US" sz="7200" dirty="0" err="1" smtClean="0"/>
              <a:t>tetraklorida</a:t>
            </a:r>
            <a:r>
              <a:rPr lang="id-ID" sz="7200" dirty="0" smtClean="0"/>
              <a:t>.</a:t>
            </a:r>
            <a:endParaRPr lang="en-US" sz="7200" dirty="0" smtClean="0"/>
          </a:p>
        </p:txBody>
      </p:sp>
      <p:sp>
        <p:nvSpPr>
          <p:cNvPr id="4" name="Title 1"/>
          <p:cNvSpPr>
            <a:spLocks noGrp="1"/>
          </p:cNvSpPr>
          <p:nvPr>
            <p:ph type="title"/>
          </p:nvPr>
        </p:nvSpPr>
        <p:spPr>
          <a:xfrm>
            <a:off x="457200" y="381000"/>
            <a:ext cx="8229600" cy="639762"/>
          </a:xfrm>
          <a:solidFill>
            <a:srgbClr val="00B0F0"/>
          </a:solidFill>
        </p:spPr>
        <p:txBody>
          <a:bodyPr/>
          <a:lstStyle/>
          <a:p>
            <a:r>
              <a:rPr lang="en-US" sz="4000" b="1" dirty="0" smtClean="0"/>
              <a:t>OBAT PSIKOTROPIKA BERBAHAYA</a:t>
            </a:r>
            <a:endParaRPr lang="en-US" sz="4000" b="1" dirty="0"/>
          </a:p>
        </p:txBody>
      </p:sp>
      <p:sp>
        <p:nvSpPr>
          <p:cNvPr id="5" name="Rectangle 4"/>
          <p:cNvSpPr/>
          <p:nvPr/>
        </p:nvSpPr>
        <p:spPr>
          <a:xfrm>
            <a:off x="609600" y="1524000"/>
            <a:ext cx="1223412" cy="430887"/>
          </a:xfrm>
          <a:prstGeom prst="rect">
            <a:avLst/>
          </a:prstGeom>
        </p:spPr>
        <p:txBody>
          <a:bodyPr wrap="none">
            <a:spAutoFit/>
          </a:bodyPr>
          <a:lstStyle/>
          <a:p>
            <a:r>
              <a:rPr lang="id-ID" sz="2200" b="1" dirty="0" smtClean="0">
                <a:solidFill>
                  <a:srgbClr val="00B0F0"/>
                </a:solidFill>
              </a:rPr>
              <a:t>S</a:t>
            </a:r>
            <a:r>
              <a:rPr lang="en-US" sz="2200" b="1" dirty="0" err="1" smtClean="0">
                <a:solidFill>
                  <a:srgbClr val="00B0F0"/>
                </a:solidFill>
              </a:rPr>
              <a:t>timulan</a:t>
            </a:r>
            <a:endParaRPr lang="id-ID" sz="2200" b="1" dirty="0">
              <a:solidFill>
                <a:srgbClr val="00B0F0"/>
              </a:solidFill>
            </a:endParaRPr>
          </a:p>
        </p:txBody>
      </p:sp>
      <p:sp>
        <p:nvSpPr>
          <p:cNvPr id="6" name="Rectangle 5"/>
          <p:cNvSpPr/>
          <p:nvPr/>
        </p:nvSpPr>
        <p:spPr>
          <a:xfrm>
            <a:off x="533400" y="1981200"/>
            <a:ext cx="8305800" cy="1477328"/>
          </a:xfrm>
          <a:prstGeom prst="rect">
            <a:avLst/>
          </a:prstGeom>
        </p:spPr>
        <p:txBody>
          <a:bodyPr wrap="square">
            <a:spAutoFit/>
          </a:bodyPr>
          <a:lstStyle/>
          <a:p>
            <a:pPr>
              <a:tabLst>
                <a:tab pos="0" algn="l"/>
              </a:tabLst>
            </a:pPr>
            <a:r>
              <a:rPr lang="en-US" dirty="0" err="1" smtClean="0"/>
              <a:t>Stimulan</a:t>
            </a:r>
            <a:r>
              <a:rPr lang="en-US" dirty="0" smtClean="0"/>
              <a:t> </a:t>
            </a:r>
            <a:r>
              <a:rPr lang="en-US" dirty="0" err="1" smtClean="0"/>
              <a:t>bersifat</a:t>
            </a:r>
            <a:r>
              <a:rPr lang="en-US" dirty="0" smtClean="0"/>
              <a:t> </a:t>
            </a:r>
            <a:r>
              <a:rPr lang="en-US" dirty="0" err="1" smtClean="0"/>
              <a:t>menstimulasi</a:t>
            </a:r>
            <a:r>
              <a:rPr lang="en-US" dirty="0" smtClean="0"/>
              <a:t> </a:t>
            </a:r>
            <a:r>
              <a:rPr lang="en-US" dirty="0" err="1" smtClean="0"/>
              <a:t>sistem</a:t>
            </a:r>
            <a:r>
              <a:rPr lang="en-US" dirty="0" smtClean="0"/>
              <a:t> </a:t>
            </a:r>
            <a:r>
              <a:rPr lang="en-US" dirty="0" err="1" smtClean="0"/>
              <a:t>saraf</a:t>
            </a:r>
            <a:r>
              <a:rPr lang="en-US" dirty="0" smtClean="0"/>
              <a:t> </a:t>
            </a:r>
            <a:r>
              <a:rPr lang="en-US" dirty="0" err="1" smtClean="0"/>
              <a:t>simpatik</a:t>
            </a:r>
            <a:r>
              <a:rPr lang="en-US" dirty="0" smtClean="0"/>
              <a:t> </a:t>
            </a:r>
            <a:r>
              <a:rPr lang="en-US" dirty="0" err="1" smtClean="0"/>
              <a:t>melalui</a:t>
            </a:r>
            <a:r>
              <a:rPr lang="en-US" dirty="0" smtClean="0"/>
              <a:t> </a:t>
            </a:r>
            <a:r>
              <a:rPr lang="en-US" dirty="0" err="1" smtClean="0"/>
              <a:t>pusat</a:t>
            </a:r>
            <a:r>
              <a:rPr lang="en-US" dirty="0" smtClean="0"/>
              <a:t> </a:t>
            </a:r>
            <a:r>
              <a:rPr lang="en-US" dirty="0" err="1" smtClean="0"/>
              <a:t>di</a:t>
            </a:r>
            <a:r>
              <a:rPr lang="en-US" dirty="0" smtClean="0"/>
              <a:t> </a:t>
            </a:r>
            <a:r>
              <a:rPr lang="en-US" dirty="0" err="1" smtClean="0"/>
              <a:t>hipotalamus</a:t>
            </a:r>
            <a:r>
              <a:rPr lang="en-US" dirty="0" smtClean="0"/>
              <a:t> </a:t>
            </a:r>
            <a:r>
              <a:rPr lang="en-US" dirty="0" err="1" smtClean="0"/>
              <a:t>sehingga</a:t>
            </a:r>
            <a:r>
              <a:rPr lang="en-US" dirty="0" smtClean="0"/>
              <a:t> </a:t>
            </a:r>
            <a:r>
              <a:rPr lang="en-US" dirty="0" err="1" smtClean="0"/>
              <a:t>meningkatkan</a:t>
            </a:r>
            <a:r>
              <a:rPr lang="en-US" dirty="0" smtClean="0"/>
              <a:t> </a:t>
            </a:r>
            <a:r>
              <a:rPr lang="en-US" dirty="0" err="1" smtClean="0"/>
              <a:t>kerja</a:t>
            </a:r>
            <a:r>
              <a:rPr lang="en-US" dirty="0" smtClean="0"/>
              <a:t>. </a:t>
            </a:r>
            <a:r>
              <a:rPr lang="id-ID" dirty="0" smtClean="0"/>
              <a:t>S</a:t>
            </a:r>
            <a:r>
              <a:rPr lang="en-US" dirty="0" err="1" smtClean="0"/>
              <a:t>timulasi</a:t>
            </a:r>
            <a:r>
              <a:rPr lang="en-US" dirty="0" smtClean="0"/>
              <a:t> </a:t>
            </a:r>
            <a:r>
              <a:rPr lang="en-US" dirty="0" err="1" smtClean="0"/>
              <a:t>memberikan</a:t>
            </a:r>
            <a:r>
              <a:rPr lang="en-US" dirty="0" smtClean="0"/>
              <a:t> </a:t>
            </a:r>
            <a:r>
              <a:rPr lang="en-US" dirty="0" err="1" smtClean="0"/>
              <a:t>rangsangan</a:t>
            </a:r>
            <a:r>
              <a:rPr lang="en-US" dirty="0" smtClean="0"/>
              <a:t> </a:t>
            </a:r>
            <a:r>
              <a:rPr lang="en-US" dirty="0" err="1" smtClean="0"/>
              <a:t>pemakaiannya</a:t>
            </a:r>
            <a:r>
              <a:rPr lang="en-US" dirty="0" smtClean="0"/>
              <a:t> </a:t>
            </a:r>
            <a:r>
              <a:rPr lang="en-US" dirty="0" err="1" smtClean="0"/>
              <a:t>untuk</a:t>
            </a:r>
            <a:r>
              <a:rPr lang="en-US" dirty="0" smtClean="0"/>
              <a:t> </a:t>
            </a:r>
            <a:r>
              <a:rPr lang="en-US" dirty="0" err="1" smtClean="0"/>
              <a:t>menggunakan</a:t>
            </a:r>
            <a:r>
              <a:rPr lang="en-US" dirty="0" smtClean="0"/>
              <a:t> </a:t>
            </a:r>
            <a:r>
              <a:rPr lang="en-US" dirty="0" err="1" smtClean="0"/>
              <a:t>tenaganya</a:t>
            </a:r>
            <a:r>
              <a:rPr lang="en-US" dirty="0" smtClean="0"/>
              <a:t> </a:t>
            </a:r>
            <a:r>
              <a:rPr lang="en-US" dirty="0" err="1" smtClean="0"/>
              <a:t>lebih</a:t>
            </a:r>
            <a:r>
              <a:rPr lang="en-US" dirty="0" smtClean="0"/>
              <a:t> </a:t>
            </a:r>
            <a:r>
              <a:rPr lang="en-US" dirty="0" err="1" smtClean="0"/>
              <a:t>cepat</a:t>
            </a:r>
            <a:r>
              <a:rPr lang="en-US" dirty="0" smtClean="0"/>
              <a:t>.</a:t>
            </a:r>
          </a:p>
          <a:p>
            <a:pPr>
              <a:tabLst>
                <a:tab pos="0" algn="l"/>
              </a:tabLst>
            </a:pPr>
            <a:r>
              <a:rPr lang="en-US" dirty="0" err="1" smtClean="0"/>
              <a:t>Stimulan</a:t>
            </a:r>
            <a:r>
              <a:rPr lang="en-US" dirty="0" smtClean="0"/>
              <a:t> </a:t>
            </a:r>
            <a:r>
              <a:rPr lang="en-US" dirty="0" err="1" smtClean="0"/>
              <a:t>dapat</a:t>
            </a:r>
            <a:r>
              <a:rPr lang="en-US" dirty="0" smtClean="0"/>
              <a:t> </a:t>
            </a:r>
            <a:r>
              <a:rPr lang="en-US" dirty="0" err="1" smtClean="0"/>
              <a:t>berupa</a:t>
            </a:r>
            <a:r>
              <a:rPr lang="en-US" dirty="0" smtClean="0"/>
              <a:t> </a:t>
            </a:r>
            <a:r>
              <a:rPr lang="en-US" dirty="0" err="1" smtClean="0"/>
              <a:t>kafein</a:t>
            </a:r>
            <a:r>
              <a:rPr lang="en-US" dirty="0" smtClean="0"/>
              <a:t>, </a:t>
            </a:r>
            <a:r>
              <a:rPr lang="en-US" dirty="0" err="1" smtClean="0"/>
              <a:t>nikotin</a:t>
            </a:r>
            <a:r>
              <a:rPr lang="en-US" dirty="0" smtClean="0"/>
              <a:t>, </a:t>
            </a:r>
            <a:r>
              <a:rPr lang="en-US" dirty="0" err="1" smtClean="0"/>
              <a:t>phenmetrazin</a:t>
            </a:r>
            <a:r>
              <a:rPr lang="en-US" dirty="0" smtClean="0"/>
              <a:t>, methyl </a:t>
            </a:r>
            <a:r>
              <a:rPr lang="en-US" dirty="0" err="1" smtClean="0"/>
              <a:t>phenid</a:t>
            </a:r>
            <a:r>
              <a:rPr lang="id-ID" dirty="0" smtClean="0"/>
              <a:t>a</a:t>
            </a:r>
            <a:r>
              <a:rPr lang="en-US" dirty="0" smtClean="0"/>
              <a:t>t, </a:t>
            </a:r>
            <a:r>
              <a:rPr lang="en-US" dirty="0" err="1" smtClean="0"/>
              <a:t>atau</a:t>
            </a:r>
            <a:r>
              <a:rPr lang="en-US" dirty="0" smtClean="0"/>
              <a:t> </a:t>
            </a:r>
            <a:r>
              <a:rPr lang="en-US" dirty="0" err="1" smtClean="0"/>
              <a:t>amfetamin</a:t>
            </a:r>
            <a:r>
              <a:rPr lang="en-US" dirty="0" smtClean="0"/>
              <a:t> (</a:t>
            </a:r>
            <a:r>
              <a:rPr lang="en-US" dirty="0" err="1" smtClean="0"/>
              <a:t>deksedrin</a:t>
            </a:r>
            <a:r>
              <a:rPr lang="en-US" dirty="0" smtClean="0"/>
              <a:t>, </a:t>
            </a:r>
            <a:r>
              <a:rPr lang="en-US" dirty="0" err="1" smtClean="0"/>
              <a:t>metil</a:t>
            </a:r>
            <a:r>
              <a:rPr lang="en-US" dirty="0" smtClean="0"/>
              <a:t> </a:t>
            </a:r>
            <a:r>
              <a:rPr lang="en-US" dirty="0" err="1" smtClean="0"/>
              <a:t>amfetamin</a:t>
            </a:r>
            <a:r>
              <a:rPr lang="en-US" dirty="0" smtClean="0"/>
              <a:t>, </a:t>
            </a:r>
            <a:r>
              <a:rPr lang="en-US" dirty="0" err="1" smtClean="0"/>
              <a:t>preludin</a:t>
            </a:r>
            <a:r>
              <a:rPr lang="en-US" dirty="0" smtClean="0"/>
              <a:t>, </a:t>
            </a:r>
            <a:r>
              <a:rPr lang="en-US" dirty="0" err="1" smtClean="0"/>
              <a:t>ritalin</a:t>
            </a:r>
            <a:r>
              <a:rPr lang="en-US" dirty="0" smtClean="0"/>
              <a:t>, </a:t>
            </a:r>
            <a:r>
              <a:rPr lang="en-US" dirty="0" err="1" smtClean="0"/>
              <a:t>serta</a:t>
            </a:r>
            <a:r>
              <a:rPr lang="en-US" dirty="0" smtClean="0"/>
              <a:t> </a:t>
            </a:r>
            <a:r>
              <a:rPr lang="en-US" dirty="0" err="1" smtClean="0"/>
              <a:t>kokain</a:t>
            </a:r>
            <a:r>
              <a:rPr lang="en-US" dirty="0" smtClean="0"/>
              <a:t>)</a:t>
            </a:r>
          </a:p>
        </p:txBody>
      </p:sp>
      <p:sp>
        <p:nvSpPr>
          <p:cNvPr id="7" name="Rectangle 6"/>
          <p:cNvSpPr/>
          <p:nvPr/>
        </p:nvSpPr>
        <p:spPr>
          <a:xfrm>
            <a:off x="609600" y="3505200"/>
            <a:ext cx="1298817" cy="430887"/>
          </a:xfrm>
          <a:prstGeom prst="rect">
            <a:avLst/>
          </a:prstGeom>
        </p:spPr>
        <p:txBody>
          <a:bodyPr wrap="none">
            <a:spAutoFit/>
          </a:bodyPr>
          <a:lstStyle/>
          <a:p>
            <a:r>
              <a:rPr lang="id-ID" sz="2200" b="1" dirty="0" smtClean="0">
                <a:solidFill>
                  <a:srgbClr val="00B0F0"/>
                </a:solidFill>
              </a:rPr>
              <a:t>Depresan</a:t>
            </a:r>
            <a:endParaRPr lang="id-ID" sz="2200" b="1" dirty="0">
              <a:solidFill>
                <a:srgbClr val="00B0F0"/>
              </a:solidFill>
            </a:endParaRPr>
          </a:p>
        </p:txBody>
      </p:sp>
      <p:sp>
        <p:nvSpPr>
          <p:cNvPr id="8" name="TextBox 7"/>
          <p:cNvSpPr txBox="1"/>
          <p:nvPr/>
        </p:nvSpPr>
        <p:spPr>
          <a:xfrm>
            <a:off x="2590800" y="1219200"/>
            <a:ext cx="3752566" cy="461665"/>
          </a:xfrm>
          <a:prstGeom prst="rect">
            <a:avLst/>
          </a:prstGeom>
          <a:noFill/>
          <a:ln>
            <a:solidFill>
              <a:srgbClr val="00B0F0"/>
            </a:solidFill>
          </a:ln>
        </p:spPr>
        <p:txBody>
          <a:bodyPr wrap="none" rtlCol="0">
            <a:spAutoFit/>
          </a:bodyPr>
          <a:lstStyle/>
          <a:p>
            <a:r>
              <a:rPr lang="id-ID" sz="2400" b="1" dirty="0" smtClean="0"/>
              <a:t>Klasifikasi obat psikotropika</a:t>
            </a:r>
            <a:endParaRPr lang="id-ID" sz="2400" b="1"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8"/>
                                        </p:tgtEl>
                                        <p:attrNameLst>
                                          <p:attrName>style.visibility</p:attrName>
                                        </p:attrNameLst>
                                      </p:cBhvr>
                                      <p:to>
                                        <p:strVal val="visible"/>
                                      </p:to>
                                    </p:set>
                                    <p:anim calcmode="discrete" valueType="clr">
                                      <p:cBhvr override="childStyle">
                                        <p:cTn id="7" dur="80"/>
                                        <p:tgtEl>
                                          <p:spTgt spid="8"/>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8"/>
                                        </p:tgtEl>
                                        <p:attrNameLst>
                                          <p:attrName>fillcolor</p:attrName>
                                        </p:attrNameLst>
                                      </p:cBhvr>
                                      <p:tavLst>
                                        <p:tav tm="0">
                                          <p:val>
                                            <p:clrVal>
                                              <a:schemeClr val="accent2"/>
                                            </p:clrVal>
                                          </p:val>
                                        </p:tav>
                                        <p:tav tm="50000">
                                          <p:val>
                                            <p:clrVal>
                                              <a:schemeClr val="hlink"/>
                                            </p:clrVal>
                                          </p:val>
                                        </p:tav>
                                      </p:tavLst>
                                    </p:anim>
                                    <p:set>
                                      <p:cBhvr>
                                        <p:cTn id="9" dur="80"/>
                                        <p:tgtEl>
                                          <p:spTgt spid="8"/>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checkerboard(across)">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linds(horizontal)">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5" presetClass="entr" presetSubtype="1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checkerboard(across)">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3">
                                            <p:txEl>
                                              <p:pRg st="1" end="1"/>
                                            </p:txEl>
                                          </p:spTgt>
                                        </p:tgtEl>
                                        <p:attrNameLst>
                                          <p:attrName>style.visibility</p:attrName>
                                        </p:attrNameLst>
                                      </p:cBhvr>
                                      <p:to>
                                        <p:strVal val="visible"/>
                                      </p:to>
                                    </p:set>
                                    <p:animEffect transition="in" filter="blinds(horizontal)">
                                      <p:cBhvr>
                                        <p:cTn id="29" dur="500"/>
                                        <p:tgtEl>
                                          <p:spTgt spid="3">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grpId="0" nodeType="clickEffect">
                                  <p:stCondLst>
                                    <p:cond delay="0"/>
                                  </p:stCondLst>
                                  <p:childTnLst>
                                    <p:set>
                                      <p:cBhvr>
                                        <p:cTn id="33" dur="1" fill="hold">
                                          <p:stCondLst>
                                            <p:cond delay="0"/>
                                          </p:stCondLst>
                                        </p:cTn>
                                        <p:tgtEl>
                                          <p:spTgt spid="3">
                                            <p:txEl>
                                              <p:pRg st="2" end="2"/>
                                            </p:txEl>
                                          </p:spTgt>
                                        </p:tgtEl>
                                        <p:attrNameLst>
                                          <p:attrName>style.visibility</p:attrName>
                                        </p:attrNameLst>
                                      </p:cBhvr>
                                      <p:to>
                                        <p:strVal val="visible"/>
                                      </p:to>
                                    </p:set>
                                    <p:animEffect transition="in" filter="blinds(horizontal)">
                                      <p:cBhvr>
                                        <p:cTn id="34" dur="500"/>
                                        <p:tgtEl>
                                          <p:spTgt spid="3">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 presetClass="entr" presetSubtype="10" fill="hold" grpId="0" nodeType="clickEffect">
                                  <p:stCondLst>
                                    <p:cond delay="0"/>
                                  </p:stCondLst>
                                  <p:childTnLst>
                                    <p:set>
                                      <p:cBhvr>
                                        <p:cTn id="38" dur="1" fill="hold">
                                          <p:stCondLst>
                                            <p:cond delay="0"/>
                                          </p:stCondLst>
                                        </p:cTn>
                                        <p:tgtEl>
                                          <p:spTgt spid="3">
                                            <p:txEl>
                                              <p:pRg st="3" end="3"/>
                                            </p:txEl>
                                          </p:spTgt>
                                        </p:tgtEl>
                                        <p:attrNameLst>
                                          <p:attrName>style.visibility</p:attrName>
                                        </p:attrNameLst>
                                      </p:cBhvr>
                                      <p:to>
                                        <p:strVal val="visible"/>
                                      </p:to>
                                    </p:set>
                                    <p:animEffect transition="in" filter="blinds(horizontal)">
                                      <p:cBhvr>
                                        <p:cTn id="39" dur="500"/>
                                        <p:tgtEl>
                                          <p:spTgt spid="3">
                                            <p:txEl>
                                              <p:pRg st="3" end="3"/>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3" presetClass="entr" presetSubtype="10" fill="hold" grpId="0" nodeType="clickEffect">
                                  <p:stCondLst>
                                    <p:cond delay="0"/>
                                  </p:stCondLst>
                                  <p:childTnLst>
                                    <p:set>
                                      <p:cBhvr>
                                        <p:cTn id="43" dur="1" fill="hold">
                                          <p:stCondLst>
                                            <p:cond delay="0"/>
                                          </p:stCondLst>
                                        </p:cTn>
                                        <p:tgtEl>
                                          <p:spTgt spid="3">
                                            <p:txEl>
                                              <p:pRg st="4" end="4"/>
                                            </p:txEl>
                                          </p:spTgt>
                                        </p:tgtEl>
                                        <p:attrNameLst>
                                          <p:attrName>style.visibility</p:attrName>
                                        </p:attrNameLst>
                                      </p:cBhvr>
                                      <p:to>
                                        <p:strVal val="visible"/>
                                      </p:to>
                                    </p:set>
                                    <p:animEffect transition="in" filter="blinds(horizontal)">
                                      <p:cBhvr>
                                        <p:cTn id="44" dur="500"/>
                                        <p:tgtEl>
                                          <p:spTgt spid="3">
                                            <p:txEl>
                                              <p:pRg st="4" end="4"/>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3" presetClass="entr" presetSubtype="10" fill="hold" grpId="0"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Effect transition="in" filter="blinds(horizontal)">
                                      <p:cBhvr>
                                        <p:cTn id="49" dur="500"/>
                                        <p:tgtEl>
                                          <p:spTgt spid="3">
                                            <p:txEl>
                                              <p:pRg st="5" end="5"/>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3" presetClass="entr" presetSubtype="10" fill="hold" grpId="0" nodeType="clickEffect">
                                  <p:stCondLst>
                                    <p:cond delay="0"/>
                                  </p:stCondLst>
                                  <p:childTnLst>
                                    <p:set>
                                      <p:cBhvr>
                                        <p:cTn id="53" dur="1" fill="hold">
                                          <p:stCondLst>
                                            <p:cond delay="0"/>
                                          </p:stCondLst>
                                        </p:cTn>
                                        <p:tgtEl>
                                          <p:spTgt spid="3">
                                            <p:txEl>
                                              <p:pRg st="6" end="6"/>
                                            </p:txEl>
                                          </p:spTgt>
                                        </p:tgtEl>
                                        <p:attrNameLst>
                                          <p:attrName>style.visibility</p:attrName>
                                        </p:attrNameLst>
                                      </p:cBhvr>
                                      <p:to>
                                        <p:strVal val="visible"/>
                                      </p:to>
                                    </p:set>
                                    <p:animEffect transition="in" filter="blinds(horizontal)">
                                      <p:cBhvr>
                                        <p:cTn id="54" dur="500"/>
                                        <p:tgtEl>
                                          <p:spTgt spid="3">
                                            <p:txEl>
                                              <p:pRg st="6" end="6"/>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3" presetClass="entr" presetSubtype="10" fill="hold" grpId="0" nodeType="clickEffect">
                                  <p:stCondLst>
                                    <p:cond delay="0"/>
                                  </p:stCondLst>
                                  <p:childTnLst>
                                    <p:set>
                                      <p:cBhvr>
                                        <p:cTn id="58" dur="1" fill="hold">
                                          <p:stCondLst>
                                            <p:cond delay="0"/>
                                          </p:stCondLst>
                                        </p:cTn>
                                        <p:tgtEl>
                                          <p:spTgt spid="3">
                                            <p:txEl>
                                              <p:pRg st="7" end="7"/>
                                            </p:txEl>
                                          </p:spTgt>
                                        </p:tgtEl>
                                        <p:attrNameLst>
                                          <p:attrName>style.visibility</p:attrName>
                                        </p:attrNameLst>
                                      </p:cBhvr>
                                      <p:to>
                                        <p:strVal val="visible"/>
                                      </p:to>
                                    </p:set>
                                    <p:animEffect transition="in" filter="blinds(horizontal)">
                                      <p:cBhvr>
                                        <p:cTn id="59"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6" grpId="0"/>
      <p:bldP spid="7" grpId="0"/>
      <p:bldP spid="8" grpId="0" animBg="1"/>
    </p:bldLst>
  </p:timing>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2133600"/>
            <a:ext cx="8229600" cy="4525963"/>
          </a:xfrm>
        </p:spPr>
        <p:txBody>
          <a:bodyPr>
            <a:normAutofit fontScale="92500" lnSpcReduction="20000"/>
          </a:bodyPr>
          <a:lstStyle/>
          <a:p>
            <a:pPr marL="0" indent="0">
              <a:buFontTx/>
              <a:buNone/>
            </a:pPr>
            <a:r>
              <a:rPr lang="en-US" sz="2600" dirty="0" err="1" smtClean="0"/>
              <a:t>Halusinogen</a:t>
            </a:r>
            <a:r>
              <a:rPr lang="en-US" sz="2600" dirty="0" smtClean="0"/>
              <a:t> </a:t>
            </a:r>
            <a:r>
              <a:rPr lang="en-US" sz="2600" dirty="0" err="1" smtClean="0"/>
              <a:t>mempunyai</a:t>
            </a:r>
            <a:r>
              <a:rPr lang="en-US" sz="2600" dirty="0" smtClean="0"/>
              <a:t> </a:t>
            </a:r>
            <a:r>
              <a:rPr lang="en-US" sz="2600" dirty="0" err="1" smtClean="0"/>
              <a:t>pengaruh</a:t>
            </a:r>
            <a:r>
              <a:rPr lang="en-US" sz="2600" dirty="0" smtClean="0"/>
              <a:t> </a:t>
            </a:r>
            <a:r>
              <a:rPr lang="en-US" sz="2600" dirty="0" err="1" smtClean="0"/>
              <a:t>kuat</a:t>
            </a:r>
            <a:r>
              <a:rPr lang="en-US" sz="2600" dirty="0" smtClean="0"/>
              <a:t> </a:t>
            </a:r>
            <a:r>
              <a:rPr lang="en-US" sz="2600" dirty="0" err="1" smtClean="0"/>
              <a:t>terhadap</a:t>
            </a:r>
            <a:r>
              <a:rPr lang="en-US" sz="2600" dirty="0" smtClean="0"/>
              <a:t> </a:t>
            </a:r>
            <a:r>
              <a:rPr lang="en-US" sz="2600" dirty="0" err="1" smtClean="0"/>
              <a:t>persepsi</a:t>
            </a:r>
            <a:r>
              <a:rPr lang="en-US" sz="2600" dirty="0" smtClean="0"/>
              <a:t> </a:t>
            </a:r>
            <a:r>
              <a:rPr lang="en-US" sz="2600" dirty="0" err="1" smtClean="0"/>
              <a:t>penglihatan</a:t>
            </a:r>
            <a:r>
              <a:rPr lang="en-US" sz="2600" dirty="0" smtClean="0"/>
              <a:t> </a:t>
            </a:r>
            <a:r>
              <a:rPr lang="en-US" sz="2600" dirty="0" err="1" smtClean="0"/>
              <a:t>dan</a:t>
            </a:r>
            <a:r>
              <a:rPr lang="en-US" sz="2600" dirty="0" smtClean="0"/>
              <a:t> </a:t>
            </a:r>
            <a:r>
              <a:rPr lang="en-US" sz="2600" dirty="0" err="1" smtClean="0"/>
              <a:t>pedengaran</a:t>
            </a:r>
            <a:r>
              <a:rPr lang="en-US" sz="2600" dirty="0" smtClean="0"/>
              <a:t> </a:t>
            </a:r>
            <a:r>
              <a:rPr lang="en-US" sz="2600" dirty="0" err="1" smtClean="0"/>
              <a:t>subjek</a:t>
            </a:r>
            <a:r>
              <a:rPr lang="en-US" sz="2600" dirty="0" smtClean="0"/>
              <a:t> </a:t>
            </a:r>
            <a:r>
              <a:rPr lang="en-US" sz="2600" dirty="0" err="1" smtClean="0"/>
              <a:t>dan</a:t>
            </a:r>
            <a:r>
              <a:rPr lang="en-US" sz="2600" dirty="0" smtClean="0"/>
              <a:t> </a:t>
            </a:r>
            <a:r>
              <a:rPr lang="en-US" sz="2600" dirty="0" err="1" smtClean="0"/>
              <a:t>juga</a:t>
            </a:r>
            <a:r>
              <a:rPr lang="en-US" sz="2600" dirty="0" smtClean="0"/>
              <a:t> </a:t>
            </a:r>
            <a:r>
              <a:rPr lang="en-US" sz="2600" dirty="0" err="1" smtClean="0"/>
              <a:t>peni</a:t>
            </a:r>
            <a:r>
              <a:rPr lang="id-ID" sz="2600" dirty="0" smtClean="0"/>
              <a:t>n</a:t>
            </a:r>
            <a:r>
              <a:rPr lang="en-US" sz="2600" dirty="0" err="1" smtClean="0"/>
              <a:t>gkatan</a:t>
            </a:r>
            <a:r>
              <a:rPr lang="en-US" sz="2600" dirty="0" smtClean="0"/>
              <a:t> </a:t>
            </a:r>
            <a:r>
              <a:rPr lang="en-US" sz="2600" dirty="0" err="1" smtClean="0"/>
              <a:t>respon</a:t>
            </a:r>
            <a:r>
              <a:rPr lang="en-US" sz="2600" dirty="0" smtClean="0"/>
              <a:t> </a:t>
            </a:r>
            <a:r>
              <a:rPr lang="en-US" sz="2600" dirty="0" err="1" smtClean="0"/>
              <a:t>emosional</a:t>
            </a:r>
            <a:r>
              <a:rPr lang="en-US" sz="2600" dirty="0" smtClean="0"/>
              <a:t>.</a:t>
            </a:r>
            <a:endParaRPr lang="id-ID" sz="2600" dirty="0" smtClean="0"/>
          </a:p>
          <a:p>
            <a:pPr marL="0" indent="0">
              <a:buFontTx/>
              <a:buNone/>
            </a:pPr>
            <a:endParaRPr lang="en-US" sz="2600" dirty="0" smtClean="0"/>
          </a:p>
          <a:p>
            <a:pPr marL="0" indent="0">
              <a:buFontTx/>
              <a:buNone/>
            </a:pPr>
            <a:r>
              <a:rPr lang="en-US" sz="2600" dirty="0" err="1" smtClean="0"/>
              <a:t>Halusinogen</a:t>
            </a:r>
            <a:r>
              <a:rPr lang="en-US" sz="2600" dirty="0" smtClean="0"/>
              <a:t> </a:t>
            </a:r>
            <a:r>
              <a:rPr lang="en-US" sz="2600" dirty="0" err="1" smtClean="0"/>
              <a:t>meliputi</a:t>
            </a:r>
            <a:r>
              <a:rPr lang="en-US" sz="2600" dirty="0" smtClean="0"/>
              <a:t> LSD,STP (</a:t>
            </a:r>
            <a:r>
              <a:rPr lang="en-US" sz="2600" dirty="0" err="1" smtClean="0"/>
              <a:t>mirip</a:t>
            </a:r>
            <a:r>
              <a:rPr lang="en-US" sz="2600" dirty="0" smtClean="0"/>
              <a:t> </a:t>
            </a:r>
            <a:r>
              <a:rPr lang="en-US" sz="2600" dirty="0" err="1" smtClean="0"/>
              <a:t>amfetamin</a:t>
            </a:r>
            <a:r>
              <a:rPr lang="en-US" sz="2600" dirty="0" smtClean="0"/>
              <a:t>), DMT, </a:t>
            </a:r>
            <a:r>
              <a:rPr lang="en-US" sz="2600" dirty="0" err="1" smtClean="0"/>
              <a:t>mesakolin</a:t>
            </a:r>
            <a:r>
              <a:rPr lang="en-US" sz="2600" dirty="0" smtClean="0"/>
              <a:t> (</a:t>
            </a:r>
            <a:r>
              <a:rPr lang="en-US" sz="2600" dirty="0" err="1" smtClean="0"/>
              <a:t>dari</a:t>
            </a:r>
            <a:r>
              <a:rPr lang="en-US" sz="2600" dirty="0" smtClean="0"/>
              <a:t> </a:t>
            </a:r>
            <a:r>
              <a:rPr lang="en-US" sz="2600" dirty="0" err="1" smtClean="0"/>
              <a:t>pohon</a:t>
            </a:r>
            <a:r>
              <a:rPr lang="en-US" sz="2600" dirty="0" smtClean="0"/>
              <a:t> </a:t>
            </a:r>
            <a:r>
              <a:rPr lang="en-US" sz="2600" dirty="0" err="1" smtClean="0"/>
              <a:t>kaktus</a:t>
            </a:r>
            <a:r>
              <a:rPr lang="en-US" sz="2600" dirty="0" smtClean="0"/>
              <a:t> peyote), </a:t>
            </a:r>
            <a:r>
              <a:rPr lang="en-US" sz="2600" dirty="0" err="1" smtClean="0"/>
              <a:t>psilosibin</a:t>
            </a:r>
            <a:r>
              <a:rPr lang="en-US" sz="2600" dirty="0" smtClean="0"/>
              <a:t> (</a:t>
            </a:r>
            <a:r>
              <a:rPr lang="en-US" sz="2600" dirty="0" err="1" smtClean="0"/>
              <a:t>dari</a:t>
            </a:r>
            <a:r>
              <a:rPr lang="en-US" sz="2600" dirty="0" smtClean="0"/>
              <a:t> </a:t>
            </a:r>
            <a:r>
              <a:rPr lang="en-US" sz="2600" dirty="0" err="1" smtClean="0"/>
              <a:t>jenis</a:t>
            </a:r>
            <a:r>
              <a:rPr lang="en-US" sz="2600" dirty="0" smtClean="0"/>
              <a:t> </a:t>
            </a:r>
            <a:r>
              <a:rPr lang="en-US" sz="2600" dirty="0" err="1" smtClean="0"/>
              <a:t>jamur</a:t>
            </a:r>
            <a:r>
              <a:rPr lang="en-US" sz="2600" dirty="0" smtClean="0"/>
              <a:t>), </a:t>
            </a:r>
            <a:r>
              <a:rPr lang="en-US" sz="2600" dirty="0" err="1" smtClean="0"/>
              <a:t>dan</a:t>
            </a:r>
            <a:r>
              <a:rPr lang="en-US" sz="2600" dirty="0" smtClean="0"/>
              <a:t> PCP (</a:t>
            </a:r>
            <a:r>
              <a:rPr lang="en-US" sz="2600" dirty="0" err="1" smtClean="0"/>
              <a:t>fenseklidin</a:t>
            </a:r>
            <a:r>
              <a:rPr lang="en-US" sz="2600" dirty="0" smtClean="0"/>
              <a:t>) </a:t>
            </a:r>
            <a:r>
              <a:rPr lang="en-US" sz="2600" dirty="0" err="1" smtClean="0"/>
              <a:t>suatu</a:t>
            </a:r>
            <a:r>
              <a:rPr lang="en-US" sz="2600" dirty="0" smtClean="0"/>
              <a:t> </a:t>
            </a:r>
            <a:r>
              <a:rPr lang="en-US" sz="2600" dirty="0" err="1" smtClean="0"/>
              <a:t>obat</a:t>
            </a:r>
            <a:r>
              <a:rPr lang="en-US" sz="2600" dirty="0" smtClean="0"/>
              <a:t> </a:t>
            </a:r>
            <a:r>
              <a:rPr lang="en-US" sz="2600" dirty="0" err="1" smtClean="0"/>
              <a:t>bius</a:t>
            </a:r>
            <a:r>
              <a:rPr lang="en-US" sz="2600" dirty="0" smtClean="0"/>
              <a:t> </a:t>
            </a:r>
            <a:r>
              <a:rPr lang="en-US" sz="2600" dirty="0" err="1" smtClean="0"/>
              <a:t>hewan</a:t>
            </a:r>
            <a:r>
              <a:rPr lang="en-US" sz="2600" dirty="0" smtClean="0"/>
              <a:t>.</a:t>
            </a:r>
          </a:p>
          <a:p>
            <a:pPr marL="0" indent="0">
              <a:buFontTx/>
              <a:buNone/>
            </a:pPr>
            <a:endParaRPr lang="en-US" sz="2600" dirty="0" smtClean="0"/>
          </a:p>
          <a:p>
            <a:pPr marL="0" indent="0">
              <a:buFontTx/>
              <a:buNone/>
            </a:pPr>
            <a:r>
              <a:rPr lang="en-US" sz="2600" dirty="0" err="1" smtClean="0"/>
              <a:t>Efek</a:t>
            </a:r>
            <a:r>
              <a:rPr lang="en-US" sz="2600" dirty="0" smtClean="0"/>
              <a:t> </a:t>
            </a:r>
            <a:r>
              <a:rPr lang="en-US" sz="2600" dirty="0" err="1" smtClean="0"/>
              <a:t>penyalahgunaan</a:t>
            </a:r>
            <a:r>
              <a:rPr lang="en-US" sz="2600" dirty="0" smtClean="0"/>
              <a:t> </a:t>
            </a:r>
            <a:r>
              <a:rPr lang="en-US" sz="2600" dirty="0" err="1" smtClean="0"/>
              <a:t>obat</a:t>
            </a:r>
            <a:r>
              <a:rPr lang="en-US" sz="2600" dirty="0" smtClean="0"/>
              <a:t> </a:t>
            </a:r>
            <a:r>
              <a:rPr lang="en-US" sz="2600" dirty="0" err="1" smtClean="0"/>
              <a:t>ini</a:t>
            </a:r>
            <a:r>
              <a:rPr lang="en-US" sz="2600" dirty="0" smtClean="0"/>
              <a:t> </a:t>
            </a:r>
            <a:r>
              <a:rPr lang="en-US" sz="2600" dirty="0" err="1" smtClean="0"/>
              <a:t>adalah</a:t>
            </a:r>
            <a:r>
              <a:rPr lang="en-US" sz="2600" dirty="0" smtClean="0"/>
              <a:t> </a:t>
            </a:r>
          </a:p>
          <a:p>
            <a:pPr marL="365125" indent="-365125">
              <a:buFontTx/>
              <a:buAutoNum type="alphaLcPeriod"/>
            </a:pPr>
            <a:r>
              <a:rPr lang="en-US" sz="2600" dirty="0" err="1" smtClean="0"/>
              <a:t>Adanya</a:t>
            </a:r>
            <a:r>
              <a:rPr lang="en-US" sz="2600" dirty="0" smtClean="0"/>
              <a:t> </a:t>
            </a:r>
            <a:r>
              <a:rPr lang="en-US" sz="2600" dirty="0" err="1" smtClean="0"/>
              <a:t>perasaan</a:t>
            </a:r>
            <a:r>
              <a:rPr lang="en-US" sz="2600" dirty="0" smtClean="0"/>
              <a:t> “</a:t>
            </a:r>
            <a:r>
              <a:rPr lang="en-US" sz="2600" dirty="0" err="1" smtClean="0"/>
              <a:t>melayang</a:t>
            </a:r>
            <a:r>
              <a:rPr lang="en-US" sz="2600" dirty="0" smtClean="0"/>
              <a:t>”</a:t>
            </a:r>
          </a:p>
          <a:p>
            <a:pPr marL="365125" indent="-365125">
              <a:buFontTx/>
              <a:buAutoNum type="alphaLcPeriod"/>
            </a:pPr>
            <a:r>
              <a:rPr lang="en-US" sz="2600" dirty="0" err="1" smtClean="0"/>
              <a:t>Hilangnya</a:t>
            </a:r>
            <a:r>
              <a:rPr lang="en-US" sz="2600" dirty="0" smtClean="0"/>
              <a:t> </a:t>
            </a:r>
            <a:r>
              <a:rPr lang="en-US" sz="2600" dirty="0" err="1" smtClean="0"/>
              <a:t>perhatian</a:t>
            </a:r>
            <a:r>
              <a:rPr lang="en-US" sz="2600" dirty="0" smtClean="0"/>
              <a:t> </a:t>
            </a:r>
            <a:r>
              <a:rPr lang="en-US" sz="2600" dirty="0" err="1" smtClean="0"/>
              <a:t>kepada</a:t>
            </a:r>
            <a:r>
              <a:rPr lang="en-US" sz="2600" dirty="0" smtClean="0"/>
              <a:t> </a:t>
            </a:r>
            <a:r>
              <a:rPr lang="en-US" sz="2600" dirty="0" err="1" smtClean="0"/>
              <a:t>lingkungan</a:t>
            </a:r>
            <a:r>
              <a:rPr lang="en-US" sz="2600" dirty="0" smtClean="0"/>
              <a:t> </a:t>
            </a:r>
            <a:r>
              <a:rPr lang="en-US" sz="2600" dirty="0" err="1" smtClean="0"/>
              <a:t>sekitarnya</a:t>
            </a:r>
            <a:r>
              <a:rPr lang="en-US" sz="2600" dirty="0" smtClean="0"/>
              <a:t> </a:t>
            </a:r>
          </a:p>
          <a:p>
            <a:pPr marL="365125" indent="-365125">
              <a:buFontTx/>
              <a:buAutoNum type="alphaLcPeriod"/>
            </a:pPr>
            <a:r>
              <a:rPr lang="en-US" sz="2600" dirty="0" err="1" smtClean="0"/>
              <a:t>Berat</a:t>
            </a:r>
            <a:r>
              <a:rPr lang="en-US" sz="2600" dirty="0" smtClean="0"/>
              <a:t> </a:t>
            </a:r>
            <a:r>
              <a:rPr lang="en-US" sz="2600" dirty="0" err="1" smtClean="0"/>
              <a:t>badan</a:t>
            </a:r>
            <a:r>
              <a:rPr lang="en-US" sz="2600" dirty="0" smtClean="0"/>
              <a:t> </a:t>
            </a:r>
            <a:r>
              <a:rPr lang="en-US" sz="2600" dirty="0" err="1" smtClean="0"/>
              <a:t>berkurang</a:t>
            </a:r>
            <a:endParaRPr lang="en-US" sz="2600" dirty="0" smtClean="0"/>
          </a:p>
          <a:p>
            <a:pPr>
              <a:buNone/>
            </a:pPr>
            <a:endParaRPr lang="en-US" dirty="0"/>
          </a:p>
        </p:txBody>
      </p:sp>
      <p:sp>
        <p:nvSpPr>
          <p:cNvPr id="5" name="Rectangle 4"/>
          <p:cNvSpPr/>
          <p:nvPr/>
        </p:nvSpPr>
        <p:spPr>
          <a:xfrm>
            <a:off x="609600" y="1600200"/>
            <a:ext cx="1763496" cy="461665"/>
          </a:xfrm>
          <a:prstGeom prst="rect">
            <a:avLst/>
          </a:prstGeom>
        </p:spPr>
        <p:txBody>
          <a:bodyPr wrap="none">
            <a:spAutoFit/>
          </a:bodyPr>
          <a:lstStyle/>
          <a:p>
            <a:r>
              <a:rPr lang="id-ID" sz="2400" b="1" dirty="0" smtClean="0">
                <a:solidFill>
                  <a:srgbClr val="00B0F0"/>
                </a:solidFill>
              </a:rPr>
              <a:t>Halusinogen</a:t>
            </a:r>
            <a:endParaRPr lang="id-ID" sz="2400" b="1" dirty="0">
              <a:solidFill>
                <a:srgbClr val="00B0F0"/>
              </a:solidFill>
            </a:endParaRPr>
          </a:p>
        </p:txBody>
      </p:sp>
      <p:sp>
        <p:nvSpPr>
          <p:cNvPr id="6" name="Title 1"/>
          <p:cNvSpPr>
            <a:spLocks noGrp="1"/>
          </p:cNvSpPr>
          <p:nvPr>
            <p:ph type="title"/>
          </p:nvPr>
        </p:nvSpPr>
        <p:spPr>
          <a:xfrm>
            <a:off x="457200" y="381000"/>
            <a:ext cx="8229600" cy="639762"/>
          </a:xfrm>
          <a:solidFill>
            <a:srgbClr val="00B0F0"/>
          </a:solidFill>
        </p:spPr>
        <p:txBody>
          <a:bodyPr/>
          <a:lstStyle/>
          <a:p>
            <a:r>
              <a:rPr lang="en-US" sz="4000" b="1" dirty="0" smtClean="0"/>
              <a:t>OBAT PSIKOTROPIKA BERBAHAYA</a:t>
            </a:r>
            <a:endParaRPr lang="en-US" sz="4000" b="1" dirty="0"/>
          </a:p>
        </p:txBody>
      </p:sp>
      <p:sp>
        <p:nvSpPr>
          <p:cNvPr id="7" name="TextBox 6"/>
          <p:cNvSpPr txBox="1"/>
          <p:nvPr/>
        </p:nvSpPr>
        <p:spPr>
          <a:xfrm>
            <a:off x="2590800" y="1219200"/>
            <a:ext cx="3752566" cy="461665"/>
          </a:xfrm>
          <a:prstGeom prst="rect">
            <a:avLst/>
          </a:prstGeom>
          <a:noFill/>
          <a:ln>
            <a:solidFill>
              <a:srgbClr val="00B0F0"/>
            </a:solidFill>
          </a:ln>
        </p:spPr>
        <p:txBody>
          <a:bodyPr wrap="none" rtlCol="0">
            <a:spAutoFit/>
          </a:bodyPr>
          <a:lstStyle/>
          <a:p>
            <a:r>
              <a:rPr lang="id-ID" sz="2400" b="1" dirty="0" smtClean="0"/>
              <a:t>Klasifikasi obat psikotropika</a:t>
            </a:r>
            <a:endParaRPr lang="id-ID" sz="2400" b="1"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linds(horizontal)">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blinds(horizontal)">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blinds(horizontal)">
                                      <p:cBhvr>
                                        <p:cTn id="3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715962"/>
          </a:xfrm>
          <a:solidFill>
            <a:srgbClr val="00B0F0"/>
          </a:solidFill>
        </p:spPr>
        <p:txBody>
          <a:bodyPr>
            <a:normAutofit fontScale="90000"/>
          </a:bodyPr>
          <a:lstStyle/>
          <a:p>
            <a:r>
              <a:rPr lang="en-US" b="1" dirty="0" smtClean="0"/>
              <a:t>BAHAYA MINUMAN BERALKOHOL</a:t>
            </a:r>
            <a:endParaRPr lang="en-US" b="1" dirty="0"/>
          </a:p>
        </p:txBody>
      </p:sp>
      <p:sp>
        <p:nvSpPr>
          <p:cNvPr id="3" name="Content Placeholder 2"/>
          <p:cNvSpPr>
            <a:spLocks noGrp="1"/>
          </p:cNvSpPr>
          <p:nvPr>
            <p:ph idx="1"/>
          </p:nvPr>
        </p:nvSpPr>
        <p:spPr/>
        <p:txBody>
          <a:bodyPr>
            <a:normAutofit fontScale="85000" lnSpcReduction="10000"/>
          </a:bodyPr>
          <a:lstStyle/>
          <a:p>
            <a:pPr marL="0" indent="0">
              <a:buFontTx/>
              <a:buNone/>
            </a:pPr>
            <a:r>
              <a:rPr lang="en-US" dirty="0" err="1" smtClean="0"/>
              <a:t>Alkohol</a:t>
            </a:r>
            <a:r>
              <a:rPr lang="en-US" dirty="0" smtClean="0"/>
              <a:t> </a:t>
            </a:r>
            <a:r>
              <a:rPr lang="en-US" dirty="0" err="1" smtClean="0"/>
              <a:t>berkhasiat</a:t>
            </a:r>
            <a:r>
              <a:rPr lang="en-US" dirty="0" smtClean="0"/>
              <a:t> </a:t>
            </a:r>
            <a:r>
              <a:rPr lang="en-US" dirty="0" err="1" smtClean="0"/>
              <a:t>menekan</a:t>
            </a:r>
            <a:r>
              <a:rPr lang="en-US" dirty="0" smtClean="0"/>
              <a:t> </a:t>
            </a:r>
            <a:r>
              <a:rPr lang="en-US" dirty="0" err="1" smtClean="0"/>
              <a:t>aktivitas</a:t>
            </a:r>
            <a:r>
              <a:rPr lang="en-US" dirty="0" smtClean="0"/>
              <a:t> </a:t>
            </a:r>
            <a:r>
              <a:rPr lang="en-US" dirty="0" err="1" smtClean="0"/>
              <a:t>susunan</a:t>
            </a:r>
            <a:r>
              <a:rPr lang="en-US" dirty="0" smtClean="0"/>
              <a:t> </a:t>
            </a:r>
            <a:r>
              <a:rPr lang="en-US" dirty="0" err="1" smtClean="0"/>
              <a:t>saraf</a:t>
            </a:r>
            <a:r>
              <a:rPr lang="en-US" dirty="0" smtClean="0"/>
              <a:t> </a:t>
            </a:r>
            <a:r>
              <a:rPr lang="en-US" dirty="0" err="1" smtClean="0"/>
              <a:t>pusat</a:t>
            </a:r>
            <a:r>
              <a:rPr lang="en-US" dirty="0" smtClean="0"/>
              <a:t>. </a:t>
            </a:r>
            <a:r>
              <a:rPr lang="en-US" dirty="0" err="1" smtClean="0"/>
              <a:t>Dalam</a:t>
            </a:r>
            <a:r>
              <a:rPr lang="en-US" dirty="0" smtClean="0"/>
              <a:t> </a:t>
            </a:r>
            <a:r>
              <a:rPr lang="en-US" dirty="0" err="1" smtClean="0"/>
              <a:t>jumlah</a:t>
            </a:r>
            <a:r>
              <a:rPr lang="en-US" dirty="0" smtClean="0"/>
              <a:t> </a:t>
            </a:r>
            <a:r>
              <a:rPr lang="en-US" dirty="0" err="1" smtClean="0"/>
              <a:t>sedikit</a:t>
            </a:r>
            <a:r>
              <a:rPr lang="en-US" dirty="0" smtClean="0"/>
              <a:t> </a:t>
            </a:r>
            <a:r>
              <a:rPr lang="en-US" dirty="0" err="1" smtClean="0"/>
              <a:t>akan</a:t>
            </a:r>
            <a:r>
              <a:rPr lang="en-US" dirty="0" smtClean="0"/>
              <a:t> </a:t>
            </a:r>
            <a:r>
              <a:rPr lang="en-US" dirty="0" err="1" smtClean="0"/>
              <a:t>mempengaruhi</a:t>
            </a:r>
            <a:r>
              <a:rPr lang="en-US" dirty="0" smtClean="0"/>
              <a:t> </a:t>
            </a:r>
            <a:r>
              <a:rPr lang="en-US" dirty="0" err="1" smtClean="0"/>
              <a:t>pusat</a:t>
            </a:r>
            <a:r>
              <a:rPr lang="en-US" dirty="0" smtClean="0"/>
              <a:t> </a:t>
            </a:r>
            <a:r>
              <a:rPr lang="en-US" dirty="0" err="1" smtClean="0"/>
              <a:t>pengendalian</a:t>
            </a:r>
            <a:r>
              <a:rPr lang="en-US" dirty="0" smtClean="0"/>
              <a:t> </a:t>
            </a:r>
            <a:r>
              <a:rPr lang="en-US" dirty="0" err="1" smtClean="0"/>
              <a:t>diri</a:t>
            </a:r>
            <a:r>
              <a:rPr lang="en-US" dirty="0" smtClean="0"/>
              <a:t> </a:t>
            </a:r>
            <a:r>
              <a:rPr lang="en-US" dirty="0" err="1" smtClean="0"/>
              <a:t>di</a:t>
            </a:r>
            <a:r>
              <a:rPr lang="en-US" dirty="0" smtClean="0"/>
              <a:t> </a:t>
            </a:r>
            <a:r>
              <a:rPr lang="en-US" dirty="0" err="1" smtClean="0"/>
              <a:t>otak</a:t>
            </a:r>
            <a:r>
              <a:rPr lang="en-US" dirty="0" smtClean="0"/>
              <a:t> </a:t>
            </a:r>
            <a:r>
              <a:rPr lang="en-US" dirty="0" err="1" smtClean="0"/>
              <a:t>dan</a:t>
            </a:r>
            <a:r>
              <a:rPr lang="en-US" dirty="0" smtClean="0"/>
              <a:t> </a:t>
            </a:r>
            <a:r>
              <a:rPr lang="en-US" dirty="0" err="1" smtClean="0"/>
              <a:t>berkha</a:t>
            </a:r>
            <a:r>
              <a:rPr lang="id-ID" dirty="0" smtClean="0"/>
              <a:t>siat</a:t>
            </a:r>
            <a:r>
              <a:rPr lang="en-US" dirty="0" smtClean="0"/>
              <a:t> </a:t>
            </a:r>
            <a:r>
              <a:rPr lang="en-US" dirty="0" err="1" smtClean="0"/>
              <a:t>seolah-olah</a:t>
            </a:r>
            <a:r>
              <a:rPr lang="en-US" dirty="0" smtClean="0"/>
              <a:t> </a:t>
            </a:r>
            <a:r>
              <a:rPr lang="en-US" dirty="0" err="1" smtClean="0"/>
              <a:t>sebagai</a:t>
            </a:r>
            <a:r>
              <a:rPr lang="en-US" dirty="0" smtClean="0"/>
              <a:t> </a:t>
            </a:r>
            <a:r>
              <a:rPr lang="en-US" dirty="0" err="1" smtClean="0"/>
              <a:t>perangsang</a:t>
            </a:r>
            <a:r>
              <a:rPr lang="en-US" dirty="0" smtClean="0"/>
              <a:t> (</a:t>
            </a:r>
            <a:r>
              <a:rPr lang="en-US" dirty="0" err="1" smtClean="0"/>
              <a:t>stimulan</a:t>
            </a:r>
            <a:r>
              <a:rPr lang="en-US" dirty="0" smtClean="0"/>
              <a:t>) </a:t>
            </a:r>
            <a:r>
              <a:rPr lang="en-US" dirty="0" err="1" smtClean="0"/>
              <a:t>susunan</a:t>
            </a:r>
            <a:r>
              <a:rPr lang="en-US" dirty="0" smtClean="0"/>
              <a:t> </a:t>
            </a:r>
            <a:r>
              <a:rPr lang="en-US" dirty="0" err="1" smtClean="0"/>
              <a:t>saraf</a:t>
            </a:r>
            <a:r>
              <a:rPr lang="en-US" dirty="0" smtClean="0"/>
              <a:t>.</a:t>
            </a:r>
            <a:endParaRPr lang="id-ID" dirty="0" smtClean="0"/>
          </a:p>
          <a:p>
            <a:pPr marL="0" indent="0">
              <a:buFontTx/>
              <a:buNone/>
            </a:pPr>
            <a:endParaRPr lang="en-US" dirty="0" smtClean="0"/>
          </a:p>
          <a:p>
            <a:pPr marL="0" indent="0">
              <a:buFontTx/>
              <a:buNone/>
            </a:pPr>
            <a:r>
              <a:rPr lang="en-US" dirty="0" err="1" smtClean="0"/>
              <a:t>Meminum</a:t>
            </a:r>
            <a:r>
              <a:rPr lang="en-US" dirty="0" smtClean="0"/>
              <a:t> </a:t>
            </a:r>
            <a:r>
              <a:rPr lang="en-US" dirty="0" err="1" smtClean="0"/>
              <a:t>minuman</a:t>
            </a:r>
            <a:r>
              <a:rPr lang="en-US" dirty="0" smtClean="0"/>
              <a:t> </a:t>
            </a:r>
            <a:r>
              <a:rPr lang="en-US" dirty="0" err="1" smtClean="0"/>
              <a:t>keras</a:t>
            </a:r>
            <a:r>
              <a:rPr lang="en-US" dirty="0" smtClean="0"/>
              <a:t> </a:t>
            </a:r>
            <a:r>
              <a:rPr lang="en-US" dirty="0" err="1" smtClean="0"/>
              <a:t>dalam</a:t>
            </a:r>
            <a:r>
              <a:rPr lang="en-US" dirty="0" smtClean="0"/>
              <a:t> </a:t>
            </a:r>
            <a:r>
              <a:rPr lang="en-US" dirty="0" err="1" smtClean="0"/>
              <a:t>jumlah</a:t>
            </a:r>
            <a:r>
              <a:rPr lang="en-US" dirty="0" smtClean="0"/>
              <a:t> </a:t>
            </a:r>
            <a:r>
              <a:rPr lang="en-US" dirty="0" err="1" smtClean="0"/>
              <a:t>banyak</a:t>
            </a:r>
            <a:r>
              <a:rPr lang="en-US" dirty="0" smtClean="0"/>
              <a:t> </a:t>
            </a:r>
            <a:r>
              <a:rPr lang="en-US" dirty="0" err="1" smtClean="0"/>
              <a:t>berakibat</a:t>
            </a:r>
            <a:r>
              <a:rPr lang="en-US" dirty="0" smtClean="0"/>
              <a:t> </a:t>
            </a:r>
            <a:r>
              <a:rPr lang="en-US" dirty="0" err="1" smtClean="0"/>
              <a:t>peminum</a:t>
            </a:r>
            <a:r>
              <a:rPr lang="en-US" dirty="0" smtClean="0"/>
              <a:t> </a:t>
            </a:r>
            <a:r>
              <a:rPr lang="en-US" dirty="0" err="1" smtClean="0"/>
              <a:t>akan</a:t>
            </a:r>
            <a:r>
              <a:rPr lang="en-US" dirty="0" smtClean="0"/>
              <a:t> </a:t>
            </a:r>
            <a:r>
              <a:rPr lang="en-US" dirty="0" err="1" smtClean="0"/>
              <a:t>jalan</a:t>
            </a:r>
            <a:r>
              <a:rPr lang="en-US" dirty="0" smtClean="0"/>
              <a:t> </a:t>
            </a:r>
            <a:r>
              <a:rPr lang="en-US" dirty="0" err="1" smtClean="0"/>
              <a:t>sempoyongan</a:t>
            </a:r>
            <a:r>
              <a:rPr lang="en-US" dirty="0" smtClean="0"/>
              <a:t>, </a:t>
            </a:r>
            <a:r>
              <a:rPr lang="en-US" dirty="0" err="1" smtClean="0"/>
              <a:t>berbicara</a:t>
            </a:r>
            <a:r>
              <a:rPr lang="en-US" dirty="0" smtClean="0"/>
              <a:t> </a:t>
            </a:r>
            <a:r>
              <a:rPr lang="en-US" dirty="0" err="1" smtClean="0"/>
              <a:t>menjadi</a:t>
            </a:r>
            <a:r>
              <a:rPr lang="en-US" dirty="0" smtClean="0"/>
              <a:t> </a:t>
            </a:r>
            <a:r>
              <a:rPr lang="en-US" dirty="0" err="1" smtClean="0"/>
              <a:t>tidak</a:t>
            </a:r>
            <a:r>
              <a:rPr lang="en-US" dirty="0" smtClean="0"/>
              <a:t> </a:t>
            </a:r>
            <a:r>
              <a:rPr lang="en-US" dirty="0" err="1" smtClean="0"/>
              <a:t>jelas</a:t>
            </a:r>
            <a:r>
              <a:rPr lang="en-US" dirty="0" smtClean="0"/>
              <a:t>, </a:t>
            </a:r>
            <a:r>
              <a:rPr lang="en-US" dirty="0" err="1" smtClean="0"/>
              <a:t>dan</a:t>
            </a:r>
            <a:r>
              <a:rPr lang="en-US" dirty="0" smtClean="0"/>
              <a:t> </a:t>
            </a:r>
            <a:r>
              <a:rPr lang="en-US" dirty="0" err="1" smtClean="0"/>
              <a:t>daya</a:t>
            </a:r>
            <a:r>
              <a:rPr lang="en-US" dirty="0" smtClean="0"/>
              <a:t> </a:t>
            </a:r>
            <a:r>
              <a:rPr lang="en-US" dirty="0" err="1" smtClean="0"/>
              <a:t>ingat</a:t>
            </a:r>
            <a:r>
              <a:rPr lang="en-US" dirty="0" smtClean="0"/>
              <a:t> </a:t>
            </a:r>
            <a:r>
              <a:rPr lang="en-US" dirty="0" err="1" smtClean="0"/>
              <a:t>dan</a:t>
            </a:r>
            <a:r>
              <a:rPr lang="en-US" dirty="0" smtClean="0"/>
              <a:t> </a:t>
            </a:r>
            <a:r>
              <a:rPr lang="en-US" dirty="0" err="1" smtClean="0"/>
              <a:t>kemampuan</a:t>
            </a:r>
            <a:r>
              <a:rPr lang="en-US" dirty="0" smtClean="0"/>
              <a:t> </a:t>
            </a:r>
            <a:r>
              <a:rPr lang="en-US" dirty="0" err="1" smtClean="0"/>
              <a:t>menilai</a:t>
            </a:r>
            <a:r>
              <a:rPr lang="en-US" dirty="0" smtClean="0"/>
              <a:t> </a:t>
            </a:r>
            <a:r>
              <a:rPr lang="en-US" dirty="0" err="1" smtClean="0"/>
              <a:t>sesuatu</a:t>
            </a:r>
            <a:r>
              <a:rPr lang="en-US" dirty="0" smtClean="0"/>
              <a:t> </a:t>
            </a:r>
            <a:r>
              <a:rPr lang="en-US" dirty="0" err="1" smtClean="0"/>
              <a:t>terganggu</a:t>
            </a:r>
            <a:r>
              <a:rPr lang="en-US" dirty="0" smtClean="0"/>
              <a:t> </a:t>
            </a:r>
            <a:r>
              <a:rPr lang="en-US" dirty="0" err="1" smtClean="0"/>
              <a:t>utnuk</a:t>
            </a:r>
            <a:r>
              <a:rPr lang="en-US" dirty="0" smtClean="0"/>
              <a:t> </a:t>
            </a:r>
            <a:r>
              <a:rPr lang="en-US" dirty="0" err="1" smtClean="0"/>
              <a:t>seme</a:t>
            </a:r>
            <a:r>
              <a:rPr lang="id-ID" dirty="0" smtClean="0"/>
              <a:t>n</a:t>
            </a:r>
            <a:r>
              <a:rPr lang="en-US" dirty="0" err="1" smtClean="0"/>
              <a:t>tara</a:t>
            </a:r>
            <a:r>
              <a:rPr lang="en-US" dirty="0" smtClean="0"/>
              <a:t> </a:t>
            </a:r>
            <a:r>
              <a:rPr lang="en-US" dirty="0" err="1" smtClean="0"/>
              <a:t>waktu</a:t>
            </a:r>
            <a:r>
              <a:rPr lang="en-US" dirty="0" smtClean="0"/>
              <a:t> . </a:t>
            </a:r>
            <a:r>
              <a:rPr lang="en-US" dirty="0" err="1" smtClean="0"/>
              <a:t>Dalam</a:t>
            </a:r>
            <a:r>
              <a:rPr lang="en-US" dirty="0" smtClean="0"/>
              <a:t> </a:t>
            </a:r>
            <a:r>
              <a:rPr lang="en-US" dirty="0" err="1" smtClean="0"/>
              <a:t>jumlah</a:t>
            </a:r>
            <a:r>
              <a:rPr lang="en-US" dirty="0" smtClean="0"/>
              <a:t> </a:t>
            </a:r>
            <a:r>
              <a:rPr lang="en-US" dirty="0" err="1" smtClean="0"/>
              <a:t>lebih</a:t>
            </a:r>
            <a:r>
              <a:rPr lang="en-US" dirty="0" smtClean="0"/>
              <a:t> </a:t>
            </a:r>
            <a:r>
              <a:rPr lang="en-US" dirty="0" err="1" smtClean="0"/>
              <a:t>banyak</a:t>
            </a:r>
            <a:r>
              <a:rPr lang="en-US" dirty="0" smtClean="0"/>
              <a:t> </a:t>
            </a:r>
            <a:r>
              <a:rPr lang="en-US" dirty="0" err="1" smtClean="0"/>
              <a:t>lagi</a:t>
            </a:r>
            <a:r>
              <a:rPr lang="en-US" dirty="0" smtClean="0"/>
              <a:t> </a:t>
            </a:r>
            <a:r>
              <a:rPr lang="en-US" dirty="0" err="1" smtClean="0"/>
              <a:t>dapat</a:t>
            </a:r>
            <a:r>
              <a:rPr lang="en-US" dirty="0" smtClean="0"/>
              <a:t> </a:t>
            </a:r>
            <a:r>
              <a:rPr lang="en-US" dirty="0" err="1" smtClean="0"/>
              <a:t>menimbulkan</a:t>
            </a:r>
            <a:r>
              <a:rPr lang="en-US" dirty="0" smtClean="0"/>
              <a:t> </a:t>
            </a:r>
            <a:r>
              <a:rPr lang="en-US" dirty="0" err="1" smtClean="0"/>
              <a:t>koma</a:t>
            </a:r>
            <a:r>
              <a:rPr lang="en-US" dirty="0" smtClean="0"/>
              <a:t> </a:t>
            </a:r>
            <a:r>
              <a:rPr lang="en-US" dirty="0" err="1" smtClean="0"/>
              <a:t>bahkan</a:t>
            </a:r>
            <a:r>
              <a:rPr lang="en-US" dirty="0" smtClean="0"/>
              <a:t> </a:t>
            </a:r>
            <a:r>
              <a:rPr lang="en-US" dirty="0" err="1" smtClean="0"/>
              <a:t>kematian</a:t>
            </a:r>
            <a:r>
              <a:rPr lang="en-US" dirty="0" smtClean="0"/>
              <a:t>.</a:t>
            </a:r>
          </a:p>
          <a:p>
            <a:pPr>
              <a:buNone/>
            </a:pPr>
            <a:endParaRPr lang="en-US"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linds(horizontal)">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blinds(horizontal)">
                                      <p:cBhvr>
                                        <p:cTn id="18"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533400" y="1981200"/>
            <a:ext cx="8153400" cy="2251065"/>
          </a:xfrm>
          <a:prstGeom prst="rect">
            <a:avLst/>
          </a:prstGeom>
        </p:spPr>
        <p:txBody>
          <a:bodyPr wrap="square">
            <a:spAutoFit/>
          </a:bodyPr>
          <a:lstStyle/>
          <a:p>
            <a:pPr>
              <a:lnSpc>
                <a:spcPct val="150000"/>
              </a:lnSpc>
              <a:tabLst>
                <a:tab pos="457200" algn="l"/>
              </a:tabLst>
            </a:pPr>
            <a:r>
              <a:rPr lang="en-US" sz="2400" b="1" dirty="0" err="1" smtClean="0">
                <a:solidFill>
                  <a:srgbClr val="00B0F0"/>
                </a:solidFill>
              </a:rPr>
              <a:t>Dendrit</a:t>
            </a:r>
            <a:r>
              <a:rPr lang="en-US" sz="2400" b="1" dirty="0" smtClean="0">
                <a:solidFill>
                  <a:srgbClr val="00B0F0"/>
                </a:solidFill>
              </a:rPr>
              <a:t> </a:t>
            </a:r>
          </a:p>
          <a:p>
            <a:pPr>
              <a:lnSpc>
                <a:spcPct val="150000"/>
              </a:lnSpc>
              <a:tabLst>
                <a:tab pos="0" algn="l"/>
              </a:tabLst>
            </a:pPr>
            <a:r>
              <a:rPr lang="en-US" sz="2400" dirty="0" err="1" smtClean="0"/>
              <a:t>Dendrit</a:t>
            </a:r>
            <a:r>
              <a:rPr lang="en-US" sz="2400" dirty="0" smtClean="0"/>
              <a:t> </a:t>
            </a:r>
            <a:r>
              <a:rPr lang="en-US" sz="2400" dirty="0" err="1" smtClean="0"/>
              <a:t>merupakan</a:t>
            </a:r>
            <a:r>
              <a:rPr lang="en-US" sz="2400" dirty="0" smtClean="0"/>
              <a:t> </a:t>
            </a:r>
            <a:r>
              <a:rPr lang="en-US" sz="2400" dirty="0" err="1" smtClean="0"/>
              <a:t>serabut</a:t>
            </a:r>
            <a:r>
              <a:rPr lang="en-US" sz="2400" dirty="0" smtClean="0"/>
              <a:t> </a:t>
            </a:r>
            <a:r>
              <a:rPr lang="en-US" sz="2400" dirty="0" err="1" smtClean="0"/>
              <a:t>saraf</a:t>
            </a:r>
            <a:r>
              <a:rPr lang="en-US" sz="2400" dirty="0" smtClean="0"/>
              <a:t> </a:t>
            </a:r>
            <a:r>
              <a:rPr lang="en-US" sz="2400" dirty="0" err="1" smtClean="0"/>
              <a:t>pendek</a:t>
            </a:r>
            <a:r>
              <a:rPr lang="en-US" sz="2400" dirty="0" smtClean="0"/>
              <a:t>, </a:t>
            </a:r>
            <a:r>
              <a:rPr lang="en-US" sz="2400" dirty="0" err="1" smtClean="0"/>
              <a:t>berfungsi</a:t>
            </a:r>
            <a:r>
              <a:rPr lang="en-US" sz="2400" dirty="0" smtClean="0"/>
              <a:t> </a:t>
            </a:r>
            <a:r>
              <a:rPr lang="en-US" sz="2400" dirty="0" err="1" smtClean="0"/>
              <a:t>menerima</a:t>
            </a:r>
            <a:r>
              <a:rPr lang="en-US" sz="2400" dirty="0" smtClean="0"/>
              <a:t> </a:t>
            </a:r>
            <a:r>
              <a:rPr lang="en-US" sz="2400" dirty="0" err="1" smtClean="0"/>
              <a:t>impuls</a:t>
            </a:r>
            <a:r>
              <a:rPr lang="en-US" sz="2400" dirty="0" smtClean="0"/>
              <a:t> yang </a:t>
            </a:r>
            <a:r>
              <a:rPr lang="en-US" sz="2400" dirty="0" err="1" smtClean="0"/>
              <a:t>datang</a:t>
            </a:r>
            <a:r>
              <a:rPr lang="en-US" sz="2400" dirty="0" smtClean="0"/>
              <a:t> </a:t>
            </a:r>
            <a:r>
              <a:rPr lang="en-US" sz="2400" dirty="0" err="1" smtClean="0"/>
              <a:t>dari</a:t>
            </a:r>
            <a:r>
              <a:rPr lang="en-US" sz="2400" dirty="0" smtClean="0"/>
              <a:t> </a:t>
            </a:r>
            <a:r>
              <a:rPr lang="en-US" sz="2400" dirty="0" err="1" smtClean="0"/>
              <a:t>ujung</a:t>
            </a:r>
            <a:r>
              <a:rPr lang="en-US" sz="2400" dirty="0" smtClean="0"/>
              <a:t> </a:t>
            </a:r>
            <a:r>
              <a:rPr lang="en-US" sz="2400" dirty="0" err="1" smtClean="0"/>
              <a:t>akson</a:t>
            </a:r>
            <a:r>
              <a:rPr lang="en-US" sz="2400" dirty="0" smtClean="0"/>
              <a:t> neuron lain </a:t>
            </a:r>
            <a:r>
              <a:rPr lang="en-US" sz="2400" dirty="0" err="1" smtClean="0"/>
              <a:t>dibawa</a:t>
            </a:r>
            <a:r>
              <a:rPr lang="en-US" sz="2400" dirty="0" smtClean="0"/>
              <a:t> </a:t>
            </a:r>
            <a:r>
              <a:rPr lang="en-US" sz="2400" dirty="0" err="1" smtClean="0"/>
              <a:t>menuju</a:t>
            </a:r>
            <a:r>
              <a:rPr lang="en-US" sz="2400" dirty="0" smtClean="0"/>
              <a:t> </a:t>
            </a:r>
            <a:r>
              <a:rPr lang="en-US" sz="2400" dirty="0" err="1" smtClean="0"/>
              <a:t>ke</a:t>
            </a:r>
            <a:r>
              <a:rPr lang="en-US" sz="2400" dirty="0" smtClean="0"/>
              <a:t> </a:t>
            </a:r>
            <a:r>
              <a:rPr lang="en-US" sz="2400" dirty="0" err="1" smtClean="0"/>
              <a:t>badan</a:t>
            </a:r>
            <a:r>
              <a:rPr lang="en-US" sz="2400" dirty="0" smtClean="0"/>
              <a:t> </a:t>
            </a:r>
            <a:r>
              <a:rPr lang="en-US" sz="2400" dirty="0" err="1" smtClean="0"/>
              <a:t>sel</a:t>
            </a:r>
            <a:r>
              <a:rPr lang="en-US" sz="2400" dirty="0" smtClean="0"/>
              <a:t> </a:t>
            </a:r>
            <a:r>
              <a:rPr lang="en-US" sz="2400" dirty="0" err="1" smtClean="0"/>
              <a:t>saraf</a:t>
            </a:r>
            <a:r>
              <a:rPr lang="en-US" sz="2400" dirty="0" smtClean="0"/>
              <a:t> .</a:t>
            </a:r>
            <a:endParaRPr lang="en-US" sz="2400" dirty="0"/>
          </a:p>
        </p:txBody>
      </p:sp>
      <p:sp>
        <p:nvSpPr>
          <p:cNvPr id="5" name="Rectangle 4"/>
          <p:cNvSpPr/>
          <p:nvPr/>
        </p:nvSpPr>
        <p:spPr>
          <a:xfrm>
            <a:off x="609600" y="4267200"/>
            <a:ext cx="8153400" cy="1697068"/>
          </a:xfrm>
          <a:prstGeom prst="rect">
            <a:avLst/>
          </a:prstGeom>
        </p:spPr>
        <p:txBody>
          <a:bodyPr wrap="square">
            <a:spAutoFit/>
          </a:bodyPr>
          <a:lstStyle/>
          <a:p>
            <a:pPr>
              <a:lnSpc>
                <a:spcPct val="150000"/>
              </a:lnSpc>
              <a:buNone/>
              <a:tabLst>
                <a:tab pos="457200" algn="l"/>
              </a:tabLst>
            </a:pPr>
            <a:r>
              <a:rPr lang="en-US" sz="2400" b="1" dirty="0" err="1" smtClean="0">
                <a:solidFill>
                  <a:srgbClr val="00B0F0"/>
                </a:solidFill>
              </a:rPr>
              <a:t>Akson</a:t>
            </a:r>
            <a:r>
              <a:rPr lang="en-US" sz="2400" b="1" dirty="0" smtClean="0">
                <a:solidFill>
                  <a:srgbClr val="00B0F0"/>
                </a:solidFill>
              </a:rPr>
              <a:t> (</a:t>
            </a:r>
            <a:r>
              <a:rPr lang="en-US" sz="2400" b="1" dirty="0" err="1" smtClean="0">
                <a:solidFill>
                  <a:srgbClr val="00B0F0"/>
                </a:solidFill>
              </a:rPr>
              <a:t>neurit</a:t>
            </a:r>
            <a:r>
              <a:rPr lang="en-US" sz="2400" b="1" dirty="0" smtClean="0">
                <a:solidFill>
                  <a:srgbClr val="00B0F0"/>
                </a:solidFill>
              </a:rPr>
              <a:t>) </a:t>
            </a:r>
          </a:p>
          <a:p>
            <a:pPr marL="6350">
              <a:lnSpc>
                <a:spcPct val="150000"/>
              </a:lnSpc>
              <a:buNone/>
              <a:tabLst>
                <a:tab pos="457200" algn="l"/>
              </a:tabLst>
            </a:pPr>
            <a:r>
              <a:rPr lang="en-US" sz="2400" dirty="0" err="1" smtClean="0"/>
              <a:t>Merupakan</a:t>
            </a:r>
            <a:r>
              <a:rPr lang="en-US" sz="2400" dirty="0" smtClean="0"/>
              <a:t> </a:t>
            </a:r>
            <a:r>
              <a:rPr lang="en-US" sz="2400" dirty="0" err="1" smtClean="0"/>
              <a:t>serabut</a:t>
            </a:r>
            <a:r>
              <a:rPr lang="en-US" sz="2400" dirty="0" smtClean="0"/>
              <a:t> yang </a:t>
            </a:r>
            <a:r>
              <a:rPr lang="en-US" sz="2400" dirty="0" err="1" smtClean="0"/>
              <a:t>panjang</a:t>
            </a:r>
            <a:r>
              <a:rPr lang="id-ID" sz="2400" dirty="0" smtClean="0"/>
              <a:t>, berf</a:t>
            </a:r>
            <a:r>
              <a:rPr lang="en-US" sz="2400" dirty="0" err="1" smtClean="0"/>
              <a:t>ungsi</a:t>
            </a:r>
            <a:r>
              <a:rPr lang="en-US" sz="2400" dirty="0" smtClean="0"/>
              <a:t> </a:t>
            </a:r>
            <a:r>
              <a:rPr lang="en-US" sz="2400" dirty="0" err="1" smtClean="0"/>
              <a:t>meneruskan</a:t>
            </a:r>
            <a:r>
              <a:rPr lang="en-US" sz="2400" dirty="0" smtClean="0"/>
              <a:t> </a:t>
            </a:r>
            <a:r>
              <a:rPr lang="en-US" sz="2400" dirty="0" err="1" smtClean="0"/>
              <a:t>impuls</a:t>
            </a:r>
            <a:r>
              <a:rPr lang="en-US" sz="2400" dirty="0" smtClean="0"/>
              <a:t> </a:t>
            </a:r>
            <a:r>
              <a:rPr lang="en-US" sz="2400" dirty="0" err="1" smtClean="0"/>
              <a:t>dari</a:t>
            </a:r>
            <a:r>
              <a:rPr lang="en-US" sz="2400" dirty="0" smtClean="0"/>
              <a:t> </a:t>
            </a:r>
            <a:r>
              <a:rPr lang="en-US" sz="2400" dirty="0" err="1" smtClean="0"/>
              <a:t>badan</a:t>
            </a:r>
            <a:r>
              <a:rPr lang="en-US" sz="2400" dirty="0" smtClean="0"/>
              <a:t> </a:t>
            </a:r>
            <a:r>
              <a:rPr lang="en-US" sz="2400" dirty="0" err="1" smtClean="0"/>
              <a:t>sel</a:t>
            </a:r>
            <a:r>
              <a:rPr lang="en-US" sz="2400" dirty="0" smtClean="0"/>
              <a:t> </a:t>
            </a:r>
            <a:r>
              <a:rPr lang="en-US" sz="2400" dirty="0" err="1" smtClean="0"/>
              <a:t>saraf</a:t>
            </a:r>
            <a:r>
              <a:rPr lang="en-US" sz="2400" dirty="0" smtClean="0"/>
              <a:t> </a:t>
            </a:r>
            <a:r>
              <a:rPr lang="en-US" sz="2400" dirty="0" err="1" smtClean="0"/>
              <a:t>ke</a:t>
            </a:r>
            <a:r>
              <a:rPr lang="en-US" sz="2400" dirty="0" smtClean="0"/>
              <a:t> </a:t>
            </a:r>
            <a:r>
              <a:rPr lang="en-US" sz="2400" dirty="0" err="1" smtClean="0"/>
              <a:t>kelenjar</a:t>
            </a:r>
            <a:r>
              <a:rPr lang="en-US" sz="2400" dirty="0" smtClean="0"/>
              <a:t> </a:t>
            </a:r>
            <a:r>
              <a:rPr lang="en-US" sz="2400" dirty="0" err="1" smtClean="0"/>
              <a:t>dan</a:t>
            </a:r>
            <a:r>
              <a:rPr lang="en-US" sz="2400" dirty="0" smtClean="0"/>
              <a:t> </a:t>
            </a:r>
            <a:r>
              <a:rPr lang="en-US" sz="2400" dirty="0" err="1" smtClean="0"/>
              <a:t>serabut-serabut</a:t>
            </a:r>
            <a:r>
              <a:rPr lang="en-US" sz="2400" dirty="0" smtClean="0"/>
              <a:t> </a:t>
            </a:r>
            <a:r>
              <a:rPr lang="en-US" sz="2400" dirty="0" err="1" smtClean="0"/>
              <a:t>otot</a:t>
            </a:r>
            <a:r>
              <a:rPr lang="en-US" sz="2400" dirty="0" smtClean="0"/>
              <a:t>.</a:t>
            </a:r>
            <a:endParaRPr lang="en-US" sz="2400" dirty="0"/>
          </a:p>
        </p:txBody>
      </p:sp>
      <p:sp>
        <p:nvSpPr>
          <p:cNvPr id="8" name="Title 1"/>
          <p:cNvSpPr txBox="1">
            <a:spLocks/>
          </p:cNvSpPr>
          <p:nvPr/>
        </p:nvSpPr>
        <p:spPr>
          <a:xfrm>
            <a:off x="2895600" y="381000"/>
            <a:ext cx="3124200" cy="685800"/>
          </a:xfrm>
          <a:prstGeom prst="rect">
            <a:avLst/>
          </a:prstGeom>
          <a:solidFill>
            <a:srgbClr val="00B0F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oAutofit/>
          </a:bodyPr>
          <a:lstStyle/>
          <a:p>
            <a:pPr marL="339725" marR="0" lvl="0" indent="-339725" algn="ctr"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err="1" smtClean="0">
                <a:ln>
                  <a:noFill/>
                </a:ln>
                <a:solidFill>
                  <a:schemeClr val="tx1"/>
                </a:solidFill>
                <a:effectLst/>
                <a:uLnTx/>
                <a:uFillTx/>
                <a:latin typeface="+mj-lt"/>
                <a:ea typeface="+mj-ea"/>
                <a:cs typeface="+mj-cs"/>
              </a:rPr>
              <a:t>Sel</a:t>
            </a:r>
            <a:r>
              <a:rPr kumimoji="0" lang="en-US" sz="2800" b="1" i="0" u="none" strike="noStrike" kern="1200" cap="none" spc="0" normalizeH="0" baseline="0" noProof="0" dirty="0" smtClean="0">
                <a:ln>
                  <a:noFill/>
                </a:ln>
                <a:solidFill>
                  <a:schemeClr val="tx1"/>
                </a:solidFill>
                <a:effectLst/>
                <a:uLnTx/>
                <a:uFillTx/>
                <a:latin typeface="+mj-lt"/>
                <a:ea typeface="+mj-ea"/>
                <a:cs typeface="+mj-cs"/>
              </a:rPr>
              <a:t> </a:t>
            </a:r>
            <a:r>
              <a:rPr kumimoji="0" lang="en-US" sz="2800" b="1" i="0" u="none" strike="noStrike" kern="1200" cap="none" spc="0" normalizeH="0" baseline="0" noProof="0" dirty="0" err="1" smtClean="0">
                <a:ln>
                  <a:noFill/>
                </a:ln>
                <a:solidFill>
                  <a:schemeClr val="tx1"/>
                </a:solidFill>
                <a:effectLst/>
                <a:uLnTx/>
                <a:uFillTx/>
                <a:latin typeface="+mj-lt"/>
                <a:ea typeface="+mj-ea"/>
                <a:cs typeface="+mj-cs"/>
              </a:rPr>
              <a:t>Saraf</a:t>
            </a:r>
            <a:r>
              <a:rPr kumimoji="0" lang="en-US" sz="2800" b="1" i="0" u="none" strike="noStrike" kern="1200" cap="none" spc="0" normalizeH="0" baseline="0" noProof="0" dirty="0" smtClean="0">
                <a:ln>
                  <a:noFill/>
                </a:ln>
                <a:solidFill>
                  <a:schemeClr val="tx1"/>
                </a:solidFill>
                <a:effectLst/>
                <a:uLnTx/>
                <a:uFillTx/>
                <a:latin typeface="+mj-lt"/>
                <a:ea typeface="+mj-ea"/>
                <a:cs typeface="+mj-cs"/>
              </a:rPr>
              <a:t> </a:t>
            </a:r>
            <a:r>
              <a:rPr kumimoji="0" lang="id-ID" sz="2800" b="1" i="0" u="none" strike="noStrike" kern="1200" cap="none" spc="0" normalizeH="0" baseline="0" noProof="0" dirty="0" smtClean="0">
                <a:ln>
                  <a:noFill/>
                </a:ln>
                <a:solidFill>
                  <a:schemeClr val="tx1"/>
                </a:solidFill>
                <a:effectLst/>
                <a:uLnTx/>
                <a:uFillTx/>
                <a:latin typeface="+mj-lt"/>
                <a:ea typeface="+mj-ea"/>
                <a:cs typeface="+mj-cs"/>
              </a:rPr>
              <a:t>(</a:t>
            </a:r>
            <a:r>
              <a:rPr kumimoji="0" lang="en-US" sz="2800" b="1" i="0" u="none" strike="noStrike" kern="1200" cap="none" spc="0" normalizeH="0" baseline="0" noProof="0" dirty="0" smtClean="0">
                <a:ln>
                  <a:noFill/>
                </a:ln>
                <a:solidFill>
                  <a:schemeClr val="tx1"/>
                </a:solidFill>
                <a:effectLst/>
                <a:uLnTx/>
                <a:uFillTx/>
                <a:latin typeface="+mj-lt"/>
                <a:ea typeface="+mj-ea"/>
                <a:cs typeface="+mj-cs"/>
              </a:rPr>
              <a:t>Neuron</a:t>
            </a:r>
            <a:r>
              <a:rPr kumimoji="0" lang="id-ID" sz="2800" b="1" i="0" u="none" strike="noStrike" kern="1200" cap="none" spc="0" normalizeH="0" baseline="0" noProof="0" dirty="0" smtClean="0">
                <a:ln>
                  <a:noFill/>
                </a:ln>
                <a:solidFill>
                  <a:schemeClr val="tx1"/>
                </a:solidFill>
                <a:effectLst/>
                <a:uLnTx/>
                <a:uFillTx/>
                <a:latin typeface="+mj-lt"/>
                <a:ea typeface="+mj-ea"/>
                <a:cs typeface="+mj-cs"/>
              </a:rPr>
              <a:t>)</a:t>
            </a:r>
            <a:endParaRPr kumimoji="0" lang="en-US" sz="2800" b="1" i="0" u="none" strike="noStrike" kern="1200" cap="none" spc="0" normalizeH="0" baseline="0" noProof="0" dirty="0">
              <a:ln>
                <a:noFill/>
              </a:ln>
              <a:solidFill>
                <a:schemeClr val="tx1"/>
              </a:solidFill>
              <a:effectLst/>
              <a:uLnTx/>
              <a:uFillTx/>
              <a:latin typeface="+mj-lt"/>
              <a:ea typeface="+mj-ea"/>
              <a:cs typeface="+mj-cs"/>
            </a:endParaRPr>
          </a:p>
        </p:txBody>
      </p:sp>
      <p:sp>
        <p:nvSpPr>
          <p:cNvPr id="9" name="TextBox 8"/>
          <p:cNvSpPr txBox="1"/>
          <p:nvPr/>
        </p:nvSpPr>
        <p:spPr>
          <a:xfrm>
            <a:off x="609600" y="1600200"/>
            <a:ext cx="3856248" cy="461665"/>
          </a:xfrm>
          <a:prstGeom prst="rect">
            <a:avLst/>
          </a:prstGeom>
          <a:noFill/>
        </p:spPr>
        <p:txBody>
          <a:bodyPr wrap="none" rtlCol="0">
            <a:spAutoFit/>
          </a:bodyPr>
          <a:lstStyle/>
          <a:p>
            <a:r>
              <a:rPr lang="id-ID" sz="2400" dirty="0" smtClean="0"/>
              <a:t>Dua macam serabut sel saraf;</a:t>
            </a:r>
            <a:endParaRPr lang="id-ID" sz="2400"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down)">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wipe(down)">
                                      <p:cBhvr>
                                        <p:cTn id="17" dur="5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animEffect transition="in" filter="wipe(down)">
                                      <p:cBhvr>
                                        <p:cTn id="2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build="p"/>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457200" y="1524000"/>
            <a:ext cx="3962400" cy="4727710"/>
          </a:xfrm>
          <a:prstGeom prst="rect">
            <a:avLst/>
          </a:prstGeom>
          <a:noFill/>
          <a:ln w="9525">
            <a:solidFill>
              <a:schemeClr val="tx1"/>
            </a:solidFill>
            <a:miter lim="800000"/>
            <a:headEnd/>
            <a:tailEnd/>
          </a:ln>
          <a:effectLst/>
        </p:spPr>
      </p:pic>
      <p:sp>
        <p:nvSpPr>
          <p:cNvPr id="5" name="Rectangle 4"/>
          <p:cNvSpPr/>
          <p:nvPr/>
        </p:nvSpPr>
        <p:spPr>
          <a:xfrm>
            <a:off x="5105400" y="2819400"/>
            <a:ext cx="3200400" cy="1785104"/>
          </a:xfrm>
          <a:prstGeom prst="rect">
            <a:avLst/>
          </a:prstGeom>
        </p:spPr>
        <p:txBody>
          <a:bodyPr wrap="square">
            <a:spAutoFit/>
          </a:bodyPr>
          <a:lstStyle/>
          <a:p>
            <a:r>
              <a:rPr lang="en-US" sz="2200" b="1" dirty="0" err="1" smtClean="0"/>
              <a:t>Jenis-jenis</a:t>
            </a:r>
            <a:r>
              <a:rPr lang="en-US" sz="2200" b="1" dirty="0" smtClean="0"/>
              <a:t> neuron</a:t>
            </a:r>
            <a:r>
              <a:rPr lang="en-US" sz="2200" dirty="0" smtClean="0"/>
              <a:t>:</a:t>
            </a:r>
            <a:endParaRPr lang="id-ID" sz="2200" dirty="0" smtClean="0"/>
          </a:p>
          <a:p>
            <a:r>
              <a:rPr lang="en-US" sz="2200" dirty="0" smtClean="0"/>
              <a:t> </a:t>
            </a:r>
            <a:endParaRPr lang="id-ID" sz="2200" dirty="0" smtClean="0"/>
          </a:p>
          <a:p>
            <a:pPr marL="457200" indent="-457200">
              <a:buAutoNum type="alphaLcParenBoth"/>
            </a:pPr>
            <a:r>
              <a:rPr lang="en-US" sz="2200" dirty="0" smtClean="0"/>
              <a:t>Neuron</a:t>
            </a:r>
            <a:r>
              <a:rPr lang="id-ID" sz="2200" dirty="0" smtClean="0"/>
              <a:t> m</a:t>
            </a:r>
            <a:r>
              <a:rPr lang="en-US" sz="2200" dirty="0" err="1" smtClean="0"/>
              <a:t>otor</a:t>
            </a:r>
            <a:endParaRPr lang="id-ID" sz="2200" dirty="0" smtClean="0"/>
          </a:p>
          <a:p>
            <a:pPr marL="457200" indent="-457200">
              <a:buAutoNum type="alphaLcParenBoth"/>
            </a:pPr>
            <a:r>
              <a:rPr lang="id-ID" sz="2200" dirty="0" smtClean="0"/>
              <a:t>N</a:t>
            </a:r>
            <a:r>
              <a:rPr lang="en-US" sz="2200" dirty="0" err="1" smtClean="0"/>
              <a:t>euron</a:t>
            </a:r>
            <a:r>
              <a:rPr lang="en-US" sz="2200" dirty="0" smtClean="0"/>
              <a:t> </a:t>
            </a:r>
            <a:r>
              <a:rPr lang="en-US" sz="2200" dirty="0" err="1" smtClean="0"/>
              <a:t>sensori</a:t>
            </a:r>
            <a:r>
              <a:rPr lang="en-US" sz="2200" dirty="0" smtClean="0"/>
              <a:t> </a:t>
            </a:r>
            <a:endParaRPr lang="id-ID" sz="2200" dirty="0" smtClean="0"/>
          </a:p>
          <a:p>
            <a:pPr marL="457200" indent="-457200">
              <a:buAutoNum type="alphaLcParenBoth"/>
            </a:pPr>
            <a:r>
              <a:rPr lang="id-ID" sz="2200" dirty="0" smtClean="0"/>
              <a:t>I</a:t>
            </a:r>
            <a:r>
              <a:rPr lang="en-US" sz="2200" dirty="0" err="1" smtClean="0"/>
              <a:t>nterneuron</a:t>
            </a:r>
            <a:endParaRPr lang="en-US" sz="2200" dirty="0"/>
          </a:p>
        </p:txBody>
      </p:sp>
      <p:sp>
        <p:nvSpPr>
          <p:cNvPr id="4" name="Title 1"/>
          <p:cNvSpPr txBox="1">
            <a:spLocks/>
          </p:cNvSpPr>
          <p:nvPr/>
        </p:nvSpPr>
        <p:spPr>
          <a:xfrm>
            <a:off x="2895600" y="381000"/>
            <a:ext cx="3124200" cy="685800"/>
          </a:xfrm>
          <a:prstGeom prst="rect">
            <a:avLst/>
          </a:prstGeom>
          <a:solidFill>
            <a:srgbClr val="00B0F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oAutofit/>
          </a:bodyPr>
          <a:lstStyle/>
          <a:p>
            <a:pPr marL="339725" marR="0" lvl="0" indent="-339725" algn="ctr"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err="1" smtClean="0">
                <a:ln>
                  <a:noFill/>
                </a:ln>
                <a:solidFill>
                  <a:schemeClr val="tx1"/>
                </a:solidFill>
                <a:effectLst/>
                <a:uLnTx/>
                <a:uFillTx/>
                <a:latin typeface="+mj-lt"/>
                <a:ea typeface="+mj-ea"/>
                <a:cs typeface="+mj-cs"/>
              </a:rPr>
              <a:t>Sel</a:t>
            </a:r>
            <a:r>
              <a:rPr kumimoji="0" lang="en-US" sz="2800" b="1" i="0" u="none" strike="noStrike" kern="1200" cap="none" spc="0" normalizeH="0" baseline="0" noProof="0" dirty="0" smtClean="0">
                <a:ln>
                  <a:noFill/>
                </a:ln>
                <a:solidFill>
                  <a:schemeClr val="tx1"/>
                </a:solidFill>
                <a:effectLst/>
                <a:uLnTx/>
                <a:uFillTx/>
                <a:latin typeface="+mj-lt"/>
                <a:ea typeface="+mj-ea"/>
                <a:cs typeface="+mj-cs"/>
              </a:rPr>
              <a:t> </a:t>
            </a:r>
            <a:r>
              <a:rPr kumimoji="0" lang="en-US" sz="2800" b="1" i="0" u="none" strike="noStrike" kern="1200" cap="none" spc="0" normalizeH="0" baseline="0" noProof="0" dirty="0" err="1" smtClean="0">
                <a:ln>
                  <a:noFill/>
                </a:ln>
                <a:solidFill>
                  <a:schemeClr val="tx1"/>
                </a:solidFill>
                <a:effectLst/>
                <a:uLnTx/>
                <a:uFillTx/>
                <a:latin typeface="+mj-lt"/>
                <a:ea typeface="+mj-ea"/>
                <a:cs typeface="+mj-cs"/>
              </a:rPr>
              <a:t>Saraf</a:t>
            </a:r>
            <a:r>
              <a:rPr kumimoji="0" lang="en-US" sz="2800" b="1" i="0" u="none" strike="noStrike" kern="1200" cap="none" spc="0" normalizeH="0" baseline="0" noProof="0" dirty="0" smtClean="0">
                <a:ln>
                  <a:noFill/>
                </a:ln>
                <a:solidFill>
                  <a:schemeClr val="tx1"/>
                </a:solidFill>
                <a:effectLst/>
                <a:uLnTx/>
                <a:uFillTx/>
                <a:latin typeface="+mj-lt"/>
                <a:ea typeface="+mj-ea"/>
                <a:cs typeface="+mj-cs"/>
              </a:rPr>
              <a:t> </a:t>
            </a:r>
            <a:r>
              <a:rPr kumimoji="0" lang="id-ID" sz="2800" b="1" i="0" u="none" strike="noStrike" kern="1200" cap="none" spc="0" normalizeH="0" baseline="0" noProof="0" dirty="0" smtClean="0">
                <a:ln>
                  <a:noFill/>
                </a:ln>
                <a:solidFill>
                  <a:schemeClr val="tx1"/>
                </a:solidFill>
                <a:effectLst/>
                <a:uLnTx/>
                <a:uFillTx/>
                <a:latin typeface="+mj-lt"/>
                <a:ea typeface="+mj-ea"/>
                <a:cs typeface="+mj-cs"/>
              </a:rPr>
              <a:t>(</a:t>
            </a:r>
            <a:r>
              <a:rPr kumimoji="0" lang="en-US" sz="2800" b="1" i="0" u="none" strike="noStrike" kern="1200" cap="none" spc="0" normalizeH="0" baseline="0" noProof="0" dirty="0" smtClean="0">
                <a:ln>
                  <a:noFill/>
                </a:ln>
                <a:solidFill>
                  <a:schemeClr val="tx1"/>
                </a:solidFill>
                <a:effectLst/>
                <a:uLnTx/>
                <a:uFillTx/>
                <a:latin typeface="+mj-lt"/>
                <a:ea typeface="+mj-ea"/>
                <a:cs typeface="+mj-cs"/>
              </a:rPr>
              <a:t>Neuron</a:t>
            </a:r>
            <a:r>
              <a:rPr kumimoji="0" lang="id-ID" sz="2800" b="1" i="0" u="none" strike="noStrike" kern="1200" cap="none" spc="0" normalizeH="0" baseline="0" noProof="0" dirty="0" smtClean="0">
                <a:ln>
                  <a:noFill/>
                </a:ln>
                <a:solidFill>
                  <a:schemeClr val="tx1"/>
                </a:solidFill>
                <a:effectLst/>
                <a:uLnTx/>
                <a:uFillTx/>
                <a:latin typeface="+mj-lt"/>
                <a:ea typeface="+mj-ea"/>
                <a:cs typeface="+mj-cs"/>
              </a:rPr>
              <a:t>)</a:t>
            </a:r>
            <a:endParaRPr kumimoji="0" lang="en-US" sz="2800" b="1"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additive="base">
                                        <p:cTn id="7" dur="500" fill="hold"/>
                                        <p:tgtEl>
                                          <p:spTgt spid="3074"/>
                                        </p:tgtEl>
                                        <p:attrNameLst>
                                          <p:attrName>ppt_x</p:attrName>
                                        </p:attrNameLst>
                                      </p:cBhvr>
                                      <p:tavLst>
                                        <p:tav tm="0">
                                          <p:val>
                                            <p:strVal val="#ppt_x"/>
                                          </p:val>
                                        </p:tav>
                                        <p:tav tm="100000">
                                          <p:val>
                                            <p:strVal val="#ppt_x"/>
                                          </p:val>
                                        </p:tav>
                                      </p:tavLst>
                                    </p:anim>
                                    <p:anim calcmode="lin" valueType="num">
                                      <p:cBhvr additive="base">
                                        <p:cTn id="8"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7"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457200" y="1524000"/>
            <a:ext cx="8229600" cy="3970318"/>
          </a:xfrm>
          <a:prstGeom prst="rect">
            <a:avLst/>
          </a:prstGeom>
        </p:spPr>
        <p:txBody>
          <a:bodyPr wrap="square">
            <a:spAutoFit/>
          </a:bodyPr>
          <a:lstStyle/>
          <a:p>
            <a:pPr marL="339725" indent="-339725">
              <a:lnSpc>
                <a:spcPct val="150000"/>
              </a:lnSpc>
              <a:buFont typeface="Arial" pitchFamily="34" charset="0"/>
              <a:buChar char="•"/>
            </a:pPr>
            <a:r>
              <a:rPr lang="en-US" sz="2400" dirty="0" err="1" smtClean="0"/>
              <a:t>Subtitusi</a:t>
            </a:r>
            <a:r>
              <a:rPr lang="en-US" sz="2400" dirty="0" smtClean="0"/>
              <a:t> </a:t>
            </a:r>
            <a:r>
              <a:rPr lang="en-US" sz="2400" dirty="0" err="1" smtClean="0"/>
              <a:t>lemak</a:t>
            </a:r>
            <a:r>
              <a:rPr lang="en-US" sz="2400" dirty="0" smtClean="0"/>
              <a:t> yang </a:t>
            </a:r>
            <a:r>
              <a:rPr lang="en-US" sz="2400" dirty="0" err="1" smtClean="0"/>
              <a:t>mengelilingi</a:t>
            </a:r>
            <a:r>
              <a:rPr lang="en-US" sz="2400" dirty="0" smtClean="0"/>
              <a:t> </a:t>
            </a:r>
            <a:r>
              <a:rPr lang="en-US" sz="2400" dirty="0" err="1" smtClean="0"/>
              <a:t>sel</a:t>
            </a:r>
            <a:r>
              <a:rPr lang="en-US" sz="2400" dirty="0" smtClean="0"/>
              <a:t> </a:t>
            </a:r>
            <a:r>
              <a:rPr lang="en-US" sz="2400" dirty="0" err="1" smtClean="0"/>
              <a:t>saraf</a:t>
            </a:r>
            <a:r>
              <a:rPr lang="en-US" sz="2400" dirty="0" smtClean="0"/>
              <a:t> </a:t>
            </a:r>
            <a:r>
              <a:rPr lang="en-US" sz="2400" b="1" dirty="0" err="1" smtClean="0"/>
              <a:t>disebut</a:t>
            </a:r>
            <a:r>
              <a:rPr lang="en-US" sz="2400" b="1" dirty="0" smtClean="0"/>
              <a:t> </a:t>
            </a:r>
            <a:r>
              <a:rPr lang="en-US" sz="2400" b="1" dirty="0" err="1" smtClean="0"/>
              <a:t>selubung</a:t>
            </a:r>
            <a:r>
              <a:rPr lang="en-US" sz="2400" b="1" dirty="0" smtClean="0"/>
              <a:t> </a:t>
            </a:r>
            <a:r>
              <a:rPr lang="en-US" sz="2400" b="1" dirty="0" err="1" smtClean="0"/>
              <a:t>mielin</a:t>
            </a:r>
            <a:endParaRPr lang="en-US" sz="2400" b="1" dirty="0" smtClean="0"/>
          </a:p>
          <a:p>
            <a:pPr marL="339725" indent="-339725">
              <a:lnSpc>
                <a:spcPct val="150000"/>
              </a:lnSpc>
              <a:buFont typeface="Arial" pitchFamily="34" charset="0"/>
              <a:buChar char="•"/>
            </a:pPr>
            <a:r>
              <a:rPr lang="en-US" sz="2400" dirty="0" err="1" smtClean="0"/>
              <a:t>Selubung</a:t>
            </a:r>
            <a:r>
              <a:rPr lang="en-US" sz="2400" dirty="0" smtClean="0"/>
              <a:t> </a:t>
            </a:r>
            <a:r>
              <a:rPr lang="en-US" sz="2400" dirty="0" err="1" smtClean="0"/>
              <a:t>meilin</a:t>
            </a:r>
            <a:r>
              <a:rPr lang="en-US" sz="2400" dirty="0" smtClean="0"/>
              <a:t> </a:t>
            </a:r>
            <a:r>
              <a:rPr lang="en-US" sz="2400" dirty="0" err="1" smtClean="0"/>
              <a:t>tersusun</a:t>
            </a:r>
            <a:r>
              <a:rPr lang="en-US" sz="2400" dirty="0" smtClean="0"/>
              <a:t> </a:t>
            </a:r>
            <a:r>
              <a:rPr lang="en-US" sz="2400" dirty="0" err="1" smtClean="0"/>
              <a:t>atas</a:t>
            </a:r>
            <a:r>
              <a:rPr lang="en-US" sz="2400" dirty="0" smtClean="0"/>
              <a:t> </a:t>
            </a:r>
            <a:r>
              <a:rPr lang="en-US" sz="2400" dirty="0" err="1" smtClean="0"/>
              <a:t>rangkaian</a:t>
            </a:r>
            <a:r>
              <a:rPr lang="en-US" sz="2400" dirty="0" smtClean="0"/>
              <a:t> </a:t>
            </a:r>
            <a:r>
              <a:rPr lang="en-US" sz="2400" b="1" dirty="0" err="1" smtClean="0"/>
              <a:t>sel-sel</a:t>
            </a:r>
            <a:r>
              <a:rPr lang="en-US" sz="2400" dirty="0" smtClean="0"/>
              <a:t> </a:t>
            </a:r>
            <a:r>
              <a:rPr lang="en-US" sz="2400" b="1" dirty="0" err="1" smtClean="0"/>
              <a:t>schwann</a:t>
            </a:r>
            <a:r>
              <a:rPr lang="en-US" sz="2400" dirty="0" smtClean="0"/>
              <a:t> </a:t>
            </a:r>
          </a:p>
          <a:p>
            <a:pPr marL="339725" indent="-339725">
              <a:lnSpc>
                <a:spcPct val="150000"/>
              </a:lnSpc>
              <a:buFont typeface="Arial" pitchFamily="34" charset="0"/>
              <a:buChar char="•"/>
            </a:pPr>
            <a:r>
              <a:rPr lang="en-US" sz="2400" dirty="0" err="1" smtClean="0"/>
              <a:t>Pada</a:t>
            </a:r>
            <a:r>
              <a:rPr lang="en-US" sz="2400" dirty="0" smtClean="0"/>
              <a:t> </a:t>
            </a:r>
            <a:r>
              <a:rPr lang="en-US" sz="2400" dirty="0" err="1" smtClean="0"/>
              <a:t>pertemuan</a:t>
            </a:r>
            <a:r>
              <a:rPr lang="en-US" sz="2400" dirty="0" smtClean="0"/>
              <a:t> </a:t>
            </a:r>
            <a:r>
              <a:rPr lang="en-US" sz="2400" dirty="0" err="1" smtClean="0"/>
              <a:t>antara</a:t>
            </a:r>
            <a:r>
              <a:rPr lang="en-US" sz="2400" dirty="0" smtClean="0"/>
              <a:t> </a:t>
            </a:r>
            <a:r>
              <a:rPr lang="en-US" sz="2400" dirty="0" err="1" smtClean="0"/>
              <a:t>selubung</a:t>
            </a:r>
            <a:r>
              <a:rPr lang="en-US" sz="2400" dirty="0" smtClean="0"/>
              <a:t> </a:t>
            </a:r>
            <a:r>
              <a:rPr lang="en-US" sz="2400" dirty="0" err="1" smtClean="0"/>
              <a:t>mielin</a:t>
            </a:r>
            <a:r>
              <a:rPr lang="en-US" sz="2400" dirty="0" smtClean="0"/>
              <a:t> </a:t>
            </a:r>
            <a:r>
              <a:rPr lang="en-US" sz="2400" dirty="0" err="1" smtClean="0"/>
              <a:t>satu</a:t>
            </a:r>
            <a:r>
              <a:rPr lang="en-US" sz="2400" dirty="0" smtClean="0"/>
              <a:t> </a:t>
            </a:r>
            <a:r>
              <a:rPr lang="en-US" sz="2400" dirty="0" err="1" smtClean="0"/>
              <a:t>dengan</a:t>
            </a:r>
            <a:r>
              <a:rPr lang="en-US" sz="2400" dirty="0" smtClean="0"/>
              <a:t> yang lain </a:t>
            </a:r>
            <a:r>
              <a:rPr lang="en-US" sz="2400" dirty="0" err="1" smtClean="0"/>
              <a:t>terdapat</a:t>
            </a:r>
            <a:r>
              <a:rPr lang="en-US" sz="2400" dirty="0" smtClean="0"/>
              <a:t> </a:t>
            </a:r>
            <a:r>
              <a:rPr lang="en-US" sz="2400" dirty="0" err="1" smtClean="0"/>
              <a:t>bagian</a:t>
            </a:r>
            <a:r>
              <a:rPr lang="en-US" sz="2400" dirty="0" smtClean="0"/>
              <a:t> </a:t>
            </a:r>
            <a:r>
              <a:rPr lang="en-US" sz="2400" dirty="0" err="1" smtClean="0"/>
              <a:t>akson</a:t>
            </a:r>
            <a:r>
              <a:rPr lang="en-US" sz="2400" dirty="0" smtClean="0"/>
              <a:t> yang </a:t>
            </a:r>
            <a:r>
              <a:rPr lang="en-US" sz="2400" dirty="0" err="1" smtClean="0"/>
              <a:t>tidak</a:t>
            </a:r>
            <a:r>
              <a:rPr lang="en-US" sz="2400" dirty="0" smtClean="0"/>
              <a:t> </a:t>
            </a:r>
            <a:r>
              <a:rPr lang="en-US" sz="2400" dirty="0" err="1" smtClean="0"/>
              <a:t>terlindungi</a:t>
            </a:r>
            <a:r>
              <a:rPr lang="en-US" sz="2400" dirty="0" smtClean="0"/>
              <a:t> </a:t>
            </a:r>
            <a:r>
              <a:rPr lang="en-US" sz="2400" dirty="0" err="1" smtClean="0"/>
              <a:t>disebut</a:t>
            </a:r>
            <a:r>
              <a:rPr lang="en-US" sz="2400" dirty="0" smtClean="0"/>
              <a:t> </a:t>
            </a:r>
            <a:r>
              <a:rPr lang="en-US" sz="2400" b="1" dirty="0" err="1" smtClean="0"/>
              <a:t>nodus</a:t>
            </a:r>
            <a:r>
              <a:rPr lang="en-US" sz="2400" b="1" dirty="0" smtClean="0"/>
              <a:t> </a:t>
            </a:r>
            <a:r>
              <a:rPr lang="en-US" sz="2400" b="1" dirty="0" err="1" smtClean="0"/>
              <a:t>Ranvier</a:t>
            </a:r>
            <a:r>
              <a:rPr lang="en-US" sz="2400" b="1" dirty="0" smtClean="0"/>
              <a:t> </a:t>
            </a:r>
            <a:r>
              <a:rPr lang="en-US" sz="2400" dirty="0" smtClean="0"/>
              <a:t>. </a:t>
            </a:r>
          </a:p>
          <a:p>
            <a:pPr marL="339725" indent="-339725">
              <a:lnSpc>
                <a:spcPct val="150000"/>
              </a:lnSpc>
              <a:buFont typeface="Arial" pitchFamily="34" charset="0"/>
              <a:buChar char="•"/>
            </a:pPr>
            <a:r>
              <a:rPr lang="en-US" sz="2400" dirty="0" err="1" smtClean="0"/>
              <a:t>Nodus</a:t>
            </a:r>
            <a:r>
              <a:rPr lang="en-US" sz="2400" dirty="0" smtClean="0"/>
              <a:t> </a:t>
            </a:r>
            <a:r>
              <a:rPr lang="en-US" sz="2400" dirty="0" err="1" smtClean="0"/>
              <a:t>Ranvier</a:t>
            </a:r>
            <a:r>
              <a:rPr lang="en-US" sz="2400" dirty="0" smtClean="0"/>
              <a:t> </a:t>
            </a:r>
            <a:r>
              <a:rPr lang="en-US" sz="2400" dirty="0" err="1" smtClean="0"/>
              <a:t>berfungsi</a:t>
            </a:r>
            <a:r>
              <a:rPr lang="en-US" sz="2400" dirty="0" smtClean="0"/>
              <a:t> </a:t>
            </a:r>
            <a:r>
              <a:rPr lang="en-US" sz="2400" dirty="0" err="1" smtClean="0"/>
              <a:t>mempercepat</a:t>
            </a:r>
            <a:r>
              <a:rPr lang="en-US" sz="2400" dirty="0" smtClean="0"/>
              <a:t> </a:t>
            </a:r>
            <a:r>
              <a:rPr lang="en-US" sz="2400" dirty="0" err="1" smtClean="0"/>
              <a:t>jalanya</a:t>
            </a:r>
            <a:r>
              <a:rPr lang="en-US" sz="2400" dirty="0" smtClean="0"/>
              <a:t> </a:t>
            </a:r>
            <a:r>
              <a:rPr lang="en-US" sz="2400" dirty="0" err="1" smtClean="0"/>
              <a:t>impuls</a:t>
            </a:r>
            <a:endParaRPr lang="en-US" sz="2400" dirty="0"/>
          </a:p>
        </p:txBody>
      </p:sp>
      <p:sp>
        <p:nvSpPr>
          <p:cNvPr id="5" name="Title 1"/>
          <p:cNvSpPr txBox="1">
            <a:spLocks/>
          </p:cNvSpPr>
          <p:nvPr/>
        </p:nvSpPr>
        <p:spPr>
          <a:xfrm>
            <a:off x="2895600" y="381000"/>
            <a:ext cx="3124200" cy="685800"/>
          </a:xfrm>
          <a:prstGeom prst="rect">
            <a:avLst/>
          </a:prstGeom>
          <a:solidFill>
            <a:srgbClr val="00B0F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oAutofit/>
          </a:bodyPr>
          <a:lstStyle/>
          <a:p>
            <a:pPr marL="339725" marR="0" lvl="0" indent="-339725" algn="ctr"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err="1" smtClean="0">
                <a:ln>
                  <a:noFill/>
                </a:ln>
                <a:solidFill>
                  <a:schemeClr val="tx1"/>
                </a:solidFill>
                <a:effectLst/>
                <a:uLnTx/>
                <a:uFillTx/>
                <a:latin typeface="+mj-lt"/>
                <a:ea typeface="+mj-ea"/>
                <a:cs typeface="+mj-cs"/>
              </a:rPr>
              <a:t>Sel</a:t>
            </a:r>
            <a:r>
              <a:rPr kumimoji="0" lang="en-US" sz="2800" b="1" i="0" u="none" strike="noStrike" kern="1200" cap="none" spc="0" normalizeH="0" baseline="0" noProof="0" dirty="0" smtClean="0">
                <a:ln>
                  <a:noFill/>
                </a:ln>
                <a:solidFill>
                  <a:schemeClr val="tx1"/>
                </a:solidFill>
                <a:effectLst/>
                <a:uLnTx/>
                <a:uFillTx/>
                <a:latin typeface="+mj-lt"/>
                <a:ea typeface="+mj-ea"/>
                <a:cs typeface="+mj-cs"/>
              </a:rPr>
              <a:t> </a:t>
            </a:r>
            <a:r>
              <a:rPr kumimoji="0" lang="en-US" sz="2800" b="1" i="0" u="none" strike="noStrike" kern="1200" cap="none" spc="0" normalizeH="0" baseline="0" noProof="0" dirty="0" err="1" smtClean="0">
                <a:ln>
                  <a:noFill/>
                </a:ln>
                <a:solidFill>
                  <a:schemeClr val="tx1"/>
                </a:solidFill>
                <a:effectLst/>
                <a:uLnTx/>
                <a:uFillTx/>
                <a:latin typeface="+mj-lt"/>
                <a:ea typeface="+mj-ea"/>
                <a:cs typeface="+mj-cs"/>
              </a:rPr>
              <a:t>Saraf</a:t>
            </a:r>
            <a:r>
              <a:rPr kumimoji="0" lang="en-US" sz="2800" b="1" i="0" u="none" strike="noStrike" kern="1200" cap="none" spc="0" normalizeH="0" baseline="0" noProof="0" dirty="0" smtClean="0">
                <a:ln>
                  <a:noFill/>
                </a:ln>
                <a:solidFill>
                  <a:schemeClr val="tx1"/>
                </a:solidFill>
                <a:effectLst/>
                <a:uLnTx/>
                <a:uFillTx/>
                <a:latin typeface="+mj-lt"/>
                <a:ea typeface="+mj-ea"/>
                <a:cs typeface="+mj-cs"/>
              </a:rPr>
              <a:t> </a:t>
            </a:r>
            <a:r>
              <a:rPr kumimoji="0" lang="id-ID" sz="2800" b="1" i="0" u="none" strike="noStrike" kern="1200" cap="none" spc="0" normalizeH="0" baseline="0" noProof="0" dirty="0" smtClean="0">
                <a:ln>
                  <a:noFill/>
                </a:ln>
                <a:solidFill>
                  <a:schemeClr val="tx1"/>
                </a:solidFill>
                <a:effectLst/>
                <a:uLnTx/>
                <a:uFillTx/>
                <a:latin typeface="+mj-lt"/>
                <a:ea typeface="+mj-ea"/>
                <a:cs typeface="+mj-cs"/>
              </a:rPr>
              <a:t>(</a:t>
            </a:r>
            <a:r>
              <a:rPr kumimoji="0" lang="en-US" sz="2800" b="1" i="0" u="none" strike="noStrike" kern="1200" cap="none" spc="0" normalizeH="0" baseline="0" noProof="0" dirty="0" smtClean="0">
                <a:ln>
                  <a:noFill/>
                </a:ln>
                <a:solidFill>
                  <a:schemeClr val="tx1"/>
                </a:solidFill>
                <a:effectLst/>
                <a:uLnTx/>
                <a:uFillTx/>
                <a:latin typeface="+mj-lt"/>
                <a:ea typeface="+mj-ea"/>
                <a:cs typeface="+mj-cs"/>
              </a:rPr>
              <a:t>Neuron</a:t>
            </a:r>
            <a:r>
              <a:rPr kumimoji="0" lang="id-ID" sz="2800" b="1" i="0" u="none" strike="noStrike" kern="1200" cap="none" spc="0" normalizeH="0" baseline="0" noProof="0" dirty="0" smtClean="0">
                <a:ln>
                  <a:noFill/>
                </a:ln>
                <a:solidFill>
                  <a:schemeClr val="tx1"/>
                </a:solidFill>
                <a:effectLst/>
                <a:uLnTx/>
                <a:uFillTx/>
                <a:latin typeface="+mj-lt"/>
                <a:ea typeface="+mj-ea"/>
                <a:cs typeface="+mj-cs"/>
              </a:rPr>
              <a:t>)</a:t>
            </a:r>
            <a:endParaRPr kumimoji="0" lang="en-US" sz="2800" b="1"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20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20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825</TotalTime>
  <Words>2656</Words>
  <Application>Microsoft Office PowerPoint</Application>
  <PresentationFormat>On-screen Show (4:3)</PresentationFormat>
  <Paragraphs>351</Paragraphs>
  <Slides>69</Slides>
  <Notes>1</Notes>
  <HiddenSlides>0</HiddenSlides>
  <MMClips>0</MMClips>
  <ScaleCrop>false</ScaleCrop>
  <HeadingPairs>
    <vt:vector size="4" baseType="variant">
      <vt:variant>
        <vt:lpstr>Theme</vt:lpstr>
      </vt:variant>
      <vt:variant>
        <vt:i4>1</vt:i4>
      </vt:variant>
      <vt:variant>
        <vt:lpstr>Slide Titles</vt:lpstr>
      </vt:variant>
      <vt:variant>
        <vt:i4>69</vt:i4>
      </vt:variant>
    </vt:vector>
  </HeadingPairs>
  <TitlesOfParts>
    <vt:vector size="70" baseType="lpstr">
      <vt:lpstr>Office Theme</vt:lpstr>
      <vt:lpstr>PowerPoint Presentation</vt:lpstr>
      <vt:lpstr>Pendahuluan </vt:lpstr>
      <vt:lpstr>SISTEM SARAF</vt:lpstr>
      <vt:lpstr>SISTEM SARAF</vt:lpstr>
      <vt:lpstr>PowerPoint Presentation</vt:lpstr>
      <vt:lpstr>PowerPoint Presentation</vt:lpstr>
      <vt:lpstr>PowerPoint Presentation</vt:lpstr>
      <vt:lpstr>PowerPoint Presentation</vt:lpstr>
      <vt:lpstr>PowerPoint Presentation</vt:lpstr>
      <vt:lpstr>PowerPoint Presentation</vt:lpstr>
      <vt:lpstr>Prinsip Penghantar Impuls</vt:lpstr>
      <vt:lpstr>Prinsip Penghantar Impuls</vt:lpstr>
      <vt:lpstr>Prinsip Penghantar Impuls</vt:lpstr>
      <vt:lpstr>Mekanisme Kerja Sinapsis</vt:lpstr>
      <vt:lpstr>Prinsip Penghantar Impuls</vt:lpstr>
      <vt:lpstr>Gerak refleks </vt:lpstr>
      <vt:lpstr>Gerak refleks </vt:lpstr>
      <vt:lpstr>Susunan Sistem Saraf</vt:lpstr>
      <vt:lpstr>Otak sebagai pusat kordinator tubuh dan diselubungi oleh jaringan yang disebut selaput meninges   Selaput ini tersusun atas tiga lapisan  1. lapisan duramater 2. lapisan arakhnoid  3. lapisan piamater  Penyakit radang pada selaput meninges disebut meningestis </vt:lpstr>
      <vt:lpstr>PowerPoint Presentation</vt:lpstr>
      <vt:lpstr>PowerPoint Presentation</vt:lpstr>
      <vt:lpstr>PowerPoint Presentation</vt:lpstr>
      <vt:lpstr>PowerPoint Presentation</vt:lpstr>
      <vt:lpstr>Otak depan (Prosensefalon) </vt:lpstr>
      <vt:lpstr>Otak depan (Prosensefalon) </vt:lpstr>
      <vt:lpstr>Otak depan (Prosensefalon) </vt:lpstr>
      <vt:lpstr>Otak tengah (Mesensefalon) </vt:lpstr>
      <vt:lpstr>Otak belakang (Rhombensefalon) </vt:lpstr>
      <vt:lpstr>PowerPoint Presentation</vt:lpstr>
      <vt:lpstr>Susunan Sistem Saraf</vt:lpstr>
      <vt:lpstr>PowerPoint Presentation</vt:lpstr>
      <vt:lpstr>PowerPoint Presentation</vt:lpstr>
      <vt:lpstr>PowerPoint Presentation</vt:lpstr>
      <vt:lpstr>PowerPoint Presentation</vt:lpstr>
      <vt:lpstr>PowerPoint Presentation</vt:lpstr>
      <vt:lpstr>PowerPoint Presentation</vt:lpstr>
      <vt:lpstr>SISTEM HORMON</vt:lpstr>
      <vt:lpstr>Kelenjar Hipofisis (pituitari)</vt:lpstr>
      <vt:lpstr>Kelenjar Hipofisis (pituitari)</vt:lpstr>
      <vt:lpstr>Kelenjar Hipofisis (pituitari)</vt:lpstr>
      <vt:lpstr>Kelenjar Epifisis</vt:lpstr>
      <vt:lpstr>Kelenjar Tiroid (Kelenjar Gondok)</vt:lpstr>
      <vt:lpstr>Kelenjar Anak Gondok  (Glandula Paratiroid)</vt:lpstr>
      <vt:lpstr>Kelenjar Timus</vt:lpstr>
      <vt:lpstr>Kelenjar Anak Ginjal  (Glandula Adrenal)</vt:lpstr>
      <vt:lpstr>Kelenjar Langerhans (Prankeas)</vt:lpstr>
      <vt:lpstr>Kelenjar Kelamin</vt:lpstr>
      <vt:lpstr>Kelenjar Pencernaan</vt:lpstr>
      <vt:lpstr>ALAT INDRA</vt:lpstr>
      <vt:lpstr>PowerPoint Presentation</vt:lpstr>
      <vt:lpstr>PowerPoint Presentation</vt:lpstr>
      <vt:lpstr>PowerPoint Presentation</vt:lpstr>
      <vt:lpstr>PowerPoint Presentation</vt:lpstr>
      <vt:lpstr>PowerPoint Presentation</vt:lpstr>
      <vt:lpstr>PowerPoint Presentation</vt:lpstr>
      <vt:lpstr>Mekanisme terjadinya suara</vt:lpstr>
      <vt:lpstr>Alat keseimbangan (Ekuilibrium)</vt:lpstr>
      <vt:lpstr>PowerPoint Presentation</vt:lpstr>
      <vt:lpstr>PowerPoint Presentation</vt:lpstr>
      <vt:lpstr>PowerPoint Presentation</vt:lpstr>
      <vt:lpstr>PowerPoint Presentation</vt:lpstr>
      <vt:lpstr>PowerPoint Presentation</vt:lpstr>
      <vt:lpstr>PowerPoint Presentation</vt:lpstr>
      <vt:lpstr>KELAINAN PADA SISTEM KOORDINASI</vt:lpstr>
      <vt:lpstr>PowerPoint Presentation</vt:lpstr>
      <vt:lpstr>OBAT PSIKOTROPIKA BERBAHAYA</vt:lpstr>
      <vt:lpstr>OBAT PSIKOTROPIKA BERBAHAYA</vt:lpstr>
      <vt:lpstr>OBAT PSIKOTROPIKA BERBAHAYA</vt:lpstr>
      <vt:lpstr>BAHAYA MINUMAN BERALKOHOL</vt:lpstr>
    </vt:vector>
  </TitlesOfParts>
  <Company>PKD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Bab 8 Sistem Regulasi Manusia</dc:title>
  <dc:creator>BAMBANG</dc:creator>
  <cp:lastModifiedBy>Se7en_Ultimate</cp:lastModifiedBy>
  <cp:revision>127</cp:revision>
  <dcterms:created xsi:type="dcterms:W3CDTF">2012-01-08T06:21:41Z</dcterms:created>
  <dcterms:modified xsi:type="dcterms:W3CDTF">2012-05-01T20:33:57Z</dcterms:modified>
</cp:coreProperties>
</file>