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59" r:id="rId6"/>
    <p:sldId id="265" r:id="rId7"/>
    <p:sldId id="260" r:id="rId8"/>
    <p:sldId id="261" r:id="rId9"/>
    <p:sldId id="266" r:id="rId10"/>
    <p:sldId id="262" r:id="rId11"/>
    <p:sldId id="267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3965B-038C-46D2-9779-6E4A947F5C67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DE26810-13E3-4F42-AE3E-840EFA385C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3965B-038C-46D2-9779-6E4A947F5C67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6810-13E3-4F42-AE3E-840EFA385C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3965B-038C-46D2-9779-6E4A947F5C67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6810-13E3-4F42-AE3E-840EFA385C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3965B-038C-46D2-9779-6E4A947F5C67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6810-13E3-4F42-AE3E-840EFA385C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3965B-038C-46D2-9779-6E4A947F5C67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DE26810-13E3-4F42-AE3E-840EFA385C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3965B-038C-46D2-9779-6E4A947F5C67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6810-13E3-4F42-AE3E-840EFA385C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3965B-038C-46D2-9779-6E4A947F5C67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6810-13E3-4F42-AE3E-840EFA385C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3965B-038C-46D2-9779-6E4A947F5C67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6810-13E3-4F42-AE3E-840EFA385C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3965B-038C-46D2-9779-6E4A947F5C67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6810-13E3-4F42-AE3E-840EFA385C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3965B-038C-46D2-9779-6E4A947F5C67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26810-13E3-4F42-AE3E-840EFA385C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3965B-038C-46D2-9779-6E4A947F5C67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DE26810-13E3-4F42-AE3E-840EFA385C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23965B-038C-46D2-9779-6E4A947F5C67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DE26810-13E3-4F42-AE3E-840EFA385C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0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23900" y="1500174"/>
            <a:ext cx="7696200" cy="152300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BAB 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LARUTAN PENYANGGA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7275" y="3643314"/>
            <a:ext cx="2505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Standar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Kompetensi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427275" y="3990161"/>
            <a:ext cx="7716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271463">
              <a:spcBef>
                <a:spcPts val="1200"/>
              </a:spcBef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Memahami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sifat-sifat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asam-basa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metode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pengukuran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	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terapannya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427275" y="4850052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Kompetensi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Dasar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427275" y="5264127"/>
            <a:ext cx="7716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271463">
              <a:spcBef>
                <a:spcPts val="1200"/>
              </a:spcBef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Menggunakan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kurva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harga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pH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titrasi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asam-basa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	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menjelaskan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penyangga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hidrolisis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4714876" y="512074"/>
            <a:ext cx="4286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B. pH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Penyangga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Basa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4348986" y="3571876"/>
            <a:ext cx="4588050" cy="1247636"/>
            <a:chOff x="357158" y="4643446"/>
            <a:chExt cx="4588050" cy="1247636"/>
          </a:xfrm>
        </p:grpSpPr>
        <p:sp>
          <p:nvSpPr>
            <p:cNvPr id="57" name="Rectangle 56"/>
            <p:cNvSpPr/>
            <p:nvPr/>
          </p:nvSpPr>
          <p:spPr>
            <a:xfrm>
              <a:off x="357158" y="4643446"/>
              <a:ext cx="10182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dengan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,</a:t>
              </a:r>
              <a:endParaRPr lang="en-US" dirty="0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1270804" y="4653216"/>
              <a:ext cx="36744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K   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=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tetapan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ionisasi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basa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lemah</a:t>
              </a:r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 </a:t>
              </a:r>
              <a:r>
                <a:rPr lang="en-US" b="1" dirty="0" smtClean="0">
                  <a:latin typeface="Times" pitchFamily="18" charset="0"/>
                  <a:cs typeface="Arial" pitchFamily="34" charset="0"/>
                  <a:sym typeface="Symbol"/>
                </a:rPr>
                <a:t> </a:t>
              </a:r>
              <a:endParaRPr lang="en-US" b="1" dirty="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1270804" y="5081844"/>
              <a:ext cx="30332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b   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=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jumlah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mol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basa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lemah</a:t>
              </a:r>
              <a:endParaRPr lang="en-US" b="1" dirty="0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270804" y="5521750"/>
              <a:ext cx="34435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g   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=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jumlah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mol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asam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konjugasi</a:t>
              </a:r>
              <a:endParaRPr lang="en-US" b="1" dirty="0"/>
            </a:p>
          </p:txBody>
        </p:sp>
      </p:grpSp>
      <p:sp>
        <p:nvSpPr>
          <p:cNvPr id="61" name="Rectangle 60"/>
          <p:cNvSpPr/>
          <p:nvPr/>
        </p:nvSpPr>
        <p:spPr>
          <a:xfrm>
            <a:off x="5429256" y="3794943"/>
            <a:ext cx="2616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Times" pitchFamily="18" charset="0"/>
                <a:cs typeface="Arial" pitchFamily="34" charset="0"/>
              </a:rPr>
              <a:t>b</a:t>
            </a:r>
            <a:endParaRPr lang="en-US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71406" y="500042"/>
            <a:ext cx="4286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A. pH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Penyangga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Asam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57158" y="3740858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atau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214282" y="5181760"/>
            <a:ext cx="4652170" cy="1247636"/>
            <a:chOff x="357158" y="4643446"/>
            <a:chExt cx="4652170" cy="1247636"/>
          </a:xfrm>
        </p:grpSpPr>
        <p:sp>
          <p:nvSpPr>
            <p:cNvPr id="37" name="Rectangle 36"/>
            <p:cNvSpPr/>
            <p:nvPr/>
          </p:nvSpPr>
          <p:spPr>
            <a:xfrm>
              <a:off x="357158" y="4643446"/>
              <a:ext cx="10182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dengan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,</a:t>
              </a:r>
              <a:endParaRPr lang="en-US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270804" y="4653216"/>
              <a:ext cx="37385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K   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=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tetapan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ionisasi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asam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lemah</a:t>
              </a:r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 </a:t>
              </a:r>
              <a:r>
                <a:rPr lang="en-US" b="1" dirty="0" smtClean="0">
                  <a:latin typeface="Times" pitchFamily="18" charset="0"/>
                  <a:cs typeface="Arial" pitchFamily="34" charset="0"/>
                  <a:sym typeface="Symbol"/>
                </a:rPr>
                <a:t> </a:t>
              </a:r>
              <a:endParaRPr lang="en-US" b="1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270804" y="5081844"/>
              <a:ext cx="309732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a   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=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jumlah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mol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asam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lemah</a:t>
              </a:r>
              <a:endParaRPr lang="en-US" b="1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270804" y="5521750"/>
              <a:ext cx="33794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g   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=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jumlah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mol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basa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konjugasi</a:t>
              </a:r>
              <a:endParaRPr lang="en-US" b="1" dirty="0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1285852" y="5411891"/>
            <a:ext cx="2535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Times" pitchFamily="18" charset="0"/>
                <a:cs typeface="Arial" pitchFamily="34" charset="0"/>
              </a:rPr>
              <a:t>a</a:t>
            </a:r>
            <a:endParaRPr lang="en-US" baseline="30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357298"/>
            <a:ext cx="307183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4286256"/>
            <a:ext cx="262397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1428736"/>
            <a:ext cx="2143140" cy="652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2285992"/>
            <a:ext cx="228100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500306"/>
            <a:ext cx="8643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IV. FUNGSI  LARUTAN  PENYANGGA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357158" y="500042"/>
            <a:ext cx="8429684" cy="5940088"/>
            <a:chOff x="357158" y="642918"/>
            <a:chExt cx="8429684" cy="5940088"/>
          </a:xfrm>
        </p:grpSpPr>
        <p:sp>
          <p:nvSpPr>
            <p:cNvPr id="23" name="TextBox 22"/>
            <p:cNvSpPr txBox="1"/>
            <p:nvPr/>
          </p:nvSpPr>
          <p:spPr>
            <a:xfrm>
              <a:off x="357158" y="642918"/>
              <a:ext cx="8429684" cy="59400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1200"/>
                </a:spcBef>
              </a:pP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Cairan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tubuh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baik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cairan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intrasel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maupun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cairan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luar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sel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merupakan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larutan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penyangga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Sistem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penyangga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utama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cairan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intrasel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adalah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pasangan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dihirogenfosfat-monohidrogenfosfat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(H  PO</a:t>
              </a:r>
              <a:r>
                <a:rPr lang="en-US" sz="2000" baseline="30000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  HPO</a:t>
              </a:r>
              <a:r>
                <a:rPr lang="en-US" sz="2000" baseline="30000" dirty="0" smtClean="0">
                  <a:latin typeface="Arial" pitchFamily="34" charset="0"/>
                  <a:cs typeface="Arial" pitchFamily="34" charset="0"/>
                  <a:sym typeface="Symbol"/>
                </a:rPr>
                <a:t>2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).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Sistem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ini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bereaksi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dengan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asam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dan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basa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sebagai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berikut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.</a:t>
              </a:r>
            </a:p>
            <a:p>
              <a:pPr algn="just">
                <a:spcBef>
                  <a:spcPts val="1200"/>
                </a:spcBef>
              </a:pPr>
              <a:endParaRPr lang="en-US" sz="2000" dirty="0" smtClean="0">
                <a:latin typeface="Arial" pitchFamily="34" charset="0"/>
                <a:cs typeface="Arial" pitchFamily="34" charset="0"/>
                <a:sym typeface="Symbol"/>
              </a:endParaRPr>
            </a:p>
            <a:p>
              <a:pPr algn="just">
                <a:spcBef>
                  <a:spcPts val="1200"/>
                </a:spcBef>
              </a:pPr>
              <a:endParaRPr lang="en-US" sz="2000" dirty="0" smtClean="0">
                <a:latin typeface="Arial" pitchFamily="34" charset="0"/>
                <a:cs typeface="Arial" pitchFamily="34" charset="0"/>
                <a:sym typeface="Symbol"/>
              </a:endParaRPr>
            </a:p>
            <a:p>
              <a:pPr algn="just">
                <a:spcBef>
                  <a:spcPts val="1200"/>
                </a:spcBef>
              </a:pPr>
              <a:endParaRPr lang="en-US" sz="2000" dirty="0" smtClean="0">
                <a:latin typeface="Arial" pitchFamily="34" charset="0"/>
                <a:cs typeface="Arial" pitchFamily="34" charset="0"/>
                <a:sym typeface="Symbol"/>
              </a:endParaRPr>
            </a:p>
            <a:p>
              <a:pPr algn="just">
                <a:spcBef>
                  <a:spcPts val="1200"/>
                </a:spcBef>
              </a:pP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Adapun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sistem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penyangga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utama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dalam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cairan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luar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sel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(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darah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)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adalah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pasangan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asam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karbohidrat-bikarbonat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(H CO  HCO</a:t>
              </a:r>
              <a:r>
                <a:rPr lang="en-US" sz="2000" baseline="30000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).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Sistem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ini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bereaksi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dengan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asam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dan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basa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sebagai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berikut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.</a:t>
              </a:r>
            </a:p>
            <a:p>
              <a:pPr algn="just">
                <a:spcBef>
                  <a:spcPts val="1200"/>
                </a:spcBef>
              </a:pPr>
              <a:endParaRPr lang="en-US" sz="2000" dirty="0" smtClean="0">
                <a:latin typeface="Arial" pitchFamily="34" charset="0"/>
                <a:cs typeface="Arial" pitchFamily="34" charset="0"/>
                <a:sym typeface="Symbol"/>
              </a:endParaRPr>
            </a:p>
            <a:p>
              <a:pPr algn="just">
                <a:spcBef>
                  <a:spcPts val="1200"/>
                </a:spcBef>
              </a:pPr>
              <a:endParaRPr lang="en-US" sz="2000" dirty="0" smtClean="0">
                <a:latin typeface="Arial" pitchFamily="34" charset="0"/>
                <a:cs typeface="Arial" pitchFamily="34" charset="0"/>
                <a:sym typeface="Symbol"/>
              </a:endParaRPr>
            </a:p>
            <a:p>
              <a:pPr algn="just">
                <a:spcBef>
                  <a:spcPts val="1200"/>
                </a:spcBef>
              </a:pPr>
              <a:endParaRPr lang="en-US" sz="2000" dirty="0" smtClean="0">
                <a:latin typeface="Arial" pitchFamily="34" charset="0"/>
                <a:cs typeface="Arial" pitchFamily="34" charset="0"/>
                <a:sym typeface="Symbol"/>
              </a:endParaRPr>
            </a:p>
            <a:p>
              <a:pPr algn="just">
                <a:spcBef>
                  <a:spcPts val="1200"/>
                </a:spcBef>
              </a:pP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Sistem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penyangga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di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atas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menjaga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pH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darah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hampir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konstan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,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yaitu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sekitar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7,4.</a:t>
              </a:r>
              <a:endParaRPr lang="en-US" sz="20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715140" y="1488409"/>
              <a:ext cx="269626" cy="2975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30000" dirty="0" smtClean="0">
                  <a:latin typeface="Times" pitchFamily="18" charset="0"/>
                  <a:cs typeface="Arial" pitchFamily="34" charset="0"/>
                </a:rPr>
                <a:t>2</a:t>
              </a:r>
              <a:endParaRPr lang="en-US" sz="2000" baseline="300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213730" y="1515327"/>
              <a:ext cx="269626" cy="2975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30000" dirty="0" smtClean="0">
                  <a:latin typeface="Times" pitchFamily="18" charset="0"/>
                  <a:cs typeface="Arial" pitchFamily="34" charset="0"/>
                </a:rPr>
                <a:t>4</a:t>
              </a:r>
              <a:endParaRPr lang="en-US" sz="2000" baseline="30000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8243156" y="1502264"/>
              <a:ext cx="269626" cy="2975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30000" dirty="0" smtClean="0">
                  <a:latin typeface="Times" pitchFamily="18" charset="0"/>
                  <a:cs typeface="Arial" pitchFamily="34" charset="0"/>
                </a:rPr>
                <a:t>4</a:t>
              </a:r>
              <a:endParaRPr lang="en-US" sz="2000" baseline="30000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398663" y="3923424"/>
              <a:ext cx="269626" cy="2975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30000" dirty="0" smtClean="0">
                  <a:latin typeface="Times" pitchFamily="18" charset="0"/>
                  <a:cs typeface="Arial" pitchFamily="34" charset="0"/>
                </a:rPr>
                <a:t>2</a:t>
              </a:r>
              <a:endParaRPr lang="en-US" sz="2000" baseline="30000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959303" y="3951134"/>
              <a:ext cx="269626" cy="2975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30000" dirty="0" smtClean="0">
                  <a:latin typeface="Times" pitchFamily="18" charset="0"/>
                  <a:cs typeface="Arial" pitchFamily="34" charset="0"/>
                </a:rPr>
                <a:t>3</a:t>
              </a:r>
              <a:endParaRPr lang="en-US" sz="2000" baseline="300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959327" y="3963405"/>
              <a:ext cx="269626" cy="2975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30000" dirty="0" smtClean="0">
                  <a:latin typeface="Times" pitchFamily="18" charset="0"/>
                  <a:cs typeface="Arial" pitchFamily="34" charset="0"/>
                </a:rPr>
                <a:t>3</a:t>
              </a:r>
              <a:endParaRPr lang="en-US" sz="2000" baseline="30000" dirty="0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071678"/>
            <a:ext cx="667498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4429132"/>
            <a:ext cx="685804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56976" y="2714620"/>
            <a:ext cx="72298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I. SIFAT LARUTAN PENYANGGA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.bmp"/>
          <p:cNvPicPr>
            <a:picLocks noChangeAspect="1"/>
          </p:cNvPicPr>
          <p:nvPr/>
        </p:nvPicPr>
        <p:blipFill>
          <a:blip r:embed="rId2" cstate="print"/>
          <a:srcRect l="10449" t="-782" r="22168"/>
          <a:stretch>
            <a:fillRect/>
          </a:stretch>
        </p:blipFill>
        <p:spPr>
          <a:xfrm>
            <a:off x="2388854" y="642918"/>
            <a:ext cx="4786346" cy="5369013"/>
          </a:xfrm>
          <a:prstGeom prst="rect">
            <a:avLst/>
          </a:prstGeom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2428868"/>
            <a:ext cx="7793544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II. KOMPONEN DAN CARA KERJA </a:t>
            </a:r>
          </a:p>
          <a:p>
            <a:pPr algn="ctr">
              <a:spcBef>
                <a:spcPts val="1200"/>
              </a:spcBef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LARUTAN PENYANGGA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44221" y="2249283"/>
            <a:ext cx="778674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penyangga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mengandung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asam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lemah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(HA)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basa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konjungsinya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(ion A</a:t>
            </a:r>
            <a:r>
              <a:rPr lang="en-US" sz="2000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seperti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dibuat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berbagai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lphaLcPeriod"/>
              <a:tabLst>
                <a:tab pos="541338" algn="l"/>
              </a:tabLst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Mencampurkan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lemah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(HA)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garamnya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(LA,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garam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LA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menghasilkan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ion A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merupakan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konjungsi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HA).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lphaLcPeriod"/>
              <a:tabLst>
                <a:tab pos="541338" algn="l"/>
              </a:tabLst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Mencampurkan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lemah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kuat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lemah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dicampurkan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jumlah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berlebih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Campuran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menghasilkan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garam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menggandung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konjungsi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lemah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bersangkutan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58" y="1550717"/>
            <a:ext cx="5000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Penyangga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Asam</a:t>
            </a:r>
            <a:endParaRPr lang="en-US" sz="2400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78579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Komponen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Penyangga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285860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Penyangga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Basa</a:t>
            </a:r>
            <a:endParaRPr lang="en-US" sz="2400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2071678"/>
            <a:ext cx="80724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penyangga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mengandung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asam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lemah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(B)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asam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konjungsinya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(BH</a:t>
            </a:r>
            <a:r>
              <a:rPr lang="en-US" sz="2000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penyangga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dibuat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serupa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pembuatan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penyangga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lphaLcPeriod"/>
              <a:tabLst>
                <a:tab pos="541338" algn="l"/>
              </a:tabLst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Mencampurkan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lemah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garamnya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lphaLcPeriod"/>
              <a:tabLst>
                <a:tab pos="541338" algn="l"/>
              </a:tabLst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Mencampurkan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lemah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kuat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dimana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lemahnya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dicampurkan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berlebih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5933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B. Cara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Penyangga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357158" y="1416027"/>
            <a:ext cx="8215370" cy="4957996"/>
            <a:chOff x="357158" y="1416027"/>
            <a:chExt cx="8215370" cy="4957996"/>
          </a:xfrm>
        </p:grpSpPr>
        <p:grpSp>
          <p:nvGrpSpPr>
            <p:cNvPr id="12" name="Group 11"/>
            <p:cNvGrpSpPr/>
            <p:nvPr/>
          </p:nvGrpSpPr>
          <p:grpSpPr>
            <a:xfrm>
              <a:off x="357158" y="1416027"/>
              <a:ext cx="8215370" cy="4487177"/>
              <a:chOff x="357158" y="1201713"/>
              <a:chExt cx="8215370" cy="4487177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357158" y="1201713"/>
                <a:ext cx="8215370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spcBef>
                    <a:spcPts val="1200"/>
                  </a:spcBef>
                  <a:buAutoNum type="arabicPeriod"/>
                </a:pPr>
                <a:r>
                  <a:rPr lang="en-US" sz="2000" b="1" i="1" dirty="0" err="1" smtClean="0">
                    <a:latin typeface="Arial" pitchFamily="34" charset="0"/>
                    <a:cs typeface="Arial" pitchFamily="34" charset="0"/>
                  </a:rPr>
                  <a:t>Larutan</a:t>
                </a:r>
                <a:r>
                  <a:rPr lang="en-US" sz="20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i="1" dirty="0" err="1" smtClean="0">
                    <a:latin typeface="Arial" pitchFamily="34" charset="0"/>
                    <a:cs typeface="Arial" pitchFamily="34" charset="0"/>
                  </a:rPr>
                  <a:t>penyangga</a:t>
                </a:r>
                <a:r>
                  <a:rPr lang="en-US" sz="20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i="1" dirty="0" err="1" smtClean="0">
                    <a:latin typeface="Arial" pitchFamily="34" charset="0"/>
                    <a:cs typeface="Arial" pitchFamily="34" charset="0"/>
                  </a:rPr>
                  <a:t>asam</a:t>
                </a:r>
                <a:r>
                  <a:rPr lang="en-US" sz="20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b="1" i="1" dirty="0" err="1" smtClean="0">
                    <a:latin typeface="Arial" pitchFamily="34" charset="0"/>
                    <a:cs typeface="Arial" pitchFamily="34" charset="0"/>
                  </a:rPr>
                  <a:t>Contoh</a:t>
                </a:r>
                <a:r>
                  <a:rPr lang="en-US" b="1" i="1" dirty="0" smtClean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Larutan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penyangga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yang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mengandung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CH  COOH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dan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CH  COO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</a:t>
                </a:r>
              </a:p>
              <a:p>
                <a:pPr lvl="1">
                  <a:spcBef>
                    <a:spcPts val="1200"/>
                  </a:spcBef>
                </a:pPr>
                <a:endParaRPr lang="en-US" b="1" i="1" dirty="0" smtClean="0"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pPr lvl="1">
                  <a:spcBef>
                    <a:spcPts val="1200"/>
                  </a:spcBef>
                </a:pPr>
                <a:r>
                  <a:rPr lang="en-US" b="1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Pada</a:t>
                </a:r>
                <a:r>
                  <a:rPr lang="en-US" b="1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b="1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penambahan</a:t>
                </a:r>
                <a:r>
                  <a:rPr lang="en-US" b="1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b="1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asam</a:t>
                </a:r>
                <a:r>
                  <a:rPr lang="en-US" b="1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: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Ion H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yang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ditambahkan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akan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bereaksi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dengan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ion CH  COO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 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membentuk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molekul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CH  COOH.</a:t>
                </a:r>
              </a:p>
              <a:p>
                <a:pPr lvl="1">
                  <a:spcBef>
                    <a:spcPts val="1200"/>
                  </a:spcBef>
                </a:pPr>
                <a:endParaRPr lang="en-US" b="1" i="1" dirty="0" smtClean="0"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pPr lvl="1">
                  <a:spcBef>
                    <a:spcPts val="1200"/>
                  </a:spcBef>
                </a:pPr>
                <a:r>
                  <a:rPr lang="en-US" b="1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Pada</a:t>
                </a:r>
                <a:r>
                  <a:rPr lang="en-US" b="1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b="1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penambahan</a:t>
                </a:r>
                <a:r>
                  <a:rPr lang="en-US" b="1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b="1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basa</a:t>
                </a:r>
                <a:r>
                  <a:rPr lang="en-US" b="1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: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Basa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yang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ditambahkan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itu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praktis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bereaksi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dengan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asam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CH  COOH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membentuk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ion CH  COO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 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dan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air. </a:t>
                </a:r>
                <a:endParaRPr lang="en-US" dirty="0" smtClean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5178924" y="2285992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3</a:t>
                </a:r>
                <a:endParaRPr lang="en-US" baseline="30000" dirty="0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881462" y="2285992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3</a:t>
                </a:r>
                <a:endParaRPr lang="en-US" baseline="30000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6500826" y="3521223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3</a:t>
                </a:r>
                <a:endParaRPr lang="en-US" baseline="30000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3296499" y="3834132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3</a:t>
                </a:r>
                <a:endParaRPr lang="en-US" baseline="30000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7083409" y="5126139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3</a:t>
                </a:r>
                <a:endParaRPr lang="en-US" baseline="30000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786882" y="5411891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3</a:t>
                </a:r>
                <a:endParaRPr lang="en-US" baseline="30000" dirty="0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1857356" y="2643182"/>
              <a:ext cx="5193233" cy="516131"/>
              <a:chOff x="5072066" y="4857006"/>
              <a:chExt cx="5193233" cy="516131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5072066" y="4857760"/>
                <a:ext cx="165942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CH  COOH(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</a:t>
                </a:r>
                <a:endParaRPr lang="en-US" dirty="0"/>
              </a:p>
            </p:txBody>
          </p:sp>
          <p:grpSp>
            <p:nvGrpSpPr>
              <p:cNvPr id="15" name="Group 37"/>
              <p:cNvGrpSpPr/>
              <p:nvPr/>
            </p:nvGrpSpPr>
            <p:grpSpPr>
              <a:xfrm>
                <a:off x="6784316" y="4956278"/>
                <a:ext cx="797850" cy="214314"/>
                <a:chOff x="7085116" y="4643446"/>
                <a:chExt cx="797850" cy="21431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7097148" y="4714884"/>
                  <a:ext cx="78581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7097148" y="4786322"/>
                  <a:ext cx="78581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 rot="10800000">
                  <a:off x="7740090" y="4643446"/>
                  <a:ext cx="142876" cy="714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7085116" y="4786322"/>
                  <a:ext cx="142876" cy="714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" name="Rectangle 15"/>
              <p:cNvSpPr/>
              <p:nvPr/>
            </p:nvSpPr>
            <p:spPr>
              <a:xfrm>
                <a:off x="7615215" y="4857006"/>
                <a:ext cx="26500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CH  COO</a:t>
                </a:r>
                <a:r>
                  <a:rPr lang="en-US" baseline="30000" dirty="0" smtClean="0">
                    <a:latin typeface="Times" pitchFamily="18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 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 + H</a:t>
                </a:r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+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 </a:t>
                </a:r>
                <a:endParaRPr lang="en-US" dirty="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5477248" y="5096138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3</a:t>
                </a:r>
                <a:endParaRPr lang="en-US" baseline="30000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8001024" y="5096138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3</a:t>
                </a:r>
                <a:endParaRPr lang="en-US" baseline="30000" dirty="0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2026753" y="4227604"/>
              <a:ext cx="4902701" cy="516131"/>
              <a:chOff x="4241858" y="4857006"/>
              <a:chExt cx="4902701" cy="516131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4241858" y="4857760"/>
                <a:ext cx="32367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CH  COO</a:t>
                </a:r>
                <a:r>
                  <a:rPr lang="en-US" baseline="30000" dirty="0" smtClean="0">
                    <a:latin typeface="Times" pitchFamily="18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 + H</a:t>
                </a:r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+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 </a:t>
                </a:r>
                <a:r>
                  <a:rPr lang="id-ID" dirty="0" smtClean="0">
                    <a:latin typeface="Times" pitchFamily="18" charset="0"/>
                    <a:cs typeface="Arial" pitchFamily="34" charset="0"/>
                  </a:rPr>
                  <a:t>  </a:t>
                </a:r>
                <a:r>
                  <a:rPr lang="id-ID" dirty="0" smtClean="0">
                    <a:latin typeface="Times" pitchFamily="18" charset="0"/>
                    <a:cs typeface="Arial" pitchFamily="34" charset="0"/>
                    <a:sym typeface="Wingdings" pitchFamily="2" charset="2"/>
                  </a:rPr>
                  <a:t></a:t>
                </a:r>
                <a:endParaRPr lang="en-US" dirty="0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7427422" y="4857006"/>
                <a:ext cx="171713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CH  COOH(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</a:t>
                </a:r>
                <a:endParaRPr lang="en-US" dirty="0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4588042" y="5096138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3</a:t>
                </a:r>
                <a:endParaRPr lang="en-US" baseline="30000" dirty="0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7811379" y="5096138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3</a:t>
                </a:r>
                <a:endParaRPr lang="en-US" baseline="30000" dirty="0"/>
              </a:p>
            </p:txBody>
          </p:sp>
        </p:grpSp>
        <p:grpSp>
          <p:nvGrpSpPr>
            <p:cNvPr id="40" name="Group 33"/>
            <p:cNvGrpSpPr/>
            <p:nvPr/>
          </p:nvGrpSpPr>
          <p:grpSpPr>
            <a:xfrm>
              <a:off x="1571604" y="5857892"/>
              <a:ext cx="5775932" cy="516131"/>
              <a:chOff x="4085442" y="4857006"/>
              <a:chExt cx="5775932" cy="516131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4085442" y="4857760"/>
                <a:ext cx="33778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CH  COOH(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 + OH</a:t>
                </a:r>
                <a:r>
                  <a:rPr lang="en-US" baseline="30000" dirty="0" smtClean="0">
                    <a:latin typeface="Times" pitchFamily="18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 </a:t>
                </a:r>
                <a:r>
                  <a:rPr lang="id-ID" dirty="0" smtClean="0">
                    <a:latin typeface="Times" pitchFamily="18" charset="0"/>
                    <a:cs typeface="Arial" pitchFamily="34" charset="0"/>
                  </a:rPr>
                  <a:t> </a:t>
                </a:r>
                <a:r>
                  <a:rPr lang="id-ID" dirty="0" smtClean="0">
                    <a:latin typeface="Times" pitchFamily="18" charset="0"/>
                    <a:cs typeface="Arial" pitchFamily="34" charset="0"/>
                    <a:sym typeface="Wingdings" pitchFamily="2" charset="2"/>
                  </a:rPr>
                  <a:t></a:t>
                </a:r>
                <a:endParaRPr lang="en-US" dirty="0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7371590" y="4857006"/>
                <a:ext cx="24897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CH  COO</a:t>
                </a:r>
                <a:r>
                  <a:rPr lang="en-US" baseline="30000" dirty="0" smtClean="0">
                    <a:latin typeface="Times" pitchFamily="18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 + H  O(</a:t>
                </a:r>
                <a:r>
                  <a:rPr lang="en-US" i="1" dirty="0" smtClean="0">
                    <a:latin typeface="Times" pitchFamily="18" charset="0"/>
                    <a:cs typeface="Arial" pitchFamily="34" charset="0"/>
                  </a:rPr>
                  <a:t>l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</a:t>
                </a:r>
                <a:endParaRPr lang="en-US" dirty="0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4443658" y="5096138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3</a:t>
                </a:r>
                <a:endParaRPr lang="en-US" baseline="30000" dirty="0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7747461" y="5096138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3</a:t>
                </a:r>
                <a:endParaRPr lang="en-US" baseline="30000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9391231" y="5096138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2</a:t>
                </a:r>
                <a:endParaRPr lang="en-US" baseline="30000" dirty="0"/>
              </a:p>
            </p:txBody>
          </p:sp>
        </p:grpSp>
      </p:grp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719339"/>
            <a:ext cx="821537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penyangga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basa</a:t>
            </a:r>
            <a:endParaRPr lang="en-US" sz="2400" b="1" i="1" dirty="0" smtClean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ts val="1200"/>
              </a:spcBef>
            </a:pP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1">
              <a:spcBef>
                <a:spcPts val="12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penyangga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mengandung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NH</a:t>
            </a:r>
            <a:r>
              <a:rPr lang="id-ID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NH</a:t>
            </a:r>
            <a:r>
              <a:rPr lang="id-ID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+</a:t>
            </a:r>
            <a:endParaRPr lang="en-US" baseline="30000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lvl="1">
              <a:spcBef>
                <a:spcPts val="1200"/>
              </a:spcBef>
            </a:pPr>
            <a:endParaRPr lang="en-US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lvl="1">
              <a:spcBef>
                <a:spcPts val="1200"/>
              </a:spcBef>
            </a:pPr>
            <a:endParaRPr lang="en-US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lvl="1">
              <a:spcBef>
                <a:spcPts val="1200"/>
              </a:spcBef>
            </a:pPr>
            <a:r>
              <a:rPr lang="en-US" b="1" i="1" dirty="0" err="1" smtClean="0">
                <a:latin typeface="Arial" pitchFamily="34" charset="0"/>
                <a:cs typeface="Arial" pitchFamily="34" charset="0"/>
                <a:sym typeface="Symbol"/>
              </a:rPr>
              <a:t>Pada</a:t>
            </a:r>
            <a:r>
              <a:rPr lang="en-US" b="1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  <a:sym typeface="Symbol"/>
              </a:rPr>
              <a:t>penambahan</a:t>
            </a:r>
            <a:r>
              <a:rPr lang="en-US" b="1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  <a:sym typeface="Symbol"/>
              </a:rPr>
              <a:t>asam</a:t>
            </a:r>
            <a:r>
              <a:rPr lang="en-US" b="1" i="1" dirty="0" smtClean="0">
                <a:latin typeface="Arial" pitchFamily="34" charset="0"/>
                <a:cs typeface="Arial" pitchFamily="34" charset="0"/>
                <a:sym typeface="Symbol"/>
              </a:rPr>
              <a:t>:</a:t>
            </a:r>
          </a:p>
          <a:p>
            <a:pPr lvl="1">
              <a:spcBef>
                <a:spcPts val="12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Asam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ditambahkan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itu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bereaksi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basa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NH</a:t>
            </a:r>
            <a:r>
              <a:rPr lang="id-ID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membentuk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ion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NH</a:t>
            </a:r>
            <a:r>
              <a:rPr lang="id-ID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+</a:t>
            </a:r>
            <a:endParaRPr lang="en-US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lvl="1">
              <a:spcBef>
                <a:spcPts val="1200"/>
              </a:spcBef>
            </a:pPr>
            <a:endParaRPr lang="en-US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lvl="1">
              <a:spcBef>
                <a:spcPts val="1200"/>
              </a:spcBef>
            </a:pPr>
            <a:r>
              <a:rPr lang="en-US" b="1" i="1" dirty="0" err="1" smtClean="0">
                <a:latin typeface="Arial" pitchFamily="34" charset="0"/>
                <a:cs typeface="Arial" pitchFamily="34" charset="0"/>
                <a:sym typeface="Symbol"/>
              </a:rPr>
              <a:t>Pada</a:t>
            </a:r>
            <a:r>
              <a:rPr lang="en-US" b="1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  <a:sym typeface="Symbol"/>
              </a:rPr>
              <a:t>penambahan</a:t>
            </a:r>
            <a:r>
              <a:rPr lang="en-US" b="1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  <a:sym typeface="Symbol"/>
              </a:rPr>
              <a:t>basa</a:t>
            </a:r>
            <a:r>
              <a:rPr lang="en-US" b="1" i="1" dirty="0" smtClean="0">
                <a:latin typeface="Arial" pitchFamily="34" charset="0"/>
                <a:cs typeface="Arial" pitchFamily="34" charset="0"/>
                <a:sym typeface="Symbol"/>
              </a:rPr>
              <a:t>:</a:t>
            </a:r>
          </a:p>
          <a:p>
            <a:pPr lvl="1">
              <a:spcBef>
                <a:spcPts val="12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Basa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ditambahkan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itu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bereaksi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komponen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asam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membentuk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komponen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basa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air.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0280" y="4000504"/>
            <a:ext cx="415439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0587" y="5643578"/>
            <a:ext cx="5163181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0530" y="2214554"/>
            <a:ext cx="505748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442985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III. MENGHITUNG Ph LARUTAN PENYANGGA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227</TotalTime>
  <Words>532</Words>
  <Application>Microsoft Office PowerPoint</Application>
  <PresentationFormat>On-screen Show (4:3)</PresentationFormat>
  <Paragraphs>87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Esis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Heru</dc:creator>
  <cp:lastModifiedBy>Bambang</cp:lastModifiedBy>
  <cp:revision>49</cp:revision>
  <dcterms:created xsi:type="dcterms:W3CDTF">2000-12-31T19:45:58Z</dcterms:created>
  <dcterms:modified xsi:type="dcterms:W3CDTF">2012-02-10T03:56:55Z</dcterms:modified>
</cp:coreProperties>
</file>