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custDataLst>
    <p:tags r:id="rId8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198D4-2F7C-4A88-A887-7AD5B01DFFC5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4C30E-1C3D-4F0B-9D24-D8A0A512CF3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4C30E-1C3D-4F0B-9D24-D8A0A512CF3E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2DDA6-A2D2-4219-BDEE-8759A6CC1D8D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2DDA6-A2D2-4219-BDEE-8759A6CC1D8D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57A7D-3902-4E23-9393-1CDFDC3D2F03}" type="slidenum">
              <a:rPr lang="id-ID" smtClean="0"/>
              <a:pPr/>
              <a:t>4</a:t>
            </a:fld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57A7D-3902-4E23-9393-1CDFDC3D2F03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DE497-5E40-43FC-8E9F-EAEFEC0D09BD}" type="datetimeFigureOut">
              <a:rPr lang="id-ID" smtClean="0"/>
              <a:pPr/>
              <a:t>23/03/2014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759A4-6A0B-41B3-86C2-6640F9F0061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.jpeg"/><Relationship Id="rId7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2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slide" Target="slide1.xm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slide" Target="slide1.xml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png"/><Relationship Id="rId20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slide" Target="slide1.xml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 cartwheel-galaxy (1).jp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01600" cmpd="sng"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5326171" y="71414"/>
            <a:ext cx="372832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MEDIA PEMBELAJARAN FISIKA</a:t>
            </a:r>
            <a:endParaRPr lang="id-ID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12" y="6158392"/>
            <a:ext cx="18913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MH. Mansur, </a:t>
            </a:r>
            <a:r>
              <a:rPr lang="en-US" b="1" i="1" dirty="0" err="1" smtClean="0">
                <a:solidFill>
                  <a:schemeClr val="bg1"/>
                </a:solidFill>
              </a:rPr>
              <a:t>S.Pd</a:t>
            </a:r>
            <a:endParaRPr lang="en-US" b="1" i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SMAN 9 </a:t>
            </a:r>
            <a:r>
              <a:rPr lang="en-US" b="1" dirty="0" err="1" smtClean="0">
                <a:solidFill>
                  <a:schemeClr val="bg1"/>
                </a:solidFill>
              </a:rPr>
              <a:t>Kerinci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54367" y="512184"/>
            <a:ext cx="979755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des2013</a:t>
            </a:r>
            <a:endParaRPr lang="id-ID" b="1" dirty="0">
              <a:solidFill>
                <a:schemeClr val="bg1"/>
              </a:solidFill>
            </a:endParaRPr>
          </a:p>
        </p:txBody>
      </p:sp>
      <p:pic>
        <p:nvPicPr>
          <p:cNvPr id="7" name="Picture 38" descr="original_4_w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43900" y="5931505"/>
            <a:ext cx="941108" cy="852755"/>
          </a:xfrm>
          <a:prstGeom prst="rect">
            <a:avLst/>
          </a:prstGeom>
          <a:noFill/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733425" y="731838"/>
            <a:ext cx="6124591" cy="8397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Mainframe BB" pitchFamily="34" charset="0"/>
                <a:ea typeface="+mj-ea"/>
                <a:cs typeface="+mj-cs"/>
              </a:rPr>
              <a:t>GERAK GETARAN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Mainframe BB" pitchFamily="34" charset="0"/>
              <a:ea typeface="+mj-ea"/>
              <a:cs typeface="+mj-cs"/>
            </a:endParaRPr>
          </a:p>
        </p:txBody>
      </p:sp>
      <p:sp>
        <p:nvSpPr>
          <p:cNvPr id="12" name="Text Box 44">
            <a:hlinkClick r:id="rId5" action="ppaction://hlinksldjump"/>
          </p:cNvPr>
          <p:cNvSpPr txBox="1">
            <a:spLocks noChangeArrowheads="1"/>
          </p:cNvSpPr>
          <p:nvPr/>
        </p:nvSpPr>
        <p:spPr bwMode="gray">
          <a:xfrm>
            <a:off x="3046018" y="2079625"/>
            <a:ext cx="342900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/>
            <a:r>
              <a:rPr lang="en-US" sz="2000" b="1" dirty="0" err="1" smtClean="0"/>
              <a:t>Periode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Frekuensi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Ayunan</a:t>
            </a:r>
            <a:endParaRPr lang="en-US" sz="2000" b="1" dirty="0"/>
          </a:p>
        </p:txBody>
      </p:sp>
      <p:grpSp>
        <p:nvGrpSpPr>
          <p:cNvPr id="29" name="Group 28"/>
          <p:cNvGrpSpPr/>
          <p:nvPr/>
        </p:nvGrpSpPr>
        <p:grpSpPr>
          <a:xfrm>
            <a:off x="2347930" y="1905000"/>
            <a:ext cx="685800" cy="685800"/>
            <a:chOff x="2347930" y="1905000"/>
            <a:chExt cx="685800" cy="685800"/>
          </a:xfrm>
        </p:grpSpPr>
        <p:sp>
          <p:nvSpPr>
            <p:cNvPr id="11" name="AutoShape 43"/>
            <p:cNvSpPr>
              <a:spLocks noChangeArrowheads="1"/>
            </p:cNvSpPr>
            <p:nvPr/>
          </p:nvSpPr>
          <p:spPr bwMode="gray">
            <a:xfrm>
              <a:off x="2347930" y="1905000"/>
              <a:ext cx="685800" cy="685800"/>
            </a:xfrm>
            <a:prstGeom prst="diamond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id-ID"/>
            </a:p>
          </p:txBody>
        </p:sp>
        <p:sp>
          <p:nvSpPr>
            <p:cNvPr id="13" name="Text Box 45"/>
            <p:cNvSpPr txBox="1">
              <a:spLocks noChangeArrowheads="1"/>
            </p:cNvSpPr>
            <p:nvPr/>
          </p:nvSpPr>
          <p:spPr bwMode="gray">
            <a:xfrm>
              <a:off x="2501918" y="2003425"/>
              <a:ext cx="354013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17" name="Text Box 49">
            <a:hlinkClick r:id="rId6" action="ppaction://hlinksldjump"/>
          </p:cNvPr>
          <p:cNvSpPr txBox="1">
            <a:spLocks noChangeArrowheads="1"/>
          </p:cNvSpPr>
          <p:nvPr/>
        </p:nvSpPr>
        <p:spPr bwMode="gray">
          <a:xfrm>
            <a:off x="3027558" y="2760201"/>
            <a:ext cx="3214710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en-US" sz="2000" b="1" dirty="0" err="1" smtClean="0"/>
              <a:t>Periode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Frekuensi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Pegas</a:t>
            </a:r>
            <a:endParaRPr lang="en-US" sz="2000" b="1" dirty="0"/>
          </a:p>
        </p:txBody>
      </p:sp>
      <p:grpSp>
        <p:nvGrpSpPr>
          <p:cNvPr id="30" name="Group 29"/>
          <p:cNvGrpSpPr/>
          <p:nvPr/>
        </p:nvGrpSpPr>
        <p:grpSpPr>
          <a:xfrm>
            <a:off x="2332704" y="2585576"/>
            <a:ext cx="685800" cy="685800"/>
            <a:chOff x="2362200" y="2743200"/>
            <a:chExt cx="685800" cy="685800"/>
          </a:xfrm>
        </p:grpSpPr>
        <p:sp>
          <p:nvSpPr>
            <p:cNvPr id="16" name="AutoShape 48"/>
            <p:cNvSpPr>
              <a:spLocks noChangeArrowheads="1"/>
            </p:cNvSpPr>
            <p:nvPr/>
          </p:nvSpPr>
          <p:spPr bwMode="gray">
            <a:xfrm>
              <a:off x="2362200" y="2743200"/>
              <a:ext cx="685800" cy="685800"/>
            </a:xfrm>
            <a:prstGeom prst="diamond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id-ID"/>
            </a:p>
          </p:txBody>
        </p:sp>
        <p:sp>
          <p:nvSpPr>
            <p:cNvPr id="18" name="Text Box 50"/>
            <p:cNvSpPr txBox="1">
              <a:spLocks noChangeArrowheads="1"/>
            </p:cNvSpPr>
            <p:nvPr/>
          </p:nvSpPr>
          <p:spPr bwMode="gray">
            <a:xfrm>
              <a:off x="2516188" y="2841625"/>
              <a:ext cx="354013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22" name="Text Box 54">
            <a:hlinkClick r:id="rId7" action="ppaction://hlinksldjump"/>
          </p:cNvPr>
          <p:cNvSpPr txBox="1">
            <a:spLocks noChangeArrowheads="1"/>
          </p:cNvSpPr>
          <p:nvPr/>
        </p:nvSpPr>
        <p:spPr bwMode="gray">
          <a:xfrm>
            <a:off x="3030792" y="3446317"/>
            <a:ext cx="3671902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en-US" sz="2000" b="1" dirty="0" err="1" smtClean="0"/>
              <a:t>Persamaan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Simpangan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Getaran</a:t>
            </a:r>
            <a:endParaRPr lang="en-US" b="1" dirty="0"/>
          </a:p>
        </p:txBody>
      </p:sp>
      <p:grpSp>
        <p:nvGrpSpPr>
          <p:cNvPr id="31" name="Group 30"/>
          <p:cNvGrpSpPr/>
          <p:nvPr/>
        </p:nvGrpSpPr>
        <p:grpSpPr>
          <a:xfrm>
            <a:off x="2332704" y="3271692"/>
            <a:ext cx="685800" cy="685800"/>
            <a:chOff x="2362200" y="3581400"/>
            <a:chExt cx="685800" cy="685800"/>
          </a:xfrm>
        </p:grpSpPr>
        <p:sp>
          <p:nvSpPr>
            <p:cNvPr id="21" name="AutoShape 53"/>
            <p:cNvSpPr>
              <a:spLocks noChangeArrowheads="1"/>
            </p:cNvSpPr>
            <p:nvPr/>
          </p:nvSpPr>
          <p:spPr bwMode="gray">
            <a:xfrm>
              <a:off x="2362200" y="3581400"/>
              <a:ext cx="685800" cy="685800"/>
            </a:xfrm>
            <a:prstGeom prst="diamond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id-ID"/>
            </a:p>
          </p:txBody>
        </p:sp>
        <p:sp>
          <p:nvSpPr>
            <p:cNvPr id="23" name="Text Box 55"/>
            <p:cNvSpPr txBox="1">
              <a:spLocks noChangeArrowheads="1"/>
            </p:cNvSpPr>
            <p:nvPr/>
          </p:nvSpPr>
          <p:spPr bwMode="gray">
            <a:xfrm>
              <a:off x="2516188" y="3679825"/>
              <a:ext cx="354013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7" name="Text Box 59">
            <a:hlinkClick r:id="rId8" action="ppaction://hlinksldjump"/>
          </p:cNvPr>
          <p:cNvSpPr txBox="1">
            <a:spLocks noChangeArrowheads="1"/>
          </p:cNvSpPr>
          <p:nvPr/>
        </p:nvSpPr>
        <p:spPr bwMode="gray">
          <a:xfrm>
            <a:off x="3030792" y="4130885"/>
            <a:ext cx="1814514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en-US" sz="2000" b="1" dirty="0" err="1" smtClean="0"/>
              <a:t>Energi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Getaran</a:t>
            </a:r>
            <a:endParaRPr lang="en-US" sz="2000" b="1" dirty="0"/>
          </a:p>
        </p:txBody>
      </p:sp>
      <p:grpSp>
        <p:nvGrpSpPr>
          <p:cNvPr id="33" name="Group 32"/>
          <p:cNvGrpSpPr/>
          <p:nvPr/>
        </p:nvGrpSpPr>
        <p:grpSpPr>
          <a:xfrm>
            <a:off x="2332704" y="3956260"/>
            <a:ext cx="685800" cy="685800"/>
            <a:chOff x="2332704" y="3985756"/>
            <a:chExt cx="685800" cy="685800"/>
          </a:xfrm>
        </p:grpSpPr>
        <p:sp>
          <p:nvSpPr>
            <p:cNvPr id="26" name="AutoShape 58"/>
            <p:cNvSpPr>
              <a:spLocks noChangeArrowheads="1"/>
            </p:cNvSpPr>
            <p:nvPr/>
          </p:nvSpPr>
          <p:spPr bwMode="gray">
            <a:xfrm>
              <a:off x="2332704" y="3985756"/>
              <a:ext cx="685800" cy="685800"/>
            </a:xfrm>
            <a:prstGeom prst="diamond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id-ID"/>
            </a:p>
          </p:txBody>
        </p:sp>
        <p:sp>
          <p:nvSpPr>
            <p:cNvPr id="28" name="Text Box 60"/>
            <p:cNvSpPr txBox="1">
              <a:spLocks noChangeArrowheads="1"/>
            </p:cNvSpPr>
            <p:nvPr/>
          </p:nvSpPr>
          <p:spPr bwMode="gray">
            <a:xfrm>
              <a:off x="2486692" y="4084181"/>
              <a:ext cx="354013" cy="4572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solidFill>
                    <a:schemeClr val="bg1"/>
                  </a:solidFill>
                </a:rPr>
                <a:t>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4" presetClass="entr" presetSubtype="0" ac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4" presetClass="entr" presetSubtype="0" ac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4" presetClass="entr" presetSubtype="0" ac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4" presetClass="entr" presetSubtype="0" ac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4" presetClass="entr" presetSubtype="0" ac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4" presetClass="entr" presetSubtype="0" ac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4" presetClass="entr" presetSubtype="0" ac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4" presetClass="entr" presetSubtype="0" ac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12" grpId="0" animBg="1"/>
      <p:bldP spid="17" grpId="0" animBg="1"/>
      <p:bldP spid="22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754393" y="2606669"/>
            <a:ext cx="2643206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1290178" y="1000108"/>
            <a:ext cx="1571636" cy="28575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Oval 6"/>
          <p:cNvSpPr/>
          <p:nvPr/>
        </p:nvSpPr>
        <p:spPr>
          <a:xfrm>
            <a:off x="1822280" y="3945084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9" name="Straight Connector 8"/>
          <p:cNvCxnSpPr>
            <a:stCxn id="6" idx="2"/>
            <a:endCxn id="18" idx="0"/>
          </p:cNvCxnSpPr>
          <p:nvPr/>
        </p:nvCxnSpPr>
        <p:spPr>
          <a:xfrm rot="5400000">
            <a:off x="225010" y="1668042"/>
            <a:ext cx="2233168" cy="146880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61484" y="3514293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1" name="Straight Connector 10"/>
          <p:cNvCxnSpPr>
            <a:stCxn id="6" idx="2"/>
          </p:cNvCxnSpPr>
          <p:nvPr/>
        </p:nvCxnSpPr>
        <p:spPr>
          <a:xfrm rot="16200000" flipH="1">
            <a:off x="1683087" y="1678769"/>
            <a:ext cx="2286016" cy="15001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3334170" y="3571876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/>
          <p:cNvSpPr/>
          <p:nvPr/>
        </p:nvSpPr>
        <p:spPr>
          <a:xfrm>
            <a:off x="361484" y="3506050"/>
            <a:ext cx="500066" cy="50006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/>
          <p:cNvSpPr/>
          <p:nvPr/>
        </p:nvSpPr>
        <p:spPr>
          <a:xfrm>
            <a:off x="357158" y="3519028"/>
            <a:ext cx="500066" cy="50006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TextBox 21"/>
          <p:cNvSpPr txBox="1"/>
          <p:nvPr/>
        </p:nvSpPr>
        <p:spPr>
          <a:xfrm>
            <a:off x="327694" y="241123"/>
            <a:ext cx="4609595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PERIODE DAN FREKUENSI AYUNAN</a:t>
            </a:r>
            <a:endParaRPr lang="id-ID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442847" y="3917374"/>
            <a:ext cx="44275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B</a:t>
            </a:r>
            <a:endParaRPr lang="id-ID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57158" y="3917374"/>
            <a:ext cx="465192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</a:t>
            </a:r>
            <a:endParaRPr lang="id-ID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846315" y="4298885"/>
            <a:ext cx="497252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O</a:t>
            </a:r>
            <a:endParaRPr lang="id-ID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14282" y="4714884"/>
            <a:ext cx="3414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Gaya yang </a:t>
            </a:r>
            <a:r>
              <a:rPr lang="en-US" sz="2000" b="1" dirty="0" err="1" smtClean="0"/>
              <a:t>bekerja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titik</a:t>
            </a:r>
            <a:r>
              <a:rPr lang="en-US" sz="2000" b="1" dirty="0" smtClean="0"/>
              <a:t> A</a:t>
            </a:r>
            <a:endParaRPr lang="id-ID" sz="2000" b="1" dirty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69875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69875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269875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7" name="Oval 36"/>
          <p:cNvSpPr/>
          <p:nvPr/>
        </p:nvSpPr>
        <p:spPr>
          <a:xfrm>
            <a:off x="1598525" y="5072074"/>
            <a:ext cx="500066" cy="500066"/>
          </a:xfrm>
          <a:prstGeom prst="ellips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39" name="Straight Arrow Connector 38"/>
          <p:cNvCxnSpPr/>
          <p:nvPr/>
        </p:nvCxnSpPr>
        <p:spPr>
          <a:xfrm rot="5400000">
            <a:off x="1320782" y="5822173"/>
            <a:ext cx="1071570" cy="1588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1857356" y="5288551"/>
            <a:ext cx="1199802" cy="59921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0800000" flipV="1">
            <a:off x="771143" y="5302401"/>
            <a:ext cx="1086209" cy="585364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514" y="5816327"/>
            <a:ext cx="1092310" cy="428628"/>
          </a:xfrm>
          <a:prstGeom prst="rect">
            <a:avLst/>
          </a:prstGeom>
          <a:noFill/>
        </p:spPr>
      </p:pic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7092" y="5816327"/>
            <a:ext cx="1064657" cy="428628"/>
          </a:xfrm>
          <a:prstGeom prst="rect">
            <a:avLst/>
          </a:prstGeom>
          <a:noFill/>
        </p:spPr>
      </p:pic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1280" name="Picture 1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28398" y="6244955"/>
            <a:ext cx="456281" cy="428628"/>
          </a:xfrm>
          <a:prstGeom prst="rect">
            <a:avLst/>
          </a:prstGeom>
          <a:noFill/>
        </p:spPr>
      </p:pic>
      <p:cxnSp>
        <p:nvCxnSpPr>
          <p:cNvPr id="53" name="Straight Connector 52"/>
          <p:cNvCxnSpPr/>
          <p:nvPr/>
        </p:nvCxnSpPr>
        <p:spPr>
          <a:xfrm rot="5400000">
            <a:off x="3893339" y="5036355"/>
            <a:ext cx="207170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3500430" y="4643446"/>
            <a:ext cx="2071702" cy="7858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143372" y="6072206"/>
            <a:ext cx="78581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857620" y="5883439"/>
            <a:ext cx="433132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endParaRPr lang="id-ID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4712713" y="5952714"/>
            <a:ext cx="461986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O</a:t>
            </a:r>
            <a:endParaRPr lang="id-ID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1071538" y="2071678"/>
            <a:ext cx="285656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i="1" dirty="0" smtClean="0"/>
              <a:t>l</a:t>
            </a:r>
            <a:endParaRPr lang="id-ID" b="1" i="1" dirty="0"/>
          </a:p>
        </p:txBody>
      </p:sp>
      <p:cxnSp>
        <p:nvCxnSpPr>
          <p:cNvPr id="64" name="Straight Connector 63"/>
          <p:cNvCxnSpPr>
            <a:stCxn id="18" idx="0"/>
          </p:cNvCxnSpPr>
          <p:nvPr/>
        </p:nvCxnSpPr>
        <p:spPr>
          <a:xfrm rot="5400000" flipH="1" flipV="1">
            <a:off x="1330135" y="2777494"/>
            <a:ext cx="18590" cy="146447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299707" y="2984354"/>
            <a:ext cx="37863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i="1" dirty="0" smtClean="0"/>
              <a:t>y</a:t>
            </a:r>
            <a:endParaRPr lang="id-ID" b="1" i="1" dirty="0"/>
          </a:p>
        </p:txBody>
      </p:sp>
      <p:sp>
        <p:nvSpPr>
          <p:cNvPr id="66" name="TextBox 65"/>
          <p:cNvSpPr txBox="1"/>
          <p:nvPr/>
        </p:nvSpPr>
        <p:spPr>
          <a:xfrm>
            <a:off x="4371541" y="5560448"/>
            <a:ext cx="37863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i="1" dirty="0" smtClean="0"/>
              <a:t>y</a:t>
            </a:r>
            <a:endParaRPr lang="id-ID" b="1" i="1" dirty="0"/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1282" name="Picture 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4572008"/>
            <a:ext cx="285752" cy="681409"/>
          </a:xfrm>
          <a:prstGeom prst="rect">
            <a:avLst/>
          </a:prstGeom>
          <a:noFill/>
        </p:spPr>
      </p:pic>
      <p:pic>
        <p:nvPicPr>
          <p:cNvPr id="69" name="Picture 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1571612"/>
            <a:ext cx="285752" cy="681409"/>
          </a:xfrm>
          <a:prstGeom prst="rect">
            <a:avLst/>
          </a:prstGeom>
          <a:noFill/>
        </p:spPr>
      </p:pic>
      <p:sp>
        <p:nvSpPr>
          <p:cNvPr id="70" name="TextBox 69"/>
          <p:cNvSpPr txBox="1"/>
          <p:nvPr/>
        </p:nvSpPr>
        <p:spPr>
          <a:xfrm>
            <a:off x="4286248" y="4714884"/>
            <a:ext cx="285656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i="1" dirty="0" smtClean="0"/>
              <a:t>l</a:t>
            </a:r>
            <a:endParaRPr lang="id-ID" b="1" i="1" dirty="0"/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287" name="Rectangle 23"/>
          <p:cNvSpPr>
            <a:spLocks noChangeArrowheads="1"/>
          </p:cNvSpPr>
          <p:nvPr/>
        </p:nvSpPr>
        <p:spPr bwMode="auto">
          <a:xfrm>
            <a:off x="269875" y="942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269875" y="1514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91" name="Picture 2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2726" y="1189356"/>
            <a:ext cx="2435158" cy="617876"/>
          </a:xfrm>
          <a:prstGeom prst="rect">
            <a:avLst/>
          </a:prstGeom>
          <a:noFill/>
        </p:spPr>
      </p:pic>
      <p:pic>
        <p:nvPicPr>
          <p:cNvPr id="11290" name="Picture 2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90578" y="1760860"/>
            <a:ext cx="2410928" cy="726913"/>
          </a:xfrm>
          <a:prstGeom prst="rect">
            <a:avLst/>
          </a:prstGeom>
          <a:noFill/>
        </p:spPr>
      </p:pic>
      <p:pic>
        <p:nvPicPr>
          <p:cNvPr id="11289" name="Picture 2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90578" y="2487773"/>
            <a:ext cx="2071702" cy="726913"/>
          </a:xfrm>
          <a:prstGeom prst="rect">
            <a:avLst/>
          </a:prstGeom>
          <a:noFill/>
        </p:spPr>
      </p:pic>
      <p:sp>
        <p:nvSpPr>
          <p:cNvPr id="11292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293" name="Rectangle 29"/>
          <p:cNvSpPr>
            <a:spLocks noChangeArrowheads="1"/>
          </p:cNvSpPr>
          <p:nvPr/>
        </p:nvSpPr>
        <p:spPr bwMode="auto">
          <a:xfrm>
            <a:off x="269875" y="942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269875" y="1514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269875" y="2085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928926" y="714356"/>
            <a:ext cx="5882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Periode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frekuensi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dapat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ditentukan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cara</a:t>
            </a:r>
            <a:r>
              <a:rPr lang="en-US" sz="2000" b="1" dirty="0" smtClean="0"/>
              <a:t> :</a:t>
            </a:r>
            <a:endParaRPr lang="id-ID" b="1" dirty="0"/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3000364" y="4286256"/>
            <a:ext cx="1214446" cy="642942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300" name="Picture 3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1142983"/>
            <a:ext cx="2344372" cy="785823"/>
          </a:xfrm>
          <a:prstGeom prst="rect">
            <a:avLst/>
          </a:prstGeom>
          <a:noFill/>
        </p:spPr>
      </p:pic>
      <p:pic>
        <p:nvPicPr>
          <p:cNvPr id="11299" name="Picture 3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1928797"/>
            <a:ext cx="1663326" cy="785823"/>
          </a:xfrm>
          <a:prstGeom prst="rect">
            <a:avLst/>
          </a:prstGeom>
          <a:noFill/>
        </p:spPr>
      </p:pic>
      <p:sp>
        <p:nvSpPr>
          <p:cNvPr id="11301" name="Rectangle 3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302" name="Rectangle 38"/>
          <p:cNvSpPr>
            <a:spLocks noChangeArrowheads="1"/>
          </p:cNvSpPr>
          <p:nvPr/>
        </p:nvSpPr>
        <p:spPr bwMode="auto">
          <a:xfrm>
            <a:off x="269875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03" name="Rectangle 39"/>
          <p:cNvSpPr>
            <a:spLocks noChangeArrowheads="1"/>
          </p:cNvSpPr>
          <p:nvPr/>
        </p:nvSpPr>
        <p:spPr bwMode="auto">
          <a:xfrm>
            <a:off x="269875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04" name="Rectangle 40"/>
          <p:cNvSpPr>
            <a:spLocks noChangeArrowheads="1"/>
          </p:cNvSpPr>
          <p:nvPr/>
        </p:nvSpPr>
        <p:spPr bwMode="auto">
          <a:xfrm>
            <a:off x="269875" y="2400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8" name="Straight Connector 97"/>
          <p:cNvCxnSpPr/>
          <p:nvPr/>
        </p:nvCxnSpPr>
        <p:spPr>
          <a:xfrm rot="5400000">
            <a:off x="5072860" y="2070884"/>
            <a:ext cx="2000264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306" name="Picture 4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3164679"/>
            <a:ext cx="1512700" cy="1050139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11307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308" name="Rectangle 44"/>
          <p:cNvSpPr>
            <a:spLocks noChangeArrowheads="1"/>
          </p:cNvSpPr>
          <p:nvPr/>
        </p:nvSpPr>
        <p:spPr bwMode="auto">
          <a:xfrm>
            <a:off x="269875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09" name="Rectangle 45"/>
          <p:cNvSpPr>
            <a:spLocks noChangeArrowheads="1"/>
          </p:cNvSpPr>
          <p:nvPr/>
        </p:nvSpPr>
        <p:spPr bwMode="auto">
          <a:xfrm>
            <a:off x="269875" y="1819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11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1310" name="Picture 4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2746564"/>
            <a:ext cx="1571636" cy="753874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1315" name="Picture 5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3494" y="4429132"/>
            <a:ext cx="2592340" cy="333455"/>
          </a:xfrm>
          <a:prstGeom prst="rect">
            <a:avLst/>
          </a:prstGeom>
          <a:noFill/>
        </p:spPr>
      </p:pic>
      <p:pic>
        <p:nvPicPr>
          <p:cNvPr id="11314" name="Picture 50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3494" y="4786322"/>
            <a:ext cx="3011847" cy="333455"/>
          </a:xfrm>
          <a:prstGeom prst="rect">
            <a:avLst/>
          </a:prstGeom>
          <a:noFill/>
        </p:spPr>
      </p:pic>
      <p:pic>
        <p:nvPicPr>
          <p:cNvPr id="11313" name="Picture 49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00658" y="5072074"/>
            <a:ext cx="2194346" cy="333454"/>
          </a:xfrm>
          <a:prstGeom prst="rect">
            <a:avLst/>
          </a:prstGeom>
          <a:noFill/>
        </p:spPr>
      </p:pic>
      <p:pic>
        <p:nvPicPr>
          <p:cNvPr id="11312" name="Picture 48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5357826"/>
            <a:ext cx="3743296" cy="333455"/>
          </a:xfrm>
          <a:prstGeom prst="rect">
            <a:avLst/>
          </a:prstGeom>
          <a:noFill/>
        </p:spPr>
      </p:pic>
      <p:sp>
        <p:nvSpPr>
          <p:cNvPr id="11316" name="Rectangle 5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317" name="Rectangle 53"/>
          <p:cNvSpPr>
            <a:spLocks noChangeArrowheads="1"/>
          </p:cNvSpPr>
          <p:nvPr/>
        </p:nvSpPr>
        <p:spPr bwMode="auto">
          <a:xfrm>
            <a:off x="269875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18" name="Rectangle 54"/>
          <p:cNvSpPr>
            <a:spLocks noChangeArrowheads="1"/>
          </p:cNvSpPr>
          <p:nvPr/>
        </p:nvSpPr>
        <p:spPr bwMode="auto">
          <a:xfrm>
            <a:off x="269875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19" name="Rectangle 55"/>
          <p:cNvSpPr>
            <a:spLocks noChangeArrowheads="1"/>
          </p:cNvSpPr>
          <p:nvPr/>
        </p:nvSpPr>
        <p:spPr bwMode="auto">
          <a:xfrm>
            <a:off x="269875" y="1343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20" name="Rectangle 56"/>
          <p:cNvSpPr>
            <a:spLocks noChangeArrowheads="1"/>
          </p:cNvSpPr>
          <p:nvPr/>
        </p:nvSpPr>
        <p:spPr bwMode="auto">
          <a:xfrm>
            <a:off x="269875" y="1638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-32" y="6550247"/>
            <a:ext cx="2628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by:mhharismansur</a:t>
            </a:r>
            <a:r>
              <a:rPr lang="en-US" sz="1400" dirty="0" smtClean="0"/>
              <a:t>(sman9kerinci)</a:t>
            </a:r>
            <a:endParaRPr lang="id-ID" sz="1400" dirty="0"/>
          </a:p>
        </p:txBody>
      </p:sp>
      <p:sp>
        <p:nvSpPr>
          <p:cNvPr id="81" name="Action Button: Beginning 80">
            <a:hlinkClick r:id="rId18" action="ppaction://hlinksldjump" highlightClick="1"/>
          </p:cNvPr>
          <p:cNvSpPr/>
          <p:nvPr/>
        </p:nvSpPr>
        <p:spPr>
          <a:xfrm>
            <a:off x="8072462" y="6215082"/>
            <a:ext cx="571504" cy="428628"/>
          </a:xfrm>
          <a:prstGeom prst="actionButtonBeginning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repeatCount="4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833 L 0.08559 0.05138 C 0.10382 0.06203 0.1309 0.07083 0.15885 0.07338 C 0.19184 0.07037 0.21771 0.06203 0.23628 0.05277 L 0.32517 0.00833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" y="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repeatCount="4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7.40741E-7 L 0.08559 0.04305 C 0.10382 0.0537 0.1309 0.0625 0.15885 0.06505 C 0.19184 0.06204 0.2177 0.0537 0.23628 0.04444 L 0.32517 7.40741E-7 " pathEditMode="relative" rAng="0" ptsTypes="FffFF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" y="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3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3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7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500"/>
                            </p:stCondLst>
                            <p:childTnLst>
                              <p:par>
                                <p:cTn id="33" presetID="13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35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000"/>
                            </p:stCondLst>
                            <p:childTnLst>
                              <p:par>
                                <p:cTn id="37" presetID="1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500"/>
                            </p:stCondLst>
                            <p:childTnLst>
                              <p:par>
                                <p:cTn id="41" presetID="13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43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500"/>
                            </p:stCondLst>
                            <p:childTnLst>
                              <p:par>
                                <p:cTn id="49" presetID="13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5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000"/>
                            </p:stCondLst>
                            <p:childTnLst>
                              <p:par>
                                <p:cTn id="53" presetID="13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5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4500"/>
                            </p:stCondLst>
                            <p:childTnLst>
                              <p:par>
                                <p:cTn id="57" presetID="13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5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6000"/>
                            </p:stCondLst>
                            <p:childTnLst>
                              <p:par>
                                <p:cTn id="61" presetID="13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0"/>
                            </p:stCondLst>
                            <p:childTnLst>
                              <p:par>
                                <p:cTn id="65" presetID="13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6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9000"/>
                            </p:stCondLst>
                            <p:childTnLst>
                              <p:par>
                                <p:cTn id="69" presetID="13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500"/>
                            </p:stCondLst>
                            <p:childTnLst>
                              <p:par>
                                <p:cTn id="73" presetID="13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5" dur="1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000"/>
                            </p:stCondLst>
                            <p:childTnLst>
                              <p:par>
                                <p:cTn id="77" presetID="13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3500"/>
                            </p:stCondLst>
                            <p:childTnLst>
                              <p:par>
                                <p:cTn id="8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4500"/>
                            </p:stCondLst>
                            <p:childTnLst>
                              <p:par>
                                <p:cTn id="8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500"/>
                            </p:stCondLst>
                            <p:childTnLst>
                              <p:par>
                                <p:cTn id="9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6500"/>
                            </p:stCondLst>
                            <p:childTnLst>
                              <p:par>
                                <p:cTn id="99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1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8500"/>
                            </p:stCondLst>
                            <p:childTnLst>
                              <p:par>
                                <p:cTn id="10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500"/>
                            </p:stCondLst>
                            <p:childTnLst>
                              <p:par>
                                <p:cTn id="10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7" dur="10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1500"/>
                            </p:stCondLst>
                            <p:childTnLst>
                              <p:par>
                                <p:cTn id="1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1" dur="1000"/>
                                        <p:tgtEl>
                                          <p:spTgt spid="1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2500"/>
                            </p:stCondLst>
                            <p:childTnLst>
                              <p:par>
                                <p:cTn id="1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5" dur="2000"/>
                                        <p:tgtEl>
                                          <p:spTgt spid="1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4500"/>
                            </p:stCondLst>
                            <p:childTnLst>
                              <p:par>
                                <p:cTn id="1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9" dur="2000"/>
                                        <p:tgtEl>
                                          <p:spTgt spid="1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6500"/>
                            </p:stCondLst>
                            <p:childTnLst>
                              <p:par>
                                <p:cTn id="13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3" dur="2000"/>
                                        <p:tgtEl>
                                          <p:spTgt spid="1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8500"/>
                            </p:stCondLst>
                            <p:childTnLst>
                              <p:par>
                                <p:cTn id="1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7" dur="2000"/>
                                        <p:tgtEl>
                                          <p:spTgt spid="1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6" grpId="0"/>
      <p:bldP spid="37" grpId="0" animBg="1"/>
      <p:bldP spid="60" grpId="0"/>
      <p:bldP spid="61" grpId="0"/>
      <p:bldP spid="66" grpId="0"/>
      <p:bldP spid="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694" y="241123"/>
            <a:ext cx="4335226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/>
              <a:t>PERIODE DAN FREKUENSI PEGAS</a:t>
            </a:r>
            <a:endParaRPr lang="id-ID" b="1" dirty="0"/>
          </a:p>
        </p:txBody>
      </p:sp>
      <p:sp>
        <p:nvSpPr>
          <p:cNvPr id="5" name="Rectangle 4"/>
          <p:cNvSpPr/>
          <p:nvPr/>
        </p:nvSpPr>
        <p:spPr>
          <a:xfrm>
            <a:off x="785786" y="1071546"/>
            <a:ext cx="1000132" cy="2143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1043828" y="1500174"/>
            <a:ext cx="428628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904725" y="1730516"/>
            <a:ext cx="666879" cy="1912797"/>
          </a:xfrm>
          <a:custGeom>
            <a:avLst/>
            <a:gdLst>
              <a:gd name="connsiteX0" fmla="*/ 577272 w 1196109"/>
              <a:gd name="connsiteY0" fmla="*/ 0 h 3851563"/>
              <a:gd name="connsiteX1" fmla="*/ 1103745 w 1196109"/>
              <a:gd name="connsiteY1" fmla="*/ 387927 h 3851563"/>
              <a:gd name="connsiteX2" fmla="*/ 23090 w 1196109"/>
              <a:gd name="connsiteY2" fmla="*/ 803563 h 3851563"/>
              <a:gd name="connsiteX3" fmla="*/ 1186872 w 1196109"/>
              <a:gd name="connsiteY3" fmla="*/ 1302327 h 3851563"/>
              <a:gd name="connsiteX4" fmla="*/ 23090 w 1196109"/>
              <a:gd name="connsiteY4" fmla="*/ 1607127 h 3851563"/>
              <a:gd name="connsiteX5" fmla="*/ 1145308 w 1196109"/>
              <a:gd name="connsiteY5" fmla="*/ 2189018 h 3851563"/>
              <a:gd name="connsiteX6" fmla="*/ 64654 w 1196109"/>
              <a:gd name="connsiteY6" fmla="*/ 2521527 h 3851563"/>
              <a:gd name="connsiteX7" fmla="*/ 1117599 w 1196109"/>
              <a:gd name="connsiteY7" fmla="*/ 3020291 h 3851563"/>
              <a:gd name="connsiteX8" fmla="*/ 64654 w 1196109"/>
              <a:gd name="connsiteY8" fmla="*/ 3449782 h 3851563"/>
              <a:gd name="connsiteX9" fmla="*/ 729672 w 1196109"/>
              <a:gd name="connsiteY9" fmla="*/ 3851563 h 3851563"/>
              <a:gd name="connsiteX10" fmla="*/ 729672 w 1196109"/>
              <a:gd name="connsiteY10" fmla="*/ 3851563 h 385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96109" h="3851563">
                <a:moveTo>
                  <a:pt x="577272" y="0"/>
                </a:moveTo>
                <a:cubicBezTo>
                  <a:pt x="886690" y="127000"/>
                  <a:pt x="1196109" y="254000"/>
                  <a:pt x="1103745" y="387927"/>
                </a:cubicBezTo>
                <a:cubicBezTo>
                  <a:pt x="1011381" y="521854"/>
                  <a:pt x="9235" y="651163"/>
                  <a:pt x="23090" y="803563"/>
                </a:cubicBezTo>
                <a:cubicBezTo>
                  <a:pt x="36945" y="955963"/>
                  <a:pt x="1186872" y="1168400"/>
                  <a:pt x="1186872" y="1302327"/>
                </a:cubicBezTo>
                <a:cubicBezTo>
                  <a:pt x="1186872" y="1436254"/>
                  <a:pt x="30017" y="1459345"/>
                  <a:pt x="23090" y="1607127"/>
                </a:cubicBezTo>
                <a:cubicBezTo>
                  <a:pt x="16163" y="1754909"/>
                  <a:pt x="1138381" y="2036618"/>
                  <a:pt x="1145308" y="2189018"/>
                </a:cubicBezTo>
                <a:cubicBezTo>
                  <a:pt x="1152235" y="2341418"/>
                  <a:pt x="69272" y="2382982"/>
                  <a:pt x="64654" y="2521527"/>
                </a:cubicBezTo>
                <a:cubicBezTo>
                  <a:pt x="60036" y="2660072"/>
                  <a:pt x="1117599" y="2865582"/>
                  <a:pt x="1117599" y="3020291"/>
                </a:cubicBezTo>
                <a:cubicBezTo>
                  <a:pt x="1117599" y="3175000"/>
                  <a:pt x="129309" y="3311237"/>
                  <a:pt x="64654" y="3449782"/>
                </a:cubicBezTo>
                <a:cubicBezTo>
                  <a:pt x="0" y="3588327"/>
                  <a:pt x="729672" y="3851563"/>
                  <a:pt x="729672" y="3851563"/>
                </a:cubicBezTo>
                <a:lnTo>
                  <a:pt x="729672" y="3851563"/>
                </a:lnTo>
              </a:path>
            </a:pathLst>
          </a:cu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8" name="Straight Connector 17"/>
          <p:cNvCxnSpPr/>
          <p:nvPr/>
        </p:nvCxnSpPr>
        <p:spPr>
          <a:xfrm rot="5400000">
            <a:off x="1072332" y="4149893"/>
            <a:ext cx="428628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000100" y="4365001"/>
            <a:ext cx="571504" cy="35719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id-ID" dirty="0"/>
          </a:p>
        </p:txBody>
      </p:sp>
      <p:cxnSp>
        <p:nvCxnSpPr>
          <p:cNvPr id="11" name="Straight Connector 10"/>
          <p:cNvCxnSpPr>
            <a:stCxn id="10" idx="0"/>
          </p:cNvCxnSpPr>
          <p:nvPr/>
        </p:nvCxnSpPr>
        <p:spPr>
          <a:xfrm>
            <a:off x="1226577" y="1730516"/>
            <a:ext cx="59275" cy="22699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1215208" y="3929066"/>
            <a:ext cx="114300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1215208" y="5143512"/>
            <a:ext cx="1143008" cy="1588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929588" y="3214686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F=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ky</a:t>
            </a:r>
            <a:endParaRPr lang="id-ID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58150" y="5286388"/>
            <a:ext cx="1013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F=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mg</a:t>
            </a:r>
            <a:endParaRPr lang="id-ID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28794" y="3610277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Gaya Hooke</a:t>
            </a:r>
            <a:endParaRPr lang="id-ID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7356" y="4896161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Gaya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Berat</a:t>
            </a:r>
            <a:endParaRPr lang="id-ID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36264" y="2416726"/>
            <a:ext cx="2307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K=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konstanta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pegas</a:t>
            </a:r>
            <a:endParaRPr lang="id-ID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85984" y="885750"/>
            <a:ext cx="5882764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 err="1" smtClean="0"/>
              <a:t>Periode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frekuensi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dapat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ditentukan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cara</a:t>
            </a:r>
            <a:r>
              <a:rPr lang="en-US" sz="2000" b="1" dirty="0" smtClean="0"/>
              <a:t> :</a:t>
            </a:r>
            <a:endParaRPr lang="id-ID" b="1" dirty="0"/>
          </a:p>
        </p:txBody>
      </p:sp>
      <p:pic>
        <p:nvPicPr>
          <p:cNvPr id="29" name="Picture 3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500174"/>
            <a:ext cx="2344372" cy="78582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7350" y="1428736"/>
            <a:ext cx="2726550" cy="1000132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2571744"/>
            <a:ext cx="3798120" cy="10001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4929190" y="1785926"/>
            <a:ext cx="357190" cy="285752"/>
          </a:xfrm>
          <a:prstGeom prst="rightArrow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90968" y="3786190"/>
            <a:ext cx="3871479" cy="428628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90969" y="4143380"/>
            <a:ext cx="3332237" cy="428628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90968" y="4500570"/>
            <a:ext cx="3871479" cy="428628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4857760"/>
            <a:ext cx="3138663" cy="428628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269875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69875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269875" y="1343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69875" y="1638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32" y="6550247"/>
            <a:ext cx="2628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by:mhharismansur</a:t>
            </a:r>
            <a:r>
              <a:rPr lang="en-US" sz="1400" dirty="0" smtClean="0"/>
              <a:t>(sman9kerinci)</a:t>
            </a:r>
            <a:endParaRPr lang="id-ID" sz="1400" dirty="0"/>
          </a:p>
        </p:txBody>
      </p:sp>
      <p:sp>
        <p:nvSpPr>
          <p:cNvPr id="34" name="Isosceles Triangle 33">
            <a:hlinkClick r:id="rId10" action="ppaction://hlinksldjump"/>
          </p:cNvPr>
          <p:cNvSpPr/>
          <p:nvPr/>
        </p:nvSpPr>
        <p:spPr>
          <a:xfrm rot="16200000">
            <a:off x="8429652" y="6143644"/>
            <a:ext cx="428628" cy="428628"/>
          </a:xfrm>
          <a:prstGeom prst="triangl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repeatCount="5000" fill="remove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repeatCount="5000" fill="remove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3" presetClass="emph" presetSubtype="0" repeatCount="5000" fill="remove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4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0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000"/>
                            </p:stCondLst>
                            <p:childTnLst>
                              <p:par>
                                <p:cTn id="6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0"/>
                            </p:stCondLst>
                            <p:childTnLst>
                              <p:par>
                                <p:cTn id="67" presetID="12" presetClass="entr" presetSubtype="8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9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000"/>
                            </p:stCondLst>
                            <p:childTnLst>
                              <p:par>
                                <p:cTn id="7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3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0"/>
                            </p:stCondLst>
                            <p:childTnLst>
                              <p:par>
                                <p:cTn id="7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6000"/>
                            </p:stCondLst>
                            <p:childTnLst>
                              <p:par>
                                <p:cTn id="7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7000"/>
                            </p:stCondLst>
                            <p:childTnLst>
                              <p:par>
                                <p:cTn id="8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8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8000"/>
                            </p:stCondLst>
                            <p:childTnLst>
                              <p:par>
                                <p:cTn id="87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  <p:bldP spid="22" grpId="0"/>
      <p:bldP spid="23" grpId="0"/>
      <p:bldP spid="24" grpId="0"/>
      <p:bldP spid="25" grpId="0"/>
      <p:bldP spid="27" grpId="0"/>
      <p:bldP spid="28" grpId="0" animBg="1"/>
      <p:bldP spid="31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06" y="38377"/>
            <a:ext cx="2693623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Persamaan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Getaran</a:t>
            </a:r>
            <a:endParaRPr lang="id-ID" b="1" dirty="0"/>
          </a:p>
        </p:txBody>
      </p:sp>
      <p:sp>
        <p:nvSpPr>
          <p:cNvPr id="29" name="Freeform 28"/>
          <p:cNvSpPr/>
          <p:nvPr/>
        </p:nvSpPr>
        <p:spPr>
          <a:xfrm>
            <a:off x="346129" y="1086774"/>
            <a:ext cx="3225739" cy="1982873"/>
          </a:xfrm>
          <a:custGeom>
            <a:avLst/>
            <a:gdLst>
              <a:gd name="connsiteX0" fmla="*/ 0 w 3006437"/>
              <a:gd name="connsiteY0" fmla="*/ 27709 h 2664691"/>
              <a:gd name="connsiteX1" fmla="*/ 1593273 w 3006437"/>
              <a:gd name="connsiteY1" fmla="*/ 2660073 h 2664691"/>
              <a:gd name="connsiteX2" fmla="*/ 3006437 w 3006437"/>
              <a:gd name="connsiteY2" fmla="*/ 0 h 2664691"/>
              <a:gd name="connsiteX3" fmla="*/ 3006437 w 3006437"/>
              <a:gd name="connsiteY3" fmla="*/ 0 h 2664691"/>
              <a:gd name="connsiteX0" fmla="*/ 0 w 3006437"/>
              <a:gd name="connsiteY0" fmla="*/ 27709 h 2664691"/>
              <a:gd name="connsiteX1" fmla="*/ 1503735 w 3006437"/>
              <a:gd name="connsiteY1" fmla="*/ 2660073 h 2664691"/>
              <a:gd name="connsiteX2" fmla="*/ 3006437 w 3006437"/>
              <a:gd name="connsiteY2" fmla="*/ 0 h 2664691"/>
              <a:gd name="connsiteX3" fmla="*/ 3006437 w 3006437"/>
              <a:gd name="connsiteY3" fmla="*/ 0 h 266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6437" h="2664691">
                <a:moveTo>
                  <a:pt x="0" y="27709"/>
                </a:moveTo>
                <a:cubicBezTo>
                  <a:pt x="546100" y="1346200"/>
                  <a:pt x="1002662" y="2664691"/>
                  <a:pt x="1503735" y="2660073"/>
                </a:cubicBezTo>
                <a:cubicBezTo>
                  <a:pt x="2004808" y="2655455"/>
                  <a:pt x="2755987" y="443346"/>
                  <a:pt x="3006437" y="0"/>
                </a:cubicBezTo>
                <a:lnTo>
                  <a:pt x="3006437" y="0"/>
                </a:ln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31" name="Straight Connector 30"/>
          <p:cNvCxnSpPr>
            <a:endCxn id="29" idx="1"/>
          </p:cNvCxnSpPr>
          <p:nvPr/>
        </p:nvCxnSpPr>
        <p:spPr>
          <a:xfrm rot="16200000" flipH="1">
            <a:off x="960225" y="2066881"/>
            <a:ext cx="1978156" cy="205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16200000" flipH="1">
            <a:off x="1608165" y="1418940"/>
            <a:ext cx="1382136" cy="720360"/>
          </a:xfrm>
          <a:prstGeom prst="line">
            <a:avLst/>
          </a:prstGeom>
          <a:ln w="381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0800000">
            <a:off x="1939053" y="2470188"/>
            <a:ext cx="720360" cy="1182"/>
          </a:xfrm>
          <a:prstGeom prst="line">
            <a:avLst/>
          </a:prstGeom>
          <a:ln w="381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175543" y="985463"/>
            <a:ext cx="428628" cy="42862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585327" y="1019166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F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01609" y="2353104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C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3117" y="2379813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B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42190" y="714356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O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90306" y="1998077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y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42256" y="1426573"/>
            <a:ext cx="36901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Tahoma" pitchFamily="34" charset="0"/>
                <a:cs typeface="Tahoma" pitchFamily="34" charset="0"/>
              </a:rPr>
              <a:t>A</a:t>
            </a:r>
            <a:endParaRPr lang="id-ID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85961" y="1926639"/>
            <a:ext cx="36901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Tahoma" pitchFamily="34" charset="0"/>
                <a:cs typeface="Tahoma" pitchFamily="34" charset="0"/>
              </a:rPr>
              <a:t>A</a:t>
            </a:r>
            <a:endParaRPr lang="id-ID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56504" y="1424410"/>
            <a:ext cx="214314" cy="5110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traight Connector 21"/>
          <p:cNvCxnSpPr>
            <a:stCxn id="29" idx="2"/>
          </p:cNvCxnSpPr>
          <p:nvPr/>
        </p:nvCxnSpPr>
        <p:spPr>
          <a:xfrm>
            <a:off x="3571868" y="1086774"/>
            <a:ext cx="1588" cy="2054311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189393" y="981050"/>
            <a:ext cx="428628" cy="42862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TextBox 24"/>
          <p:cNvSpPr txBox="1"/>
          <p:nvPr/>
        </p:nvSpPr>
        <p:spPr>
          <a:xfrm>
            <a:off x="2946230" y="1019166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E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8862" y="500042"/>
            <a:ext cx="2603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Perhatikan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getaran</a:t>
            </a:r>
            <a:endParaRPr lang="id-ID" dirty="0"/>
          </a:p>
        </p:txBody>
      </p:sp>
      <p:sp>
        <p:nvSpPr>
          <p:cNvPr id="28" name="Rectangle 27"/>
          <p:cNvSpPr/>
          <p:nvPr/>
        </p:nvSpPr>
        <p:spPr>
          <a:xfrm>
            <a:off x="357158" y="3092154"/>
            <a:ext cx="3214710" cy="35719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AYUNAN MATEMATIS</a:t>
            </a:r>
            <a:endParaRPr lang="id-ID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71406" y="3500438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Periode</a:t>
            </a:r>
            <a:r>
              <a:rPr lang="en-US" sz="1600" b="1" i="1" dirty="0" smtClean="0"/>
              <a:t>(T)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getaran</a:t>
            </a:r>
            <a:r>
              <a:rPr lang="en-US" sz="1600" dirty="0" smtClean="0"/>
              <a:t> </a:t>
            </a:r>
            <a:r>
              <a:rPr lang="en-US" sz="1600" dirty="0" err="1" smtClean="0"/>
              <a:t>berbanding</a:t>
            </a:r>
            <a:r>
              <a:rPr lang="en-US" sz="1600" dirty="0" smtClean="0"/>
              <a:t> </a:t>
            </a:r>
            <a:r>
              <a:rPr lang="en-US" sz="1600" dirty="0" err="1" smtClean="0"/>
              <a:t>terbalik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frekuensi</a:t>
            </a:r>
            <a:r>
              <a:rPr lang="en-US" sz="1600" dirty="0" smtClean="0"/>
              <a:t> (</a:t>
            </a:r>
            <a:r>
              <a:rPr lang="en-US" sz="1600" i="1" dirty="0" smtClean="0"/>
              <a:t>f</a:t>
            </a:r>
            <a:r>
              <a:rPr lang="en-US" sz="1600" dirty="0" smtClean="0"/>
              <a:t>)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sebaliknya</a:t>
            </a:r>
            <a:r>
              <a:rPr lang="en-US" sz="1600" dirty="0" smtClean="0"/>
              <a:t> (</a:t>
            </a:r>
            <a:r>
              <a:rPr lang="en-US" sz="1600" dirty="0" err="1" smtClean="0"/>
              <a:t>dititik</a:t>
            </a:r>
            <a:r>
              <a:rPr lang="en-US" sz="1600" dirty="0" smtClean="0"/>
              <a:t> F </a:t>
            </a:r>
            <a:r>
              <a:rPr lang="en-US" sz="1600" dirty="0" err="1" smtClean="0"/>
              <a:t>atau</a:t>
            </a:r>
            <a:r>
              <a:rPr lang="en-US" sz="1600" dirty="0" smtClean="0"/>
              <a:t> E)&gt;&gt;&gt;</a:t>
            </a:r>
            <a:r>
              <a:rPr lang="en-US" sz="1600" i="1" dirty="0" smtClean="0"/>
              <a:t>1T=1f=EOFOE</a:t>
            </a:r>
            <a:endParaRPr lang="id-ID" sz="1600" i="1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342946"/>
            <a:ext cx="714380" cy="656233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342947"/>
            <a:ext cx="720095" cy="642942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1" y="4328199"/>
            <a:ext cx="928694" cy="677696"/>
          </a:xfrm>
          <a:prstGeom prst="rect">
            <a:avLst/>
          </a:prstGeom>
          <a:ln>
            <a:prstDash val="sys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cxnSp>
        <p:nvCxnSpPr>
          <p:cNvPr id="50" name="Straight Arrow Connector 49"/>
          <p:cNvCxnSpPr/>
          <p:nvPr/>
        </p:nvCxnSpPr>
        <p:spPr>
          <a:xfrm rot="5400000">
            <a:off x="2143914" y="1714500"/>
            <a:ext cx="3429000" cy="1588"/>
          </a:xfrm>
          <a:prstGeom prst="straightConnector1">
            <a:avLst/>
          </a:prstGeom>
          <a:ln w="762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>
            <a:off x="2144708" y="4807192"/>
            <a:ext cx="3429000" cy="158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885330" y="1785926"/>
            <a:ext cx="5258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Kecepatan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getaran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adalah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fungsi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turunan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pertama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dari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simpangan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getaran</a:t>
            </a:r>
            <a:endParaRPr lang="id-ID" sz="1600" i="1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5572140"/>
            <a:ext cx="2143125" cy="476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6215082"/>
            <a:ext cx="2085975" cy="295275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9875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69875" y="1228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69875" y="1524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69875" y="2047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269875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69875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901348" y="621266"/>
            <a:ext cx="4786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Sudut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fase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fase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getaran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berturut-turut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berbanding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terbalik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dengan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periode</a:t>
            </a:r>
            <a:r>
              <a:rPr lang="en-US" sz="1600" i="1" dirty="0" smtClean="0"/>
              <a:t>(T) </a:t>
            </a:r>
            <a:r>
              <a:rPr lang="en-US" sz="1600" i="1" dirty="0" err="1" smtClean="0"/>
              <a:t>getaran</a:t>
            </a:r>
            <a:endParaRPr lang="id-ID" sz="1600" i="1" dirty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269875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69875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1214422"/>
            <a:ext cx="2000250" cy="295275"/>
          </a:xfrm>
          <a:prstGeom prst="rect">
            <a:avLst/>
          </a:prstGeom>
          <a:noFill/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1490651"/>
            <a:ext cx="1724025" cy="295275"/>
          </a:xfrm>
          <a:prstGeom prst="rect">
            <a:avLst/>
          </a:prstGeom>
          <a:noFill/>
        </p:spPr>
      </p:pic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269875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269875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269875" y="1800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269875" y="2095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0" y="5000636"/>
            <a:ext cx="3571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/>
              <a:t>Segitiga</a:t>
            </a:r>
            <a:r>
              <a:rPr lang="en-US" sz="1600" i="1" dirty="0" smtClean="0"/>
              <a:t> OBC </a:t>
            </a:r>
            <a:r>
              <a:rPr lang="en-US" sz="1600" i="1" dirty="0" err="1" smtClean="0"/>
              <a:t>dan</a:t>
            </a:r>
            <a:r>
              <a:rPr lang="en-US" sz="1600" i="1" dirty="0" smtClean="0"/>
              <a:t> BC </a:t>
            </a:r>
            <a:r>
              <a:rPr lang="en-US" sz="1600" dirty="0" err="1" smtClean="0"/>
              <a:t>adalah</a:t>
            </a:r>
            <a:r>
              <a:rPr lang="en-US" sz="1600" dirty="0" smtClean="0"/>
              <a:t> </a:t>
            </a:r>
            <a:r>
              <a:rPr lang="en-US" sz="1600" b="1" dirty="0" err="1" smtClean="0"/>
              <a:t>besar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simpangan</a:t>
            </a:r>
            <a:r>
              <a:rPr lang="en-US" sz="1600" dirty="0" smtClean="0"/>
              <a:t> </a:t>
            </a:r>
            <a:r>
              <a:rPr lang="en-US" sz="1600" dirty="0" err="1" smtClean="0"/>
              <a:t>getaran</a:t>
            </a:r>
            <a:r>
              <a:rPr lang="en-US" sz="1600" dirty="0" smtClean="0"/>
              <a:t> yang </a:t>
            </a:r>
            <a:r>
              <a:rPr lang="en-US" sz="1600" dirty="0" err="1" smtClean="0"/>
              <a:t>dicapai</a:t>
            </a:r>
            <a:r>
              <a:rPr lang="en-US" sz="1600" dirty="0" smtClean="0"/>
              <a:t>, </a:t>
            </a:r>
            <a:r>
              <a:rPr lang="en-US" sz="1600" dirty="0" err="1" smtClean="0"/>
              <a:t>maka</a:t>
            </a:r>
            <a:r>
              <a:rPr lang="en-US" sz="1600" dirty="0" smtClean="0"/>
              <a:t> :</a:t>
            </a:r>
            <a:endParaRPr lang="id-ID" sz="1600" i="1" dirty="0"/>
          </a:p>
        </p:txBody>
      </p:sp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72786" y="2387303"/>
            <a:ext cx="3990975" cy="533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72786" y="2944952"/>
            <a:ext cx="3981450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6641" y="3509096"/>
            <a:ext cx="2381286" cy="441622"/>
          </a:xfrm>
          <a:prstGeom prst="rect">
            <a:avLst/>
          </a:prstGeom>
          <a:noFill/>
        </p:spPr>
      </p:pic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269875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269875" y="1524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929058" y="3834101"/>
            <a:ext cx="5214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Kecepatan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getaran</a:t>
            </a:r>
            <a:r>
              <a:rPr lang="en-US" sz="1600" i="1" dirty="0" smtClean="0"/>
              <a:t> </a:t>
            </a:r>
            <a:r>
              <a:rPr lang="en-US" sz="1600" dirty="0" err="1" smtClean="0"/>
              <a:t>berbanding</a:t>
            </a:r>
            <a:r>
              <a:rPr lang="en-US" sz="1600" dirty="0" smtClean="0"/>
              <a:t> </a:t>
            </a:r>
            <a:r>
              <a:rPr lang="en-US" sz="1600" dirty="0" err="1" smtClean="0"/>
              <a:t>lurus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kecepatan</a:t>
            </a:r>
            <a:r>
              <a:rPr lang="en-US" sz="1600" dirty="0" smtClean="0"/>
              <a:t> </a:t>
            </a:r>
            <a:r>
              <a:rPr lang="en-US" sz="1600" dirty="0" err="1" smtClean="0"/>
              <a:t>sudut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frekuensi</a:t>
            </a:r>
            <a:endParaRPr lang="id-ID" sz="1600" dirty="0"/>
          </a:p>
        </p:txBody>
      </p:sp>
      <p:sp>
        <p:nvSpPr>
          <p:cNvPr id="80" name="TextBox 79"/>
          <p:cNvSpPr txBox="1"/>
          <p:nvPr/>
        </p:nvSpPr>
        <p:spPr>
          <a:xfrm>
            <a:off x="2514515" y="6550247"/>
            <a:ext cx="2628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by:mhharismansur</a:t>
            </a:r>
            <a:r>
              <a:rPr lang="en-US" sz="1400" dirty="0" smtClean="0"/>
              <a:t>(sman9kerinci)</a:t>
            </a:r>
            <a:endParaRPr lang="id-ID" sz="1400" dirty="0"/>
          </a:p>
        </p:txBody>
      </p:sp>
      <p:pic>
        <p:nvPicPr>
          <p:cNvPr id="72" name="Picture 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7634" y="6169628"/>
            <a:ext cx="2897704" cy="295275"/>
          </a:xfrm>
          <a:prstGeom prst="rect">
            <a:avLst/>
          </a:prstGeom>
          <a:noFill/>
        </p:spPr>
      </p:pic>
      <p:sp>
        <p:nvSpPr>
          <p:cNvPr id="73" name="TextBox 72"/>
          <p:cNvSpPr txBox="1"/>
          <p:nvPr/>
        </p:nvSpPr>
        <p:spPr>
          <a:xfrm>
            <a:off x="3929058" y="4307908"/>
            <a:ext cx="5214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percepatan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getaran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adalah</a:t>
            </a:r>
            <a:r>
              <a:rPr lang="en-US" sz="1600" i="1" dirty="0" smtClean="0"/>
              <a:t> </a:t>
            </a:r>
            <a:r>
              <a:rPr lang="en-US" sz="1600" dirty="0" err="1" smtClean="0"/>
              <a:t>fungsi</a:t>
            </a:r>
            <a:r>
              <a:rPr lang="en-US" sz="1600" dirty="0" smtClean="0"/>
              <a:t> </a:t>
            </a:r>
            <a:r>
              <a:rPr lang="en-US" sz="1600" i="1" dirty="0" err="1" smtClean="0"/>
              <a:t>turunan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pertama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kec</a:t>
            </a:r>
            <a:r>
              <a:rPr lang="en-US" sz="1600" dirty="0" smtClean="0"/>
              <a:t>. </a:t>
            </a:r>
            <a:r>
              <a:rPr lang="en-US" sz="1600" dirty="0" err="1" smtClean="0"/>
              <a:t>getaran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i="1" dirty="0" err="1" smtClean="0"/>
              <a:t>berbanding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lurus</a:t>
            </a:r>
            <a:r>
              <a:rPr lang="en-US" sz="1600" i="1" dirty="0" smtClean="0"/>
              <a:t> dg </a:t>
            </a:r>
            <a:r>
              <a:rPr lang="en-US" sz="1600" i="1" dirty="0" err="1" smtClean="0"/>
              <a:t>kuadrat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simpangannya</a:t>
            </a:r>
            <a:endParaRPr lang="id-ID" sz="1600" i="1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5786454"/>
            <a:ext cx="914400" cy="5238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73740"/>
            <a:ext cx="2743200" cy="5238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17546" y="1212120"/>
            <a:ext cx="2809875" cy="5238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5143512"/>
            <a:ext cx="4257675" cy="533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5776931"/>
            <a:ext cx="3057525" cy="2952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269875" y="99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Action Button: Home 70">
            <a:hlinkClick r:id="rId20" action="ppaction://hlinksldjump" highlightClick="1"/>
          </p:cNvPr>
          <p:cNvSpPr/>
          <p:nvPr/>
        </p:nvSpPr>
        <p:spPr>
          <a:xfrm>
            <a:off x="8572528" y="6143644"/>
            <a:ext cx="357190" cy="428628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path" presetSubtype="0" repeatCount="4000" accel="50000" de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1.11111E-6 1.85185E-6 L 0.05 0.10463 C 0.06806 0.13658 0.08021 0.17963 0.10017 0.20764 C 0.11389 0.23148 0.12031 0.23727 0.13212 0.24815 C 0.14392 0.25903 0.15642 0.27546 0.17153 0.27246 C 0.19149 0.27593 0.20851 0.24699 0.22292 0.22986 C 0.23733 0.21273 0.24618 0.19074 0.25764 0.16945 C 0.2691 0.14815 0.27743 0.13241 0.29115 0.10278 L 0.33958 -0.00833 " pathEditMode="fixed" rAng="0" ptsTypes="FfaafaaFF">
                                      <p:cBhvr>
                                        <p:cTn id="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" y="13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7" presetClass="path" presetSubtype="0" repeatCount="4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11111E-6 1.85185E-6 L 0.05 0.10463 C 0.06806 0.13658 0.08021 0.17963 0.10017 0.20764 C 0.11389 0.23148 0.12031 0.23727 0.13212 0.24815 C 0.14392 0.25903 0.15642 0.27546 0.17153 0.27246 C 0.19149 0.27593 0.20851 0.24699 0.22292 0.22986 C 0.23733 0.21273 0.24618 0.19074 0.25764 0.16945 C 0.2691 0.14815 0.27743 0.13241 0.29115 0.10278 L 0.33958 -0.00833 " pathEditMode="fixed" rAng="0" ptsTypes="FfaafaaFF">
                                      <p:cBhvr>
                                        <p:cTn id="11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" y="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0"/>
                            </p:stCondLst>
                            <p:childTnLst>
                              <p:par>
                                <p:cTn id="37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4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1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9000"/>
                            </p:stCondLst>
                            <p:childTnLst>
                              <p:par>
                                <p:cTn id="51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1000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4000"/>
                            </p:stCondLst>
                            <p:childTnLst>
                              <p:par>
                                <p:cTn id="5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1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0"/>
                            </p:stCondLst>
                            <p:childTnLst>
                              <p:par>
                                <p:cTn id="63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5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7000"/>
                            </p:stCondLst>
                            <p:childTnLst>
                              <p:par>
                                <p:cTn id="67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9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9000"/>
                            </p:stCondLst>
                            <p:childTnLst>
                              <p:par>
                                <p:cTn id="7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1000"/>
                            </p:stCondLst>
                            <p:childTnLst>
                              <p:par>
                                <p:cTn id="75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7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3000"/>
                            </p:stCondLst>
                            <p:childTnLst>
                              <p:par>
                                <p:cTn id="79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1" dur="1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5000"/>
                            </p:stCondLst>
                            <p:childTnLst>
                              <p:par>
                                <p:cTn id="83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5" dur="1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7000"/>
                            </p:stCondLst>
                            <p:childTnLst>
                              <p:par>
                                <p:cTn id="87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9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0"/>
                            </p:stCondLst>
                            <p:childTnLst>
                              <p:par>
                                <p:cTn id="9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2000"/>
                            </p:stCondLst>
                            <p:childTnLst>
                              <p:par>
                                <p:cTn id="95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4000"/>
                            </p:stCondLst>
                            <p:childTnLst>
                              <p:par>
                                <p:cTn id="99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0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7000"/>
                            </p:stCondLst>
                            <p:childTnLst>
                              <p:par>
                                <p:cTn id="107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0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1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23" grpId="0" animBg="1"/>
      <p:bldP spid="27" grpId="0"/>
      <p:bldP spid="35" grpId="0"/>
      <p:bldP spid="34" grpId="0"/>
      <p:bldP spid="52" grpId="0"/>
      <p:bldP spid="67" grpId="0"/>
      <p:bldP spid="79" grpId="0"/>
      <p:bldP spid="80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458997" y="58143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Energi</a:t>
            </a:r>
            <a:r>
              <a:rPr lang="en-US" sz="1600" b="1" i="1" dirty="0" smtClean="0"/>
              <a:t>  </a:t>
            </a:r>
            <a:r>
              <a:rPr lang="en-US" sz="1600" b="1" i="1" dirty="0" err="1" smtClean="0"/>
              <a:t>Kinetik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getaran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berbanding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lurus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dengan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kuadrat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kecepatannya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atau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kuadrat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frekuensinya</a:t>
            </a:r>
            <a:endParaRPr lang="id-ID" sz="1600" i="1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69875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69875" y="1285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69875" y="1581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9124" y="1601485"/>
            <a:ext cx="4357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Energi</a:t>
            </a:r>
            <a:r>
              <a:rPr lang="en-US" sz="1600" b="1" i="1" dirty="0" smtClean="0"/>
              <a:t>  </a:t>
            </a:r>
            <a:r>
              <a:rPr lang="en-US" sz="1600" b="1" i="1" dirty="0" err="1" smtClean="0"/>
              <a:t>potensial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getaran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berbanding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lurus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dengan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kuadrat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simapangannya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atau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kuadrat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frekuensinya</a:t>
            </a:r>
            <a:endParaRPr lang="id-ID" sz="16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4458997" y="3351914"/>
            <a:ext cx="4357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Energi</a:t>
            </a:r>
            <a:r>
              <a:rPr lang="en-US" sz="1600" b="1" i="1" dirty="0" smtClean="0"/>
              <a:t>  </a:t>
            </a:r>
            <a:r>
              <a:rPr lang="en-US" sz="1600" b="1" i="1" dirty="0" err="1" smtClean="0"/>
              <a:t>getaran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adalah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jumlah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aljabar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dari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energi</a:t>
            </a:r>
            <a:r>
              <a:rPr lang="en-US" sz="1600" i="1" dirty="0" smtClean="0"/>
              <a:t>  </a:t>
            </a:r>
            <a:r>
              <a:rPr lang="en-US" sz="1600" i="1" dirty="0" err="1" smtClean="0"/>
              <a:t>potensial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energi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kinetik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atau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berbanding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lurus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dengan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kuadrat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frekuensinya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kuadrat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amplitudonya</a:t>
            </a:r>
            <a:endParaRPr lang="id-ID" sz="1600" i="1" dirty="0"/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929480" y="3429000"/>
            <a:ext cx="6858000" cy="1588"/>
          </a:xfrm>
          <a:prstGeom prst="line">
            <a:avLst/>
          </a:prstGeom>
          <a:ln w="152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943330" y="3428182"/>
            <a:ext cx="6858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69875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269875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269875" y="2028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69875" y="2552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269875" y="3076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69875" y="3600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269875" y="3895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269875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269875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269875" y="1743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269875" y="2171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269875" y="2600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269875" y="3028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269875" y="3267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269875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auto">
          <a:xfrm>
            <a:off x="269875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9" name="Rectangle 45"/>
          <p:cNvSpPr>
            <a:spLocks noChangeArrowheads="1"/>
          </p:cNvSpPr>
          <p:nvPr/>
        </p:nvSpPr>
        <p:spPr bwMode="auto">
          <a:xfrm>
            <a:off x="269875" y="1743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269875" y="2171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269875" y="2600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2" name="Rectangle 48"/>
          <p:cNvSpPr>
            <a:spLocks noChangeArrowheads="1"/>
          </p:cNvSpPr>
          <p:nvPr/>
        </p:nvSpPr>
        <p:spPr bwMode="auto">
          <a:xfrm>
            <a:off x="269875" y="3028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auto">
          <a:xfrm>
            <a:off x="269875" y="3267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642918"/>
            <a:ext cx="3990975" cy="428625"/>
          </a:xfrm>
          <a:prstGeom prst="rect">
            <a:avLst/>
          </a:prstGeom>
          <a:noFill/>
        </p:spPr>
      </p:pic>
      <p:pic>
        <p:nvPicPr>
          <p:cNvPr id="1079" name="Picture 5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1160" y="1071543"/>
            <a:ext cx="4352925" cy="495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078" name="Picture 5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2428868"/>
            <a:ext cx="3895725" cy="428625"/>
          </a:xfrm>
          <a:prstGeom prst="rect">
            <a:avLst/>
          </a:prstGeom>
          <a:noFill/>
        </p:spPr>
      </p:pic>
      <p:pic>
        <p:nvPicPr>
          <p:cNvPr id="1077" name="Picture 5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1160" y="2857496"/>
            <a:ext cx="4295775" cy="495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076" name="Picture 5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4628" y="4357694"/>
            <a:ext cx="3505200" cy="428625"/>
          </a:xfrm>
          <a:prstGeom prst="rect">
            <a:avLst/>
          </a:prstGeom>
          <a:noFill/>
        </p:spPr>
      </p:pic>
      <p:pic>
        <p:nvPicPr>
          <p:cNvPr id="1075" name="Picture 5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3788" y="4786322"/>
            <a:ext cx="4067175" cy="495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074" name="Picture 5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1625" y="5357826"/>
            <a:ext cx="2584757" cy="4286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1082" name="Rectangle 58"/>
          <p:cNvSpPr>
            <a:spLocks noChangeArrowheads="1"/>
          </p:cNvSpPr>
          <p:nvPr/>
        </p:nvSpPr>
        <p:spPr bwMode="auto">
          <a:xfrm>
            <a:off x="269875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3" name="Rectangle 59"/>
          <p:cNvSpPr>
            <a:spLocks noChangeArrowheads="1"/>
          </p:cNvSpPr>
          <p:nvPr/>
        </p:nvSpPr>
        <p:spPr bwMode="auto">
          <a:xfrm>
            <a:off x="269875" y="1381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auto">
          <a:xfrm>
            <a:off x="269875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auto">
          <a:xfrm>
            <a:off x="269875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6" name="Rectangle 62"/>
          <p:cNvSpPr>
            <a:spLocks noChangeArrowheads="1"/>
          </p:cNvSpPr>
          <p:nvPr/>
        </p:nvSpPr>
        <p:spPr bwMode="auto">
          <a:xfrm>
            <a:off x="269875" y="2733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auto">
          <a:xfrm>
            <a:off x="269875" y="3228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8" name="Rectangle 64"/>
          <p:cNvSpPr>
            <a:spLocks noChangeArrowheads="1"/>
          </p:cNvSpPr>
          <p:nvPr/>
        </p:nvSpPr>
        <p:spPr bwMode="auto">
          <a:xfrm>
            <a:off x="269875" y="3543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93" name="Rectangle 69"/>
          <p:cNvSpPr>
            <a:spLocks noChangeArrowheads="1"/>
          </p:cNvSpPr>
          <p:nvPr/>
        </p:nvSpPr>
        <p:spPr bwMode="auto">
          <a:xfrm>
            <a:off x="269875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4" name="Rectangle 70"/>
          <p:cNvSpPr>
            <a:spLocks noChangeArrowheads="1"/>
          </p:cNvSpPr>
          <p:nvPr/>
        </p:nvSpPr>
        <p:spPr bwMode="auto">
          <a:xfrm>
            <a:off x="269875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5" name="Rectangle 71"/>
          <p:cNvSpPr>
            <a:spLocks noChangeArrowheads="1"/>
          </p:cNvSpPr>
          <p:nvPr/>
        </p:nvSpPr>
        <p:spPr bwMode="auto">
          <a:xfrm>
            <a:off x="269875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98" name="Picture 7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5857892"/>
            <a:ext cx="2381250" cy="304800"/>
          </a:xfrm>
          <a:prstGeom prst="rect">
            <a:avLst/>
          </a:prstGeom>
          <a:noFill/>
        </p:spPr>
      </p:pic>
      <p:pic>
        <p:nvPicPr>
          <p:cNvPr id="1097" name="Picture 7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6143644"/>
            <a:ext cx="2590800" cy="304800"/>
          </a:xfrm>
          <a:prstGeom prst="rect">
            <a:avLst/>
          </a:prstGeom>
          <a:noFill/>
        </p:spPr>
      </p:pic>
      <p:pic>
        <p:nvPicPr>
          <p:cNvPr id="1096" name="Picture 7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6481762"/>
            <a:ext cx="2600325" cy="304800"/>
          </a:xfrm>
          <a:prstGeom prst="rect">
            <a:avLst/>
          </a:prstGeom>
          <a:noFill/>
        </p:spPr>
      </p:pic>
      <p:sp>
        <p:nvSpPr>
          <p:cNvPr id="1099" name="Rectangle 7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00" name="Rectangle 76"/>
          <p:cNvSpPr>
            <a:spLocks noChangeArrowheads="1"/>
          </p:cNvSpPr>
          <p:nvPr/>
        </p:nvSpPr>
        <p:spPr bwMode="auto">
          <a:xfrm>
            <a:off x="269875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01" name="Rectangle 77"/>
          <p:cNvSpPr>
            <a:spLocks noChangeArrowheads="1"/>
          </p:cNvSpPr>
          <p:nvPr/>
        </p:nvSpPr>
        <p:spPr bwMode="auto">
          <a:xfrm>
            <a:off x="269875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02" name="Rectangle 78"/>
          <p:cNvSpPr>
            <a:spLocks noChangeArrowheads="1"/>
          </p:cNvSpPr>
          <p:nvPr/>
        </p:nvSpPr>
        <p:spPr bwMode="auto">
          <a:xfrm>
            <a:off x="269875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06" name="Picture 8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5214950"/>
            <a:ext cx="1571625" cy="3714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105" name="Picture 8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5643578"/>
            <a:ext cx="2743200" cy="295275"/>
          </a:xfrm>
          <a:prstGeom prst="rect">
            <a:avLst/>
          </a:prstGeom>
          <a:noFill/>
        </p:spPr>
      </p:pic>
      <p:pic>
        <p:nvPicPr>
          <p:cNvPr id="1104" name="Picture 80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5929330"/>
            <a:ext cx="2476500" cy="295275"/>
          </a:xfrm>
          <a:prstGeom prst="rect">
            <a:avLst/>
          </a:prstGeom>
          <a:noFill/>
        </p:spPr>
      </p:pic>
      <p:pic>
        <p:nvPicPr>
          <p:cNvPr id="1103" name="Picture 79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5555" y="6215082"/>
            <a:ext cx="2505075" cy="295275"/>
          </a:xfrm>
          <a:prstGeom prst="rect">
            <a:avLst/>
          </a:prstGeom>
          <a:noFill/>
        </p:spPr>
      </p:pic>
      <p:sp>
        <p:nvSpPr>
          <p:cNvPr id="1107" name="Rectangle 8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09" name="Rectangle 85"/>
          <p:cNvSpPr>
            <a:spLocks noChangeArrowheads="1"/>
          </p:cNvSpPr>
          <p:nvPr/>
        </p:nvSpPr>
        <p:spPr bwMode="auto">
          <a:xfrm>
            <a:off x="269875" y="1581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269875" y="1876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11" name="Rectangle 87"/>
          <p:cNvSpPr>
            <a:spLocks noChangeArrowheads="1"/>
          </p:cNvSpPr>
          <p:nvPr/>
        </p:nvSpPr>
        <p:spPr bwMode="auto">
          <a:xfrm>
            <a:off x="269875" y="2171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728697" y="6550247"/>
            <a:ext cx="2628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by:mhharismansur</a:t>
            </a:r>
            <a:r>
              <a:rPr lang="en-US" sz="1400" dirty="0" smtClean="0"/>
              <a:t>(sman9kerinci)</a:t>
            </a:r>
            <a:endParaRPr lang="id-ID" sz="1400" dirty="0"/>
          </a:p>
        </p:txBody>
      </p:sp>
      <p:sp>
        <p:nvSpPr>
          <p:cNvPr id="85" name="TextBox 84"/>
          <p:cNvSpPr txBox="1"/>
          <p:nvPr/>
        </p:nvSpPr>
        <p:spPr>
          <a:xfrm>
            <a:off x="71406" y="38377"/>
            <a:ext cx="2076787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Energi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Getaran</a:t>
            </a:r>
            <a:endParaRPr lang="id-ID" b="1" dirty="0"/>
          </a:p>
        </p:txBody>
      </p:sp>
      <p:sp>
        <p:nvSpPr>
          <p:cNvPr id="106" name="Freeform 105"/>
          <p:cNvSpPr/>
          <p:nvPr/>
        </p:nvSpPr>
        <p:spPr>
          <a:xfrm>
            <a:off x="346129" y="1303251"/>
            <a:ext cx="3225739" cy="1982873"/>
          </a:xfrm>
          <a:custGeom>
            <a:avLst/>
            <a:gdLst>
              <a:gd name="connsiteX0" fmla="*/ 0 w 3006437"/>
              <a:gd name="connsiteY0" fmla="*/ 27709 h 2664691"/>
              <a:gd name="connsiteX1" fmla="*/ 1593273 w 3006437"/>
              <a:gd name="connsiteY1" fmla="*/ 2660073 h 2664691"/>
              <a:gd name="connsiteX2" fmla="*/ 3006437 w 3006437"/>
              <a:gd name="connsiteY2" fmla="*/ 0 h 2664691"/>
              <a:gd name="connsiteX3" fmla="*/ 3006437 w 3006437"/>
              <a:gd name="connsiteY3" fmla="*/ 0 h 2664691"/>
              <a:gd name="connsiteX0" fmla="*/ 0 w 3006437"/>
              <a:gd name="connsiteY0" fmla="*/ 27709 h 2664691"/>
              <a:gd name="connsiteX1" fmla="*/ 1503735 w 3006437"/>
              <a:gd name="connsiteY1" fmla="*/ 2660073 h 2664691"/>
              <a:gd name="connsiteX2" fmla="*/ 3006437 w 3006437"/>
              <a:gd name="connsiteY2" fmla="*/ 0 h 2664691"/>
              <a:gd name="connsiteX3" fmla="*/ 3006437 w 3006437"/>
              <a:gd name="connsiteY3" fmla="*/ 0 h 266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6437" h="2664691">
                <a:moveTo>
                  <a:pt x="0" y="27709"/>
                </a:moveTo>
                <a:cubicBezTo>
                  <a:pt x="546100" y="1346200"/>
                  <a:pt x="1002662" y="2664691"/>
                  <a:pt x="1503735" y="2660073"/>
                </a:cubicBezTo>
                <a:cubicBezTo>
                  <a:pt x="2004808" y="2655455"/>
                  <a:pt x="2755987" y="443346"/>
                  <a:pt x="3006437" y="0"/>
                </a:cubicBezTo>
                <a:lnTo>
                  <a:pt x="3006437" y="0"/>
                </a:ln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07" name="Straight Connector 106"/>
          <p:cNvCxnSpPr>
            <a:endCxn id="106" idx="1"/>
          </p:cNvCxnSpPr>
          <p:nvPr/>
        </p:nvCxnSpPr>
        <p:spPr>
          <a:xfrm rot="16200000" flipH="1">
            <a:off x="960225" y="2283358"/>
            <a:ext cx="1978156" cy="205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16200000" flipH="1">
            <a:off x="1608165" y="1635417"/>
            <a:ext cx="1382136" cy="720360"/>
          </a:xfrm>
          <a:prstGeom prst="line">
            <a:avLst/>
          </a:prstGeom>
          <a:ln w="381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10800000">
            <a:off x="1939053" y="2686665"/>
            <a:ext cx="720360" cy="1182"/>
          </a:xfrm>
          <a:prstGeom prst="line">
            <a:avLst/>
          </a:prstGeom>
          <a:ln w="381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/>
          <p:cNvSpPr/>
          <p:nvPr/>
        </p:nvSpPr>
        <p:spPr>
          <a:xfrm>
            <a:off x="175543" y="1201940"/>
            <a:ext cx="428628" cy="42862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1" name="TextBox 110"/>
          <p:cNvSpPr txBox="1"/>
          <p:nvPr/>
        </p:nvSpPr>
        <p:spPr>
          <a:xfrm>
            <a:off x="585327" y="1235643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F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2601609" y="2569581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C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903117" y="2596290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B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742190" y="930833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O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090306" y="2214554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y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2242256" y="1643050"/>
            <a:ext cx="36901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Tahoma" pitchFamily="34" charset="0"/>
                <a:cs typeface="Tahoma" pitchFamily="34" charset="0"/>
              </a:rPr>
              <a:t>A</a:t>
            </a:r>
            <a:endParaRPr lang="id-ID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3185961" y="2143116"/>
            <a:ext cx="36901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Tahoma" pitchFamily="34" charset="0"/>
                <a:cs typeface="Tahoma" pitchFamily="34" charset="0"/>
              </a:rPr>
              <a:t>A</a:t>
            </a:r>
            <a:endParaRPr lang="id-ID" i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20" name="Picture 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56504" y="1640887"/>
            <a:ext cx="214314" cy="5110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Straight Connector 120"/>
          <p:cNvCxnSpPr>
            <a:stCxn id="106" idx="2"/>
          </p:cNvCxnSpPr>
          <p:nvPr/>
        </p:nvCxnSpPr>
        <p:spPr>
          <a:xfrm>
            <a:off x="3571868" y="1303251"/>
            <a:ext cx="1588" cy="2054311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Oval 121"/>
          <p:cNvSpPr/>
          <p:nvPr/>
        </p:nvSpPr>
        <p:spPr>
          <a:xfrm>
            <a:off x="189393" y="1197527"/>
            <a:ext cx="428628" cy="42862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3" name="TextBox 122"/>
          <p:cNvSpPr txBox="1"/>
          <p:nvPr/>
        </p:nvSpPr>
        <p:spPr>
          <a:xfrm>
            <a:off x="2946230" y="1235643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E</a:t>
            </a:r>
            <a:endParaRPr lang="id-ID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58862" y="589661"/>
            <a:ext cx="2481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Perhatikan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endParaRPr lang="id-ID" dirty="0"/>
          </a:p>
        </p:txBody>
      </p:sp>
      <p:sp>
        <p:nvSpPr>
          <p:cNvPr id="125" name="Rectangle 124"/>
          <p:cNvSpPr/>
          <p:nvPr/>
        </p:nvSpPr>
        <p:spPr>
          <a:xfrm>
            <a:off x="357158" y="3308631"/>
            <a:ext cx="3214710" cy="35719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AYUNAN MATEMATIS</a:t>
            </a:r>
            <a:endParaRPr lang="id-ID" b="1" dirty="0"/>
          </a:p>
        </p:txBody>
      </p:sp>
      <p:sp>
        <p:nvSpPr>
          <p:cNvPr id="126" name="TextBox 125"/>
          <p:cNvSpPr txBox="1"/>
          <p:nvPr/>
        </p:nvSpPr>
        <p:spPr>
          <a:xfrm>
            <a:off x="152400" y="4137732"/>
            <a:ext cx="3857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Pada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posisi</a:t>
            </a:r>
            <a:r>
              <a:rPr lang="en-US" sz="1600" b="1" i="1" dirty="0" smtClean="0"/>
              <a:t> BC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sebesar</a:t>
            </a:r>
            <a:r>
              <a:rPr lang="en-US" sz="1600" i="1" dirty="0" smtClean="0"/>
              <a:t> </a:t>
            </a:r>
            <a:r>
              <a:rPr lang="en-US" sz="1600" b="1" i="1" dirty="0" smtClean="0"/>
              <a:t>y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memiliki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energi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kinetik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energi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potensial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sebagai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jumlah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aljabar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dari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energi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kinetik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potensial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dengan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besar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mecepatan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adalah</a:t>
            </a:r>
            <a:r>
              <a:rPr lang="en-US" sz="1600" i="1" dirty="0" smtClean="0"/>
              <a:t> :</a:t>
            </a:r>
            <a:endParaRPr lang="id-ID" sz="1600" i="1" dirty="0"/>
          </a:p>
        </p:txBody>
      </p:sp>
      <p:sp>
        <p:nvSpPr>
          <p:cNvPr id="127" name="Down Arrow 126"/>
          <p:cNvSpPr/>
          <p:nvPr/>
        </p:nvSpPr>
        <p:spPr>
          <a:xfrm>
            <a:off x="714348" y="3643314"/>
            <a:ext cx="2286016" cy="35719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1" name="Action Button: Home 90">
            <a:hlinkClick r:id="rId18" action="ppaction://hlinksldjump" highlightClick="1"/>
          </p:cNvPr>
          <p:cNvSpPr/>
          <p:nvPr/>
        </p:nvSpPr>
        <p:spPr>
          <a:xfrm>
            <a:off x="8429652" y="6215082"/>
            <a:ext cx="428628" cy="428628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path" presetSubtype="0" repeatCount="4000" accel="50000" de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1.11111E-6 1.85185E-6 L 0.05 0.10463 C 0.06806 0.13658 0.08021 0.17963 0.10017 0.20764 C 0.11389 0.23148 0.12031 0.23727 0.13212 0.24815 C 0.14392 0.25903 0.15642 0.27546 0.17153 0.27246 C 0.19149 0.27593 0.20851 0.24699 0.22292 0.22986 C 0.23733 0.21273 0.24618 0.19074 0.25764 0.16945 C 0.2691 0.14815 0.27743 0.13241 0.29115 0.10278 L 0.33958 -0.00833 " pathEditMode="fixed" rAng="0" ptsTypes="FfaafaaFF">
                                      <p:cBhvr>
                                        <p:cTn id="9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" y="13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7" presetClass="path" presetSubtype="0" repeatCount="4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11111E-6 1.85185E-6 L 0.05 0.10463 C 0.06806 0.13658 0.08021 0.17963 0.10017 0.20764 C 0.11389 0.23148 0.12031 0.23727 0.13212 0.24815 C 0.14392 0.25903 0.15642 0.27546 0.17153 0.27246 C 0.19149 0.27593 0.20851 0.24699 0.22292 0.22986 C 0.23733 0.21273 0.24618 0.19074 0.25764 0.16945 C 0.2691 0.14815 0.27743 0.13241 0.29115 0.10278 L 0.33958 -0.00833 " pathEditMode="fixed" rAng="0" ptsTypes="FfaafaaFF">
                                      <p:cBhvr>
                                        <p:cTn id="11" dur="2000" spd="-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" y="13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10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27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10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000"/>
                            </p:stCondLst>
                            <p:childTnLst>
                              <p:par>
                                <p:cTn id="35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1000"/>
                            </p:stCondLst>
                            <p:childTnLst>
                              <p:par>
                                <p:cTn id="39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10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43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000"/>
                            </p:stCondLst>
                            <p:childTnLst>
                              <p:par>
                                <p:cTn id="47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10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8000"/>
                            </p:stCondLst>
                            <p:childTnLst>
                              <p:par>
                                <p:cTn id="51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3" dur="10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0"/>
                            </p:stCondLst>
                            <p:childTnLst>
                              <p:par>
                                <p:cTn id="55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1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28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28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28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000"/>
                            </p:stCondLst>
                            <p:childTnLst>
                              <p:par>
                                <p:cTn id="71" presetID="1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3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4000"/>
                            </p:stCondLst>
                            <p:childTnLst>
                              <p:par>
                                <p:cTn id="7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7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6000"/>
                            </p:stCondLst>
                            <p:childTnLst>
                              <p:par>
                                <p:cTn id="7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1" dur="10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000"/>
                            </p:stCondLst>
                            <p:childTnLst>
                              <p:par>
                                <p:cTn id="8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5" dur="10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8000"/>
                            </p:stCondLst>
                            <p:childTnLst>
                              <p:par>
                                <p:cTn id="8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9" dur="10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9000"/>
                            </p:stCondLst>
                            <p:childTnLst>
                              <p:par>
                                <p:cTn id="9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3" dur="1000"/>
                                        <p:tgtEl>
                                          <p:spTgt spid="1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0"/>
                            </p:stCondLst>
                            <p:childTnLst>
                              <p:par>
                                <p:cTn id="95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9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/>
      <p:bldP spid="18" grpId="0"/>
      <p:bldP spid="112" grpId="0"/>
      <p:bldP spid="110" grpId="0" animBg="1"/>
      <p:bldP spid="122" grpId="0" animBg="1"/>
      <p:bldP spid="124" grpId="0"/>
      <p:bldP spid="126" grpId="0"/>
      <p:bldP spid="1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055b18dd0c21f67cf4e908f29cf7c919d7f85f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266</Words>
  <Application>Microsoft Office PowerPoint</Application>
  <PresentationFormat>On-screen Show (4:3)</PresentationFormat>
  <Paragraphs>74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Microsoft Windows Xp3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getaran</dc:title>
  <dc:creator>Xp3 </dc:creator>
  <cp:lastModifiedBy>Xp3 </cp:lastModifiedBy>
  <cp:revision>13</cp:revision>
  <dcterms:created xsi:type="dcterms:W3CDTF">2013-12-05T19:37:48Z</dcterms:created>
  <dcterms:modified xsi:type="dcterms:W3CDTF">2014-03-23T01:02:27Z</dcterms:modified>
</cp:coreProperties>
</file>