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80" r:id="rId4"/>
    <p:sldId id="258" r:id="rId5"/>
    <p:sldId id="281" r:id="rId6"/>
    <p:sldId id="260" r:id="rId7"/>
    <p:sldId id="261" r:id="rId8"/>
    <p:sldId id="262" r:id="rId9"/>
    <p:sldId id="263" r:id="rId10"/>
    <p:sldId id="264" r:id="rId11"/>
    <p:sldId id="265" r:id="rId12"/>
    <p:sldId id="283" r:id="rId13"/>
    <p:sldId id="266" r:id="rId14"/>
    <p:sldId id="284" r:id="rId15"/>
    <p:sldId id="267" r:id="rId16"/>
    <p:sldId id="268" r:id="rId17"/>
    <p:sldId id="269" r:id="rId18"/>
    <p:sldId id="270" r:id="rId19"/>
    <p:sldId id="285" r:id="rId20"/>
    <p:sldId id="271" r:id="rId21"/>
    <p:sldId id="272" r:id="rId22"/>
    <p:sldId id="273" r:id="rId23"/>
    <p:sldId id="274" r:id="rId24"/>
    <p:sldId id="276" r:id="rId25"/>
    <p:sldId id="275" r:id="rId26"/>
    <p:sldId id="277" r:id="rId27"/>
    <p:sldId id="27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398" autoAdjust="0"/>
    <p:restoredTop sz="94660"/>
  </p:normalViewPr>
  <p:slideViewPr>
    <p:cSldViewPr>
      <p:cViewPr varScale="1">
        <p:scale>
          <a:sx n="45" d="100"/>
          <a:sy n="45" d="100"/>
        </p:scale>
        <p:origin x="-8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7B8C2-C932-47FA-B308-0943BA9A8F07}" type="datetimeFigureOut">
              <a:rPr lang="en-US" smtClean="0"/>
              <a:t>1/26/2012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EAD02-6D29-4157-822E-FA538BB55F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EAD02-6D29-4157-822E-FA538BB55FE6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739" y="247650"/>
            <a:ext cx="8839200" cy="63817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67200" y="0"/>
            <a:ext cx="4876800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2564"/>
          <a:stretch>
            <a:fillRect/>
          </a:stretch>
        </p:blipFill>
        <p:spPr bwMode="auto">
          <a:xfrm>
            <a:off x="-1" y="22859"/>
            <a:ext cx="4267201" cy="683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3886200" cy="1470025"/>
          </a:xfrm>
        </p:spPr>
        <p:txBody>
          <a:bodyPr/>
          <a:lstStyle/>
          <a:p>
            <a:r>
              <a:rPr lang="en-US" sz="3600" b="1" dirty="0" err="1" smtClean="0"/>
              <a:t>Bab</a:t>
            </a:r>
            <a:r>
              <a:rPr lang="en-US" sz="3600" b="1" dirty="0" smtClean="0"/>
              <a:t> 4 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 err="1" smtClean="0"/>
              <a:t>Dinamika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Partikel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43400" y="304800"/>
            <a:ext cx="4800600" cy="2514600"/>
          </a:xfrm>
        </p:spPr>
        <p:txBody>
          <a:bodyPr>
            <a:noAutofit/>
          </a:bodyPr>
          <a:lstStyle/>
          <a:p>
            <a:pPr algn="l"/>
            <a:r>
              <a:rPr lang="en-US" sz="2000" dirty="0" err="1" smtClean="0">
                <a:solidFill>
                  <a:schemeClr val="bg1"/>
                </a:solidFill>
              </a:rPr>
              <a:t>Kemampuan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dasar</a:t>
            </a:r>
            <a:r>
              <a:rPr lang="en-US" sz="2000" dirty="0" smtClean="0">
                <a:solidFill>
                  <a:schemeClr val="bg1"/>
                </a:solidFill>
              </a:rPr>
              <a:t> yang </a:t>
            </a:r>
            <a:r>
              <a:rPr lang="en-US" sz="2000" dirty="0" err="1" smtClean="0">
                <a:solidFill>
                  <a:schemeClr val="bg1"/>
                </a:solidFill>
              </a:rPr>
              <a:t>akan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Anda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miliki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setelah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mempelajari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bab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ini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adalah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sebagai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berikut</a:t>
            </a:r>
            <a:r>
              <a:rPr lang="en-US" sz="2000" dirty="0" smtClean="0">
                <a:solidFill>
                  <a:schemeClr val="bg1"/>
                </a:solidFill>
              </a:rPr>
              <a:t>:</a:t>
            </a:r>
          </a:p>
          <a:p>
            <a:pPr marL="514350" indent="-514350" algn="l">
              <a:buFont typeface="Arial" pitchFamily="34" charset="0"/>
              <a:buChar char="•"/>
            </a:pPr>
            <a:r>
              <a:rPr lang="en-US" sz="2000" dirty="0" err="1" smtClean="0">
                <a:solidFill>
                  <a:schemeClr val="bg1"/>
                </a:solidFill>
              </a:rPr>
              <a:t>dapat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menerapkan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hukum</a:t>
            </a:r>
            <a:r>
              <a:rPr lang="en-US" sz="2000" dirty="0" smtClean="0">
                <a:solidFill>
                  <a:schemeClr val="bg1"/>
                </a:solidFill>
              </a:rPr>
              <a:t> Newton </a:t>
            </a:r>
            <a:r>
              <a:rPr lang="en-US" sz="2000" dirty="0" err="1" smtClean="0">
                <a:solidFill>
                  <a:schemeClr val="bg1"/>
                </a:solidFill>
              </a:rPr>
              <a:t>sebagai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prinsip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dasar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dinamika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untuk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gerak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lurus</a:t>
            </a:r>
            <a:r>
              <a:rPr lang="en-US" sz="2000" dirty="0" smtClean="0">
                <a:solidFill>
                  <a:schemeClr val="bg1"/>
                </a:solidFill>
              </a:rPr>
              <a:t> , </a:t>
            </a:r>
            <a:r>
              <a:rPr lang="en-US" sz="2000" dirty="0" err="1" smtClean="0">
                <a:solidFill>
                  <a:schemeClr val="bg1"/>
                </a:solidFill>
              </a:rPr>
              <a:t>gerak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vertikal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</a:rPr>
              <a:t>dan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gerak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melingkar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beraturan</a:t>
            </a:r>
            <a:r>
              <a:rPr lang="en-US" sz="2000" dirty="0" smtClean="0">
                <a:solidFill>
                  <a:schemeClr val="bg1"/>
                </a:solidFill>
              </a:rPr>
              <a:t>.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43400" y="3429000"/>
            <a:ext cx="4876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eriod"/>
            </a:pPr>
            <a:r>
              <a:rPr lang="en-US" sz="2800" b="1" dirty="0" err="1" smtClean="0">
                <a:solidFill>
                  <a:schemeClr val="bg1"/>
                </a:solidFill>
              </a:rPr>
              <a:t>Formulasi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Hukum-hukum</a:t>
            </a:r>
            <a:r>
              <a:rPr lang="en-US" sz="2800" b="1" dirty="0" smtClean="0">
                <a:solidFill>
                  <a:schemeClr val="bg1"/>
                </a:solidFill>
              </a:rPr>
              <a:t> Newton</a:t>
            </a:r>
          </a:p>
          <a:p>
            <a:pPr marL="342900" indent="-342900">
              <a:buAutoNum type="alphaUcPeriod"/>
            </a:pPr>
            <a:r>
              <a:rPr lang="en-US" sz="2800" b="1" dirty="0" err="1" smtClean="0">
                <a:solidFill>
                  <a:schemeClr val="bg1"/>
                </a:solidFill>
              </a:rPr>
              <a:t>Mengenal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Berbagai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Jenis</a:t>
            </a:r>
            <a:r>
              <a:rPr lang="en-US" sz="2800" b="1" dirty="0" smtClean="0">
                <a:solidFill>
                  <a:schemeClr val="bg1"/>
                </a:solidFill>
              </a:rPr>
              <a:t> Gaya</a:t>
            </a:r>
          </a:p>
          <a:p>
            <a:pPr marL="342900" indent="-342900">
              <a:buAutoNum type="alphaUcPeriod"/>
            </a:pPr>
            <a:r>
              <a:rPr lang="en-US" sz="2800" b="1" dirty="0" err="1" smtClean="0">
                <a:solidFill>
                  <a:schemeClr val="bg1"/>
                </a:solidFill>
              </a:rPr>
              <a:t>Analisis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Kuantitatif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Masalah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Dinamika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Partikel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Sederhana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  <a:solidFill>
            <a:schemeClr val="tx2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US" sz="3600" b="1" i="1" dirty="0" err="1" smtClean="0">
                <a:solidFill>
                  <a:schemeClr val="bg1"/>
                </a:solidFill>
              </a:rPr>
              <a:t>Apakah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Aksi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dan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Reaksi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smtClean="0">
                <a:solidFill>
                  <a:schemeClr val="bg1"/>
                </a:solidFill>
              </a:rPr>
              <a:t/>
            </a:r>
            <a:br>
              <a:rPr lang="en-US" sz="3600" b="1" i="1" dirty="0" smtClean="0">
                <a:solidFill>
                  <a:schemeClr val="bg1"/>
                </a:solidFill>
              </a:rPr>
            </a:br>
            <a:r>
              <a:rPr lang="en-US" sz="3600" b="1" i="1" dirty="0" err="1" smtClean="0">
                <a:solidFill>
                  <a:schemeClr val="bg1"/>
                </a:solidFill>
              </a:rPr>
              <a:t>dapat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Saling</a:t>
            </a:r>
            <a:r>
              <a:rPr lang="en-US" sz="3600" b="1" i="1" dirty="0" smtClean="0">
                <a:solidFill>
                  <a:schemeClr val="bg1"/>
                </a:solidFill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</a:rPr>
              <a:t>Meniadakan</a:t>
            </a:r>
            <a:r>
              <a:rPr lang="en-US" sz="3600" b="1" i="1" dirty="0" smtClean="0">
                <a:solidFill>
                  <a:schemeClr val="bg1"/>
                </a:solidFill>
              </a:rPr>
              <a:t>?</a:t>
            </a:r>
            <a:endParaRPr lang="en-US" sz="3600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229600" cy="1447800"/>
          </a:xfrm>
        </p:spPr>
        <p:txBody>
          <a:bodyPr/>
          <a:lstStyle/>
          <a:p>
            <a:pPr algn="ctr"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Pasangan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aksi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reaksi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aksi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reaksi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bekerja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berbeda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s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ehingga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aksi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reaksi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tidak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saling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meniadakan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965" y="3657600"/>
            <a:ext cx="8581097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1838"/>
            <a:ext cx="8229600" cy="86836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indent="-514350"/>
            <a:r>
              <a:rPr lang="en-US" sz="4000" b="1" i="1" dirty="0" err="1" smtClean="0">
                <a:solidFill>
                  <a:schemeClr val="bg1"/>
                </a:solidFill>
              </a:rPr>
              <a:t>Apakah</a:t>
            </a:r>
            <a:r>
              <a:rPr lang="en-US" sz="4000" b="1" i="1" dirty="0" smtClean="0">
                <a:solidFill>
                  <a:schemeClr val="bg1"/>
                </a:solidFill>
              </a:rPr>
              <a:t> Gaya </a:t>
            </a:r>
            <a:r>
              <a:rPr lang="en-US" sz="4000" b="1" i="1" dirty="0" err="1" smtClean="0">
                <a:solidFill>
                  <a:schemeClr val="bg1"/>
                </a:solidFill>
              </a:rPr>
              <a:t>Berat</a:t>
            </a:r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</a:rPr>
              <a:t>Itu</a:t>
            </a:r>
            <a:r>
              <a:rPr lang="en-US" sz="4000" b="1" i="1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429000"/>
            <a:ext cx="6019800" cy="1066800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Berat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adalah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gaya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gravitasi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Bumi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yang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bekerja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pada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suatu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benda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3583" r="3713"/>
          <a:stretch>
            <a:fillRect/>
          </a:stretch>
        </p:blipFill>
        <p:spPr bwMode="auto">
          <a:xfrm>
            <a:off x="5334001" y="1904999"/>
            <a:ext cx="3505200" cy="428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4483" r="8187"/>
          <a:stretch>
            <a:fillRect/>
          </a:stretch>
        </p:blipFill>
        <p:spPr bwMode="auto">
          <a:xfrm>
            <a:off x="304800" y="2514600"/>
            <a:ext cx="2438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2895600"/>
            <a:ext cx="2438400" cy="1960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3657600"/>
            <a:ext cx="2214562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4038600"/>
            <a:ext cx="1600200" cy="243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Group 9"/>
          <p:cNvGrpSpPr/>
          <p:nvPr/>
        </p:nvGrpSpPr>
        <p:grpSpPr>
          <a:xfrm>
            <a:off x="152400" y="533400"/>
            <a:ext cx="5638800" cy="2133600"/>
            <a:chOff x="152400" y="533400"/>
            <a:chExt cx="5638800" cy="2133600"/>
          </a:xfrm>
        </p:grpSpPr>
        <p:sp>
          <p:nvSpPr>
            <p:cNvPr id="4" name="Rectangle 3"/>
            <p:cNvSpPr/>
            <p:nvPr/>
          </p:nvSpPr>
          <p:spPr>
            <a:xfrm flipH="1">
              <a:off x="3733800" y="1752600"/>
              <a:ext cx="2057400" cy="914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</a:rPr>
                <a:t>w = </a:t>
              </a:r>
              <a:r>
                <a:rPr lang="en-US" sz="3600" b="1" i="1" dirty="0" smtClean="0">
                  <a:solidFill>
                    <a:schemeClr val="bg1"/>
                  </a:solidFill>
                </a:rPr>
                <a:t>m</a:t>
              </a:r>
              <a:r>
                <a:rPr lang="en-US" sz="3600" b="1" dirty="0" smtClean="0">
                  <a:solidFill>
                    <a:schemeClr val="bg1"/>
                  </a:solidFill>
                </a:rPr>
                <a:t>g</a:t>
              </a:r>
              <a:endParaRPr lang="en-US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Content Placeholder 2"/>
            <p:cNvSpPr txBox="1">
              <a:spLocks/>
            </p:cNvSpPr>
            <p:nvPr/>
          </p:nvSpPr>
          <p:spPr>
            <a:xfrm>
              <a:off x="152400" y="533400"/>
              <a:ext cx="4724400" cy="762000"/>
            </a:xfrm>
            <a:prstGeom prst="rect">
              <a:avLst/>
            </a:prstGeom>
          </p:spPr>
          <p:txBody>
            <a:bodyPr/>
            <a:lstStyle/>
            <a:p>
              <a:pPr marL="514350" marR="0" lvl="0" indent="-51435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	</a:t>
              </a:r>
              <a:r>
                <a:rPr kumimoji="0" lang="en-US" sz="36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Rumus</a:t>
              </a:r>
              <a:r>
                <a:rPr kumimoji="0" lang="en-US" sz="3600" b="1" i="0" u="none" strike="noStrike" kern="1200" cap="none" spc="0" normalizeH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noProof="0" dirty="0" err="1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berat</a:t>
              </a:r>
              <a:r>
                <a:rPr kumimoji="0" lang="en-US" sz="3600" b="1" i="0" u="none" strike="noStrike" kern="1200" cap="none" spc="0" normalizeH="0" noProof="0" dirty="0" smtClean="0">
                  <a:ln>
                    <a:noFill/>
                  </a:ln>
                  <a:solidFill>
                    <a:schemeClr val="tx2">
                      <a:lumMod val="50000"/>
                    </a:schemeClr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962400" y="1066800"/>
              <a:ext cx="164820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3600" b="1" dirty="0" smtClean="0"/>
                <a:t>ΣF = </a:t>
              </a:r>
              <a:r>
                <a:rPr lang="en-US" sz="3600" b="1" i="1" dirty="0" smtClean="0"/>
                <a:t>m</a:t>
              </a:r>
              <a:r>
                <a:rPr lang="en-US" sz="3600" b="1" dirty="0" smtClean="0"/>
                <a:t>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7963"/>
            <a:ext cx="8229600" cy="1265237"/>
          </a:xfrm>
        </p:spPr>
        <p:txBody>
          <a:bodyPr/>
          <a:lstStyle/>
          <a:p>
            <a:pPr>
              <a:buNone/>
            </a:pPr>
            <a:r>
              <a:rPr lang="en-US" sz="2400" b="1" i="1" dirty="0" smtClean="0"/>
              <a:t>	Gaya normal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adalah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gaya</a:t>
            </a:r>
            <a:r>
              <a:rPr lang="en-US" sz="2400" i="1" dirty="0" smtClean="0"/>
              <a:t> yang </a:t>
            </a:r>
            <a:r>
              <a:rPr lang="en-US" sz="2400" i="1" dirty="0" err="1" smtClean="0"/>
              <a:t>bekerja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pada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bidang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sentuh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antara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dua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permukaan</a:t>
            </a:r>
            <a:r>
              <a:rPr lang="en-US" sz="2400" i="1" dirty="0" smtClean="0"/>
              <a:t> yang </a:t>
            </a:r>
            <a:r>
              <a:rPr lang="en-US" sz="2400" i="1" dirty="0" err="1" smtClean="0"/>
              <a:t>bersentuhan</a:t>
            </a:r>
            <a:r>
              <a:rPr lang="en-US" sz="2400" i="1" dirty="0" smtClean="0"/>
              <a:t>, yang </a:t>
            </a:r>
            <a:r>
              <a:rPr lang="en-US" sz="2400" i="1" dirty="0" err="1" smtClean="0"/>
              <a:t>arahnya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selalu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tegak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lurus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pada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bidang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sentuh</a:t>
            </a:r>
            <a:r>
              <a:rPr lang="en-US" sz="2400" i="1" dirty="0" smtClean="0"/>
              <a:t> </a:t>
            </a:r>
            <a:endParaRPr lang="en-US" sz="2400" i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6836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indent="-514350"/>
            <a:r>
              <a:rPr lang="en-US" sz="4000" b="1" i="1" dirty="0" err="1" smtClean="0">
                <a:solidFill>
                  <a:schemeClr val="bg1"/>
                </a:solidFill>
              </a:rPr>
              <a:t>Apakah</a:t>
            </a:r>
            <a:r>
              <a:rPr lang="en-US" sz="4000" b="1" i="1" dirty="0" smtClean="0">
                <a:solidFill>
                  <a:schemeClr val="bg1"/>
                </a:solidFill>
              </a:rPr>
              <a:t> Gaya Normal </a:t>
            </a:r>
            <a:r>
              <a:rPr lang="en-US" sz="4000" b="1" i="1" dirty="0" err="1" smtClean="0">
                <a:solidFill>
                  <a:schemeClr val="bg1"/>
                </a:solidFill>
              </a:rPr>
              <a:t>Itu</a:t>
            </a:r>
            <a:r>
              <a:rPr lang="en-US" sz="4000" b="1" i="1" dirty="0" smtClean="0">
                <a:solidFill>
                  <a:schemeClr val="bg1"/>
                </a:solidFill>
              </a:rPr>
              <a:t>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62000" y="2950535"/>
            <a:ext cx="7620000" cy="3602665"/>
            <a:chOff x="762000" y="2950535"/>
            <a:chExt cx="7620000" cy="3602665"/>
          </a:xfrm>
        </p:grpSpPr>
        <p:sp>
          <p:nvSpPr>
            <p:cNvPr id="4" name="Rectangle 3"/>
            <p:cNvSpPr/>
            <p:nvPr/>
          </p:nvSpPr>
          <p:spPr>
            <a:xfrm>
              <a:off x="2417135" y="2950535"/>
              <a:ext cx="441640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sz="2000" b="1" i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N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dan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w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bukanlah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pasangan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aksi-reaksi</a:t>
              </a:r>
              <a:endParaRPr lang="en-US" sz="2000" b="1" dirty="0" smtClean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0" y="3392390"/>
              <a:ext cx="7620000" cy="3160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53636" r="6364" b="9924"/>
          <a:stretch>
            <a:fillRect/>
          </a:stretch>
        </p:blipFill>
        <p:spPr bwMode="auto">
          <a:xfrm>
            <a:off x="4572000" y="1905000"/>
            <a:ext cx="427771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t="83864"/>
          <a:stretch>
            <a:fillRect/>
          </a:stretch>
        </p:blipFill>
        <p:spPr bwMode="auto">
          <a:xfrm>
            <a:off x="304800" y="4648200"/>
            <a:ext cx="8382000" cy="395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8182" r="48182" b="9924"/>
          <a:stretch>
            <a:fillRect/>
          </a:stretch>
        </p:blipFill>
        <p:spPr bwMode="auto">
          <a:xfrm>
            <a:off x="152400" y="838200"/>
            <a:ext cx="4495800" cy="271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4935" y="1557670"/>
            <a:ext cx="9144000" cy="24809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Definisi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:	</a:t>
            </a:r>
          </a:p>
          <a:p>
            <a:pPr>
              <a:buNone/>
            </a:pP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Gaya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gesekan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termasuk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sentuh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, yang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muncul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permukaan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dua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bersentuhan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langsung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secara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fisik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>
              <a:buNone/>
            </a:pP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Arah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gesekan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searah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permukaan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bidang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sentuh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berlawanan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kecenderungan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arah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gerak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4925" y="533400"/>
            <a:ext cx="8458200" cy="86836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indent="-514350"/>
            <a:r>
              <a:rPr lang="en-US" sz="4000" b="1" i="1" dirty="0" err="1" smtClean="0">
                <a:solidFill>
                  <a:schemeClr val="bg1"/>
                </a:solidFill>
              </a:rPr>
              <a:t>Apakah</a:t>
            </a:r>
            <a:r>
              <a:rPr lang="en-US" sz="4000" b="1" i="1" dirty="0" smtClean="0">
                <a:solidFill>
                  <a:schemeClr val="bg1"/>
                </a:solidFill>
              </a:rPr>
              <a:t> Gaya </a:t>
            </a:r>
            <a:r>
              <a:rPr lang="en-US" sz="4000" b="1" i="1" dirty="0" err="1" smtClean="0">
                <a:solidFill>
                  <a:schemeClr val="bg1"/>
                </a:solidFill>
              </a:rPr>
              <a:t>Gesekan</a:t>
            </a:r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</a:rPr>
              <a:t>Itu</a:t>
            </a:r>
            <a:r>
              <a:rPr lang="en-US" sz="4000" b="1" i="1" dirty="0" smtClean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249865" y="4038600"/>
            <a:ext cx="86106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Contoh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pPr>
              <a:spcBef>
                <a:spcPts val="600"/>
              </a:spcBef>
              <a:buNone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Ketika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mendorong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sebuah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tidak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bergerak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maka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gesekan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gesekan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statis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bergerak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maka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gesekanya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gesekan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kinetis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35395"/>
            <a:ext cx="8610600" cy="1197935"/>
          </a:xfrm>
        </p:spPr>
        <p:txBody>
          <a:bodyPr/>
          <a:lstStyle/>
          <a:p>
            <a:pPr>
              <a:buNone/>
            </a:pPr>
            <a:r>
              <a:rPr lang="en-US" sz="2800" i="1" dirty="0" smtClean="0"/>
              <a:t>	</a:t>
            </a:r>
            <a:r>
              <a:rPr lang="en-US" sz="2800" b="1" i="1" dirty="0" err="1" smtClean="0"/>
              <a:t>Tegangan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tali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adalah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gaya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tegangan</a:t>
            </a:r>
            <a:r>
              <a:rPr lang="en-US" sz="2800" i="1" dirty="0" smtClean="0"/>
              <a:t> yang </a:t>
            </a:r>
            <a:r>
              <a:rPr lang="en-US" sz="2800" i="1" dirty="0" err="1" smtClean="0"/>
              <a:t>bekerja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pada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ujung-ujung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tali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karena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tali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tersebut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tegang</a:t>
            </a:r>
            <a:r>
              <a:rPr lang="en-US" sz="2800" i="1" dirty="0" smtClean="0"/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34925" y="533400"/>
            <a:ext cx="8458200" cy="86836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Apakah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Gaya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Tegangan</a:t>
            </a:r>
            <a:r>
              <a:rPr kumimoji="0" lang="en-US" sz="40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1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Tali</a:t>
            </a:r>
            <a:r>
              <a:rPr kumimoji="0" lang="en-US" sz="4000" b="1" i="1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Itu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1" y="2501205"/>
            <a:ext cx="82518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 smtClean="0"/>
              <a:t>Jika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tali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anggap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ringan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maka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gaya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tegangan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tali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pada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kedua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ujung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tali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untuk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tali</a:t>
            </a:r>
            <a:r>
              <a:rPr lang="en-US" sz="2800" i="1" dirty="0" smtClean="0"/>
              <a:t> yang </a:t>
            </a:r>
            <a:r>
              <a:rPr lang="en-US" sz="2800" i="1" dirty="0" err="1" smtClean="0"/>
              <a:t>sama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dianggap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sama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besar</a:t>
            </a:r>
            <a:r>
              <a:rPr lang="en-US" sz="2800" i="1" dirty="0" smtClean="0"/>
              <a:t>.</a:t>
            </a:r>
            <a:endParaRPr lang="en-US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344" y="4038600"/>
            <a:ext cx="8496877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334925" y="533400"/>
            <a:ext cx="8458200" cy="86836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Konsep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Gaya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Sentripetal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2000" y="5420380"/>
            <a:ext cx="7772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Arah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sentripetal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menuju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pusat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lingkaran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2462" y="1600200"/>
            <a:ext cx="2584938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2895600"/>
            <a:ext cx="1789834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05643" y="4038600"/>
            <a:ext cx="282202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146005" y="1752600"/>
            <a:ext cx="13548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4400" b="1" i="1" dirty="0" smtClean="0"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s </a:t>
            </a:r>
            <a:r>
              <a:rPr lang="en-US" sz="4400" b="1" i="1" dirty="0" smtClean="0">
                <a:solidFill>
                  <a:schemeClr val="tx2">
                    <a:lumMod val="50000"/>
                  </a:schemeClr>
                </a:solidFill>
              </a:rPr>
              <a:t>= T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34925" y="533400"/>
            <a:ext cx="8458200" cy="86836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Asal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Gaya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Sentripetal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671763"/>
            <a:ext cx="2376411" cy="129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5" name="Group 14"/>
          <p:cNvGrpSpPr/>
          <p:nvPr/>
        </p:nvGrpSpPr>
        <p:grpSpPr>
          <a:xfrm>
            <a:off x="1447800" y="3200400"/>
            <a:ext cx="6934200" cy="3200400"/>
            <a:chOff x="1447800" y="3200400"/>
            <a:chExt cx="6934200" cy="3200400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/>
            <a:srcRect l="4533" t="2995" b="34120"/>
            <a:stretch>
              <a:fillRect/>
            </a:stretch>
          </p:blipFill>
          <p:spPr bwMode="auto">
            <a:xfrm>
              <a:off x="5172075" y="3200400"/>
              <a:ext cx="3209925" cy="3200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/>
            <a:srcRect t="65880"/>
            <a:stretch>
              <a:fillRect/>
            </a:stretch>
          </p:blipFill>
          <p:spPr bwMode="auto">
            <a:xfrm>
              <a:off x="1447800" y="4572000"/>
              <a:ext cx="3590925" cy="1736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81000"/>
            <a:ext cx="8839200" cy="1066800"/>
          </a:xfrm>
        </p:spPr>
        <p:txBody>
          <a:bodyPr/>
          <a:lstStyle/>
          <a:p>
            <a:pPr algn="ctr">
              <a:buNone/>
            </a:pP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Dapatkah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sebuah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mobil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membelok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tikungan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jalan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horizontal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licin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r="2306"/>
          <a:stretch>
            <a:fillRect/>
          </a:stretch>
        </p:blipFill>
        <p:spPr bwMode="auto">
          <a:xfrm>
            <a:off x="5562600" y="1704975"/>
            <a:ext cx="322845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207335" y="1828800"/>
            <a:ext cx="5638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Mobil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sangat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sulit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hampir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tidak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mungkin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membelok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tikungan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jalan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horizontal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licin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gesek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hampir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nol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3559076"/>
            <a:ext cx="5486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Mobil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baru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membelok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tikungan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jalan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horizontal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tersebut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kasar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sehingga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sentripetal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mobil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tersebut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gesekan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antara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permukaan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jalan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horizontal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kasar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keempat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ban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mobil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20762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Hukum</a:t>
            </a:r>
            <a:r>
              <a:rPr lang="en-US" b="1" dirty="0" smtClean="0">
                <a:solidFill>
                  <a:schemeClr val="bg1"/>
                </a:solidFill>
              </a:rPr>
              <a:t> I Newton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1"/>
            <a:ext cx="8610600" cy="27432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resultan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sama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nol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maka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mula-mula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diam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akan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terus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diam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sedangkan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mula-mula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bergerak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akan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terus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bergerak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kecepatan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tetap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4724400"/>
            <a:ext cx="677333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 txBox="1">
            <a:spLocks/>
          </p:cNvSpPr>
          <p:nvPr/>
        </p:nvSpPr>
        <p:spPr>
          <a:xfrm>
            <a:off x="334925" y="5334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Masalah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Balok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Atas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Lantai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Licin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600200"/>
            <a:ext cx="3124200" cy="80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647950"/>
            <a:ext cx="520944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3535" y="3886201"/>
            <a:ext cx="4234469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634457"/>
            <a:ext cx="4419600" cy="2556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334925" y="228600"/>
            <a:ext cx="8458200" cy="1143000"/>
          </a:xfrm>
          <a:prstGeom prst="rect">
            <a:avLst/>
          </a:prstGeom>
          <a:noFill/>
        </p:spPr>
        <p:txBody>
          <a:bodyPr/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Masalah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Dua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Benda yang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Dihubungkan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dengan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Katrol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4540" y="1371600"/>
            <a:ext cx="8077200" cy="2851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540" y="4495800"/>
            <a:ext cx="163285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4540" y="5562600"/>
            <a:ext cx="22619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00" y="4876800"/>
            <a:ext cx="2632841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19800" y="4876800"/>
            <a:ext cx="2667000" cy="87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1371600"/>
            <a:ext cx="4931735" cy="1143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	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Contoh</a:t>
            </a:r>
            <a:endParaRPr lang="en-US" sz="24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>
              <a:spcBef>
                <a:spcPts val="0"/>
              </a:spcBef>
              <a:buNone/>
            </a:pP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	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Sebuah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mobil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bermassa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500 kg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meluncur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dari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keadaan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diam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pada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jalan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miring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tertutup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es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.</a:t>
            </a:r>
            <a:endParaRPr lang="en-US" sz="1800" b="1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514350" indent="-514350">
              <a:buNone/>
            </a:pP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	</a:t>
            </a:r>
            <a:endParaRPr lang="en-US" sz="1800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514350" indent="-514350">
              <a:buNone/>
            </a:pPr>
            <a:endParaRPr lang="en-US" sz="1800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marL="514350" indent="-514350">
              <a:buNone/>
            </a:pPr>
            <a:endParaRPr lang="en-US" sz="1800" dirty="0" smtClean="0">
              <a:solidFill>
                <a:schemeClr val="tx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228600"/>
            <a:ext cx="8458200" cy="1143000"/>
          </a:xfrm>
          <a:prstGeom prst="rect">
            <a:avLst/>
          </a:prstGeom>
          <a:noFill/>
        </p:spPr>
        <p:txBody>
          <a:bodyPr/>
          <a:lstStyle/>
          <a:p>
            <a:pPr marL="514350" lvl="0" indent="-514350" algn="ctr">
              <a:spcBef>
                <a:spcPct val="0"/>
              </a:spcBef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Masalah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Benda yang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Bergerak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514350" lvl="0" indent="-514350" algn="ctr">
              <a:spcBef>
                <a:spcPct val="0"/>
              </a:spcBef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Bidang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Miring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Licin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669855"/>
            <a:ext cx="4104042" cy="2140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86070" y="4137154"/>
            <a:ext cx="8653130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b.	Mobil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bergerak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menuruni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jalan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sumbu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X)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percepatan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</a:rPr>
              <a:t>Σ</a:t>
            </a:r>
            <a:r>
              <a:rPr lang="en-US" dirty="0" err="1" smtClean="0">
                <a:solidFill>
                  <a:schemeClr val="tx2">
                    <a:lumMod val="50000"/>
                  </a:schemeClr>
                </a:solidFill>
              </a:rPr>
              <a:t>F</a:t>
            </a:r>
            <a:r>
              <a:rPr lang="en-US" sz="1400" dirty="0" err="1" smtClean="0">
                <a:solidFill>
                  <a:schemeClr val="tx2">
                    <a:lumMod val="50000"/>
                  </a:schemeClr>
                </a:solidFill>
              </a:rPr>
              <a:t>x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= ma → mg sin </a:t>
            </a:r>
            <a:r>
              <a:rPr lang="el-GR" dirty="0" smtClean="0">
                <a:solidFill>
                  <a:schemeClr val="tx2">
                    <a:lumMod val="50000"/>
                  </a:schemeClr>
                </a:solidFill>
              </a:rPr>
              <a:t>θ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= ma</a:t>
            </a: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spcBef>
                <a:spcPts val="1200"/>
              </a:spcBef>
              <a:buNone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Percepatan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bidang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miring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licin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 a = g sin 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θ</a:t>
            </a:r>
            <a:endParaRPr lang="en-US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pPr marL="514350" indent="-514350">
              <a:buNone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= ( 10 ) sin 30⁰ = 5 m s⁻²</a:t>
            </a:r>
          </a:p>
          <a:p>
            <a:pPr marL="514350" indent="-514350">
              <a:spcBef>
                <a:spcPts val="600"/>
              </a:spcBef>
              <a:buNone/>
            </a:pP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Sedang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waktu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t,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menempuh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jarak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x =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200 m </a:t>
            </a:r>
            <a:r>
              <a:rPr lang="en-US" sz="20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Δ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x  = </a:t>
            </a:r>
            <a:r>
              <a:rPr lang="en-US" sz="2000" i="1" dirty="0" err="1" smtClean="0">
                <a:solidFill>
                  <a:schemeClr val="tx2">
                    <a:lumMod val="50000"/>
                  </a:schemeClr>
                </a:solidFill>
              </a:rPr>
              <a:t>v₀t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 + ½ at²</a:t>
            </a:r>
          </a:p>
          <a:p>
            <a:pPr marL="514350" indent="-514350">
              <a:buNone/>
            </a:pP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	t </a:t>
            </a:r>
            <a:r>
              <a:rPr lang="en-US" sz="2000" i="1" dirty="0" smtClean="0">
                <a:solidFill>
                  <a:schemeClr val="tx2">
                    <a:lumMod val="50000"/>
                  </a:schemeClr>
                </a:solidFill>
              </a:rPr>
              <a:t>= √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80  = 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4√</a:t>
            </a:r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5 </a:t>
            </a:r>
            <a:r>
              <a:rPr lang="en-US" sz="2000" b="1" dirty="0" err="1" smtClean="0">
                <a:solidFill>
                  <a:schemeClr val="tx2">
                    <a:lumMod val="50000"/>
                  </a:schemeClr>
                </a:solidFill>
              </a:rPr>
              <a:t>sekon</a:t>
            </a:r>
            <a:endParaRPr lang="en-US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86070" y="2386417"/>
            <a:ext cx="4572000" cy="1652183"/>
            <a:chOff x="186070" y="2286000"/>
            <a:chExt cx="4572000" cy="1652183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0" y="2993064"/>
              <a:ext cx="3505200" cy="9451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ectangle 8"/>
            <p:cNvSpPr/>
            <p:nvPr/>
          </p:nvSpPr>
          <p:spPr>
            <a:xfrm>
              <a:off x="186070" y="2286000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514350" indent="-514350">
                <a:buAutoNum type="alphaLcPeriod"/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Gaya normal yang </a:t>
              </a:r>
              <a:r>
                <a:rPr lang="en-US" b="1" dirty="0" err="1" smtClean="0">
                  <a:solidFill>
                    <a:schemeClr val="tx2">
                      <a:lumMod val="50000"/>
                    </a:schemeClr>
                  </a:solidFill>
                </a:rPr>
                <a:t>dikerjakan</a:t>
              </a: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tx2">
                      <a:lumMod val="50000"/>
                    </a:schemeClr>
                  </a:solidFill>
                </a:rPr>
                <a:t>jalan</a:t>
              </a: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tx2">
                      <a:lumMod val="50000"/>
                    </a:schemeClr>
                  </a:solidFill>
                </a:rPr>
                <a:t>pada</a:t>
              </a: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</a:p>
            <a:p>
              <a:pPr marL="514350" indent="-514350">
                <a:spcBef>
                  <a:spcPts val="0"/>
                </a:spcBef>
                <a:buNone/>
              </a:pP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	</a:t>
              </a:r>
              <a:r>
                <a:rPr lang="en-US" b="1" dirty="0" err="1" smtClean="0">
                  <a:solidFill>
                    <a:schemeClr val="tx2">
                      <a:lumMod val="50000"/>
                    </a:schemeClr>
                  </a:solidFill>
                </a:rPr>
                <a:t>mobil</a:t>
              </a:r>
              <a:r>
                <a:rPr lang="en-US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8059"/>
            <a:ext cx="8686800" cy="99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evalator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diam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bergerak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kecepatan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tetap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alibri"/>
              </a:rPr>
              <a:t>	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  <a:latin typeface="Calibri"/>
              </a:rPr>
              <a:t>Σf</a:t>
            </a:r>
            <a:r>
              <a:rPr lang="en-US" sz="1400" b="1" dirty="0" err="1" smtClean="0">
                <a:solidFill>
                  <a:schemeClr val="tx2">
                    <a:lumMod val="50000"/>
                  </a:schemeClr>
                </a:solidFill>
                <a:latin typeface="Calibri"/>
              </a:rPr>
              <a:t>y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Calibri"/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alibri"/>
              </a:rPr>
              <a:t>= 0 	  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alibri"/>
              </a:rPr>
              <a:t>+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  <a:latin typeface="Calibri"/>
              </a:rPr>
              <a:t>N – mg =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Calibri"/>
              </a:rPr>
              <a:t>0</a:t>
            </a:r>
            <a:endParaRPr lang="en-US" sz="2400" b="1" dirty="0" smtClean="0">
              <a:solidFill>
                <a:schemeClr val="tx2">
                  <a:lumMod val="50000"/>
                </a:schemeClr>
              </a:solidFill>
              <a:latin typeface="Calibri"/>
            </a:endParaRPr>
          </a:p>
          <a:p>
            <a:pPr>
              <a:buNone/>
            </a:pP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524000" y="2063859"/>
            <a:ext cx="533400" cy="158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334925" y="4572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200" b="1" i="1" dirty="0" err="1" smtClean="0">
                <a:solidFill>
                  <a:schemeClr val="bg1"/>
                </a:solidFill>
              </a:rPr>
              <a:t>Mengapa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Berat</a:t>
            </a:r>
            <a:r>
              <a:rPr lang="en-US" sz="3200" b="1" i="1" dirty="0" smtClean="0">
                <a:solidFill>
                  <a:schemeClr val="bg1"/>
                </a:solidFill>
              </a:rPr>
              <a:t> Kita </a:t>
            </a:r>
            <a:r>
              <a:rPr lang="en-US" sz="3200" b="1" i="1" dirty="0" err="1" smtClean="0">
                <a:solidFill>
                  <a:schemeClr val="bg1"/>
                </a:solidFill>
              </a:rPr>
              <a:t>di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Evalator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Berubah-ubah</a:t>
            </a:r>
            <a:r>
              <a:rPr lang="en-US" sz="3200" b="1" i="1" dirty="0" smtClean="0">
                <a:solidFill>
                  <a:schemeClr val="bg1"/>
                </a:solidFill>
              </a:rPr>
              <a:t>?</a:t>
            </a:r>
            <a:endParaRPr kumimoji="0" lang="en-US" sz="40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7460" y="3283803"/>
            <a:ext cx="7010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evalator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sedang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bergerak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percepatan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a:</a:t>
            </a:r>
            <a:endParaRPr lang="en-US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Σf</a:t>
            </a:r>
            <a:r>
              <a:rPr lang="en-US" sz="1400" dirty="0" err="1" smtClean="0">
                <a:solidFill>
                  <a:schemeClr val="tx2">
                    <a:lumMod val="50000"/>
                  </a:schemeClr>
                </a:solidFill>
              </a:rPr>
              <a:t>y</a:t>
            </a: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= 0 	       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+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N – mg =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0</a:t>
            </a:r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4195" y="1923864"/>
            <a:ext cx="1828800" cy="3233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2411776"/>
            <a:ext cx="1600200" cy="63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1" name="Straight Arrow Connector 10"/>
          <p:cNvCxnSpPr/>
          <p:nvPr/>
        </p:nvCxnSpPr>
        <p:spPr>
          <a:xfrm>
            <a:off x="1143000" y="3816459"/>
            <a:ext cx="533400" cy="158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28600" y="5264259"/>
            <a:ext cx="85344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None/>
            </a:pP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Evalator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bergerak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bawah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sehingga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harus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beri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negatif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buNone/>
            </a:pP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Evalator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bergerak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atas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sehingga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a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harus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beri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nilai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positif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4162865"/>
            <a:ext cx="2590800" cy="637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9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69065"/>
            <a:ext cx="3886200" cy="1066800"/>
          </a:xfrm>
        </p:spPr>
        <p:txBody>
          <a:bodyPr/>
          <a:lstStyle/>
          <a:p>
            <a:pPr>
              <a:buNone/>
            </a:pPr>
            <a:r>
              <a:rPr lang="en-US" sz="2800" b="1" i="1" dirty="0" smtClean="0"/>
              <a:t>	</a:t>
            </a:r>
            <a:r>
              <a:rPr lang="en-US" sz="2800" b="1" i="1" dirty="0" err="1" smtClean="0"/>
              <a:t>Persamaan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umum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tegangan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tali</a:t>
            </a:r>
            <a:r>
              <a:rPr lang="en-US" sz="2800" b="1" i="1" dirty="0" smtClean="0"/>
              <a:t>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34925" y="5334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600" b="1" dirty="0" err="1" smtClean="0">
                <a:solidFill>
                  <a:schemeClr val="bg1"/>
                </a:solidFill>
              </a:rPr>
              <a:t>Gerak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Melingkar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pada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Bidang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Vertikal</a:t>
            </a:r>
            <a:endParaRPr kumimoji="0" lang="en-US" sz="4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3800" y="1673852"/>
            <a:ext cx="4238499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2743200"/>
            <a:ext cx="3843337" cy="3746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876800"/>
            <a:ext cx="8229600" cy="685800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Agar </a:t>
            </a:r>
            <a:r>
              <a:rPr lang="en-US" sz="2800" dirty="0" smtClean="0"/>
              <a:t>air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tumpah</a:t>
            </a:r>
            <a:r>
              <a:rPr lang="en-US" sz="2800" dirty="0" smtClean="0"/>
              <a:t>, </a:t>
            </a:r>
            <a:r>
              <a:rPr lang="en-US" sz="2800" dirty="0" err="1" smtClean="0"/>
              <a:t>disebut</a:t>
            </a:r>
            <a:r>
              <a:rPr lang="en-US" sz="2800" dirty="0" smtClean="0"/>
              <a:t> </a:t>
            </a:r>
            <a:r>
              <a:rPr lang="en-US" sz="2800" i="1" dirty="0" err="1" smtClean="0"/>
              <a:t>kelajuan</a:t>
            </a:r>
            <a:r>
              <a:rPr lang="en-US" sz="2800" i="1" dirty="0" smtClean="0"/>
              <a:t> </a:t>
            </a:r>
            <a:r>
              <a:rPr lang="en-US" sz="2800" i="1" dirty="0" err="1" smtClean="0"/>
              <a:t>kritis</a:t>
            </a:r>
            <a:r>
              <a:rPr lang="en-US" sz="2800" i="1" dirty="0" smtClean="0"/>
              <a:t>, </a:t>
            </a:r>
            <a:r>
              <a:rPr lang="en-US" sz="2800" i="1" dirty="0" err="1" smtClean="0"/>
              <a:t>v</a:t>
            </a:r>
            <a:r>
              <a:rPr lang="en-US" sz="1800" i="1" dirty="0" err="1" smtClean="0"/>
              <a:t>k</a:t>
            </a:r>
            <a:r>
              <a:rPr lang="en-US" sz="2000" i="1" dirty="0" smtClean="0"/>
              <a:t>:</a:t>
            </a:r>
            <a:endParaRPr lang="en-US" sz="1800" i="1" dirty="0" smtClean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34925" y="381000"/>
            <a:ext cx="8458200" cy="12192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600" b="1" dirty="0" err="1" smtClean="0">
                <a:solidFill>
                  <a:schemeClr val="bg1"/>
                </a:solidFill>
              </a:rPr>
              <a:t>Gerak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Melingkar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Vertikal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marL="514350" lvl="0" indent="-514350" algn="ctr">
              <a:spcBef>
                <a:spcPct val="0"/>
              </a:spcBef>
              <a:defRPr/>
            </a:pPr>
            <a:r>
              <a:rPr lang="en-US" sz="3600" b="1" dirty="0" err="1" smtClean="0">
                <a:solidFill>
                  <a:schemeClr val="bg1"/>
                </a:solidFill>
              </a:rPr>
              <a:t>pada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Sisi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Sebelah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Dalam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Lingkaran</a:t>
            </a:r>
            <a:endParaRPr kumimoji="0" lang="en-US" sz="4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2704886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2209800"/>
            <a:ext cx="2764631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3248024"/>
            <a:ext cx="2981857" cy="109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27915" y="5585143"/>
            <a:ext cx="1882285" cy="815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34925" y="381000"/>
            <a:ext cx="8458200" cy="12192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600" b="1" dirty="0" err="1" smtClean="0">
                <a:solidFill>
                  <a:schemeClr val="bg1"/>
                </a:solidFill>
              </a:rPr>
              <a:t>Gerak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Melingkar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Vertikal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 marL="514350" lvl="0" indent="-514350" algn="ctr">
              <a:spcBef>
                <a:spcPct val="0"/>
              </a:spcBef>
              <a:defRPr/>
            </a:pPr>
            <a:r>
              <a:rPr lang="en-US" sz="3600" b="1" dirty="0" err="1" smtClean="0">
                <a:solidFill>
                  <a:schemeClr val="bg1"/>
                </a:solidFill>
              </a:rPr>
              <a:t>pada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Sisi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Sebelah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Luar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Lingkaran</a:t>
            </a:r>
            <a:endParaRPr kumimoji="0" lang="en-US" sz="4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t="4001"/>
          <a:stretch>
            <a:fillRect/>
          </a:stretch>
        </p:blipFill>
        <p:spPr bwMode="auto">
          <a:xfrm>
            <a:off x="1981200" y="1676400"/>
            <a:ext cx="5291435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609600" y="5562600"/>
            <a:ext cx="8153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Di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mana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pun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posisi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normal yang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dikerjakan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lintasan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sebelah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luar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selalu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berarah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radial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luar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1600" b="1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360" y="1120140"/>
            <a:ext cx="720090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0"/>
            <a:ext cx="3200400" cy="914400"/>
          </a:xfrm>
        </p:spPr>
        <p:txBody>
          <a:bodyPr/>
          <a:lstStyle/>
          <a:p>
            <a:pPr>
              <a:buNone/>
            </a:pPr>
            <a:r>
              <a:rPr lang="en-US" sz="2400" b="1" i="1" dirty="0" smtClean="0"/>
              <a:t>	</a:t>
            </a:r>
            <a:r>
              <a:rPr lang="en-US" sz="2400" b="1" i="1" dirty="0" err="1" smtClean="0"/>
              <a:t>Tangen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sudut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kemiringan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belokan</a:t>
            </a:r>
            <a:endParaRPr lang="en-US" sz="1600" b="1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34925" y="3810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600" b="1" dirty="0" err="1" smtClean="0">
                <a:solidFill>
                  <a:schemeClr val="bg1"/>
                </a:solidFill>
              </a:rPr>
              <a:t>Membelok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pada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Jalan</a:t>
            </a:r>
            <a:r>
              <a:rPr lang="en-US" sz="3600" b="1" dirty="0" smtClean="0">
                <a:solidFill>
                  <a:schemeClr val="bg1"/>
                </a:solidFill>
              </a:rPr>
              <a:t> Miring </a:t>
            </a:r>
            <a:r>
              <a:rPr lang="en-US" sz="3600" b="1" dirty="0" err="1" smtClean="0">
                <a:solidFill>
                  <a:schemeClr val="bg1"/>
                </a:solidFill>
              </a:rPr>
              <a:t>Licin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kumimoji="0" lang="en-US" sz="4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4244340"/>
            <a:ext cx="2017598" cy="80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4244341"/>
            <a:ext cx="2514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/>
          <a:srcRect l="11500" r="7999"/>
          <a:stretch>
            <a:fillRect/>
          </a:stretch>
        </p:blipFill>
        <p:spPr bwMode="auto">
          <a:xfrm>
            <a:off x="3657600" y="5181600"/>
            <a:ext cx="2514600" cy="131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5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4953000"/>
            <a:ext cx="8360735" cy="114300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Sifat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benda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yang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cenderung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mempertahankan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keadaan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geraknya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disebut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1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kelembaman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atau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1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inersia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838200"/>
            <a:ext cx="8534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1"/>
            <a:ext cx="8229600" cy="182879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Percepatan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dihasilkan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oleh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resultan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bekerja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berbanding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lurus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resultan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searah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resultan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berbanding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terbalik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massa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benda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020762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Hukum</a:t>
            </a:r>
            <a:r>
              <a:rPr lang="en-US" b="1" dirty="0" smtClean="0">
                <a:solidFill>
                  <a:schemeClr val="bg1"/>
                </a:solidFill>
              </a:rPr>
              <a:t> II Newton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9338" y="4343400"/>
            <a:ext cx="5569662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14400" y="1371600"/>
            <a:ext cx="8229600" cy="1020762"/>
          </a:xfrm>
          <a:noFill/>
        </p:spPr>
        <p:txBody>
          <a:bodyPr>
            <a:normAutofit/>
          </a:bodyPr>
          <a:lstStyle/>
          <a:p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Apa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Satuan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SI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en-US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362200" y="2514600"/>
            <a:ext cx="6324600" cy="2209800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Satuan</a:t>
            </a:r>
            <a:r>
              <a:rPr lang="en-US" sz="3600" b="1" dirty="0" smtClean="0">
                <a:solidFill>
                  <a:schemeClr val="bg1"/>
                </a:solidFill>
              </a:rPr>
              <a:t> SI </a:t>
            </a:r>
            <a:r>
              <a:rPr lang="en-US" sz="3600" b="1" dirty="0" err="1" smtClean="0">
                <a:solidFill>
                  <a:schemeClr val="bg1"/>
                </a:solidFill>
              </a:rPr>
              <a:t>gaya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adalah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newton</a:t>
            </a:r>
            <a:endParaRPr lang="en-US" sz="3600" b="1" dirty="0" smtClean="0">
              <a:solidFill>
                <a:schemeClr val="bg1"/>
              </a:solidFill>
            </a:endParaRPr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 1 N = (1 kg) (1 m/s²)</a:t>
            </a:r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3600" b="1" dirty="0" smtClean="0">
                <a:solidFill>
                  <a:schemeClr val="bg1"/>
                </a:solidFill>
              </a:rPr>
              <a:t> 1 N = 1 kg m/s²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/>
          </a:blip>
          <a:srcRect l="25641" r="20513"/>
          <a:stretch>
            <a:fillRect/>
          </a:stretch>
        </p:blipFill>
        <p:spPr bwMode="auto">
          <a:xfrm>
            <a:off x="304800" y="2209800"/>
            <a:ext cx="191648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152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i="1" dirty="0" smtClean="0">
                <a:solidFill>
                  <a:schemeClr val="bg2">
                    <a:lumMod val="25000"/>
                  </a:schemeClr>
                </a:solidFill>
              </a:rPr>
              <a:t>v² = v₀² + 2</a:t>
            </a:r>
            <a:r>
              <a:rPr lang="el-GR" sz="2400" i="1" dirty="0" smtClean="0">
                <a:solidFill>
                  <a:schemeClr val="bg2">
                    <a:lumMod val="25000"/>
                  </a:schemeClr>
                </a:solidFill>
              </a:rPr>
              <a:t>αΔ</a:t>
            </a:r>
            <a:r>
              <a:rPr lang="en-US" sz="2400" i="1" dirty="0" smtClean="0">
                <a:solidFill>
                  <a:schemeClr val="bg2">
                    <a:lumMod val="25000"/>
                  </a:schemeClr>
                </a:solidFill>
              </a:rPr>
              <a:t>x</a:t>
            </a:r>
          </a:p>
          <a:p>
            <a:pPr>
              <a:spcBef>
                <a:spcPts val="1200"/>
              </a:spcBef>
              <a:buNone/>
            </a:pPr>
            <a:r>
              <a:rPr lang="en-US" sz="2400" i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bg2">
                    <a:lumMod val="25000"/>
                  </a:schemeClr>
                </a:solidFill>
              </a:rPr>
              <a:t>a = 		  = 		= -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2,0 m/s²</a:t>
            </a:r>
          </a:p>
          <a:p>
            <a:pPr>
              <a:buNone/>
            </a:pPr>
            <a:endParaRPr lang="en-US" sz="2400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 flipH="1">
            <a:off x="1219200" y="5024775"/>
            <a:ext cx="1600200" cy="53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el-GR" sz="2400" dirty="0" smtClean="0">
                <a:solidFill>
                  <a:schemeClr val="bg2">
                    <a:lumMod val="25000"/>
                  </a:schemeClr>
                </a:solidFill>
              </a:rPr>
              <a:t>Δ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x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233764" y="4948574"/>
            <a:ext cx="1123497" cy="1588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/>
          <p:cNvSpPr txBox="1">
            <a:spLocks/>
          </p:cNvSpPr>
          <p:nvPr/>
        </p:nvSpPr>
        <p:spPr>
          <a:xfrm flipH="1">
            <a:off x="1219200" y="4415174"/>
            <a:ext cx="1600200" cy="995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v² - v₀²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 flipH="1">
            <a:off x="2819400" y="5024775"/>
            <a:ext cx="1524000" cy="53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2 (25)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2833270" y="4948574"/>
            <a:ext cx="1069997" cy="1588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/>
          <p:cNvSpPr txBox="1">
            <a:spLocks/>
          </p:cNvSpPr>
          <p:nvPr/>
        </p:nvSpPr>
        <p:spPr>
          <a:xfrm flipH="1">
            <a:off x="2819400" y="4415174"/>
            <a:ext cx="1524000" cy="995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0 - 10²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228600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Mobil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direm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dianggap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mengalami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gerak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lurus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perlambatan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tetap</a:t>
            </a:r>
            <a:endParaRPr lang="en-US" sz="32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447800" y="1295400"/>
            <a:ext cx="6553200" cy="2743200"/>
            <a:chOff x="1676400" y="1295400"/>
            <a:chExt cx="6273029" cy="2514600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676400" y="1295400"/>
              <a:ext cx="6273029" cy="2514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Rectangle 14"/>
            <p:cNvSpPr/>
            <p:nvPr/>
          </p:nvSpPr>
          <p:spPr>
            <a:xfrm>
              <a:off x="1752600" y="3429000"/>
              <a:ext cx="838200" cy="381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457200" y="56388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400" i="1" dirty="0" err="1" smtClean="0">
                <a:solidFill>
                  <a:schemeClr val="bg2">
                    <a:lumMod val="25000"/>
                  </a:schemeClr>
                </a:solidFill>
              </a:rPr>
              <a:t>Σf</a:t>
            </a:r>
            <a:r>
              <a:rPr lang="en-US" sz="2400" i="1" dirty="0" smtClean="0">
                <a:solidFill>
                  <a:schemeClr val="bg2">
                    <a:lumMod val="25000"/>
                  </a:schemeClr>
                </a:solidFill>
              </a:rPr>
              <a:t> = ma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en-US" sz="2400" dirty="0" err="1" smtClean="0">
                <a:solidFill>
                  <a:schemeClr val="bg2">
                    <a:lumMod val="25000"/>
                  </a:schemeClr>
                </a:solidFill>
              </a:rPr>
              <a:t>hukum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 II Newton)</a:t>
            </a:r>
          </a:p>
          <a:p>
            <a:pPr>
              <a:buNone/>
            </a:pPr>
            <a:r>
              <a:rPr lang="en-US" sz="2400" i="1" dirty="0" err="1" smtClean="0">
                <a:solidFill>
                  <a:schemeClr val="bg2">
                    <a:lumMod val="25000"/>
                  </a:schemeClr>
                </a:solidFill>
              </a:rPr>
              <a:t>Σf</a:t>
            </a:r>
            <a:r>
              <a:rPr lang="en-US" sz="2400" i="1" dirty="0" smtClean="0">
                <a:solidFill>
                  <a:schemeClr val="bg2">
                    <a:lumMod val="25000"/>
                  </a:schemeClr>
                </a:solidFill>
              </a:rPr>
              <a:t> =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(500 kg) (</a:t>
            </a:r>
            <a:r>
              <a:rPr lang="en-US" sz="2400" i="1" dirty="0" smtClean="0">
                <a:solidFill>
                  <a:schemeClr val="bg2">
                    <a:lumMod val="25000"/>
                  </a:schemeClr>
                </a:solidFill>
              </a:rPr>
              <a:t>-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2,0 m/s²) = - 1000 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7" grpId="0"/>
      <p:bldP spid="9" grpId="0"/>
      <p:bldP spid="11" grpId="0"/>
      <p:bldP spid="12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5791200" cy="1752600"/>
          </a:xfrm>
        </p:spPr>
        <p:txBody>
          <a:bodyPr/>
          <a:lstStyle/>
          <a:p>
            <a:pPr algn="ctr">
              <a:buNone/>
            </a:pP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A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mengerjakan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B,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maka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B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akan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mengerjakan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gaya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A, yang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besarnya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sama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tetapi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arahnya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berlawanan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020762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Hukum</a:t>
            </a:r>
            <a:r>
              <a:rPr lang="en-US" b="1" dirty="0" smtClean="0">
                <a:solidFill>
                  <a:schemeClr val="bg1"/>
                </a:solidFill>
              </a:rPr>
              <a:t> III Newton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4734580"/>
            <a:ext cx="59696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Hukum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III Newton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dinyatakan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sebagai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en-US" sz="2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1762" y="1502735"/>
            <a:ext cx="2922373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5384630"/>
            <a:ext cx="2667000" cy="78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  <a:noFill/>
        </p:spPr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Beberapa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Contoh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Hukum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III Newton </a:t>
            </a:r>
            <a:b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Keseharian</a:t>
            </a:r>
            <a:endParaRPr lang="en-US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220346" y="1447800"/>
            <a:ext cx="3846438" cy="2368153"/>
            <a:chOff x="152400" y="1447800"/>
            <a:chExt cx="3846438" cy="2368153"/>
          </a:xfrm>
        </p:grpSpPr>
        <p:sp>
          <p:nvSpPr>
            <p:cNvPr id="6" name="Rectangle 5"/>
            <p:cNvSpPr/>
            <p:nvPr/>
          </p:nvSpPr>
          <p:spPr>
            <a:xfrm>
              <a:off x="152400" y="3200400"/>
              <a:ext cx="3846438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sz="1700" b="1" dirty="0" err="1" smtClean="0">
                  <a:solidFill>
                    <a:schemeClr val="tx2">
                      <a:lumMod val="50000"/>
                    </a:schemeClr>
                  </a:solidFill>
                </a:rPr>
                <a:t>Aksi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: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Anda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mendorong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lantai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ke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belakang</a:t>
              </a:r>
              <a:endParaRPr lang="en-US" sz="1700" dirty="0" smtClean="0">
                <a:solidFill>
                  <a:schemeClr val="tx2">
                    <a:lumMod val="50000"/>
                  </a:schemeClr>
                </a:solidFill>
              </a:endParaRPr>
            </a:p>
            <a:p>
              <a:pPr>
                <a:buNone/>
              </a:pPr>
              <a:r>
                <a:rPr lang="en-US" sz="1700" b="1" dirty="0" err="1" smtClean="0">
                  <a:solidFill>
                    <a:schemeClr val="tx2">
                      <a:lumMod val="50000"/>
                    </a:schemeClr>
                  </a:solidFill>
                </a:rPr>
                <a:t>Reaksi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: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Lantai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mendorong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Anda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ke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depan</a:t>
              </a:r>
              <a:endParaRPr lang="en-US" sz="17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838200" y="1447800"/>
              <a:ext cx="2955368" cy="1853042"/>
              <a:chOff x="838200" y="1447800"/>
              <a:chExt cx="2955368" cy="1853042"/>
            </a:xfrm>
          </p:grpSpPr>
          <p:pic>
            <p:nvPicPr>
              <p:cNvPr id="13314" name="Picture 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838200" y="1447800"/>
                <a:ext cx="2590800" cy="17823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cxnSp>
            <p:nvCxnSpPr>
              <p:cNvPr id="13" name="Straight Arrow Connector 12"/>
              <p:cNvCxnSpPr/>
              <p:nvPr/>
            </p:nvCxnSpPr>
            <p:spPr>
              <a:xfrm>
                <a:off x="1981200" y="3166730"/>
                <a:ext cx="121920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ctangle 13"/>
              <p:cNvSpPr/>
              <p:nvPr/>
            </p:nvSpPr>
            <p:spPr>
              <a:xfrm>
                <a:off x="1545265" y="2993065"/>
                <a:ext cx="47493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sz="1400" b="1" dirty="0" err="1" smtClean="0"/>
                  <a:t>aksi</a:t>
                </a:r>
                <a:endParaRPr lang="en-US" sz="1400" dirty="0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3166730" y="2971800"/>
                <a:ext cx="62683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sz="1400" b="1" dirty="0" err="1" smtClean="0"/>
                  <a:t>reaksi</a:t>
                </a:r>
                <a:endParaRPr lang="en-US" sz="1400" dirty="0"/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4851999" y="1518047"/>
            <a:ext cx="3741409" cy="2368153"/>
            <a:chOff x="4917023" y="1518047"/>
            <a:chExt cx="3741409" cy="2368153"/>
          </a:xfrm>
        </p:grpSpPr>
        <p:sp>
          <p:nvSpPr>
            <p:cNvPr id="8" name="Rectangle 7"/>
            <p:cNvSpPr/>
            <p:nvPr/>
          </p:nvSpPr>
          <p:spPr>
            <a:xfrm>
              <a:off x="4917023" y="3270647"/>
              <a:ext cx="3741409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sz="1700" b="1" dirty="0" err="1" smtClean="0">
                  <a:solidFill>
                    <a:schemeClr val="tx2">
                      <a:lumMod val="50000"/>
                    </a:schemeClr>
                  </a:solidFill>
                </a:rPr>
                <a:t>Aksi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: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Tangan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mendorong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air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ke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belakang</a:t>
              </a:r>
              <a:endParaRPr lang="en-US" sz="1700" dirty="0" smtClean="0">
                <a:solidFill>
                  <a:schemeClr val="tx2">
                    <a:lumMod val="50000"/>
                  </a:schemeClr>
                </a:solidFill>
              </a:endParaRPr>
            </a:p>
            <a:p>
              <a:pPr>
                <a:buNone/>
              </a:pPr>
              <a:r>
                <a:rPr lang="en-US" sz="1700" b="1" dirty="0" err="1" smtClean="0">
                  <a:solidFill>
                    <a:schemeClr val="tx2">
                      <a:lumMod val="50000"/>
                    </a:schemeClr>
                  </a:solidFill>
                </a:rPr>
                <a:t>Reaksi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: Air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mendorong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Anda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ke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depan</a:t>
              </a:r>
              <a:endParaRPr lang="en-US" sz="17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5334000" y="1518047"/>
              <a:ext cx="2803468" cy="1758553"/>
              <a:chOff x="5334000" y="1518047"/>
              <a:chExt cx="2803468" cy="1758553"/>
            </a:xfrm>
          </p:grpSpPr>
          <p:pic>
            <p:nvPicPr>
              <p:cNvPr id="13315" name="Picture 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334000" y="1518047"/>
                <a:ext cx="2590800" cy="1752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cxnSp>
            <p:nvCxnSpPr>
              <p:cNvPr id="17" name="Straight Arrow Connector 16"/>
              <p:cNvCxnSpPr/>
              <p:nvPr/>
            </p:nvCxnSpPr>
            <p:spPr>
              <a:xfrm>
                <a:off x="6489405" y="3142488"/>
                <a:ext cx="1219200" cy="15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5943600" y="2968823"/>
                <a:ext cx="62683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sz="1400" b="1" dirty="0" err="1" smtClean="0"/>
                  <a:t>reaksi</a:t>
                </a:r>
                <a:endParaRPr lang="en-US" sz="1400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7662530" y="2947558"/>
                <a:ext cx="47493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sz="1400" b="1" dirty="0" err="1" smtClean="0"/>
                  <a:t>aksi</a:t>
                </a:r>
                <a:endParaRPr lang="en-US" sz="1400" dirty="0"/>
              </a:p>
            </p:txBody>
          </p:sp>
        </p:grpSp>
      </p:grpSp>
      <p:grpSp>
        <p:nvGrpSpPr>
          <p:cNvPr id="32" name="Group 31"/>
          <p:cNvGrpSpPr/>
          <p:nvPr/>
        </p:nvGrpSpPr>
        <p:grpSpPr>
          <a:xfrm>
            <a:off x="4800600" y="4035069"/>
            <a:ext cx="4202176" cy="2411153"/>
            <a:chOff x="4865624" y="4035069"/>
            <a:chExt cx="4202176" cy="2411153"/>
          </a:xfrm>
        </p:grpSpPr>
        <p:sp>
          <p:nvSpPr>
            <p:cNvPr id="12" name="Rectangle 11"/>
            <p:cNvSpPr/>
            <p:nvPr/>
          </p:nvSpPr>
          <p:spPr>
            <a:xfrm>
              <a:off x="4865624" y="5830669"/>
              <a:ext cx="4202176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sz="1700" b="1" dirty="0" err="1" smtClean="0">
                  <a:solidFill>
                    <a:schemeClr val="tx2">
                      <a:lumMod val="50000"/>
                    </a:schemeClr>
                  </a:solidFill>
                </a:rPr>
                <a:t>Aksi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: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Peluru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mendorong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senapan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ke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belakang</a:t>
              </a:r>
              <a:endParaRPr lang="en-US" sz="1700" dirty="0" smtClean="0">
                <a:solidFill>
                  <a:schemeClr val="tx2">
                    <a:lumMod val="50000"/>
                  </a:schemeClr>
                </a:solidFill>
              </a:endParaRPr>
            </a:p>
            <a:p>
              <a:pPr>
                <a:buNone/>
              </a:pPr>
              <a:r>
                <a:rPr lang="en-US" sz="1700" b="1" dirty="0" err="1" smtClean="0">
                  <a:solidFill>
                    <a:schemeClr val="tx2">
                      <a:lumMod val="50000"/>
                    </a:schemeClr>
                  </a:solidFill>
                </a:rPr>
                <a:t>Reaksi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: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Senapan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mendorong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peluru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ke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depan</a:t>
              </a:r>
              <a:endParaRPr lang="en-US" sz="17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13317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334000" y="4035069"/>
              <a:ext cx="2667000" cy="1832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1" name="Straight Arrow Connector 20"/>
            <p:cNvCxnSpPr/>
            <p:nvPr/>
          </p:nvCxnSpPr>
          <p:spPr>
            <a:xfrm>
              <a:off x="6286097" y="4309730"/>
              <a:ext cx="1219200" cy="1588"/>
            </a:xfrm>
            <a:prstGeom prst="straightConnector1">
              <a:avLst/>
            </a:prstGeom>
            <a:ln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/>
            <p:cNvSpPr/>
            <p:nvPr/>
          </p:nvSpPr>
          <p:spPr>
            <a:xfrm>
              <a:off x="5850162" y="4136065"/>
              <a:ext cx="47493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sz="1400" b="1" dirty="0" err="1" smtClean="0">
                  <a:solidFill>
                    <a:schemeClr val="bg1"/>
                  </a:solidFill>
                </a:rPr>
                <a:t>aksi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7471627" y="4114800"/>
              <a:ext cx="62683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sz="1400" b="1" dirty="0" err="1" smtClean="0">
                  <a:solidFill>
                    <a:schemeClr val="bg1"/>
                  </a:solidFill>
                </a:rPr>
                <a:t>reaksi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20346" y="4038600"/>
            <a:ext cx="4504054" cy="2407622"/>
            <a:chOff x="152400" y="4038600"/>
            <a:chExt cx="4504054" cy="2407622"/>
          </a:xfrm>
        </p:grpSpPr>
        <p:sp>
          <p:nvSpPr>
            <p:cNvPr id="10" name="Rectangle 9"/>
            <p:cNvSpPr/>
            <p:nvPr/>
          </p:nvSpPr>
          <p:spPr>
            <a:xfrm>
              <a:off x="152400" y="5830669"/>
              <a:ext cx="4504054" cy="615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en-US" sz="1700" b="1" dirty="0" err="1" smtClean="0">
                  <a:solidFill>
                    <a:schemeClr val="tx2">
                      <a:lumMod val="50000"/>
                    </a:schemeClr>
                  </a:solidFill>
                </a:rPr>
                <a:t>Aksi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: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Telapak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kaki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mendorong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papan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ke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belakang</a:t>
              </a:r>
              <a:endParaRPr lang="en-US" sz="1700" dirty="0" smtClean="0">
                <a:solidFill>
                  <a:schemeClr val="tx2">
                    <a:lumMod val="50000"/>
                  </a:schemeClr>
                </a:solidFill>
              </a:endParaRPr>
            </a:p>
            <a:p>
              <a:pPr>
                <a:buNone/>
              </a:pPr>
              <a:r>
                <a:rPr lang="en-US" sz="1700" b="1" dirty="0" err="1" smtClean="0">
                  <a:solidFill>
                    <a:schemeClr val="tx2">
                      <a:lumMod val="50000"/>
                    </a:schemeClr>
                  </a:solidFill>
                </a:rPr>
                <a:t>Reaksi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: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Papan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start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mendorong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ke</a:t>
              </a:r>
              <a:r>
                <a:rPr lang="en-US" sz="17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1700" dirty="0" err="1" smtClean="0">
                  <a:solidFill>
                    <a:schemeClr val="tx2">
                      <a:lumMod val="50000"/>
                    </a:schemeClr>
                  </a:solidFill>
                </a:rPr>
                <a:t>depan</a:t>
              </a:r>
              <a:endParaRPr lang="en-US" sz="17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838200" y="4038600"/>
              <a:ext cx="2590800" cy="1752600"/>
              <a:chOff x="838200" y="4038600"/>
              <a:chExt cx="2590800" cy="1752600"/>
            </a:xfrm>
          </p:grpSpPr>
          <p:pic>
            <p:nvPicPr>
              <p:cNvPr id="13316" name="Picture 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838200" y="4038600"/>
                <a:ext cx="2590800" cy="17526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cxnSp>
            <p:nvCxnSpPr>
              <p:cNvPr id="24" name="Straight Arrow Connector 23"/>
              <p:cNvCxnSpPr>
                <a:endCxn id="26" idx="1"/>
              </p:cNvCxnSpPr>
              <p:nvPr/>
            </p:nvCxnSpPr>
            <p:spPr>
              <a:xfrm>
                <a:off x="1295400" y="4800600"/>
                <a:ext cx="533400" cy="382489"/>
              </a:xfrm>
              <a:prstGeom prst="straightConnector1">
                <a:avLst/>
              </a:prstGeom>
              <a:ln>
                <a:solidFill>
                  <a:schemeClr val="bg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859465" y="4626935"/>
                <a:ext cx="47493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sz="1400" b="1" dirty="0" err="1" smtClean="0"/>
                  <a:t>aksi</a:t>
                </a:r>
                <a:endParaRPr lang="en-US" sz="1400" dirty="0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828800" y="5029200"/>
                <a:ext cx="626838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buNone/>
                </a:pPr>
                <a:r>
                  <a:rPr lang="en-US" sz="1400" b="1" dirty="0" err="1" smtClean="0"/>
                  <a:t>reaksi</a:t>
                </a:r>
                <a:endParaRPr lang="en-US" sz="1400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8595"/>
            <a:ext cx="8229600" cy="1143000"/>
          </a:xfrm>
          <a:solidFill>
            <a:schemeClr val="tx2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Aplikasi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Hukum</a:t>
            </a:r>
            <a:r>
              <a:rPr lang="en-US" sz="3200" b="1" dirty="0" smtClean="0">
                <a:solidFill>
                  <a:schemeClr val="bg1"/>
                </a:solidFill>
              </a:rPr>
              <a:t> III Newton </a:t>
            </a:r>
            <a:r>
              <a:rPr lang="en-US" sz="3200" b="1" dirty="0" err="1" smtClean="0">
                <a:solidFill>
                  <a:schemeClr val="bg1"/>
                </a:solidFill>
              </a:rPr>
              <a:t>pada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br>
              <a:rPr lang="en-US" sz="3200" b="1" dirty="0" smtClean="0">
                <a:solidFill>
                  <a:schemeClr val="bg1"/>
                </a:solidFill>
              </a:rPr>
            </a:br>
            <a:r>
              <a:rPr lang="en-US" sz="3200" b="1" dirty="0" err="1" smtClean="0">
                <a:solidFill>
                  <a:schemeClr val="bg1"/>
                </a:solidFill>
              </a:rPr>
              <a:t>Produk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Teknologi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04800" y="1638300"/>
            <a:ext cx="3581399" cy="4859965"/>
            <a:chOff x="304800" y="1638300"/>
            <a:chExt cx="3581399" cy="4859965"/>
          </a:xfrm>
        </p:grpSpPr>
        <p:sp>
          <p:nvSpPr>
            <p:cNvPr id="5" name="Rectangle 4"/>
            <p:cNvSpPr/>
            <p:nvPr/>
          </p:nvSpPr>
          <p:spPr>
            <a:xfrm>
              <a:off x="304800" y="5174826"/>
              <a:ext cx="358139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Roket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menyemburkan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gas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panas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ke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bawah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(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aksi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).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Sebagai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reaksi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, gas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panas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mendorong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roket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vertikal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ke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atas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.</a:t>
              </a:r>
              <a:endParaRPr lang="en-US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0" y="1638300"/>
              <a:ext cx="2362200" cy="3543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4" name="Group 13"/>
          <p:cNvGrpSpPr/>
          <p:nvPr/>
        </p:nvGrpSpPr>
        <p:grpSpPr>
          <a:xfrm>
            <a:off x="4038600" y="2038350"/>
            <a:ext cx="4800600" cy="3905250"/>
            <a:chOff x="4038600" y="2038350"/>
            <a:chExt cx="4800600" cy="3905250"/>
          </a:xfrm>
        </p:grpSpPr>
        <p:sp>
          <p:nvSpPr>
            <p:cNvPr id="7" name="Rectangle 6"/>
            <p:cNvSpPr/>
            <p:nvPr/>
          </p:nvSpPr>
          <p:spPr>
            <a:xfrm>
              <a:off x="4343400" y="2590800"/>
              <a:ext cx="12954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buNone/>
              </a:pP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Diagram </a:t>
              </a:r>
              <a:r>
                <a:rPr lang="en-US" sz="2000" b="1" dirty="0" err="1" smtClean="0">
                  <a:solidFill>
                    <a:schemeClr val="tx2">
                      <a:lumMod val="50000"/>
                    </a:schemeClr>
                  </a:solidFill>
                </a:rPr>
                <a:t>mesin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 jet</a:t>
              </a:r>
              <a:endParaRPr lang="en-US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38600" y="3886200"/>
              <a:ext cx="4270076" cy="2057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791200" y="2038350"/>
              <a:ext cx="3048000" cy="200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562</Words>
  <Application>Microsoft Office PowerPoint</Application>
  <PresentationFormat>On-screen Show (4:3)</PresentationFormat>
  <Paragraphs>109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Bab 4  Dinamika Partikel</vt:lpstr>
      <vt:lpstr>Hukum I Newton</vt:lpstr>
      <vt:lpstr>Slide 3</vt:lpstr>
      <vt:lpstr>Hukum II Newton</vt:lpstr>
      <vt:lpstr>Apa Satuan SI untuk gaya?</vt:lpstr>
      <vt:lpstr>Slide 6</vt:lpstr>
      <vt:lpstr>Hukum III Newton</vt:lpstr>
      <vt:lpstr>Beberapa Contoh Hukum III Newton  dalam Keseharian</vt:lpstr>
      <vt:lpstr>Aplikasi Hukum III Newton pada  Produk Teknologi</vt:lpstr>
      <vt:lpstr>Apakah Aksi dan Reaksi  dapat Saling Meniadakan?</vt:lpstr>
      <vt:lpstr>Apakah Gaya Berat Itu?</vt:lpstr>
      <vt:lpstr>Slide 12</vt:lpstr>
      <vt:lpstr>Apakah Gaya Normal Itu?</vt:lpstr>
      <vt:lpstr>Slide 14</vt:lpstr>
      <vt:lpstr>Apakah Gaya Gesekan Itu?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PKD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4  Dinamika Prtikel</dc:title>
  <dc:creator>Stenly Ivan; BAMBANG</dc:creator>
  <cp:lastModifiedBy>user</cp:lastModifiedBy>
  <cp:revision>124</cp:revision>
  <dcterms:created xsi:type="dcterms:W3CDTF">2012-01-04T10:19:21Z</dcterms:created>
  <dcterms:modified xsi:type="dcterms:W3CDTF">2012-01-26T06:47:49Z</dcterms:modified>
</cp:coreProperties>
</file>