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86" r:id="rId2"/>
    <p:sldId id="257" r:id="rId3"/>
    <p:sldId id="278" r:id="rId4"/>
    <p:sldId id="279" r:id="rId5"/>
    <p:sldId id="342" r:id="rId6"/>
    <p:sldId id="372" r:id="rId7"/>
    <p:sldId id="373" r:id="rId8"/>
    <p:sldId id="374" r:id="rId9"/>
    <p:sldId id="375" r:id="rId10"/>
    <p:sldId id="376" r:id="rId11"/>
    <p:sldId id="377" r:id="rId12"/>
    <p:sldId id="378" r:id="rId13"/>
    <p:sldId id="379" r:id="rId14"/>
    <p:sldId id="380" r:id="rId15"/>
    <p:sldId id="381" r:id="rId16"/>
    <p:sldId id="382" r:id="rId17"/>
    <p:sldId id="383" r:id="rId18"/>
    <p:sldId id="384" r:id="rId19"/>
    <p:sldId id="330" r:id="rId20"/>
    <p:sldId id="385" r:id="rId2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2F3CD"/>
    <a:srgbClr val="D5FAC2"/>
    <a:srgbClr val="CCECFF"/>
    <a:srgbClr val="9F7E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9" autoAdjust="0"/>
    <p:restoredTop sz="94684" autoAdjust="0"/>
  </p:normalViewPr>
  <p:slideViewPr>
    <p:cSldViewPr>
      <p:cViewPr varScale="1">
        <p:scale>
          <a:sx n="95" d="100"/>
          <a:sy n="95" d="100"/>
        </p:scale>
        <p:origin x="-420" y="-90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188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674CCC-DCDE-4700-93FA-FE6639AF350B}" type="datetimeFigureOut">
              <a:rPr lang="en-US" smtClean="0"/>
              <a:t>3/20/2019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F725F-5418-47FA-B462-9924C9CCAC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842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1F725F-5418-47FA-B462-9924C9CCAC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276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6042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7A9F982-2374-4CB6-9D2C-456A217D4816}" type="datetimeFigureOut">
              <a:rPr lang="en-US" smtClean="0"/>
              <a:pPr/>
              <a:t>3/20/2019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66CD8D51-AA41-44B2-99C7-2DAEAAE08BC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00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7\TEMPLATE PPT\SMA Biologi Irna kelompok peminatan\SMA Biologi Irna kelompok peminatan.png"/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2712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EB1911_Mendelism_-_four_types_of_comb_in_some_fowl_breeds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inaria.maroccana.web.jpg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een-wheat-grass-at-daytime-photography-47050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hyperlink" Target="https://en.wikipedia.org/wiki/File:Peas_in_pods_-_Studio.jpg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ommons.wikimedia.org/wiki/File:Sexlinked_inheritance_white.jpg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ommons.wikimedia.org/wiki/File:Gregor_Mendel.jp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191000" y="1123950"/>
            <a:ext cx="4211607" cy="615529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400" dirty="0">
                <a:ln w="0"/>
                <a:solidFill>
                  <a:srgbClr val="0070C0"/>
                </a:solidFill>
                <a:cs typeface="Calibri" pitchFamily="34" charset="0"/>
              </a:rPr>
              <a:t>Media </a:t>
            </a:r>
            <a:r>
              <a:rPr lang="en-US" sz="3400" dirty="0" err="1">
                <a:ln w="0"/>
                <a:solidFill>
                  <a:srgbClr val="0070C0"/>
                </a:solidFill>
                <a:cs typeface="Calibri" pitchFamily="34" charset="0"/>
              </a:rPr>
              <a:t>Pembelajaran</a:t>
            </a:r>
            <a:endParaRPr lang="en-US" sz="3400" dirty="0">
              <a:ln w="0"/>
              <a:solidFill>
                <a:srgbClr val="0070C0"/>
              </a:solidFill>
              <a:cs typeface="Calibri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039624"/>
            <a:ext cx="4211607" cy="1692747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32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BIOLOGI</a:t>
            </a:r>
          </a:p>
          <a:p>
            <a:pPr algn="ctr"/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4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Peminatan</a:t>
            </a:r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4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400" b="1" dirty="0" err="1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400" b="1" dirty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id-ID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400" b="1" dirty="0" smtClean="0">
                <a:ln w="0"/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endParaRPr lang="en-US" sz="2400" b="1" dirty="0">
              <a:ln w="0"/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4191000" y="1847445"/>
            <a:ext cx="4211607" cy="0"/>
          </a:xfrm>
          <a:prstGeom prst="line">
            <a:avLst/>
          </a:prstGeom>
          <a:ln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>
            <a:off x="656684" y="535197"/>
            <a:ext cx="2590800" cy="3600948"/>
            <a:chOff x="656684" y="535197"/>
            <a:chExt cx="2590800" cy="3600948"/>
          </a:xfrm>
        </p:grpSpPr>
        <p:sp>
          <p:nvSpPr>
            <p:cNvPr id="14" name="Cube 13"/>
            <p:cNvSpPr/>
            <p:nvPr/>
          </p:nvSpPr>
          <p:spPr>
            <a:xfrm>
              <a:off x="656684" y="535197"/>
              <a:ext cx="2590800" cy="3600948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4171" tIns="107085" rIns="214171" bIns="107085"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800" y="666749"/>
              <a:ext cx="2463476" cy="3469395"/>
            </a:xfrm>
            <a:prstGeom prst="rect">
              <a:avLst/>
            </a:prstGeom>
          </p:spPr>
        </p:pic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085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66718"/>
            <a:ext cx="848859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hereditas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err="1"/>
              <a:t>Pewarisan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dikendalikan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menurun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Prinsi</a:t>
            </a:r>
            <a:r>
              <a:rPr lang="en-US" sz="2000" dirty="0"/>
              <a:t> </a:t>
            </a:r>
            <a:r>
              <a:rPr lang="en-US" sz="2000" dirty="0" err="1"/>
              <a:t>segregasi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err="1"/>
              <a:t>Pasangan</a:t>
            </a:r>
            <a:r>
              <a:rPr lang="en-US" dirty="0"/>
              <a:t> </a:t>
            </a:r>
            <a:r>
              <a:rPr lang="en-US" dirty="0" err="1"/>
              <a:t>gamet</a:t>
            </a:r>
            <a:r>
              <a:rPr lang="en-US" dirty="0"/>
              <a:t> </a:t>
            </a:r>
            <a:r>
              <a:rPr lang="en-US" dirty="0" err="1"/>
              <a:t>memisah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pembentuksn</a:t>
            </a:r>
            <a:r>
              <a:rPr lang="en-US" dirty="0"/>
              <a:t> </a:t>
            </a:r>
            <a:r>
              <a:rPr lang="en-US" dirty="0" err="1"/>
              <a:t>gamet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Prinsip</a:t>
            </a:r>
            <a:r>
              <a:rPr lang="en-US" sz="2000" dirty="0"/>
              <a:t> </a:t>
            </a:r>
            <a:r>
              <a:rPr lang="en-US" sz="2000" dirty="0" err="1"/>
              <a:t>berpasangan</a:t>
            </a:r>
            <a:r>
              <a:rPr lang="en-US" sz="2000" dirty="0"/>
              <a:t> </a:t>
            </a:r>
            <a:r>
              <a:rPr lang="en-US" sz="2000" dirty="0" err="1"/>
              <a:t>bebas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/>
              <a:t>Gen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gamet</a:t>
            </a:r>
            <a:r>
              <a:rPr lang="en-US" dirty="0"/>
              <a:t> </a:t>
            </a:r>
            <a:r>
              <a:rPr lang="en-US" dirty="0" err="1"/>
              <a:t>jantan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betina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berpasangan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fertilisasi</a:t>
            </a:r>
            <a:endParaRPr lang="en-US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Prinsi</a:t>
            </a:r>
            <a:r>
              <a:rPr lang="en-US" sz="2000" dirty="0"/>
              <a:t> </a:t>
            </a:r>
            <a:r>
              <a:rPr lang="en-US" sz="2000" dirty="0" err="1"/>
              <a:t>dominansi</a:t>
            </a:r>
            <a:r>
              <a:rPr lang="en-US" sz="2000" dirty="0"/>
              <a:t> </a:t>
            </a:r>
            <a:r>
              <a:rPr lang="en-US" sz="2000" dirty="0" err="1"/>
              <a:t>penuh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intermediet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dominansi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gen </a:t>
            </a:r>
            <a:r>
              <a:rPr lang="en-US" dirty="0" err="1"/>
              <a:t>dominan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menutupi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gen </a:t>
            </a:r>
            <a:r>
              <a:rPr lang="en-US" dirty="0" err="1"/>
              <a:t>resesif</a:t>
            </a:r>
            <a:r>
              <a:rPr lang="en-US" dirty="0"/>
              <a:t> 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dominansi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penuh</a:t>
            </a:r>
            <a:r>
              <a:rPr lang="en-US" dirty="0"/>
              <a:t> </a:t>
            </a:r>
            <a:r>
              <a:rPr lang="en-US" dirty="0" err="1"/>
              <a:t>fenotipe</a:t>
            </a:r>
            <a:r>
              <a:rPr lang="en-US" dirty="0"/>
              <a:t> </a:t>
            </a:r>
            <a:r>
              <a:rPr lang="en-US" dirty="0" err="1"/>
              <a:t>heterozigot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alel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Prinsip Hukum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Mendel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329653"/>
      </p:ext>
    </p:extLst>
  </p:cSld>
  <p:clrMapOvr>
    <a:masterClrMapping/>
  </p:clrMapOvr>
  <p:transition spd="slow">
    <p:wipe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6858"/>
            <a:ext cx="78027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gamet</a:t>
            </a:r>
            <a:r>
              <a:rPr lang="en-US" sz="2000" dirty="0"/>
              <a:t> </a:t>
            </a:r>
            <a:r>
              <a:rPr lang="en-US" sz="2000" dirty="0" err="1"/>
              <a:t>jantan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gamet</a:t>
            </a:r>
            <a:r>
              <a:rPr lang="en-US" sz="2000" dirty="0"/>
              <a:t> </a:t>
            </a:r>
            <a:r>
              <a:rPr lang="en-US" sz="2000" dirty="0" err="1"/>
              <a:t>betina</a:t>
            </a:r>
            <a:r>
              <a:rPr lang="en-US" sz="2000" dirty="0"/>
              <a:t> yang </a:t>
            </a:r>
            <a:r>
              <a:rPr lang="en-US" sz="2000" dirty="0" err="1"/>
              <a:t>dipertukarkan</a:t>
            </a:r>
            <a:r>
              <a:rPr lang="en-US" sz="2000" dirty="0"/>
              <a:t> </a:t>
            </a:r>
            <a:r>
              <a:rPr lang="en-US" sz="2000" dirty="0" err="1"/>
              <a:t>sehingga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keturunan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F8DD9FF-9BD8-4D3C-AAE4-6089448FC623}"/>
              </a:ext>
            </a:extLst>
          </p:cNvPr>
          <p:cNvSpPr/>
          <p:nvPr/>
        </p:nvSpPr>
        <p:spPr>
          <a:xfrm>
            <a:off x="5936076" y="4428351"/>
            <a:ext cx="203453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err="1"/>
              <a:t>Sumber</a:t>
            </a:r>
            <a:r>
              <a:rPr lang="en-US" sz="1200" dirty="0"/>
              <a:t>: </a:t>
            </a:r>
            <a:r>
              <a:rPr lang="en-US" sz="1200" dirty="0" err="1"/>
              <a:t>dokumen</a:t>
            </a:r>
            <a:r>
              <a:rPr lang="en-US" sz="1200" dirty="0"/>
              <a:t> </a:t>
            </a:r>
            <a:r>
              <a:rPr lang="en-US" sz="1200" dirty="0" err="1"/>
              <a:t>penerbit</a:t>
            </a:r>
            <a:endParaRPr lang="en-US" sz="1200" i="1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B1713B85-F775-4E63-AEE6-16DC63314B23}"/>
              </a:ext>
            </a:extLst>
          </p:cNvPr>
          <p:cNvGrpSpPr/>
          <p:nvPr/>
        </p:nvGrpSpPr>
        <p:grpSpPr>
          <a:xfrm>
            <a:off x="679980" y="2363093"/>
            <a:ext cx="7568045" cy="1961257"/>
            <a:chOff x="459416" y="2191635"/>
            <a:chExt cx="7568045" cy="1961257"/>
          </a:xfrm>
        </p:grpSpPr>
        <p:pic>
          <p:nvPicPr>
            <p:cNvPr id="3" name="Picture 2">
              <a:extLst>
                <a:ext uri="{FF2B5EF4-FFF2-40B4-BE49-F238E27FC236}">
                  <a16:creationId xmlns="" xmlns:a16="http://schemas.microsoft.com/office/drawing/2014/main" id="{612287B0-1683-4618-94F8-064204BECC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59416" y="2191635"/>
              <a:ext cx="7543800" cy="160689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="" xmlns:a16="http://schemas.microsoft.com/office/drawing/2014/main" id="{D2700432-9065-4226-A2E3-C325323B4246}"/>
                </a:ext>
              </a:extLst>
            </p:cNvPr>
            <p:cNvSpPr/>
            <p:nvPr/>
          </p:nvSpPr>
          <p:spPr>
            <a:xfrm>
              <a:off x="459416" y="3814338"/>
              <a:ext cx="33528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/>
                <a:t>Tanaman</a:t>
              </a:r>
              <a:r>
                <a:rPr lang="en-US" sz="1600" dirty="0"/>
                <a:t> aa </a:t>
              </a:r>
              <a:r>
                <a:rPr lang="en-US" sz="1600" dirty="0" err="1"/>
                <a:t>diserbuki</a:t>
              </a:r>
              <a:r>
                <a:rPr lang="en-US" sz="1600" dirty="0"/>
                <a:t> </a:t>
              </a:r>
              <a:r>
                <a:rPr lang="en-US" sz="1600" dirty="0" err="1"/>
                <a:t>tanaman</a:t>
              </a:r>
              <a:r>
                <a:rPr lang="en-US" sz="1600" dirty="0"/>
                <a:t> AA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BB82511F-A57B-4758-9249-A0FE81A932CD}"/>
                </a:ext>
              </a:extLst>
            </p:cNvPr>
            <p:cNvSpPr/>
            <p:nvPr/>
          </p:nvSpPr>
          <p:spPr>
            <a:xfrm>
              <a:off x="4674661" y="3799626"/>
              <a:ext cx="3352800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600" dirty="0" err="1"/>
                <a:t>Tanaman</a:t>
              </a:r>
              <a:r>
                <a:rPr lang="en-US" sz="1600" dirty="0"/>
                <a:t> AA </a:t>
              </a:r>
              <a:r>
                <a:rPr lang="en-US" sz="1600" dirty="0" err="1"/>
                <a:t>diserbuki</a:t>
              </a:r>
              <a:r>
                <a:rPr lang="en-US" sz="1600" dirty="0"/>
                <a:t> </a:t>
              </a:r>
              <a:r>
                <a:rPr lang="en-US" sz="1600" dirty="0" err="1"/>
                <a:t>tanaman</a:t>
              </a:r>
              <a:r>
                <a:rPr lang="en-US" sz="1600" dirty="0"/>
                <a:t> aa</a:t>
              </a:r>
            </a:p>
          </p:txBody>
        </p:sp>
      </p:grpSp>
      <p:sp>
        <p:nvSpPr>
          <p:cNvPr id="12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Fertilisasi Respirok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7845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504950"/>
            <a:ext cx="78027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u="sng" dirty="0"/>
              <a:t>Backcross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r>
              <a:rPr lang="en-US" sz="2000" dirty="0"/>
              <a:t> F1 </a:t>
            </a:r>
            <a:r>
              <a:rPr lang="en-US" sz="2000" dirty="0" err="1"/>
              <a:t>dengan</a:t>
            </a:r>
            <a:r>
              <a:rPr lang="en-US" sz="2000" dirty="0"/>
              <a:t> salah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induknya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parental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tujuan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mencari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i="1" dirty="0"/>
              <a:t>Testcross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persilangan</a:t>
            </a:r>
            <a:r>
              <a:rPr lang="en-US" sz="2000" dirty="0"/>
              <a:t> F1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mengetahui</a:t>
            </a:r>
            <a:r>
              <a:rPr lang="en-US" sz="2000" dirty="0"/>
              <a:t> </a:t>
            </a:r>
            <a:r>
              <a:rPr lang="en-US" sz="2000" dirty="0" err="1"/>
              <a:t>apakah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yang </a:t>
            </a:r>
            <a:r>
              <a:rPr lang="en-US" sz="2000" dirty="0" err="1"/>
              <a:t>dimiliki</a:t>
            </a:r>
            <a:r>
              <a:rPr lang="en-US" sz="2000" dirty="0"/>
              <a:t> </a:t>
            </a:r>
            <a:r>
              <a:rPr lang="en-US" sz="2000" dirty="0" err="1"/>
              <a:t>homozigot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heterozigot</a:t>
            </a:r>
            <a:r>
              <a:rPr lang="en-US" sz="2000" dirty="0"/>
              <a:t>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i="1" dirty="0">
                <a:latin typeface="Calibri" pitchFamily="34" charset="0"/>
                <a:cs typeface="Calibri" pitchFamily="34" charset="0"/>
              </a:rPr>
              <a:t>Backcross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dan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b="1" i="1" dirty="0">
                <a:latin typeface="Calibri" pitchFamily="34" charset="0"/>
                <a:cs typeface="Calibri" pitchFamily="34" charset="0"/>
              </a:rPr>
              <a:t>Testcross </a:t>
            </a:r>
          </a:p>
        </p:txBody>
      </p:sp>
    </p:spTree>
    <p:extLst>
      <p:ext uri="{BB962C8B-B14F-4D97-AF65-F5344CB8AC3E}">
        <p14:creationId xmlns:p14="http://schemas.microsoft.com/office/powerpoint/2010/main" val="376496062"/>
      </p:ext>
    </p:extLst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ALEL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30270" y="957917"/>
            <a:ext cx="4522730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en-US" sz="2200" dirty="0" err="1"/>
              <a:t>Alel</a:t>
            </a:r>
            <a:r>
              <a:rPr lang="en-US" sz="2200" dirty="0"/>
              <a:t> </a:t>
            </a:r>
            <a:r>
              <a:rPr lang="en-US" sz="2200" dirty="0" err="1"/>
              <a:t>mencakup</a:t>
            </a:r>
            <a:r>
              <a:rPr lang="en-US" sz="2200" dirty="0"/>
              <a:t> gen-gen </a:t>
            </a:r>
            <a:r>
              <a:rPr lang="en-US" sz="2200" dirty="0" err="1"/>
              <a:t>pada</a:t>
            </a:r>
            <a:r>
              <a:rPr lang="en-US" sz="2200" dirty="0"/>
              <a:t> </a:t>
            </a:r>
            <a:r>
              <a:rPr lang="en-US" sz="2200" dirty="0" err="1"/>
              <a:t>lokus</a:t>
            </a:r>
            <a:r>
              <a:rPr lang="en-US" sz="2200" dirty="0"/>
              <a:t> yang </a:t>
            </a:r>
            <a:r>
              <a:rPr lang="en-US" sz="2200" dirty="0" err="1"/>
              <a:t>sama</a:t>
            </a:r>
            <a:r>
              <a:rPr lang="en-US" sz="2200" dirty="0"/>
              <a:t> di </a:t>
            </a:r>
            <a:r>
              <a:rPr lang="en-US" sz="2200" dirty="0" err="1" smtClean="0"/>
              <a:t>kromosom</a:t>
            </a:r>
            <a:endParaRPr lang="id-ID" sz="2200" dirty="0" smtClean="0"/>
          </a:p>
          <a:p>
            <a:pPr marL="342900" indent="-342900">
              <a:buFont typeface="Wingdings" pitchFamily="2" charset="2"/>
              <a:buChar char="ü"/>
            </a:pPr>
            <a:endParaRPr lang="en-US" sz="600" dirty="0"/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err="1"/>
              <a:t>Individu</a:t>
            </a:r>
            <a:r>
              <a:rPr lang="en-US" sz="2200" dirty="0"/>
              <a:t> </a:t>
            </a:r>
            <a:r>
              <a:rPr lang="en-US" sz="2200" dirty="0" err="1"/>
              <a:t>homozigot</a:t>
            </a:r>
            <a:r>
              <a:rPr lang="en-US" sz="2200" dirty="0"/>
              <a:t> </a:t>
            </a:r>
            <a:r>
              <a:rPr lang="en-US" sz="2200" dirty="0" err="1"/>
              <a:t>memiliki</a:t>
            </a:r>
            <a:r>
              <a:rPr lang="en-US" sz="2200" dirty="0"/>
              <a:t> </a:t>
            </a:r>
            <a:r>
              <a:rPr lang="en-US" sz="2200" dirty="0" err="1"/>
              <a:t>simbol</a:t>
            </a:r>
            <a:r>
              <a:rPr lang="en-US" sz="2200" dirty="0"/>
              <a:t> yang </a:t>
            </a:r>
            <a:r>
              <a:rPr lang="en-US" sz="2200" dirty="0" err="1"/>
              <a:t>sama</a:t>
            </a:r>
            <a:r>
              <a:rPr lang="en-US" sz="2200" dirty="0"/>
              <a:t> (</a:t>
            </a:r>
            <a:r>
              <a:rPr lang="en-US" sz="2200" dirty="0" err="1"/>
              <a:t>misalnya</a:t>
            </a:r>
            <a:r>
              <a:rPr lang="en-US" sz="2200" dirty="0"/>
              <a:t> BB, bb</a:t>
            </a:r>
            <a:r>
              <a:rPr lang="en-US" sz="2200" dirty="0" smtClean="0"/>
              <a:t>)</a:t>
            </a:r>
            <a:endParaRPr lang="id-ID" sz="2200" dirty="0" smtClean="0"/>
          </a:p>
          <a:p>
            <a:pPr marL="342900" indent="-342900">
              <a:buFont typeface="Wingdings" pitchFamily="2" charset="2"/>
              <a:buChar char="ü"/>
            </a:pPr>
            <a:endParaRPr lang="en-US" sz="600" dirty="0"/>
          </a:p>
          <a:p>
            <a:pPr marL="342900" indent="-342900">
              <a:buFont typeface="Wingdings" pitchFamily="2" charset="2"/>
              <a:buChar char="ü"/>
            </a:pPr>
            <a:r>
              <a:rPr lang="en-US" sz="2200" dirty="0" err="1"/>
              <a:t>Individu</a:t>
            </a:r>
            <a:r>
              <a:rPr lang="en-US" sz="2200" dirty="0"/>
              <a:t> </a:t>
            </a:r>
            <a:r>
              <a:rPr lang="en-US" sz="2200" dirty="0" err="1"/>
              <a:t>heterozigot</a:t>
            </a:r>
            <a:r>
              <a:rPr lang="en-US" sz="2200" dirty="0"/>
              <a:t> </a:t>
            </a:r>
            <a:r>
              <a:rPr lang="en-US" sz="2200" dirty="0" err="1"/>
              <a:t>memiliki</a:t>
            </a:r>
            <a:r>
              <a:rPr lang="en-US" sz="2200" dirty="0"/>
              <a:t> </a:t>
            </a:r>
            <a:r>
              <a:rPr lang="en-US" sz="2200" dirty="0" err="1"/>
              <a:t>pasangan</a:t>
            </a:r>
            <a:r>
              <a:rPr lang="en-US" sz="2200" dirty="0"/>
              <a:t> </a:t>
            </a:r>
            <a:r>
              <a:rPr lang="en-US" sz="2200" dirty="0" err="1"/>
              <a:t>alel</a:t>
            </a:r>
            <a:r>
              <a:rPr lang="en-US" sz="2200" dirty="0"/>
              <a:t> </a:t>
            </a:r>
            <a:r>
              <a:rPr lang="en-US" sz="2200" dirty="0" err="1"/>
              <a:t>dengan</a:t>
            </a:r>
            <a:r>
              <a:rPr lang="en-US" sz="2200" dirty="0"/>
              <a:t> </a:t>
            </a:r>
            <a:r>
              <a:rPr lang="en-US" sz="2200" dirty="0" err="1"/>
              <a:t>simbol</a:t>
            </a:r>
            <a:r>
              <a:rPr lang="en-US" sz="2200" dirty="0"/>
              <a:t> </a:t>
            </a:r>
            <a:r>
              <a:rPr lang="en-US" sz="2200" dirty="0" err="1"/>
              <a:t>berbeda</a:t>
            </a:r>
            <a:r>
              <a:rPr lang="en-US" sz="2200" dirty="0"/>
              <a:t> (</a:t>
            </a:r>
            <a:r>
              <a:rPr lang="en-US" sz="2200" dirty="0" err="1"/>
              <a:t>misalnya</a:t>
            </a:r>
            <a:r>
              <a:rPr lang="en-US" sz="2200" dirty="0"/>
              <a:t> Bb)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5A1B24A-3E58-40EE-B81C-E9A9BDC6C007}"/>
              </a:ext>
            </a:extLst>
          </p:cNvPr>
          <p:cNvSpPr/>
          <p:nvPr/>
        </p:nvSpPr>
        <p:spPr>
          <a:xfrm>
            <a:off x="5390400" y="719483"/>
            <a:ext cx="2971800" cy="1310640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pPr algn="ctr"/>
            <a:r>
              <a:rPr lang="en-US" sz="2000" dirty="0" err="1">
                <a:solidFill>
                  <a:schemeClr val="bg1"/>
                </a:solidFill>
              </a:rPr>
              <a:t>Untuk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memperlihatkan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alel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dalam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kromosom</a:t>
            </a:r>
            <a:r>
              <a:rPr lang="en-US" sz="2000" dirty="0">
                <a:solidFill>
                  <a:schemeClr val="bg1"/>
                </a:solidFill>
              </a:rPr>
              <a:t>, </a:t>
            </a:r>
            <a:r>
              <a:rPr lang="en-US" sz="2000" dirty="0" err="1">
                <a:solidFill>
                  <a:schemeClr val="bg1"/>
                </a:solidFill>
              </a:rPr>
              <a:t>sering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digambar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skema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sebagai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berikut</a:t>
            </a:r>
            <a:r>
              <a:rPr lang="en-US" sz="20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7255156D-51AC-4C55-A31F-36DA78D478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1" y="2114551"/>
            <a:ext cx="3048981" cy="233319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34320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2028"/>
            <a:ext cx="81075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pasang</a:t>
            </a:r>
            <a:r>
              <a:rPr lang="en-US" sz="2000" dirty="0"/>
              <a:t> </a:t>
            </a:r>
            <a:r>
              <a:rPr lang="en-US" sz="2000" dirty="0" err="1"/>
              <a:t>alel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lokasi</a:t>
            </a:r>
            <a:r>
              <a:rPr lang="en-US" sz="2000" dirty="0"/>
              <a:t> </a:t>
            </a:r>
            <a:r>
              <a:rPr lang="en-US" sz="2000" dirty="0" err="1"/>
              <a:t>maka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sebagai</a:t>
            </a:r>
            <a:r>
              <a:rPr lang="en-US" sz="2000" dirty="0"/>
              <a:t> </a:t>
            </a:r>
            <a:r>
              <a:rPr lang="en-US" sz="2000" dirty="0" err="1"/>
              <a:t>alel</a:t>
            </a:r>
            <a:r>
              <a:rPr lang="en-US" sz="2000" dirty="0"/>
              <a:t> </a:t>
            </a:r>
            <a:r>
              <a:rPr lang="en-US" sz="2000" dirty="0" err="1"/>
              <a:t>ganda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</a:t>
            </a:r>
            <a:r>
              <a:rPr lang="en-US" sz="2000" dirty="0" err="1"/>
              <a:t>sistem</a:t>
            </a:r>
            <a:r>
              <a:rPr lang="en-US" sz="2000" dirty="0"/>
              <a:t> ABO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Gen I</a:t>
            </a:r>
            <a:r>
              <a:rPr lang="en-US" sz="2000" baseline="-25000" dirty="0"/>
              <a:t>A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I</a:t>
            </a:r>
            <a:r>
              <a:rPr lang="en-US" sz="2000" baseline="-25000" dirty="0"/>
              <a:t>O</a:t>
            </a:r>
            <a:r>
              <a:rPr lang="en-US" sz="2000" dirty="0"/>
              <a:t>, </a:t>
            </a:r>
          </a:p>
          <a:p>
            <a:pPr lvl="1"/>
            <a:r>
              <a:rPr lang="en-US" sz="2000" dirty="0"/>
              <a:t>	I</a:t>
            </a:r>
            <a:r>
              <a:rPr lang="en-US" sz="2000" baseline="-25000" dirty="0"/>
              <a:t>A</a:t>
            </a:r>
            <a:r>
              <a:rPr lang="en-US" sz="2000" dirty="0"/>
              <a:t>I</a:t>
            </a:r>
            <a:r>
              <a:rPr lang="en-US" sz="2000" baseline="-25000" dirty="0"/>
              <a:t>A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I</a:t>
            </a:r>
            <a:r>
              <a:rPr lang="en-US" sz="2000" baseline="-25000" dirty="0"/>
              <a:t>A</a:t>
            </a:r>
            <a:r>
              <a:rPr lang="en-US" sz="2000" dirty="0"/>
              <a:t>I</a:t>
            </a:r>
            <a:r>
              <a:rPr lang="en-US" sz="2000" baseline="-25000" dirty="0"/>
              <a:t>O</a:t>
            </a:r>
            <a:r>
              <a:rPr lang="en-US" sz="2000" dirty="0"/>
              <a:t> </a:t>
            </a:r>
            <a:r>
              <a:rPr lang="en-US" sz="2000" dirty="0" err="1"/>
              <a:t>memunculkan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A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Gen I</a:t>
            </a:r>
            <a:r>
              <a:rPr lang="en-US" sz="2000" baseline="-25000" dirty="0"/>
              <a:t>B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I</a:t>
            </a:r>
            <a:r>
              <a:rPr lang="en-US" sz="2000" baseline="-25000" dirty="0"/>
              <a:t>O</a:t>
            </a:r>
          </a:p>
          <a:p>
            <a:pPr lvl="1"/>
            <a:r>
              <a:rPr lang="en-US" sz="2000" baseline="-25000" dirty="0"/>
              <a:t>	</a:t>
            </a:r>
            <a:r>
              <a:rPr lang="en-US" sz="2000" dirty="0"/>
              <a:t>I</a:t>
            </a:r>
            <a:r>
              <a:rPr lang="en-US" sz="2000" baseline="-25000" dirty="0"/>
              <a:t>B</a:t>
            </a:r>
            <a:r>
              <a:rPr lang="en-US" sz="2000" dirty="0"/>
              <a:t>I</a:t>
            </a:r>
            <a:r>
              <a:rPr lang="en-US" sz="2000" baseline="-25000" dirty="0"/>
              <a:t>B</a:t>
            </a:r>
            <a:r>
              <a:rPr lang="en-US" sz="2000" dirty="0"/>
              <a:t> </a:t>
            </a:r>
            <a:r>
              <a:rPr lang="en-US" sz="2000" dirty="0" err="1"/>
              <a:t>atau</a:t>
            </a:r>
            <a:r>
              <a:rPr lang="en-US" sz="2000" dirty="0"/>
              <a:t> I</a:t>
            </a:r>
            <a:r>
              <a:rPr lang="en-US" sz="2000" baseline="-25000" dirty="0"/>
              <a:t>B</a:t>
            </a:r>
            <a:r>
              <a:rPr lang="en-US" sz="2000" dirty="0"/>
              <a:t>I</a:t>
            </a:r>
            <a:r>
              <a:rPr lang="en-US" sz="2000" baseline="-25000" dirty="0"/>
              <a:t>O</a:t>
            </a:r>
            <a:r>
              <a:rPr lang="en-US" sz="2000" dirty="0"/>
              <a:t> </a:t>
            </a:r>
            <a:r>
              <a:rPr lang="en-US" sz="2000" dirty="0" err="1"/>
              <a:t>memunculkan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B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Gen I</a:t>
            </a:r>
            <a:r>
              <a:rPr lang="en-US" sz="2000" baseline="-25000" dirty="0"/>
              <a:t>O</a:t>
            </a:r>
            <a:r>
              <a:rPr lang="en-US" sz="2000" dirty="0"/>
              <a:t> </a:t>
            </a:r>
            <a:r>
              <a:rPr lang="en-US" sz="2000" dirty="0" err="1"/>
              <a:t>bersifat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, I</a:t>
            </a:r>
            <a:r>
              <a:rPr lang="en-US" sz="2000" baseline="-25000" dirty="0"/>
              <a:t>O</a:t>
            </a:r>
            <a:r>
              <a:rPr lang="en-US" sz="2000" dirty="0"/>
              <a:t>I</a:t>
            </a:r>
            <a:r>
              <a:rPr lang="en-US" sz="2000" baseline="-25000" dirty="0"/>
              <a:t>O</a:t>
            </a:r>
            <a:r>
              <a:rPr lang="en-US" sz="2000" dirty="0"/>
              <a:t> </a:t>
            </a:r>
            <a:r>
              <a:rPr lang="en-US" sz="2000" dirty="0" err="1"/>
              <a:t>memunculkan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O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/>
              <a:t>Gen I</a:t>
            </a:r>
            <a:r>
              <a:rPr lang="en-US" sz="2000" baseline="-25000" dirty="0"/>
              <a:t>A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I</a:t>
            </a:r>
            <a:r>
              <a:rPr lang="en-US" sz="2000" baseline="-25000" dirty="0"/>
              <a:t>B</a:t>
            </a:r>
            <a:r>
              <a:rPr lang="en-US" sz="2000" dirty="0"/>
              <a:t> </a:t>
            </a:r>
            <a:r>
              <a:rPr lang="en-US" sz="2000" dirty="0" err="1"/>
              <a:t>bersama</a:t>
            </a:r>
            <a:r>
              <a:rPr lang="en-US" sz="2000" dirty="0"/>
              <a:t> (I</a:t>
            </a:r>
            <a:r>
              <a:rPr lang="en-US" sz="2000" baseline="-25000" dirty="0"/>
              <a:t>A</a:t>
            </a:r>
            <a:r>
              <a:rPr lang="en-US" sz="2000" dirty="0"/>
              <a:t>I</a:t>
            </a:r>
            <a:r>
              <a:rPr lang="en-US" sz="2000" baseline="-25000" dirty="0"/>
              <a:t>B</a:t>
            </a:r>
            <a:r>
              <a:rPr lang="en-US" sz="2000" dirty="0"/>
              <a:t>) </a:t>
            </a:r>
            <a:r>
              <a:rPr lang="en-US" sz="2000" dirty="0" err="1"/>
              <a:t>memunculkan</a:t>
            </a:r>
            <a:r>
              <a:rPr lang="en-US" sz="2000" dirty="0"/>
              <a:t> </a:t>
            </a:r>
            <a:r>
              <a:rPr lang="en-US" sz="2000" dirty="0" err="1"/>
              <a:t>golongan</a:t>
            </a:r>
            <a:r>
              <a:rPr lang="en-US" sz="2000" dirty="0"/>
              <a:t> </a:t>
            </a:r>
            <a:r>
              <a:rPr lang="en-US" sz="2000" dirty="0" err="1"/>
              <a:t>darah</a:t>
            </a:r>
            <a:r>
              <a:rPr lang="en-US" sz="2000" dirty="0"/>
              <a:t> AB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C6A1C812-4D62-4F19-9115-5DA2ADEF9E5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3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ALEL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Alel Ganda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940777"/>
      </p:ext>
    </p:extLst>
  </p:cSld>
  <p:clrMapOvr>
    <a:masterClrMapping/>
  </p:clrMapOvr>
  <p:transition spd="slow">
    <p:wipe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EB1911 Mendelism - four types of comb in some fowl breeds.jpg">
            <a:extLst>
              <a:ext uri="{FF2B5EF4-FFF2-40B4-BE49-F238E27FC236}">
                <a16:creationId xmlns="" xmlns:a16="http://schemas.microsoft.com/office/drawing/2014/main" id="{75034A1D-4230-4B4A-BA27-01FDFB9A86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7484" y="822960"/>
            <a:ext cx="3505200" cy="3696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03675"/>
            <a:ext cx="48309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Dua</a:t>
            </a:r>
            <a:r>
              <a:rPr lang="en-US" sz="2000" dirty="0"/>
              <a:t> gen </a:t>
            </a:r>
            <a:r>
              <a:rPr lang="en-US" sz="2000" dirty="0" err="1"/>
              <a:t>atau</a:t>
            </a:r>
            <a:r>
              <a:rPr lang="en-US" sz="2000" dirty="0"/>
              <a:t> </a:t>
            </a:r>
            <a:r>
              <a:rPr lang="en-US" sz="2000" dirty="0" err="1"/>
              <a:t>lebih</a:t>
            </a:r>
            <a:r>
              <a:rPr lang="en-US" sz="2000" dirty="0"/>
              <a:t> yang </a:t>
            </a:r>
            <a:r>
              <a:rPr lang="en-US" sz="2000" dirty="0" err="1"/>
              <a:t>bekerja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membentuk</a:t>
            </a:r>
            <a:r>
              <a:rPr lang="en-US" sz="2000" dirty="0"/>
              <a:t> </a:t>
            </a:r>
            <a:r>
              <a:rPr lang="en-US" sz="2000" dirty="0" err="1"/>
              <a:t>fenotipe</a:t>
            </a:r>
            <a:r>
              <a:rPr lang="en-US" sz="2000" dirty="0"/>
              <a:t>, </a:t>
            </a: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jengger</a:t>
            </a:r>
            <a:r>
              <a:rPr lang="en-US" sz="2000" dirty="0"/>
              <a:t> </a:t>
            </a:r>
            <a:r>
              <a:rPr lang="en-US" sz="2000" dirty="0" err="1"/>
              <a:t>ayam</a:t>
            </a:r>
            <a:endParaRPr lang="en-US" sz="2000" dirty="0"/>
          </a:p>
          <a:p>
            <a:pPr marL="623888" lvl="1" indent="-447675">
              <a:buFont typeface="Wingdings" panose="05000000000000000000" pitchFamily="2" charset="2"/>
              <a:buChar char="Ø"/>
            </a:pP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sumpel</a:t>
            </a:r>
            <a:r>
              <a:rPr lang="en-US" sz="2000" dirty="0"/>
              <a:t> (</a:t>
            </a:r>
            <a:r>
              <a:rPr lang="en-US" sz="2000" i="1" dirty="0"/>
              <a:t>walnut</a:t>
            </a:r>
            <a:r>
              <a:rPr lang="en-US" sz="2000" dirty="0"/>
              <a:t>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R-P-</a:t>
            </a:r>
          </a:p>
          <a:p>
            <a:pPr marL="623888" lvl="1" indent="-447675">
              <a:buFont typeface="Wingdings" panose="05000000000000000000" pitchFamily="2" charset="2"/>
              <a:buChar char="Ø"/>
            </a:pP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gerigi</a:t>
            </a:r>
            <a:r>
              <a:rPr lang="en-US" sz="2000" dirty="0"/>
              <a:t> (</a:t>
            </a:r>
            <a:r>
              <a:rPr lang="en-US" sz="2000" i="1" dirty="0"/>
              <a:t>rose</a:t>
            </a:r>
            <a:r>
              <a:rPr lang="en-US" sz="2000" dirty="0"/>
              <a:t>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R-pp</a:t>
            </a:r>
          </a:p>
          <a:p>
            <a:pPr marL="623888" lvl="1" indent="-447675">
              <a:buFont typeface="Wingdings" panose="05000000000000000000" pitchFamily="2" charset="2"/>
              <a:buChar char="Ø"/>
            </a:pP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biji</a:t>
            </a:r>
            <a:r>
              <a:rPr lang="en-US" sz="2000" dirty="0"/>
              <a:t> (</a:t>
            </a:r>
            <a:r>
              <a:rPr lang="en-US" sz="2000" i="1" dirty="0"/>
              <a:t>pea</a:t>
            </a:r>
            <a:r>
              <a:rPr lang="en-US" sz="2000" dirty="0"/>
              <a:t>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rrP</a:t>
            </a:r>
            <a:r>
              <a:rPr lang="en-US" sz="2000" dirty="0"/>
              <a:t>-</a:t>
            </a:r>
          </a:p>
          <a:p>
            <a:pPr marL="623888" lvl="1" indent="-447675">
              <a:buFont typeface="Wingdings" panose="05000000000000000000" pitchFamily="2" charset="2"/>
              <a:buChar char="Ø"/>
            </a:pPr>
            <a:r>
              <a:rPr lang="en-US" sz="2000" dirty="0" err="1"/>
              <a:t>Bentuk</a:t>
            </a:r>
            <a:r>
              <a:rPr lang="en-US" sz="2000" dirty="0"/>
              <a:t> </a:t>
            </a:r>
            <a:r>
              <a:rPr lang="en-US" sz="2000" dirty="0" err="1"/>
              <a:t>belah</a:t>
            </a:r>
            <a:r>
              <a:rPr lang="en-US" sz="2000" dirty="0"/>
              <a:t> (</a:t>
            </a:r>
            <a:r>
              <a:rPr lang="en-US" sz="2000" i="1" dirty="0"/>
              <a:t>single</a:t>
            </a:r>
            <a:r>
              <a:rPr lang="en-US" sz="2000" dirty="0"/>
              <a:t>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rrpp</a:t>
            </a: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C6A1C812-4D62-4F19-9115-5DA2ADEF9E5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PENYIMPANGAN SEMU HUKUM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>
            <a:hlinkClick r:id="rId3"/>
            <a:extLst>
              <a:ext uri="{FF2B5EF4-FFF2-40B4-BE49-F238E27FC236}">
                <a16:creationId xmlns="" xmlns:a16="http://schemas.microsoft.com/office/drawing/2014/main" id="{7B5FB702-996E-4505-8BF5-C3940E879582}"/>
              </a:ext>
            </a:extLst>
          </p:cNvPr>
          <p:cNvSpPr/>
          <p:nvPr/>
        </p:nvSpPr>
        <p:spPr>
          <a:xfrm>
            <a:off x="6019800" y="4504551"/>
            <a:ext cx="2486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4507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Interaksi Gen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10735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7981"/>
            <a:ext cx="48309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/>
              <a:t>Suatu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yang </a:t>
            </a:r>
            <a:r>
              <a:rPr lang="en-US" sz="2000" dirty="0" err="1"/>
              <a:t>berinteraksi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lain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memunculkan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baru</a:t>
            </a:r>
            <a:r>
              <a:rPr lang="en-US" sz="2000" dirty="0"/>
              <a:t>, </a:t>
            </a: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bunga</a:t>
            </a:r>
            <a:r>
              <a:rPr lang="en-US" sz="2000" dirty="0"/>
              <a:t> </a:t>
            </a:r>
            <a:r>
              <a:rPr lang="en-US" sz="2000" i="1" dirty="0"/>
              <a:t>Linaria </a:t>
            </a:r>
            <a:r>
              <a:rPr lang="en-US" sz="2000" i="1" dirty="0" err="1"/>
              <a:t>maroccana</a:t>
            </a:r>
            <a:r>
              <a:rPr lang="en-US" sz="2000" dirty="0"/>
              <a:t>.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bunga</a:t>
            </a:r>
            <a:r>
              <a:rPr lang="en-US" sz="2000" dirty="0"/>
              <a:t> </a:t>
            </a:r>
            <a:r>
              <a:rPr lang="en-US" sz="2000" dirty="0" err="1"/>
              <a:t>merah</a:t>
            </a:r>
            <a:r>
              <a:rPr lang="en-US" sz="2000" dirty="0"/>
              <a:t> (A-bb)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bunga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 (</a:t>
            </a:r>
            <a:r>
              <a:rPr lang="en-US" sz="2000" dirty="0" err="1"/>
              <a:t>aaB</a:t>
            </a:r>
            <a:r>
              <a:rPr lang="en-US" sz="2000" dirty="0"/>
              <a:t>-),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kedua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hadir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ungu</a:t>
            </a:r>
            <a:r>
              <a:rPr lang="en-US" sz="2000" dirty="0"/>
              <a:t> (</a:t>
            </a:r>
            <a:r>
              <a:rPr lang="en-US" sz="2000" dirty="0" err="1"/>
              <a:t>AaBb</a:t>
            </a:r>
            <a:r>
              <a:rPr lang="en-US" sz="2000" dirty="0" smtClean="0"/>
              <a:t>)</a:t>
            </a:r>
            <a:r>
              <a:rPr lang="id-ID" sz="2000" dirty="0" smtClean="0"/>
              <a:t>.</a:t>
            </a:r>
            <a:endParaRPr lang="en-US" sz="2000" dirty="0"/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C6A1C812-4D62-4F19-9115-5DA2ADEF9E5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PENYIMPANGAN SEMU HUKUM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6" name="Rectangle 5">
            <a:hlinkClick r:id="rId3"/>
            <a:extLst>
              <a:ext uri="{FF2B5EF4-FFF2-40B4-BE49-F238E27FC236}">
                <a16:creationId xmlns="" xmlns:a16="http://schemas.microsoft.com/office/drawing/2014/main" id="{7B5FB702-996E-4505-8BF5-C3940E879582}"/>
              </a:ext>
            </a:extLst>
          </p:cNvPr>
          <p:cNvSpPr/>
          <p:nvPr/>
        </p:nvSpPr>
        <p:spPr>
          <a:xfrm>
            <a:off x="5638800" y="4557725"/>
            <a:ext cx="2486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pic>
        <p:nvPicPr>
          <p:cNvPr id="3074" name="Picture 2" descr="Image result for Linaria maroccana wikimedia">
            <a:extLst>
              <a:ext uri="{FF2B5EF4-FFF2-40B4-BE49-F238E27FC236}">
                <a16:creationId xmlns="" xmlns:a16="http://schemas.microsoft.com/office/drawing/2014/main" id="{625479A9-7C05-4D96-B98B-FB2D97B2A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165" y="1221351"/>
            <a:ext cx="2486835" cy="3336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Kriptomeri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1263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2028"/>
            <a:ext cx="48309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Satu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yang </a:t>
            </a:r>
            <a:r>
              <a:rPr lang="en-US" sz="2000" dirty="0" err="1"/>
              <a:t>menutupi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lain, </a:t>
            </a: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kulit</a:t>
            </a:r>
            <a:r>
              <a:rPr lang="en-US" sz="2000" dirty="0"/>
              <a:t> </a:t>
            </a:r>
            <a:r>
              <a:rPr lang="en-US" sz="2000" dirty="0" err="1"/>
              <a:t>biji</a:t>
            </a:r>
            <a:r>
              <a:rPr lang="en-US" sz="2000" dirty="0"/>
              <a:t> </a:t>
            </a:r>
            <a:r>
              <a:rPr lang="en-US" sz="2000" dirty="0" err="1"/>
              <a:t>pada</a:t>
            </a:r>
            <a:r>
              <a:rPr lang="en-US" sz="2000" dirty="0"/>
              <a:t> </a:t>
            </a:r>
            <a:r>
              <a:rPr lang="en-US" sz="2000" dirty="0" err="1"/>
              <a:t>gandum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Gandum</a:t>
            </a:r>
            <a:r>
              <a:rPr lang="en-US" sz="2000" dirty="0"/>
              <a:t> </a:t>
            </a:r>
            <a:r>
              <a:rPr lang="en-US" sz="2000" dirty="0" err="1"/>
              <a:t>berkulit</a:t>
            </a:r>
            <a:r>
              <a:rPr lang="en-US" sz="2000" dirty="0"/>
              <a:t> </a:t>
            </a:r>
            <a:r>
              <a:rPr lang="en-US" sz="2000" dirty="0" err="1"/>
              <a:t>biji</a:t>
            </a:r>
            <a:r>
              <a:rPr lang="en-US" sz="2000" dirty="0"/>
              <a:t> </a:t>
            </a:r>
            <a:r>
              <a:rPr lang="en-US" sz="2000" dirty="0" err="1"/>
              <a:t>hitam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H-K- </a:t>
            </a:r>
            <a:r>
              <a:rPr lang="en-US" sz="2000" dirty="0" err="1"/>
              <a:t>dan</a:t>
            </a:r>
            <a:r>
              <a:rPr lang="en-US" sz="2000" dirty="0"/>
              <a:t> H-</a:t>
            </a:r>
            <a:r>
              <a:rPr lang="en-US" sz="2000" dirty="0" err="1"/>
              <a:t>kk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Gandum</a:t>
            </a:r>
            <a:r>
              <a:rPr lang="en-US" sz="2000" dirty="0"/>
              <a:t> </a:t>
            </a:r>
            <a:r>
              <a:rPr lang="en-US" sz="2000" dirty="0" err="1"/>
              <a:t>berkulit</a:t>
            </a:r>
            <a:r>
              <a:rPr lang="en-US" sz="2000" dirty="0"/>
              <a:t> </a:t>
            </a:r>
            <a:r>
              <a:rPr lang="en-US" sz="2000" dirty="0" err="1"/>
              <a:t>biji</a:t>
            </a:r>
            <a:r>
              <a:rPr lang="en-US" sz="2000" dirty="0"/>
              <a:t> </a:t>
            </a:r>
            <a:r>
              <a:rPr lang="en-US" sz="2000" dirty="0" err="1"/>
              <a:t>kuning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hhK</a:t>
            </a:r>
            <a:r>
              <a:rPr lang="en-US" sz="2000" dirty="0"/>
              <a:t>-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Gandum</a:t>
            </a:r>
            <a:r>
              <a:rPr lang="en-US" sz="2000" dirty="0"/>
              <a:t> </a:t>
            </a:r>
            <a:r>
              <a:rPr lang="en-US" sz="2000" dirty="0" err="1"/>
              <a:t>berkulit</a:t>
            </a:r>
            <a:r>
              <a:rPr lang="en-US" sz="2000" dirty="0"/>
              <a:t> </a:t>
            </a:r>
            <a:r>
              <a:rPr lang="en-US" sz="2000" dirty="0" err="1"/>
              <a:t>biji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hhkk</a:t>
            </a:r>
            <a:endParaRPr lang="en-US" sz="20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="" xmlns:a16="http://schemas.microsoft.com/office/drawing/2014/main" id="{C6A1C812-4D62-4F19-9115-5DA2ADEF9E5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PENYIMPANGAN SEMU HUKUM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5">
            <a:hlinkClick r:id="rId3"/>
            <a:extLst>
              <a:ext uri="{FF2B5EF4-FFF2-40B4-BE49-F238E27FC236}">
                <a16:creationId xmlns="" xmlns:a16="http://schemas.microsoft.com/office/drawing/2014/main" id="{7B5FB702-996E-4505-8BF5-C3940E879582}"/>
              </a:ext>
            </a:extLst>
          </p:cNvPr>
          <p:cNvSpPr/>
          <p:nvPr/>
        </p:nvSpPr>
        <p:spPr>
          <a:xfrm>
            <a:off x="6553200" y="4557725"/>
            <a:ext cx="158408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pexels.com</a:t>
            </a:r>
          </a:p>
        </p:txBody>
      </p:sp>
      <p:pic>
        <p:nvPicPr>
          <p:cNvPr id="4098" name="Picture 2" descr="Green Wheat Grass at Daytime Photography">
            <a:extLst>
              <a:ext uri="{FF2B5EF4-FFF2-40B4-BE49-F238E27FC236}">
                <a16:creationId xmlns="" xmlns:a16="http://schemas.microsoft.com/office/drawing/2014/main" id="{72F47C53-A900-4F39-9FDB-E313BFE69D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165" y="1245134"/>
            <a:ext cx="2486835" cy="331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>
                <a:latin typeface="Calibri" pitchFamily="34" charset="0"/>
                <a:cs typeface="Calibri" pitchFamily="34" charset="0"/>
              </a:rPr>
              <a:t>Epistasis-</a:t>
            </a:r>
            <a:r>
              <a:rPr lang="en-US" sz="2400" b="1" dirty="0" err="1">
                <a:latin typeface="Calibri" pitchFamily="34" charset="0"/>
                <a:cs typeface="Calibri" pitchFamily="34" charset="0"/>
              </a:rPr>
              <a:t>Hipostais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47262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7981"/>
            <a:ext cx="81075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Gen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banyak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beda</a:t>
            </a:r>
            <a:r>
              <a:rPr lang="en-US" sz="2000" dirty="0"/>
              <a:t> yang </a:t>
            </a:r>
            <a:r>
              <a:rPr lang="en-US" sz="2000" dirty="0" err="1"/>
              <a:t>memengaruhi</a:t>
            </a:r>
            <a:r>
              <a:rPr lang="en-US" sz="2000" dirty="0"/>
              <a:t> </a:t>
            </a:r>
            <a:r>
              <a:rPr lang="en-US" sz="2000" dirty="0" err="1"/>
              <a:t>bagian</a:t>
            </a:r>
            <a:r>
              <a:rPr lang="en-US" sz="2000" dirty="0"/>
              <a:t> yang </a:t>
            </a:r>
            <a:r>
              <a:rPr lang="en-US" sz="2000" dirty="0" err="1"/>
              <a:t>sama</a:t>
            </a:r>
            <a:r>
              <a:rPr lang="en-US" sz="2000" dirty="0"/>
              <a:t>, </a:t>
            </a:r>
            <a:r>
              <a:rPr lang="en-US" sz="2000" dirty="0" err="1"/>
              <a:t>contohnya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gandum</a:t>
            </a:r>
            <a:r>
              <a:rPr lang="en-US" sz="2000" dirty="0"/>
              <a:t> </a:t>
            </a:r>
            <a:r>
              <a:rPr lang="en-US" sz="2000" dirty="0" err="1"/>
              <a:t>bersekam</a:t>
            </a:r>
            <a:r>
              <a:rPr lang="en-US" sz="2000" dirty="0"/>
              <a:t> </a:t>
            </a:r>
            <a:r>
              <a:rPr lang="en-US" sz="2000" dirty="0" err="1"/>
              <a:t>merah</a:t>
            </a:r>
            <a:r>
              <a:rPr lang="en-US" sz="2000" dirty="0"/>
              <a:t> (M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)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gandum</a:t>
            </a:r>
            <a:r>
              <a:rPr lang="en-US" sz="2000" dirty="0"/>
              <a:t> </a:t>
            </a:r>
            <a:r>
              <a:rPr lang="en-US" sz="2000" dirty="0" err="1"/>
              <a:t>bersekam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 (m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Genotipe</a:t>
            </a:r>
            <a:r>
              <a:rPr lang="en-US" sz="2000" dirty="0"/>
              <a:t>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,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sekam</a:t>
            </a:r>
            <a:r>
              <a:rPr lang="en-US" sz="2000" dirty="0"/>
              <a:t> </a:t>
            </a:r>
            <a:r>
              <a:rPr lang="en-US" sz="2000" dirty="0" err="1"/>
              <a:t>merah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Genotipe</a:t>
            </a:r>
            <a:r>
              <a:rPr lang="en-US" sz="2000" dirty="0"/>
              <a:t> 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1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m</a:t>
            </a:r>
            <a:r>
              <a:rPr lang="en-US" sz="2000" baseline="-25000" dirty="0"/>
              <a:t>2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sekam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r>
              <a:rPr lang="en-US" sz="2000" dirty="0"/>
              <a:t>.</a:t>
            </a:r>
          </a:p>
        </p:txBody>
      </p:sp>
      <p:sp>
        <p:nvSpPr>
          <p:cNvPr id="5" name="Title 1">
            <a:extLst>
              <a:ext uri="{FF2B5EF4-FFF2-40B4-BE49-F238E27FC236}">
                <a16:creationId xmlns="" xmlns:a16="http://schemas.microsoft.com/office/drawing/2014/main" id="{C6A1C812-4D62-4F19-9115-5DA2ADEF9E52}"/>
              </a:ext>
            </a:extLst>
          </p:cNvPr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4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PENYIMPANGAN SEMU HUKUM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Polimeri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809773"/>
      </p:ext>
    </p:extLst>
  </p:cSld>
  <p:clrMapOvr>
    <a:masterClrMapping/>
  </p:clrMapOvr>
  <p:transition spd="slow">
    <p:wipe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E12BF603-713E-4463-9476-5AFF04DB3D05}"/>
              </a:ext>
            </a:extLst>
          </p:cNvPr>
          <p:cNvSpPr/>
          <p:nvPr/>
        </p:nvSpPr>
        <p:spPr>
          <a:xfrm>
            <a:off x="4880265" y="1230451"/>
            <a:ext cx="3695700" cy="3170099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3"/>
            </a:pPr>
            <a:r>
              <a:rPr lang="fi-FI" sz="2000" dirty="0"/>
              <a:t>Gandum berkulit biji hitam (HHkk) disilangkan dengan gandum berbiji kulit kuning (hhKK). Keturunan pertama 100% berkulit hitam. Keturunan kedua (F2) terdiri atas hitam, kuning, dan putih. Frekuensi turunan berkulit kuning adalah . . . 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864AC75-4CCB-4C3C-AB05-85A45FDD6A95}"/>
              </a:ext>
            </a:extLst>
          </p:cNvPr>
          <p:cNvSpPr/>
          <p:nvPr/>
        </p:nvSpPr>
        <p:spPr>
          <a:xfrm>
            <a:off x="533400" y="1230451"/>
            <a:ext cx="3848101" cy="2939266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i-FI" sz="2000" dirty="0"/>
              <a:t>Tikus jantan bulu hitam yang induk betinanya bulu putih disilangkan dengan tikus putih. Keturunannya bersifat . . . . 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fi-FI" sz="2000" dirty="0"/>
              <a:t>Berapakah macam gamet dari individu bergenotipe KkPpLLMM? Tuliskan macam gametnya.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09600" y="400050"/>
            <a:ext cx="7848600" cy="54887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b="1" smtClean="0"/>
              <a:t>Kuis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448861789"/>
      </p:ext>
    </p:extLst>
  </p:cSld>
  <p:clrMapOvr>
    <a:masterClrMapping/>
  </p:clrMapOvr>
  <p:transition spd="slow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ile:Peas in pods - Studio.jpg">
            <a:extLst>
              <a:ext uri="{FF2B5EF4-FFF2-40B4-BE49-F238E27FC236}">
                <a16:creationId xmlns="" xmlns:a16="http://schemas.microsoft.com/office/drawing/2014/main" id="{F82F5D2D-1E8E-4A94-823A-BA1B4CAAF7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7" b="27907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ELISA\ERLANGGA LISA\2017\TEMPLATE PPT\SMA Biologi Irna kelompok peminatan\SMA Biologi Irna kelompok peminata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25"/>
            <a:ext cx="9144000" cy="841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hlinkClick r:id="rId4"/>
            <a:extLst>
              <a:ext uri="{FF2B5EF4-FFF2-40B4-BE49-F238E27FC236}">
                <a16:creationId xmlns="" xmlns:a16="http://schemas.microsoft.com/office/drawing/2014/main" id="{D5BF3192-8A33-476C-8298-2FACB0CDCF8B}"/>
              </a:ext>
            </a:extLst>
          </p:cNvPr>
          <p:cNvSpPr/>
          <p:nvPr/>
        </p:nvSpPr>
        <p:spPr>
          <a:xfrm>
            <a:off x="4953000" y="4464863"/>
            <a:ext cx="2486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chemeClr val="bg1"/>
                </a:solidFill>
              </a:rPr>
              <a:t>Sumber</a:t>
            </a:r>
            <a:r>
              <a:rPr lang="en-US" sz="1200" i="1" dirty="0">
                <a:solidFill>
                  <a:schemeClr val="bg1"/>
                </a:solidFill>
              </a:rPr>
              <a:t>: commons.Wikimedia.org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105998" y="474980"/>
            <a:ext cx="5080259" cy="3047999"/>
            <a:chOff x="422910" y="209551"/>
            <a:chExt cx="5080259" cy="3047999"/>
          </a:xfrm>
        </p:grpSpPr>
        <p:sp>
          <p:nvSpPr>
            <p:cNvPr id="11" name="Title 1"/>
            <p:cNvSpPr txBox="1">
              <a:spLocks/>
            </p:cNvSpPr>
            <p:nvPr/>
          </p:nvSpPr>
          <p:spPr>
            <a:xfrm>
              <a:off x="422910" y="209551"/>
              <a:ext cx="2167890" cy="881262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id-ID" sz="4800" b="1" dirty="0" smtClean="0">
                  <a:solidFill>
                    <a:srgbClr val="002060"/>
                  </a:solidFill>
                  <a:latin typeface="+mn-lt"/>
                </a:rPr>
                <a:t>BAB 5</a:t>
              </a:r>
              <a:endParaRPr lang="id-ID" sz="4800" b="1" dirty="0">
                <a:solidFill>
                  <a:srgbClr val="002060"/>
                </a:solidFill>
                <a:latin typeface="+mn-lt"/>
              </a:endParaRPr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457200" y="947537"/>
              <a:ext cx="5045969" cy="2310013"/>
            </a:xfrm>
            <a:prstGeom prst="rect">
              <a:avLst/>
            </a:prstGeom>
            <a:solidFill>
              <a:srgbClr val="FFFFFF">
                <a:alpha val="65098"/>
              </a:srgbClr>
            </a:solidFill>
          </p:spPr>
          <p:txBody>
            <a:bodyPr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id-ID" sz="3600" b="1" dirty="0" smtClean="0">
                  <a:solidFill>
                    <a:srgbClr val="002060"/>
                  </a:solidFill>
                  <a:latin typeface="+mn-lt"/>
                </a:rPr>
                <a:t>HUKUM MENDEL DAN </a:t>
              </a:r>
              <a:r>
                <a:rPr lang="id-ID" sz="3600" b="1" dirty="0" smtClean="0">
                  <a:solidFill>
                    <a:srgbClr val="002060"/>
                  </a:solidFill>
                  <a:latin typeface="+mn-lt"/>
                </a:rPr>
                <a:t>PENYIMPANGAN </a:t>
              </a:r>
              <a:r>
                <a:rPr lang="id-ID" sz="3600" b="1" dirty="0" smtClean="0">
                  <a:solidFill>
                    <a:srgbClr val="002060"/>
                  </a:solidFill>
                  <a:latin typeface="+mn-lt"/>
                </a:rPr>
                <a:t>SEMU HUKUM MENDEL</a:t>
              </a:r>
              <a:endParaRPr lang="id-ID" sz="3600" b="1" dirty="0">
                <a:solidFill>
                  <a:srgbClr val="002060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5417252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E864AC75-4CCB-4C3C-AB05-85A45FDD6A95}"/>
              </a:ext>
            </a:extLst>
          </p:cNvPr>
          <p:cNvSpPr/>
          <p:nvPr/>
        </p:nvSpPr>
        <p:spPr>
          <a:xfrm>
            <a:off x="533399" y="1230451"/>
            <a:ext cx="4038601" cy="3170099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4"/>
            </a:pPr>
            <a:r>
              <a:rPr lang="fi-FI" sz="2000" dirty="0"/>
              <a:t>Jika pada bunga M merupakan gen untuk warna merah, m untuk warna putih, O merupakan gen penghambat timbulnya warna, dan o merupakan gen pendorong munculnya warna. Pembastaran antara individu MmOo akan memiliki rasio </a:t>
            </a:r>
            <a:r>
              <a:rPr lang="fi-FI" sz="2000" dirty="0" smtClean="0"/>
              <a:t>keturunan</a:t>
            </a:r>
            <a:r>
              <a:rPr lang="id-ID" sz="2000" dirty="0"/>
              <a:t> </a:t>
            </a:r>
            <a:r>
              <a:rPr lang="fi-FI" sz="2000" dirty="0" smtClean="0"/>
              <a:t>. </a:t>
            </a:r>
            <a:r>
              <a:rPr lang="fi-FI" sz="2000" dirty="0"/>
              <a:t>. . 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E2745D9A-9EF5-4C18-A0F0-92315C291614}"/>
              </a:ext>
            </a:extLst>
          </p:cNvPr>
          <p:cNvSpPr/>
          <p:nvPr/>
        </p:nvSpPr>
        <p:spPr>
          <a:xfrm>
            <a:off x="5029200" y="1230450"/>
            <a:ext cx="3429000" cy="2246769"/>
          </a:xfrm>
          <a:prstGeom prst="rect">
            <a:avLst/>
          </a:prstGeom>
        </p:spPr>
        <p:txBody>
          <a:bodyPr wrap="square" numCol="1" spcCol="0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 startAt="5"/>
            </a:pPr>
            <a:r>
              <a:rPr lang="fi-FI" sz="2000" dirty="0"/>
              <a:t>Perkawinan antar sesama ayam berpial walnut menghasilkan keturunan 3 walnut dan 1 biji. Hal ini berarti genotipe parentalnya adalah . . . 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400050"/>
            <a:ext cx="7848600" cy="548879"/>
          </a:xfr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200" b="1" dirty="0" err="1"/>
              <a:t>Kuis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876610699"/>
      </p:ext>
    </p:extLst>
  </p:cSld>
  <p:clrMapOvr>
    <a:masterClrMapping/>
  </p:clrMapOvr>
  <p:transition spd="slow"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Sexlinked inheritance white.jpg">
            <a:extLst>
              <a:ext uri="{FF2B5EF4-FFF2-40B4-BE49-F238E27FC236}">
                <a16:creationId xmlns="" xmlns:a16="http://schemas.microsoft.com/office/drawing/2014/main" id="{A01607CB-BF45-48F7-809D-CFB4DCC29D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87192"/>
            <a:ext cx="3681008" cy="3365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Rectangle 6">
            <a:hlinkClick r:id="rId5"/>
            <a:extLst>
              <a:ext uri="{FF2B5EF4-FFF2-40B4-BE49-F238E27FC236}">
                <a16:creationId xmlns="" xmlns:a16="http://schemas.microsoft.com/office/drawing/2014/main" id="{2447DA9A-9C81-4A98-BC5B-07E4DC22A106}"/>
              </a:ext>
            </a:extLst>
          </p:cNvPr>
          <p:cNvSpPr/>
          <p:nvPr/>
        </p:nvSpPr>
        <p:spPr>
          <a:xfrm>
            <a:off x="5133165" y="4552950"/>
            <a:ext cx="2486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sp>
        <p:nvSpPr>
          <p:cNvPr id="9" name="Rectangle 8"/>
          <p:cNvSpPr/>
          <p:nvPr/>
        </p:nvSpPr>
        <p:spPr>
          <a:xfrm>
            <a:off x="1600200" y="292953"/>
            <a:ext cx="5715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9900"/>
                </a:solidFill>
              </a:rPr>
              <a:t>APA YANG ANDA KETAHUI TENTANG </a:t>
            </a:r>
            <a:r>
              <a:rPr lang="id-ID" sz="2400" b="1" dirty="0" smtClean="0">
                <a:solidFill>
                  <a:srgbClr val="009900"/>
                </a:solidFill>
              </a:rPr>
              <a:t>HUKUM PEWARISAN SIFAT</a:t>
            </a:r>
            <a:r>
              <a:rPr lang="en-US" sz="2400" b="1" dirty="0" smtClean="0">
                <a:solidFill>
                  <a:srgbClr val="009900"/>
                </a:solidFill>
              </a:rPr>
              <a:t>?</a:t>
            </a:r>
            <a:endParaRPr lang="en-US" sz="2400" dirty="0">
              <a:solidFill>
                <a:srgbClr val="00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8062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TEORI HUKUM PEWARISAN SIFAT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ounded Rectangle 9">
            <a:extLst>
              <a:ext uri="{FF2B5EF4-FFF2-40B4-BE49-F238E27FC236}">
                <a16:creationId xmlns="" xmlns:a16="http://schemas.microsoft.com/office/drawing/2014/main" id="{D6D16394-482F-4575-9BAF-5AFE7B6ECB7A}"/>
              </a:ext>
            </a:extLst>
          </p:cNvPr>
          <p:cNvSpPr/>
          <p:nvPr/>
        </p:nvSpPr>
        <p:spPr>
          <a:xfrm>
            <a:off x="304800" y="1200150"/>
            <a:ext cx="2260785" cy="5715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Darah</a:t>
            </a:r>
            <a:endParaRPr lang="en-US" dirty="0"/>
          </a:p>
        </p:txBody>
      </p:sp>
      <p:sp>
        <p:nvSpPr>
          <p:cNvPr id="10" name="Rounded Rectangle 10">
            <a:extLst>
              <a:ext uri="{FF2B5EF4-FFF2-40B4-BE49-F238E27FC236}">
                <a16:creationId xmlns="" xmlns:a16="http://schemas.microsoft.com/office/drawing/2014/main" id="{281DDDC4-2827-4EFB-B168-29B416390937}"/>
              </a:ext>
            </a:extLst>
          </p:cNvPr>
          <p:cNvSpPr/>
          <p:nvPr/>
        </p:nvSpPr>
        <p:spPr>
          <a:xfrm>
            <a:off x="304799" y="2124449"/>
            <a:ext cx="2260785" cy="5715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Preformasi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DF18A030-245B-49BD-90EB-69E75D6CAAAF}"/>
              </a:ext>
            </a:extLst>
          </p:cNvPr>
          <p:cNvSpPr/>
          <p:nvPr/>
        </p:nvSpPr>
        <p:spPr>
          <a:xfrm>
            <a:off x="2597711" y="1134990"/>
            <a:ext cx="64095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/>
              <a:t>Pewarisan sifat dibawa oleh darah, teori ini gugur setelah ditemukannya transfusi darah.</a:t>
            </a:r>
            <a:endParaRPr lang="en-US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="" xmlns:a16="http://schemas.microsoft.com/office/drawing/2014/main" id="{44512874-725D-4446-BC89-A027DF236834}"/>
              </a:ext>
            </a:extLst>
          </p:cNvPr>
          <p:cNvSpPr/>
          <p:nvPr/>
        </p:nvSpPr>
        <p:spPr>
          <a:xfrm>
            <a:off x="2597710" y="2056256"/>
            <a:ext cx="6430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err="1"/>
              <a:t>Adanya</a:t>
            </a:r>
            <a:r>
              <a:rPr lang="es-ES" sz="2000" dirty="0"/>
              <a:t> </a:t>
            </a:r>
            <a:r>
              <a:rPr lang="es-ES" sz="2000" dirty="0" err="1"/>
              <a:t>makhluk</a:t>
            </a:r>
            <a:r>
              <a:rPr lang="es-ES" sz="2000" dirty="0"/>
              <a:t> </a:t>
            </a:r>
            <a:r>
              <a:rPr lang="es-ES" sz="2000" dirty="0" err="1"/>
              <a:t>hidup</a:t>
            </a:r>
            <a:r>
              <a:rPr lang="es-ES" sz="2000" dirty="0"/>
              <a:t> </a:t>
            </a:r>
            <a:r>
              <a:rPr lang="es-ES" sz="2000" dirty="0" err="1"/>
              <a:t>kecil</a:t>
            </a:r>
            <a:r>
              <a:rPr lang="es-ES" sz="2000" dirty="0"/>
              <a:t> di </a:t>
            </a:r>
            <a:r>
              <a:rPr lang="es-ES" sz="2000" dirty="0" err="1"/>
              <a:t>dalam</a:t>
            </a:r>
            <a:r>
              <a:rPr lang="es-ES" sz="2000" dirty="0"/>
              <a:t> </a:t>
            </a:r>
            <a:r>
              <a:rPr lang="es-ES" sz="2000" dirty="0" err="1"/>
              <a:t>gamet</a:t>
            </a:r>
            <a:r>
              <a:rPr lang="es-ES" sz="2000" dirty="0"/>
              <a:t> </a:t>
            </a:r>
            <a:r>
              <a:rPr lang="es-ES" sz="2000" dirty="0" err="1"/>
              <a:t>sebagai</a:t>
            </a:r>
            <a:r>
              <a:rPr lang="es-ES" sz="2000" dirty="0"/>
              <a:t> </a:t>
            </a:r>
            <a:r>
              <a:rPr lang="es-ES" sz="2000" dirty="0" err="1"/>
              <a:t>calon</a:t>
            </a:r>
            <a:r>
              <a:rPr lang="es-ES" sz="2000" dirty="0"/>
              <a:t> </a:t>
            </a:r>
            <a:r>
              <a:rPr lang="es-ES" sz="2000" dirty="0" err="1"/>
              <a:t>individu</a:t>
            </a:r>
            <a:r>
              <a:rPr lang="es-ES" sz="2000" dirty="0"/>
              <a:t> </a:t>
            </a:r>
            <a:r>
              <a:rPr lang="es-ES" sz="2000" dirty="0" err="1"/>
              <a:t>baru</a:t>
            </a:r>
            <a:endParaRPr lang="es-ES" sz="2000" dirty="0"/>
          </a:p>
        </p:txBody>
      </p:sp>
      <p:sp>
        <p:nvSpPr>
          <p:cNvPr id="13" name="Rounded Rectangle 10">
            <a:extLst>
              <a:ext uri="{FF2B5EF4-FFF2-40B4-BE49-F238E27FC236}">
                <a16:creationId xmlns="" xmlns:a16="http://schemas.microsoft.com/office/drawing/2014/main" id="{315B5191-94F1-49C0-AE84-79741B0091BA}"/>
              </a:ext>
            </a:extLst>
          </p:cNvPr>
          <p:cNvSpPr/>
          <p:nvPr/>
        </p:nvSpPr>
        <p:spPr>
          <a:xfrm>
            <a:off x="303107" y="2977522"/>
            <a:ext cx="2260785" cy="5715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/>
              <a:t>Teori</a:t>
            </a:r>
            <a:r>
              <a:rPr lang="es-ES" dirty="0"/>
              <a:t> </a:t>
            </a:r>
            <a:r>
              <a:rPr lang="es-ES" dirty="0" err="1"/>
              <a:t>Epigenesis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="" xmlns:a16="http://schemas.microsoft.com/office/drawing/2014/main" id="{7B66AB9E-C216-48F9-8D1E-0864F00B86F7}"/>
              </a:ext>
            </a:extLst>
          </p:cNvPr>
          <p:cNvSpPr/>
          <p:nvPr/>
        </p:nvSpPr>
        <p:spPr>
          <a:xfrm>
            <a:off x="2596018" y="2909329"/>
            <a:ext cx="6430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/>
              <a:t>Sel </a:t>
            </a:r>
            <a:r>
              <a:rPr lang="es-ES" sz="2000" dirty="0" err="1"/>
              <a:t>telur</a:t>
            </a:r>
            <a:r>
              <a:rPr lang="es-ES" sz="2000" dirty="0"/>
              <a:t> yang </a:t>
            </a:r>
            <a:r>
              <a:rPr lang="es-ES" sz="2000" dirty="0" err="1"/>
              <a:t>telah</a:t>
            </a:r>
            <a:r>
              <a:rPr lang="es-ES" sz="2000" dirty="0"/>
              <a:t> </a:t>
            </a:r>
            <a:r>
              <a:rPr lang="es-ES" sz="2000" dirty="0" err="1"/>
              <a:t>dibuahi</a:t>
            </a:r>
            <a:r>
              <a:rPr lang="es-ES" sz="2000" dirty="0"/>
              <a:t> </a:t>
            </a:r>
            <a:r>
              <a:rPr lang="es-ES" sz="2000" dirty="0" err="1"/>
              <a:t>sperma</a:t>
            </a:r>
            <a:r>
              <a:rPr lang="es-ES" sz="2000" dirty="0"/>
              <a:t> </a:t>
            </a:r>
            <a:r>
              <a:rPr lang="es-ES" sz="2000" dirty="0" err="1"/>
              <a:t>akan</a:t>
            </a:r>
            <a:r>
              <a:rPr lang="es-ES" sz="2000" dirty="0"/>
              <a:t> </a:t>
            </a:r>
            <a:r>
              <a:rPr lang="es-ES" sz="2000" dirty="0" err="1"/>
              <a:t>mengalami</a:t>
            </a:r>
            <a:r>
              <a:rPr lang="es-ES" sz="2000" dirty="0"/>
              <a:t> </a:t>
            </a:r>
            <a:r>
              <a:rPr lang="es-ES" sz="2000" dirty="0" err="1"/>
              <a:t>pertumbuhan</a:t>
            </a:r>
            <a:r>
              <a:rPr lang="es-ES" sz="2000" dirty="0"/>
              <a:t> </a:t>
            </a:r>
            <a:r>
              <a:rPr lang="es-ES" sz="2000" dirty="0" err="1"/>
              <a:t>sedikit</a:t>
            </a:r>
            <a:r>
              <a:rPr lang="es-ES" sz="2000" dirty="0"/>
              <a:t> </a:t>
            </a:r>
            <a:r>
              <a:rPr lang="es-ES" sz="2000" dirty="0" err="1"/>
              <a:t>demi</a:t>
            </a:r>
            <a:r>
              <a:rPr lang="es-ES" sz="2000" dirty="0"/>
              <a:t> </a:t>
            </a:r>
            <a:r>
              <a:rPr lang="es-ES" sz="2000" dirty="0" err="1"/>
              <a:t>sedikit</a:t>
            </a:r>
            <a:endParaRPr lang="en-US" sz="2000" dirty="0"/>
          </a:p>
        </p:txBody>
      </p:sp>
      <p:sp>
        <p:nvSpPr>
          <p:cNvPr id="15" name="Rounded Rectangle 10">
            <a:extLst>
              <a:ext uri="{FF2B5EF4-FFF2-40B4-BE49-F238E27FC236}">
                <a16:creationId xmlns="" xmlns:a16="http://schemas.microsoft.com/office/drawing/2014/main" id="{B2DB191D-77F7-4CA3-A472-E5435EC9395D}"/>
              </a:ext>
            </a:extLst>
          </p:cNvPr>
          <p:cNvSpPr/>
          <p:nvPr/>
        </p:nvSpPr>
        <p:spPr>
          <a:xfrm>
            <a:off x="303107" y="3898788"/>
            <a:ext cx="2260785" cy="571500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dirty="0" err="1"/>
              <a:t>Teori</a:t>
            </a:r>
            <a:r>
              <a:rPr lang="es-ES" dirty="0"/>
              <a:t> </a:t>
            </a:r>
            <a:r>
              <a:rPr lang="es-ES" dirty="0" err="1"/>
              <a:t>Heckel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5829A1F0-42E6-4BDD-84D3-529C4C09C538}"/>
              </a:ext>
            </a:extLst>
          </p:cNvPr>
          <p:cNvSpPr/>
          <p:nvPr/>
        </p:nvSpPr>
        <p:spPr>
          <a:xfrm>
            <a:off x="2596018" y="3830595"/>
            <a:ext cx="64302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dirty="0" err="1"/>
              <a:t>Substansi</a:t>
            </a:r>
            <a:r>
              <a:rPr lang="es-ES" sz="2000" dirty="0"/>
              <a:t> inti </a:t>
            </a:r>
            <a:r>
              <a:rPr lang="es-ES" sz="2000" dirty="0" err="1"/>
              <a:t>dari</a:t>
            </a:r>
            <a:r>
              <a:rPr lang="es-ES" sz="2000" dirty="0"/>
              <a:t> </a:t>
            </a:r>
            <a:r>
              <a:rPr lang="es-ES" sz="2000" dirty="0" err="1"/>
              <a:t>spermatozoa</a:t>
            </a:r>
            <a:r>
              <a:rPr lang="es-ES" sz="2000" dirty="0"/>
              <a:t> yang </a:t>
            </a:r>
            <a:r>
              <a:rPr lang="es-ES" sz="2000" dirty="0" err="1"/>
              <a:t>bertanggung</a:t>
            </a:r>
            <a:r>
              <a:rPr lang="es-ES" sz="2000" dirty="0"/>
              <a:t> </a:t>
            </a:r>
            <a:r>
              <a:rPr lang="es-ES" sz="2000" dirty="0" err="1"/>
              <a:t>jawab</a:t>
            </a:r>
            <a:r>
              <a:rPr lang="es-ES" sz="2000" dirty="0"/>
              <a:t> atas </a:t>
            </a:r>
            <a:r>
              <a:rPr lang="es-ES" sz="2000" dirty="0" err="1"/>
              <a:t>pewarisan</a:t>
            </a:r>
            <a:r>
              <a:rPr lang="es-ES" sz="2000" dirty="0"/>
              <a:t> </a:t>
            </a:r>
            <a:r>
              <a:rPr lang="es-ES" sz="2000" dirty="0" err="1"/>
              <a:t>sifat</a:t>
            </a:r>
            <a:endParaRPr lang="en-US" sz="2000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22914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4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465005"/>
            <a:ext cx="4678593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Melakukan</a:t>
            </a:r>
            <a:r>
              <a:rPr lang="en-US" sz="2000" dirty="0"/>
              <a:t> </a:t>
            </a:r>
            <a:r>
              <a:rPr lang="en-US" sz="2000" dirty="0" err="1"/>
              <a:t>eksperimen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menyilangkan</a:t>
            </a:r>
            <a:r>
              <a:rPr lang="en-US" sz="2000" dirty="0"/>
              <a:t> </a:t>
            </a:r>
            <a:r>
              <a:rPr lang="en-US" sz="2000" dirty="0" err="1"/>
              <a:t>tanaman</a:t>
            </a:r>
            <a:r>
              <a:rPr lang="en-US" sz="2000" dirty="0"/>
              <a:t> </a:t>
            </a:r>
            <a:r>
              <a:rPr lang="en-US" sz="2000" dirty="0" err="1"/>
              <a:t>kacang</a:t>
            </a:r>
            <a:r>
              <a:rPr lang="en-US" sz="2000" dirty="0"/>
              <a:t> </a:t>
            </a:r>
            <a:r>
              <a:rPr lang="en-US" sz="2000" dirty="0" err="1"/>
              <a:t>kapri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berbeda</a:t>
            </a:r>
            <a:r>
              <a:rPr lang="en-US" sz="2000" dirty="0" smtClean="0"/>
              <a:t>.</a:t>
            </a:r>
            <a:endParaRPr lang="id-ID" sz="2000" dirty="0" smtClean="0"/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sz="1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Tanaman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</a:t>
            </a:r>
            <a:r>
              <a:rPr lang="en-US" sz="2000" dirty="0" err="1"/>
              <a:t>galur</a:t>
            </a:r>
            <a:r>
              <a:rPr lang="en-US" sz="2000" dirty="0"/>
              <a:t> </a:t>
            </a:r>
            <a:r>
              <a:rPr lang="en-US" sz="2000" dirty="0" err="1"/>
              <a:t>murni</a:t>
            </a:r>
            <a:r>
              <a:rPr lang="en-US" sz="2000" dirty="0"/>
              <a:t> </a:t>
            </a:r>
            <a:r>
              <a:rPr lang="en-US" sz="2000" dirty="0" err="1"/>
              <a:t>jika</a:t>
            </a:r>
            <a:r>
              <a:rPr lang="en-US" sz="2000" dirty="0"/>
              <a:t> </a:t>
            </a:r>
            <a:r>
              <a:rPr lang="en-US" sz="2000" dirty="0" err="1"/>
              <a:t>dikawinkan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tanaman</a:t>
            </a:r>
            <a:r>
              <a:rPr lang="en-US" sz="2000" dirty="0"/>
              <a:t> </a:t>
            </a:r>
            <a:r>
              <a:rPr lang="en-US" sz="2000" dirty="0" err="1"/>
              <a:t>hibrida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pic>
        <p:nvPicPr>
          <p:cNvPr id="1026" name="Picture 2" descr="Image result for gregor johann mendel">
            <a:extLst>
              <a:ext uri="{FF2B5EF4-FFF2-40B4-BE49-F238E27FC236}">
                <a16:creationId xmlns="" xmlns:a16="http://schemas.microsoft.com/office/drawing/2014/main" id="{4921049E-BD42-44DB-B26F-513A181A10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343" y="1428750"/>
            <a:ext cx="2189748" cy="3072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/>
            <a:extLst>
              <a:ext uri="{FF2B5EF4-FFF2-40B4-BE49-F238E27FC236}">
                <a16:creationId xmlns="" xmlns:a16="http://schemas.microsoft.com/office/drawing/2014/main" id="{EF1D0BF1-31F6-4FFD-91EE-68A2F5263744}"/>
              </a:ext>
            </a:extLst>
          </p:cNvPr>
          <p:cNvSpPr/>
          <p:nvPr/>
        </p:nvSpPr>
        <p:spPr>
          <a:xfrm>
            <a:off x="5257800" y="4552950"/>
            <a:ext cx="248683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i="1" dirty="0" err="1">
                <a:solidFill>
                  <a:srgbClr val="0000CC"/>
                </a:solidFill>
              </a:rPr>
              <a:t>Sumber</a:t>
            </a:r>
            <a:r>
              <a:rPr lang="en-US" sz="1200" i="1" dirty="0">
                <a:solidFill>
                  <a:srgbClr val="0000CC"/>
                </a:solidFill>
              </a:rPr>
              <a:t>: commons.Wikimedia.org</a:t>
            </a:r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Gregor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Johann Mendel</a:t>
            </a:r>
          </a:p>
        </p:txBody>
      </p:sp>
    </p:spTree>
    <p:extLst>
      <p:ext uri="{BB962C8B-B14F-4D97-AF65-F5344CB8AC3E}">
        <p14:creationId xmlns:p14="http://schemas.microsoft.com/office/powerpoint/2010/main" val="3173985414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52550"/>
            <a:ext cx="825999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menetahui</a:t>
            </a:r>
            <a:r>
              <a:rPr lang="en-US" sz="2000" dirty="0"/>
              <a:t> </a:t>
            </a:r>
            <a:r>
              <a:rPr lang="en-US" sz="2000" dirty="0" err="1"/>
              <a:t>galur</a:t>
            </a:r>
            <a:r>
              <a:rPr lang="en-US" sz="2000" dirty="0"/>
              <a:t> </a:t>
            </a:r>
            <a:r>
              <a:rPr lang="en-US" sz="2000" dirty="0" err="1"/>
              <a:t>murni</a:t>
            </a:r>
            <a:r>
              <a:rPr lang="en-US" sz="2000" dirty="0"/>
              <a:t>,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dilakukan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penyerbukan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, </a:t>
            </a:r>
            <a:r>
              <a:rPr lang="en-US" sz="2000" dirty="0" err="1"/>
              <a:t>karena</a:t>
            </a:r>
            <a:r>
              <a:rPr lang="en-US" sz="2000" dirty="0"/>
              <a:t> </a:t>
            </a:r>
            <a:r>
              <a:rPr lang="en-US" sz="2000" dirty="0" err="1"/>
              <a:t>penyerbukan</a:t>
            </a:r>
            <a:r>
              <a:rPr lang="en-US" sz="2000" dirty="0"/>
              <a:t> </a:t>
            </a:r>
            <a:r>
              <a:rPr lang="en-US" sz="2000" dirty="0" err="1"/>
              <a:t>sendiri</a:t>
            </a:r>
            <a:r>
              <a:rPr lang="en-US" sz="2000" dirty="0"/>
              <a:t> </a:t>
            </a:r>
            <a:r>
              <a:rPr lang="en-US" sz="2000" dirty="0" err="1"/>
              <a:t>selalu</a:t>
            </a:r>
            <a:r>
              <a:rPr lang="en-US" sz="2000" dirty="0"/>
              <a:t> </a:t>
            </a:r>
            <a:r>
              <a:rPr lang="en-US" sz="2000" dirty="0" err="1"/>
              <a:t>menghasilkan</a:t>
            </a:r>
            <a:r>
              <a:rPr lang="en-US" sz="2000" dirty="0"/>
              <a:t> </a:t>
            </a:r>
            <a:r>
              <a:rPr lang="en-US" sz="2000" dirty="0" err="1"/>
              <a:t>keturunan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induk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i="1" dirty="0"/>
              <a:t>parental</a:t>
            </a:r>
            <a:r>
              <a:rPr lang="en-US" sz="2000" dirty="0"/>
              <a:t> (P)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/>
              <a:t>Hasil </a:t>
            </a:r>
            <a:r>
              <a:rPr lang="en-US" sz="2000" dirty="0" err="1"/>
              <a:t>persilangan</a:t>
            </a:r>
            <a:r>
              <a:rPr lang="en-US" sz="2000" dirty="0"/>
              <a:t>, </a:t>
            </a:r>
            <a:r>
              <a:rPr lang="en-US" sz="2000" dirty="0" err="1"/>
              <a:t>anak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i="1" dirty="0" err="1"/>
              <a:t>filius</a:t>
            </a:r>
            <a:r>
              <a:rPr lang="en-US" sz="2000" dirty="0"/>
              <a:t> (F)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Genotipe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tidak</a:t>
            </a:r>
            <a:r>
              <a:rPr lang="en-US" sz="2000" dirty="0"/>
              <a:t> </a:t>
            </a:r>
            <a:r>
              <a:rPr lang="en-US" sz="2000" dirty="0" err="1"/>
              <a:t>tampak</a:t>
            </a:r>
            <a:r>
              <a:rPr lang="en-US" sz="2000" dirty="0"/>
              <a:t> yang </a:t>
            </a:r>
            <a:r>
              <a:rPr lang="en-US" sz="2000" dirty="0" err="1"/>
              <a:t>ditentukan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</a:t>
            </a:r>
            <a:r>
              <a:rPr lang="en-US" sz="2000" dirty="0" err="1"/>
              <a:t>pasangan</a:t>
            </a:r>
            <a:r>
              <a:rPr lang="en-US" sz="2000" dirty="0"/>
              <a:t> gen </a:t>
            </a:r>
            <a:r>
              <a:rPr lang="en-US" sz="2000" dirty="0" err="1"/>
              <a:t>dalam</a:t>
            </a:r>
            <a:r>
              <a:rPr lang="en-US" sz="2000" dirty="0"/>
              <a:t> </a:t>
            </a:r>
            <a:r>
              <a:rPr lang="en-US" sz="2000" dirty="0" err="1"/>
              <a:t>individu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Sifat</a:t>
            </a:r>
            <a:r>
              <a:rPr lang="en-US" sz="2000" dirty="0"/>
              <a:t> yang </a:t>
            </a:r>
            <a:r>
              <a:rPr lang="en-US" sz="2000" dirty="0" err="1"/>
              <a:t>tampak</a:t>
            </a:r>
            <a:r>
              <a:rPr lang="en-US" sz="2000" dirty="0"/>
              <a:t> </a:t>
            </a:r>
            <a:r>
              <a:rPr lang="en-US" sz="2000" dirty="0" err="1"/>
              <a:t>dari</a:t>
            </a:r>
            <a:r>
              <a:rPr lang="en-US" sz="2000" dirty="0"/>
              <a:t> </a:t>
            </a:r>
            <a:r>
              <a:rPr lang="en-US" sz="2000" dirty="0" err="1"/>
              <a:t>luar</a:t>
            </a:r>
            <a:r>
              <a:rPr lang="en-US" sz="2000" dirty="0"/>
              <a:t> </a:t>
            </a:r>
            <a:r>
              <a:rPr lang="en-US" sz="2000" dirty="0" err="1"/>
              <a:t>disebut</a:t>
            </a:r>
            <a:r>
              <a:rPr lang="en-US" sz="2000" dirty="0"/>
              <a:t> </a:t>
            </a:r>
            <a:r>
              <a:rPr lang="en-US" sz="2000" dirty="0" err="1"/>
              <a:t>fenotipe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Contoh</a:t>
            </a:r>
            <a:r>
              <a:rPr lang="en-US" sz="2000" dirty="0"/>
              <a:t>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bulu</a:t>
            </a:r>
            <a:r>
              <a:rPr lang="en-US" sz="2000" dirty="0"/>
              <a:t> </a:t>
            </a:r>
            <a:r>
              <a:rPr lang="en-US" sz="2000" dirty="0" err="1"/>
              <a:t>biru</a:t>
            </a:r>
            <a:r>
              <a:rPr lang="en-US" sz="2000" dirty="0"/>
              <a:t>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fenotipe</a:t>
            </a:r>
            <a:r>
              <a:rPr lang="en-US" sz="2000" dirty="0"/>
              <a:t>, </a:t>
            </a:r>
            <a:r>
              <a:rPr lang="en-US" sz="2000" dirty="0" err="1"/>
              <a:t>disimbolkan</a:t>
            </a:r>
            <a:r>
              <a:rPr lang="en-US" sz="2000" dirty="0"/>
              <a:t> </a:t>
            </a:r>
            <a:r>
              <a:rPr lang="en-US" sz="2000" dirty="0" err="1"/>
              <a:t>oleh</a:t>
            </a:r>
            <a:r>
              <a:rPr lang="en-US" sz="2000" dirty="0"/>
              <a:t> BB </a:t>
            </a:r>
            <a:r>
              <a:rPr lang="en-US" sz="2000" dirty="0" err="1"/>
              <a:t>maka</a:t>
            </a:r>
            <a:r>
              <a:rPr lang="en-US" sz="2000" dirty="0"/>
              <a:t> BB </a:t>
            </a:r>
            <a:r>
              <a:rPr lang="en-US" sz="2000" dirty="0" err="1"/>
              <a:t>adalah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Gregor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Johann Mendel</a:t>
            </a:r>
          </a:p>
        </p:txBody>
      </p:sp>
    </p:spTree>
    <p:extLst>
      <p:ext uri="{BB962C8B-B14F-4D97-AF65-F5344CB8AC3E}">
        <p14:creationId xmlns:p14="http://schemas.microsoft.com/office/powerpoint/2010/main" val="255854581"/>
      </p:ext>
    </p:extLst>
  </p:cSld>
  <p:clrMapOvr>
    <a:masterClrMapping/>
  </p:clrMapOvr>
  <p:transition spd="slow">
    <p:wipe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52550"/>
            <a:ext cx="825999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Galur</a:t>
            </a:r>
            <a:r>
              <a:rPr lang="en-US" sz="2000" dirty="0"/>
              <a:t> </a:t>
            </a:r>
            <a:r>
              <a:rPr lang="en-US" sz="2000" dirty="0" err="1"/>
              <a:t>murni</a:t>
            </a:r>
            <a:r>
              <a:rPr lang="en-US" sz="2000" dirty="0"/>
              <a:t> </a:t>
            </a:r>
            <a:r>
              <a:rPr lang="en-US" sz="2000" dirty="0" err="1"/>
              <a:t>selalu</a:t>
            </a:r>
            <a:r>
              <a:rPr lang="en-US" sz="2000" dirty="0"/>
              <a:t> </a:t>
            </a:r>
            <a:r>
              <a:rPr lang="en-US" sz="2000" dirty="0" err="1"/>
              <a:t>bergenotipe</a:t>
            </a:r>
            <a:r>
              <a:rPr lang="en-US" sz="2000" dirty="0"/>
              <a:t> </a:t>
            </a:r>
            <a:r>
              <a:rPr lang="en-US" sz="2000" dirty="0" err="1"/>
              <a:t>homozigot</a:t>
            </a:r>
            <a:r>
              <a:rPr lang="en-US" sz="2000" dirty="0"/>
              <a:t> (</a:t>
            </a:r>
            <a:r>
              <a:rPr lang="en-US" sz="2000" dirty="0" err="1"/>
              <a:t>disimbolkan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huruf</a:t>
            </a:r>
            <a:r>
              <a:rPr lang="en-US" sz="2000" dirty="0"/>
              <a:t> </a:t>
            </a:r>
            <a:r>
              <a:rPr lang="en-US" sz="2000" dirty="0" err="1"/>
              <a:t>sama</a:t>
            </a:r>
            <a:r>
              <a:rPr lang="en-US" sz="2000" dirty="0"/>
              <a:t>), </a:t>
            </a:r>
            <a:r>
              <a:rPr lang="en-US" sz="2000" dirty="0" err="1"/>
              <a:t>kapital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huruf</a:t>
            </a:r>
            <a:r>
              <a:rPr lang="en-US" sz="2000" dirty="0"/>
              <a:t> </a:t>
            </a:r>
            <a:r>
              <a:rPr lang="en-US" sz="2000" dirty="0" err="1"/>
              <a:t>kecil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Individu</a:t>
            </a:r>
            <a:r>
              <a:rPr lang="en-US" sz="2000" dirty="0"/>
              <a:t> </a:t>
            </a:r>
            <a:r>
              <a:rPr lang="en-US" sz="2000" dirty="0" err="1"/>
              <a:t>heterozigot</a:t>
            </a:r>
            <a:r>
              <a:rPr lang="en-US" sz="2000" dirty="0"/>
              <a:t> </a:t>
            </a:r>
            <a:r>
              <a:rPr lang="en-US" sz="2000" dirty="0" err="1"/>
              <a:t>dituliskan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di </a:t>
            </a:r>
            <a:r>
              <a:rPr lang="en-US" sz="2000" dirty="0" err="1"/>
              <a:t>depan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 di </a:t>
            </a:r>
            <a:r>
              <a:rPr lang="en-US" sz="2000" dirty="0" err="1"/>
              <a:t>belakang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Contoh</a:t>
            </a:r>
            <a:r>
              <a:rPr lang="en-US" sz="2000" dirty="0"/>
              <a:t>: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Warna</a:t>
            </a:r>
            <a:r>
              <a:rPr lang="en-US" sz="2000" dirty="0"/>
              <a:t> </a:t>
            </a:r>
            <a:r>
              <a:rPr lang="en-US" sz="2000" dirty="0" err="1"/>
              <a:t>biru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 </a:t>
            </a:r>
            <a:r>
              <a:rPr lang="en-US" sz="2000" dirty="0" err="1"/>
              <a:t>terhadap</a:t>
            </a:r>
            <a:r>
              <a:rPr lang="en-US" sz="2000" dirty="0"/>
              <a:t> </a:t>
            </a:r>
            <a:r>
              <a:rPr lang="en-US" sz="2000" dirty="0" err="1"/>
              <a:t>putih</a:t>
            </a:r>
            <a:endParaRPr lang="en-US" sz="2000" dirty="0"/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Galur</a:t>
            </a:r>
            <a:r>
              <a:rPr lang="en-US" sz="2000" dirty="0"/>
              <a:t> </a:t>
            </a:r>
            <a:r>
              <a:rPr lang="en-US" sz="2000" dirty="0" err="1"/>
              <a:t>murni</a:t>
            </a:r>
            <a:r>
              <a:rPr lang="en-US" sz="2000" dirty="0"/>
              <a:t> </a:t>
            </a:r>
            <a:r>
              <a:rPr lang="en-US" sz="2000" dirty="0" err="1"/>
              <a:t>dominan</a:t>
            </a:r>
            <a:r>
              <a:rPr lang="en-US" sz="2000" dirty="0"/>
              <a:t>: BB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Heterozigot</a:t>
            </a:r>
            <a:r>
              <a:rPr lang="en-US" sz="2000" dirty="0"/>
              <a:t>: Bb</a:t>
            </a: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en-US" sz="2000" dirty="0" err="1"/>
              <a:t>Galur</a:t>
            </a:r>
            <a:r>
              <a:rPr lang="en-US" sz="2000" dirty="0"/>
              <a:t> </a:t>
            </a:r>
            <a:r>
              <a:rPr lang="en-US" sz="2000" dirty="0" err="1"/>
              <a:t>murni</a:t>
            </a:r>
            <a:r>
              <a:rPr lang="en-US" sz="2000" dirty="0"/>
              <a:t> </a:t>
            </a:r>
            <a:r>
              <a:rPr lang="en-US" sz="2000" dirty="0" err="1"/>
              <a:t>resesif</a:t>
            </a:r>
            <a:r>
              <a:rPr lang="en-US" sz="2000" dirty="0"/>
              <a:t>: bb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 sz="2400" b="1" dirty="0" err="1">
                <a:latin typeface="Calibri" pitchFamily="34" charset="0"/>
                <a:cs typeface="Calibri" pitchFamily="34" charset="0"/>
              </a:rPr>
              <a:t>Gregor</a:t>
            </a:r>
            <a:r>
              <a:rPr lang="en-US" sz="2400" b="1" dirty="0">
                <a:latin typeface="Calibri" pitchFamily="34" charset="0"/>
                <a:cs typeface="Calibri" pitchFamily="34" charset="0"/>
              </a:rPr>
              <a:t> Johann Mendel</a:t>
            </a:r>
          </a:p>
        </p:txBody>
      </p:sp>
    </p:spTree>
    <p:extLst>
      <p:ext uri="{BB962C8B-B14F-4D97-AF65-F5344CB8AC3E}">
        <p14:creationId xmlns:p14="http://schemas.microsoft.com/office/powerpoint/2010/main" val="199673798"/>
      </p:ext>
    </p:extLst>
  </p:cSld>
  <p:clrMapOvr>
    <a:masterClrMapping/>
  </p:clrMapOvr>
  <p:transition spd="slow">
    <p:wipe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52550"/>
            <a:ext cx="323079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satu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beda</a:t>
            </a:r>
            <a:r>
              <a:rPr lang="en-US" sz="2000" dirty="0"/>
              <a:t>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monohibrid</a:t>
            </a:r>
            <a:r>
              <a:rPr lang="en-US" sz="2000" dirty="0"/>
              <a:t> </a:t>
            </a:r>
            <a:r>
              <a:rPr lang="en-US" sz="2000" dirty="0" err="1" smtClean="0"/>
              <a:t>memiliki</a:t>
            </a:r>
            <a:r>
              <a:rPr lang="id-ID" sz="2000" dirty="0" smtClean="0"/>
              <a:t> </a:t>
            </a:r>
            <a:r>
              <a:rPr lang="en-US" sz="2000" dirty="0" err="1" smtClean="0"/>
              <a:t>perbandingan</a:t>
            </a:r>
            <a:r>
              <a:rPr lang="en-US" sz="2000" dirty="0" smtClean="0"/>
              <a:t> </a:t>
            </a:r>
            <a:r>
              <a:rPr lang="en-US" sz="2000" dirty="0" err="1"/>
              <a:t>fenotipe</a:t>
            </a:r>
            <a:r>
              <a:rPr lang="en-US" sz="2000" dirty="0"/>
              <a:t> 3 : 1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perbandingan</a:t>
            </a:r>
            <a:r>
              <a:rPr lang="en-US" sz="2000" dirty="0"/>
              <a:t> </a:t>
            </a:r>
            <a:r>
              <a:rPr lang="en-US" sz="2000" dirty="0" err="1"/>
              <a:t>genotipe</a:t>
            </a:r>
            <a:r>
              <a:rPr lang="en-US" sz="2000" dirty="0"/>
              <a:t> 1 : 2 : 1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="" xmlns:a16="http://schemas.microsoft.com/office/drawing/2014/main" id="{77BBCF64-BDE6-400F-835D-0FB90DAFDF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50788"/>
              </p:ext>
            </p:extLst>
          </p:nvPr>
        </p:nvGraphicFramePr>
        <p:xfrm>
          <a:off x="3886200" y="1464862"/>
          <a:ext cx="4343400" cy="20421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0383">
                  <a:extLst>
                    <a:ext uri="{9D8B030D-6E8A-4147-A177-3AD203B41FA5}">
                      <a16:colId xmlns="" xmlns:a16="http://schemas.microsoft.com/office/drawing/2014/main" val="2356399457"/>
                    </a:ext>
                  </a:extLst>
                </a:gridCol>
                <a:gridCol w="1068417">
                  <a:extLst>
                    <a:ext uri="{9D8B030D-6E8A-4147-A177-3AD203B41FA5}">
                      <a16:colId xmlns="" xmlns:a16="http://schemas.microsoft.com/office/drawing/2014/main" val="2393168145"/>
                    </a:ext>
                  </a:extLst>
                </a:gridCol>
                <a:gridCol w="152400">
                  <a:extLst>
                    <a:ext uri="{9D8B030D-6E8A-4147-A177-3AD203B41FA5}">
                      <a16:colId xmlns="" xmlns:a16="http://schemas.microsoft.com/office/drawing/2014/main" val="1447828685"/>
                    </a:ext>
                  </a:extLst>
                </a:gridCol>
                <a:gridCol w="990600"/>
                <a:gridCol w="323193"/>
                <a:gridCol w="1048407">
                  <a:extLst>
                    <a:ext uri="{9D8B030D-6E8A-4147-A177-3AD203B41FA5}">
                      <a16:colId xmlns="" xmlns:a16="http://schemas.microsoft.com/office/drawing/2014/main" val="3032118846"/>
                    </a:ext>
                  </a:extLst>
                </a:gridCol>
              </a:tblGrid>
              <a:tr h="16764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</a:t>
                      </a:r>
                      <a:r>
                        <a:rPr lang="en-US" sz="1600" b="0" baseline="-25000" dirty="0" smtClean="0"/>
                        <a:t>1</a:t>
                      </a:r>
                      <a:r>
                        <a:rPr lang="id-ID" sz="1600" b="0" baseline="-25000" dirty="0" smtClean="0"/>
                        <a:t>          </a:t>
                      </a:r>
                      <a:r>
                        <a:rPr lang="en-US" sz="1600" b="0" dirty="0" smtClean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♂ MM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&gt;&lt;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♀ mm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90766563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merah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putih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05646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Gamet</a:t>
                      </a:r>
                      <a:r>
                        <a:rPr lang="en-US" sz="1600" b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M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id-ID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M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79885799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F</a:t>
                      </a:r>
                      <a:r>
                        <a:rPr lang="en-US" sz="1600" b="0" baseline="-25000" dirty="0" smtClean="0"/>
                        <a:t>1</a:t>
                      </a:r>
                      <a:r>
                        <a:rPr lang="id-ID" sz="1600" b="0" baseline="-25000" dirty="0" smtClean="0"/>
                        <a:t>           </a:t>
                      </a:r>
                      <a:r>
                        <a:rPr lang="en-US" sz="1600" b="0" baseline="0" dirty="0" smtClean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Mm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endParaRPr lang="id-ID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58684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merah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 err="1"/>
                        <a:t>jambu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71414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P</a:t>
                      </a:r>
                      <a:r>
                        <a:rPr lang="en-US" sz="1600" b="0" baseline="-25000" dirty="0" smtClean="0"/>
                        <a:t>2</a:t>
                      </a:r>
                      <a:r>
                        <a:rPr lang="id-ID" sz="1600" b="0" baseline="-25000" dirty="0" smtClean="0"/>
                        <a:t>          </a:t>
                      </a:r>
                      <a:r>
                        <a:rPr lang="en-US" sz="1600" b="0" baseline="0" dirty="0" smtClean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♂ Mm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0" dirty="0"/>
                        <a:t>♀ Mm</a:t>
                      </a:r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06293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Gamet</a:t>
                      </a:r>
                      <a:r>
                        <a:rPr lang="en-US" sz="1600" b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M, m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M, m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353503399"/>
                  </a:ext>
                </a:extLst>
              </a:tr>
              <a:tr h="145500">
                <a:tc>
                  <a:txBody>
                    <a:bodyPr/>
                    <a:lstStyle/>
                    <a:p>
                      <a:r>
                        <a:rPr lang="en-US" sz="1600" b="0" dirty="0" smtClean="0"/>
                        <a:t>F</a:t>
                      </a:r>
                      <a:r>
                        <a:rPr lang="en-US" sz="1600" b="0" baseline="-25000" dirty="0" smtClean="0"/>
                        <a:t>2</a:t>
                      </a:r>
                      <a:r>
                        <a:rPr lang="id-ID" sz="1600" b="0" baseline="-25000" dirty="0" smtClean="0"/>
                        <a:t>           </a:t>
                      </a:r>
                      <a:r>
                        <a:rPr lang="en-US" sz="1600" b="0" baseline="0" dirty="0" smtClean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3"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d-ID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008361704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="" xmlns:a16="http://schemas.microsoft.com/office/drawing/2014/main" id="{8AF2B75C-C153-4359-AB60-957F3C1CBE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684500"/>
              </p:ext>
            </p:extLst>
          </p:nvPr>
        </p:nvGraphicFramePr>
        <p:xfrm>
          <a:off x="4724401" y="3328670"/>
          <a:ext cx="3657601" cy="1529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9994">
                  <a:extLst>
                    <a:ext uri="{9D8B030D-6E8A-4147-A177-3AD203B41FA5}">
                      <a16:colId xmlns="" xmlns:a16="http://schemas.microsoft.com/office/drawing/2014/main" val="2661464834"/>
                    </a:ext>
                  </a:extLst>
                </a:gridCol>
                <a:gridCol w="1627405">
                  <a:extLst>
                    <a:ext uri="{9D8B030D-6E8A-4147-A177-3AD203B41FA5}">
                      <a16:colId xmlns="" xmlns:a16="http://schemas.microsoft.com/office/drawing/2014/main" val="4258487728"/>
                    </a:ext>
                  </a:extLst>
                </a:gridCol>
                <a:gridCol w="1600202">
                  <a:extLst>
                    <a:ext uri="{9D8B030D-6E8A-4147-A177-3AD203B41FA5}">
                      <a16:colId xmlns="" xmlns:a16="http://schemas.microsoft.com/office/drawing/2014/main" val="13494354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en-ID" sz="16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</a:t>
                      </a:r>
                      <a:endParaRPr lang="en-ID" sz="16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</a:t>
                      </a:r>
                      <a:endParaRPr lang="en-ID" sz="16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34196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</a:t>
                      </a:r>
                      <a:endParaRPr lang="en-ID" sz="16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MM </a:t>
                      </a:r>
                    </a:p>
                    <a:p>
                      <a:pPr algn="ctr"/>
                      <a:r>
                        <a:rPr lang="en-US" sz="1600" dirty="0"/>
                        <a:t>(Merah)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Mm </a:t>
                      </a:r>
                    </a:p>
                    <a:p>
                      <a:pPr algn="ctr"/>
                      <a:r>
                        <a:rPr lang="en-US" sz="1600" dirty="0"/>
                        <a:t>(Merah </a:t>
                      </a:r>
                      <a:r>
                        <a:rPr lang="en-US" sz="1600" dirty="0" err="1"/>
                        <a:t>jambu</a:t>
                      </a:r>
                      <a:r>
                        <a:rPr lang="en-US" sz="1600" dirty="0"/>
                        <a:t>)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2168753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</a:t>
                      </a:r>
                      <a:endParaRPr lang="en-ID" sz="1600" dirty="0"/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Mm </a:t>
                      </a:r>
                    </a:p>
                    <a:p>
                      <a:pPr algn="ctr"/>
                      <a:r>
                        <a:rPr lang="en-US" sz="1600" dirty="0"/>
                        <a:t>(Merah </a:t>
                      </a:r>
                      <a:r>
                        <a:rPr lang="en-US" sz="1600" dirty="0" err="1"/>
                        <a:t>Jambu</a:t>
                      </a:r>
                      <a:r>
                        <a:rPr lang="en-US" sz="1600" dirty="0"/>
                        <a:t>)</a:t>
                      </a:r>
                      <a:endParaRPr lang="en-ID" sz="1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Mm</a:t>
                      </a:r>
                    </a:p>
                    <a:p>
                      <a:pPr algn="ctr"/>
                      <a:r>
                        <a:rPr lang="en-US" sz="1600" dirty="0"/>
                        <a:t>(</a:t>
                      </a:r>
                      <a:r>
                        <a:rPr lang="en-US" sz="1600" dirty="0" err="1"/>
                        <a:t>putih</a:t>
                      </a:r>
                      <a:r>
                        <a:rPr lang="en-US" sz="1600" dirty="0"/>
                        <a:t>)</a:t>
                      </a:r>
                      <a:endParaRPr lang="en-ID" sz="1600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62491559"/>
                  </a:ext>
                </a:extLst>
              </a:tr>
            </a:tbl>
          </a:graphicData>
        </a:graphic>
      </p:graphicFrame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Persilangan Monohibrid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733218"/>
      </p:ext>
    </p:extLst>
  </p:cSld>
  <p:clrMapOvr>
    <a:masterClrMapping/>
  </p:clrMapOvr>
  <p:transition spd="slow"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533400" y="342900"/>
            <a:ext cx="8001000" cy="480060"/>
          </a:xfrm>
          <a:prstGeom prst="rect">
            <a:avLst/>
          </a:prstGeom>
          <a:noFill/>
        </p:spPr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742950" lvl="0" indent="-742950">
              <a:buFont typeface="+mj-lt"/>
              <a:buAutoNum type="alphaUcPeriod" startAt="2"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PEWARISAN SIFAT MENURUT MENDEL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04014223-3B26-46D0-9B05-C492552DD0AD}"/>
              </a:ext>
            </a:extLst>
          </p:cNvPr>
          <p:cNvSpPr/>
          <p:nvPr/>
        </p:nvSpPr>
        <p:spPr>
          <a:xfrm>
            <a:off x="426807" y="1352550"/>
            <a:ext cx="30021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dua</a:t>
            </a:r>
            <a:r>
              <a:rPr lang="en-US" sz="2000" dirty="0"/>
              <a:t> </a:t>
            </a:r>
            <a:r>
              <a:rPr lang="en-US" sz="2000" dirty="0" err="1"/>
              <a:t>sifat</a:t>
            </a:r>
            <a:r>
              <a:rPr lang="en-US" sz="2000" dirty="0"/>
              <a:t> </a:t>
            </a:r>
            <a:r>
              <a:rPr lang="en-US" sz="2000" dirty="0" err="1"/>
              <a:t>beda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2000" dirty="0" err="1"/>
              <a:t>Persilangan</a:t>
            </a:r>
            <a:r>
              <a:rPr lang="en-US" sz="2000" dirty="0"/>
              <a:t> </a:t>
            </a:r>
            <a:r>
              <a:rPr lang="en-US" sz="2000" dirty="0" err="1"/>
              <a:t>dihibrid</a:t>
            </a:r>
            <a:r>
              <a:rPr lang="en-US" sz="2000" dirty="0"/>
              <a:t> </a:t>
            </a:r>
            <a:r>
              <a:rPr lang="en-US" sz="2000" dirty="0" err="1"/>
              <a:t>memiliki</a:t>
            </a:r>
            <a:r>
              <a:rPr lang="en-US" sz="2000" dirty="0"/>
              <a:t> </a:t>
            </a:r>
            <a:r>
              <a:rPr lang="en-US" sz="2000" dirty="0" err="1"/>
              <a:t>perbandingan</a:t>
            </a:r>
            <a:r>
              <a:rPr lang="en-US" sz="2000" dirty="0"/>
              <a:t> </a:t>
            </a:r>
            <a:r>
              <a:rPr lang="en-US" sz="2000" dirty="0" err="1"/>
              <a:t>fenotipe</a:t>
            </a:r>
            <a:r>
              <a:rPr lang="en-US" sz="2000" dirty="0"/>
              <a:t> 9 : 3 : 3 : 1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="" xmlns:a16="http://schemas.microsoft.com/office/drawing/2014/main" id="{41C8B6A2-92E0-40F6-AB3E-91D3591F3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116448"/>
              </p:ext>
            </p:extLst>
          </p:nvPr>
        </p:nvGraphicFramePr>
        <p:xfrm>
          <a:off x="3648455" y="1352550"/>
          <a:ext cx="5029202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17130">
                  <a:extLst>
                    <a:ext uri="{9D8B030D-6E8A-4147-A177-3AD203B41FA5}">
                      <a16:colId xmlns="" xmlns:a16="http://schemas.microsoft.com/office/drawing/2014/main" val="2356399457"/>
                    </a:ext>
                  </a:extLst>
                </a:gridCol>
                <a:gridCol w="1340270">
                  <a:extLst>
                    <a:ext uri="{9D8B030D-6E8A-4147-A177-3AD203B41FA5}">
                      <a16:colId xmlns="" xmlns:a16="http://schemas.microsoft.com/office/drawing/2014/main" val="2393168145"/>
                    </a:ext>
                  </a:extLst>
                </a:gridCol>
                <a:gridCol w="1828800">
                  <a:extLst>
                    <a:ext uri="{9D8B030D-6E8A-4147-A177-3AD203B41FA5}">
                      <a16:colId xmlns="" xmlns:a16="http://schemas.microsoft.com/office/drawing/2014/main" val="1447828685"/>
                    </a:ext>
                  </a:extLst>
                </a:gridCol>
                <a:gridCol w="1143002">
                  <a:extLst>
                    <a:ext uri="{9D8B030D-6E8A-4147-A177-3AD203B41FA5}">
                      <a16:colId xmlns="" xmlns:a16="http://schemas.microsoft.com/office/drawing/2014/main" val="3032118846"/>
                    </a:ext>
                  </a:extLst>
                </a:gridCol>
              </a:tblGrid>
              <a:tr h="210963">
                <a:tc>
                  <a:txBody>
                    <a:bodyPr/>
                    <a:lstStyle/>
                    <a:p>
                      <a:r>
                        <a:rPr lang="en-US" sz="1600" b="0" dirty="0"/>
                        <a:t>P</a:t>
                      </a:r>
                      <a:r>
                        <a:rPr lang="en-US" sz="1600" b="0" baseline="-25000" dirty="0"/>
                        <a:t>1</a:t>
                      </a:r>
                      <a:r>
                        <a:rPr lang="en-US" sz="1600" b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</a:t>
                      </a:r>
                      <a:r>
                        <a:rPr lang="en-ID" sz="1600" b="0" dirty="0"/>
                        <a:t>BKK</a:t>
                      </a:r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&gt;&lt;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/>
                        <a:t>Bbkk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907665633"/>
                  </a:ext>
                </a:extLst>
              </a:tr>
              <a:tr h="121920">
                <a:tc>
                  <a:txBody>
                    <a:bodyPr/>
                    <a:lstStyle/>
                    <a:p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bulat</a:t>
                      </a:r>
                      <a:r>
                        <a:rPr lang="en-US" sz="1600" b="0" dirty="0"/>
                        <a:t>, </a:t>
                      </a:r>
                      <a:r>
                        <a:rPr lang="en-US" sz="1600" b="0" dirty="0" err="1"/>
                        <a:t>kuning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kisut</a:t>
                      </a:r>
                      <a:r>
                        <a:rPr lang="en-US" sz="1600" b="0" dirty="0"/>
                        <a:t>, </a:t>
                      </a:r>
                      <a:r>
                        <a:rPr lang="en-US" sz="1600" b="0" dirty="0" err="1"/>
                        <a:t>hijau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05646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Gamet</a:t>
                      </a:r>
                      <a:r>
                        <a:rPr lang="en-US" sz="1600" b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798857994"/>
                  </a:ext>
                </a:extLst>
              </a:tr>
              <a:tr h="137160">
                <a:tc>
                  <a:txBody>
                    <a:bodyPr/>
                    <a:lstStyle/>
                    <a:p>
                      <a:r>
                        <a:rPr lang="en-US" sz="1600" b="0" dirty="0"/>
                        <a:t>F</a:t>
                      </a:r>
                      <a:r>
                        <a:rPr lang="en-US" sz="1600" b="0" baseline="-25000" dirty="0"/>
                        <a:t>1</a:t>
                      </a:r>
                      <a:r>
                        <a:rPr lang="en-US" sz="1600" b="0" baseline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/>
                        <a:t>BbKk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1058684185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(</a:t>
                      </a:r>
                      <a:r>
                        <a:rPr lang="en-US" sz="1600" b="0" dirty="0" err="1"/>
                        <a:t>bulat</a:t>
                      </a:r>
                      <a:r>
                        <a:rPr lang="en-US" sz="1600" b="0" dirty="0"/>
                        <a:t>, </a:t>
                      </a:r>
                      <a:r>
                        <a:rPr lang="en-US" sz="1600" b="0" dirty="0" err="1"/>
                        <a:t>kuning</a:t>
                      </a:r>
                      <a:r>
                        <a:rPr lang="en-US" sz="1600" b="0" dirty="0"/>
                        <a:t>)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7141467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/>
                        <a:t>P</a:t>
                      </a:r>
                      <a:r>
                        <a:rPr lang="en-US" sz="1600" b="0" baseline="-25000" dirty="0"/>
                        <a:t>2</a:t>
                      </a:r>
                      <a:r>
                        <a:rPr lang="en-US" sz="1600" b="0" baseline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F</a:t>
                      </a:r>
                      <a:r>
                        <a:rPr lang="en-US" sz="1600" b="0" baseline="-25000" dirty="0"/>
                        <a:t>1</a:t>
                      </a:r>
                      <a:r>
                        <a:rPr lang="en-US" sz="1600" b="0" baseline="0" dirty="0"/>
                        <a:t> &gt;&lt; F</a:t>
                      </a:r>
                      <a:r>
                        <a:rPr lang="en-US" sz="1600" b="0" baseline="-25000" dirty="0"/>
                        <a:t>1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806293344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 err="1"/>
                        <a:t>BbKk</a:t>
                      </a:r>
                      <a:r>
                        <a:rPr lang="en-US" sz="1600" b="0" dirty="0"/>
                        <a:t> &gt;&lt; </a:t>
                      </a:r>
                      <a:r>
                        <a:rPr lang="en-US" sz="1600" b="0" dirty="0" err="1"/>
                        <a:t>BbKk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227742730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b="0" dirty="0" err="1"/>
                        <a:t>Gamet</a:t>
                      </a:r>
                      <a:r>
                        <a:rPr lang="en-US" sz="1600" b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dirty="0"/>
                        <a:t>BK, Bk, </a:t>
                      </a:r>
                      <a:r>
                        <a:rPr lang="en-US" sz="1600" b="0" dirty="0" err="1"/>
                        <a:t>bK</a:t>
                      </a:r>
                      <a:r>
                        <a:rPr lang="en-US" sz="1600" b="0" dirty="0"/>
                        <a:t>, </a:t>
                      </a:r>
                      <a:r>
                        <a:rPr lang="en-US" sz="1600" b="0" dirty="0" err="1"/>
                        <a:t>dan</a:t>
                      </a:r>
                      <a:r>
                        <a:rPr lang="en-US" sz="1600" b="0" dirty="0"/>
                        <a:t> </a:t>
                      </a:r>
                      <a:r>
                        <a:rPr lang="en-US" sz="1600" b="0" dirty="0" err="1"/>
                        <a:t>bk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353503399"/>
                  </a:ext>
                </a:extLst>
              </a:tr>
              <a:tr h="145500">
                <a:tc>
                  <a:txBody>
                    <a:bodyPr/>
                    <a:lstStyle/>
                    <a:p>
                      <a:r>
                        <a:rPr lang="en-US" sz="1600" b="0" dirty="0"/>
                        <a:t>F</a:t>
                      </a:r>
                      <a:r>
                        <a:rPr lang="en-US" sz="1600" b="0" baseline="-25000" dirty="0"/>
                        <a:t>2</a:t>
                      </a:r>
                      <a:r>
                        <a:rPr lang="en-US" sz="1600" b="0" baseline="0" dirty="0"/>
                        <a:t>:</a:t>
                      </a:r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ID" sz="1600" b="0" dirty="0"/>
                    </a:p>
                  </a:txBody>
                  <a:tcPr marL="0" marR="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="" xmlns:a16="http://schemas.microsoft.com/office/drawing/2014/main" val="3008361704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="" xmlns:a16="http://schemas.microsoft.com/office/drawing/2014/main" id="{D0BE4939-09E6-4A9F-9080-CCDBC94E7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2823378"/>
              </p:ext>
            </p:extLst>
          </p:nvPr>
        </p:nvGraphicFramePr>
        <p:xfrm>
          <a:off x="4419600" y="3333750"/>
          <a:ext cx="3810000" cy="1524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2856">
                  <a:extLst>
                    <a:ext uri="{9D8B030D-6E8A-4147-A177-3AD203B41FA5}">
                      <a16:colId xmlns="" xmlns:a16="http://schemas.microsoft.com/office/drawing/2014/main" val="1526381346"/>
                    </a:ext>
                  </a:extLst>
                </a:gridCol>
                <a:gridCol w="771144">
                  <a:extLst>
                    <a:ext uri="{9D8B030D-6E8A-4147-A177-3AD203B41FA5}">
                      <a16:colId xmlns="" xmlns:a16="http://schemas.microsoft.com/office/drawing/2014/main" val="2111486371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3909361173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1794015004"/>
                    </a:ext>
                  </a:extLst>
                </a:gridCol>
                <a:gridCol w="762000">
                  <a:extLst>
                    <a:ext uri="{9D8B030D-6E8A-4147-A177-3AD203B41FA5}">
                      <a16:colId xmlns="" xmlns:a16="http://schemas.microsoft.com/office/drawing/2014/main" val="5956399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2648313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719321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85367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bK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873423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bk</a:t>
                      </a:r>
                      <a:r>
                        <a:rPr lang="en-US" sz="1400" dirty="0"/>
                        <a:t> </a:t>
                      </a:r>
                      <a:endParaRPr lang="en-ID" sz="1400" dirty="0"/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Bbkk</a:t>
                      </a:r>
                      <a:endParaRPr lang="en-ID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03784712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4302321"/>
            <a:ext cx="9143245" cy="841179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="" xmlns:a16="http://schemas.microsoft.com/office/drawing/2014/main" id="{ADC57F00-16EC-4782-BF00-CE963DD04F5E}"/>
              </a:ext>
            </a:extLst>
          </p:cNvPr>
          <p:cNvSpPr txBox="1">
            <a:spLocks/>
          </p:cNvSpPr>
          <p:nvPr/>
        </p:nvSpPr>
        <p:spPr>
          <a:xfrm>
            <a:off x="445561" y="895596"/>
            <a:ext cx="7555439" cy="39839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3360" tIns="46680" rIns="93360" bIns="46680" rtlCol="0" anchor="ctr">
            <a:noAutofit/>
          </a:bodyPr>
          <a:lstStyle>
            <a:lvl1pPr algn="l" defTabSz="933602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id-ID" sz="2400" b="1" dirty="0" smtClean="0">
                <a:latin typeface="Calibri" pitchFamily="34" charset="0"/>
                <a:cs typeface="Calibri" pitchFamily="34" charset="0"/>
              </a:rPr>
              <a:t>Persilangan Dihibrid</a:t>
            </a:r>
            <a:endParaRPr lang="en-US" sz="2400" b="1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788797"/>
      </p:ext>
    </p:extLst>
  </p:cSld>
  <p:clrMapOvr>
    <a:masterClrMapping/>
  </p:clrMapOvr>
  <p:transition spd="slow">
    <p:wipe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isa">
      <a:majorFont>
        <a:latin typeface="Arial Rounded MT Bold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1294</TotalTime>
  <Words>1042</Words>
  <Application>Microsoft Office PowerPoint</Application>
  <PresentationFormat>On-screen Show (16:9)</PresentationFormat>
  <Paragraphs>195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Kuis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ASUS</cp:lastModifiedBy>
  <cp:revision>120</cp:revision>
  <dcterms:created xsi:type="dcterms:W3CDTF">2016-06-25T05:09:46Z</dcterms:created>
  <dcterms:modified xsi:type="dcterms:W3CDTF">2019-03-20T09:16:00Z</dcterms:modified>
</cp:coreProperties>
</file>