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1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0554489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881992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1127352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8201363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8793875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7828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7389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314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8560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99403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2030409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695792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8028343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0399637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923272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2083209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5550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047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4192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6189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84899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6324484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800138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409473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User\Pictures\allah-sw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3886200"/>
            <a:ext cx="3486701" cy="230506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6019800" y="34158"/>
            <a:ext cx="2819400" cy="1185042"/>
          </a:xfrm>
          <a:prstGeom prst="flowChartMultidocument">
            <a:avLst/>
          </a:prstGeom>
          <a:solidFill>
            <a:srgbClr val="DD8047"/>
          </a:solidFill>
          <a:ln w="25400" cap="flat" cmpd="sng" algn="ctr">
            <a:solidFill>
              <a:srgbClr val="DD8047">
                <a:shade val="50000"/>
              </a:srgbClr>
            </a:solidFill>
            <a:prstDash val="solid"/>
          </a:ln>
          <a:effectLst/>
        </p:spPr>
        <p:txBody>
          <a:bodyPr vert="horz" anchor="ctr">
            <a:normAutofit fontScale="85000" lnSpcReduction="20000"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4000" b="1" kern="0" dirty="0" smtClean="0">
                <a:ln w="11430"/>
                <a:gradFill>
                  <a:gsLst>
                    <a:gs pos="0">
                      <a:srgbClr val="94B6D2">
                        <a:tint val="90000"/>
                        <a:satMod val="120000"/>
                      </a:srgbClr>
                    </a:gs>
                    <a:gs pos="25000">
                      <a:srgbClr val="94B6D2">
                        <a:tint val="93000"/>
                        <a:satMod val="120000"/>
                      </a:srgbClr>
                    </a:gs>
                    <a:gs pos="50000">
                      <a:srgbClr val="94B6D2">
                        <a:shade val="89000"/>
                        <a:satMod val="110000"/>
                      </a:srgbClr>
                    </a:gs>
                    <a:gs pos="75000">
                      <a:srgbClr val="94B6D2">
                        <a:tint val="93000"/>
                        <a:satMod val="120000"/>
                      </a:srgbClr>
                    </a:gs>
                    <a:gs pos="100000">
                      <a:srgbClr val="94B6D2">
                        <a:tint val="90000"/>
                        <a:satMod val="120000"/>
                      </a:srgb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Footlight MT Light" pitchFamily="18" charset="0"/>
              </a:rPr>
              <a:t>  </a:t>
            </a:r>
          </a:p>
          <a:p>
            <a:pPr algn="ctr">
              <a:spcBef>
                <a:spcPct val="0"/>
              </a:spcBef>
              <a:defRPr/>
            </a:pPr>
            <a:r>
              <a:rPr lang="en-US" sz="4000" b="1" kern="0" dirty="0" err="1" smtClean="0">
                <a:ln w="11430"/>
                <a:gradFill>
                  <a:gsLst>
                    <a:gs pos="0">
                      <a:srgbClr val="94B6D2">
                        <a:tint val="90000"/>
                        <a:satMod val="120000"/>
                      </a:srgbClr>
                    </a:gs>
                    <a:gs pos="25000">
                      <a:srgbClr val="94B6D2">
                        <a:tint val="93000"/>
                        <a:satMod val="120000"/>
                      </a:srgbClr>
                    </a:gs>
                    <a:gs pos="50000">
                      <a:srgbClr val="94B6D2">
                        <a:shade val="89000"/>
                        <a:satMod val="110000"/>
                      </a:srgbClr>
                    </a:gs>
                    <a:gs pos="75000">
                      <a:srgbClr val="94B6D2">
                        <a:tint val="93000"/>
                        <a:satMod val="120000"/>
                      </a:srgbClr>
                    </a:gs>
                    <a:gs pos="100000">
                      <a:srgbClr val="94B6D2">
                        <a:tint val="90000"/>
                        <a:satMod val="120000"/>
                      </a:srgb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Footlight MT Light" pitchFamily="18" charset="0"/>
              </a:rPr>
              <a:t>Kur</a:t>
            </a:r>
            <a:r>
              <a:rPr lang="en-US" sz="4000" b="1" kern="0" dirty="0" smtClean="0">
                <a:ln w="11430"/>
                <a:gradFill>
                  <a:gsLst>
                    <a:gs pos="0">
                      <a:srgbClr val="94B6D2">
                        <a:tint val="90000"/>
                        <a:satMod val="120000"/>
                      </a:srgbClr>
                    </a:gs>
                    <a:gs pos="25000">
                      <a:srgbClr val="94B6D2">
                        <a:tint val="93000"/>
                        <a:satMod val="120000"/>
                      </a:srgbClr>
                    </a:gs>
                    <a:gs pos="50000">
                      <a:srgbClr val="94B6D2">
                        <a:shade val="89000"/>
                        <a:satMod val="110000"/>
                      </a:srgbClr>
                    </a:gs>
                    <a:gs pos="75000">
                      <a:srgbClr val="94B6D2">
                        <a:tint val="93000"/>
                        <a:satMod val="120000"/>
                      </a:srgbClr>
                    </a:gs>
                    <a:gs pos="100000">
                      <a:srgbClr val="94B6D2">
                        <a:tint val="90000"/>
                        <a:satMod val="120000"/>
                      </a:srgb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Footlight MT Light" pitchFamily="18" charset="0"/>
              </a:rPr>
              <a:t>. 2013</a:t>
            </a:r>
          </a:p>
          <a:p>
            <a:pPr algn="ctr">
              <a:spcBef>
                <a:spcPct val="0"/>
              </a:spcBef>
              <a:defRPr/>
            </a:pPr>
            <a:endParaRPr lang="en-US" sz="4000" b="1" kern="0" dirty="0">
              <a:ln w="11430"/>
              <a:gradFill>
                <a:gsLst>
                  <a:gs pos="0">
                    <a:srgbClr val="94B6D2">
                      <a:tint val="90000"/>
                      <a:satMod val="120000"/>
                    </a:srgbClr>
                  </a:gs>
                  <a:gs pos="25000">
                    <a:srgbClr val="94B6D2">
                      <a:tint val="93000"/>
                      <a:satMod val="120000"/>
                    </a:srgbClr>
                  </a:gs>
                  <a:gs pos="50000">
                    <a:srgbClr val="94B6D2">
                      <a:shade val="89000"/>
                      <a:satMod val="110000"/>
                    </a:srgbClr>
                  </a:gs>
                  <a:gs pos="75000">
                    <a:srgbClr val="94B6D2">
                      <a:tint val="93000"/>
                      <a:satMod val="120000"/>
                    </a:srgbClr>
                  </a:gs>
                  <a:gs pos="100000">
                    <a:srgbClr val="94B6D2">
                      <a:tint val="90000"/>
                      <a:satMod val="120000"/>
                    </a:srgb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Footlight MT Light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-228600" y="838200"/>
            <a:ext cx="8668407" cy="2781300"/>
          </a:xfrm>
          <a:prstGeom prst="rect">
            <a:avLst/>
          </a:prstGeom>
        </p:spPr>
        <p:txBody>
          <a:bodyPr anchor="b">
            <a:normAutofit fontScale="52500" lnSpcReduction="2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>
              <a:defRPr/>
            </a:pPr>
            <a:r>
              <a:rPr lang="en-US" sz="7300" b="1" dirty="0" smtClean="0">
                <a:ln w="11430"/>
                <a:gradFill>
                  <a:gsLst>
                    <a:gs pos="0">
                      <a:srgbClr val="DD8047">
                        <a:tint val="70000"/>
                        <a:satMod val="245000"/>
                      </a:srgbClr>
                    </a:gs>
                    <a:gs pos="75000">
                      <a:srgbClr val="DD8047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DD8047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ill Sans MT"/>
              </a:rPr>
              <a:t>           </a:t>
            </a:r>
            <a:r>
              <a:rPr lang="en-US" sz="7300" b="1" dirty="0" err="1" smtClean="0">
                <a:ln w="11430"/>
                <a:gradFill>
                  <a:gsLst>
                    <a:gs pos="0">
                      <a:srgbClr val="DD8047">
                        <a:tint val="70000"/>
                        <a:satMod val="245000"/>
                      </a:srgbClr>
                    </a:gs>
                    <a:gs pos="75000">
                      <a:srgbClr val="DD8047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DD8047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ill Sans MT"/>
              </a:rPr>
              <a:t>Pendidikan</a:t>
            </a:r>
            <a:endParaRPr lang="en-US" sz="7300" b="1" dirty="0" smtClean="0">
              <a:ln w="11430"/>
              <a:gradFill>
                <a:gsLst>
                  <a:gs pos="0">
                    <a:srgbClr val="DD8047">
                      <a:tint val="70000"/>
                      <a:satMod val="245000"/>
                    </a:srgbClr>
                  </a:gs>
                  <a:gs pos="75000">
                    <a:srgbClr val="DD8047">
                      <a:tint val="90000"/>
                      <a:shade val="60000"/>
                      <a:satMod val="240000"/>
                    </a:srgbClr>
                  </a:gs>
                  <a:gs pos="100000">
                    <a:srgbClr val="DD8047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ill Sans MT"/>
            </a:endParaRPr>
          </a:p>
          <a:p>
            <a:pPr>
              <a:defRPr/>
            </a:pPr>
            <a:r>
              <a:rPr lang="en-US" sz="10300" b="1" dirty="0" smtClean="0">
                <a:ln w="11430"/>
                <a:gradFill>
                  <a:gsLst>
                    <a:gs pos="0">
                      <a:srgbClr val="DD8047">
                        <a:tint val="70000"/>
                        <a:satMod val="245000"/>
                      </a:srgbClr>
                    </a:gs>
                    <a:gs pos="75000">
                      <a:srgbClr val="DD8047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DD8047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ill Sans MT"/>
              </a:rPr>
              <a:t>     Agama Islam </a:t>
            </a:r>
          </a:p>
          <a:p>
            <a:pPr>
              <a:defRPr/>
            </a:pPr>
            <a:r>
              <a:rPr lang="en-US" sz="7300" b="1" dirty="0" smtClean="0">
                <a:ln w="11430"/>
                <a:gradFill>
                  <a:gsLst>
                    <a:gs pos="0">
                      <a:srgbClr val="DD8047">
                        <a:tint val="70000"/>
                        <a:satMod val="245000"/>
                      </a:srgbClr>
                    </a:gs>
                    <a:gs pos="75000">
                      <a:srgbClr val="DD8047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DD8047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ill Sans MT"/>
              </a:rPr>
              <a:t>       </a:t>
            </a:r>
            <a:r>
              <a:rPr lang="en-US" sz="7300" b="1" dirty="0" err="1" smtClean="0">
                <a:ln w="11430"/>
                <a:gradFill>
                  <a:gsLst>
                    <a:gs pos="0">
                      <a:srgbClr val="DD8047">
                        <a:tint val="70000"/>
                        <a:satMod val="245000"/>
                      </a:srgbClr>
                    </a:gs>
                    <a:gs pos="75000">
                      <a:srgbClr val="DD8047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DD8047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ill Sans MT"/>
              </a:rPr>
              <a:t>dan</a:t>
            </a:r>
            <a:r>
              <a:rPr lang="en-US" sz="7300" b="1" dirty="0" smtClean="0">
                <a:ln w="11430"/>
                <a:gradFill>
                  <a:gsLst>
                    <a:gs pos="0">
                      <a:srgbClr val="DD8047">
                        <a:tint val="70000"/>
                        <a:satMod val="245000"/>
                      </a:srgbClr>
                    </a:gs>
                    <a:gs pos="75000">
                      <a:srgbClr val="DD8047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DD8047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ill Sans MT"/>
              </a:rPr>
              <a:t> Budi </a:t>
            </a:r>
            <a:r>
              <a:rPr lang="en-US" sz="7300" b="1" dirty="0" err="1" smtClean="0">
                <a:ln w="11430"/>
                <a:gradFill>
                  <a:gsLst>
                    <a:gs pos="0">
                      <a:srgbClr val="DD8047">
                        <a:tint val="70000"/>
                        <a:satMod val="245000"/>
                      </a:srgbClr>
                    </a:gs>
                    <a:gs pos="75000">
                      <a:srgbClr val="DD8047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DD8047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ill Sans MT"/>
              </a:rPr>
              <a:t>Pekerti</a:t>
            </a:r>
            <a:endParaRPr lang="en-US" sz="7300" b="1" dirty="0" smtClean="0">
              <a:ln w="11430"/>
              <a:gradFill>
                <a:gsLst>
                  <a:gs pos="0">
                    <a:srgbClr val="DD8047">
                      <a:tint val="70000"/>
                      <a:satMod val="245000"/>
                    </a:srgbClr>
                  </a:gs>
                  <a:gs pos="75000">
                    <a:srgbClr val="DD8047">
                      <a:tint val="90000"/>
                      <a:shade val="60000"/>
                      <a:satMod val="240000"/>
                    </a:srgbClr>
                  </a:gs>
                  <a:gs pos="100000">
                    <a:srgbClr val="DD8047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ill Sans MT"/>
            </a:endParaRPr>
          </a:p>
          <a:p>
            <a:pPr>
              <a:defRPr/>
            </a:pPr>
            <a:endParaRPr lang="en-US" sz="5300" b="1" dirty="0" smtClean="0">
              <a:ln w="11430"/>
              <a:gradFill>
                <a:gsLst>
                  <a:gs pos="0">
                    <a:srgbClr val="DD8047">
                      <a:tint val="70000"/>
                      <a:satMod val="245000"/>
                    </a:srgbClr>
                  </a:gs>
                  <a:gs pos="75000">
                    <a:srgbClr val="DD8047">
                      <a:tint val="90000"/>
                      <a:shade val="60000"/>
                      <a:satMod val="240000"/>
                    </a:srgbClr>
                  </a:gs>
                  <a:gs pos="100000">
                    <a:srgbClr val="DD8047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ill Sans MT"/>
            </a:endParaRPr>
          </a:p>
          <a:p>
            <a:pPr>
              <a:defRPr/>
            </a:pPr>
            <a:r>
              <a:rPr lang="en-US" sz="53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ill Sans MT"/>
              </a:rPr>
              <a:t>              </a:t>
            </a:r>
            <a:r>
              <a:rPr lang="en-US" sz="5300" b="1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ill Sans MT"/>
              </a:rPr>
              <a:t>Untuk</a:t>
            </a:r>
            <a:r>
              <a:rPr lang="en-US" sz="53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ill Sans MT"/>
              </a:rPr>
              <a:t>  </a:t>
            </a:r>
            <a:r>
              <a:rPr lang="en-US" sz="73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ill Sans MT"/>
              </a:rPr>
              <a:t>SMA </a:t>
            </a:r>
            <a:r>
              <a:rPr lang="en-US" sz="7300" b="1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ill Sans MT"/>
              </a:rPr>
              <a:t>Kelas</a:t>
            </a:r>
            <a:r>
              <a:rPr lang="en-US" sz="73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ill Sans MT"/>
              </a:rPr>
              <a:t> X</a:t>
            </a:r>
            <a:endParaRPr lang="en-US" sz="73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ill Sans MT"/>
            </a:endParaRPr>
          </a:p>
        </p:txBody>
      </p:sp>
      <p:pic>
        <p:nvPicPr>
          <p:cNvPr id="8" name="Picture 2" descr="C:\Users\P0090\Desktop\2 0 1 4\Cover\Agama Islam SMA-1Re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676400"/>
            <a:ext cx="2569536" cy="367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5771057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304800"/>
            <a:ext cx="8503920" cy="60198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 fontScale="70000" lnSpcReduction="20000"/>
          </a:bodyPr>
          <a:lstStyle/>
          <a:p>
            <a:pPr marL="514350" indent="-514350" algn="just">
              <a:buNone/>
            </a:pPr>
            <a:r>
              <a:rPr lang="en-US" sz="3600" dirty="0" smtClean="0">
                <a:latin typeface="Times New Roman"/>
                <a:cs typeface="Times New Roman"/>
              </a:rPr>
              <a:t>e.  </a:t>
            </a:r>
            <a:r>
              <a:rPr lang="en-US" sz="3600" dirty="0" err="1" smtClean="0">
                <a:latin typeface="Times New Roman"/>
                <a:cs typeface="Times New Roman"/>
              </a:rPr>
              <a:t>Untuk</a:t>
            </a:r>
            <a:r>
              <a:rPr lang="en-US" sz="3600" dirty="0" smtClean="0">
                <a:latin typeface="Times New Roman"/>
                <a:cs typeface="Times New Roman"/>
              </a:rPr>
              <a:t> </a:t>
            </a:r>
            <a:r>
              <a:rPr lang="en-US" sz="3600" dirty="0" err="1" smtClean="0">
                <a:latin typeface="Times New Roman"/>
                <a:cs typeface="Times New Roman"/>
              </a:rPr>
              <a:t>menumbuhkembangkan</a:t>
            </a:r>
            <a:r>
              <a:rPr lang="en-US" sz="3600" dirty="0" smtClean="0">
                <a:latin typeface="Times New Roman"/>
                <a:cs typeface="Times New Roman"/>
              </a:rPr>
              <a:t> </a:t>
            </a:r>
            <a:r>
              <a:rPr lang="en-US" sz="3600" dirty="0" err="1" smtClean="0">
                <a:latin typeface="Times New Roman"/>
                <a:cs typeface="Times New Roman"/>
              </a:rPr>
              <a:t>sikap</a:t>
            </a:r>
            <a:r>
              <a:rPr lang="en-US" sz="3600" dirty="0" smtClean="0">
                <a:latin typeface="Times New Roman"/>
                <a:cs typeface="Times New Roman"/>
              </a:rPr>
              <a:t> </a:t>
            </a:r>
            <a:r>
              <a:rPr lang="en-US" sz="3600" i="1" dirty="0" err="1" smtClean="0">
                <a:latin typeface="Times New Roman"/>
                <a:cs typeface="Times New Roman"/>
              </a:rPr>
              <a:t>ḥusnuẓẓan</a:t>
            </a:r>
            <a:r>
              <a:rPr lang="en-US" sz="3600" dirty="0" smtClean="0">
                <a:latin typeface="Times New Roman"/>
                <a:cs typeface="Times New Roman"/>
              </a:rPr>
              <a:t>, </a:t>
            </a:r>
            <a:r>
              <a:rPr lang="en-US" sz="3600" dirty="0" err="1" smtClean="0">
                <a:latin typeface="Times New Roman"/>
                <a:cs typeface="Times New Roman"/>
              </a:rPr>
              <a:t>umat</a:t>
            </a:r>
            <a:r>
              <a:rPr lang="en-US" sz="3600" dirty="0" smtClean="0">
                <a:latin typeface="Times New Roman"/>
                <a:cs typeface="Times New Roman"/>
              </a:rPr>
              <a:t> Islam </a:t>
            </a:r>
            <a:r>
              <a:rPr lang="en-US" sz="3600" dirty="0" err="1" smtClean="0">
                <a:latin typeface="Times New Roman"/>
                <a:cs typeface="Times New Roman"/>
              </a:rPr>
              <a:t>wajib</a:t>
            </a:r>
            <a:r>
              <a:rPr lang="en-US" sz="3600" dirty="0" smtClean="0">
                <a:latin typeface="Times New Roman"/>
                <a:cs typeface="Times New Roman"/>
              </a:rPr>
              <a:t> </a:t>
            </a:r>
            <a:r>
              <a:rPr lang="en-US" sz="3600" dirty="0" err="1" smtClean="0">
                <a:latin typeface="Times New Roman"/>
                <a:cs typeface="Times New Roman"/>
              </a:rPr>
              <a:t>mengembangkan</a:t>
            </a:r>
            <a:r>
              <a:rPr lang="en-US" sz="3600" dirty="0" smtClean="0">
                <a:latin typeface="Times New Roman"/>
                <a:cs typeface="Times New Roman"/>
              </a:rPr>
              <a:t> </a:t>
            </a:r>
            <a:r>
              <a:rPr lang="en-US" sz="3600" dirty="0" err="1" smtClean="0">
                <a:latin typeface="Times New Roman"/>
                <a:cs typeface="Times New Roman"/>
              </a:rPr>
              <a:t>sikap-sikap</a:t>
            </a:r>
            <a:r>
              <a:rPr lang="en-US" sz="3600" dirty="0" smtClean="0">
                <a:latin typeface="Times New Roman"/>
                <a:cs typeface="Times New Roman"/>
              </a:rPr>
              <a:t> </a:t>
            </a:r>
            <a:r>
              <a:rPr lang="en-US" sz="3600" dirty="0" err="1" smtClean="0">
                <a:latin typeface="Times New Roman"/>
                <a:cs typeface="Times New Roman"/>
              </a:rPr>
              <a:t>berikut</a:t>
            </a:r>
            <a:r>
              <a:rPr lang="en-US" sz="3600" dirty="0" smtClean="0">
                <a:latin typeface="Times New Roman"/>
                <a:cs typeface="Times New Roman"/>
              </a:rPr>
              <a:t>, </a:t>
            </a:r>
            <a:r>
              <a:rPr lang="en-US" sz="3600" dirty="0" err="1" smtClean="0">
                <a:latin typeface="Times New Roman"/>
                <a:cs typeface="Times New Roman"/>
              </a:rPr>
              <a:t>antaranya</a:t>
            </a:r>
            <a:r>
              <a:rPr lang="en-US" sz="3600" dirty="0" smtClean="0">
                <a:latin typeface="Times New Roman"/>
                <a:cs typeface="Times New Roman"/>
              </a:rPr>
              <a:t>:</a:t>
            </a:r>
          </a:p>
          <a:p>
            <a:pPr marL="514350" indent="-514350" algn="just"/>
            <a:r>
              <a:rPr lang="en-US" sz="3600" dirty="0" err="1" smtClean="0">
                <a:latin typeface="Times New Roman"/>
                <a:cs typeface="Times New Roman"/>
              </a:rPr>
              <a:t>Menyadari</a:t>
            </a:r>
            <a:r>
              <a:rPr lang="en-US" sz="3600" dirty="0" smtClean="0">
                <a:latin typeface="Times New Roman"/>
                <a:cs typeface="Times New Roman"/>
              </a:rPr>
              <a:t> </a:t>
            </a:r>
            <a:r>
              <a:rPr lang="en-US" sz="3600" dirty="0" err="1" smtClean="0">
                <a:latin typeface="Times New Roman"/>
                <a:cs typeface="Times New Roman"/>
              </a:rPr>
              <a:t>bahwa</a:t>
            </a:r>
            <a:r>
              <a:rPr lang="en-US" sz="3600" dirty="0" smtClean="0">
                <a:latin typeface="Times New Roman"/>
                <a:cs typeface="Times New Roman"/>
              </a:rPr>
              <a:t> </a:t>
            </a:r>
            <a:r>
              <a:rPr lang="en-US" sz="3600" dirty="0" err="1" smtClean="0">
                <a:latin typeface="Times New Roman"/>
                <a:cs typeface="Times New Roman"/>
              </a:rPr>
              <a:t>semua</a:t>
            </a:r>
            <a:r>
              <a:rPr lang="en-US" sz="3600" dirty="0" smtClean="0">
                <a:latin typeface="Times New Roman"/>
                <a:cs typeface="Times New Roman"/>
              </a:rPr>
              <a:t> </a:t>
            </a:r>
            <a:r>
              <a:rPr lang="en-US" sz="3600" dirty="0" err="1" smtClean="0">
                <a:latin typeface="Times New Roman"/>
                <a:cs typeface="Times New Roman"/>
              </a:rPr>
              <a:t>kenikmatan</a:t>
            </a:r>
            <a:r>
              <a:rPr lang="en-US" sz="3600" dirty="0" smtClean="0">
                <a:latin typeface="Times New Roman"/>
                <a:cs typeface="Times New Roman"/>
              </a:rPr>
              <a:t> </a:t>
            </a:r>
            <a:r>
              <a:rPr lang="en-US" sz="3600" dirty="0" err="1" smtClean="0">
                <a:latin typeface="Times New Roman"/>
                <a:cs typeface="Times New Roman"/>
              </a:rPr>
              <a:t>dari</a:t>
            </a:r>
            <a:r>
              <a:rPr lang="en-US" sz="3600" dirty="0" smtClean="0">
                <a:latin typeface="Times New Roman"/>
                <a:cs typeface="Times New Roman"/>
              </a:rPr>
              <a:t> Allah.</a:t>
            </a:r>
          </a:p>
          <a:p>
            <a:pPr marL="514350" indent="-514350" algn="just"/>
            <a:r>
              <a:rPr lang="en-US" sz="3600" dirty="0" err="1" smtClean="0">
                <a:latin typeface="Times New Roman"/>
                <a:cs typeface="Times New Roman"/>
              </a:rPr>
              <a:t>Menyadari</a:t>
            </a:r>
            <a:r>
              <a:rPr lang="en-US" sz="3600" dirty="0" smtClean="0">
                <a:latin typeface="Times New Roman"/>
                <a:cs typeface="Times New Roman"/>
              </a:rPr>
              <a:t> </a:t>
            </a:r>
            <a:r>
              <a:rPr lang="en-US" sz="3600" dirty="0" err="1" smtClean="0">
                <a:latin typeface="Times New Roman"/>
                <a:cs typeface="Times New Roman"/>
              </a:rPr>
              <a:t>bahwa</a:t>
            </a:r>
            <a:r>
              <a:rPr lang="en-US" sz="3600" dirty="0" smtClean="0">
                <a:latin typeface="Times New Roman"/>
                <a:cs typeface="Times New Roman"/>
              </a:rPr>
              <a:t> Allah </a:t>
            </a:r>
            <a:r>
              <a:rPr lang="en-US" sz="3600" dirty="0" err="1" smtClean="0">
                <a:latin typeface="Times New Roman"/>
                <a:cs typeface="Times New Roman"/>
              </a:rPr>
              <a:t>akan</a:t>
            </a:r>
            <a:r>
              <a:rPr lang="en-US" sz="3600" dirty="0" smtClean="0">
                <a:latin typeface="Times New Roman"/>
                <a:cs typeface="Times New Roman"/>
              </a:rPr>
              <a:t> </a:t>
            </a:r>
            <a:r>
              <a:rPr lang="en-US" sz="3600" dirty="0" err="1" smtClean="0">
                <a:latin typeface="Times New Roman"/>
                <a:cs typeface="Times New Roman"/>
              </a:rPr>
              <a:t>memberikan</a:t>
            </a:r>
            <a:r>
              <a:rPr lang="en-US" sz="3600" dirty="0" smtClean="0">
                <a:latin typeface="Times New Roman"/>
                <a:cs typeface="Times New Roman"/>
              </a:rPr>
              <a:t> </a:t>
            </a:r>
            <a:r>
              <a:rPr lang="en-US" sz="3600" dirty="0" err="1" smtClean="0">
                <a:latin typeface="Times New Roman"/>
                <a:cs typeface="Times New Roman"/>
              </a:rPr>
              <a:t>kenikmatan</a:t>
            </a:r>
            <a:r>
              <a:rPr lang="en-US" sz="3600" dirty="0" smtClean="0">
                <a:latin typeface="Times New Roman"/>
                <a:cs typeface="Times New Roman"/>
              </a:rPr>
              <a:t> </a:t>
            </a:r>
            <a:r>
              <a:rPr lang="en-US" sz="3600" dirty="0" err="1" smtClean="0">
                <a:latin typeface="Times New Roman"/>
                <a:cs typeface="Times New Roman"/>
              </a:rPr>
              <a:t>sesuai</a:t>
            </a:r>
            <a:r>
              <a:rPr lang="en-US" sz="3600" dirty="0" smtClean="0">
                <a:latin typeface="Times New Roman"/>
                <a:cs typeface="Times New Roman"/>
              </a:rPr>
              <a:t> </a:t>
            </a:r>
            <a:r>
              <a:rPr lang="en-US" sz="3600" dirty="0" err="1" smtClean="0">
                <a:latin typeface="Times New Roman"/>
                <a:cs typeface="Times New Roman"/>
              </a:rPr>
              <a:t>jerih</a:t>
            </a:r>
            <a:r>
              <a:rPr lang="en-US" sz="3600" dirty="0" smtClean="0">
                <a:latin typeface="Times New Roman"/>
                <a:cs typeface="Times New Roman"/>
              </a:rPr>
              <a:t> </a:t>
            </a:r>
            <a:r>
              <a:rPr lang="en-US" sz="3600" dirty="0" err="1" smtClean="0">
                <a:latin typeface="Times New Roman"/>
                <a:cs typeface="Times New Roman"/>
              </a:rPr>
              <a:t>payah</a:t>
            </a:r>
            <a:r>
              <a:rPr lang="en-US" sz="3600" dirty="0" smtClean="0">
                <a:latin typeface="Times New Roman"/>
                <a:cs typeface="Times New Roman"/>
              </a:rPr>
              <a:t> yang </a:t>
            </a:r>
            <a:r>
              <a:rPr lang="en-US" sz="3600" dirty="0" err="1" smtClean="0">
                <a:latin typeface="Times New Roman"/>
                <a:cs typeface="Times New Roman"/>
              </a:rPr>
              <a:t>dilakukan</a:t>
            </a:r>
            <a:r>
              <a:rPr lang="en-US" sz="3600" dirty="0" smtClean="0">
                <a:latin typeface="Times New Roman"/>
                <a:cs typeface="Times New Roman"/>
              </a:rPr>
              <a:t> </a:t>
            </a:r>
            <a:r>
              <a:rPr lang="en-US" sz="3600" dirty="0" err="1" smtClean="0">
                <a:latin typeface="Times New Roman"/>
                <a:cs typeface="Times New Roman"/>
              </a:rPr>
              <a:t>oleh</a:t>
            </a:r>
            <a:r>
              <a:rPr lang="en-US" sz="3600" dirty="0" smtClean="0">
                <a:latin typeface="Times New Roman"/>
                <a:cs typeface="Times New Roman"/>
              </a:rPr>
              <a:t> </a:t>
            </a:r>
            <a:r>
              <a:rPr lang="en-US" sz="3600" dirty="0" err="1" smtClean="0">
                <a:latin typeface="Times New Roman"/>
                <a:cs typeface="Times New Roman"/>
              </a:rPr>
              <a:t>manusia</a:t>
            </a:r>
            <a:r>
              <a:rPr lang="en-US" sz="3600" dirty="0" smtClean="0">
                <a:latin typeface="Times New Roman"/>
                <a:cs typeface="Times New Roman"/>
              </a:rPr>
              <a:t>.</a:t>
            </a:r>
          </a:p>
          <a:p>
            <a:pPr marL="514350" indent="-514350" algn="just"/>
            <a:r>
              <a:rPr lang="en-US" sz="3600" dirty="0" err="1" smtClean="0">
                <a:latin typeface="Times New Roman"/>
                <a:cs typeface="Times New Roman"/>
              </a:rPr>
              <a:t>Menyadari</a:t>
            </a:r>
            <a:r>
              <a:rPr lang="en-US" sz="3600" dirty="0" smtClean="0">
                <a:latin typeface="Times New Roman"/>
                <a:cs typeface="Times New Roman"/>
              </a:rPr>
              <a:t> </a:t>
            </a:r>
            <a:r>
              <a:rPr lang="en-US" sz="3600" dirty="0" err="1" smtClean="0">
                <a:latin typeface="Times New Roman"/>
                <a:cs typeface="Times New Roman"/>
              </a:rPr>
              <a:t>bahwa</a:t>
            </a:r>
            <a:r>
              <a:rPr lang="en-US" sz="3600" dirty="0" smtClean="0">
                <a:latin typeface="Times New Roman"/>
                <a:cs typeface="Times New Roman"/>
              </a:rPr>
              <a:t> </a:t>
            </a:r>
            <a:r>
              <a:rPr lang="en-US" sz="3600" dirty="0" err="1" smtClean="0">
                <a:latin typeface="Times New Roman"/>
                <a:cs typeface="Times New Roman"/>
              </a:rPr>
              <a:t>ketika</a:t>
            </a:r>
            <a:r>
              <a:rPr lang="en-US" sz="3600" dirty="0" smtClean="0">
                <a:latin typeface="Times New Roman"/>
                <a:cs typeface="Times New Roman"/>
              </a:rPr>
              <a:t> Allah </a:t>
            </a:r>
            <a:r>
              <a:rPr lang="en-US" sz="3600" dirty="0" err="1" smtClean="0">
                <a:latin typeface="Times New Roman"/>
                <a:cs typeface="Times New Roman"/>
              </a:rPr>
              <a:t>memberikan</a:t>
            </a:r>
            <a:r>
              <a:rPr lang="en-US" sz="3600" dirty="0" smtClean="0">
                <a:latin typeface="Times New Roman"/>
                <a:cs typeface="Times New Roman"/>
              </a:rPr>
              <a:t> </a:t>
            </a:r>
            <a:r>
              <a:rPr lang="en-US" sz="3600" dirty="0" err="1" smtClean="0">
                <a:latin typeface="Times New Roman"/>
                <a:cs typeface="Times New Roman"/>
              </a:rPr>
              <a:t>nikmat</a:t>
            </a:r>
            <a:r>
              <a:rPr lang="en-US" sz="3600" dirty="0" smtClean="0">
                <a:latin typeface="Times New Roman"/>
                <a:cs typeface="Times New Roman"/>
              </a:rPr>
              <a:t> </a:t>
            </a:r>
            <a:r>
              <a:rPr lang="en-US" sz="3600" dirty="0" err="1" smtClean="0">
                <a:latin typeface="Times New Roman"/>
                <a:cs typeface="Times New Roman"/>
              </a:rPr>
              <a:t>kepada</a:t>
            </a:r>
            <a:r>
              <a:rPr lang="en-US" sz="3600" dirty="0" smtClean="0">
                <a:latin typeface="Times New Roman"/>
                <a:cs typeface="Times New Roman"/>
              </a:rPr>
              <a:t> </a:t>
            </a:r>
            <a:r>
              <a:rPr lang="en-US" sz="3600" dirty="0" err="1" smtClean="0">
                <a:latin typeface="Times New Roman"/>
                <a:cs typeface="Times New Roman"/>
              </a:rPr>
              <a:t>seseorang</a:t>
            </a:r>
            <a:r>
              <a:rPr lang="en-US" sz="3600" dirty="0" smtClean="0">
                <a:latin typeface="Times New Roman"/>
                <a:cs typeface="Times New Roman"/>
              </a:rPr>
              <a:t>, </a:t>
            </a:r>
            <a:r>
              <a:rPr lang="en-US" sz="3600" dirty="0" err="1" smtClean="0">
                <a:latin typeface="Times New Roman"/>
                <a:cs typeface="Times New Roman"/>
              </a:rPr>
              <a:t>pada</a:t>
            </a:r>
            <a:r>
              <a:rPr lang="en-US" sz="3600" dirty="0" smtClean="0">
                <a:latin typeface="Times New Roman"/>
                <a:cs typeface="Times New Roman"/>
              </a:rPr>
              <a:t> </a:t>
            </a:r>
            <a:r>
              <a:rPr lang="en-US" sz="3600" dirty="0" err="1" smtClean="0">
                <a:latin typeface="Times New Roman"/>
                <a:cs typeface="Times New Roman"/>
              </a:rPr>
              <a:t>saat</a:t>
            </a:r>
            <a:r>
              <a:rPr lang="en-US" sz="3600" dirty="0" smtClean="0">
                <a:latin typeface="Times New Roman"/>
                <a:cs typeface="Times New Roman"/>
              </a:rPr>
              <a:t> </a:t>
            </a:r>
            <a:r>
              <a:rPr lang="en-US" sz="3600" dirty="0" err="1" smtClean="0">
                <a:latin typeface="Times New Roman"/>
                <a:cs typeface="Times New Roman"/>
              </a:rPr>
              <a:t>seseorang</a:t>
            </a:r>
            <a:r>
              <a:rPr lang="en-US" sz="3600" dirty="0" smtClean="0">
                <a:latin typeface="Times New Roman"/>
                <a:cs typeface="Times New Roman"/>
              </a:rPr>
              <a:t> </a:t>
            </a:r>
            <a:r>
              <a:rPr lang="en-US" sz="3600" dirty="0" err="1" smtClean="0">
                <a:latin typeface="Times New Roman"/>
                <a:cs typeface="Times New Roman"/>
              </a:rPr>
              <a:t>bekerja</a:t>
            </a:r>
            <a:r>
              <a:rPr lang="en-US" sz="3600" dirty="0" smtClean="0">
                <a:latin typeface="Times New Roman"/>
                <a:cs typeface="Times New Roman"/>
              </a:rPr>
              <a:t> </a:t>
            </a:r>
            <a:r>
              <a:rPr lang="en-US" sz="3600" dirty="0" err="1" smtClean="0">
                <a:latin typeface="Times New Roman"/>
                <a:cs typeface="Times New Roman"/>
              </a:rPr>
              <a:t>dengan</a:t>
            </a:r>
            <a:r>
              <a:rPr lang="en-US" sz="3600" dirty="0" smtClean="0">
                <a:latin typeface="Times New Roman"/>
                <a:cs typeface="Times New Roman"/>
              </a:rPr>
              <a:t> </a:t>
            </a:r>
            <a:r>
              <a:rPr lang="en-US" sz="3600" dirty="0" err="1" smtClean="0">
                <a:latin typeface="Times New Roman"/>
                <a:cs typeface="Times New Roman"/>
              </a:rPr>
              <a:t>sungguh-sungguh</a:t>
            </a:r>
            <a:endParaRPr lang="en-US" sz="3600" dirty="0" smtClean="0">
              <a:latin typeface="Times New Roman"/>
              <a:cs typeface="Times New Roman"/>
            </a:endParaRPr>
          </a:p>
          <a:p>
            <a:pPr marL="514350" indent="-514350" algn="just"/>
            <a:r>
              <a:rPr lang="en-US" sz="3600" dirty="0" err="1" smtClean="0">
                <a:latin typeface="Times New Roman"/>
                <a:cs typeface="Times New Roman"/>
              </a:rPr>
              <a:t>Memahami</a:t>
            </a:r>
            <a:r>
              <a:rPr lang="en-US" sz="3600" dirty="0" smtClean="0">
                <a:latin typeface="Times New Roman"/>
                <a:cs typeface="Times New Roman"/>
              </a:rPr>
              <a:t> </a:t>
            </a:r>
            <a:r>
              <a:rPr lang="en-US" sz="3600" dirty="0" err="1" smtClean="0">
                <a:latin typeface="Times New Roman"/>
                <a:cs typeface="Times New Roman"/>
              </a:rPr>
              <a:t>manfaat</a:t>
            </a:r>
            <a:r>
              <a:rPr lang="en-US" sz="3600" dirty="0" smtClean="0">
                <a:latin typeface="Times New Roman"/>
                <a:cs typeface="Times New Roman"/>
              </a:rPr>
              <a:t> </a:t>
            </a:r>
            <a:r>
              <a:rPr lang="en-US" sz="3600" i="1" dirty="0" err="1" smtClean="0">
                <a:latin typeface="Times New Roman"/>
                <a:cs typeface="Times New Roman"/>
              </a:rPr>
              <a:t>ḥusnuẓẓan</a:t>
            </a:r>
            <a:r>
              <a:rPr lang="en-US" sz="3600" dirty="0" smtClean="0">
                <a:latin typeface="Times New Roman"/>
                <a:cs typeface="Times New Roman"/>
              </a:rPr>
              <a:t> </a:t>
            </a:r>
            <a:r>
              <a:rPr lang="en-US" sz="3600" dirty="0" err="1" smtClean="0">
                <a:latin typeface="Times New Roman"/>
                <a:cs typeface="Times New Roman"/>
              </a:rPr>
              <a:t>dan</a:t>
            </a:r>
            <a:r>
              <a:rPr lang="en-US" sz="3600" dirty="0" smtClean="0">
                <a:latin typeface="Times New Roman"/>
                <a:cs typeface="Times New Roman"/>
              </a:rPr>
              <a:t> </a:t>
            </a:r>
            <a:r>
              <a:rPr lang="en-US" sz="3600" dirty="0" err="1" smtClean="0">
                <a:latin typeface="Times New Roman"/>
                <a:cs typeface="Times New Roman"/>
              </a:rPr>
              <a:t>bahaya</a:t>
            </a:r>
            <a:r>
              <a:rPr lang="en-US" sz="3600" dirty="0" smtClean="0">
                <a:latin typeface="Times New Roman"/>
                <a:cs typeface="Times New Roman"/>
              </a:rPr>
              <a:t> </a:t>
            </a:r>
            <a:r>
              <a:rPr lang="en-US" sz="3600" i="1" dirty="0" err="1" smtClean="0">
                <a:latin typeface="Times New Roman"/>
                <a:cs typeface="Times New Roman"/>
              </a:rPr>
              <a:t>su’ūẓẓan</a:t>
            </a:r>
            <a:r>
              <a:rPr lang="en-US" sz="3600" i="1" dirty="0" smtClean="0">
                <a:latin typeface="Times New Roman"/>
                <a:cs typeface="Times New Roman"/>
              </a:rPr>
              <a:t> </a:t>
            </a:r>
            <a:r>
              <a:rPr lang="en-US" sz="3600" dirty="0" err="1" smtClean="0">
                <a:latin typeface="Times New Roman"/>
                <a:cs typeface="Times New Roman"/>
              </a:rPr>
              <a:t>dalam</a:t>
            </a:r>
            <a:r>
              <a:rPr lang="en-US" sz="3600" dirty="0" smtClean="0">
                <a:latin typeface="Times New Roman"/>
                <a:cs typeface="Times New Roman"/>
              </a:rPr>
              <a:t> </a:t>
            </a:r>
            <a:r>
              <a:rPr lang="en-US" sz="3600" dirty="0" err="1" smtClean="0">
                <a:latin typeface="Times New Roman"/>
                <a:cs typeface="Times New Roman"/>
              </a:rPr>
              <a:t>kehidupan</a:t>
            </a:r>
            <a:r>
              <a:rPr lang="en-US" sz="3600" dirty="0" smtClean="0">
                <a:latin typeface="Times New Roman"/>
                <a:cs typeface="Times New Roman"/>
              </a:rPr>
              <a:t>.</a:t>
            </a:r>
          </a:p>
          <a:p>
            <a:pPr marL="514350" indent="-514350" algn="just"/>
            <a:r>
              <a:rPr lang="en-US" sz="3600" dirty="0" err="1" smtClean="0">
                <a:latin typeface="Times New Roman"/>
                <a:cs typeface="Times New Roman"/>
              </a:rPr>
              <a:t>Memperdalam</a:t>
            </a:r>
            <a:r>
              <a:rPr lang="en-US" sz="3600" dirty="0" smtClean="0">
                <a:latin typeface="Times New Roman"/>
                <a:cs typeface="Times New Roman"/>
              </a:rPr>
              <a:t> </a:t>
            </a:r>
            <a:r>
              <a:rPr lang="en-US" sz="3600" dirty="0" err="1" smtClean="0">
                <a:latin typeface="Times New Roman"/>
                <a:cs typeface="Times New Roman"/>
              </a:rPr>
              <a:t>belajar</a:t>
            </a:r>
            <a:r>
              <a:rPr lang="en-US" sz="3600" dirty="0" smtClean="0">
                <a:latin typeface="Times New Roman"/>
                <a:cs typeface="Times New Roman"/>
              </a:rPr>
              <a:t> </a:t>
            </a:r>
            <a:r>
              <a:rPr lang="en-US" sz="3600" dirty="0" err="1" smtClean="0">
                <a:latin typeface="Times New Roman"/>
                <a:cs typeface="Times New Roman"/>
              </a:rPr>
              <a:t>ilmu</a:t>
            </a:r>
            <a:r>
              <a:rPr lang="en-US" sz="3600" dirty="0" smtClean="0">
                <a:latin typeface="Times New Roman"/>
                <a:cs typeface="Times New Roman"/>
              </a:rPr>
              <a:t> agama </a:t>
            </a:r>
            <a:r>
              <a:rPr lang="en-US" sz="3600" dirty="0" err="1" smtClean="0">
                <a:latin typeface="Times New Roman"/>
                <a:cs typeface="Times New Roman"/>
              </a:rPr>
              <a:t>islam</a:t>
            </a:r>
            <a:endParaRPr lang="en-US" sz="3600" dirty="0" smtClean="0">
              <a:latin typeface="Times New Roman"/>
              <a:cs typeface="Times New Roman"/>
            </a:endParaRPr>
          </a:p>
          <a:p>
            <a:pPr marL="514350" indent="-514350" algn="just"/>
            <a:r>
              <a:rPr lang="en-US" sz="3600" dirty="0" err="1" smtClean="0">
                <a:latin typeface="Times New Roman"/>
                <a:cs typeface="Times New Roman"/>
              </a:rPr>
              <a:t>Mengembangkan</a:t>
            </a:r>
            <a:r>
              <a:rPr lang="en-US" sz="3600" dirty="0" smtClean="0">
                <a:latin typeface="Times New Roman"/>
                <a:cs typeface="Times New Roman"/>
              </a:rPr>
              <a:t> </a:t>
            </a:r>
            <a:r>
              <a:rPr lang="en-US" sz="3600" dirty="0" err="1" smtClean="0">
                <a:latin typeface="Times New Roman"/>
                <a:cs typeface="Times New Roman"/>
              </a:rPr>
              <a:t>sikap</a:t>
            </a:r>
            <a:r>
              <a:rPr lang="en-US" sz="3600" dirty="0" smtClean="0">
                <a:latin typeface="Times New Roman"/>
                <a:cs typeface="Times New Roman"/>
              </a:rPr>
              <a:t> </a:t>
            </a:r>
            <a:r>
              <a:rPr lang="en-US" sz="3600" dirty="0" err="1" smtClean="0">
                <a:latin typeface="Times New Roman"/>
                <a:cs typeface="Times New Roman"/>
              </a:rPr>
              <a:t>ihsan</a:t>
            </a:r>
            <a:r>
              <a:rPr lang="en-US" sz="3600" dirty="0" smtClean="0">
                <a:latin typeface="Times New Roman"/>
                <a:cs typeface="Times New Roman"/>
              </a:rPr>
              <a:t>, </a:t>
            </a:r>
            <a:r>
              <a:rPr lang="en-US" sz="3600" dirty="0" err="1" smtClean="0">
                <a:latin typeface="Times New Roman"/>
                <a:cs typeface="Times New Roman"/>
              </a:rPr>
              <a:t>artinya</a:t>
            </a:r>
            <a:r>
              <a:rPr lang="en-US" sz="3600" dirty="0" smtClean="0">
                <a:latin typeface="Times New Roman"/>
                <a:cs typeface="Times New Roman"/>
              </a:rPr>
              <a:t> </a:t>
            </a:r>
            <a:r>
              <a:rPr lang="en-US" sz="3600" dirty="0" err="1" smtClean="0">
                <a:latin typeface="Times New Roman"/>
                <a:cs typeface="Times New Roman"/>
              </a:rPr>
              <a:t>menghadirkan</a:t>
            </a:r>
            <a:r>
              <a:rPr lang="en-US" sz="3600" dirty="0" smtClean="0">
                <a:latin typeface="Times New Roman"/>
                <a:cs typeface="Times New Roman"/>
              </a:rPr>
              <a:t> Allah </a:t>
            </a:r>
            <a:r>
              <a:rPr lang="en-US" sz="3600" dirty="0" err="1" smtClean="0">
                <a:latin typeface="Times New Roman"/>
                <a:cs typeface="Times New Roman"/>
              </a:rPr>
              <a:t>dalm</a:t>
            </a:r>
            <a:r>
              <a:rPr lang="en-US" sz="3600" dirty="0" smtClean="0">
                <a:latin typeface="Times New Roman"/>
                <a:cs typeface="Times New Roman"/>
              </a:rPr>
              <a:t> </a:t>
            </a:r>
            <a:r>
              <a:rPr lang="en-US" sz="3600" dirty="0" err="1" smtClean="0">
                <a:latin typeface="Times New Roman"/>
                <a:cs typeface="Times New Roman"/>
              </a:rPr>
              <a:t>setiap</a:t>
            </a:r>
            <a:r>
              <a:rPr lang="en-US" sz="3600" dirty="0" smtClean="0">
                <a:latin typeface="Times New Roman"/>
                <a:cs typeface="Times New Roman"/>
              </a:rPr>
              <a:t> </a:t>
            </a:r>
            <a:r>
              <a:rPr lang="en-US" sz="3600" dirty="0" err="1" smtClean="0">
                <a:latin typeface="Times New Roman"/>
                <a:cs typeface="Times New Roman"/>
              </a:rPr>
              <a:t>sehari-hari</a:t>
            </a:r>
            <a:r>
              <a:rPr lang="en-US" sz="3600" dirty="0" smtClean="0">
                <a:latin typeface="Times New Roman"/>
                <a:cs typeface="Times New Roman"/>
              </a:rPr>
              <a:t>.</a:t>
            </a:r>
          </a:p>
          <a:p>
            <a:pPr marL="514350" indent="-514350" algn="just"/>
            <a:r>
              <a:rPr lang="en-US" sz="3600" dirty="0" err="1" smtClean="0">
                <a:latin typeface="Times New Roman"/>
                <a:cs typeface="Times New Roman"/>
              </a:rPr>
              <a:t>Berteman</a:t>
            </a:r>
            <a:r>
              <a:rPr lang="en-US" sz="3600" dirty="0" smtClean="0">
                <a:latin typeface="Times New Roman"/>
                <a:cs typeface="Times New Roman"/>
              </a:rPr>
              <a:t> </a:t>
            </a:r>
            <a:r>
              <a:rPr lang="en-US" sz="3600" dirty="0" err="1" smtClean="0">
                <a:latin typeface="Times New Roman"/>
                <a:cs typeface="Times New Roman"/>
              </a:rPr>
              <a:t>dengan</a:t>
            </a:r>
            <a:r>
              <a:rPr lang="en-US" sz="3600" dirty="0" smtClean="0">
                <a:latin typeface="Times New Roman"/>
                <a:cs typeface="Times New Roman"/>
              </a:rPr>
              <a:t> </a:t>
            </a:r>
            <a:r>
              <a:rPr lang="en-US" sz="3600" dirty="0" err="1" smtClean="0">
                <a:latin typeface="Times New Roman"/>
                <a:cs typeface="Times New Roman"/>
              </a:rPr>
              <a:t>orang</a:t>
            </a:r>
            <a:r>
              <a:rPr lang="en-US" sz="3600" dirty="0" smtClean="0">
                <a:latin typeface="Times New Roman"/>
                <a:cs typeface="Times New Roman"/>
              </a:rPr>
              <a:t> yang </a:t>
            </a:r>
            <a:r>
              <a:rPr lang="en-US" sz="3600" dirty="0" err="1" smtClean="0">
                <a:latin typeface="Times New Roman"/>
                <a:cs typeface="Times New Roman"/>
              </a:rPr>
              <a:t>suka</a:t>
            </a:r>
            <a:r>
              <a:rPr lang="en-US" sz="3600" dirty="0" smtClean="0">
                <a:latin typeface="Times New Roman"/>
                <a:cs typeface="Times New Roman"/>
              </a:rPr>
              <a:t> </a:t>
            </a:r>
            <a:r>
              <a:rPr lang="en-US" sz="3600" i="1" dirty="0" err="1" smtClean="0">
                <a:latin typeface="Times New Roman"/>
                <a:cs typeface="Times New Roman"/>
              </a:rPr>
              <a:t>ḥusnuẓẓan</a:t>
            </a:r>
            <a:r>
              <a:rPr lang="en-US" sz="3600" i="1" dirty="0" smtClean="0">
                <a:latin typeface="Times New Roman"/>
                <a:cs typeface="Times New Roman"/>
              </a:rPr>
              <a:t> </a:t>
            </a:r>
            <a:r>
              <a:rPr lang="en-US" sz="3600" dirty="0" err="1" smtClean="0">
                <a:latin typeface="Times New Roman"/>
                <a:cs typeface="Times New Roman"/>
              </a:rPr>
              <a:t>dan</a:t>
            </a:r>
            <a:r>
              <a:rPr lang="en-US" sz="3600" dirty="0" smtClean="0">
                <a:latin typeface="Times New Roman"/>
                <a:cs typeface="Times New Roman"/>
              </a:rPr>
              <a:t> </a:t>
            </a:r>
            <a:r>
              <a:rPr lang="en-US" sz="3600" dirty="0" err="1" smtClean="0">
                <a:latin typeface="Times New Roman"/>
                <a:cs typeface="Times New Roman"/>
              </a:rPr>
              <a:t>menjauhi</a:t>
            </a:r>
            <a:r>
              <a:rPr lang="en-US" sz="3600" dirty="0" smtClean="0">
                <a:latin typeface="Times New Roman"/>
                <a:cs typeface="Times New Roman"/>
              </a:rPr>
              <a:t> </a:t>
            </a:r>
            <a:r>
              <a:rPr lang="en-US" sz="3600" dirty="0" err="1" smtClean="0">
                <a:latin typeface="Times New Roman"/>
                <a:cs typeface="Times New Roman"/>
              </a:rPr>
              <a:t>teman</a:t>
            </a:r>
            <a:r>
              <a:rPr lang="en-US" sz="3600" dirty="0" smtClean="0">
                <a:latin typeface="Times New Roman"/>
                <a:cs typeface="Times New Roman"/>
              </a:rPr>
              <a:t> </a:t>
            </a:r>
            <a:r>
              <a:rPr lang="en-US" sz="3600" dirty="0" err="1" smtClean="0">
                <a:latin typeface="Times New Roman"/>
                <a:cs typeface="Times New Roman"/>
              </a:rPr>
              <a:t>dari</a:t>
            </a:r>
            <a:r>
              <a:rPr lang="en-US" sz="3600" dirty="0" smtClean="0">
                <a:latin typeface="Times New Roman"/>
                <a:cs typeface="Times New Roman"/>
              </a:rPr>
              <a:t> </a:t>
            </a:r>
            <a:r>
              <a:rPr lang="en-US" sz="3600" dirty="0" err="1" smtClean="0">
                <a:latin typeface="Times New Roman"/>
                <a:cs typeface="Times New Roman"/>
              </a:rPr>
              <a:t>orang</a:t>
            </a:r>
            <a:r>
              <a:rPr lang="en-US" sz="3600" dirty="0" smtClean="0">
                <a:latin typeface="Times New Roman"/>
                <a:cs typeface="Times New Roman"/>
              </a:rPr>
              <a:t> yang </a:t>
            </a:r>
            <a:r>
              <a:rPr lang="en-US" sz="3600" dirty="0" err="1" smtClean="0">
                <a:latin typeface="Times New Roman"/>
                <a:cs typeface="Times New Roman"/>
              </a:rPr>
              <a:t>suka</a:t>
            </a:r>
            <a:r>
              <a:rPr lang="en-US" sz="3600" dirty="0" smtClean="0">
                <a:latin typeface="Times New Roman"/>
                <a:cs typeface="Times New Roman"/>
              </a:rPr>
              <a:t> </a:t>
            </a:r>
            <a:r>
              <a:rPr lang="en-US" sz="3600" i="1" dirty="0" err="1" smtClean="0">
                <a:latin typeface="Times New Roman"/>
                <a:cs typeface="Times New Roman"/>
              </a:rPr>
              <a:t>su’ūẓẓan</a:t>
            </a:r>
            <a:endParaRPr lang="en-US" sz="3600" i="1" dirty="0" smtClean="0">
              <a:latin typeface="Times New Roman"/>
              <a:cs typeface="Times New Roman"/>
            </a:endParaRPr>
          </a:p>
          <a:p>
            <a:pPr marL="514350" indent="-514350" algn="just"/>
            <a:r>
              <a:rPr lang="en-US" sz="3600" dirty="0" err="1" smtClean="0">
                <a:latin typeface="Times New Roman"/>
                <a:cs typeface="Times New Roman"/>
              </a:rPr>
              <a:t>Kesadaran</a:t>
            </a:r>
            <a:r>
              <a:rPr lang="en-US" sz="3600" dirty="0" smtClean="0">
                <a:latin typeface="Times New Roman"/>
                <a:cs typeface="Times New Roman"/>
              </a:rPr>
              <a:t> </a:t>
            </a:r>
            <a:r>
              <a:rPr lang="en-US" sz="3600" dirty="0" err="1" smtClean="0">
                <a:latin typeface="Times New Roman"/>
                <a:cs typeface="Times New Roman"/>
              </a:rPr>
              <a:t>perilaku</a:t>
            </a:r>
            <a:r>
              <a:rPr lang="en-US" sz="3600" dirty="0" smtClean="0">
                <a:latin typeface="Times New Roman"/>
                <a:cs typeface="Times New Roman"/>
              </a:rPr>
              <a:t> yang </a:t>
            </a:r>
            <a:r>
              <a:rPr lang="en-US" sz="3600" dirty="0" err="1" smtClean="0">
                <a:latin typeface="Times New Roman"/>
                <a:cs typeface="Times New Roman"/>
              </a:rPr>
              <a:t>harus</a:t>
            </a:r>
            <a:r>
              <a:rPr lang="en-US" sz="3600" dirty="0" smtClean="0">
                <a:latin typeface="Times New Roman"/>
                <a:cs typeface="Times New Roman"/>
              </a:rPr>
              <a:t> </a:t>
            </a:r>
            <a:r>
              <a:rPr lang="en-US" sz="3600" dirty="0" err="1" smtClean="0">
                <a:latin typeface="Times New Roman"/>
                <a:cs typeface="Times New Roman"/>
              </a:rPr>
              <a:t>dikembangkan</a:t>
            </a:r>
            <a:r>
              <a:rPr lang="en-US" sz="3600" dirty="0" smtClean="0">
                <a:latin typeface="Times New Roman"/>
                <a:cs typeface="Times New Roman"/>
              </a:rPr>
              <a:t> </a:t>
            </a:r>
            <a:r>
              <a:rPr lang="en-US" sz="3600" dirty="0" err="1" smtClean="0">
                <a:latin typeface="Times New Roman"/>
                <a:cs typeface="Times New Roman"/>
              </a:rPr>
              <a:t>dan</a:t>
            </a:r>
            <a:r>
              <a:rPr lang="en-US" sz="3600" dirty="0" smtClean="0">
                <a:latin typeface="Times New Roman"/>
                <a:cs typeface="Times New Roman"/>
              </a:rPr>
              <a:t> yang </a:t>
            </a:r>
            <a:r>
              <a:rPr lang="en-US" sz="3600" dirty="0" err="1" smtClean="0">
                <a:latin typeface="Times New Roman"/>
                <a:cs typeface="Times New Roman"/>
              </a:rPr>
              <a:t>harus</a:t>
            </a:r>
            <a:r>
              <a:rPr lang="en-US" sz="3600" dirty="0" smtClean="0">
                <a:latin typeface="Times New Roman"/>
                <a:cs typeface="Times New Roman"/>
              </a:rPr>
              <a:t> </a:t>
            </a:r>
            <a:r>
              <a:rPr lang="en-US" sz="3600" dirty="0" err="1" smtClean="0">
                <a:latin typeface="Times New Roman"/>
                <a:cs typeface="Times New Roman"/>
              </a:rPr>
              <a:t>dijauhi</a:t>
            </a:r>
            <a:r>
              <a:rPr lang="en-US" sz="3600" dirty="0" smtClean="0">
                <a:latin typeface="Times New Roman"/>
                <a:cs typeface="Times New Roman"/>
              </a:rPr>
              <a:t> </a:t>
            </a:r>
            <a:r>
              <a:rPr lang="en-US" sz="3600" dirty="0" err="1" smtClean="0">
                <a:latin typeface="Times New Roman"/>
                <a:cs typeface="Times New Roman"/>
              </a:rPr>
              <a:t>dalam</a:t>
            </a:r>
            <a:r>
              <a:rPr lang="en-US" sz="3600" dirty="0" smtClean="0">
                <a:latin typeface="Times New Roman"/>
                <a:cs typeface="Times New Roman"/>
              </a:rPr>
              <a:t> </a:t>
            </a:r>
            <a:r>
              <a:rPr lang="en-US" sz="3600" dirty="0" err="1" smtClean="0">
                <a:latin typeface="Times New Roman"/>
                <a:cs typeface="Times New Roman"/>
              </a:rPr>
              <a:t>kehidupan</a:t>
            </a:r>
            <a:r>
              <a:rPr lang="en-US" sz="3600" dirty="0" smtClean="0">
                <a:latin typeface="Times New Roman"/>
                <a:cs typeface="Times New Roman"/>
              </a:rPr>
              <a:t> </a:t>
            </a:r>
            <a:r>
              <a:rPr lang="en-US" sz="3600" dirty="0" err="1" smtClean="0">
                <a:latin typeface="Times New Roman"/>
                <a:cs typeface="Times New Roman"/>
              </a:rPr>
              <a:t>sehari-hari</a:t>
            </a:r>
            <a:r>
              <a:rPr lang="en-US" sz="3600" dirty="0" smtClean="0">
                <a:latin typeface="Times New Roman"/>
                <a:cs typeface="Times New Roman"/>
              </a:rPr>
              <a:t>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545578993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685800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r>
              <a:rPr lang="en-US" sz="24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Analisis</a:t>
            </a:r>
            <a:r>
              <a:rPr lang="en-US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isi</a:t>
            </a:r>
            <a:r>
              <a:rPr lang="en-US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kandungan</a:t>
            </a:r>
            <a:r>
              <a:rPr lang="en-US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QS. Al-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Ḥujurāt</a:t>
            </a:r>
            <a:r>
              <a:rPr lang="en-US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/49: 10 </a:t>
            </a:r>
            <a:r>
              <a:rPr lang="en-US" sz="24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Aṣb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ā</a:t>
            </a:r>
            <a:r>
              <a:rPr lang="en-US" sz="24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bun</a:t>
            </a:r>
            <a:r>
              <a:rPr lang="en-US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Nuz</a:t>
            </a:r>
            <a:r>
              <a:rPr lang="en-US" sz="2400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ūlnya</a:t>
            </a:r>
            <a:endParaRPr lang="id-ID" sz="2400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990600"/>
            <a:ext cx="8503920" cy="5638800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514350" indent="-514350" algn="just">
              <a:buFont typeface="+mj-lt"/>
              <a:buAutoNum type="alphaLcPeriod"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Ketika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nabi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Muhammad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naik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keledai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pergi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menuju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rumah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Abdullah bin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Ubay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seorang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munafik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berkata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Abdullah bin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Ubay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”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enyahlah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engkau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dariku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Demi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Allah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aku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terganggu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keledaimu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seorang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Anshar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berkata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demi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Allah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keledainya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harum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baunya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engkau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Amarahlah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anak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buah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Abdullah bin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Ubay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kepadanya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timbullah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kemarahan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kedua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belah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pihak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terjadilah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perkelahian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Maka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turunlah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QS. Al-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Ḥujurāt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/49: 9 yang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memerintahkan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agar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menghentikan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peperangan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menciptakan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perdamaian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 algn="just">
              <a:buFont typeface="+mj-lt"/>
              <a:buAutoNum type="alphaLcPeriod"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dua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orang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muslim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bertengkar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maka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maralah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kedua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pengikut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kaum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berkelahi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menggunakan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tangan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sandal.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Kemudian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QS. Al-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Ḥujurāt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/49: 9-10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memerintahkan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agar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menghentikan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perkelahian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menciptakan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perdamaian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 algn="just">
              <a:buFont typeface="+mj-lt"/>
              <a:buAutoNum type="alphaLcPeriod"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dua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orang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Anshar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sedang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tawar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menawar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memperoleh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haknya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terjadilah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pertengkaran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hingga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pertumpahan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darah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 algn="just">
              <a:buFont typeface="+mj-lt"/>
              <a:buAutoNum type="alphaLcPeriod"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makhluk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sosial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beragama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Islam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maupun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non Islam,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umat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Islam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selalu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senantiasa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berbuat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sedangkan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umat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sesama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muslimterikat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keimanan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sama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umat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Islam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bersaudara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858177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52400"/>
            <a:ext cx="8839200" cy="594664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en-US" dirty="0" smtClean="0"/>
              <a:t>e. Cara </a:t>
            </a:r>
            <a:r>
              <a:rPr lang="en-US" dirty="0" err="1" smtClean="0"/>
              <a:t>bersaudara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orang-orang</a:t>
            </a:r>
            <a:r>
              <a:rPr lang="en-US" dirty="0" smtClean="0"/>
              <a:t> </a:t>
            </a:r>
            <a:r>
              <a:rPr lang="en-US" dirty="0" err="1" smtClean="0"/>
              <a:t>beriman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QS. Al-</a:t>
            </a:r>
            <a:r>
              <a:rPr lang="en-US" dirty="0" err="1" smtClean="0"/>
              <a:t>Ḥujurāt</a:t>
            </a:r>
            <a:r>
              <a:rPr lang="en-US" dirty="0" smtClean="0"/>
              <a:t>/49: 10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yang </a:t>
            </a:r>
            <a:r>
              <a:rPr lang="en-US" dirty="0" err="1" smtClean="0"/>
              <a:t>beriman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saudara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,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wajib</a:t>
            </a:r>
            <a:r>
              <a:rPr lang="en-US" dirty="0" smtClean="0"/>
              <a:t> </a:t>
            </a:r>
            <a:r>
              <a:rPr lang="en-US" dirty="0" err="1" smtClean="0"/>
              <a:t>menghapus</a:t>
            </a:r>
            <a:r>
              <a:rPr lang="en-US" dirty="0" smtClean="0"/>
              <a:t> </a:t>
            </a:r>
            <a:r>
              <a:rPr lang="en-US" dirty="0" err="1" smtClean="0"/>
              <a:t>batas-batas</a:t>
            </a:r>
            <a:r>
              <a:rPr lang="en-US" dirty="0" smtClean="0"/>
              <a:t> </a:t>
            </a:r>
            <a:r>
              <a:rPr lang="en-US" dirty="0" err="1" smtClean="0"/>
              <a:t>perbedaan</a:t>
            </a:r>
            <a:r>
              <a:rPr lang="en-US" dirty="0" smtClean="0"/>
              <a:t> </a:t>
            </a:r>
            <a:r>
              <a:rPr lang="en-US" dirty="0" err="1" smtClean="0"/>
              <a:t>suku</a:t>
            </a:r>
            <a:r>
              <a:rPr lang="en-US" dirty="0" smtClean="0"/>
              <a:t>, </a:t>
            </a:r>
            <a:r>
              <a:rPr lang="en-US" dirty="0" err="1" smtClean="0"/>
              <a:t>ras</a:t>
            </a:r>
            <a:r>
              <a:rPr lang="en-US" dirty="0" smtClean="0"/>
              <a:t>, </a:t>
            </a:r>
            <a:r>
              <a:rPr lang="en-US" dirty="0" err="1" smtClean="0"/>
              <a:t>bahasa</a:t>
            </a:r>
            <a:r>
              <a:rPr lang="en-US" dirty="0" smtClean="0"/>
              <a:t>, </a:t>
            </a:r>
            <a:r>
              <a:rPr lang="en-US" dirty="0" err="1" smtClean="0"/>
              <a:t>budaya</a:t>
            </a:r>
            <a:r>
              <a:rPr lang="en-US" dirty="0" smtClean="0"/>
              <a:t>, </a:t>
            </a:r>
            <a:r>
              <a:rPr lang="en-US" dirty="0" err="1" smtClean="0"/>
              <a:t>bangsa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sejenisnya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saudara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wajib</a:t>
            </a:r>
            <a:r>
              <a:rPr lang="en-US" dirty="0" smtClean="0"/>
              <a:t> </a:t>
            </a:r>
            <a:r>
              <a:rPr lang="en-US" dirty="0" err="1" smtClean="0"/>
              <a:t>memenuhi</a:t>
            </a:r>
            <a:r>
              <a:rPr lang="en-US" dirty="0" smtClean="0"/>
              <a:t> </a:t>
            </a:r>
            <a:r>
              <a:rPr lang="en-US" dirty="0" err="1" smtClean="0"/>
              <a:t>hak-haknya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adil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menunaikan</a:t>
            </a:r>
            <a:r>
              <a:rPr lang="en-US" dirty="0" smtClean="0"/>
              <a:t> </a:t>
            </a:r>
            <a:r>
              <a:rPr lang="en-US" dirty="0" err="1" smtClean="0"/>
              <a:t>hak-hak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saudara</a:t>
            </a:r>
            <a:r>
              <a:rPr lang="en-US" dirty="0" smtClean="0"/>
              <a:t> yang </a:t>
            </a:r>
            <a:r>
              <a:rPr lang="en-US" dirty="0" err="1" smtClean="0"/>
              <a:t>diumpamakan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tubuh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saling</a:t>
            </a:r>
            <a:r>
              <a:rPr lang="en-US" dirty="0" smtClean="0"/>
              <a:t> </a:t>
            </a:r>
            <a:r>
              <a:rPr lang="en-US" dirty="0" err="1" smtClean="0"/>
              <a:t>ikut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mearasakan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kesenangan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saling</a:t>
            </a:r>
            <a:r>
              <a:rPr lang="en-US" dirty="0" smtClean="0"/>
              <a:t> </a:t>
            </a:r>
            <a:r>
              <a:rPr lang="en-US" dirty="0" err="1" smtClean="0"/>
              <a:t>membantu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kesedihan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Saling</a:t>
            </a:r>
            <a:r>
              <a:rPr lang="en-US" dirty="0" smtClean="0"/>
              <a:t> </a:t>
            </a:r>
            <a:r>
              <a:rPr lang="en-US" dirty="0" err="1" smtClean="0"/>
              <a:t>mendukung</a:t>
            </a:r>
            <a:r>
              <a:rPr lang="en-US" dirty="0" smtClean="0"/>
              <a:t>, ,</a:t>
            </a:r>
            <a:r>
              <a:rPr lang="en-US" dirty="0" err="1" smtClean="0"/>
              <a:t>membela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melindungi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kemanusiaan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saudara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wajib</a:t>
            </a:r>
            <a:r>
              <a:rPr lang="en-US" dirty="0" smtClean="0"/>
              <a:t> </a:t>
            </a:r>
            <a:r>
              <a:rPr lang="en-US" dirty="0" err="1" smtClean="0"/>
              <a:t>saling</a:t>
            </a:r>
            <a:r>
              <a:rPr lang="en-US" dirty="0" smtClean="0"/>
              <a:t> </a:t>
            </a:r>
            <a:r>
              <a:rPr lang="en-US" dirty="0" err="1" smtClean="0"/>
              <a:t>membatu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saling</a:t>
            </a:r>
            <a:r>
              <a:rPr lang="en-US" dirty="0" smtClean="0"/>
              <a:t> </a:t>
            </a:r>
            <a:r>
              <a:rPr lang="en-US" dirty="0" err="1" smtClean="0"/>
              <a:t>meringankan</a:t>
            </a:r>
            <a:r>
              <a:rPr lang="en-US" dirty="0" smtClean="0"/>
              <a:t> </a:t>
            </a:r>
            <a:r>
              <a:rPr lang="en-US" dirty="0" err="1" smtClean="0"/>
              <a:t>kesulitan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246058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en-US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KONTROL DIRI</a:t>
            </a:r>
            <a:endParaRPr lang="id-ID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pPr algn="just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buruknya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perilaku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manusia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sehari-hari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bisa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ditentukan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bagaimana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cara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mengontrol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dirinya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sendiri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Jika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manusia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mampu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mengontrol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pula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seluruh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perilakunya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sebaliknya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jika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mengontrol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hatinya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buruk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pula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seluruh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pelakunya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Seperti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berdasarkan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hadisNabi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Muhammad saw.</a:t>
            </a:r>
          </a:p>
          <a:p>
            <a:pPr algn="just" rtl="1"/>
            <a:r>
              <a:rPr lang="ar-SA" sz="3500" dirty="0" smtClean="0">
                <a:latin typeface="Adobe Naskh Medium" pitchFamily="50" charset="-78"/>
                <a:cs typeface="Adobe Naskh Medium" pitchFamily="50" charset="-78"/>
              </a:rPr>
              <a:t>اَلاَ وَاِنَّ فِى الْجَسَدِ مُضْغَةً اِذَاصَلَحَتْ صَلُحَ الْجَسَدُ كُلُّهُ وَاِذَا فَسَدَتْ فَسَدَ الْجَسَدُ كُلُّهُ, اَلاَ وَهِيَ قَلْبٌ (رواه البخاري ومسلم)</a:t>
            </a:r>
          </a:p>
          <a:p>
            <a:pPr algn="just">
              <a:buNone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Artinya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ingat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sesungguhnya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manusia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segumpal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darah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jika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segumpal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darah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baiuk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pila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seluruh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tubuhnya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sebaliknya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apabila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seggumpal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darah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buruk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buruk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pula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seluruh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ubuhnya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Ingat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segumpal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darah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hati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(HR.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Bukhari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Muslim)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6788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PRASANGKA BAIK</a:t>
            </a:r>
            <a:endParaRPr lang="id-ID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Su’uẓẓan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prasaan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penuh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curiga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orang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lain.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sifat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Su’uẓẓan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haram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dihindarkan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Ḥusnuẓẓan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prasaan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orang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lain.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Sikap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Ḥusnuẓẓan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sehari-hari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karena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Allah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swt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bersamanya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Berdasarkan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hadis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Nabi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r" rtl="1"/>
            <a:r>
              <a:rPr lang="ar-SA" dirty="0" smtClean="0">
                <a:latin typeface="Adobe Naskh Medium" pitchFamily="50" charset="-78"/>
                <a:cs typeface="Adobe Naskh Medium" pitchFamily="50" charset="-78"/>
              </a:rPr>
              <a:t>اَنَا عِنْدِ ظَنِّ عَبْدِ بِيْ اِنَّ ظَنَّ خَيْرًا فَخَيْرٌ وَاِنَّ ظَنَّ شرًّا فَشَرٌّ (رواه الطبرانى وابن حبّان)</a:t>
            </a:r>
          </a:p>
          <a:p>
            <a:pPr algn="just">
              <a:buNone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Artinya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aku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selalu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bersama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prasangka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hambaku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diriku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jika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sangka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kepadaku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mendapat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apa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sangka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Dan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jika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buruk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sangka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kepadaku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ma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mendapat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apa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sangka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kepadaku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(HR.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Thabrani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Ibnu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Hibban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97855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PERSAUDARAAN</a:t>
            </a:r>
            <a:endParaRPr lang="id-ID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295400"/>
            <a:ext cx="8839200" cy="5410200"/>
          </a:xfr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en-US" dirty="0" err="1" smtClean="0"/>
              <a:t>Ukhuwah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dikenal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Persaudaraan</a:t>
            </a:r>
            <a:r>
              <a:rPr lang="en-US" dirty="0" smtClean="0"/>
              <a:t> </a:t>
            </a:r>
            <a:r>
              <a:rPr lang="en-US" dirty="0" err="1" smtClean="0"/>
              <a:t>artinya</a:t>
            </a:r>
            <a:r>
              <a:rPr lang="en-US" dirty="0" smtClean="0"/>
              <a:t> </a:t>
            </a:r>
            <a:r>
              <a:rPr lang="en-US" dirty="0" err="1" smtClean="0"/>
              <a:t>persahatabn</a:t>
            </a:r>
            <a:r>
              <a:rPr lang="en-US" dirty="0" smtClean="0"/>
              <a:t> yang </a:t>
            </a:r>
            <a:r>
              <a:rPr lang="en-US" dirty="0" err="1" smtClean="0"/>
              <a:t>erat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Pesaudaraan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keturunan</a:t>
            </a:r>
            <a:r>
              <a:rPr lang="en-US" dirty="0" smtClean="0"/>
              <a:t>, </a:t>
            </a:r>
            <a:r>
              <a:rPr lang="en-US" dirty="0" err="1" smtClean="0"/>
              <a:t>suku</a:t>
            </a:r>
            <a:r>
              <a:rPr lang="en-US" dirty="0" smtClean="0"/>
              <a:t>, </a:t>
            </a:r>
            <a:r>
              <a:rPr lang="en-US" dirty="0" err="1" smtClean="0"/>
              <a:t>bahasa</a:t>
            </a:r>
            <a:r>
              <a:rPr lang="en-US" dirty="0" smtClean="0"/>
              <a:t>,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fisik</a:t>
            </a:r>
            <a:r>
              <a:rPr lang="en-US" dirty="0" smtClean="0"/>
              <a:t>, </a:t>
            </a:r>
            <a:r>
              <a:rPr lang="en-US" dirty="0" err="1" smtClean="0"/>
              <a:t>latar</a:t>
            </a:r>
            <a:r>
              <a:rPr lang="en-US" dirty="0" smtClean="0"/>
              <a:t> </a:t>
            </a:r>
            <a:r>
              <a:rPr lang="en-US" dirty="0" err="1" smtClean="0"/>
              <a:t>belakang</a:t>
            </a:r>
            <a:r>
              <a:rPr lang="en-US" dirty="0" smtClean="0"/>
              <a:t> </a:t>
            </a:r>
            <a:r>
              <a:rPr lang="en-US" dirty="0" err="1" smtClean="0"/>
              <a:t>keluarga</a:t>
            </a:r>
            <a:r>
              <a:rPr lang="en-US" dirty="0" smtClean="0"/>
              <a:t>, </a:t>
            </a:r>
            <a:r>
              <a:rPr lang="en-US" dirty="0" err="1" smtClean="0"/>
              <a:t>kedudukan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derajat</a:t>
            </a:r>
            <a:r>
              <a:rPr lang="en-US" dirty="0" smtClean="0"/>
              <a:t>. </a:t>
            </a:r>
            <a:r>
              <a:rPr lang="en-US" dirty="0" err="1" smtClean="0"/>
              <a:t>Persaudaraan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hati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keimanan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perilaku</a:t>
            </a:r>
            <a:r>
              <a:rPr lang="en-US" dirty="0" smtClean="0"/>
              <a:t>.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sabda</a:t>
            </a:r>
            <a:r>
              <a:rPr lang="en-US" dirty="0" smtClean="0"/>
              <a:t> </a:t>
            </a:r>
            <a:r>
              <a:rPr lang="en-US" dirty="0" err="1" smtClean="0"/>
              <a:t>Nabi</a:t>
            </a:r>
            <a:r>
              <a:rPr lang="en-US" dirty="0" smtClean="0"/>
              <a:t> saw.:</a:t>
            </a:r>
          </a:p>
          <a:p>
            <a:pPr algn="just" rtl="1"/>
            <a:r>
              <a:rPr lang="ar-SA" sz="3000" dirty="0" smtClean="0">
                <a:latin typeface="Adobe Naskh Medium" pitchFamily="50" charset="-78"/>
                <a:cs typeface="Adobe Naskh Medium" pitchFamily="50" charset="-78"/>
              </a:rPr>
              <a:t>قَالَ رَسُوْلُ اللهِ ﷺ اِنَّ اللهَ لاَ يَنْظُرُ اِلَى صُوَرِكُمْ وَاَمْوَالِكُمْ وَلَكِنْ يَنْظُرُ اِلَى </a:t>
            </a:r>
            <a:endParaRPr lang="en-US" sz="3000" dirty="0" smtClean="0">
              <a:latin typeface="Adobe Naskh Medium" pitchFamily="50" charset="-78"/>
              <a:cs typeface="Adobe Naskh Medium" pitchFamily="50" charset="-78"/>
            </a:endParaRPr>
          </a:p>
          <a:p>
            <a:pPr marL="0" indent="0" algn="just" rtl="1">
              <a:buNone/>
            </a:pPr>
            <a:r>
              <a:rPr lang="en-US" sz="3000" dirty="0">
                <a:latin typeface="Adobe Naskh Medium" pitchFamily="50" charset="-78"/>
                <a:cs typeface="Adobe Naskh Medium" pitchFamily="50" charset="-78"/>
              </a:rPr>
              <a:t> </a:t>
            </a:r>
            <a:r>
              <a:rPr lang="en-US" sz="3000" dirty="0" smtClean="0">
                <a:latin typeface="Adobe Naskh Medium" pitchFamily="50" charset="-78"/>
                <a:cs typeface="Adobe Naskh Medium" pitchFamily="50" charset="-78"/>
              </a:rPr>
              <a:t>  </a:t>
            </a:r>
            <a:r>
              <a:rPr lang="ar-SA" sz="3000" dirty="0" smtClean="0">
                <a:latin typeface="Adobe Naskh Medium" pitchFamily="50" charset="-78"/>
                <a:cs typeface="Adobe Naskh Medium" pitchFamily="50" charset="-78"/>
              </a:rPr>
              <a:t>قُلُوْبِكُمْ وَاَعْمَالِكُمْ (رواه مسلم)</a:t>
            </a:r>
          </a:p>
          <a:p>
            <a:pPr algn="just">
              <a:buNone/>
            </a:pP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Artinya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Rasulullah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saw.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bersabda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Sesungguhnya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Allah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melihat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kepada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rupa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harta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kalian,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tetapi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Allah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melihat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kaepada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hati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amal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kalian. (HR. Muslim).</a:t>
            </a:r>
            <a:endParaRPr lang="id-ID" sz="2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72248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52400"/>
            <a:ext cx="8839200" cy="6553200"/>
          </a:xfrm>
          <a:ln>
            <a:solidFill>
              <a:schemeClr val="tx2">
                <a:lumMod val="50000"/>
              </a:scheme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Manfaat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Perilaku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Kontrol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Diri</a:t>
            </a:r>
            <a:endParaRPr lang="en-US" sz="24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algn="just"/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Terhindar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dari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perbuatan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dosa</a:t>
            </a:r>
            <a:endParaRPr lang="en-US" sz="24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algn="just"/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Terhindar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dari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hahl-hal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yang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dapat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merugikan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diri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sendiri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dan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orang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lain</a:t>
            </a:r>
          </a:p>
          <a:p>
            <a:pPr algn="just"/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Terhindar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dari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sifat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egois</a:t>
            </a:r>
            <a:endParaRPr lang="en-US" sz="24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algn="just"/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Terhindar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dari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sikap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sombong</a:t>
            </a:r>
            <a:endParaRPr lang="en-US" sz="24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algn="just"/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Menyehatkan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rohani</a:t>
            </a:r>
            <a:endParaRPr lang="en-US" sz="24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algn="just">
              <a:buNone/>
            </a:pP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Manfaat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Perilaku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Prasangka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Baik</a:t>
            </a:r>
            <a:endParaRPr lang="en-US" sz="24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algn="just"/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Terhindar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dari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sikap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iri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dan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dengki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terhadap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nikmat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yang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diperoleh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orang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lain</a:t>
            </a:r>
          </a:p>
          <a:p>
            <a:pPr algn="just"/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Hati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menjadi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lebih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tenang</a:t>
            </a:r>
            <a:endParaRPr lang="en-US" sz="24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algn="just"/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Selalu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berfikir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positif</a:t>
            </a:r>
            <a:endParaRPr lang="en-US" sz="24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algn="just"/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Mudah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bersaudara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dengan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orang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lain</a:t>
            </a:r>
          </a:p>
          <a:p>
            <a:pPr algn="just">
              <a:buNone/>
            </a:pP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Manfaat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Perilaku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persaudaraan</a:t>
            </a:r>
            <a:endParaRPr lang="en-US" sz="24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algn="just"/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Dapat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memperbanyak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teman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dan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saudara</a:t>
            </a:r>
            <a:endParaRPr lang="en-US" sz="24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algn="just"/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Dapat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menambah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dan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menjalin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relasi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yang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lebih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banyak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lagi</a:t>
            </a:r>
            <a:endParaRPr lang="en-US" sz="24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algn="just"/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Dapat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mempererat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jalinan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kekeluargaan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dan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persaudaraan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sesama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cs typeface="Times New Roman" pitchFamily="18" charset="0"/>
              </a:rPr>
              <a:t>manusia</a:t>
            </a:r>
            <a:r>
              <a:rPr lang="en-US" sz="2400" dirty="0" smtClean="0">
                <a:solidFill>
                  <a:schemeClr val="tx1"/>
                </a:solidFill>
                <a:cs typeface="Times New Roman" pitchFamily="18" charset="0"/>
              </a:rPr>
              <a:t>.</a:t>
            </a:r>
            <a:endParaRPr lang="id-ID" sz="2400" dirty="0">
              <a:solidFill>
                <a:schemeClr val="tx1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1185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5400"/>
          </a:xfrm>
          <a:solidFill>
            <a:schemeClr val="accent1">
              <a:lumMod val="60000"/>
              <a:lumOff val="40000"/>
            </a:schemeClr>
          </a:solidFill>
          <a:ln>
            <a:solidFill>
              <a:srgbClr val="FFFF00"/>
            </a:solidFill>
          </a:ln>
          <a:effectLst>
            <a:innerShdw blurRad="114300">
              <a:prstClr val="black"/>
            </a:innerShdw>
          </a:effectLst>
        </p:spPr>
        <p:txBody>
          <a:bodyPr anchor="ctr">
            <a:normAutofit/>
          </a:bodyPr>
          <a:lstStyle/>
          <a:p>
            <a:pPr algn="ctr"/>
            <a:r>
              <a:rPr lang="en-US" sz="4000" b="1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BAB 1 </a:t>
            </a:r>
            <a:endParaRPr lang="en-US" sz="4000" b="1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571472" y="4117987"/>
            <a:ext cx="8229600" cy="2382847"/>
          </a:xfrm>
        </p:spPr>
        <p:txBody>
          <a:bodyPr>
            <a:normAutofit fontScale="85000" lnSpcReduction="20000"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buNone/>
            </a:pPr>
            <a:r>
              <a:rPr lang="en-US" sz="6600" b="1" dirty="0" err="1" smtClean="0">
                <a:ln w="50800"/>
                <a:solidFill>
                  <a:srgbClr val="FFFF00"/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Constantia" pitchFamily="18" charset="0"/>
                <a:cs typeface="MoolBoran" pitchFamily="34" charset="0"/>
              </a:rPr>
              <a:t>Kontrol</a:t>
            </a:r>
            <a:r>
              <a:rPr lang="en-US" sz="6600" b="1" dirty="0" smtClean="0">
                <a:ln w="50800"/>
                <a:solidFill>
                  <a:srgbClr val="FFFF00"/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Constantia" pitchFamily="18" charset="0"/>
                <a:cs typeface="MoolBoran" pitchFamily="34" charset="0"/>
              </a:rPr>
              <a:t> </a:t>
            </a:r>
            <a:r>
              <a:rPr lang="en-US" sz="6600" b="1" dirty="0" err="1" smtClean="0">
                <a:ln w="50800"/>
                <a:solidFill>
                  <a:srgbClr val="FFFF00"/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Constantia" pitchFamily="18" charset="0"/>
                <a:cs typeface="MoolBoran" pitchFamily="34" charset="0"/>
              </a:rPr>
              <a:t>diri</a:t>
            </a:r>
            <a:r>
              <a:rPr lang="en-US" sz="6600" b="1" dirty="0" smtClean="0">
                <a:ln w="50800"/>
                <a:solidFill>
                  <a:srgbClr val="FFFF00"/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Constantia" pitchFamily="18" charset="0"/>
                <a:cs typeface="MoolBoran" pitchFamily="34" charset="0"/>
              </a:rPr>
              <a:t>, </a:t>
            </a:r>
            <a:r>
              <a:rPr lang="en-US" sz="6600" b="1" dirty="0" err="1" smtClean="0">
                <a:ln w="50800"/>
                <a:solidFill>
                  <a:srgbClr val="FFFF00"/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Constantia" pitchFamily="18" charset="0"/>
                <a:cs typeface="MoolBoran" pitchFamily="34" charset="0"/>
              </a:rPr>
              <a:t>prasangka</a:t>
            </a:r>
            <a:r>
              <a:rPr lang="en-US" sz="6600" b="1" dirty="0" smtClean="0">
                <a:ln w="50800"/>
                <a:solidFill>
                  <a:srgbClr val="FFFF00"/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Constantia" pitchFamily="18" charset="0"/>
                <a:cs typeface="MoolBoran" pitchFamily="34" charset="0"/>
              </a:rPr>
              <a:t> </a:t>
            </a:r>
            <a:r>
              <a:rPr lang="en-US" sz="6600" b="1" dirty="0" err="1" smtClean="0">
                <a:ln w="50800"/>
                <a:solidFill>
                  <a:srgbClr val="FFFF00"/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Constantia" pitchFamily="18" charset="0"/>
                <a:cs typeface="MoolBoran" pitchFamily="34" charset="0"/>
              </a:rPr>
              <a:t>baik</a:t>
            </a:r>
            <a:r>
              <a:rPr lang="en-US" sz="6600" b="1" dirty="0" smtClean="0">
                <a:ln w="50800"/>
                <a:solidFill>
                  <a:srgbClr val="FFFF00"/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Constantia" pitchFamily="18" charset="0"/>
                <a:cs typeface="MoolBoran" pitchFamily="34" charset="0"/>
              </a:rPr>
              <a:t>, </a:t>
            </a:r>
            <a:r>
              <a:rPr lang="en-US" sz="6600" b="1" dirty="0" err="1" smtClean="0">
                <a:ln w="50800"/>
                <a:solidFill>
                  <a:srgbClr val="FFFF00"/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Constantia" pitchFamily="18" charset="0"/>
                <a:cs typeface="MoolBoran" pitchFamily="34" charset="0"/>
              </a:rPr>
              <a:t>dan</a:t>
            </a:r>
            <a:r>
              <a:rPr lang="en-US" sz="6600" b="1" dirty="0" smtClean="0">
                <a:ln w="50800"/>
                <a:solidFill>
                  <a:srgbClr val="FFFF00"/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Constantia" pitchFamily="18" charset="0"/>
                <a:cs typeface="MoolBoran" pitchFamily="34" charset="0"/>
              </a:rPr>
              <a:t> </a:t>
            </a:r>
            <a:r>
              <a:rPr lang="en-US" sz="6600" b="1" dirty="0" err="1" smtClean="0">
                <a:ln w="50800"/>
                <a:solidFill>
                  <a:srgbClr val="FFFF00"/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Constantia" pitchFamily="18" charset="0"/>
                <a:cs typeface="MoolBoran" pitchFamily="34" charset="0"/>
              </a:rPr>
              <a:t>persaudaraan</a:t>
            </a:r>
            <a:r>
              <a:rPr lang="en-US" sz="6600" b="1" dirty="0" smtClean="0">
                <a:ln w="50800"/>
                <a:solidFill>
                  <a:srgbClr val="FFFF00"/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Constantia" pitchFamily="18" charset="0"/>
                <a:cs typeface="MoolBoran" pitchFamily="34" charset="0"/>
              </a:rPr>
              <a:t>.</a:t>
            </a:r>
            <a:endParaRPr lang="en-US" sz="6600" b="1" dirty="0">
              <a:ln w="50800"/>
              <a:solidFill>
                <a:srgbClr val="FFFF00"/>
              </a:solidFill>
              <a:effectLst>
                <a:reflection blurRad="6350" stA="60000" endA="900" endPos="60000" dist="29997" dir="5400000" sy="-100000" algn="bl" rotWithShape="0"/>
              </a:effectLst>
              <a:latin typeface="Constantia" pitchFamily="18" charset="0"/>
              <a:cs typeface="MoolBoran" pitchFamily="34" charset="0"/>
            </a:endParaRPr>
          </a:p>
        </p:txBody>
      </p:sp>
      <p:pic>
        <p:nvPicPr>
          <p:cNvPr id="5123" name="Picture 3" descr="C:\Users\User\Pictures\allah-sw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4612" y="1428736"/>
            <a:ext cx="3890124" cy="257176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4092657949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 tmFilter="0,0; .5, 1; 1, 1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2400" y="152400"/>
            <a:ext cx="8839200" cy="10668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4800" b="1" spc="0" dirty="0" smtClean="0">
                <a:ln/>
                <a:solidFill>
                  <a:schemeClr val="accent3"/>
                </a:solidFill>
                <a:effectLst/>
                <a:latin typeface="Broadway" pitchFamily="82" charset="0"/>
              </a:rPr>
              <a:t>LATAR BELAKANG</a:t>
            </a:r>
            <a:endParaRPr lang="en-US" sz="4800" b="1" spc="0" dirty="0">
              <a:ln/>
              <a:solidFill>
                <a:schemeClr val="accent3"/>
              </a:solidFill>
              <a:effectLst/>
              <a:latin typeface="Broadway" pitchFamily="82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228600" y="1219200"/>
            <a:ext cx="8610600" cy="4525963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buNone/>
            </a:pPr>
            <a:r>
              <a:rPr lang="en-US" sz="2800" dirty="0" smtClean="0">
                <a:latin typeface="Baskerville Old Face" pitchFamily="18" charset="0"/>
              </a:rPr>
              <a:t>	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Allah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swt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Menurunkan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Al-Qur’an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supaya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manusia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membaca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memahami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menjadikan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Al-Qur’an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pedoman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hidup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mengamalkan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isi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kandungannya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sehari-hari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QS. Al-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Anfāl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/8: 72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QS. Al-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Ḥujurāt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/49: 10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dibahas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kontrol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mujāhadah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an-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nafs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persaudaraan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ukhwah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Sedangkan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QS. Al-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Ḥujurāt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/49: 12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perintah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menjauhi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prasangka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buruk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su’ūẓẓan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User\Pictures\Allah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38800" y="5029200"/>
            <a:ext cx="2257452" cy="148353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030578604"/>
      </p:ext>
    </p:extLst>
  </p:cSld>
  <p:clrMapOvr>
    <a:masterClrMapping/>
  </p:clrMapOvr>
  <p:transition spd="med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just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Bacalah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QS. Al-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Anfāl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/8: 72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QS. Al-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Ḥujurāt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/49: 10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perhatikan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makhraj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panjang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pendek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ketentuan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tajwid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Jangan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lupa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membaca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ta’awudz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Salah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manfaat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membaca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Al-Qur’an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memperoleh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kedamaian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hati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mendapat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petunjuk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kebenaran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Allah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swt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mudah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memahami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pelajaran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90600"/>
          </a:xfr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2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Membaca</a:t>
            </a:r>
            <a:r>
              <a:rPr lang="en-US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QS. Al-</a:t>
            </a:r>
            <a:r>
              <a:rPr lang="en-US" sz="32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Anfāl</a:t>
            </a:r>
            <a:r>
              <a:rPr lang="en-US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/8: 72 </a:t>
            </a:r>
            <a:r>
              <a:rPr lang="en-US" sz="32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QS. Al-</a:t>
            </a:r>
            <a:r>
              <a:rPr lang="en-US" sz="32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Ḥujurāt</a:t>
            </a:r>
            <a:r>
              <a:rPr lang="en-US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/49: 10 </a:t>
            </a:r>
            <a:r>
              <a:rPr lang="en-US" sz="32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12</a:t>
            </a:r>
            <a:endParaRPr lang="id-ID" sz="32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22513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C00000"/>
          </a:solidFill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en-US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QS. Al-</a:t>
            </a:r>
            <a:r>
              <a:rPr lang="en-US" sz="36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Anfāl</a:t>
            </a:r>
            <a:r>
              <a:rPr lang="en-US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/8: 72</a:t>
            </a:r>
            <a:endParaRPr lang="id-ID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68029" y="1676400"/>
            <a:ext cx="7690171" cy="4191000"/>
          </a:xfrm>
          <a:prstGeom prst="flowChartProcess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344867600"/>
      </p:ext>
    </p:extLst>
  </p:cSld>
  <p:clrMapOvr>
    <a:masterClrMapping/>
  </p:clrMapOvr>
  <p:transition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QS. Al-</a:t>
            </a:r>
            <a:r>
              <a:rPr lang="en-US" sz="36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Ḥujurāt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/49: 10</a:t>
            </a:r>
            <a:endParaRPr lang="id-ID" dirty="0"/>
          </a:p>
        </p:txBody>
      </p:sp>
      <p:pic>
        <p:nvPicPr>
          <p:cNvPr id="5" name="Picture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981201"/>
            <a:ext cx="8077200" cy="2666999"/>
          </a:xfrm>
          <a:prstGeom prst="rect">
            <a:avLst/>
          </a:prstGeom>
          <a:ln>
            <a:solidFill>
              <a:srgbClr val="FF0000"/>
            </a:solidFill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570938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QS. Al-</a:t>
            </a:r>
            <a:r>
              <a:rPr lang="en-US" sz="32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Ḥujurāt</a:t>
            </a:r>
            <a:r>
              <a:rPr lang="en-US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/49: 12</a:t>
            </a:r>
            <a:endParaRPr lang="id-ID" dirty="0"/>
          </a:p>
        </p:txBody>
      </p:sp>
      <p:pic>
        <p:nvPicPr>
          <p:cNvPr id="4" name="Content Placeholder 3"/>
          <p:cNvPicPr>
            <a:picLocks noGrp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09600" y="1905000"/>
            <a:ext cx="8077201" cy="411480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2930876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144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Analisis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kandungan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QS. Al-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Anfāl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/8: 72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berisi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perintah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Allah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swt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marL="514350" indent="-514350" algn="just">
              <a:buFont typeface="+mj-lt"/>
              <a:buAutoNum type="alphaLcPeriod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Orang-orang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sedang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berjuang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diajalan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Allah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swt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seperti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sedangkan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hijrah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berjihad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jiwa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raga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dijalan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Allah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swt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 algn="just">
              <a:buFont typeface="+mj-lt"/>
              <a:buAutoNum type="alphaLcPeriod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Orang-orang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beriman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mekah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belum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melakukan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hijrah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orang-orang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beriman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madinah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berkewajiban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memberikan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pertolongan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 algn="just">
              <a:buFont typeface="+mj-lt"/>
              <a:buAutoNum type="alphaLcPeriod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Di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urusan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agama,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misalnya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berdakwah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apabila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orang-orang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mukmin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mekah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belum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berhijrah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memita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pertolongan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kepada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orang-orang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mukmin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madinah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orang-orang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mukmin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madinah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wajib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memberikan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pertolongan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karena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sesama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orang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beriman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bersaudara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75730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686800" cy="609600"/>
          </a:xfrm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Analisis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kandungan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QS. Al-</a:t>
            </a:r>
            <a:r>
              <a:rPr lang="en-US" sz="2400" dirty="0" err="1" smtClean="0">
                <a:latin typeface="Times New Roman"/>
                <a:cs typeface="Times New Roman"/>
              </a:rPr>
              <a:t>Ḥujurāt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/49: 12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Aṣb</a:t>
            </a:r>
            <a:r>
              <a:rPr lang="en-US" sz="2400" dirty="0" err="1" smtClean="0">
                <a:latin typeface="Times New Roman"/>
                <a:cs typeface="Times New Roman"/>
              </a:rPr>
              <a:t>ā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bun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Nuz</a:t>
            </a:r>
            <a:r>
              <a:rPr lang="en-US" sz="2400" dirty="0" err="1" smtClean="0">
                <a:latin typeface="Times New Roman"/>
                <a:cs typeface="Times New Roman"/>
              </a:rPr>
              <a:t>ūlnya</a:t>
            </a:r>
            <a:endParaRPr lang="id-ID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990600"/>
            <a:ext cx="8503920" cy="5334000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numCol="1">
            <a:normAutofit/>
          </a:bodyPr>
          <a:lstStyle/>
          <a:p>
            <a:pPr marL="514350" indent="-514350" algn="just">
              <a:buFont typeface="+mj-lt"/>
              <a:buAutoNum type="alphaLcPeriod"/>
            </a:pPr>
            <a:r>
              <a:rPr lang="en-US" sz="2400" dirty="0" err="1" smtClean="0"/>
              <a:t>Diriwayatkan</a:t>
            </a:r>
            <a:r>
              <a:rPr lang="en-US" sz="2400" dirty="0" smtClean="0"/>
              <a:t> </a:t>
            </a:r>
            <a:r>
              <a:rPr lang="en-US" sz="2400" dirty="0" err="1" smtClean="0"/>
              <a:t>Ibnu</a:t>
            </a:r>
            <a:r>
              <a:rPr lang="en-US" sz="2400" dirty="0" smtClean="0"/>
              <a:t> </a:t>
            </a:r>
            <a:r>
              <a:rPr lang="en-US" sz="2400" dirty="0" err="1" smtClean="0"/>
              <a:t>Mundzir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Ibnu</a:t>
            </a:r>
            <a:r>
              <a:rPr lang="en-US" sz="2400" dirty="0" smtClean="0"/>
              <a:t> </a:t>
            </a:r>
            <a:r>
              <a:rPr lang="en-US" sz="2400" dirty="0" err="1" smtClean="0"/>
              <a:t>Juraij</a:t>
            </a:r>
            <a:r>
              <a:rPr lang="en-US" sz="2400" dirty="0" smtClean="0"/>
              <a:t> </a:t>
            </a:r>
            <a:r>
              <a:rPr lang="en-US" sz="2400" dirty="0" err="1" smtClean="0"/>
              <a:t>bahwa</a:t>
            </a:r>
            <a:r>
              <a:rPr lang="en-US" sz="2400" dirty="0" smtClean="0"/>
              <a:t> </a:t>
            </a:r>
            <a:r>
              <a:rPr lang="en-US" sz="2400" dirty="0" err="1" smtClean="0"/>
              <a:t>ayat</a:t>
            </a:r>
            <a:r>
              <a:rPr lang="en-US" sz="2400" dirty="0" smtClean="0"/>
              <a:t> </a:t>
            </a:r>
            <a:r>
              <a:rPr lang="en-US" sz="2400" dirty="0" err="1" smtClean="0"/>
              <a:t>ini</a:t>
            </a:r>
            <a:r>
              <a:rPr lang="en-US" sz="2400" dirty="0" smtClean="0"/>
              <a:t> </a:t>
            </a:r>
            <a:r>
              <a:rPr lang="en-US" sz="2400" dirty="0" err="1" smtClean="0"/>
              <a:t>turun</a:t>
            </a:r>
            <a:r>
              <a:rPr lang="en-US" sz="2400" dirty="0" smtClean="0"/>
              <a:t> </a:t>
            </a:r>
            <a:r>
              <a:rPr lang="en-US" sz="2400" dirty="0" err="1" smtClean="0"/>
              <a:t>berkaitan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Salman</a:t>
            </a:r>
            <a:r>
              <a:rPr lang="en-US" sz="2400" dirty="0" smtClean="0"/>
              <a:t> Al-</a:t>
            </a:r>
            <a:r>
              <a:rPr lang="en-US" sz="2400" dirty="0" err="1" smtClean="0"/>
              <a:t>Farisi</a:t>
            </a:r>
            <a:r>
              <a:rPr lang="en-US" sz="2400" dirty="0" smtClean="0"/>
              <a:t> yang </a:t>
            </a:r>
            <a:r>
              <a:rPr lang="en-US" sz="2400" dirty="0" err="1" smtClean="0"/>
              <a:t>makan</a:t>
            </a:r>
            <a:r>
              <a:rPr lang="en-US" sz="2400" dirty="0" smtClean="0"/>
              <a:t>, </a:t>
            </a:r>
            <a:r>
              <a:rPr lang="en-US" sz="2400" dirty="0" err="1" smtClean="0"/>
              <a:t>kemudian</a:t>
            </a:r>
            <a:r>
              <a:rPr lang="en-US" sz="2400" dirty="0" smtClean="0"/>
              <a:t> </a:t>
            </a:r>
            <a:r>
              <a:rPr lang="en-US" sz="2400" dirty="0" err="1" smtClean="0"/>
              <a:t>tidur</a:t>
            </a:r>
            <a:r>
              <a:rPr lang="en-US" sz="2400" dirty="0" smtClean="0"/>
              <a:t>, </a:t>
            </a:r>
            <a:r>
              <a:rPr lang="en-US" sz="2400" dirty="0" err="1" smtClean="0"/>
              <a:t>lalu</a:t>
            </a:r>
            <a:r>
              <a:rPr lang="en-US" sz="2400" dirty="0" smtClean="0"/>
              <a:t> </a:t>
            </a:r>
            <a:r>
              <a:rPr lang="en-US" sz="2400" dirty="0" err="1" smtClean="0"/>
              <a:t>mendengkur</a:t>
            </a:r>
            <a:r>
              <a:rPr lang="en-US" sz="2400" dirty="0" smtClean="0"/>
              <a:t>. </a:t>
            </a:r>
          </a:p>
          <a:p>
            <a:pPr marL="514350" indent="-514350" algn="just">
              <a:buFont typeface="+mj-lt"/>
              <a:buAutoNum type="alphaLcPeriod"/>
            </a:pPr>
            <a:r>
              <a:rPr lang="en-US" sz="2400" dirty="0" err="1" smtClean="0"/>
              <a:t>Ketika</a:t>
            </a:r>
            <a:r>
              <a:rPr lang="en-US" sz="2400" dirty="0" smtClean="0"/>
              <a:t> </a:t>
            </a:r>
            <a:r>
              <a:rPr lang="en-US" sz="2400" dirty="0" err="1" smtClean="0"/>
              <a:t>pembebasan</a:t>
            </a:r>
            <a:r>
              <a:rPr lang="en-US" sz="2400" dirty="0" smtClean="0"/>
              <a:t> </a:t>
            </a:r>
            <a:r>
              <a:rPr lang="en-US" sz="2400" dirty="0" err="1" smtClean="0"/>
              <a:t>kota</a:t>
            </a:r>
            <a:r>
              <a:rPr lang="en-US" sz="2400" dirty="0" smtClean="0"/>
              <a:t> </a:t>
            </a:r>
            <a:r>
              <a:rPr lang="en-US" sz="2400" dirty="0" err="1" smtClean="0"/>
              <a:t>Mekah</a:t>
            </a:r>
            <a:r>
              <a:rPr lang="en-US" sz="2400" dirty="0" smtClean="0"/>
              <a:t>, </a:t>
            </a:r>
            <a:r>
              <a:rPr lang="en-US" sz="2400" dirty="0" err="1" smtClean="0"/>
              <a:t>Bilal</a:t>
            </a:r>
            <a:r>
              <a:rPr lang="en-US" sz="2400" dirty="0" smtClean="0"/>
              <a:t> </a:t>
            </a:r>
            <a:r>
              <a:rPr lang="en-US" sz="2400" dirty="0" err="1" smtClean="0"/>
              <a:t>naik</a:t>
            </a:r>
            <a:r>
              <a:rPr lang="en-US" sz="2400" dirty="0" smtClean="0"/>
              <a:t> </a:t>
            </a:r>
            <a:r>
              <a:rPr lang="en-US" sz="2400" dirty="0" err="1" smtClean="0"/>
              <a:t>ke</a:t>
            </a:r>
            <a:r>
              <a:rPr lang="en-US" sz="2400" dirty="0" smtClean="0"/>
              <a:t> </a:t>
            </a:r>
            <a:r>
              <a:rPr lang="en-US" sz="2400" dirty="0" err="1" smtClean="0"/>
              <a:t>atas</a:t>
            </a:r>
            <a:r>
              <a:rPr lang="en-US" sz="2400" dirty="0" smtClean="0"/>
              <a:t> </a:t>
            </a:r>
            <a:r>
              <a:rPr lang="en-US" sz="2400" dirty="0" err="1" smtClean="0"/>
              <a:t>ka’bah</a:t>
            </a:r>
            <a:r>
              <a:rPr lang="en-US" sz="2400" dirty="0" smtClean="0"/>
              <a:t> </a:t>
            </a:r>
            <a:r>
              <a:rPr lang="en-US" sz="2400" dirty="0" err="1" smtClean="0"/>
              <a:t>kemudian</a:t>
            </a:r>
            <a:r>
              <a:rPr lang="en-US" sz="2400" dirty="0" smtClean="0"/>
              <a:t> </a:t>
            </a:r>
            <a:r>
              <a:rPr lang="en-US" sz="2400" dirty="0" err="1" smtClean="0"/>
              <a:t>mengumandangkan</a:t>
            </a:r>
            <a:r>
              <a:rPr lang="en-US" sz="2400" dirty="0" smtClean="0"/>
              <a:t> azan </a:t>
            </a:r>
            <a:r>
              <a:rPr lang="en-US" sz="2400" dirty="0" err="1" smtClean="0"/>
              <a:t>sebagian</a:t>
            </a:r>
            <a:r>
              <a:rPr lang="en-US" sz="2400" dirty="0" smtClean="0"/>
              <a:t> </a:t>
            </a:r>
            <a:r>
              <a:rPr lang="en-US" sz="2400" dirty="0" err="1" smtClean="0"/>
              <a:t>orang</a:t>
            </a:r>
            <a:r>
              <a:rPr lang="en-US" sz="2400" dirty="0" smtClean="0"/>
              <a:t> </a:t>
            </a:r>
            <a:r>
              <a:rPr lang="en-US" sz="2400" dirty="0" err="1" smtClean="0"/>
              <a:t>mengatakan.”apakah</a:t>
            </a:r>
            <a:r>
              <a:rPr lang="en-US" sz="2400" dirty="0" smtClean="0"/>
              <a:t> </a:t>
            </a:r>
            <a:r>
              <a:rPr lang="en-US" sz="2400" dirty="0" err="1" smtClean="0"/>
              <a:t>hamba</a:t>
            </a:r>
            <a:r>
              <a:rPr lang="en-US" sz="2400" dirty="0" smtClean="0"/>
              <a:t> </a:t>
            </a:r>
            <a:r>
              <a:rPr lang="en-US" sz="2400" dirty="0" err="1" smtClean="0"/>
              <a:t>sahaya</a:t>
            </a:r>
            <a:r>
              <a:rPr lang="en-US" sz="2400" dirty="0" smtClean="0"/>
              <a:t> yang </a:t>
            </a:r>
            <a:r>
              <a:rPr lang="en-US" sz="2400" dirty="0" err="1" smtClean="0"/>
              <a:t>hitam</a:t>
            </a:r>
            <a:r>
              <a:rPr lang="en-US" sz="2400" dirty="0" smtClean="0"/>
              <a:t> </a:t>
            </a:r>
            <a:r>
              <a:rPr lang="en-US" sz="2400" dirty="0" err="1" smtClean="0"/>
              <a:t>ini</a:t>
            </a:r>
            <a:r>
              <a:rPr lang="en-US" sz="2400" dirty="0" smtClean="0"/>
              <a:t> </a:t>
            </a:r>
            <a:r>
              <a:rPr lang="en-US" sz="2400" dirty="0" err="1" smtClean="0"/>
              <a:t>berani</a:t>
            </a:r>
            <a:r>
              <a:rPr lang="en-US" sz="2400" dirty="0" smtClean="0"/>
              <a:t> azan </a:t>
            </a:r>
            <a:r>
              <a:rPr lang="en-US" sz="2400" dirty="0" err="1" smtClean="0"/>
              <a:t>di</a:t>
            </a:r>
            <a:r>
              <a:rPr lang="en-US" sz="2400" dirty="0" smtClean="0"/>
              <a:t> </a:t>
            </a:r>
            <a:r>
              <a:rPr lang="en-US" sz="2400" dirty="0" err="1" smtClean="0"/>
              <a:t>atas</a:t>
            </a:r>
            <a:r>
              <a:rPr lang="en-US" sz="2400" dirty="0" smtClean="0"/>
              <a:t> </a:t>
            </a:r>
            <a:r>
              <a:rPr lang="en-US" sz="2400" dirty="0" err="1" smtClean="0"/>
              <a:t>ka’bah</a:t>
            </a:r>
            <a:r>
              <a:rPr lang="en-US" sz="2400" smtClean="0"/>
              <a:t>? Dll, lalu </a:t>
            </a:r>
            <a:r>
              <a:rPr lang="en-US" sz="2400" dirty="0" smtClean="0"/>
              <a:t>Allah </a:t>
            </a:r>
            <a:r>
              <a:rPr lang="en-US" sz="2400" dirty="0" err="1" smtClean="0"/>
              <a:t>menurunkan</a:t>
            </a:r>
            <a:r>
              <a:rPr lang="en-US" sz="2400" dirty="0" smtClean="0"/>
              <a:t> </a:t>
            </a:r>
            <a:r>
              <a:rPr lang="en-US" sz="2400" dirty="0" err="1" smtClean="0"/>
              <a:t>Firmannya</a:t>
            </a:r>
            <a:r>
              <a:rPr lang="en-US" sz="2400" dirty="0" smtClean="0"/>
              <a:t>. “</a:t>
            </a:r>
            <a:r>
              <a:rPr lang="en-US" sz="2400" dirty="0" err="1" smtClean="0"/>
              <a:t>hai</a:t>
            </a:r>
            <a:r>
              <a:rPr lang="en-US" sz="2400" dirty="0" smtClean="0"/>
              <a:t> </a:t>
            </a:r>
            <a:r>
              <a:rPr lang="en-US" sz="2400" dirty="0" err="1" smtClean="0"/>
              <a:t>manusia</a:t>
            </a:r>
            <a:r>
              <a:rPr lang="en-US" sz="2400" dirty="0" smtClean="0"/>
              <a:t>! </a:t>
            </a:r>
            <a:r>
              <a:rPr lang="en-US" sz="2400" dirty="0" err="1" smtClean="0"/>
              <a:t>sesungguhnya</a:t>
            </a:r>
            <a:r>
              <a:rPr lang="en-US" sz="2400" dirty="0" smtClean="0"/>
              <a:t> </a:t>
            </a:r>
            <a:r>
              <a:rPr lang="en-US" sz="2400" dirty="0" err="1" smtClean="0"/>
              <a:t>kami</a:t>
            </a:r>
            <a:r>
              <a:rPr lang="en-US" sz="2400" dirty="0" smtClean="0"/>
              <a:t> </a:t>
            </a:r>
            <a:r>
              <a:rPr lang="en-US" sz="2400" dirty="0" err="1" smtClean="0"/>
              <a:t>ciptakan</a:t>
            </a:r>
            <a:r>
              <a:rPr lang="en-US" sz="2400" dirty="0" smtClean="0"/>
              <a:t> kalian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laki-laki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err="1" smtClean="0"/>
              <a:t>perempuan</a:t>
            </a:r>
            <a:r>
              <a:rPr lang="en-US" sz="2400" smtClean="0"/>
              <a:t>……..(Al-Ḥujurāt/49: 13)</a:t>
            </a:r>
            <a:endParaRPr lang="en-US" sz="2400" dirty="0" smtClean="0"/>
          </a:p>
          <a:p>
            <a:pPr marL="514350" indent="-514350" algn="just">
              <a:buFont typeface="+mj-lt"/>
              <a:buAutoNum type="alphaLcPeriod"/>
            </a:pPr>
            <a:r>
              <a:rPr lang="en-US" sz="2400" dirty="0" smtClean="0"/>
              <a:t>Allah </a:t>
            </a:r>
            <a:r>
              <a:rPr lang="en-US" sz="2400" dirty="0" err="1" smtClean="0"/>
              <a:t>memerintahkan</a:t>
            </a:r>
            <a:r>
              <a:rPr lang="en-US" sz="2400" dirty="0" smtClean="0"/>
              <a:t> </a:t>
            </a:r>
            <a:r>
              <a:rPr lang="en-US" sz="2400" dirty="0" err="1" smtClean="0"/>
              <a:t>kepada</a:t>
            </a:r>
            <a:r>
              <a:rPr lang="en-US" sz="2400" dirty="0" smtClean="0"/>
              <a:t> </a:t>
            </a:r>
            <a:r>
              <a:rPr lang="en-US" sz="2400" dirty="0" err="1" smtClean="0"/>
              <a:t>umat</a:t>
            </a:r>
            <a:r>
              <a:rPr lang="en-US" sz="2400" dirty="0" smtClean="0"/>
              <a:t> </a:t>
            </a:r>
            <a:r>
              <a:rPr lang="en-US" sz="2400" dirty="0" err="1" smtClean="0"/>
              <a:t>islam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senantiasa</a:t>
            </a:r>
            <a:r>
              <a:rPr lang="en-US" sz="2400" dirty="0" smtClean="0"/>
              <a:t> </a:t>
            </a:r>
            <a:r>
              <a:rPr lang="en-US" sz="2400" dirty="0" err="1" smtClean="0"/>
              <a:t>bersikap</a:t>
            </a:r>
            <a:r>
              <a:rPr lang="en-US" sz="2400" dirty="0" smtClean="0"/>
              <a:t> </a:t>
            </a:r>
            <a:r>
              <a:rPr lang="en-US" sz="2400" i="1" dirty="0" err="1" smtClean="0"/>
              <a:t>ḥusnu</a:t>
            </a:r>
            <a:r>
              <a:rPr lang="en-US" sz="2400" i="1" dirty="0" err="1" smtClean="0">
                <a:latin typeface="Times New Roman"/>
                <a:cs typeface="Times New Roman"/>
              </a:rPr>
              <a:t>ẓẓan</a:t>
            </a:r>
            <a:r>
              <a:rPr lang="en-US" sz="2400" dirty="0" smtClean="0">
                <a:latin typeface="Times New Roman"/>
                <a:cs typeface="Times New Roman"/>
              </a:rPr>
              <a:t> (</a:t>
            </a:r>
            <a:r>
              <a:rPr lang="en-US" sz="2400" dirty="0" err="1" smtClean="0">
                <a:latin typeface="Times New Roman"/>
                <a:cs typeface="Times New Roman"/>
              </a:rPr>
              <a:t>prasangka</a:t>
            </a:r>
            <a:r>
              <a:rPr lang="en-US" sz="2400" dirty="0" smtClean="0"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latin typeface="Times New Roman"/>
                <a:cs typeface="Times New Roman"/>
              </a:rPr>
              <a:t>baik</a:t>
            </a:r>
            <a:r>
              <a:rPr lang="en-US" sz="2400" dirty="0" smtClean="0">
                <a:latin typeface="Times New Roman"/>
                <a:cs typeface="Times New Roman"/>
              </a:rPr>
              <a:t>).</a:t>
            </a:r>
          </a:p>
          <a:p>
            <a:pPr marL="514350" indent="-514350" algn="just">
              <a:buFont typeface="+mj-lt"/>
              <a:buAutoNum type="alphaLcPeriod"/>
            </a:pPr>
            <a:r>
              <a:rPr lang="en-US" sz="2400" dirty="0" err="1" smtClean="0">
                <a:latin typeface="Times New Roman"/>
                <a:cs typeface="Times New Roman"/>
              </a:rPr>
              <a:t>Sikap</a:t>
            </a:r>
            <a:r>
              <a:rPr lang="en-US" sz="2400" dirty="0" smtClean="0">
                <a:latin typeface="Times New Roman"/>
                <a:cs typeface="Times New Roman"/>
              </a:rPr>
              <a:t> </a:t>
            </a:r>
            <a:r>
              <a:rPr lang="en-US" sz="2400" i="1" dirty="0" err="1" smtClean="0"/>
              <a:t>ḥusnu</a:t>
            </a:r>
            <a:r>
              <a:rPr lang="en-US" sz="2400" i="1" dirty="0" err="1" smtClean="0">
                <a:latin typeface="Times New Roman"/>
                <a:cs typeface="Times New Roman"/>
              </a:rPr>
              <a:t>ẓẓan</a:t>
            </a:r>
            <a:r>
              <a:rPr lang="en-US" sz="2400" i="1" dirty="0" smtClean="0"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latin typeface="Times New Roman"/>
                <a:cs typeface="Times New Roman"/>
              </a:rPr>
              <a:t>dan</a:t>
            </a:r>
            <a:r>
              <a:rPr lang="en-US" sz="2400" dirty="0" smtClean="0">
                <a:latin typeface="Times New Roman"/>
                <a:cs typeface="Times New Roman"/>
              </a:rPr>
              <a:t> </a:t>
            </a:r>
            <a:r>
              <a:rPr lang="en-US" sz="2400" i="1" dirty="0" err="1" smtClean="0">
                <a:latin typeface="Times New Roman"/>
                <a:cs typeface="Times New Roman"/>
              </a:rPr>
              <a:t>su’ūẓẓan</a:t>
            </a:r>
            <a:r>
              <a:rPr lang="en-US" sz="2400" i="1" dirty="0" smtClean="0"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latin typeface="Times New Roman"/>
                <a:cs typeface="Times New Roman"/>
              </a:rPr>
              <a:t>dapat</a:t>
            </a:r>
            <a:r>
              <a:rPr lang="en-US" sz="2400" dirty="0" smtClean="0"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latin typeface="Times New Roman"/>
                <a:cs typeface="Times New Roman"/>
              </a:rPr>
              <a:t>mncul</a:t>
            </a:r>
            <a:r>
              <a:rPr lang="en-US" sz="2400" dirty="0" smtClean="0"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latin typeface="Times New Roman"/>
                <a:cs typeface="Times New Roman"/>
              </a:rPr>
              <a:t>dalam</a:t>
            </a:r>
            <a:r>
              <a:rPr lang="en-US" sz="2400" dirty="0" smtClean="0"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latin typeface="Times New Roman"/>
                <a:cs typeface="Times New Roman"/>
              </a:rPr>
              <a:t>perilaku</a:t>
            </a:r>
            <a:r>
              <a:rPr lang="en-US" sz="2400" dirty="0" smtClean="0"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latin typeface="Times New Roman"/>
                <a:cs typeface="Times New Roman"/>
              </a:rPr>
              <a:t>manusia</a:t>
            </a:r>
            <a:r>
              <a:rPr lang="en-US" sz="2400" dirty="0" smtClean="0">
                <a:latin typeface="Times New Roman"/>
                <a:cs typeface="Times New Roman"/>
              </a:rPr>
              <a:t>, </a:t>
            </a:r>
            <a:r>
              <a:rPr lang="en-US" sz="2400" dirty="0" err="1" smtClean="0">
                <a:latin typeface="Times New Roman"/>
                <a:cs typeface="Times New Roman"/>
              </a:rPr>
              <a:t>kebanyakan</a:t>
            </a:r>
            <a:r>
              <a:rPr lang="en-US" sz="2400" dirty="0" smtClean="0"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latin typeface="Times New Roman"/>
                <a:cs typeface="Times New Roman"/>
              </a:rPr>
              <a:t>berkaitan</a:t>
            </a:r>
            <a:r>
              <a:rPr lang="en-US" sz="2400" dirty="0" smtClean="0"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latin typeface="Times New Roman"/>
                <a:cs typeface="Times New Roman"/>
              </a:rPr>
              <a:t>dengan</a:t>
            </a:r>
            <a:r>
              <a:rPr lang="en-US" sz="2400" dirty="0" smtClean="0"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latin typeface="Times New Roman"/>
                <a:cs typeface="Times New Roman"/>
              </a:rPr>
              <a:t>nikmat</a:t>
            </a:r>
            <a:r>
              <a:rPr lang="en-US" sz="2400" dirty="0" smtClean="0">
                <a:latin typeface="Times New Roman"/>
                <a:cs typeface="Times New Roman"/>
              </a:rPr>
              <a:t> </a:t>
            </a:r>
            <a:r>
              <a:rPr lang="en-US" sz="2400" smtClean="0">
                <a:latin typeface="Times New Roman"/>
                <a:cs typeface="Times New Roman"/>
              </a:rPr>
              <a:t>Allah.</a:t>
            </a:r>
            <a:endParaRPr lang="en-US" sz="2400" dirty="0" smtClean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63389710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ivic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2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3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ivic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2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3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1128</Words>
  <Application>Microsoft Office PowerPoint</Application>
  <PresentationFormat>On-screen Show (4:3)</PresentationFormat>
  <Paragraphs>79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Office Theme</vt:lpstr>
      <vt:lpstr>1_Civic</vt:lpstr>
      <vt:lpstr>Civic</vt:lpstr>
      <vt:lpstr>PowerPoint Presentation</vt:lpstr>
      <vt:lpstr>BAB 1 </vt:lpstr>
      <vt:lpstr>LATAR BELAKANG</vt:lpstr>
      <vt:lpstr>Membaca QS. Al-Anfāl/8: 72 dan QS. Al-Ḥujurāt/49: 10 dan 12</vt:lpstr>
      <vt:lpstr>QS. Al-Anfāl/8: 72</vt:lpstr>
      <vt:lpstr>QS. Al-Ḥujurāt/49: 10</vt:lpstr>
      <vt:lpstr>QS. Al-Ḥujurāt/49: 12</vt:lpstr>
      <vt:lpstr>Analisis isi kandungan QS. Al-Anfāl/8: 72 berisi perintah Allah swt.</vt:lpstr>
      <vt:lpstr>Analisis isi kandungan QS. Al-Ḥujurāt/49: 12 Aṣbābun Nuzūlnya</vt:lpstr>
      <vt:lpstr>PowerPoint Presentation</vt:lpstr>
      <vt:lpstr>Analisis isi kandungan QS. Al-Ḥujurāt/49: 10 Aṣbābun Nuzūlnya</vt:lpstr>
      <vt:lpstr>PowerPoint Presentation</vt:lpstr>
      <vt:lpstr>KONTROL DIRI</vt:lpstr>
      <vt:lpstr>PRASANGKA BAIK</vt:lpstr>
      <vt:lpstr>PERSAUDARAAN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EASYMEDIA</dc:creator>
  <cp:lastModifiedBy>P0090</cp:lastModifiedBy>
  <cp:revision>1</cp:revision>
  <dcterms:created xsi:type="dcterms:W3CDTF">2006-08-16T00:00:00Z</dcterms:created>
  <dcterms:modified xsi:type="dcterms:W3CDTF">2014-05-21T03:24:05Z</dcterms:modified>
</cp:coreProperties>
</file>