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22"/>
  </p:notesMasterIdLst>
  <p:sldIdLst>
    <p:sldId id="315" r:id="rId2"/>
    <p:sldId id="316" r:id="rId3"/>
    <p:sldId id="318" r:id="rId4"/>
    <p:sldId id="317" r:id="rId5"/>
    <p:sldId id="319" r:id="rId6"/>
    <p:sldId id="329" r:id="rId7"/>
    <p:sldId id="320" r:id="rId8"/>
    <p:sldId id="330" r:id="rId9"/>
    <p:sldId id="321" r:id="rId10"/>
    <p:sldId id="322" r:id="rId11"/>
    <p:sldId id="332" r:id="rId12"/>
    <p:sldId id="334" r:id="rId13"/>
    <p:sldId id="323" r:id="rId14"/>
    <p:sldId id="333" r:id="rId15"/>
    <p:sldId id="325" r:id="rId16"/>
    <p:sldId id="326" r:id="rId17"/>
    <p:sldId id="331" r:id="rId18"/>
    <p:sldId id="327" r:id="rId19"/>
    <p:sldId id="328" r:id="rId20"/>
    <p:sldId id="335" r:id="rId2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CAE"/>
    <a:srgbClr val="FBB7DB"/>
    <a:srgbClr val="FAC2DF"/>
    <a:srgbClr val="D5FAC2"/>
    <a:srgbClr val="FB8571"/>
    <a:srgbClr val="F2F3CD"/>
    <a:srgbClr val="FFFF61"/>
    <a:srgbClr val="CCECFF"/>
    <a:srgbClr val="3333CC"/>
    <a:srgbClr val="9F7E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54" autoAdjust="0"/>
    <p:restoredTop sz="94660"/>
  </p:normalViewPr>
  <p:slideViewPr>
    <p:cSldViewPr>
      <p:cViewPr>
        <p:scale>
          <a:sx n="70" d="100"/>
          <a:sy n="70" d="100"/>
        </p:scale>
        <p:origin x="-600" y="-3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2DE551-7720-4549-8AE9-CB17C8B8117B}" type="datetimeFigureOut">
              <a:rPr lang="id-ID" smtClean="0"/>
              <a:t>11/07/2018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4D6456-A38A-4C97-95A0-2937EAF4271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57777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4D6456-A38A-4C97-95A0-2937EAF4271C}" type="slidenum">
              <a:rPr lang="id-ID" smtClean="0"/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00299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51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311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18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60420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4322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4322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575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452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577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43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392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464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788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746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  <p:pic>
        <p:nvPicPr>
          <p:cNvPr id="1026" name="Picture 2" descr="D:\Dea\2018\BUAT DEA\sakti\SMA Kimia Unggul XII K13N peminatan banner.pn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02125"/>
            <a:ext cx="9144001" cy="84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31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49" r:id="rId12"/>
    <p:sldLayoutId id="2147483664" r:id="rId13"/>
    <p:sldLayoutId id="2147483665" r:id="rId1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png"/><Relationship Id="rId5" Type="http://schemas.microsoft.com/office/2007/relationships/hdphoto" Target="../media/hdphoto7.wdp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5" Type="http://schemas.microsoft.com/office/2007/relationships/hdphoto" Target="../media/hdphoto10.wdp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Relationship Id="rId5" Type="http://schemas.microsoft.com/office/2007/relationships/hdphoto" Target="../media/hdphoto13.wdp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Relationship Id="rId5" Type="http://schemas.microsoft.com/office/2007/relationships/hdphoto" Target="../media/hdphoto4.wdp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直線コネクタ 9"/>
          <p:cNvCxnSpPr/>
          <p:nvPr/>
        </p:nvCxnSpPr>
        <p:spPr>
          <a:xfrm>
            <a:off x="3957801" y="3174119"/>
            <a:ext cx="4670534" cy="0"/>
          </a:xfrm>
          <a:prstGeom prst="line">
            <a:avLst/>
          </a:prstGeom>
          <a:noFill/>
          <a:ln w="28575" cap="flat" cmpd="sng" algn="ctr">
            <a:solidFill>
              <a:srgbClr val="00B0F0"/>
            </a:solidFill>
            <a:prstDash val="solid"/>
          </a:ln>
          <a:effectLst/>
        </p:spPr>
      </p:cxnSp>
      <p:sp>
        <p:nvSpPr>
          <p:cNvPr id="15" name="タイトル 1"/>
          <p:cNvSpPr txBox="1">
            <a:spLocks/>
          </p:cNvSpPr>
          <p:nvPr/>
        </p:nvSpPr>
        <p:spPr>
          <a:xfrm>
            <a:off x="3706867" y="1047750"/>
            <a:ext cx="5073868" cy="469019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spcBef>
                <a:spcPct val="0"/>
              </a:spcBef>
              <a:buNone/>
              <a:defRPr sz="9600" kern="1200" spc="15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defTabSz="1632753">
              <a:defRPr/>
            </a:pPr>
            <a:r>
              <a:rPr kumimoji="1" lang="en-US" altLang="ja-JP" sz="4000" b="1" spc="0" dirty="0">
                <a:latin typeface="Arial" pitchFamily="34" charset="0"/>
                <a:cs typeface="Arial" pitchFamily="34" charset="0"/>
              </a:rPr>
              <a:t>MEDIA MENGAJAR</a:t>
            </a:r>
            <a:endParaRPr kumimoji="1" lang="ja-JP" altLang="en-US" sz="4000" b="1" spc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テキスト プレースホルダー 11"/>
          <p:cNvSpPr txBox="1">
            <a:spLocks/>
          </p:cNvSpPr>
          <p:nvPr/>
        </p:nvSpPr>
        <p:spPr>
          <a:xfrm>
            <a:off x="3789637" y="1641795"/>
            <a:ext cx="5105399" cy="2072956"/>
          </a:xfrm>
          <a:prstGeom prst="rect">
            <a:avLst/>
          </a:prstGeom>
        </p:spPr>
        <p:txBody>
          <a:bodyPr anchor="t">
            <a:noAutofit/>
          </a:bodyPr>
          <a:lstStyle>
            <a:lvl1pPr marL="342900" indent="-34290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 spc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1632753">
              <a:buNone/>
              <a:defRPr/>
            </a:pPr>
            <a:r>
              <a:rPr kumimoji="1" lang="en-US" altLang="ja-JP" sz="3600" b="1" dirty="0" smtClean="0">
                <a:latin typeface="Arial" pitchFamily="34" charset="0"/>
                <a:cs typeface="Arial" pitchFamily="34" charset="0"/>
              </a:rPr>
              <a:t>KIMIA</a:t>
            </a:r>
          </a:p>
          <a:p>
            <a:pPr marL="0" lvl="0" indent="0" defTabSz="1632753">
              <a:buNone/>
              <a:defRPr/>
            </a:pPr>
            <a:r>
              <a:rPr kumimoji="1" lang="id-ID" altLang="ja-JP" sz="3600" b="1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3</a:t>
            </a:r>
            <a:endParaRPr kumimoji="1" lang="ja-JP" altLang="en-US" sz="3600" b="1" dirty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388880" y="3326519"/>
            <a:ext cx="37463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SMA/MA </a:t>
            </a:r>
            <a:r>
              <a:rPr lang="en-US" sz="2400" b="1" dirty="0" err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Kelas</a:t>
            </a:r>
            <a:r>
              <a:rPr lang="en-US" sz="24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XII</a:t>
            </a:r>
            <a:endParaRPr lang="en-US" sz="2400" b="1" dirty="0">
              <a:ln w="0"/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be 11"/>
          <p:cNvSpPr/>
          <p:nvPr/>
        </p:nvSpPr>
        <p:spPr>
          <a:xfrm>
            <a:off x="650514" y="361950"/>
            <a:ext cx="2470820" cy="3520595"/>
          </a:xfrm>
          <a:prstGeom prst="cube">
            <a:avLst>
              <a:gd name="adj" fmla="val 3711"/>
            </a:avLst>
          </a:pr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endParaRPr lang="en-US"/>
          </a:p>
        </p:txBody>
      </p:sp>
      <p:pic>
        <p:nvPicPr>
          <p:cNvPr id="2050" name="Picture 2" descr="D:\Dea\2018\BUAT DEA\sakti\PPT Kimia SMA 3 Unggul\Cover Kimia Unggul 3 K13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13" y="438150"/>
            <a:ext cx="2397487" cy="344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05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100"/>
                            </p:stCondLst>
                            <p:childTnLst>
                              <p:par>
                                <p:cTn id="1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35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560" y="209550"/>
            <a:ext cx="6025947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5791200" y="1123950"/>
            <a:ext cx="2971800" cy="23083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Suhu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ketika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tekanan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uap</a:t>
            </a:r>
            <a:r>
              <a:rPr lang="en-US" dirty="0">
                <a:latin typeface="Arial" pitchFamily="34" charset="0"/>
                <a:cs typeface="Arial" pitchFamily="34" charset="0"/>
              </a:rPr>
              <a:t> di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permukaan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zat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cair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sama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tekanan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udara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luar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disebut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>
                <a:latin typeface="Arial" pitchFamily="34" charset="0"/>
                <a:cs typeface="Arial" pitchFamily="34" charset="0"/>
              </a:rPr>
              <a:t>titik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>
                <a:latin typeface="Arial" pitchFamily="34" charset="0"/>
                <a:cs typeface="Arial" pitchFamily="34" charset="0"/>
              </a:rPr>
              <a:t>didih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/>
              <a:t>Besarnya</a:t>
            </a:r>
            <a:r>
              <a:rPr lang="en-US" dirty="0"/>
              <a:t> </a:t>
            </a:r>
            <a:r>
              <a:rPr lang="en-US" dirty="0" err="1"/>
              <a:t>kenaikan</a:t>
            </a:r>
            <a:r>
              <a:rPr lang="en-US" dirty="0"/>
              <a:t> </a:t>
            </a:r>
            <a:r>
              <a:rPr lang="en-US" dirty="0" err="1"/>
              <a:t>suhu</a:t>
            </a:r>
            <a:r>
              <a:rPr lang="en-US" dirty="0"/>
              <a:t> </a:t>
            </a:r>
            <a:r>
              <a:rPr lang="en-US" dirty="0" err="1"/>
              <a:t>itulah</a:t>
            </a:r>
            <a:r>
              <a:rPr lang="en-US" dirty="0"/>
              <a:t> yang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b="1" i="1" dirty="0" err="1"/>
              <a:t>kenaikan</a:t>
            </a:r>
            <a:r>
              <a:rPr lang="en-US" b="1" i="1" dirty="0"/>
              <a:t> </a:t>
            </a:r>
            <a:r>
              <a:rPr lang="en-US" b="1" i="1" dirty="0" err="1"/>
              <a:t>titik</a:t>
            </a:r>
            <a:r>
              <a:rPr lang="en-US" b="1" i="1" dirty="0"/>
              <a:t> </a:t>
            </a:r>
            <a:r>
              <a:rPr lang="en-US" b="1" i="1" dirty="0" err="1"/>
              <a:t>didih</a:t>
            </a:r>
            <a:r>
              <a:rPr lang="en-US" b="1" i="1" dirty="0"/>
              <a:t> </a:t>
            </a:r>
            <a:r>
              <a:rPr lang="en-US" b="1" dirty="0"/>
              <a:t>(∆</a:t>
            </a:r>
            <a:r>
              <a:rPr lang="en-US" b="1" i="1" dirty="0"/>
              <a:t>T</a:t>
            </a:r>
            <a:r>
              <a:rPr lang="en-US" b="1" baseline="-25000" dirty="0"/>
              <a:t>b</a:t>
            </a:r>
            <a:r>
              <a:rPr lang="en-US" b="1" dirty="0"/>
              <a:t>)</a:t>
            </a:r>
            <a:r>
              <a:rPr lang="en-US" i="1" dirty="0"/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14400" y="4171950"/>
            <a:ext cx="36022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Diagram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P−T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pelarut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89284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1927" y="3151822"/>
            <a:ext cx="6629400" cy="14773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id-ID" dirty="0"/>
              <a:t>Nilai </a:t>
            </a:r>
            <a:r>
              <a:rPr lang="id-ID" b="1" i="1" dirty="0" smtClean="0"/>
              <a:t>K</a:t>
            </a:r>
            <a:r>
              <a:rPr lang="id-ID" b="1" i="1" baseline="-25000" dirty="0" smtClean="0"/>
              <a:t>b</a:t>
            </a:r>
            <a:r>
              <a:rPr lang="id-ID" dirty="0" smtClean="0"/>
              <a:t> </a:t>
            </a:r>
            <a:r>
              <a:rPr lang="id-ID" dirty="0"/>
              <a:t>untuk air adalah 0,52°C/m. Maknanya, jika di dalam air terlarut </a:t>
            </a:r>
            <a:r>
              <a:rPr lang="id-ID" dirty="0" smtClean="0"/>
              <a:t>sebanyak 1 </a:t>
            </a:r>
            <a:r>
              <a:rPr lang="id-ID" dirty="0"/>
              <a:t>molal zat apa saja, titik didih air akan naik 0,52°C; jika di dalam air </a:t>
            </a:r>
            <a:r>
              <a:rPr lang="id-ID" dirty="0" smtClean="0"/>
              <a:t>terlarut sebanyak </a:t>
            </a:r>
            <a:r>
              <a:rPr lang="id-ID" dirty="0"/>
              <a:t>2 molal zat apa saja, titik didih air naik sebesar 1,04°C; serta jika </a:t>
            </a:r>
            <a:r>
              <a:rPr lang="id-ID" dirty="0" smtClean="0"/>
              <a:t>di dalam </a:t>
            </a:r>
            <a:r>
              <a:rPr lang="id-ID" dirty="0"/>
              <a:t>air terlarut 0,5 molal zat apa saja, titik didih air akan naik sebesar </a:t>
            </a:r>
            <a:r>
              <a:rPr lang="id-ID" dirty="0" smtClean="0"/>
              <a:t>0,26°C; dan </a:t>
            </a:r>
            <a:r>
              <a:rPr lang="id-ID" dirty="0"/>
              <a:t>seterusnya.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939" y="210502"/>
            <a:ext cx="7191375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35987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5F6FD"/>
              </a:clrFrom>
              <a:clrTo>
                <a:srgbClr val="E5F6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19150"/>
            <a:ext cx="634884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81000" y="285750"/>
            <a:ext cx="2057400" cy="369332"/>
          </a:xfrm>
          <a:prstGeom prst="rect">
            <a:avLst/>
          </a:prstGeom>
          <a:ln>
            <a:solidFill>
              <a:schemeClr val="accent1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d-ID" b="1" dirty="0" smtClean="0">
                <a:latin typeface="Arial" pitchFamily="34" charset="0"/>
                <a:cs typeface="Arial" pitchFamily="34" charset="0"/>
              </a:rPr>
              <a:t>Contoh soal...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763" y="1785620"/>
            <a:ext cx="220027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190750"/>
            <a:ext cx="46958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381000" y="1775454"/>
            <a:ext cx="1176020" cy="369332"/>
          </a:xfrm>
          <a:prstGeom prst="rect">
            <a:avLst/>
          </a:prstGeom>
          <a:noFill/>
          <a:ln>
            <a:noFill/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d-ID" dirty="0" smtClean="0">
                <a:latin typeface="Arial" pitchFamily="34" charset="0"/>
                <a:cs typeface="Arial" pitchFamily="34" charset="0"/>
              </a:rPr>
              <a:t>Jawab: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011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ded Corner 6"/>
          <p:cNvSpPr/>
          <p:nvPr/>
        </p:nvSpPr>
        <p:spPr>
          <a:xfrm>
            <a:off x="228600" y="3093482"/>
            <a:ext cx="8763000" cy="1611868"/>
          </a:xfrm>
          <a:prstGeom prst="foldedCorner">
            <a:avLst>
              <a:gd name="adj" fmla="val 28643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017784"/>
            <a:ext cx="1676400" cy="508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536944" y="285750"/>
            <a:ext cx="838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Besarnya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kenaikan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titik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didih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merupakan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hasil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kali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antara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tetapan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kenaikan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titik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didih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molal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1600" i="1" dirty="0">
                <a:latin typeface="Arial" pitchFamily="34" charset="0"/>
                <a:cs typeface="Arial" pitchFamily="34" charset="0"/>
              </a:rPr>
              <a:t>K</a:t>
            </a:r>
            <a:r>
              <a:rPr lang="en-US" sz="1600" baseline="-25000" dirty="0">
                <a:latin typeface="Arial" pitchFamily="34" charset="0"/>
                <a:cs typeface="Arial" pitchFamily="34" charset="0"/>
              </a:rPr>
              <a:t>b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konsentrasi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molal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1600" i="1" dirty="0">
                <a:latin typeface="Arial" pitchFamily="34" charset="0"/>
                <a:cs typeface="Arial" pitchFamily="34" charset="0"/>
              </a:rPr>
              <a:t>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dinyatakan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berikut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758375"/>
            <a:ext cx="4800600" cy="584775"/>
          </a:xfrm>
          <a:prstGeom prst="rect">
            <a:avLst/>
          </a:prstGeom>
          <a:solidFill>
            <a:srgbClr val="F6FCAE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Arial" pitchFamily="34" charset="0"/>
                <a:cs typeface="Arial" pitchFamily="34" charset="0"/>
              </a:rPr>
              <a:t>Titik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didih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merupakan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titik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didih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pelarut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ditambah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besarnya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kenaikan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titik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didih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2571750"/>
            <a:ext cx="822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Oleh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karena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molalitas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dirumuskan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: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504515"/>
            <a:ext cx="1828798" cy="580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942407"/>
            <a:ext cx="1752598" cy="353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ight Arrow 4"/>
          <p:cNvSpPr/>
          <p:nvPr/>
        </p:nvSpPr>
        <p:spPr>
          <a:xfrm>
            <a:off x="2286000" y="3609607"/>
            <a:ext cx="685800" cy="352108"/>
          </a:xfrm>
          <a:prstGeom prst="rightArrow">
            <a:avLst/>
          </a:prstGeom>
          <a:solidFill>
            <a:srgbClr val="FB8571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370480"/>
            <a:ext cx="2297849" cy="1030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5715000" y="3370480"/>
            <a:ext cx="33528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itchFamily="34" charset="0"/>
                <a:cs typeface="Arial" pitchFamily="34" charset="0"/>
              </a:rPr>
              <a:t>∆</a:t>
            </a:r>
            <a:r>
              <a:rPr lang="en-US" sz="1400" i="1" dirty="0">
                <a:latin typeface="Arial" pitchFamily="34" charset="0"/>
                <a:cs typeface="Arial" pitchFamily="34" charset="0"/>
              </a:rPr>
              <a:t>T</a:t>
            </a:r>
            <a:r>
              <a:rPr lang="en-US" sz="1400" baseline="-25000" dirty="0">
                <a:latin typeface="Arial" pitchFamily="34" charset="0"/>
                <a:cs typeface="Arial" pitchFamily="34" charset="0"/>
              </a:rPr>
              <a:t>b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=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kenaikan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titik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didih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molal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400" i="1" dirty="0">
                <a:latin typeface="Arial" pitchFamily="34" charset="0"/>
                <a:cs typeface="Arial" pitchFamily="34" charset="0"/>
              </a:rPr>
              <a:t>K</a:t>
            </a:r>
            <a:r>
              <a:rPr lang="en-US" sz="1400" baseline="-25000" dirty="0">
                <a:latin typeface="Arial" pitchFamily="34" charset="0"/>
                <a:cs typeface="Arial" pitchFamily="34" charset="0"/>
              </a:rPr>
              <a:t>b</a:t>
            </a:r>
            <a:r>
              <a:rPr lang="en-US" sz="14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tetapan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kenaikan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titik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didih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molal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(°C/m),</a:t>
            </a:r>
            <a:r>
              <a:rPr lang="en-US" sz="1400" i="1" dirty="0">
                <a:latin typeface="Arial" pitchFamily="34" charset="0"/>
                <a:cs typeface="Arial" pitchFamily="34" charset="0"/>
              </a:rPr>
              <a:t> </a:t>
            </a:r>
            <a:endParaRPr lang="en-US" sz="1400" i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400" i="1" dirty="0" smtClean="0">
                <a:latin typeface="Arial" pitchFamily="34" charset="0"/>
                <a:cs typeface="Arial" pitchFamily="34" charset="0"/>
              </a:rPr>
              <a:t>n    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jumlah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zat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terlarut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),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dan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r>
              <a:rPr lang="en-US" sz="1400" i="1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   =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massa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pelarut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91654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900" decel="100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3" grpId="0" animBg="1"/>
      <p:bldP spid="4" grpId="0"/>
      <p:bldP spid="5" grpId="0" animBg="1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645" y="2038350"/>
            <a:ext cx="604755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 flipH="1">
            <a:off x="810444" y="590550"/>
            <a:ext cx="3304355" cy="1123712"/>
          </a:xfrm>
          <a:prstGeom prst="wedgeRoundRectCallout">
            <a:avLst>
              <a:gd name="adj1" fmla="val -32500"/>
              <a:gd name="adj2" fmla="val 67101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d-ID" sz="2000" dirty="0" smtClean="0"/>
              <a:t>Perhatikan bagaimana hubungan antara tiap kolom tabel ini!...</a:t>
            </a:r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31720808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6250" y="1047750"/>
            <a:ext cx="8210550" cy="923330"/>
          </a:xfrm>
          <a:prstGeom prst="rect">
            <a:avLst/>
          </a:prstGeom>
          <a:solidFill>
            <a:srgbClr val="F6FCAE"/>
          </a:solidFill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Seperti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halnya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kenaikan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titik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didih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penurunan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titik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beku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sebanding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hasil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kali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antara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kemolalan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tetapan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penurunan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titik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beku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molal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K</a:t>
            </a:r>
            <a:r>
              <a:rPr lang="en-US" baseline="-25000" dirty="0" err="1" smtClean="0">
                <a:latin typeface="Arial" pitchFamily="34" charset="0"/>
                <a:cs typeface="Arial" pitchFamily="34" charset="0"/>
              </a:rPr>
              <a:t>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)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dinyatakan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persamaan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berikut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533400" y="209550"/>
            <a:ext cx="8077200" cy="6933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 cap="flat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solidFill>
                  <a:schemeClr val="tx1"/>
                </a:solidFill>
              </a:rPr>
              <a:t>PENURUNAN TEKANAN UAP (</a:t>
            </a:r>
            <a:r>
              <a:rPr lang="en-US" sz="3200" b="1" dirty="0"/>
              <a:t>∆</a:t>
            </a:r>
            <a:r>
              <a:rPr lang="en-US" sz="3200" b="1" i="1" dirty="0"/>
              <a:t>P</a:t>
            </a:r>
            <a:r>
              <a:rPr lang="en-US" sz="3200" b="1" dirty="0" smtClean="0">
                <a:solidFill>
                  <a:schemeClr val="tx1"/>
                </a:solidFill>
              </a:rPr>
              <a:t>)</a:t>
            </a: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C6EAFB"/>
              </a:clrFrom>
              <a:clrTo>
                <a:srgbClr val="C6EAFB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265"/>
          <a:stretch/>
        </p:blipFill>
        <p:spPr bwMode="auto">
          <a:xfrm>
            <a:off x="1524000" y="2495550"/>
            <a:ext cx="1891876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nip Diagonal Corner Rectangle 4"/>
          <p:cNvSpPr/>
          <p:nvPr/>
        </p:nvSpPr>
        <p:spPr>
          <a:xfrm>
            <a:off x="542925" y="3276421"/>
            <a:ext cx="5361681" cy="1432500"/>
          </a:xfrm>
          <a:prstGeom prst="snip2DiagRect">
            <a:avLst/>
          </a:prstGeom>
          <a:ln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∆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T</a:t>
            </a:r>
            <a:r>
              <a:rPr lang="en-US" baseline="-25000" dirty="0" err="1">
                <a:latin typeface="Arial" pitchFamily="34" charset="0"/>
                <a:cs typeface="Arial" pitchFamily="34" charset="0"/>
              </a:rPr>
              <a:t>f</a:t>
            </a:r>
            <a:r>
              <a:rPr lang="en-US" dirty="0">
                <a:latin typeface="Arial" pitchFamily="34" charset="0"/>
                <a:cs typeface="Arial" pitchFamily="34" charset="0"/>
              </a:rPr>
              <a:t>  =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penurunan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titik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beku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i="1" dirty="0" err="1" smtClean="0">
                <a:latin typeface="Arial" pitchFamily="34" charset="0"/>
                <a:cs typeface="Arial" pitchFamily="34" charset="0"/>
              </a:rPr>
              <a:t>K</a:t>
            </a:r>
            <a:r>
              <a:rPr lang="en-US" baseline="-25000" dirty="0" err="1" smtClean="0">
                <a:latin typeface="Arial" pitchFamily="34" charset="0"/>
                <a:cs typeface="Arial" pitchFamily="34" charset="0"/>
              </a:rPr>
              <a:t>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=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tetapan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penurunan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titik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beku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molal</a:t>
            </a:r>
            <a:r>
              <a:rPr lang="en-US" dirty="0">
                <a:latin typeface="Arial" pitchFamily="34" charset="0"/>
                <a:cs typeface="Arial" pitchFamily="34" charset="0"/>
              </a:rPr>
              <a:t> (°C/m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en-US" i="1" dirty="0">
                <a:latin typeface="Arial" pitchFamily="34" charset="0"/>
                <a:cs typeface="Arial" pitchFamily="34" charset="0"/>
              </a:rPr>
              <a:t>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=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jumlah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zat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terlarut</a:t>
            </a:r>
            <a:r>
              <a:rPr lang="en-US" dirty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dirty="0">
                <a:latin typeface="Arial" pitchFamily="34" charset="0"/>
                <a:cs typeface="Arial" pitchFamily="34" charset="0"/>
              </a:rPr>
              <a:t>),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i="1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=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massa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pelarut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C6EAFB"/>
              </a:clrFrom>
              <a:clrTo>
                <a:srgbClr val="C6EAFB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820" y="2343150"/>
            <a:ext cx="2886180" cy="677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014693" y="2495550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atau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1574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33400" y="209550"/>
            <a:ext cx="8077200" cy="6933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 cap="flat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solidFill>
                  <a:schemeClr val="tx1"/>
                </a:solidFill>
              </a:rPr>
              <a:t>TEKANAN OSMOTIK ( </a:t>
            </a:r>
            <a:r>
              <a:rPr lang="en-US" sz="3200" i="1" dirty="0" smtClean="0"/>
              <a:t>π )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Plaque 2"/>
          <p:cNvSpPr/>
          <p:nvPr/>
        </p:nvSpPr>
        <p:spPr>
          <a:xfrm>
            <a:off x="5181600" y="1580196"/>
            <a:ext cx="3525520" cy="2360295"/>
          </a:xfrm>
          <a:prstGeom prst="plaque">
            <a:avLst/>
          </a:prstGeom>
          <a:solidFill>
            <a:srgbClr val="F6FCAE"/>
          </a:solidFill>
        </p:spPr>
        <p:txBody>
          <a:bodyPr wrap="square">
            <a:spAutoFit/>
          </a:bodyPr>
          <a:lstStyle/>
          <a:p>
            <a:pPr algn="ctr"/>
            <a:r>
              <a:rPr lang="id-ID" sz="1600" i="1" dirty="0"/>
              <a:t>Peristiwa bergeraknya partikel (molekul atau ion) dari </a:t>
            </a:r>
            <a:r>
              <a:rPr lang="id-ID" sz="1600" i="1" dirty="0" smtClean="0"/>
              <a:t>suatu larutan </a:t>
            </a:r>
            <a:r>
              <a:rPr lang="id-ID" sz="1600" i="1" dirty="0"/>
              <a:t>yang lebih encer atau pelarut murni ke larutan yang </a:t>
            </a:r>
            <a:r>
              <a:rPr lang="id-ID" sz="1600" i="1" dirty="0" smtClean="0"/>
              <a:t>lebih pekat </a:t>
            </a:r>
            <a:r>
              <a:rPr lang="id-ID" sz="1600" i="1" dirty="0"/>
              <a:t>melalui dinding </a:t>
            </a:r>
            <a:r>
              <a:rPr lang="id-ID" sz="1600" i="1" dirty="0" smtClean="0"/>
              <a:t>semipermeabel </a:t>
            </a:r>
            <a:r>
              <a:rPr lang="id-ID" sz="1600" i="1" dirty="0"/>
              <a:t>disebut dengan </a:t>
            </a:r>
            <a:r>
              <a:rPr lang="id-ID" sz="1600" b="1" i="1" dirty="0"/>
              <a:t>osmosis.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48400" y="4476750"/>
            <a:ext cx="211628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dirty="0"/>
              <a:t>https://www.shutterstock.com/</a:t>
            </a:r>
            <a:r>
              <a:rPr lang="id-ID" sz="900" dirty="0" smtClean="0"/>
              <a:t>Designua</a:t>
            </a:r>
            <a:endParaRPr lang="id-ID" sz="900" dirty="0"/>
          </a:p>
        </p:txBody>
      </p:sp>
      <p:pic>
        <p:nvPicPr>
          <p:cNvPr id="5123" name="Picture 3" descr="D:\Dea\2018\BUAT DEA\sakti\PPT Kimia SMA 3 Unggul\Gambar sudah didownload\Bab 1\shutterstock_1781886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68" y="1259590"/>
            <a:ext cx="4148447" cy="300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81574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33400" y="209550"/>
            <a:ext cx="8077200" cy="6933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 cap="flat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solidFill>
                  <a:schemeClr val="tx1"/>
                </a:solidFill>
              </a:rPr>
              <a:t>TEKANAN OSMOTIK ( </a:t>
            </a:r>
            <a:r>
              <a:rPr lang="en-US" sz="3200" i="1" dirty="0" smtClean="0"/>
              <a:t>π )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Plaque 2"/>
          <p:cNvSpPr/>
          <p:nvPr/>
        </p:nvSpPr>
        <p:spPr>
          <a:xfrm>
            <a:off x="665480" y="1131569"/>
            <a:ext cx="5811520" cy="1400175"/>
          </a:xfrm>
          <a:prstGeom prst="plaque">
            <a:avLst/>
          </a:prstGeom>
          <a:solidFill>
            <a:srgbClr val="F6FCAE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Berdasarkan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Jacobus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Henricus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van’t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Hoff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ideal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berlaku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hukum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gas ideal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sehingga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berlaku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persamaan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gas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ideal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tekanan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Tekanannya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dituliskan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berikut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482624"/>
            <a:ext cx="1396126" cy="698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Pentagon 3"/>
              <p:cNvSpPr/>
              <p:nvPr/>
            </p:nvSpPr>
            <p:spPr>
              <a:xfrm>
                <a:off x="533400" y="2647950"/>
                <a:ext cx="8077200" cy="914353"/>
              </a:xfrm>
              <a:prstGeom prst="homePlate">
                <a:avLst/>
              </a:prstGeom>
              <a:solidFill>
                <a:srgbClr val="D5FAC2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Jika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tekanan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osmotik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larutan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dilambangkan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dengan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i="1" dirty="0" smtClean="0">
                    <a:latin typeface="Arial" pitchFamily="34" charset="0"/>
                    <a:cs typeface="Arial" pitchFamily="34" charset="0"/>
                  </a:rPr>
                  <a:t>π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Oleh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karena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latin typeface="Cambria Math"/>
                            <a:cs typeface="Arial" pitchFamily="34" charset="0"/>
                          </a:rPr>
                          <m:t>𝑛</m:t>
                        </m:r>
                      </m:num>
                      <m:den>
                        <m:r>
                          <a:rPr lang="en-US" sz="1600" b="0" i="1" smtClean="0">
                            <a:latin typeface="Cambria Math"/>
                            <a:cs typeface="Arial" pitchFamily="34" charset="0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sz="1600" i="1" dirty="0" smtClean="0">
                    <a:latin typeface="Arial" pitchFamily="34" charset="0"/>
                    <a:cs typeface="Arial" pitchFamily="34" charset="0"/>
                  </a:rPr>
                  <a:t> 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 ​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menyatakan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konsentrasi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suatu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larutan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(</a:t>
                </a:r>
                <a:r>
                  <a:rPr lang="en-US" sz="1600" i="1" dirty="0" smtClean="0">
                    <a:latin typeface="Arial" pitchFamily="34" charset="0"/>
                    <a:cs typeface="Arial" pitchFamily="34" charset="0"/>
                  </a:rPr>
                  <a:t>M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),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maka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nilai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tekanan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osmotik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suatu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larutan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dapat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dinyatakan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sebagai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berikut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en-US" sz="1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Pentagon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2647950"/>
                <a:ext cx="8077200" cy="914353"/>
              </a:xfrm>
              <a:prstGeom prst="homePlate">
                <a:avLst/>
              </a:prstGeom>
              <a:blipFill rotWithShape="1">
                <a:blip r:embed="rId3"/>
                <a:stretch>
                  <a:fillRect l="-453" b="-8000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790950"/>
            <a:ext cx="1451648" cy="78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790950"/>
            <a:ext cx="1695450" cy="672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ight Arrow 5"/>
          <p:cNvSpPr/>
          <p:nvPr/>
        </p:nvSpPr>
        <p:spPr>
          <a:xfrm>
            <a:off x="2209800" y="3943350"/>
            <a:ext cx="762000" cy="304800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848225" y="3585947"/>
            <a:ext cx="421957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i="1" dirty="0"/>
              <a:t>π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tekanan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osmotik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atm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),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r>
              <a:rPr lang="en-US" sz="1600" i="1" dirty="0">
                <a:latin typeface="Arial" pitchFamily="34" charset="0"/>
                <a:cs typeface="Arial" pitchFamily="34" charset="0"/>
              </a:rPr>
              <a:t>M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konsentrasi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molar (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/L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),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r>
              <a:rPr lang="en-US" sz="1600" i="1" dirty="0">
                <a:latin typeface="Arial" pitchFamily="34" charset="0"/>
                <a:cs typeface="Arial" pitchFamily="34" charset="0"/>
              </a:rPr>
              <a:t>R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tetapan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gas ideal (0,082 L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atm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/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K), </a:t>
            </a:r>
            <a:endParaRPr lang="en-US" sz="1600" i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i="1" dirty="0" smtClean="0">
                <a:latin typeface="Arial" pitchFamily="34" charset="0"/>
                <a:cs typeface="Arial" pitchFamily="34" charset="0"/>
              </a:rPr>
              <a:t>T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suhu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mutlak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(K).</a:t>
            </a:r>
          </a:p>
        </p:txBody>
      </p:sp>
    </p:spTree>
    <p:extLst>
      <p:ext uri="{BB962C8B-B14F-4D97-AF65-F5344CB8AC3E}">
        <p14:creationId xmlns:p14="http://schemas.microsoft.com/office/powerpoint/2010/main" val="4015465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33400" y="209550"/>
            <a:ext cx="8077200" cy="6933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 cap="flat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cap="all" dirty="0" err="1"/>
              <a:t>Sifat</a:t>
            </a:r>
            <a:r>
              <a:rPr lang="en-US" sz="3200" b="1" cap="all" dirty="0"/>
              <a:t> </a:t>
            </a:r>
            <a:r>
              <a:rPr lang="en-US" sz="3200" b="1" cap="all" dirty="0" err="1"/>
              <a:t>Koligatif</a:t>
            </a:r>
            <a:r>
              <a:rPr lang="en-US" sz="3200" b="1" cap="all" dirty="0"/>
              <a:t> </a:t>
            </a:r>
            <a:r>
              <a:rPr lang="en-US" sz="3200" b="1" cap="all" dirty="0" err="1"/>
              <a:t>Larutan</a:t>
            </a:r>
            <a:r>
              <a:rPr lang="en-US" sz="3200" b="1" cap="all" dirty="0"/>
              <a:t> </a:t>
            </a:r>
            <a:r>
              <a:rPr lang="en-US" sz="3200" b="1" cap="all" dirty="0" err="1"/>
              <a:t>Elektrolit</a:t>
            </a:r>
            <a:endParaRPr lang="en-US" sz="3200" b="1" cap="all" dirty="0">
              <a:solidFill>
                <a:schemeClr val="tx1"/>
              </a:solidFill>
            </a:endParaRPr>
          </a:p>
        </p:txBody>
      </p:sp>
      <p:sp>
        <p:nvSpPr>
          <p:cNvPr id="3" name="Right Arrow Callout 2"/>
          <p:cNvSpPr/>
          <p:nvPr/>
        </p:nvSpPr>
        <p:spPr>
          <a:xfrm>
            <a:off x="533400" y="1306890"/>
            <a:ext cx="4419600" cy="1569660"/>
          </a:xfrm>
          <a:prstGeom prst="rightArrowCallout">
            <a:avLst>
              <a:gd name="adj1" fmla="val 25000"/>
              <a:gd name="adj2" fmla="val 25000"/>
              <a:gd name="adj3" fmla="val 12577"/>
              <a:gd name="adj4" fmla="val 92793"/>
            </a:avLst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Menurut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van’t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Hoff,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besarnya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nilai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sifat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koligatif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elektrolit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lebih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besar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daripada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nilai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sifat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koligatif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nonelektrolit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elektrolit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zat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terlarut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mengalami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ionisasi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reaksi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ionisasi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berikut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</a:t>
            </a:r>
            <a:endParaRPr lang="id-ID" sz="1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096" y="1588354"/>
            <a:ext cx="3518864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685800" y="3181350"/>
            <a:ext cx="800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latin typeface="Arial" pitchFamily="34" charset="0"/>
                <a:cs typeface="Arial" pitchFamily="34" charset="0"/>
              </a:rPr>
              <a:t>Setiap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menghasilkan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jumlah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keseluruhan</a:t>
            </a:r>
            <a:r>
              <a:rPr lang="en-US" dirty="0">
                <a:latin typeface="Arial" pitchFamily="34" charset="0"/>
                <a:cs typeface="Arial" pitchFamily="34" charset="0"/>
              </a:rPr>
              <a:t> (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A</a:t>
            </a:r>
            <a:r>
              <a:rPr lang="en-US" dirty="0">
                <a:latin typeface="Arial" pitchFamily="34" charset="0"/>
                <a:cs typeface="Arial" pitchFamily="34" charset="0"/>
              </a:rPr>
              <a:t> +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B</a:t>
            </a:r>
            <a:r>
              <a:rPr lang="en-US" dirty="0">
                <a:latin typeface="Arial" pitchFamily="34" charset="0"/>
                <a:cs typeface="Arial" pitchFamily="34" charset="0"/>
              </a:rPr>
              <a:t>)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sebanyak</a:t>
            </a:r>
            <a:r>
              <a:rPr lang="en-US" dirty="0">
                <a:latin typeface="Arial" pitchFamily="34" charset="0"/>
                <a:cs typeface="Arial" pitchFamily="34" charset="0"/>
              </a:rPr>
              <a:t>: </a:t>
            </a: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a</a:t>
            </a:r>
            <a:r>
              <a:rPr lang="en-US" dirty="0">
                <a:latin typeface="Arial" pitchFamily="34" charset="0"/>
                <a:cs typeface="Arial" pitchFamily="34" charset="0"/>
              </a:rPr>
              <a:t> −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aα</a:t>
            </a:r>
            <a:r>
              <a:rPr lang="en-US" dirty="0">
                <a:latin typeface="Arial" pitchFamily="34" charset="0"/>
                <a:cs typeface="Arial" pitchFamily="34" charset="0"/>
              </a:rPr>
              <a:t> +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na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α</a:t>
            </a:r>
            <a:r>
              <a:rPr lang="en-US" dirty="0">
                <a:latin typeface="Arial" pitchFamily="34" charset="0"/>
                <a:cs typeface="Arial" pitchFamily="34" charset="0"/>
              </a:rPr>
              <a:t>) mol.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457200" y="3943350"/>
            <a:ext cx="8239760" cy="657224"/>
            <a:chOff x="457200" y="3943350"/>
            <a:chExt cx="8239760" cy="657224"/>
          </a:xfrm>
        </p:grpSpPr>
        <p:sp>
          <p:nvSpPr>
            <p:cNvPr id="6" name="Rectangle 5"/>
            <p:cNvSpPr/>
            <p:nvPr/>
          </p:nvSpPr>
          <p:spPr>
            <a:xfrm>
              <a:off x="457200" y="3943350"/>
              <a:ext cx="8239760" cy="657224"/>
            </a:xfrm>
            <a:prstGeom prst="rect">
              <a:avLst/>
            </a:prstGeom>
            <a:ln>
              <a:prstDash val="dashDot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pic>
          <p:nvPicPr>
            <p:cNvPr id="11268" name="Picture 4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0" y="3943350"/>
              <a:ext cx="2190750" cy="6572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69" name="Picture 5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3800" y="4109034"/>
              <a:ext cx="4876800" cy="3258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3048000" y="4107418"/>
              <a:ext cx="6335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atau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73101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Callout 1"/>
          <p:cNvSpPr/>
          <p:nvPr/>
        </p:nvSpPr>
        <p:spPr>
          <a:xfrm>
            <a:off x="457200" y="361950"/>
            <a:ext cx="8229600" cy="1838801"/>
          </a:xfrm>
          <a:prstGeom prst="downArrowCallout">
            <a:avLst/>
          </a:prstGeom>
          <a:solidFill>
            <a:srgbClr val="F6FCAE"/>
          </a:solidFill>
        </p:spPr>
        <p:txBody>
          <a:bodyPr wrap="squar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demikian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terdapat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faktor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perkalian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sebesar</a:t>
            </a:r>
            <a:r>
              <a:rPr lang="en-US" dirty="0">
                <a:latin typeface="Arial" pitchFamily="34" charset="0"/>
                <a:cs typeface="Arial" pitchFamily="34" charset="0"/>
              </a:rPr>
              <a:t> {1 + (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n</a:t>
            </a:r>
            <a:r>
              <a:rPr lang="en-US" dirty="0">
                <a:latin typeface="Arial" pitchFamily="34" charset="0"/>
                <a:cs typeface="Arial" pitchFamily="34" charset="0"/>
              </a:rPr>
              <a:t> − 1)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α</a:t>
            </a:r>
            <a:r>
              <a:rPr lang="en-US" dirty="0">
                <a:latin typeface="Arial" pitchFamily="34" charset="0"/>
                <a:cs typeface="Arial" pitchFamily="34" charset="0"/>
              </a:rPr>
              <a:t>}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jumlah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semula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Nilai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ini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disebut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>
                <a:latin typeface="Arial" pitchFamily="34" charset="0"/>
                <a:cs typeface="Arial" pitchFamily="34" charset="0"/>
              </a:rPr>
              <a:t>faktor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>
                <a:latin typeface="Arial" pitchFamily="34" charset="0"/>
                <a:cs typeface="Arial" pitchFamily="34" charset="0"/>
              </a:rPr>
              <a:t>van’t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 Hoff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diberi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lambang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i.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memperhatikan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faktor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van’t</a:t>
            </a:r>
            <a:r>
              <a:rPr lang="en-US" dirty="0">
                <a:latin typeface="Arial" pitchFamily="34" charset="0"/>
                <a:cs typeface="Arial" pitchFamily="34" charset="0"/>
              </a:rPr>
              <a:t> Hoff,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maka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rumusan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sifat-sifat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koligatif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elektrolit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harus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dikalikan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i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343150"/>
            <a:ext cx="2133600" cy="515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485774" y="3028950"/>
            <a:ext cx="8201026" cy="584775"/>
          </a:xfrm>
          <a:prstGeom prst="rect">
            <a:avLst/>
          </a:prstGeom>
          <a:solidFill>
            <a:srgbClr val="FBB7DB"/>
          </a:solidFill>
        </p:spPr>
        <p:txBody>
          <a:bodyPr wrap="square">
            <a:spAutoFit/>
          </a:bodyPr>
          <a:lstStyle/>
          <a:p>
            <a:pPr lvl="0"/>
            <a:r>
              <a:rPr lang="en-US" sz="1600" i="1" dirty="0" smtClean="0">
                <a:latin typeface="Arial" pitchFamily="34" charset="0"/>
                <a:cs typeface="Arial" pitchFamily="34" charset="0"/>
              </a:rPr>
              <a:t>n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jumlah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ion yang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dihasilkan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setiap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satu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satuan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rumus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kimia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senyawa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terlarut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dan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l-GR" sz="1600" dirty="0"/>
              <a:t>α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derajat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ionisasi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elektrolit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kuat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umumnya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dianggap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= 1).</a:t>
            </a:r>
          </a:p>
        </p:txBody>
      </p:sp>
    </p:spTree>
    <p:extLst>
      <p:ext uri="{BB962C8B-B14F-4D97-AF65-F5344CB8AC3E}">
        <p14:creationId xmlns:p14="http://schemas.microsoft.com/office/powerpoint/2010/main" val="39857293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486400" y="2699087"/>
            <a:ext cx="3581400" cy="1169551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500" dirty="0" smtClean="0">
                <a:solidFill>
                  <a:srgbClr val="0070C0"/>
                </a:solidFill>
              </a:rPr>
              <a:t>SIFAT KOLIGATIF LARUTAN</a:t>
            </a:r>
            <a:endParaRPr lang="en-US" sz="3500" dirty="0">
              <a:solidFill>
                <a:srgbClr val="0070C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10200" y="1428750"/>
            <a:ext cx="3581400" cy="1015663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BAB 1</a:t>
            </a:r>
            <a:endParaRPr lang="en-US" sz="6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H="1">
            <a:off x="4876800" y="2579191"/>
            <a:ext cx="39624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5562600" y="2699087"/>
            <a:ext cx="3276600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34377" y="4491980"/>
            <a:ext cx="223009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dirty="0"/>
              <a:t>https://</a:t>
            </a:r>
            <a:r>
              <a:rPr lang="id-ID" sz="900" dirty="0" smtClean="0"/>
              <a:t>www.shutterstock.com/</a:t>
            </a:r>
            <a:r>
              <a:rPr lang="id-ID" sz="900" b="1" dirty="0" smtClean="0"/>
              <a:t>Paolo </a:t>
            </a:r>
            <a:r>
              <a:rPr lang="id-ID" sz="900" b="1" dirty="0"/>
              <a:t>Bona</a:t>
            </a:r>
          </a:p>
        </p:txBody>
      </p:sp>
      <p:pic>
        <p:nvPicPr>
          <p:cNvPr id="3075" name="Picture 3" descr="D:\Dea\2018\BUAT DEA\sakti\PPT Kimia SMA 3 Unggul\Gambar sudah didownload\Bab 1\shutterstock_16613859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36" y="895350"/>
            <a:ext cx="4692757" cy="32016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87045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15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65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uiExpand="1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285750"/>
            <a:ext cx="2057400" cy="369332"/>
          </a:xfrm>
          <a:prstGeom prst="rect">
            <a:avLst/>
          </a:prstGeom>
          <a:ln>
            <a:solidFill>
              <a:schemeClr val="accent1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d-ID" b="1" dirty="0" smtClean="0">
                <a:latin typeface="Arial" pitchFamily="34" charset="0"/>
                <a:cs typeface="Arial" pitchFamily="34" charset="0"/>
              </a:rPr>
              <a:t>Contoh soal...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000" y="1775454"/>
            <a:ext cx="1176020" cy="369332"/>
          </a:xfrm>
          <a:prstGeom prst="rect">
            <a:avLst/>
          </a:prstGeom>
          <a:noFill/>
          <a:ln>
            <a:noFill/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d-ID" dirty="0" smtClean="0">
                <a:latin typeface="Arial" pitchFamily="34" charset="0"/>
                <a:cs typeface="Arial" pitchFamily="34" charset="0"/>
              </a:rPr>
              <a:t>Jawab: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95350"/>
            <a:ext cx="7439025" cy="718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5243"/>
          <a:stretch/>
        </p:blipFill>
        <p:spPr bwMode="auto">
          <a:xfrm>
            <a:off x="1286317" y="1704237"/>
            <a:ext cx="4047683" cy="269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436"/>
          <a:stretch/>
        </p:blipFill>
        <p:spPr bwMode="auto">
          <a:xfrm>
            <a:off x="4552632" y="2334260"/>
            <a:ext cx="4047682" cy="1564077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11803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066800" y="2495550"/>
            <a:ext cx="6477000" cy="1600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09550"/>
            <a:ext cx="8077200" cy="693356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accent2"/>
                </a:solidFill>
              </a:rPr>
              <a:t>SATUAN KONSENTRASI LARUTAN</a:t>
            </a:r>
            <a:endParaRPr lang="en-US" sz="3200" b="1" dirty="0">
              <a:solidFill>
                <a:schemeClr val="accent2"/>
              </a:solidFill>
            </a:endParaRPr>
          </a:p>
        </p:txBody>
      </p:sp>
      <p:sp>
        <p:nvSpPr>
          <p:cNvPr id="3" name="Chevron 2"/>
          <p:cNvSpPr/>
          <p:nvPr/>
        </p:nvSpPr>
        <p:spPr>
          <a:xfrm>
            <a:off x="1254717" y="1606718"/>
            <a:ext cx="1568445" cy="369332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Molaritas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00400" y="1468219"/>
            <a:ext cx="3962400" cy="646331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err="1"/>
              <a:t>M</a:t>
            </a:r>
            <a:r>
              <a:rPr lang="en-US" dirty="0" err="1" smtClean="0"/>
              <a:t>enyatakan</a:t>
            </a:r>
            <a:r>
              <a:rPr lang="en-US" dirty="0" smtClean="0"/>
              <a:t> </a:t>
            </a:r>
            <a:r>
              <a:rPr lang="en-US" dirty="0" err="1"/>
              <a:t>banyaknya</a:t>
            </a:r>
            <a:r>
              <a:rPr lang="en-US" dirty="0"/>
              <a:t> </a:t>
            </a:r>
            <a:r>
              <a:rPr lang="en-US" dirty="0" err="1"/>
              <a:t>mol</a:t>
            </a:r>
            <a:r>
              <a:rPr lang="en-US" dirty="0"/>
              <a:t> </a:t>
            </a:r>
            <a:r>
              <a:rPr lang="en-US" dirty="0" err="1"/>
              <a:t>zat</a:t>
            </a:r>
            <a:r>
              <a:rPr lang="en-US" dirty="0"/>
              <a:t> </a:t>
            </a:r>
            <a:r>
              <a:rPr lang="en-US" dirty="0" err="1"/>
              <a:t>terlarut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b="1" i="1" dirty="0"/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setiap</a:t>
            </a:r>
            <a:r>
              <a:rPr lang="en-US" dirty="0"/>
              <a:t> 1 liter </a:t>
            </a:r>
            <a:r>
              <a:rPr lang="en-US" dirty="0" err="1"/>
              <a:t>larutan</a:t>
            </a:r>
            <a:r>
              <a:rPr lang="en-US" dirty="0"/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C6EAFB"/>
              </a:clrFrom>
              <a:clrTo>
                <a:srgbClr val="C6EAFB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818646"/>
            <a:ext cx="1676400" cy="935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219200" y="302002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i="1" dirty="0">
                <a:latin typeface="Arial" pitchFamily="34" charset="0"/>
                <a:cs typeface="Arial" pitchFamily="34" charset="0"/>
              </a:rPr>
              <a:t>M </a:t>
            </a:r>
            <a:r>
              <a:rPr lang="en-US" dirty="0">
                <a:latin typeface="Arial" pitchFamily="34" charset="0"/>
                <a:cs typeface="Arial" pitchFamily="34" charset="0"/>
              </a:rPr>
              <a:t>=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molaritas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dirty="0">
                <a:latin typeface="Arial" pitchFamily="34" charset="0"/>
                <a:cs typeface="Arial" pitchFamily="34" charset="0"/>
              </a:rPr>
              <a:t>/L),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 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n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jumlah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zat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terlarut</a:t>
            </a:r>
            <a:r>
              <a:rPr lang="en-US" dirty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dirty="0">
                <a:latin typeface="Arial" pitchFamily="34" charset="0"/>
                <a:cs typeface="Arial" pitchFamily="34" charset="0"/>
              </a:rPr>
              <a:t>),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i="1" dirty="0" smtClean="0">
                <a:latin typeface="Arial" pitchFamily="34" charset="0"/>
                <a:cs typeface="Arial" pitchFamily="34" charset="0"/>
              </a:rPr>
              <a:t>V </a:t>
            </a:r>
            <a:r>
              <a:rPr lang="en-US" dirty="0">
                <a:latin typeface="Arial" pitchFamily="34" charset="0"/>
                <a:cs typeface="Arial" pitchFamily="34" charset="0"/>
              </a:rPr>
              <a:t>= volume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>
                <a:latin typeface="Arial" pitchFamily="34" charset="0"/>
                <a:cs typeface="Arial" pitchFamily="34" charset="0"/>
              </a:rPr>
              <a:t> (L).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19200" y="2647950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Keterangan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: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90063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3" grpId="0" animBg="1"/>
      <p:bldP spid="4" grpId="0" animBg="1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81000" y="2266950"/>
            <a:ext cx="8382000" cy="16764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extBox 1"/>
          <p:cNvSpPr txBox="1"/>
          <p:nvPr/>
        </p:nvSpPr>
        <p:spPr>
          <a:xfrm>
            <a:off x="685800" y="1211818"/>
            <a:ext cx="1933372" cy="369332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Molalitas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19400" y="1087219"/>
            <a:ext cx="4572000" cy="646331"/>
          </a:xfrm>
          <a:prstGeom prst="rect">
            <a:avLst/>
          </a:prstGeom>
          <a:ln>
            <a:prstDash val="lgDashDot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Menyatakan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banyaknya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zat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terlarut</a:t>
            </a:r>
            <a:r>
              <a:rPr lang="en-US" dirty="0">
                <a:latin typeface="Arial" pitchFamily="34" charset="0"/>
                <a:cs typeface="Arial" pitchFamily="34" charset="0"/>
              </a:rPr>
              <a:t> di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setiap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latin typeface="Arial" pitchFamily="34" charset="0"/>
                <a:cs typeface="Arial" pitchFamily="34" charset="0"/>
              </a:rPr>
              <a:t>1.000 gram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pelarut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C6EAFB"/>
              </a:clrFrom>
              <a:clrTo>
                <a:srgbClr val="C6EAFB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605076"/>
            <a:ext cx="4267200" cy="740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567519" y="271522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i="1" dirty="0">
                <a:latin typeface="Arial" pitchFamily="34" charset="0"/>
                <a:cs typeface="Arial" pitchFamily="34" charset="0"/>
              </a:rPr>
              <a:t>m </a:t>
            </a:r>
            <a:r>
              <a:rPr lang="en-US" dirty="0">
                <a:latin typeface="Arial" pitchFamily="34" charset="0"/>
                <a:cs typeface="Arial" pitchFamily="34" charset="0"/>
              </a:rPr>
              <a:t>=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molalitas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dirty="0">
                <a:latin typeface="Arial" pitchFamily="34" charset="0"/>
                <a:cs typeface="Arial" pitchFamily="34" charset="0"/>
              </a:rPr>
              <a:t>/kg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),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dirty="0">
                <a:latin typeface="Arial" pitchFamily="34" charset="0"/>
                <a:cs typeface="Arial" pitchFamily="34" charset="0"/>
              </a:rPr>
              <a:t>=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jumlah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zat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terlarut</a:t>
            </a:r>
            <a:r>
              <a:rPr lang="en-US" dirty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dirty="0">
                <a:latin typeface="Arial" pitchFamily="34" charset="0"/>
                <a:cs typeface="Arial" pitchFamily="34" charset="0"/>
              </a:rPr>
              <a:t>),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i="1" dirty="0" smtClean="0">
                <a:latin typeface="Arial" pitchFamily="34" charset="0"/>
                <a:cs typeface="Arial" pitchFamily="34" charset="0"/>
              </a:rPr>
              <a:t>p </a:t>
            </a:r>
            <a:r>
              <a:rPr lang="en-US" dirty="0">
                <a:latin typeface="Arial" pitchFamily="34" charset="0"/>
                <a:cs typeface="Arial" pitchFamily="34" charset="0"/>
              </a:rPr>
              <a:t>=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massa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pelarut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3400" y="2334220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Keterangan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: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6357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3" grpId="0" animBg="1"/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3080" y="917170"/>
            <a:ext cx="2091998" cy="369332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Fraksi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Mol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95600" y="742950"/>
            <a:ext cx="4572000" cy="923330"/>
          </a:xfrm>
          <a:prstGeom prst="rect">
            <a:avLst/>
          </a:prstGeom>
          <a:ln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Menyatakan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perbandingan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banyaknya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zat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tersebut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terhadap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jumlah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seluruh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komponen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C6EAFB"/>
              </a:clrFrom>
              <a:clrTo>
                <a:srgbClr val="C6EAFB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512"/>
          <a:stretch/>
        </p:blipFill>
        <p:spPr bwMode="auto">
          <a:xfrm>
            <a:off x="2895600" y="1920240"/>
            <a:ext cx="4572000" cy="805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entagon 4"/>
          <p:cNvSpPr/>
          <p:nvPr/>
        </p:nvSpPr>
        <p:spPr>
          <a:xfrm flipH="1">
            <a:off x="381000" y="2952750"/>
            <a:ext cx="7886700" cy="923330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en-US" dirty="0" err="1">
                <a:latin typeface="Arial" pitchFamily="34" charset="0"/>
                <a:cs typeface="Arial" pitchFamily="34" charset="0"/>
              </a:rPr>
              <a:t>Apabila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fraksi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masing-masing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zat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dijumlahkan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secara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keseluruhan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nilainya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adalah</a:t>
            </a:r>
            <a:r>
              <a:rPr lang="en-US" dirty="0">
                <a:latin typeface="Arial" pitchFamily="34" charset="0"/>
                <a:cs typeface="Arial" pitchFamily="34" charset="0"/>
              </a:rPr>
              <a:t> 1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dinyatakan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berikut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0" y="4093522"/>
            <a:ext cx="1981200" cy="61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65815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75" decel="100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285750"/>
            <a:ext cx="2057400" cy="369332"/>
          </a:xfrm>
          <a:prstGeom prst="rect">
            <a:avLst/>
          </a:prstGeom>
          <a:ln>
            <a:solidFill>
              <a:schemeClr val="accent1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d-ID" b="1" dirty="0" smtClean="0">
                <a:latin typeface="Arial" pitchFamily="34" charset="0"/>
                <a:cs typeface="Arial" pitchFamily="34" charset="0"/>
              </a:rPr>
              <a:t>Contoh soal...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1160" y="895350"/>
            <a:ext cx="3876040" cy="1200329"/>
          </a:xfrm>
          <a:prstGeom prst="rect">
            <a:avLst/>
          </a:prstGeom>
          <a:solidFill>
            <a:srgbClr val="D5FAC2"/>
          </a:solidFill>
        </p:spPr>
        <p:txBody>
          <a:bodyPr wrap="square">
            <a:spAutoFit/>
          </a:bodyPr>
          <a:lstStyle/>
          <a:p>
            <a:r>
              <a:rPr lang="id-ID" dirty="0" smtClean="0"/>
              <a:t>1. Hitung </a:t>
            </a:r>
            <a:r>
              <a:rPr lang="id-ID" dirty="0"/>
              <a:t>konsentrasi larutan yang dibuat dari 2 gram kristal NaOH yang </a:t>
            </a:r>
            <a:r>
              <a:rPr lang="id-ID" dirty="0" smtClean="0"/>
              <a:t>dilarutkan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/>
              <a:t>dalam</a:t>
            </a:r>
            <a:r>
              <a:rPr lang="en-US" dirty="0"/>
              <a:t> air </a:t>
            </a:r>
            <a:r>
              <a:rPr lang="en-US" dirty="0" err="1"/>
              <a:t>hingga</a:t>
            </a:r>
            <a:r>
              <a:rPr lang="en-US" dirty="0"/>
              <a:t> </a:t>
            </a:r>
            <a:r>
              <a:rPr lang="en-US" dirty="0" err="1"/>
              <a:t>volumenya</a:t>
            </a:r>
            <a:r>
              <a:rPr lang="en-US" dirty="0"/>
              <a:t> 500 </a:t>
            </a:r>
            <a:r>
              <a:rPr lang="en-US" dirty="0" err="1"/>
              <a:t>mL.</a:t>
            </a:r>
            <a:r>
              <a:rPr lang="en-US" dirty="0"/>
              <a:t> (</a:t>
            </a:r>
            <a:r>
              <a:rPr lang="en-US" b="1" i="1" dirty="0" err="1" smtClean="0"/>
              <a:t>M</a:t>
            </a:r>
            <a:r>
              <a:rPr lang="en-US" b="1" i="1" baseline="-25000" dirty="0" err="1" smtClean="0"/>
              <a:t>r</a:t>
            </a:r>
            <a:r>
              <a:rPr lang="id-ID" dirty="0" smtClean="0"/>
              <a:t> </a:t>
            </a:r>
            <a:r>
              <a:rPr lang="id-ID" dirty="0"/>
              <a:t>NaOH = 40)</a:t>
            </a:r>
          </a:p>
        </p:txBody>
      </p:sp>
      <p:sp>
        <p:nvSpPr>
          <p:cNvPr id="6" name="Rectangle 5"/>
          <p:cNvSpPr/>
          <p:nvPr/>
        </p:nvSpPr>
        <p:spPr>
          <a:xfrm>
            <a:off x="4419600" y="895350"/>
            <a:ext cx="4129764" cy="923330"/>
          </a:xfrm>
          <a:prstGeom prst="rect">
            <a:avLst/>
          </a:prstGeom>
          <a:solidFill>
            <a:srgbClr val="FAC2DF"/>
          </a:solidFill>
        </p:spPr>
        <p:txBody>
          <a:bodyPr wrap="square">
            <a:spAutoFit/>
          </a:bodyPr>
          <a:lstStyle/>
          <a:p>
            <a:r>
              <a:rPr lang="id-ID" dirty="0" smtClean="0"/>
              <a:t>2. Hitung </a:t>
            </a:r>
            <a:r>
              <a:rPr lang="id-ID" dirty="0"/>
              <a:t>molalitas larutan yang terjadi apabila 24 gram kristal </a:t>
            </a:r>
            <a:r>
              <a:rPr lang="id-ID" dirty="0" smtClean="0"/>
              <a:t>MgSO</a:t>
            </a:r>
            <a:r>
              <a:rPr lang="id-ID" baseline="-25000" dirty="0" smtClean="0"/>
              <a:t>4</a:t>
            </a:r>
            <a:r>
              <a:rPr lang="id-ID" dirty="0" smtClean="0"/>
              <a:t> dilarutkan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/>
              <a:t>400 gram air. (</a:t>
            </a:r>
            <a:r>
              <a:rPr lang="en-US" b="1" i="1" dirty="0" err="1" smtClean="0"/>
              <a:t>M</a:t>
            </a:r>
            <a:r>
              <a:rPr lang="en-US" b="1" i="1" baseline="-25000" dirty="0" err="1" smtClean="0"/>
              <a:t>r</a:t>
            </a:r>
            <a:r>
              <a:rPr lang="id-ID" dirty="0" smtClean="0"/>
              <a:t> MgSO</a:t>
            </a:r>
            <a:r>
              <a:rPr lang="id-ID" baseline="-25000" dirty="0" smtClean="0"/>
              <a:t>4</a:t>
            </a:r>
            <a:r>
              <a:rPr lang="id-ID" dirty="0" smtClean="0"/>
              <a:t> </a:t>
            </a:r>
            <a:r>
              <a:rPr lang="id-ID" dirty="0"/>
              <a:t>= 120)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190749"/>
            <a:ext cx="2286000" cy="2498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885950"/>
            <a:ext cx="3215364" cy="239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401320" y="2226307"/>
            <a:ext cx="1176020" cy="369332"/>
          </a:xfrm>
          <a:prstGeom prst="rect">
            <a:avLst/>
          </a:prstGeom>
          <a:noFill/>
          <a:ln>
            <a:noFill/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d-ID" dirty="0" smtClean="0">
                <a:latin typeface="Arial" pitchFamily="34" charset="0"/>
                <a:cs typeface="Arial" pitchFamily="34" charset="0"/>
              </a:rPr>
              <a:t>Jawab: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315460" y="2041641"/>
            <a:ext cx="1176020" cy="369332"/>
          </a:xfrm>
          <a:prstGeom prst="rect">
            <a:avLst/>
          </a:prstGeom>
          <a:noFill/>
          <a:ln>
            <a:noFill/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d-ID" dirty="0" smtClean="0">
                <a:latin typeface="Arial" pitchFamily="34" charset="0"/>
                <a:cs typeface="Arial" pitchFamily="34" charset="0"/>
              </a:rPr>
              <a:t>Jawab: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2197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6" grpId="0" animBg="1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9251" y="1364218"/>
            <a:ext cx="26597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Francois Marie </a:t>
            </a:r>
            <a:r>
              <a:rPr lang="en-US" b="1" i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Raoult</a:t>
            </a:r>
            <a:r>
              <a:rPr lang="en-US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Folded Corner 2"/>
          <p:cNvSpPr/>
          <p:nvPr/>
        </p:nvSpPr>
        <p:spPr>
          <a:xfrm>
            <a:off x="3962400" y="971550"/>
            <a:ext cx="4648199" cy="1369814"/>
          </a:xfrm>
          <a:prstGeom prst="foldedCorner">
            <a:avLst>
              <a:gd name="adj" fmla="val 33231"/>
            </a:avLst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i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Besarnya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tekanan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uap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sebanding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fraksi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pelarut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tekanan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uap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pelarut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murninya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”</a:t>
            </a:r>
            <a:r>
              <a:rPr lang="id-ID" i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1143000" y="2768084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Hukum</a:t>
            </a:r>
            <a:r>
              <a:rPr lang="en-US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Raoult</a:t>
            </a:r>
            <a:r>
              <a:rPr 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655361"/>
            <a:ext cx="1828800" cy="594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533400" y="209550"/>
            <a:ext cx="8077200" cy="6933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 cap="flat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solidFill>
                  <a:schemeClr val="tx1"/>
                </a:solidFill>
              </a:rPr>
              <a:t>PENURUNAN TEKANAN UAP (</a:t>
            </a:r>
            <a:r>
              <a:rPr lang="en-US" sz="3200" b="1" dirty="0"/>
              <a:t>∆</a:t>
            </a:r>
            <a:r>
              <a:rPr lang="en-US" sz="3200" b="1" i="1" dirty="0"/>
              <a:t>P</a:t>
            </a:r>
            <a:r>
              <a:rPr lang="en-US" sz="3200" b="1" dirty="0" smtClean="0">
                <a:solidFill>
                  <a:schemeClr val="tx1"/>
                </a:solidFill>
              </a:rPr>
              <a:t>)</a:t>
            </a:r>
            <a:endParaRPr lang="en-US" sz="3200" b="1" dirty="0">
              <a:solidFill>
                <a:schemeClr val="tx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33400" y="3409950"/>
            <a:ext cx="5494141" cy="1233844"/>
            <a:chOff x="533400" y="3409950"/>
            <a:chExt cx="5494141" cy="1233844"/>
          </a:xfrm>
        </p:grpSpPr>
        <p:sp>
          <p:nvSpPr>
            <p:cNvPr id="5" name="Rectangle 4"/>
            <p:cNvSpPr/>
            <p:nvPr/>
          </p:nvSpPr>
          <p:spPr>
            <a:xfrm>
              <a:off x="721793" y="3782020"/>
              <a:ext cx="5145607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sz="1600" i="1" dirty="0" smtClean="0">
                  <a:latin typeface="Arial" pitchFamily="34" charset="0"/>
                  <a:cs typeface="Arial" pitchFamily="34" charset="0"/>
                </a:rPr>
                <a:t>P        </a:t>
              </a:r>
              <a:r>
                <a:rPr lang="en-US" sz="1600" dirty="0" smtClean="0">
                  <a:latin typeface="Arial" pitchFamily="34" charset="0"/>
                  <a:cs typeface="Arial" pitchFamily="34" charset="0"/>
                </a:rPr>
                <a:t>= </a:t>
              </a:r>
              <a:r>
                <a:rPr lang="en-US" sz="1600" dirty="0" err="1">
                  <a:latin typeface="Arial" pitchFamily="34" charset="0"/>
                  <a:cs typeface="Arial" pitchFamily="34" charset="0"/>
                </a:rPr>
                <a:t>tekanan</a:t>
              </a:r>
              <a:r>
                <a:rPr lang="en-US" sz="1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dirty="0" err="1">
                  <a:latin typeface="Arial" pitchFamily="34" charset="0"/>
                  <a:cs typeface="Arial" pitchFamily="34" charset="0"/>
                </a:rPr>
                <a:t>uap</a:t>
              </a:r>
              <a:r>
                <a:rPr lang="en-US" sz="1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dirty="0" err="1">
                  <a:latin typeface="Arial" pitchFamily="34" charset="0"/>
                  <a:cs typeface="Arial" pitchFamily="34" charset="0"/>
                </a:rPr>
                <a:t>larutan</a:t>
              </a:r>
              <a:r>
                <a:rPr lang="en-US" sz="1600" dirty="0"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1600" dirty="0" err="1">
                  <a:latin typeface="Arial" pitchFamily="34" charset="0"/>
                  <a:cs typeface="Arial" pitchFamily="34" charset="0"/>
                </a:rPr>
                <a:t>atm</a:t>
              </a:r>
              <a:r>
                <a:rPr lang="en-US" sz="1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dirty="0" err="1">
                  <a:latin typeface="Arial" pitchFamily="34" charset="0"/>
                  <a:cs typeface="Arial" pitchFamily="34" charset="0"/>
                </a:rPr>
                <a:t>atau</a:t>
              </a:r>
              <a:r>
                <a:rPr lang="en-US" sz="1600" dirty="0">
                  <a:latin typeface="Arial" pitchFamily="34" charset="0"/>
                  <a:cs typeface="Arial" pitchFamily="34" charset="0"/>
                </a:rPr>
                <a:t> mmHg),</a:t>
              </a:r>
            </a:p>
            <a:p>
              <a:r>
                <a:rPr lang="en-US" sz="1600" i="1" dirty="0" err="1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1600" baseline="-25000" dirty="0" err="1">
                  <a:latin typeface="Arial" pitchFamily="34" charset="0"/>
                  <a:cs typeface="Arial" pitchFamily="34" charset="0"/>
                </a:rPr>
                <a:t>pelarut</a:t>
              </a:r>
              <a:r>
                <a:rPr lang="en-US" sz="1600" i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dirty="0" smtClean="0">
                  <a:latin typeface="Arial" pitchFamily="34" charset="0"/>
                  <a:cs typeface="Arial" pitchFamily="34" charset="0"/>
                </a:rPr>
                <a:t>= </a:t>
              </a:r>
              <a:r>
                <a:rPr lang="en-US" sz="1600" dirty="0" err="1">
                  <a:latin typeface="Arial" pitchFamily="34" charset="0"/>
                  <a:cs typeface="Arial" pitchFamily="34" charset="0"/>
                </a:rPr>
                <a:t>fraksi</a:t>
              </a:r>
              <a:r>
                <a:rPr lang="en-US" sz="1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dirty="0" err="1">
                  <a:latin typeface="Arial" pitchFamily="34" charset="0"/>
                  <a:cs typeface="Arial" pitchFamily="34" charset="0"/>
                </a:rPr>
                <a:t>mol</a:t>
              </a:r>
              <a:r>
                <a:rPr lang="en-US" sz="1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dirty="0" err="1">
                  <a:latin typeface="Arial" pitchFamily="34" charset="0"/>
                  <a:cs typeface="Arial" pitchFamily="34" charset="0"/>
                </a:rPr>
                <a:t>pelarut</a:t>
              </a:r>
              <a:r>
                <a:rPr lang="en-US" sz="16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1600" dirty="0" err="1" smtClean="0">
                  <a:latin typeface="Arial" pitchFamily="34" charset="0"/>
                  <a:cs typeface="Arial" pitchFamily="34" charset="0"/>
                </a:rPr>
                <a:t>dan</a:t>
              </a:r>
              <a:endParaRPr lang="en-US" sz="1600" dirty="0">
                <a:latin typeface="Arial" pitchFamily="34" charset="0"/>
                <a:cs typeface="Arial" pitchFamily="34" charset="0"/>
              </a:endParaRPr>
            </a:p>
            <a:p>
              <a:r>
                <a:rPr lang="en-US" sz="1600" i="1" dirty="0">
                  <a:latin typeface="Arial" pitchFamily="34" charset="0"/>
                  <a:cs typeface="Arial" pitchFamily="34" charset="0"/>
                </a:rPr>
                <a:t>P </a:t>
              </a:r>
              <a:r>
                <a:rPr lang="en-US" sz="1600" dirty="0" smtClean="0">
                  <a:latin typeface="Arial" pitchFamily="34" charset="0"/>
                  <a:cs typeface="Arial" pitchFamily="34" charset="0"/>
                </a:rPr>
                <a:t>°      = </a:t>
              </a:r>
              <a:r>
                <a:rPr lang="en-US" sz="1600" dirty="0" err="1">
                  <a:latin typeface="Arial" pitchFamily="34" charset="0"/>
                  <a:cs typeface="Arial" pitchFamily="34" charset="0"/>
                </a:rPr>
                <a:t>tekanan</a:t>
              </a:r>
              <a:r>
                <a:rPr lang="en-US" sz="1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dirty="0" err="1">
                  <a:latin typeface="Arial" pitchFamily="34" charset="0"/>
                  <a:cs typeface="Arial" pitchFamily="34" charset="0"/>
                </a:rPr>
                <a:t>uap</a:t>
              </a:r>
              <a:r>
                <a:rPr lang="en-US" sz="1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dirty="0" err="1">
                  <a:latin typeface="Arial" pitchFamily="34" charset="0"/>
                  <a:cs typeface="Arial" pitchFamily="34" charset="0"/>
                </a:rPr>
                <a:t>pelarut</a:t>
              </a:r>
              <a:r>
                <a:rPr lang="en-US" sz="1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dirty="0" err="1">
                  <a:latin typeface="Arial" pitchFamily="34" charset="0"/>
                  <a:cs typeface="Arial" pitchFamily="34" charset="0"/>
                </a:rPr>
                <a:t>murni</a:t>
              </a:r>
              <a:r>
                <a:rPr lang="en-US" sz="1600" dirty="0"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1600" dirty="0" err="1">
                  <a:latin typeface="Arial" pitchFamily="34" charset="0"/>
                  <a:cs typeface="Arial" pitchFamily="34" charset="0"/>
                </a:rPr>
                <a:t>atm</a:t>
              </a:r>
              <a:r>
                <a:rPr lang="en-US" sz="1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dirty="0" err="1">
                  <a:latin typeface="Arial" pitchFamily="34" charset="0"/>
                  <a:cs typeface="Arial" pitchFamily="34" charset="0"/>
                </a:rPr>
                <a:t>atau</a:t>
              </a:r>
              <a:r>
                <a:rPr lang="en-US" sz="1600" dirty="0">
                  <a:latin typeface="Arial" pitchFamily="34" charset="0"/>
                  <a:cs typeface="Arial" pitchFamily="34" charset="0"/>
                </a:rPr>
                <a:t> mmHg).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03901" y="3436024"/>
              <a:ext cx="13773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Keterangan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533400" y="3409950"/>
              <a:ext cx="5494141" cy="1233844"/>
            </a:xfrm>
            <a:prstGeom prst="roundRect">
              <a:avLst/>
            </a:prstGeom>
            <a:noFill/>
            <a:ln>
              <a:prstDash val="lgDash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9865815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77000" y="971550"/>
            <a:ext cx="2286000" cy="1634490"/>
          </a:xfrm>
          <a:prstGeom prst="wedgeRoundRectCallout">
            <a:avLst>
              <a:gd name="adj1" fmla="val -32500"/>
              <a:gd name="adj2" fmla="val 67101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d-ID" dirty="0" smtClean="0"/>
              <a:t>Perhatikan bagaimana penambahan gula mengurangi tekanan uap air!....</a:t>
            </a:r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6019800" y="4550465"/>
            <a:ext cx="234551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dirty="0"/>
              <a:t>https://</a:t>
            </a:r>
            <a:r>
              <a:rPr lang="id-ID" sz="900" dirty="0" smtClean="0"/>
              <a:t>www.shutterstock.com/Fouad </a:t>
            </a:r>
            <a:r>
              <a:rPr lang="id-ID" sz="900" dirty="0"/>
              <a:t>A. Saad</a:t>
            </a:r>
          </a:p>
        </p:txBody>
      </p:sp>
      <p:pic>
        <p:nvPicPr>
          <p:cNvPr id="4098" name="Picture 2" descr="D:\Dea\2018\BUAT DEA\sakti\PPT Kimia SMA 3 Unggul\Gambar sudah didownload\Bab 1\shutterstock_1026652576 [Converted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33508"/>
            <a:ext cx="5628904" cy="3864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3452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33400" y="3486150"/>
            <a:ext cx="8077200" cy="1066800"/>
          </a:xfrm>
          <a:prstGeom prst="roundRect">
            <a:avLst/>
          </a:prstGeom>
          <a:ln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Rectangle 2"/>
          <p:cNvSpPr/>
          <p:nvPr/>
        </p:nvSpPr>
        <p:spPr>
          <a:xfrm>
            <a:off x="457200" y="514350"/>
            <a:ext cx="8153400" cy="830997"/>
          </a:xfrm>
          <a:prstGeom prst="rect">
            <a:avLst/>
          </a:prstGeom>
          <a:solidFill>
            <a:srgbClr val="D5FAC2"/>
          </a:solidFill>
        </p:spPr>
        <p:txBody>
          <a:bodyPr wrap="square">
            <a:spAutoFit/>
          </a:bodyPr>
          <a:lstStyle/>
          <a:p>
            <a:r>
              <a:rPr lang="en-US" sz="1600" dirty="0" err="1">
                <a:latin typeface="Arial" pitchFamily="34" charset="0"/>
                <a:cs typeface="Arial" pitchFamily="34" charset="0"/>
              </a:rPr>
              <a:t>Besarnya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penurunan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tekanan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uap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(∆</a:t>
            </a:r>
            <a:r>
              <a:rPr lang="en-US" sz="1600" i="1" dirty="0">
                <a:latin typeface="Arial" pitchFamily="34" charset="0"/>
                <a:cs typeface="Arial" pitchFamily="34" charset="0"/>
              </a:rPr>
              <a:t>P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merupakan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selisih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tekanan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uap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pelarut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murni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1600" i="1" dirty="0">
                <a:latin typeface="Arial" pitchFamily="34" charset="0"/>
                <a:cs typeface="Arial" pitchFamily="34" charset="0"/>
              </a:rPr>
              <a:t>P°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tekanan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uap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1600" i="1" dirty="0">
                <a:latin typeface="Arial" pitchFamily="34" charset="0"/>
                <a:cs typeface="Arial" pitchFamily="34" charset="0"/>
              </a:rPr>
              <a:t>P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sehingga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1600" b="1" i="1" dirty="0">
                <a:latin typeface="Arial" pitchFamily="34" charset="0"/>
                <a:cs typeface="Arial" pitchFamily="34" charset="0"/>
              </a:rPr>
              <a:t>P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°</a:t>
            </a:r>
            <a:r>
              <a:rPr lang="en-US" sz="1600" b="1" i="1" dirty="0" err="1">
                <a:latin typeface="Arial" pitchFamily="34" charset="0"/>
                <a:cs typeface="Arial" pitchFamily="34" charset="0"/>
              </a:rPr>
              <a:t>X</a:t>
            </a:r>
            <a:r>
              <a:rPr lang="en-US" sz="1600" b="1" baseline="-25000" dirty="0" err="1">
                <a:latin typeface="Arial" pitchFamily="34" charset="0"/>
                <a:cs typeface="Arial" pitchFamily="34" charset="0"/>
              </a:rPr>
              <a:t>pelarut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maka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persamaan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tersebut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ditulis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menjadi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berikut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004" y="1720826"/>
            <a:ext cx="2438400" cy="794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504" y="1657350"/>
            <a:ext cx="3637696" cy="977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3581400" y="1955788"/>
            <a:ext cx="838200" cy="3810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635836"/>
            <a:ext cx="2895600" cy="840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609600" y="2876550"/>
            <a:ext cx="815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Nilai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penurunan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tekanan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uap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dirumuskan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berikut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3886200" y="3830419"/>
            <a:ext cx="495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∆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P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=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penurunan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tekanan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uap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X</a:t>
            </a:r>
            <a:r>
              <a:rPr lang="en-US" baseline="-25000" dirty="0" err="1">
                <a:latin typeface="Arial" pitchFamily="34" charset="0"/>
                <a:cs typeface="Arial" pitchFamily="34" charset="0"/>
              </a:rPr>
              <a:t>terlarut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latin typeface="Arial" pitchFamily="34" charset="0"/>
                <a:cs typeface="Arial" pitchFamily="34" charset="0"/>
              </a:rPr>
              <a:t>=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fraksi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zat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terlarut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86200" y="3486150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Keterangan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9284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2290</TotalTime>
  <Words>863</Words>
  <Application>Microsoft Office PowerPoint</Application>
  <PresentationFormat>On-screen Show (16:9)</PresentationFormat>
  <Paragraphs>83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Custom Design</vt:lpstr>
      <vt:lpstr>PowerPoint Presentation</vt:lpstr>
      <vt:lpstr>PowerPoint Presentation</vt:lpstr>
      <vt:lpstr>SATUAN KONSENTRASI LARUTAN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EASYMEDIA</dc:creator>
  <cp:lastModifiedBy>Dea Anggraini</cp:lastModifiedBy>
  <cp:revision>210</cp:revision>
  <dcterms:created xsi:type="dcterms:W3CDTF">2016-06-25T05:09:46Z</dcterms:created>
  <dcterms:modified xsi:type="dcterms:W3CDTF">2018-07-11T02:33:31Z</dcterms:modified>
</cp:coreProperties>
</file>